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handoutMasterIdLst>
    <p:handoutMasterId r:id="rId62"/>
  </p:handoutMasterIdLst>
  <p:sldIdLst>
    <p:sldId id="329" r:id="rId2"/>
    <p:sldId id="327" r:id="rId3"/>
    <p:sldId id="257" r:id="rId4"/>
    <p:sldId id="258" r:id="rId5"/>
    <p:sldId id="259" r:id="rId6"/>
    <p:sldId id="260" r:id="rId7"/>
    <p:sldId id="261" r:id="rId8"/>
    <p:sldId id="262" r:id="rId9"/>
    <p:sldId id="263" r:id="rId10"/>
    <p:sldId id="267" r:id="rId11"/>
    <p:sldId id="322" r:id="rId12"/>
    <p:sldId id="265" r:id="rId13"/>
    <p:sldId id="266" r:id="rId14"/>
    <p:sldId id="311" r:id="rId15"/>
    <p:sldId id="300" r:id="rId16"/>
    <p:sldId id="283" r:id="rId17"/>
    <p:sldId id="275" r:id="rId18"/>
    <p:sldId id="284" r:id="rId19"/>
    <p:sldId id="285" r:id="rId20"/>
    <p:sldId id="325" r:id="rId21"/>
    <p:sldId id="287" r:id="rId22"/>
    <p:sldId id="288" r:id="rId23"/>
    <p:sldId id="289" r:id="rId24"/>
    <p:sldId id="291" r:id="rId25"/>
    <p:sldId id="290" r:id="rId26"/>
    <p:sldId id="298" r:id="rId27"/>
    <p:sldId id="293" r:id="rId28"/>
    <p:sldId id="294" r:id="rId29"/>
    <p:sldId id="295" r:id="rId30"/>
    <p:sldId id="296" r:id="rId31"/>
    <p:sldId id="297" r:id="rId32"/>
    <p:sldId id="299" r:id="rId33"/>
    <p:sldId id="301" r:id="rId34"/>
    <p:sldId id="269" r:id="rId35"/>
    <p:sldId id="281" r:id="rId36"/>
    <p:sldId id="278" r:id="rId37"/>
    <p:sldId id="303" r:id="rId38"/>
    <p:sldId id="304" r:id="rId39"/>
    <p:sldId id="305" r:id="rId40"/>
    <p:sldId id="326" r:id="rId41"/>
    <p:sldId id="308" r:id="rId42"/>
    <p:sldId id="309" r:id="rId43"/>
    <p:sldId id="310" r:id="rId44"/>
    <p:sldId id="312" r:id="rId45"/>
    <p:sldId id="315" r:id="rId46"/>
    <p:sldId id="316" r:id="rId47"/>
    <p:sldId id="302" r:id="rId48"/>
    <p:sldId id="292" r:id="rId49"/>
    <p:sldId id="282" r:id="rId50"/>
    <p:sldId id="279" r:id="rId51"/>
    <p:sldId id="319" r:id="rId52"/>
    <p:sldId id="314" r:id="rId53"/>
    <p:sldId id="321" r:id="rId54"/>
    <p:sldId id="318" r:id="rId55"/>
    <p:sldId id="323" r:id="rId56"/>
    <p:sldId id="324" r:id="rId57"/>
    <p:sldId id="320" r:id="rId58"/>
    <p:sldId id="317" r:id="rId59"/>
    <p:sldId id="328"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9835" autoAdjust="0"/>
  </p:normalViewPr>
  <p:slideViewPr>
    <p:cSldViewPr snapToGrid="0" snapToObjects="1">
      <p:cViewPr>
        <p:scale>
          <a:sx n="81" d="100"/>
          <a:sy n="81" d="100"/>
        </p:scale>
        <p:origin x="-848" y="-208"/>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79B2C-A4F7-6149-B406-86D20E304353}" type="doc">
      <dgm:prSet loTypeId="urn:microsoft.com/office/officeart/2005/8/layout/pyramid2" loCatId="pyramid" qsTypeId="urn:microsoft.com/office/officeart/2005/8/quickstyle/simple4" qsCatId="simple" csTypeId="urn:microsoft.com/office/officeart/2005/8/colors/accent3_4" csCatId="accent3" phldr="1"/>
      <dgm:spPr/>
    </dgm:pt>
    <dgm:pt modelId="{B8EAD47D-5D66-5A44-BA37-981058122ABB}">
      <dgm:prSet phldrT="[Text]" custT="1"/>
      <dgm:spPr/>
      <dgm:t>
        <a:bodyPr/>
        <a:lstStyle/>
        <a:p>
          <a:r>
            <a:rPr lang="en-US" sz="2000" dirty="0" smtClean="0"/>
            <a:t>USS Mercy, Drs. Without Borders for people with sustained injury</a:t>
          </a:r>
          <a:endParaRPr lang="en-US" sz="2000" dirty="0"/>
        </a:p>
      </dgm:t>
    </dgm:pt>
    <dgm:pt modelId="{DB62C470-0CEC-9748-989B-AF7527DE9A09}" type="parTrans" cxnId="{A4154F5C-8449-CB4D-B91D-54017DE213F3}">
      <dgm:prSet/>
      <dgm:spPr/>
      <dgm:t>
        <a:bodyPr/>
        <a:lstStyle/>
        <a:p>
          <a:endParaRPr lang="en-US" sz="1800"/>
        </a:p>
      </dgm:t>
    </dgm:pt>
    <dgm:pt modelId="{852C124F-00C2-E347-9DA7-C6E0ADAF096E}" type="sibTrans" cxnId="{A4154F5C-8449-CB4D-B91D-54017DE213F3}">
      <dgm:prSet/>
      <dgm:spPr/>
      <dgm:t>
        <a:bodyPr/>
        <a:lstStyle/>
        <a:p>
          <a:endParaRPr lang="en-US" sz="1800"/>
        </a:p>
      </dgm:t>
    </dgm:pt>
    <dgm:pt modelId="{0241E503-8D3C-3D47-A058-299A1306CC19}">
      <dgm:prSet phldrT="[Text]" custT="1"/>
      <dgm:spPr/>
      <dgm:t>
        <a:bodyPr/>
        <a:lstStyle/>
        <a:p>
          <a:r>
            <a:rPr lang="en-US" sz="2000" dirty="0" smtClean="0"/>
            <a:t>Natural Disaster: food and water for all</a:t>
          </a:r>
          <a:endParaRPr lang="en-US" sz="2000" dirty="0"/>
        </a:p>
      </dgm:t>
    </dgm:pt>
    <dgm:pt modelId="{8F233B89-3532-BC48-9BD8-7367B602BAC9}" type="parTrans" cxnId="{90FE8019-4EAC-F741-A140-001440CB0E02}">
      <dgm:prSet/>
      <dgm:spPr/>
      <dgm:t>
        <a:bodyPr/>
        <a:lstStyle/>
        <a:p>
          <a:endParaRPr lang="en-US" sz="1800"/>
        </a:p>
      </dgm:t>
    </dgm:pt>
    <dgm:pt modelId="{079EF3E7-63DF-7F4C-9335-37184085328E}" type="sibTrans" cxnId="{90FE8019-4EAC-F741-A140-001440CB0E02}">
      <dgm:prSet/>
      <dgm:spPr/>
      <dgm:t>
        <a:bodyPr/>
        <a:lstStyle/>
        <a:p>
          <a:endParaRPr lang="en-US" sz="1800"/>
        </a:p>
      </dgm:t>
    </dgm:pt>
    <dgm:pt modelId="{61AA792E-208D-DC41-B0D9-D6905C1796DA}">
      <dgm:prSet custT="1"/>
      <dgm:spPr/>
      <dgm:t>
        <a:bodyPr/>
        <a:lstStyle/>
        <a:p>
          <a:r>
            <a:rPr lang="en-US" sz="2000" dirty="0" smtClean="0"/>
            <a:t>First Aid; Temporary Shelter</a:t>
          </a:r>
        </a:p>
      </dgm:t>
    </dgm:pt>
    <dgm:pt modelId="{E1482DE5-ED95-5448-B3B1-4EC27CF104AC}" type="parTrans" cxnId="{10D511B5-114A-054B-A129-C3B547189487}">
      <dgm:prSet/>
      <dgm:spPr/>
      <dgm:t>
        <a:bodyPr/>
        <a:lstStyle/>
        <a:p>
          <a:endParaRPr lang="en-US" sz="1800"/>
        </a:p>
      </dgm:t>
    </dgm:pt>
    <dgm:pt modelId="{2F2D42D5-7143-BE4B-9B49-A90A91959DE3}" type="sibTrans" cxnId="{10D511B5-114A-054B-A129-C3B547189487}">
      <dgm:prSet/>
      <dgm:spPr/>
      <dgm:t>
        <a:bodyPr/>
        <a:lstStyle/>
        <a:p>
          <a:endParaRPr lang="en-US" sz="1800"/>
        </a:p>
      </dgm:t>
    </dgm:pt>
    <dgm:pt modelId="{78FBB4D5-5712-D14F-9B3F-A2A01DCBC94A}" type="pres">
      <dgm:prSet presAssocID="{EF379B2C-A4F7-6149-B406-86D20E304353}" presName="compositeShape" presStyleCnt="0">
        <dgm:presLayoutVars>
          <dgm:dir/>
          <dgm:resizeHandles/>
        </dgm:presLayoutVars>
      </dgm:prSet>
      <dgm:spPr/>
    </dgm:pt>
    <dgm:pt modelId="{DE5E394D-FBAF-BE4A-885F-D86CC1870EA1}" type="pres">
      <dgm:prSet presAssocID="{EF379B2C-A4F7-6149-B406-86D20E304353}" presName="pyramid" presStyleLbl="node1" presStyleIdx="0" presStyleCnt="1"/>
      <dgm:spPr/>
    </dgm:pt>
    <dgm:pt modelId="{11D8E9D3-F34F-2747-B1FC-26D200C0A049}" type="pres">
      <dgm:prSet presAssocID="{EF379B2C-A4F7-6149-B406-86D20E304353}" presName="theList" presStyleCnt="0"/>
      <dgm:spPr/>
    </dgm:pt>
    <dgm:pt modelId="{DBA98104-CF2E-7840-A46A-901F35DA7802}" type="pres">
      <dgm:prSet presAssocID="{B8EAD47D-5D66-5A44-BA37-981058122ABB}" presName="aNode" presStyleLbl="fgAcc1" presStyleIdx="0" presStyleCnt="3" custScaleX="110565" custScaleY="151937">
        <dgm:presLayoutVars>
          <dgm:bulletEnabled val="1"/>
        </dgm:presLayoutVars>
      </dgm:prSet>
      <dgm:spPr/>
      <dgm:t>
        <a:bodyPr/>
        <a:lstStyle/>
        <a:p>
          <a:endParaRPr lang="en-US"/>
        </a:p>
      </dgm:t>
    </dgm:pt>
    <dgm:pt modelId="{DA0F36E0-9D03-5645-8BDB-50FF29087AB8}" type="pres">
      <dgm:prSet presAssocID="{B8EAD47D-5D66-5A44-BA37-981058122ABB}" presName="aSpace" presStyleCnt="0"/>
      <dgm:spPr/>
    </dgm:pt>
    <dgm:pt modelId="{F0C175D0-41E0-CE47-8E34-06C9A5B76EBB}" type="pres">
      <dgm:prSet presAssocID="{61AA792E-208D-DC41-B0D9-D6905C1796DA}" presName="aNode" presStyleLbl="fgAcc1" presStyleIdx="1" presStyleCnt="3" custScaleX="109800" custScaleY="166234" custLinFactY="4326" custLinFactNeighborY="100000">
        <dgm:presLayoutVars>
          <dgm:bulletEnabled val="1"/>
        </dgm:presLayoutVars>
      </dgm:prSet>
      <dgm:spPr/>
      <dgm:t>
        <a:bodyPr/>
        <a:lstStyle/>
        <a:p>
          <a:endParaRPr lang="en-US"/>
        </a:p>
      </dgm:t>
    </dgm:pt>
    <dgm:pt modelId="{7B2D4D81-D364-B64E-85CF-E0A18C2ABA5D}" type="pres">
      <dgm:prSet presAssocID="{61AA792E-208D-DC41-B0D9-D6905C1796DA}" presName="aSpace" presStyleCnt="0"/>
      <dgm:spPr/>
    </dgm:pt>
    <dgm:pt modelId="{307A6C9F-4387-DC41-BEC0-CCCD5D6BC3AC}" type="pres">
      <dgm:prSet presAssocID="{0241E503-8D3C-3D47-A058-299A1306CC19}" presName="aNode" presStyleLbl="fgAcc1" presStyleIdx="2" presStyleCnt="3" custScaleX="109044" custScaleY="164576" custLinFactY="31307" custLinFactNeighborY="100000">
        <dgm:presLayoutVars>
          <dgm:bulletEnabled val="1"/>
        </dgm:presLayoutVars>
      </dgm:prSet>
      <dgm:spPr/>
      <dgm:t>
        <a:bodyPr/>
        <a:lstStyle/>
        <a:p>
          <a:endParaRPr lang="en-US"/>
        </a:p>
      </dgm:t>
    </dgm:pt>
    <dgm:pt modelId="{C02D29CA-D6E0-E44F-ABB3-EB052F239533}" type="pres">
      <dgm:prSet presAssocID="{0241E503-8D3C-3D47-A058-299A1306CC19}" presName="aSpace" presStyleCnt="0"/>
      <dgm:spPr/>
    </dgm:pt>
  </dgm:ptLst>
  <dgm:cxnLst>
    <dgm:cxn modelId="{516A8134-ECFC-6141-9FEE-EB39430586AE}" type="presOf" srcId="{61AA792E-208D-DC41-B0D9-D6905C1796DA}" destId="{F0C175D0-41E0-CE47-8E34-06C9A5B76EBB}" srcOrd="0" destOrd="0" presId="urn:microsoft.com/office/officeart/2005/8/layout/pyramid2"/>
    <dgm:cxn modelId="{5ED04717-8A89-0E4F-9D23-0B579F20AF9D}" type="presOf" srcId="{B8EAD47D-5D66-5A44-BA37-981058122ABB}" destId="{DBA98104-CF2E-7840-A46A-901F35DA7802}" srcOrd="0" destOrd="0" presId="urn:microsoft.com/office/officeart/2005/8/layout/pyramid2"/>
    <dgm:cxn modelId="{83C0FBBA-0184-C640-A7DB-6D9E5C868A17}" type="presOf" srcId="{EF379B2C-A4F7-6149-B406-86D20E304353}" destId="{78FBB4D5-5712-D14F-9B3F-A2A01DCBC94A}" srcOrd="0" destOrd="0" presId="urn:microsoft.com/office/officeart/2005/8/layout/pyramid2"/>
    <dgm:cxn modelId="{10D511B5-114A-054B-A129-C3B547189487}" srcId="{EF379B2C-A4F7-6149-B406-86D20E304353}" destId="{61AA792E-208D-DC41-B0D9-D6905C1796DA}" srcOrd="1" destOrd="0" parTransId="{E1482DE5-ED95-5448-B3B1-4EC27CF104AC}" sibTransId="{2F2D42D5-7143-BE4B-9B49-A90A91959DE3}"/>
    <dgm:cxn modelId="{90FE8019-4EAC-F741-A140-001440CB0E02}" srcId="{EF379B2C-A4F7-6149-B406-86D20E304353}" destId="{0241E503-8D3C-3D47-A058-299A1306CC19}" srcOrd="2" destOrd="0" parTransId="{8F233B89-3532-BC48-9BD8-7367B602BAC9}" sibTransId="{079EF3E7-63DF-7F4C-9335-37184085328E}"/>
    <dgm:cxn modelId="{9CF7B63C-1D2C-CC4A-8C08-057BD55E3F07}" type="presOf" srcId="{0241E503-8D3C-3D47-A058-299A1306CC19}" destId="{307A6C9F-4387-DC41-BEC0-CCCD5D6BC3AC}" srcOrd="0" destOrd="0" presId="urn:microsoft.com/office/officeart/2005/8/layout/pyramid2"/>
    <dgm:cxn modelId="{A4154F5C-8449-CB4D-B91D-54017DE213F3}" srcId="{EF379B2C-A4F7-6149-B406-86D20E304353}" destId="{B8EAD47D-5D66-5A44-BA37-981058122ABB}" srcOrd="0" destOrd="0" parTransId="{DB62C470-0CEC-9748-989B-AF7527DE9A09}" sibTransId="{852C124F-00C2-E347-9DA7-C6E0ADAF096E}"/>
    <dgm:cxn modelId="{30CC0F2C-E677-7C47-A2D5-0C413301EC90}" type="presParOf" srcId="{78FBB4D5-5712-D14F-9B3F-A2A01DCBC94A}" destId="{DE5E394D-FBAF-BE4A-885F-D86CC1870EA1}" srcOrd="0" destOrd="0" presId="urn:microsoft.com/office/officeart/2005/8/layout/pyramid2"/>
    <dgm:cxn modelId="{9D22E8B6-56D4-B847-BD5D-9898832D8A58}" type="presParOf" srcId="{78FBB4D5-5712-D14F-9B3F-A2A01DCBC94A}" destId="{11D8E9D3-F34F-2747-B1FC-26D200C0A049}" srcOrd="1" destOrd="0" presId="urn:microsoft.com/office/officeart/2005/8/layout/pyramid2"/>
    <dgm:cxn modelId="{1FF628E8-1C0A-D740-A44B-3A39BD25FD6B}" type="presParOf" srcId="{11D8E9D3-F34F-2747-B1FC-26D200C0A049}" destId="{DBA98104-CF2E-7840-A46A-901F35DA7802}" srcOrd="0" destOrd="0" presId="urn:microsoft.com/office/officeart/2005/8/layout/pyramid2"/>
    <dgm:cxn modelId="{377E1142-CB05-3F43-AD1F-EEE155868AD9}" type="presParOf" srcId="{11D8E9D3-F34F-2747-B1FC-26D200C0A049}" destId="{DA0F36E0-9D03-5645-8BDB-50FF29087AB8}" srcOrd="1" destOrd="0" presId="urn:microsoft.com/office/officeart/2005/8/layout/pyramid2"/>
    <dgm:cxn modelId="{1D4E912D-5ADE-924A-9354-CEC3C1904368}" type="presParOf" srcId="{11D8E9D3-F34F-2747-B1FC-26D200C0A049}" destId="{F0C175D0-41E0-CE47-8E34-06C9A5B76EBB}" srcOrd="2" destOrd="0" presId="urn:microsoft.com/office/officeart/2005/8/layout/pyramid2"/>
    <dgm:cxn modelId="{43B3C1A3-AD5C-1444-A479-70E3379269CA}" type="presParOf" srcId="{11D8E9D3-F34F-2747-B1FC-26D200C0A049}" destId="{7B2D4D81-D364-B64E-85CF-E0A18C2ABA5D}" srcOrd="3" destOrd="0" presId="urn:microsoft.com/office/officeart/2005/8/layout/pyramid2"/>
    <dgm:cxn modelId="{8145EFFA-DD31-0F4F-8D90-C1962AF6FA47}" type="presParOf" srcId="{11D8E9D3-F34F-2747-B1FC-26D200C0A049}" destId="{307A6C9F-4387-DC41-BEC0-CCCD5D6BC3AC}" srcOrd="4" destOrd="0" presId="urn:microsoft.com/office/officeart/2005/8/layout/pyramid2"/>
    <dgm:cxn modelId="{00D35F27-2AC7-E945-94B5-D5EC83E2A4BC}" type="presParOf" srcId="{11D8E9D3-F34F-2747-B1FC-26D200C0A049}" destId="{C02D29CA-D6E0-E44F-ABB3-EB052F23953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79B2C-A4F7-6149-B406-86D20E304353}" type="doc">
      <dgm:prSet loTypeId="urn:microsoft.com/office/officeart/2005/8/layout/pyramid2" loCatId="pyramid" qsTypeId="urn:microsoft.com/office/officeart/2005/8/quickstyle/simple4" qsCatId="simple" csTypeId="urn:microsoft.com/office/officeart/2005/8/colors/accent3_4" csCatId="accent3" phldr="1"/>
      <dgm:spPr/>
    </dgm:pt>
    <dgm:pt modelId="{B8EAD47D-5D66-5A44-BA37-981058122ABB}">
      <dgm:prSet phldrT="[Text]" custT="1"/>
      <dgm:spPr/>
      <dgm:t>
        <a:bodyPr/>
        <a:lstStyle/>
        <a:p>
          <a:r>
            <a:rPr lang="en-US" sz="3600" dirty="0" smtClean="0"/>
            <a:t>5%</a:t>
          </a:r>
          <a:endParaRPr lang="en-US" sz="3600" dirty="0"/>
        </a:p>
      </dgm:t>
    </dgm:pt>
    <dgm:pt modelId="{DB62C470-0CEC-9748-989B-AF7527DE9A09}" type="parTrans" cxnId="{A4154F5C-8449-CB4D-B91D-54017DE213F3}">
      <dgm:prSet/>
      <dgm:spPr/>
      <dgm:t>
        <a:bodyPr/>
        <a:lstStyle/>
        <a:p>
          <a:endParaRPr lang="en-US" sz="1800"/>
        </a:p>
      </dgm:t>
    </dgm:pt>
    <dgm:pt modelId="{852C124F-00C2-E347-9DA7-C6E0ADAF096E}" type="sibTrans" cxnId="{A4154F5C-8449-CB4D-B91D-54017DE213F3}">
      <dgm:prSet/>
      <dgm:spPr/>
      <dgm:t>
        <a:bodyPr/>
        <a:lstStyle/>
        <a:p>
          <a:endParaRPr lang="en-US" sz="1800"/>
        </a:p>
      </dgm:t>
    </dgm:pt>
    <dgm:pt modelId="{0241E503-8D3C-3D47-A058-299A1306CC19}">
      <dgm:prSet phldrT="[Text]" custT="1"/>
      <dgm:spPr>
        <a:solidFill>
          <a:srgbClr val="00FF00"/>
        </a:solidFill>
      </dgm:spPr>
      <dgm:t>
        <a:bodyPr/>
        <a:lstStyle/>
        <a:p>
          <a:r>
            <a:rPr lang="en-US" sz="3600" dirty="0" smtClean="0"/>
            <a:t>80%</a:t>
          </a:r>
          <a:endParaRPr lang="en-US" sz="3600" dirty="0"/>
        </a:p>
      </dgm:t>
    </dgm:pt>
    <dgm:pt modelId="{8F233B89-3532-BC48-9BD8-7367B602BAC9}" type="parTrans" cxnId="{90FE8019-4EAC-F741-A140-001440CB0E02}">
      <dgm:prSet/>
      <dgm:spPr/>
      <dgm:t>
        <a:bodyPr/>
        <a:lstStyle/>
        <a:p>
          <a:endParaRPr lang="en-US" sz="1800"/>
        </a:p>
      </dgm:t>
    </dgm:pt>
    <dgm:pt modelId="{079EF3E7-63DF-7F4C-9335-37184085328E}" type="sibTrans" cxnId="{90FE8019-4EAC-F741-A140-001440CB0E02}">
      <dgm:prSet/>
      <dgm:spPr/>
      <dgm:t>
        <a:bodyPr/>
        <a:lstStyle/>
        <a:p>
          <a:endParaRPr lang="en-US" sz="1800"/>
        </a:p>
      </dgm:t>
    </dgm:pt>
    <dgm:pt modelId="{61AA792E-208D-DC41-B0D9-D6905C1796DA}">
      <dgm:prSet custT="1"/>
      <dgm:spPr>
        <a:noFill/>
      </dgm:spPr>
      <dgm:t>
        <a:bodyPr/>
        <a:lstStyle/>
        <a:p>
          <a:r>
            <a:rPr lang="en-US" sz="3600" dirty="0" smtClean="0"/>
            <a:t>15%</a:t>
          </a:r>
        </a:p>
      </dgm:t>
    </dgm:pt>
    <dgm:pt modelId="{E1482DE5-ED95-5448-B3B1-4EC27CF104AC}" type="parTrans" cxnId="{10D511B5-114A-054B-A129-C3B547189487}">
      <dgm:prSet/>
      <dgm:spPr/>
      <dgm:t>
        <a:bodyPr/>
        <a:lstStyle/>
        <a:p>
          <a:endParaRPr lang="en-US" sz="1800"/>
        </a:p>
      </dgm:t>
    </dgm:pt>
    <dgm:pt modelId="{2F2D42D5-7143-BE4B-9B49-A90A91959DE3}" type="sibTrans" cxnId="{10D511B5-114A-054B-A129-C3B547189487}">
      <dgm:prSet/>
      <dgm:spPr/>
      <dgm:t>
        <a:bodyPr/>
        <a:lstStyle/>
        <a:p>
          <a:endParaRPr lang="en-US" sz="1800"/>
        </a:p>
      </dgm:t>
    </dgm:pt>
    <dgm:pt modelId="{78FBB4D5-5712-D14F-9B3F-A2A01DCBC94A}" type="pres">
      <dgm:prSet presAssocID="{EF379B2C-A4F7-6149-B406-86D20E304353}" presName="compositeShape" presStyleCnt="0">
        <dgm:presLayoutVars>
          <dgm:dir/>
          <dgm:resizeHandles/>
        </dgm:presLayoutVars>
      </dgm:prSet>
      <dgm:spPr/>
    </dgm:pt>
    <dgm:pt modelId="{DE5E394D-FBAF-BE4A-885F-D86CC1870EA1}" type="pres">
      <dgm:prSet presAssocID="{EF379B2C-A4F7-6149-B406-86D20E304353}" presName="pyramid" presStyleLbl="node1" presStyleIdx="0" presStyleCnt="1"/>
      <dgm:spPr/>
    </dgm:pt>
    <dgm:pt modelId="{11D8E9D3-F34F-2747-B1FC-26D200C0A049}" type="pres">
      <dgm:prSet presAssocID="{EF379B2C-A4F7-6149-B406-86D20E304353}" presName="theList" presStyleCnt="0"/>
      <dgm:spPr/>
    </dgm:pt>
    <dgm:pt modelId="{DBA98104-CF2E-7840-A46A-901F35DA7802}" type="pres">
      <dgm:prSet presAssocID="{B8EAD47D-5D66-5A44-BA37-981058122ABB}" presName="aNode" presStyleLbl="fgAcc1" presStyleIdx="0" presStyleCnt="3" custScaleX="110565" custScaleY="151937">
        <dgm:presLayoutVars>
          <dgm:bulletEnabled val="1"/>
        </dgm:presLayoutVars>
      </dgm:prSet>
      <dgm:spPr/>
      <dgm:t>
        <a:bodyPr/>
        <a:lstStyle/>
        <a:p>
          <a:endParaRPr lang="en-US"/>
        </a:p>
      </dgm:t>
    </dgm:pt>
    <dgm:pt modelId="{DA0F36E0-9D03-5645-8BDB-50FF29087AB8}" type="pres">
      <dgm:prSet presAssocID="{B8EAD47D-5D66-5A44-BA37-981058122ABB}" presName="aSpace" presStyleCnt="0"/>
      <dgm:spPr/>
    </dgm:pt>
    <dgm:pt modelId="{F0C175D0-41E0-CE47-8E34-06C9A5B76EBB}" type="pres">
      <dgm:prSet presAssocID="{61AA792E-208D-DC41-B0D9-D6905C1796DA}" presName="aNode" presStyleLbl="fgAcc1" presStyleIdx="1" presStyleCnt="3" custScaleX="109800" custScaleY="166234" custLinFactY="4326" custLinFactNeighborY="100000">
        <dgm:presLayoutVars>
          <dgm:bulletEnabled val="1"/>
        </dgm:presLayoutVars>
      </dgm:prSet>
      <dgm:spPr/>
      <dgm:t>
        <a:bodyPr/>
        <a:lstStyle/>
        <a:p>
          <a:endParaRPr lang="en-US"/>
        </a:p>
      </dgm:t>
    </dgm:pt>
    <dgm:pt modelId="{7B2D4D81-D364-B64E-85CF-E0A18C2ABA5D}" type="pres">
      <dgm:prSet presAssocID="{61AA792E-208D-DC41-B0D9-D6905C1796DA}" presName="aSpace" presStyleCnt="0"/>
      <dgm:spPr/>
    </dgm:pt>
    <dgm:pt modelId="{307A6C9F-4387-DC41-BEC0-CCCD5D6BC3AC}" type="pres">
      <dgm:prSet presAssocID="{0241E503-8D3C-3D47-A058-299A1306CC19}" presName="aNode" presStyleLbl="fgAcc1" presStyleIdx="2" presStyleCnt="3" custScaleX="109044" custScaleY="164576" custLinFactY="31307" custLinFactNeighborY="100000">
        <dgm:presLayoutVars>
          <dgm:bulletEnabled val="1"/>
        </dgm:presLayoutVars>
      </dgm:prSet>
      <dgm:spPr/>
      <dgm:t>
        <a:bodyPr/>
        <a:lstStyle/>
        <a:p>
          <a:endParaRPr lang="en-US"/>
        </a:p>
      </dgm:t>
    </dgm:pt>
    <dgm:pt modelId="{C02D29CA-D6E0-E44F-ABB3-EB052F239533}" type="pres">
      <dgm:prSet presAssocID="{0241E503-8D3C-3D47-A058-299A1306CC19}" presName="aSpace" presStyleCnt="0"/>
      <dgm:spPr/>
    </dgm:pt>
  </dgm:ptLst>
  <dgm:cxnLst>
    <dgm:cxn modelId="{90FE8019-4EAC-F741-A140-001440CB0E02}" srcId="{EF379B2C-A4F7-6149-B406-86D20E304353}" destId="{0241E503-8D3C-3D47-A058-299A1306CC19}" srcOrd="2" destOrd="0" parTransId="{8F233B89-3532-BC48-9BD8-7367B602BAC9}" sibTransId="{079EF3E7-63DF-7F4C-9335-37184085328E}"/>
    <dgm:cxn modelId="{B35784F8-20B4-0F4A-8297-DCAEAFEB1ED9}" type="presOf" srcId="{B8EAD47D-5D66-5A44-BA37-981058122ABB}" destId="{DBA98104-CF2E-7840-A46A-901F35DA7802}" srcOrd="0" destOrd="0" presId="urn:microsoft.com/office/officeart/2005/8/layout/pyramid2"/>
    <dgm:cxn modelId="{CE3EC11E-3FB2-1940-B552-F3A6A54C95B4}" type="presOf" srcId="{EF379B2C-A4F7-6149-B406-86D20E304353}" destId="{78FBB4D5-5712-D14F-9B3F-A2A01DCBC94A}" srcOrd="0" destOrd="0" presId="urn:microsoft.com/office/officeart/2005/8/layout/pyramid2"/>
    <dgm:cxn modelId="{FD52070E-0AF5-3241-9244-4C6A57EE8381}" type="presOf" srcId="{61AA792E-208D-DC41-B0D9-D6905C1796DA}" destId="{F0C175D0-41E0-CE47-8E34-06C9A5B76EBB}" srcOrd="0" destOrd="0" presId="urn:microsoft.com/office/officeart/2005/8/layout/pyramid2"/>
    <dgm:cxn modelId="{28245BFD-CDB7-2644-8C6F-B34D3A689C5A}" type="presOf" srcId="{0241E503-8D3C-3D47-A058-299A1306CC19}" destId="{307A6C9F-4387-DC41-BEC0-CCCD5D6BC3AC}" srcOrd="0" destOrd="0" presId="urn:microsoft.com/office/officeart/2005/8/layout/pyramid2"/>
    <dgm:cxn modelId="{A4154F5C-8449-CB4D-B91D-54017DE213F3}" srcId="{EF379B2C-A4F7-6149-B406-86D20E304353}" destId="{B8EAD47D-5D66-5A44-BA37-981058122ABB}" srcOrd="0" destOrd="0" parTransId="{DB62C470-0CEC-9748-989B-AF7527DE9A09}" sibTransId="{852C124F-00C2-E347-9DA7-C6E0ADAF096E}"/>
    <dgm:cxn modelId="{10D511B5-114A-054B-A129-C3B547189487}" srcId="{EF379B2C-A4F7-6149-B406-86D20E304353}" destId="{61AA792E-208D-DC41-B0D9-D6905C1796DA}" srcOrd="1" destOrd="0" parTransId="{E1482DE5-ED95-5448-B3B1-4EC27CF104AC}" sibTransId="{2F2D42D5-7143-BE4B-9B49-A90A91959DE3}"/>
    <dgm:cxn modelId="{CEB9223D-A45E-2646-A105-F2CCF444F800}" type="presParOf" srcId="{78FBB4D5-5712-D14F-9B3F-A2A01DCBC94A}" destId="{DE5E394D-FBAF-BE4A-885F-D86CC1870EA1}" srcOrd="0" destOrd="0" presId="urn:microsoft.com/office/officeart/2005/8/layout/pyramid2"/>
    <dgm:cxn modelId="{5D65E130-0F32-AE44-8D32-0A3F23ECB735}" type="presParOf" srcId="{78FBB4D5-5712-D14F-9B3F-A2A01DCBC94A}" destId="{11D8E9D3-F34F-2747-B1FC-26D200C0A049}" srcOrd="1" destOrd="0" presId="urn:microsoft.com/office/officeart/2005/8/layout/pyramid2"/>
    <dgm:cxn modelId="{05CB063A-FBA4-4A4F-9546-2E6E4A5CCEAC}" type="presParOf" srcId="{11D8E9D3-F34F-2747-B1FC-26D200C0A049}" destId="{DBA98104-CF2E-7840-A46A-901F35DA7802}" srcOrd="0" destOrd="0" presId="urn:microsoft.com/office/officeart/2005/8/layout/pyramid2"/>
    <dgm:cxn modelId="{94D303BC-1535-D04A-9131-B034893D69F8}" type="presParOf" srcId="{11D8E9D3-F34F-2747-B1FC-26D200C0A049}" destId="{DA0F36E0-9D03-5645-8BDB-50FF29087AB8}" srcOrd="1" destOrd="0" presId="urn:microsoft.com/office/officeart/2005/8/layout/pyramid2"/>
    <dgm:cxn modelId="{080D93DD-7985-F64B-A32D-6A60D86AA1C4}" type="presParOf" srcId="{11D8E9D3-F34F-2747-B1FC-26D200C0A049}" destId="{F0C175D0-41E0-CE47-8E34-06C9A5B76EBB}" srcOrd="2" destOrd="0" presId="urn:microsoft.com/office/officeart/2005/8/layout/pyramid2"/>
    <dgm:cxn modelId="{E7E2CAA1-ECCD-8242-BE68-444ED264B4CF}" type="presParOf" srcId="{11D8E9D3-F34F-2747-B1FC-26D200C0A049}" destId="{7B2D4D81-D364-B64E-85CF-E0A18C2ABA5D}" srcOrd="3" destOrd="0" presId="urn:microsoft.com/office/officeart/2005/8/layout/pyramid2"/>
    <dgm:cxn modelId="{EA16A6DC-EA57-9540-BDA0-DA08E608932E}" type="presParOf" srcId="{11D8E9D3-F34F-2747-B1FC-26D200C0A049}" destId="{307A6C9F-4387-DC41-BEC0-CCCD5D6BC3AC}" srcOrd="4" destOrd="0" presId="urn:microsoft.com/office/officeart/2005/8/layout/pyramid2"/>
    <dgm:cxn modelId="{2B5E9A88-2B01-B046-A001-46420E5B00AC}" type="presParOf" srcId="{11D8E9D3-F34F-2747-B1FC-26D200C0A049}" destId="{C02D29CA-D6E0-E44F-ABB3-EB052F23953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379B2C-A4F7-6149-B406-86D20E304353}" type="doc">
      <dgm:prSet loTypeId="urn:microsoft.com/office/officeart/2005/8/layout/pyramid2" loCatId="pyramid" qsTypeId="urn:microsoft.com/office/officeart/2005/8/quickstyle/simple4" qsCatId="simple" csTypeId="urn:microsoft.com/office/officeart/2005/8/colors/accent3_4" csCatId="accent3" phldr="1"/>
      <dgm:spPr/>
    </dgm:pt>
    <dgm:pt modelId="{B8EAD47D-5D66-5A44-BA37-981058122ABB}">
      <dgm:prSet phldrT="[Text]" custT="1"/>
      <dgm:spPr/>
      <dgm:t>
        <a:bodyPr/>
        <a:lstStyle/>
        <a:p>
          <a:r>
            <a:rPr lang="en-US" sz="3600" dirty="0" smtClean="0"/>
            <a:t>5%</a:t>
          </a:r>
          <a:endParaRPr lang="en-US" sz="3600" dirty="0"/>
        </a:p>
      </dgm:t>
    </dgm:pt>
    <dgm:pt modelId="{DB62C470-0CEC-9748-989B-AF7527DE9A09}" type="parTrans" cxnId="{A4154F5C-8449-CB4D-B91D-54017DE213F3}">
      <dgm:prSet/>
      <dgm:spPr/>
      <dgm:t>
        <a:bodyPr/>
        <a:lstStyle/>
        <a:p>
          <a:endParaRPr lang="en-US" sz="1800"/>
        </a:p>
      </dgm:t>
    </dgm:pt>
    <dgm:pt modelId="{852C124F-00C2-E347-9DA7-C6E0ADAF096E}" type="sibTrans" cxnId="{A4154F5C-8449-CB4D-B91D-54017DE213F3}">
      <dgm:prSet/>
      <dgm:spPr/>
      <dgm:t>
        <a:bodyPr/>
        <a:lstStyle/>
        <a:p>
          <a:endParaRPr lang="en-US" sz="1800"/>
        </a:p>
      </dgm:t>
    </dgm:pt>
    <dgm:pt modelId="{0241E503-8D3C-3D47-A058-299A1306CC19}">
      <dgm:prSet phldrT="[Text]" custT="1"/>
      <dgm:spPr/>
      <dgm:t>
        <a:bodyPr/>
        <a:lstStyle/>
        <a:p>
          <a:r>
            <a:rPr lang="en-US" sz="3600" dirty="0" smtClean="0"/>
            <a:t>80%</a:t>
          </a:r>
          <a:endParaRPr lang="en-US" sz="3600" dirty="0"/>
        </a:p>
      </dgm:t>
    </dgm:pt>
    <dgm:pt modelId="{8F233B89-3532-BC48-9BD8-7367B602BAC9}" type="parTrans" cxnId="{90FE8019-4EAC-F741-A140-001440CB0E02}">
      <dgm:prSet/>
      <dgm:spPr/>
      <dgm:t>
        <a:bodyPr/>
        <a:lstStyle/>
        <a:p>
          <a:endParaRPr lang="en-US" sz="1800"/>
        </a:p>
      </dgm:t>
    </dgm:pt>
    <dgm:pt modelId="{079EF3E7-63DF-7F4C-9335-37184085328E}" type="sibTrans" cxnId="{90FE8019-4EAC-F741-A140-001440CB0E02}">
      <dgm:prSet/>
      <dgm:spPr/>
      <dgm:t>
        <a:bodyPr/>
        <a:lstStyle/>
        <a:p>
          <a:endParaRPr lang="en-US" sz="1800"/>
        </a:p>
      </dgm:t>
    </dgm:pt>
    <dgm:pt modelId="{61AA792E-208D-DC41-B0D9-D6905C1796DA}">
      <dgm:prSet custT="1"/>
      <dgm:spPr>
        <a:solidFill>
          <a:srgbClr val="FFFF00"/>
        </a:solidFill>
      </dgm:spPr>
      <dgm:t>
        <a:bodyPr/>
        <a:lstStyle/>
        <a:p>
          <a:r>
            <a:rPr lang="en-US" sz="3600" dirty="0" smtClean="0"/>
            <a:t>15%</a:t>
          </a:r>
        </a:p>
      </dgm:t>
    </dgm:pt>
    <dgm:pt modelId="{E1482DE5-ED95-5448-B3B1-4EC27CF104AC}" type="parTrans" cxnId="{10D511B5-114A-054B-A129-C3B547189487}">
      <dgm:prSet/>
      <dgm:spPr/>
      <dgm:t>
        <a:bodyPr/>
        <a:lstStyle/>
        <a:p>
          <a:endParaRPr lang="en-US" sz="1800"/>
        </a:p>
      </dgm:t>
    </dgm:pt>
    <dgm:pt modelId="{2F2D42D5-7143-BE4B-9B49-A90A91959DE3}" type="sibTrans" cxnId="{10D511B5-114A-054B-A129-C3B547189487}">
      <dgm:prSet/>
      <dgm:spPr/>
      <dgm:t>
        <a:bodyPr/>
        <a:lstStyle/>
        <a:p>
          <a:endParaRPr lang="en-US" sz="1800"/>
        </a:p>
      </dgm:t>
    </dgm:pt>
    <dgm:pt modelId="{78FBB4D5-5712-D14F-9B3F-A2A01DCBC94A}" type="pres">
      <dgm:prSet presAssocID="{EF379B2C-A4F7-6149-B406-86D20E304353}" presName="compositeShape" presStyleCnt="0">
        <dgm:presLayoutVars>
          <dgm:dir/>
          <dgm:resizeHandles/>
        </dgm:presLayoutVars>
      </dgm:prSet>
      <dgm:spPr/>
    </dgm:pt>
    <dgm:pt modelId="{DE5E394D-FBAF-BE4A-885F-D86CC1870EA1}" type="pres">
      <dgm:prSet presAssocID="{EF379B2C-A4F7-6149-B406-86D20E304353}" presName="pyramid" presStyleLbl="node1" presStyleIdx="0" presStyleCnt="1"/>
      <dgm:spPr/>
    </dgm:pt>
    <dgm:pt modelId="{11D8E9D3-F34F-2747-B1FC-26D200C0A049}" type="pres">
      <dgm:prSet presAssocID="{EF379B2C-A4F7-6149-B406-86D20E304353}" presName="theList" presStyleCnt="0"/>
      <dgm:spPr/>
    </dgm:pt>
    <dgm:pt modelId="{DBA98104-CF2E-7840-A46A-901F35DA7802}" type="pres">
      <dgm:prSet presAssocID="{B8EAD47D-5D66-5A44-BA37-981058122ABB}" presName="aNode" presStyleLbl="fgAcc1" presStyleIdx="0" presStyleCnt="3" custScaleX="110565" custScaleY="151937">
        <dgm:presLayoutVars>
          <dgm:bulletEnabled val="1"/>
        </dgm:presLayoutVars>
      </dgm:prSet>
      <dgm:spPr/>
      <dgm:t>
        <a:bodyPr/>
        <a:lstStyle/>
        <a:p>
          <a:endParaRPr lang="en-US"/>
        </a:p>
      </dgm:t>
    </dgm:pt>
    <dgm:pt modelId="{DA0F36E0-9D03-5645-8BDB-50FF29087AB8}" type="pres">
      <dgm:prSet presAssocID="{B8EAD47D-5D66-5A44-BA37-981058122ABB}" presName="aSpace" presStyleCnt="0"/>
      <dgm:spPr/>
    </dgm:pt>
    <dgm:pt modelId="{F0C175D0-41E0-CE47-8E34-06C9A5B76EBB}" type="pres">
      <dgm:prSet presAssocID="{61AA792E-208D-DC41-B0D9-D6905C1796DA}" presName="aNode" presStyleLbl="fgAcc1" presStyleIdx="1" presStyleCnt="3" custScaleX="109800" custScaleY="166234" custLinFactY="4326" custLinFactNeighborY="100000">
        <dgm:presLayoutVars>
          <dgm:bulletEnabled val="1"/>
        </dgm:presLayoutVars>
      </dgm:prSet>
      <dgm:spPr/>
      <dgm:t>
        <a:bodyPr/>
        <a:lstStyle/>
        <a:p>
          <a:endParaRPr lang="en-US"/>
        </a:p>
      </dgm:t>
    </dgm:pt>
    <dgm:pt modelId="{7B2D4D81-D364-B64E-85CF-E0A18C2ABA5D}" type="pres">
      <dgm:prSet presAssocID="{61AA792E-208D-DC41-B0D9-D6905C1796DA}" presName="aSpace" presStyleCnt="0"/>
      <dgm:spPr/>
    </dgm:pt>
    <dgm:pt modelId="{307A6C9F-4387-DC41-BEC0-CCCD5D6BC3AC}" type="pres">
      <dgm:prSet presAssocID="{0241E503-8D3C-3D47-A058-299A1306CC19}" presName="aNode" presStyleLbl="fgAcc1" presStyleIdx="2" presStyleCnt="3" custScaleX="109044" custScaleY="164576" custLinFactY="31307" custLinFactNeighborY="100000">
        <dgm:presLayoutVars>
          <dgm:bulletEnabled val="1"/>
        </dgm:presLayoutVars>
      </dgm:prSet>
      <dgm:spPr/>
      <dgm:t>
        <a:bodyPr/>
        <a:lstStyle/>
        <a:p>
          <a:endParaRPr lang="en-US"/>
        </a:p>
      </dgm:t>
    </dgm:pt>
    <dgm:pt modelId="{C02D29CA-D6E0-E44F-ABB3-EB052F239533}" type="pres">
      <dgm:prSet presAssocID="{0241E503-8D3C-3D47-A058-299A1306CC19}" presName="aSpace" presStyleCnt="0"/>
      <dgm:spPr/>
    </dgm:pt>
  </dgm:ptLst>
  <dgm:cxnLst>
    <dgm:cxn modelId="{90FE8019-4EAC-F741-A140-001440CB0E02}" srcId="{EF379B2C-A4F7-6149-B406-86D20E304353}" destId="{0241E503-8D3C-3D47-A058-299A1306CC19}" srcOrd="2" destOrd="0" parTransId="{8F233B89-3532-BC48-9BD8-7367B602BAC9}" sibTransId="{079EF3E7-63DF-7F4C-9335-37184085328E}"/>
    <dgm:cxn modelId="{1F7CD739-C543-274F-9799-4F230BB73E6D}" type="presOf" srcId="{EF379B2C-A4F7-6149-B406-86D20E304353}" destId="{78FBB4D5-5712-D14F-9B3F-A2A01DCBC94A}" srcOrd="0" destOrd="0" presId="urn:microsoft.com/office/officeart/2005/8/layout/pyramid2"/>
    <dgm:cxn modelId="{FE9BEDD4-6852-9C45-B9E7-00E668774DB8}" type="presOf" srcId="{61AA792E-208D-DC41-B0D9-D6905C1796DA}" destId="{F0C175D0-41E0-CE47-8E34-06C9A5B76EBB}" srcOrd="0" destOrd="0" presId="urn:microsoft.com/office/officeart/2005/8/layout/pyramid2"/>
    <dgm:cxn modelId="{34BBE9C5-A6D0-6E46-BFA5-04FC56BA0918}" type="presOf" srcId="{B8EAD47D-5D66-5A44-BA37-981058122ABB}" destId="{DBA98104-CF2E-7840-A46A-901F35DA7802}" srcOrd="0" destOrd="0" presId="urn:microsoft.com/office/officeart/2005/8/layout/pyramid2"/>
    <dgm:cxn modelId="{A4154F5C-8449-CB4D-B91D-54017DE213F3}" srcId="{EF379B2C-A4F7-6149-B406-86D20E304353}" destId="{B8EAD47D-5D66-5A44-BA37-981058122ABB}" srcOrd="0" destOrd="0" parTransId="{DB62C470-0CEC-9748-989B-AF7527DE9A09}" sibTransId="{852C124F-00C2-E347-9DA7-C6E0ADAF096E}"/>
    <dgm:cxn modelId="{54DAAE75-97F2-AF4C-9935-0DD11236F337}" type="presOf" srcId="{0241E503-8D3C-3D47-A058-299A1306CC19}" destId="{307A6C9F-4387-DC41-BEC0-CCCD5D6BC3AC}" srcOrd="0" destOrd="0" presId="urn:microsoft.com/office/officeart/2005/8/layout/pyramid2"/>
    <dgm:cxn modelId="{10D511B5-114A-054B-A129-C3B547189487}" srcId="{EF379B2C-A4F7-6149-B406-86D20E304353}" destId="{61AA792E-208D-DC41-B0D9-D6905C1796DA}" srcOrd="1" destOrd="0" parTransId="{E1482DE5-ED95-5448-B3B1-4EC27CF104AC}" sibTransId="{2F2D42D5-7143-BE4B-9B49-A90A91959DE3}"/>
    <dgm:cxn modelId="{AA67D99A-92A4-5E45-8E6C-385464DEC168}" type="presParOf" srcId="{78FBB4D5-5712-D14F-9B3F-A2A01DCBC94A}" destId="{DE5E394D-FBAF-BE4A-885F-D86CC1870EA1}" srcOrd="0" destOrd="0" presId="urn:microsoft.com/office/officeart/2005/8/layout/pyramid2"/>
    <dgm:cxn modelId="{AC8BED1B-0B27-F44E-8348-FB28F1DAAE8E}" type="presParOf" srcId="{78FBB4D5-5712-D14F-9B3F-A2A01DCBC94A}" destId="{11D8E9D3-F34F-2747-B1FC-26D200C0A049}" srcOrd="1" destOrd="0" presId="urn:microsoft.com/office/officeart/2005/8/layout/pyramid2"/>
    <dgm:cxn modelId="{0AC67E53-7FE6-994C-8443-80BA82D0283B}" type="presParOf" srcId="{11D8E9D3-F34F-2747-B1FC-26D200C0A049}" destId="{DBA98104-CF2E-7840-A46A-901F35DA7802}" srcOrd="0" destOrd="0" presId="urn:microsoft.com/office/officeart/2005/8/layout/pyramid2"/>
    <dgm:cxn modelId="{2688EBDA-251E-0B4F-87FB-BD39D1903BC7}" type="presParOf" srcId="{11D8E9D3-F34F-2747-B1FC-26D200C0A049}" destId="{DA0F36E0-9D03-5645-8BDB-50FF29087AB8}" srcOrd="1" destOrd="0" presId="urn:microsoft.com/office/officeart/2005/8/layout/pyramid2"/>
    <dgm:cxn modelId="{68BED9EB-B668-0C4A-B766-D6A1D9B90CCD}" type="presParOf" srcId="{11D8E9D3-F34F-2747-B1FC-26D200C0A049}" destId="{F0C175D0-41E0-CE47-8E34-06C9A5B76EBB}" srcOrd="2" destOrd="0" presId="urn:microsoft.com/office/officeart/2005/8/layout/pyramid2"/>
    <dgm:cxn modelId="{799C2499-53B9-FE4A-934D-DF03BA6338B9}" type="presParOf" srcId="{11D8E9D3-F34F-2747-B1FC-26D200C0A049}" destId="{7B2D4D81-D364-B64E-85CF-E0A18C2ABA5D}" srcOrd="3" destOrd="0" presId="urn:microsoft.com/office/officeart/2005/8/layout/pyramid2"/>
    <dgm:cxn modelId="{F247FAE7-F6F0-EF44-9146-449FA61E168A}" type="presParOf" srcId="{11D8E9D3-F34F-2747-B1FC-26D200C0A049}" destId="{307A6C9F-4387-DC41-BEC0-CCCD5D6BC3AC}" srcOrd="4" destOrd="0" presId="urn:microsoft.com/office/officeart/2005/8/layout/pyramid2"/>
    <dgm:cxn modelId="{9C4038D2-73E3-5943-9D27-8269E8DC994D}" type="presParOf" srcId="{11D8E9D3-F34F-2747-B1FC-26D200C0A049}" destId="{C02D29CA-D6E0-E44F-ABB3-EB052F23953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379B2C-A4F7-6149-B406-86D20E304353}" type="doc">
      <dgm:prSet loTypeId="urn:microsoft.com/office/officeart/2005/8/layout/pyramid2" loCatId="pyramid" qsTypeId="urn:microsoft.com/office/officeart/2005/8/quickstyle/simple4" qsCatId="simple" csTypeId="urn:microsoft.com/office/officeart/2005/8/colors/accent3_4" csCatId="accent3" phldr="1"/>
      <dgm:spPr/>
    </dgm:pt>
    <dgm:pt modelId="{B8EAD47D-5D66-5A44-BA37-981058122ABB}">
      <dgm:prSet phldrT="[Text]" custT="1"/>
      <dgm:spPr>
        <a:solidFill>
          <a:srgbClr val="FF0000"/>
        </a:solidFill>
      </dgm:spPr>
      <dgm:t>
        <a:bodyPr/>
        <a:lstStyle/>
        <a:p>
          <a:r>
            <a:rPr lang="en-US" sz="3600" dirty="0" smtClean="0"/>
            <a:t>5%</a:t>
          </a:r>
          <a:endParaRPr lang="en-US" sz="3600" dirty="0"/>
        </a:p>
      </dgm:t>
    </dgm:pt>
    <dgm:pt modelId="{DB62C470-0CEC-9748-989B-AF7527DE9A09}" type="parTrans" cxnId="{A4154F5C-8449-CB4D-B91D-54017DE213F3}">
      <dgm:prSet/>
      <dgm:spPr/>
      <dgm:t>
        <a:bodyPr/>
        <a:lstStyle/>
        <a:p>
          <a:endParaRPr lang="en-US" sz="1800"/>
        </a:p>
      </dgm:t>
    </dgm:pt>
    <dgm:pt modelId="{852C124F-00C2-E347-9DA7-C6E0ADAF096E}" type="sibTrans" cxnId="{A4154F5C-8449-CB4D-B91D-54017DE213F3}">
      <dgm:prSet/>
      <dgm:spPr/>
      <dgm:t>
        <a:bodyPr/>
        <a:lstStyle/>
        <a:p>
          <a:endParaRPr lang="en-US" sz="1800"/>
        </a:p>
      </dgm:t>
    </dgm:pt>
    <dgm:pt modelId="{0241E503-8D3C-3D47-A058-299A1306CC19}">
      <dgm:prSet phldrT="[Text]" custT="1"/>
      <dgm:spPr/>
      <dgm:t>
        <a:bodyPr/>
        <a:lstStyle/>
        <a:p>
          <a:r>
            <a:rPr lang="en-US" sz="3600" dirty="0" smtClean="0"/>
            <a:t>80%</a:t>
          </a:r>
          <a:endParaRPr lang="en-US" sz="3600" dirty="0"/>
        </a:p>
      </dgm:t>
    </dgm:pt>
    <dgm:pt modelId="{8F233B89-3532-BC48-9BD8-7367B602BAC9}" type="parTrans" cxnId="{90FE8019-4EAC-F741-A140-001440CB0E02}">
      <dgm:prSet/>
      <dgm:spPr/>
      <dgm:t>
        <a:bodyPr/>
        <a:lstStyle/>
        <a:p>
          <a:endParaRPr lang="en-US" sz="1800"/>
        </a:p>
      </dgm:t>
    </dgm:pt>
    <dgm:pt modelId="{079EF3E7-63DF-7F4C-9335-37184085328E}" type="sibTrans" cxnId="{90FE8019-4EAC-F741-A140-001440CB0E02}">
      <dgm:prSet/>
      <dgm:spPr/>
      <dgm:t>
        <a:bodyPr/>
        <a:lstStyle/>
        <a:p>
          <a:endParaRPr lang="en-US" sz="1800"/>
        </a:p>
      </dgm:t>
    </dgm:pt>
    <dgm:pt modelId="{61AA792E-208D-DC41-B0D9-D6905C1796DA}">
      <dgm:prSet custT="1"/>
      <dgm:spPr/>
      <dgm:t>
        <a:bodyPr/>
        <a:lstStyle/>
        <a:p>
          <a:r>
            <a:rPr lang="en-US" sz="3600" dirty="0" smtClean="0"/>
            <a:t>15%</a:t>
          </a:r>
        </a:p>
      </dgm:t>
    </dgm:pt>
    <dgm:pt modelId="{E1482DE5-ED95-5448-B3B1-4EC27CF104AC}" type="parTrans" cxnId="{10D511B5-114A-054B-A129-C3B547189487}">
      <dgm:prSet/>
      <dgm:spPr/>
      <dgm:t>
        <a:bodyPr/>
        <a:lstStyle/>
        <a:p>
          <a:endParaRPr lang="en-US" sz="1800"/>
        </a:p>
      </dgm:t>
    </dgm:pt>
    <dgm:pt modelId="{2F2D42D5-7143-BE4B-9B49-A90A91959DE3}" type="sibTrans" cxnId="{10D511B5-114A-054B-A129-C3B547189487}">
      <dgm:prSet/>
      <dgm:spPr/>
      <dgm:t>
        <a:bodyPr/>
        <a:lstStyle/>
        <a:p>
          <a:endParaRPr lang="en-US" sz="1800"/>
        </a:p>
      </dgm:t>
    </dgm:pt>
    <dgm:pt modelId="{78FBB4D5-5712-D14F-9B3F-A2A01DCBC94A}" type="pres">
      <dgm:prSet presAssocID="{EF379B2C-A4F7-6149-B406-86D20E304353}" presName="compositeShape" presStyleCnt="0">
        <dgm:presLayoutVars>
          <dgm:dir/>
          <dgm:resizeHandles/>
        </dgm:presLayoutVars>
      </dgm:prSet>
      <dgm:spPr/>
    </dgm:pt>
    <dgm:pt modelId="{DE5E394D-FBAF-BE4A-885F-D86CC1870EA1}" type="pres">
      <dgm:prSet presAssocID="{EF379B2C-A4F7-6149-B406-86D20E304353}" presName="pyramid" presStyleLbl="node1" presStyleIdx="0" presStyleCnt="1"/>
      <dgm:spPr/>
    </dgm:pt>
    <dgm:pt modelId="{11D8E9D3-F34F-2747-B1FC-26D200C0A049}" type="pres">
      <dgm:prSet presAssocID="{EF379B2C-A4F7-6149-B406-86D20E304353}" presName="theList" presStyleCnt="0"/>
      <dgm:spPr/>
    </dgm:pt>
    <dgm:pt modelId="{DBA98104-CF2E-7840-A46A-901F35DA7802}" type="pres">
      <dgm:prSet presAssocID="{B8EAD47D-5D66-5A44-BA37-981058122ABB}" presName="aNode" presStyleLbl="fgAcc1" presStyleIdx="0" presStyleCnt="3" custScaleX="110565" custScaleY="151937">
        <dgm:presLayoutVars>
          <dgm:bulletEnabled val="1"/>
        </dgm:presLayoutVars>
      </dgm:prSet>
      <dgm:spPr/>
      <dgm:t>
        <a:bodyPr/>
        <a:lstStyle/>
        <a:p>
          <a:endParaRPr lang="en-US"/>
        </a:p>
      </dgm:t>
    </dgm:pt>
    <dgm:pt modelId="{DA0F36E0-9D03-5645-8BDB-50FF29087AB8}" type="pres">
      <dgm:prSet presAssocID="{B8EAD47D-5D66-5A44-BA37-981058122ABB}" presName="aSpace" presStyleCnt="0"/>
      <dgm:spPr/>
    </dgm:pt>
    <dgm:pt modelId="{F0C175D0-41E0-CE47-8E34-06C9A5B76EBB}" type="pres">
      <dgm:prSet presAssocID="{61AA792E-208D-DC41-B0D9-D6905C1796DA}" presName="aNode" presStyleLbl="fgAcc1" presStyleIdx="1" presStyleCnt="3" custScaleX="109800" custScaleY="166234" custLinFactY="4326" custLinFactNeighborY="100000">
        <dgm:presLayoutVars>
          <dgm:bulletEnabled val="1"/>
        </dgm:presLayoutVars>
      </dgm:prSet>
      <dgm:spPr/>
      <dgm:t>
        <a:bodyPr/>
        <a:lstStyle/>
        <a:p>
          <a:endParaRPr lang="en-US"/>
        </a:p>
      </dgm:t>
    </dgm:pt>
    <dgm:pt modelId="{7B2D4D81-D364-B64E-85CF-E0A18C2ABA5D}" type="pres">
      <dgm:prSet presAssocID="{61AA792E-208D-DC41-B0D9-D6905C1796DA}" presName="aSpace" presStyleCnt="0"/>
      <dgm:spPr/>
    </dgm:pt>
    <dgm:pt modelId="{307A6C9F-4387-DC41-BEC0-CCCD5D6BC3AC}" type="pres">
      <dgm:prSet presAssocID="{0241E503-8D3C-3D47-A058-299A1306CC19}" presName="aNode" presStyleLbl="fgAcc1" presStyleIdx="2" presStyleCnt="3" custScaleX="109044" custScaleY="164576" custLinFactY="31307" custLinFactNeighborY="100000">
        <dgm:presLayoutVars>
          <dgm:bulletEnabled val="1"/>
        </dgm:presLayoutVars>
      </dgm:prSet>
      <dgm:spPr/>
      <dgm:t>
        <a:bodyPr/>
        <a:lstStyle/>
        <a:p>
          <a:endParaRPr lang="en-US"/>
        </a:p>
      </dgm:t>
    </dgm:pt>
    <dgm:pt modelId="{C02D29CA-D6E0-E44F-ABB3-EB052F239533}" type="pres">
      <dgm:prSet presAssocID="{0241E503-8D3C-3D47-A058-299A1306CC19}" presName="aSpace" presStyleCnt="0"/>
      <dgm:spPr/>
    </dgm:pt>
  </dgm:ptLst>
  <dgm:cxnLst>
    <dgm:cxn modelId="{90FE8019-4EAC-F741-A140-001440CB0E02}" srcId="{EF379B2C-A4F7-6149-B406-86D20E304353}" destId="{0241E503-8D3C-3D47-A058-299A1306CC19}" srcOrd="2" destOrd="0" parTransId="{8F233B89-3532-BC48-9BD8-7367B602BAC9}" sibTransId="{079EF3E7-63DF-7F4C-9335-37184085328E}"/>
    <dgm:cxn modelId="{5F1D16A2-F17F-B944-A065-2F31BF1A8A68}" type="presOf" srcId="{B8EAD47D-5D66-5A44-BA37-981058122ABB}" destId="{DBA98104-CF2E-7840-A46A-901F35DA7802}" srcOrd="0" destOrd="0" presId="urn:microsoft.com/office/officeart/2005/8/layout/pyramid2"/>
    <dgm:cxn modelId="{F6D28F80-8B3C-8E4C-82F8-98FBC00DB455}" type="presOf" srcId="{61AA792E-208D-DC41-B0D9-D6905C1796DA}" destId="{F0C175D0-41E0-CE47-8E34-06C9A5B76EBB}" srcOrd="0" destOrd="0" presId="urn:microsoft.com/office/officeart/2005/8/layout/pyramid2"/>
    <dgm:cxn modelId="{EF93EFD7-AE10-1145-82A1-AB924DD811BB}" type="presOf" srcId="{0241E503-8D3C-3D47-A058-299A1306CC19}" destId="{307A6C9F-4387-DC41-BEC0-CCCD5D6BC3AC}" srcOrd="0" destOrd="0" presId="urn:microsoft.com/office/officeart/2005/8/layout/pyramid2"/>
    <dgm:cxn modelId="{A4154F5C-8449-CB4D-B91D-54017DE213F3}" srcId="{EF379B2C-A4F7-6149-B406-86D20E304353}" destId="{B8EAD47D-5D66-5A44-BA37-981058122ABB}" srcOrd="0" destOrd="0" parTransId="{DB62C470-0CEC-9748-989B-AF7527DE9A09}" sibTransId="{852C124F-00C2-E347-9DA7-C6E0ADAF096E}"/>
    <dgm:cxn modelId="{68AC48B7-5F09-BA44-854E-073BD4747B2D}" type="presOf" srcId="{EF379B2C-A4F7-6149-B406-86D20E304353}" destId="{78FBB4D5-5712-D14F-9B3F-A2A01DCBC94A}" srcOrd="0" destOrd="0" presId="urn:microsoft.com/office/officeart/2005/8/layout/pyramid2"/>
    <dgm:cxn modelId="{10D511B5-114A-054B-A129-C3B547189487}" srcId="{EF379B2C-A4F7-6149-B406-86D20E304353}" destId="{61AA792E-208D-DC41-B0D9-D6905C1796DA}" srcOrd="1" destOrd="0" parTransId="{E1482DE5-ED95-5448-B3B1-4EC27CF104AC}" sibTransId="{2F2D42D5-7143-BE4B-9B49-A90A91959DE3}"/>
    <dgm:cxn modelId="{2E383767-1030-BA49-8107-BD5A5D3D7881}" type="presParOf" srcId="{78FBB4D5-5712-D14F-9B3F-A2A01DCBC94A}" destId="{DE5E394D-FBAF-BE4A-885F-D86CC1870EA1}" srcOrd="0" destOrd="0" presId="urn:microsoft.com/office/officeart/2005/8/layout/pyramid2"/>
    <dgm:cxn modelId="{2532FD26-2562-2643-952F-11166410E349}" type="presParOf" srcId="{78FBB4D5-5712-D14F-9B3F-A2A01DCBC94A}" destId="{11D8E9D3-F34F-2747-B1FC-26D200C0A049}" srcOrd="1" destOrd="0" presId="urn:microsoft.com/office/officeart/2005/8/layout/pyramid2"/>
    <dgm:cxn modelId="{FD43165F-04ED-BF45-8B13-449356C2DE40}" type="presParOf" srcId="{11D8E9D3-F34F-2747-B1FC-26D200C0A049}" destId="{DBA98104-CF2E-7840-A46A-901F35DA7802}" srcOrd="0" destOrd="0" presId="urn:microsoft.com/office/officeart/2005/8/layout/pyramid2"/>
    <dgm:cxn modelId="{BA6FE6D1-E7E3-904B-B627-0438CD825C8B}" type="presParOf" srcId="{11D8E9D3-F34F-2747-B1FC-26D200C0A049}" destId="{DA0F36E0-9D03-5645-8BDB-50FF29087AB8}" srcOrd="1" destOrd="0" presId="urn:microsoft.com/office/officeart/2005/8/layout/pyramid2"/>
    <dgm:cxn modelId="{A03F1E1E-AFD9-704B-9727-60A21F2A5F8A}" type="presParOf" srcId="{11D8E9D3-F34F-2747-B1FC-26D200C0A049}" destId="{F0C175D0-41E0-CE47-8E34-06C9A5B76EBB}" srcOrd="2" destOrd="0" presId="urn:microsoft.com/office/officeart/2005/8/layout/pyramid2"/>
    <dgm:cxn modelId="{209EF236-6F5D-6344-A7A2-495B188BC343}" type="presParOf" srcId="{11D8E9D3-F34F-2747-B1FC-26D200C0A049}" destId="{7B2D4D81-D364-B64E-85CF-E0A18C2ABA5D}" srcOrd="3" destOrd="0" presId="urn:microsoft.com/office/officeart/2005/8/layout/pyramid2"/>
    <dgm:cxn modelId="{7986192E-FD86-174F-A0AA-61438C205B7F}" type="presParOf" srcId="{11D8E9D3-F34F-2747-B1FC-26D200C0A049}" destId="{307A6C9F-4387-DC41-BEC0-CCCD5D6BC3AC}" srcOrd="4" destOrd="0" presId="urn:microsoft.com/office/officeart/2005/8/layout/pyramid2"/>
    <dgm:cxn modelId="{3E93F755-049A-D544-A912-F2B2EA286F80}" type="presParOf" srcId="{11D8E9D3-F34F-2747-B1FC-26D200C0A049}" destId="{C02D29CA-D6E0-E44F-ABB3-EB052F239533}"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E394D-FBAF-BE4A-885F-D86CC1870EA1}">
      <dsp:nvSpPr>
        <dsp:cNvPr id="0" name=""/>
        <dsp:cNvSpPr/>
      </dsp:nvSpPr>
      <dsp:spPr>
        <a:xfrm>
          <a:off x="771231" y="0"/>
          <a:ext cx="5168900" cy="5168900"/>
        </a:xfrm>
        <a:prstGeom prst="triangle">
          <a:avLst/>
        </a:prstGeom>
        <a:gradFill rotWithShape="0">
          <a:gsLst>
            <a:gs pos="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A98104-CF2E-7840-A46A-901F35DA7802}">
      <dsp:nvSpPr>
        <dsp:cNvPr id="0" name=""/>
        <dsp:cNvSpPr/>
      </dsp:nvSpPr>
      <dsp:spPr>
        <a:xfrm>
          <a:off x="3178200" y="517725"/>
          <a:ext cx="3714746" cy="1207164"/>
        </a:xfrm>
        <a:prstGeom prst="round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USS Mercy, Drs. Without Borders for people with sustained injury</a:t>
          </a:r>
          <a:endParaRPr lang="en-US" sz="2000" kern="1200" dirty="0"/>
        </a:p>
      </dsp:txBody>
      <dsp:txXfrm>
        <a:off x="3237129" y="576654"/>
        <a:ext cx="3596888" cy="1089306"/>
      </dsp:txXfrm>
    </dsp:sp>
    <dsp:sp modelId="{F0C175D0-41E0-CE47-8E34-06C9A5B76EBB}">
      <dsp:nvSpPr>
        <dsp:cNvPr id="0" name=""/>
        <dsp:cNvSpPr/>
      </dsp:nvSpPr>
      <dsp:spPr>
        <a:xfrm>
          <a:off x="3191051" y="1957890"/>
          <a:ext cx="3689043" cy="1320756"/>
        </a:xfrm>
        <a:prstGeom prst="roundRect">
          <a:avLst/>
        </a:prstGeom>
        <a:solidFill>
          <a:schemeClr val="lt1">
            <a:alpha val="90000"/>
            <a:hueOff val="0"/>
            <a:satOff val="0"/>
            <a:lumOff val="0"/>
            <a:alphaOff val="0"/>
          </a:schemeClr>
        </a:solidFill>
        <a:ln w="9525" cap="flat" cmpd="sng" algn="ctr">
          <a:solidFill>
            <a:schemeClr val="accent3">
              <a:shade val="50000"/>
              <a:hueOff val="178370"/>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First Aid; Temporary Shelter</a:t>
          </a:r>
        </a:p>
      </dsp:txBody>
      <dsp:txXfrm>
        <a:off x="3255525" y="2022364"/>
        <a:ext cx="3560095" cy="1191808"/>
      </dsp:txXfrm>
    </dsp:sp>
    <dsp:sp modelId="{307A6C9F-4387-DC41-BEC0-CCCD5D6BC3AC}">
      <dsp:nvSpPr>
        <dsp:cNvPr id="0" name=""/>
        <dsp:cNvSpPr/>
      </dsp:nvSpPr>
      <dsp:spPr>
        <a:xfrm>
          <a:off x="3203751" y="3592329"/>
          <a:ext cx="3663643" cy="1307583"/>
        </a:xfrm>
        <a:prstGeom prst="roundRect">
          <a:avLst/>
        </a:prstGeom>
        <a:solidFill>
          <a:schemeClr val="lt1">
            <a:alpha val="90000"/>
            <a:hueOff val="0"/>
            <a:satOff val="0"/>
            <a:lumOff val="0"/>
            <a:alphaOff val="0"/>
          </a:schemeClr>
        </a:solidFill>
        <a:ln w="9525" cap="flat" cmpd="sng" algn="ctr">
          <a:solidFill>
            <a:schemeClr val="accent3">
              <a:shade val="50000"/>
              <a:hueOff val="178370"/>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Natural Disaster: food and water for all</a:t>
          </a:r>
          <a:endParaRPr lang="en-US" sz="2000" kern="1200" dirty="0"/>
        </a:p>
      </dsp:txBody>
      <dsp:txXfrm>
        <a:off x="3267582" y="3656160"/>
        <a:ext cx="3535981" cy="1179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E394D-FBAF-BE4A-885F-D86CC1870EA1}">
      <dsp:nvSpPr>
        <dsp:cNvPr id="0" name=""/>
        <dsp:cNvSpPr/>
      </dsp:nvSpPr>
      <dsp:spPr>
        <a:xfrm>
          <a:off x="771231" y="0"/>
          <a:ext cx="5168900" cy="5168900"/>
        </a:xfrm>
        <a:prstGeom prst="triangle">
          <a:avLst/>
        </a:prstGeom>
        <a:gradFill rotWithShape="0">
          <a:gsLst>
            <a:gs pos="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A98104-CF2E-7840-A46A-901F35DA7802}">
      <dsp:nvSpPr>
        <dsp:cNvPr id="0" name=""/>
        <dsp:cNvSpPr/>
      </dsp:nvSpPr>
      <dsp:spPr>
        <a:xfrm>
          <a:off x="3178200" y="517725"/>
          <a:ext cx="3714746" cy="1207164"/>
        </a:xfrm>
        <a:prstGeom prst="round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5%</a:t>
          </a:r>
          <a:endParaRPr lang="en-US" sz="3600" kern="1200" dirty="0"/>
        </a:p>
      </dsp:txBody>
      <dsp:txXfrm>
        <a:off x="3237129" y="576654"/>
        <a:ext cx="3596888" cy="1089306"/>
      </dsp:txXfrm>
    </dsp:sp>
    <dsp:sp modelId="{F0C175D0-41E0-CE47-8E34-06C9A5B76EBB}">
      <dsp:nvSpPr>
        <dsp:cNvPr id="0" name=""/>
        <dsp:cNvSpPr/>
      </dsp:nvSpPr>
      <dsp:spPr>
        <a:xfrm>
          <a:off x="3191051" y="1957890"/>
          <a:ext cx="3689043" cy="1320756"/>
        </a:xfrm>
        <a:prstGeom prst="roundRect">
          <a:avLst/>
        </a:prstGeom>
        <a:noFill/>
        <a:ln w="9525" cap="flat" cmpd="sng" algn="ctr">
          <a:solidFill>
            <a:schemeClr val="accent3">
              <a:shade val="50000"/>
              <a:hueOff val="178370"/>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15%</a:t>
          </a:r>
        </a:p>
      </dsp:txBody>
      <dsp:txXfrm>
        <a:off x="3255525" y="2022364"/>
        <a:ext cx="3560095" cy="1191808"/>
      </dsp:txXfrm>
    </dsp:sp>
    <dsp:sp modelId="{307A6C9F-4387-DC41-BEC0-CCCD5D6BC3AC}">
      <dsp:nvSpPr>
        <dsp:cNvPr id="0" name=""/>
        <dsp:cNvSpPr/>
      </dsp:nvSpPr>
      <dsp:spPr>
        <a:xfrm>
          <a:off x="3203751" y="3592329"/>
          <a:ext cx="3663643" cy="1307583"/>
        </a:xfrm>
        <a:prstGeom prst="roundRect">
          <a:avLst/>
        </a:prstGeom>
        <a:solidFill>
          <a:srgbClr val="00FF00"/>
        </a:solidFill>
        <a:ln w="9525" cap="flat" cmpd="sng" algn="ctr">
          <a:solidFill>
            <a:schemeClr val="accent3">
              <a:shade val="50000"/>
              <a:hueOff val="178370"/>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80%</a:t>
          </a:r>
          <a:endParaRPr lang="en-US" sz="3600" kern="1200" dirty="0"/>
        </a:p>
      </dsp:txBody>
      <dsp:txXfrm>
        <a:off x="3267582" y="3656160"/>
        <a:ext cx="3535981" cy="1179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E394D-FBAF-BE4A-885F-D86CC1870EA1}">
      <dsp:nvSpPr>
        <dsp:cNvPr id="0" name=""/>
        <dsp:cNvSpPr/>
      </dsp:nvSpPr>
      <dsp:spPr>
        <a:xfrm>
          <a:off x="771231" y="0"/>
          <a:ext cx="5168900" cy="5168900"/>
        </a:xfrm>
        <a:prstGeom prst="triangle">
          <a:avLst/>
        </a:prstGeom>
        <a:gradFill rotWithShape="0">
          <a:gsLst>
            <a:gs pos="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A98104-CF2E-7840-A46A-901F35DA7802}">
      <dsp:nvSpPr>
        <dsp:cNvPr id="0" name=""/>
        <dsp:cNvSpPr/>
      </dsp:nvSpPr>
      <dsp:spPr>
        <a:xfrm>
          <a:off x="3178200" y="517725"/>
          <a:ext cx="3714746" cy="1207164"/>
        </a:xfrm>
        <a:prstGeom prst="round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5%</a:t>
          </a:r>
          <a:endParaRPr lang="en-US" sz="3600" kern="1200" dirty="0"/>
        </a:p>
      </dsp:txBody>
      <dsp:txXfrm>
        <a:off x="3237129" y="576654"/>
        <a:ext cx="3596888" cy="1089306"/>
      </dsp:txXfrm>
    </dsp:sp>
    <dsp:sp modelId="{F0C175D0-41E0-CE47-8E34-06C9A5B76EBB}">
      <dsp:nvSpPr>
        <dsp:cNvPr id="0" name=""/>
        <dsp:cNvSpPr/>
      </dsp:nvSpPr>
      <dsp:spPr>
        <a:xfrm>
          <a:off x="3191051" y="1957890"/>
          <a:ext cx="3689043" cy="1320756"/>
        </a:xfrm>
        <a:prstGeom prst="roundRect">
          <a:avLst/>
        </a:prstGeom>
        <a:solidFill>
          <a:srgbClr val="FFFF00"/>
        </a:solidFill>
        <a:ln w="9525" cap="flat" cmpd="sng" algn="ctr">
          <a:solidFill>
            <a:schemeClr val="accent3">
              <a:shade val="50000"/>
              <a:hueOff val="178370"/>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15%</a:t>
          </a:r>
        </a:p>
      </dsp:txBody>
      <dsp:txXfrm>
        <a:off x="3255525" y="2022364"/>
        <a:ext cx="3560095" cy="1191808"/>
      </dsp:txXfrm>
    </dsp:sp>
    <dsp:sp modelId="{307A6C9F-4387-DC41-BEC0-CCCD5D6BC3AC}">
      <dsp:nvSpPr>
        <dsp:cNvPr id="0" name=""/>
        <dsp:cNvSpPr/>
      </dsp:nvSpPr>
      <dsp:spPr>
        <a:xfrm>
          <a:off x="3203751" y="3592329"/>
          <a:ext cx="3663643" cy="1307583"/>
        </a:xfrm>
        <a:prstGeom prst="roundRect">
          <a:avLst/>
        </a:prstGeom>
        <a:solidFill>
          <a:schemeClr val="lt1">
            <a:alpha val="90000"/>
            <a:hueOff val="0"/>
            <a:satOff val="0"/>
            <a:lumOff val="0"/>
            <a:alphaOff val="0"/>
          </a:schemeClr>
        </a:solidFill>
        <a:ln w="9525" cap="flat" cmpd="sng" algn="ctr">
          <a:solidFill>
            <a:schemeClr val="accent3">
              <a:shade val="50000"/>
              <a:hueOff val="178370"/>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80%</a:t>
          </a:r>
          <a:endParaRPr lang="en-US" sz="3600" kern="1200" dirty="0"/>
        </a:p>
      </dsp:txBody>
      <dsp:txXfrm>
        <a:off x="3267582" y="3656160"/>
        <a:ext cx="3535981" cy="11799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E394D-FBAF-BE4A-885F-D86CC1870EA1}">
      <dsp:nvSpPr>
        <dsp:cNvPr id="0" name=""/>
        <dsp:cNvSpPr/>
      </dsp:nvSpPr>
      <dsp:spPr>
        <a:xfrm>
          <a:off x="771231" y="0"/>
          <a:ext cx="5168900" cy="5168900"/>
        </a:xfrm>
        <a:prstGeom prst="triangle">
          <a:avLst/>
        </a:prstGeom>
        <a:gradFill rotWithShape="0">
          <a:gsLst>
            <a:gs pos="0">
              <a:schemeClr val="accent3">
                <a:shade val="50000"/>
                <a:hueOff val="0"/>
                <a:satOff val="0"/>
                <a:lumOff val="0"/>
                <a:alphaOff val="0"/>
                <a:tint val="100000"/>
                <a:shade val="100000"/>
                <a:satMod val="130000"/>
              </a:schemeClr>
            </a:gs>
            <a:gs pos="100000">
              <a:schemeClr val="accent3">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BA98104-CF2E-7840-A46A-901F35DA7802}">
      <dsp:nvSpPr>
        <dsp:cNvPr id="0" name=""/>
        <dsp:cNvSpPr/>
      </dsp:nvSpPr>
      <dsp:spPr>
        <a:xfrm>
          <a:off x="3178200" y="517725"/>
          <a:ext cx="3714746" cy="1207164"/>
        </a:xfrm>
        <a:prstGeom prst="roundRect">
          <a:avLst/>
        </a:prstGeom>
        <a:solidFill>
          <a:srgbClr val="FF0000"/>
        </a:solidFill>
        <a:ln w="9525" cap="flat" cmpd="sng" algn="ctr">
          <a:solidFill>
            <a:schemeClr val="accent3">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5%</a:t>
          </a:r>
          <a:endParaRPr lang="en-US" sz="3600" kern="1200" dirty="0"/>
        </a:p>
      </dsp:txBody>
      <dsp:txXfrm>
        <a:off x="3237129" y="576654"/>
        <a:ext cx="3596888" cy="1089306"/>
      </dsp:txXfrm>
    </dsp:sp>
    <dsp:sp modelId="{F0C175D0-41E0-CE47-8E34-06C9A5B76EBB}">
      <dsp:nvSpPr>
        <dsp:cNvPr id="0" name=""/>
        <dsp:cNvSpPr/>
      </dsp:nvSpPr>
      <dsp:spPr>
        <a:xfrm>
          <a:off x="3191051" y="1957890"/>
          <a:ext cx="3689043" cy="1320756"/>
        </a:xfrm>
        <a:prstGeom prst="roundRect">
          <a:avLst/>
        </a:prstGeom>
        <a:solidFill>
          <a:schemeClr val="lt1">
            <a:alpha val="90000"/>
            <a:hueOff val="0"/>
            <a:satOff val="0"/>
            <a:lumOff val="0"/>
            <a:alphaOff val="0"/>
          </a:schemeClr>
        </a:solidFill>
        <a:ln w="9525" cap="flat" cmpd="sng" algn="ctr">
          <a:solidFill>
            <a:schemeClr val="accent3">
              <a:shade val="50000"/>
              <a:hueOff val="178370"/>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15%</a:t>
          </a:r>
        </a:p>
      </dsp:txBody>
      <dsp:txXfrm>
        <a:off x="3255525" y="2022364"/>
        <a:ext cx="3560095" cy="1191808"/>
      </dsp:txXfrm>
    </dsp:sp>
    <dsp:sp modelId="{307A6C9F-4387-DC41-BEC0-CCCD5D6BC3AC}">
      <dsp:nvSpPr>
        <dsp:cNvPr id="0" name=""/>
        <dsp:cNvSpPr/>
      </dsp:nvSpPr>
      <dsp:spPr>
        <a:xfrm>
          <a:off x="3203751" y="3592329"/>
          <a:ext cx="3663643" cy="1307583"/>
        </a:xfrm>
        <a:prstGeom prst="roundRect">
          <a:avLst/>
        </a:prstGeom>
        <a:solidFill>
          <a:schemeClr val="lt1">
            <a:alpha val="90000"/>
            <a:hueOff val="0"/>
            <a:satOff val="0"/>
            <a:lumOff val="0"/>
            <a:alphaOff val="0"/>
          </a:schemeClr>
        </a:solidFill>
        <a:ln w="9525" cap="flat" cmpd="sng" algn="ctr">
          <a:solidFill>
            <a:schemeClr val="accent3">
              <a:shade val="50000"/>
              <a:hueOff val="178370"/>
              <a:satOff val="-2846"/>
              <a:lumOff val="2740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80%</a:t>
          </a:r>
          <a:endParaRPr lang="en-US" sz="3600" kern="1200" dirty="0"/>
        </a:p>
      </dsp:txBody>
      <dsp:txXfrm>
        <a:off x="3267582" y="3656160"/>
        <a:ext cx="3535981" cy="11799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5B5B35-5F51-2547-A38D-B06C6F543264}" type="datetimeFigureOut">
              <a:rPr lang="en-US" smtClean="0"/>
              <a:t>9/5/2018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B772855-9C71-2941-9365-D0C5BD6307C2}" type="slidenum">
              <a:rPr lang="en-US" smtClean="0"/>
              <a:t>‹#›</a:t>
            </a:fld>
            <a:endParaRPr lang="en-US"/>
          </a:p>
        </p:txBody>
      </p:sp>
    </p:spTree>
    <p:extLst>
      <p:ext uri="{BB962C8B-B14F-4D97-AF65-F5344CB8AC3E}">
        <p14:creationId xmlns:p14="http://schemas.microsoft.com/office/powerpoint/2010/main" val="3586909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F6A32-8F5E-854A-9133-A953563DF1A6}" type="datetimeFigureOut">
              <a:rPr lang="en-US" smtClean="0"/>
              <a:t>9/5/2018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34B3EF-0626-9642-A046-79F9FD2AE50C}" type="slidenum">
              <a:rPr lang="en-US" smtClean="0"/>
              <a:t>‹#›</a:t>
            </a:fld>
            <a:endParaRPr lang="en-US"/>
          </a:p>
        </p:txBody>
      </p:sp>
    </p:spTree>
    <p:extLst>
      <p:ext uri="{BB962C8B-B14F-4D97-AF65-F5344CB8AC3E}">
        <p14:creationId xmlns:p14="http://schemas.microsoft.com/office/powerpoint/2010/main" val="1475468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3600" dirty="0" smtClean="0">
                <a:ea typeface="MS PGothic" charset="0"/>
              </a:rPr>
              <a:t>a </a:t>
            </a:r>
            <a:r>
              <a:rPr lang="en-US" sz="3600" b="1" i="1" dirty="0" smtClean="0">
                <a:solidFill>
                  <a:schemeClr val="tx2">
                    <a:lumMod val="60000"/>
                    <a:lumOff val="40000"/>
                  </a:schemeClr>
                </a:solidFill>
                <a:ea typeface="MS PGothic" charset="0"/>
              </a:rPr>
              <a:t>data-driven decision making framework </a:t>
            </a:r>
            <a:r>
              <a:rPr lang="en-US" sz="3600" dirty="0" smtClean="0">
                <a:ea typeface="MS PGothic" charset="0"/>
              </a:rPr>
              <a:t>for establishing the </a:t>
            </a:r>
            <a:r>
              <a:rPr lang="en-US" sz="3600" b="1" i="1" dirty="0" smtClean="0">
                <a:solidFill>
                  <a:srgbClr val="558ED5"/>
                </a:solidFill>
                <a:ea typeface="MS PGothic" charset="0"/>
              </a:rPr>
              <a:t>social culture </a:t>
            </a:r>
            <a:r>
              <a:rPr lang="en-US" sz="3600" dirty="0" smtClean="0">
                <a:ea typeface="MS PGothic" charset="0"/>
              </a:rPr>
              <a:t>and behavioral supports needed for a school to be an </a:t>
            </a:r>
            <a:r>
              <a:rPr lang="en-US" sz="3600" b="1" i="1" dirty="0" smtClean="0">
                <a:solidFill>
                  <a:srgbClr val="558ED5"/>
                </a:solidFill>
                <a:ea typeface="MS PGothic" charset="0"/>
              </a:rPr>
              <a:t>effective learning environment </a:t>
            </a:r>
            <a:r>
              <a:rPr lang="en-US" sz="3600" dirty="0" smtClean="0">
                <a:ea typeface="MS PGothic" charset="0"/>
              </a:rPr>
              <a:t>(academic and behavior) for </a:t>
            </a:r>
            <a:r>
              <a:rPr lang="en-US" sz="3600" b="1" i="1" dirty="0" smtClean="0">
                <a:solidFill>
                  <a:srgbClr val="558ED5"/>
                </a:solidFill>
                <a:ea typeface="MS PGothic" charset="0"/>
              </a:rPr>
              <a:t>all students</a:t>
            </a:r>
            <a:r>
              <a:rPr lang="en-US" sz="3600" dirty="0" smtClean="0">
                <a:solidFill>
                  <a:srgbClr val="558ED5"/>
                </a:solidFill>
                <a:ea typeface="MS PGothic" charset="0"/>
              </a:rPr>
              <a:t>.  PBIS </a:t>
            </a:r>
            <a:r>
              <a:rPr lang="en-US" sz="3600" dirty="0" smtClean="0">
                <a:solidFill>
                  <a:srgbClr val="000000"/>
                </a:solidFill>
                <a:latin typeface="Calibri" charset="0"/>
              </a:rPr>
              <a:t>represents </a:t>
            </a:r>
            <a:r>
              <a:rPr lang="en-US" sz="3600" dirty="0" smtClean="0">
                <a:latin typeface="Calibri" charset="0"/>
              </a:rPr>
              <a:t>an</a:t>
            </a:r>
            <a:r>
              <a:rPr lang="en-US" sz="3600" dirty="0" smtClean="0">
                <a:solidFill>
                  <a:srgbClr val="C0504D"/>
                </a:solidFill>
                <a:latin typeface="Calibri" charset="0"/>
              </a:rPr>
              <a:t> </a:t>
            </a:r>
            <a:r>
              <a:rPr lang="en-US" sz="3600" b="1" dirty="0" smtClean="0">
                <a:solidFill>
                  <a:srgbClr val="C0504D"/>
                </a:solidFill>
                <a:latin typeface="Calibri" charset="0"/>
              </a:rPr>
              <a:t>integration</a:t>
            </a:r>
            <a:r>
              <a:rPr lang="en-US" sz="3600" dirty="0" smtClean="0">
                <a:solidFill>
                  <a:srgbClr val="C0504D"/>
                </a:solidFill>
                <a:latin typeface="Calibri" charset="0"/>
              </a:rPr>
              <a:t> </a:t>
            </a:r>
            <a:r>
              <a:rPr lang="en-US" sz="3600" dirty="0" smtClean="0">
                <a:latin typeface="Calibri" charset="0"/>
              </a:rPr>
              <a:t>of</a:t>
            </a:r>
            <a:r>
              <a:rPr lang="en-US" sz="3600" dirty="0" smtClean="0">
                <a:solidFill>
                  <a:srgbClr val="4BACC6"/>
                </a:solidFill>
                <a:latin typeface="Calibri" charset="0"/>
              </a:rPr>
              <a:t> </a:t>
            </a:r>
            <a:r>
              <a:rPr lang="en-US" sz="3600" dirty="0" smtClean="0">
                <a:solidFill>
                  <a:srgbClr val="000000"/>
                </a:solidFill>
                <a:latin typeface="Calibri" charset="0"/>
              </a:rPr>
              <a:t>behavioral, academic, wellness, cultural and other supports and  </a:t>
            </a:r>
            <a:r>
              <a:rPr lang="en-US" sz="3600" b="1" dirty="0" smtClean="0">
                <a:solidFill>
                  <a:schemeClr val="accent2"/>
                </a:solidFill>
                <a:latin typeface="Calibri" charset="0"/>
              </a:rPr>
              <a:t>evidence-based practices</a:t>
            </a:r>
            <a:r>
              <a:rPr lang="en-US" sz="3600" dirty="0" smtClean="0">
                <a:solidFill>
                  <a:srgbClr val="4BACC6"/>
                </a:solidFill>
                <a:latin typeface="Calibri" charset="0"/>
              </a:rPr>
              <a: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3600" dirty="0" smtClean="0">
              <a:solidFill>
                <a:srgbClr val="558ED5"/>
              </a:solidFill>
              <a:ea typeface="MS PGothic" charset="0"/>
            </a:endParaRPr>
          </a:p>
          <a:p>
            <a:endParaRPr lang="en-US" dirty="0"/>
          </a:p>
        </p:txBody>
      </p:sp>
      <p:sp>
        <p:nvSpPr>
          <p:cNvPr id="4" name="Slide Number Placeholder 3"/>
          <p:cNvSpPr>
            <a:spLocks noGrp="1"/>
          </p:cNvSpPr>
          <p:nvPr>
            <p:ph type="sldNum" sz="quarter" idx="10"/>
          </p:nvPr>
        </p:nvSpPr>
        <p:spPr/>
        <p:txBody>
          <a:bodyPr/>
          <a:lstStyle/>
          <a:p>
            <a:fld id="{0836D271-262C-DD41-A088-30F189F02247}" type="slidenum">
              <a:rPr lang="en-US" smtClean="0"/>
              <a:t>5</a:t>
            </a:fld>
            <a:endParaRPr lang="en-US"/>
          </a:p>
        </p:txBody>
      </p:sp>
    </p:spTree>
    <p:extLst>
      <p:ext uri="{BB962C8B-B14F-4D97-AF65-F5344CB8AC3E}">
        <p14:creationId xmlns:p14="http://schemas.microsoft.com/office/powerpoint/2010/main" val="2912105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C36336F4-7852-0546-A76B-C86093A129E1}" type="slidenum">
              <a:rPr lang="en-US">
                <a:solidFill>
                  <a:srgbClr val="000000"/>
                </a:solidFill>
                <a:latin typeface="Calibri"/>
                <a:cs typeface="Calibri"/>
              </a:rPr>
              <a:pPr eaLnBrk="1" hangingPunct="1"/>
              <a:t>30</a:t>
            </a:fld>
            <a:endParaRPr lang="en-US" dirty="0">
              <a:solidFill>
                <a:srgbClr val="000000"/>
              </a:solidFill>
              <a:latin typeface="Calibri"/>
              <a:cs typeface="Calibri"/>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cs typeface="ＭＳ Ｐゴシック" charset="0"/>
              </a:rPr>
              <a:t>Replacement behaviors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t>
            </a:r>
            <a:r>
              <a:rPr lang="en-US" dirty="0" smtClean="0"/>
              <a:t>will adults do to create the conditions</a:t>
            </a:r>
            <a:r>
              <a:rPr lang="en-US" baseline="0" dirty="0" smtClean="0"/>
              <a:t> for learning?  This was added after discussion and consensus with teachers.</a:t>
            </a:r>
            <a:endParaRPr lang="en-US" dirty="0"/>
          </a:p>
        </p:txBody>
      </p:sp>
      <p:sp>
        <p:nvSpPr>
          <p:cNvPr id="4" name="Slide Number Placeholder 3"/>
          <p:cNvSpPr>
            <a:spLocks noGrp="1"/>
          </p:cNvSpPr>
          <p:nvPr>
            <p:ph type="sldNum" sz="quarter" idx="10"/>
          </p:nvPr>
        </p:nvSpPr>
        <p:spPr/>
        <p:txBody>
          <a:bodyPr/>
          <a:lstStyle/>
          <a:p>
            <a:fld id="{7A60113A-DA17-544B-8258-D49610AE5F0E}" type="slidenum">
              <a:rPr lang="en-US" smtClean="0"/>
              <a:pPr/>
              <a:t>31</a:t>
            </a:fld>
            <a:endParaRPr lang="en-US"/>
          </a:p>
        </p:txBody>
      </p:sp>
    </p:spTree>
    <p:extLst>
      <p:ext uri="{BB962C8B-B14F-4D97-AF65-F5344CB8AC3E}">
        <p14:creationId xmlns:p14="http://schemas.microsoft.com/office/powerpoint/2010/main" val="1923920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36</a:t>
            </a:fld>
            <a:endParaRPr lang="en-US" sz="1200" b="0" i="0" u="none">
              <a:solidFill>
                <a:srgbClr val="000000"/>
              </a:solidFill>
              <a:latin typeface="Calibri"/>
              <a:ea typeface="Calibri"/>
              <a:cs typeface="Calibri"/>
              <a:sym typeface="Calibri"/>
            </a:endParaRPr>
          </a:p>
        </p:txBody>
      </p:sp>
      <p:sp>
        <p:nvSpPr>
          <p:cNvPr id="170" name="Shape 170"/>
          <p:cNvSpPr txBox="1"/>
          <p:nvPr/>
        </p:nvSpPr>
        <p:spPr>
          <a:xfrm>
            <a:off x="3884612" y="8685211"/>
            <a:ext cx="2971799" cy="457200"/>
          </a:xfrm>
          <a:prstGeom prst="rect">
            <a:avLst/>
          </a:prstGeom>
          <a:noFill/>
          <a:ln>
            <a:noFill/>
          </a:ln>
        </p:spPr>
        <p:txBody>
          <a:bodyPr lIns="93125" tIns="46550" rIns="93125" bIns="4655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36</a:t>
            </a:fld>
            <a:endParaRPr lang="en-US" sz="1200" b="0" i="0" u="none">
              <a:solidFill>
                <a:srgbClr val="000000"/>
              </a:solidFill>
              <a:latin typeface="Calibri"/>
              <a:ea typeface="Calibri"/>
              <a:cs typeface="Calibri"/>
              <a:sym typeface="Calibri"/>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2" name="Shape 17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might want to insert our resource map...tier definitions that we have given them</a:t>
            </a:r>
          </a:p>
          <a:p>
            <a:pPr marL="0" marR="0" lvl="0" indent="0" algn="l" rtl="0">
              <a:spcBef>
                <a:spcPts val="0"/>
              </a:spcBef>
              <a:buSzPct val="25000"/>
              <a:buNone/>
            </a:pPr>
            <a:r>
              <a:rPr lang="en-US"/>
              <a:t>have them resource map Tier 1 in one domain...we could differentiate by domains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Shape 1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99" name="Shape 12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This is a sample ticket that was a different color from the other schoolwide tickets.  These were given to students for “checking in” and contributed to the class total.  They may have counted as double.  This ensures that the students enrolled in CICO have a high probably of contributing </a:t>
            </a:r>
          </a:p>
        </p:txBody>
      </p:sp>
      <p:sp>
        <p:nvSpPr>
          <p:cNvPr id="1300" name="Shape 130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45</a:t>
            </a:fld>
            <a:endParaRPr lang="en-US" sz="1200" b="0" i="0" u="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Shape 1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87" name="Shape 1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50</a:t>
            </a:fld>
            <a:endParaRPr lang="en-US" sz="1200" b="0" i="0" u="none">
              <a:solidFill>
                <a:srgbClr val="000000"/>
              </a:solidFill>
              <a:latin typeface="Calibri"/>
              <a:ea typeface="Calibri"/>
              <a:cs typeface="Calibri"/>
              <a:sym typeface="Calibri"/>
            </a:endParaRPr>
          </a:p>
        </p:txBody>
      </p:sp>
      <p:sp>
        <p:nvSpPr>
          <p:cNvPr id="170" name="Shape 170"/>
          <p:cNvSpPr txBox="1"/>
          <p:nvPr/>
        </p:nvSpPr>
        <p:spPr>
          <a:xfrm>
            <a:off x="3884612" y="8685211"/>
            <a:ext cx="2971799" cy="457200"/>
          </a:xfrm>
          <a:prstGeom prst="rect">
            <a:avLst/>
          </a:prstGeom>
          <a:noFill/>
          <a:ln>
            <a:noFill/>
          </a:ln>
        </p:spPr>
        <p:txBody>
          <a:bodyPr lIns="93125" tIns="46550" rIns="93125" bIns="4655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50</a:t>
            </a:fld>
            <a:endParaRPr lang="en-US" sz="1200" b="0" i="0" u="none">
              <a:solidFill>
                <a:srgbClr val="000000"/>
              </a:solidFill>
              <a:latin typeface="Calibri"/>
              <a:ea typeface="Calibri"/>
              <a:cs typeface="Calibri"/>
              <a:sym typeface="Calibri"/>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2" name="Shape 17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might want to insert our resource map...tier definitions that we have given them</a:t>
            </a:r>
          </a:p>
          <a:p>
            <a:pPr marL="0" marR="0" lvl="0" indent="0" algn="l" rtl="0">
              <a:spcBef>
                <a:spcPts val="0"/>
              </a:spcBef>
              <a:buSzPct val="25000"/>
              <a:buNone/>
            </a:pPr>
            <a:r>
              <a:rPr lang="en-US"/>
              <a:t>have them resource map Tier 1 in one domain...we could differentiate by domains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56</a:t>
            </a:fld>
            <a:endParaRPr lang="en-US" sz="1200" b="0" i="0" u="none">
              <a:solidFill>
                <a:srgbClr val="000000"/>
              </a:solidFill>
              <a:latin typeface="Calibri"/>
              <a:ea typeface="Calibri"/>
              <a:cs typeface="Calibri"/>
              <a:sym typeface="Calibri"/>
            </a:endParaRPr>
          </a:p>
        </p:txBody>
      </p:sp>
      <p:sp>
        <p:nvSpPr>
          <p:cNvPr id="170" name="Shape 170"/>
          <p:cNvSpPr txBox="1"/>
          <p:nvPr/>
        </p:nvSpPr>
        <p:spPr>
          <a:xfrm>
            <a:off x="3884612" y="8685211"/>
            <a:ext cx="2971799" cy="457200"/>
          </a:xfrm>
          <a:prstGeom prst="rect">
            <a:avLst/>
          </a:prstGeom>
          <a:noFill/>
          <a:ln>
            <a:noFill/>
          </a:ln>
        </p:spPr>
        <p:txBody>
          <a:bodyPr lIns="93125" tIns="46550" rIns="93125" bIns="4655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56</a:t>
            </a:fld>
            <a:endParaRPr lang="en-US" sz="1200" b="0" i="0" u="none">
              <a:solidFill>
                <a:srgbClr val="000000"/>
              </a:solidFill>
              <a:latin typeface="Calibri"/>
              <a:ea typeface="Calibri"/>
              <a:cs typeface="Calibri"/>
              <a:sym typeface="Calibri"/>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2" name="Shape 17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might want to insert our resource map...tier definitions that we have given them</a:t>
            </a:r>
          </a:p>
          <a:p>
            <a:pPr marL="0" marR="0" lvl="0" indent="0" algn="l" rtl="0">
              <a:spcBef>
                <a:spcPts val="0"/>
              </a:spcBef>
              <a:buSzPct val="25000"/>
              <a:buNone/>
            </a:pPr>
            <a:r>
              <a:rPr lang="en-US"/>
              <a:t>have them resource map Tier 1 in one domain...we could differentiate by domains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Shape 1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57" name="Shape 13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More considerations.  Have teams talk about these items</a:t>
            </a:r>
          </a:p>
        </p:txBody>
      </p:sp>
      <p:sp>
        <p:nvSpPr>
          <p:cNvPr id="1358" name="Shape 135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58</a:t>
            </a:fld>
            <a:endParaRPr lang="en-US" sz="1200" b="0" i="0" u="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29A48EFB-A8B5-2F41-98D2-14AF1976B3EF}" type="slidenum">
              <a:rPr lang="en-US" sz="1200">
                <a:latin typeface="Calibri" charset="0"/>
                <a:cs typeface="Calibri"/>
              </a:rPr>
              <a:pPr/>
              <a:t>7</a:t>
            </a:fld>
            <a:endParaRPr lang="en-US" sz="1200" dirty="0">
              <a:latin typeface="Calibri" charset="0"/>
              <a:cs typeface="Calibri"/>
            </a:endParaRPr>
          </a:p>
        </p:txBody>
      </p:sp>
      <p:sp>
        <p:nvSpPr>
          <p:cNvPr id="43010" name="Rectangle 2"/>
          <p:cNvSpPr>
            <a:spLocks noGrp="1" noRot="1" noChangeAspect="1" noChangeArrowheads="1" noTextEdit="1"/>
          </p:cNvSpPr>
          <p:nvPr>
            <p:ph type="sldImg"/>
          </p:nvPr>
        </p:nvSpPr>
        <p:spPr bwMode="auto">
          <a:xfrm>
            <a:off x="685800"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z="1000" dirty="0">
              <a:latin typeface="Calibri" charset="0"/>
            </a:endParaRPr>
          </a:p>
          <a:p>
            <a:pPr defTabSz="475090">
              <a:lnSpc>
                <a:spcPct val="80000"/>
              </a:lnSpc>
              <a:spcBef>
                <a:spcPct val="0"/>
              </a:spcBef>
            </a:pPr>
            <a:r>
              <a:rPr lang="en-US" sz="1000" kern="1200" dirty="0" smtClean="0">
                <a:solidFill>
                  <a:schemeClr val="tx1"/>
                </a:solidFill>
                <a:latin typeface="+mn-lt"/>
                <a:ea typeface="+mn-ea"/>
                <a:cs typeface="+mn-cs"/>
              </a:rPr>
              <a:t>Our language and</a:t>
            </a:r>
            <a:r>
              <a:rPr lang="en-US" sz="1000" kern="1200" baseline="0" dirty="0" smtClean="0">
                <a:solidFill>
                  <a:schemeClr val="tx1"/>
                </a:solidFill>
                <a:latin typeface="+mn-lt"/>
                <a:ea typeface="+mn-ea"/>
                <a:cs typeface="+mn-cs"/>
              </a:rPr>
              <a:t> the ways we communicate with our colleagues, families, and other school community members is important. </a:t>
            </a:r>
            <a:r>
              <a:rPr lang="en-US" sz="1000" kern="1200" dirty="0" smtClean="0">
                <a:solidFill>
                  <a:schemeClr val="tx1"/>
                </a:solidFill>
                <a:latin typeface="+mn-lt"/>
                <a:ea typeface="+mn-ea"/>
                <a:cs typeface="+mn-cs"/>
              </a:rPr>
              <a:t>Sometimes we hear folks referencing T</a:t>
            </a:r>
            <a:r>
              <a:rPr lang="en-US" sz="1000" kern="1200" baseline="0" dirty="0" smtClean="0">
                <a:solidFill>
                  <a:schemeClr val="tx1"/>
                </a:solidFill>
                <a:latin typeface="+mn-lt"/>
                <a:ea typeface="+mn-ea"/>
                <a:cs typeface="+mn-cs"/>
              </a:rPr>
              <a:t> II</a:t>
            </a:r>
            <a:r>
              <a:rPr lang="en-US" sz="1000" kern="1200" dirty="0" smtClean="0">
                <a:solidFill>
                  <a:schemeClr val="tx1"/>
                </a:solidFill>
                <a:latin typeface="+mn-lt"/>
                <a:ea typeface="+mn-ea"/>
                <a:cs typeface="+mn-cs"/>
              </a:rPr>
              <a:t> students or T</a:t>
            </a:r>
            <a:r>
              <a:rPr lang="en-US" sz="1000" kern="1200" baseline="0" dirty="0" smtClean="0">
                <a:solidFill>
                  <a:schemeClr val="tx1"/>
                </a:solidFill>
                <a:latin typeface="+mn-lt"/>
                <a:ea typeface="+mn-ea"/>
                <a:cs typeface="+mn-cs"/>
              </a:rPr>
              <a:t> III</a:t>
            </a:r>
            <a:r>
              <a:rPr lang="en-US" sz="1000" kern="1200" dirty="0" smtClean="0">
                <a:solidFill>
                  <a:schemeClr val="tx1"/>
                </a:solidFill>
                <a:latin typeface="+mn-lt"/>
                <a:ea typeface="+mn-ea"/>
                <a:cs typeface="+mn-cs"/>
              </a:rPr>
              <a:t> students. It's important to communicate that the tiers refer to the layer of support and we use person first language. So, it might be a student needing T II support with math computation or a student needing TIII support with comprehension or a student needing TI support with making friends.</a:t>
            </a:r>
          </a:p>
          <a:p>
            <a:pPr defTabSz="475090">
              <a:lnSpc>
                <a:spcPct val="80000"/>
              </a:lnSpc>
              <a:spcBef>
                <a:spcPct val="0"/>
              </a:spcBef>
            </a:pPr>
            <a:endParaRPr lang="en-US" sz="1000" i="0" baseline="0" dirty="0" smtClean="0">
              <a:latin typeface="Times" charset="0"/>
            </a:endParaRPr>
          </a:p>
          <a:p>
            <a:pPr defTabSz="475090">
              <a:lnSpc>
                <a:spcPct val="80000"/>
              </a:lnSpc>
              <a:spcBef>
                <a:spcPct val="0"/>
              </a:spcBef>
            </a:pPr>
            <a:r>
              <a:rPr lang="en-US" sz="1000" i="0" baseline="0" dirty="0" smtClean="0">
                <a:latin typeface="Times" charset="0"/>
              </a:rPr>
              <a:t>Support is always “layered” onto the previous supports.  When a small group of students require a little more support, they continue to receive universal/tier 1 core or instruction. Students receiving secondary supports have increased opportunities for more frequent contingent feedback, additional structure, re-teaching of expectations, etc.  </a:t>
            </a:r>
          </a:p>
          <a:p>
            <a:pPr defTabSz="475090">
              <a:lnSpc>
                <a:spcPct val="80000"/>
              </a:lnSpc>
              <a:spcBef>
                <a:spcPct val="0"/>
              </a:spcBef>
            </a:pPr>
            <a:endParaRPr lang="en-US" sz="1000" i="0" baseline="0" dirty="0" smtClean="0">
              <a:latin typeface="Times" charset="0"/>
            </a:endParaRPr>
          </a:p>
          <a:p>
            <a:pPr defTabSz="475090">
              <a:lnSpc>
                <a:spcPct val="80000"/>
              </a:lnSpc>
              <a:spcBef>
                <a:spcPct val="0"/>
              </a:spcBef>
            </a:pPr>
            <a:r>
              <a:rPr lang="en-US" sz="1000" i="0" baseline="0" dirty="0" smtClean="0">
                <a:latin typeface="Times" charset="0"/>
              </a:rPr>
              <a:t>Students in need of intensive, individualized support, continue to receive universal supports.  Tier III often builds upon the supports that the student receives with Tier II interventions.</a:t>
            </a:r>
          </a:p>
          <a:p>
            <a:pPr eaLnBrk="1" hangingPunct="1"/>
            <a:endParaRPr lang="en-US" sz="1000"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The traditional approach to discipline has been reactionary.</a:t>
            </a:r>
            <a:r>
              <a:rPr lang="en-US" baseline="0" dirty="0" smtClean="0">
                <a:latin typeface="Calibri" charset="0"/>
              </a:rPr>
              <a:t> </a:t>
            </a:r>
            <a:r>
              <a:rPr lang="en-US" sz="1200" kern="1200" dirty="0" smtClean="0">
                <a:solidFill>
                  <a:schemeClr val="tx1"/>
                </a:solidFill>
                <a:latin typeface="+mn-lt"/>
                <a:ea typeface="+mn-ea"/>
                <a:cs typeface="+mn-cs"/>
              </a:rPr>
              <a:t>With PBIS, we are shifting from a traditional, reactive response to student behavior to a preventative response.</a:t>
            </a:r>
            <a:r>
              <a:rPr lang="en-US" baseline="0" dirty="0" smtClean="0">
                <a:latin typeface="Calibri" charset="0"/>
              </a:rPr>
              <a:t>  </a:t>
            </a:r>
            <a:endParaRPr lang="en-US" dirty="0">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8991" indent="-280381" eaLnBrk="0" hangingPunct="0">
              <a:defRPr sz="2300">
                <a:solidFill>
                  <a:schemeClr val="tx1"/>
                </a:solidFill>
                <a:latin typeface="Arial" charset="0"/>
                <a:ea typeface="ＭＳ Ｐゴシック" charset="0"/>
              </a:defRPr>
            </a:lvl2pPr>
            <a:lvl3pPr marL="1121524" indent="-224305" eaLnBrk="0" hangingPunct="0">
              <a:defRPr sz="2300">
                <a:solidFill>
                  <a:schemeClr val="tx1"/>
                </a:solidFill>
                <a:latin typeface="Arial" charset="0"/>
                <a:ea typeface="ＭＳ Ｐゴシック" charset="0"/>
              </a:defRPr>
            </a:lvl3pPr>
            <a:lvl4pPr marL="1570134" indent="-224305" eaLnBrk="0" hangingPunct="0">
              <a:defRPr sz="2300">
                <a:solidFill>
                  <a:schemeClr val="tx1"/>
                </a:solidFill>
                <a:latin typeface="Arial" charset="0"/>
                <a:ea typeface="ＭＳ Ｐゴシック" charset="0"/>
              </a:defRPr>
            </a:lvl4pPr>
            <a:lvl5pPr marL="2018744" indent="-224305" eaLnBrk="0" hangingPunct="0">
              <a:defRPr sz="2300">
                <a:solidFill>
                  <a:schemeClr val="tx1"/>
                </a:solidFill>
                <a:latin typeface="Arial" charset="0"/>
                <a:ea typeface="ＭＳ Ｐゴシック" charset="0"/>
              </a:defRPr>
            </a:lvl5pPr>
            <a:lvl6pPr marL="2467353" indent="-224305" eaLnBrk="0" fontAlgn="base" hangingPunct="0">
              <a:spcBef>
                <a:spcPct val="0"/>
              </a:spcBef>
              <a:spcAft>
                <a:spcPct val="0"/>
              </a:spcAft>
              <a:defRPr sz="2300">
                <a:solidFill>
                  <a:schemeClr val="tx1"/>
                </a:solidFill>
                <a:latin typeface="Arial" charset="0"/>
                <a:ea typeface="ＭＳ Ｐゴシック" charset="0"/>
              </a:defRPr>
            </a:lvl6pPr>
            <a:lvl7pPr marL="2915963" indent="-224305" eaLnBrk="0" fontAlgn="base" hangingPunct="0">
              <a:spcBef>
                <a:spcPct val="0"/>
              </a:spcBef>
              <a:spcAft>
                <a:spcPct val="0"/>
              </a:spcAft>
              <a:defRPr sz="2300">
                <a:solidFill>
                  <a:schemeClr val="tx1"/>
                </a:solidFill>
                <a:latin typeface="Arial" charset="0"/>
                <a:ea typeface="ＭＳ Ｐゴシック" charset="0"/>
              </a:defRPr>
            </a:lvl7pPr>
            <a:lvl8pPr marL="3364573" indent="-224305" eaLnBrk="0" fontAlgn="base" hangingPunct="0">
              <a:spcBef>
                <a:spcPct val="0"/>
              </a:spcBef>
              <a:spcAft>
                <a:spcPct val="0"/>
              </a:spcAft>
              <a:defRPr sz="2300">
                <a:solidFill>
                  <a:schemeClr val="tx1"/>
                </a:solidFill>
                <a:latin typeface="Arial" charset="0"/>
                <a:ea typeface="ＭＳ Ｐゴシック" charset="0"/>
              </a:defRPr>
            </a:lvl8pPr>
            <a:lvl9pPr marL="3813183" indent="-22430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0E260BE9-3EDA-3E4A-AF22-FF23A1E42712}" type="slidenum">
              <a:rPr lang="en-US" sz="1200">
                <a:latin typeface="Calibri"/>
              </a:rPr>
              <a:pPr eaLnBrk="1" hangingPunct="1"/>
              <a:t>8</a:t>
            </a:fld>
            <a:endParaRPr lang="en-US" sz="1200" dirty="0">
              <a:latin typeface="Calibri"/>
            </a:endParaRPr>
          </a:p>
        </p:txBody>
      </p:sp>
    </p:spTree>
    <p:extLst>
      <p:ext uri="{BB962C8B-B14F-4D97-AF65-F5344CB8AC3E}">
        <p14:creationId xmlns:p14="http://schemas.microsoft.com/office/powerpoint/2010/main" val="290002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0F2BEDE7-4796-9C48-9329-FDD1DE5F56DC}" type="slidenum">
              <a:rPr lang="en-US" sz="1200">
                <a:solidFill>
                  <a:srgbClr val="000000"/>
                </a:solidFill>
                <a:latin typeface="Calibri" charset="0"/>
                <a:cs typeface="Calibri"/>
              </a:rPr>
              <a:pPr/>
              <a:t>10</a:t>
            </a:fld>
            <a:endParaRPr lang="en-US" sz="1200" dirty="0">
              <a:solidFill>
                <a:srgbClr val="000000"/>
              </a:solidFill>
              <a:latin typeface="Calibri" charset="0"/>
              <a:cs typeface="Calibri"/>
            </a:endParaRPr>
          </a:p>
        </p:txBody>
      </p:sp>
      <p:sp>
        <p:nvSpPr>
          <p:cNvPr id="52226" name="Rectangle 7"/>
          <p:cNvSpPr txBox="1">
            <a:spLocks noGrp="1" noChangeArrowheads="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38" tIns="45769" rIns="91538" bIns="45769"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9B9CE99-4122-0040-AA6B-C9CF666BAB51}" type="slidenum">
              <a:rPr lang="en-US" sz="1200">
                <a:solidFill>
                  <a:srgbClr val="000000"/>
                </a:solidFill>
                <a:latin typeface="Calibri" charset="0"/>
              </a:rPr>
              <a:pPr algn="r"/>
              <a:t>10</a:t>
            </a:fld>
            <a:endParaRPr lang="en-US" sz="1200">
              <a:solidFill>
                <a:srgbClr val="000000"/>
              </a:solidFill>
              <a:latin typeface="Calibri" charset="0"/>
            </a:endParaRPr>
          </a:p>
        </p:txBody>
      </p:sp>
      <p:sp>
        <p:nvSpPr>
          <p:cNvPr id="52227" name="Rectangle 2"/>
          <p:cNvSpPr>
            <a:spLocks noGrp="1" noRot="1" noChangeAspect="1" noChangeArrowheads="1" noTextEdit="1"/>
          </p:cNvSpPr>
          <p:nvPr>
            <p:ph type="sldImg"/>
          </p:nvPr>
        </p:nvSpPr>
        <p:spPr bwMode="auto">
          <a:xfrm>
            <a:off x="1143000" y="685800"/>
            <a:ext cx="4572000" cy="3429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5222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dirty="0" smtClean="0">
                <a:latin typeface="Calibri" charset="0"/>
              </a:rPr>
              <a:t>Student</a:t>
            </a:r>
            <a:r>
              <a:rPr lang="en-US" baseline="0" dirty="0" smtClean="0">
                <a:latin typeface="Calibri" charset="0"/>
              </a:rPr>
              <a:t> Outcomes: Academic, Social, Attendance, Emotional</a:t>
            </a:r>
          </a:p>
          <a:p>
            <a:r>
              <a:rPr lang="en-US" baseline="0" dirty="0" smtClean="0">
                <a:latin typeface="Calibri" charset="0"/>
              </a:rPr>
              <a:t>Rob Horner PBIS Forum 2018 </a:t>
            </a:r>
          </a:p>
          <a:p>
            <a:r>
              <a:rPr lang="en-US" baseline="0" dirty="0" smtClean="0">
                <a:latin typeface="Calibri" charset="0"/>
              </a:rPr>
              <a:t>Practices: </a:t>
            </a:r>
            <a:r>
              <a:rPr lang="en-US" sz="1200" kern="1200" dirty="0" smtClean="0">
                <a:solidFill>
                  <a:schemeClr val="tx1"/>
                </a:solidFill>
                <a:effectLst/>
                <a:latin typeface="+mn-lt"/>
                <a:ea typeface="+mn-ea"/>
                <a:cs typeface="+mn-cs"/>
              </a:rPr>
              <a:t>PBS and “practices” </a:t>
            </a:r>
          </a:p>
          <a:p>
            <a:pPr lvl="0"/>
            <a:r>
              <a:rPr lang="en-US" sz="1200" kern="1200" dirty="0" smtClean="0">
                <a:solidFill>
                  <a:schemeClr val="tx1"/>
                </a:solidFill>
                <a:effectLst/>
                <a:latin typeface="+mn-lt"/>
                <a:ea typeface="+mn-ea"/>
                <a:cs typeface="+mn-cs"/>
              </a:rPr>
              <a:t>Define a practice with operational precision. </a:t>
            </a:r>
          </a:p>
          <a:p>
            <a:pPr marL="228600" lvl="0" indent="-228600">
              <a:buFont typeface="+mj-lt"/>
              <a:buAutoNum type="arabicPeriod"/>
            </a:pPr>
            <a:r>
              <a:rPr lang="en-US" sz="1200" kern="1200" dirty="0" smtClean="0">
                <a:solidFill>
                  <a:schemeClr val="tx1"/>
                </a:solidFill>
                <a:effectLst/>
                <a:latin typeface="+mn-lt"/>
                <a:ea typeface="+mn-ea"/>
                <a:cs typeface="+mn-cs"/>
              </a:rPr>
              <a:t>What do you see and do </a:t>
            </a:r>
          </a:p>
          <a:p>
            <a:pPr lvl="0"/>
            <a:r>
              <a:rPr lang="en-US" sz="1200" kern="1200" dirty="0" smtClean="0">
                <a:solidFill>
                  <a:schemeClr val="tx1"/>
                </a:solidFill>
                <a:effectLst/>
                <a:latin typeface="+mn-lt"/>
                <a:ea typeface="+mn-ea"/>
                <a:cs typeface="+mn-cs"/>
              </a:rPr>
              <a:t>2. Define WHO does WHAT for WHOM</a:t>
            </a:r>
          </a:p>
          <a:p>
            <a:pPr lvl="0"/>
            <a:r>
              <a:rPr lang="en-US" sz="1200" kern="1200" dirty="0" smtClean="0">
                <a:solidFill>
                  <a:schemeClr val="tx1"/>
                </a:solidFill>
                <a:effectLst/>
                <a:latin typeface="+mn-lt"/>
                <a:ea typeface="+mn-ea"/>
                <a:cs typeface="+mn-cs"/>
              </a:rPr>
              <a:t>3. Define the outcome(s) (WHY) </a:t>
            </a:r>
          </a:p>
          <a:p>
            <a:r>
              <a:rPr lang="en-US" sz="1200" kern="1200" dirty="0" smtClean="0">
                <a:solidFill>
                  <a:schemeClr val="tx1"/>
                </a:solidFill>
                <a:effectLst/>
                <a:latin typeface="+mn-lt"/>
                <a:ea typeface="+mn-ea"/>
                <a:cs typeface="+mn-cs"/>
              </a:rPr>
              <a:t>A commitment to using what works </a:t>
            </a:r>
          </a:p>
          <a:p>
            <a:r>
              <a:rPr lang="en-US" sz="1200" kern="1200" dirty="0" smtClean="0">
                <a:solidFill>
                  <a:schemeClr val="tx1"/>
                </a:solidFill>
                <a:effectLst/>
                <a:latin typeface="+mn-lt"/>
                <a:ea typeface="+mn-ea"/>
                <a:cs typeface="+mn-cs"/>
              </a:rPr>
              <a:t>Formal research documents that a practice (when used well) results in valued benefits for those receiving support </a:t>
            </a:r>
          </a:p>
          <a:p>
            <a:r>
              <a:rPr lang="en-US" sz="1200" kern="1200" dirty="0" smtClean="0">
                <a:solidFill>
                  <a:schemeClr val="tx1"/>
                </a:solidFill>
                <a:effectLst/>
                <a:latin typeface="+mn-lt"/>
                <a:ea typeface="+mn-ea"/>
                <a:cs typeface="+mn-cs"/>
              </a:rPr>
              <a:t>Recognizing that what works today may be improved tomorrow.</a:t>
            </a:r>
          </a:p>
          <a:p>
            <a:pPr eaLnBrk="1" hangingPunct="1">
              <a:spcBef>
                <a:spcPct val="0"/>
              </a:spcBef>
            </a:pPr>
            <a:endParaRPr lang="en-US" dirty="0" smtClean="0">
              <a:latin typeface="Calibri" charset="0"/>
            </a:endParaRPr>
          </a:p>
          <a:p>
            <a:pPr eaLnBrk="1" hangingPunct="1">
              <a:spcBef>
                <a:spcPct val="0"/>
              </a:spcBef>
            </a:pPr>
            <a:endParaRPr lang="en-US"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17</a:t>
            </a:fld>
            <a:endParaRPr lang="en-US" sz="1200" b="0" i="0" u="none">
              <a:solidFill>
                <a:srgbClr val="000000"/>
              </a:solidFill>
              <a:latin typeface="Calibri"/>
              <a:ea typeface="Calibri"/>
              <a:cs typeface="Calibri"/>
              <a:sym typeface="Calibri"/>
            </a:endParaRPr>
          </a:p>
        </p:txBody>
      </p:sp>
      <p:sp>
        <p:nvSpPr>
          <p:cNvPr id="170" name="Shape 170"/>
          <p:cNvSpPr txBox="1"/>
          <p:nvPr/>
        </p:nvSpPr>
        <p:spPr>
          <a:xfrm>
            <a:off x="3884612" y="8685211"/>
            <a:ext cx="2971799" cy="457200"/>
          </a:xfrm>
          <a:prstGeom prst="rect">
            <a:avLst/>
          </a:prstGeom>
          <a:noFill/>
          <a:ln>
            <a:noFill/>
          </a:ln>
        </p:spPr>
        <p:txBody>
          <a:bodyPr lIns="93125" tIns="46550" rIns="93125" bIns="4655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17</a:t>
            </a:fld>
            <a:endParaRPr lang="en-US" sz="1200" b="0" i="0" u="none">
              <a:solidFill>
                <a:srgbClr val="000000"/>
              </a:solidFill>
              <a:latin typeface="Calibri"/>
              <a:ea typeface="Calibri"/>
              <a:cs typeface="Calibri"/>
              <a:sym typeface="Calibri"/>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2" name="Shape 17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might want to insert our resource map...tier definitions that we have given them</a:t>
            </a:r>
          </a:p>
          <a:p>
            <a:pPr marL="0" marR="0" lvl="0" indent="0" algn="l" rtl="0">
              <a:spcBef>
                <a:spcPts val="0"/>
              </a:spcBef>
              <a:buSzPct val="25000"/>
              <a:buNone/>
            </a:pPr>
            <a:r>
              <a:rPr lang="en-US"/>
              <a:t>have them resource map Tier 1 in one domain...we could differentiate by domains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21</a:t>
            </a:fld>
            <a:endParaRPr lang="en-US" sz="1200" b="0" i="0" u="none">
              <a:solidFill>
                <a:srgbClr val="000000"/>
              </a:solidFill>
              <a:latin typeface="Calibri"/>
              <a:ea typeface="Calibri"/>
              <a:cs typeface="Calibri"/>
              <a:sym typeface="Calibri"/>
            </a:endParaRPr>
          </a:p>
        </p:txBody>
      </p:sp>
      <p:sp>
        <p:nvSpPr>
          <p:cNvPr id="170" name="Shape 170"/>
          <p:cNvSpPr txBox="1"/>
          <p:nvPr/>
        </p:nvSpPr>
        <p:spPr>
          <a:xfrm>
            <a:off x="3884612" y="8685211"/>
            <a:ext cx="2971799" cy="457200"/>
          </a:xfrm>
          <a:prstGeom prst="rect">
            <a:avLst/>
          </a:prstGeom>
          <a:noFill/>
          <a:ln>
            <a:noFill/>
          </a:ln>
        </p:spPr>
        <p:txBody>
          <a:bodyPr lIns="93125" tIns="46550" rIns="93125" bIns="4655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21</a:t>
            </a:fld>
            <a:endParaRPr lang="en-US" sz="1200" b="0" i="0" u="none">
              <a:solidFill>
                <a:srgbClr val="000000"/>
              </a:solidFill>
              <a:latin typeface="Calibri"/>
              <a:ea typeface="Calibri"/>
              <a:cs typeface="Calibri"/>
              <a:sym typeface="Calibri"/>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72" name="Shape 17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might want to insert our resource map...tier definitions that we have given them</a:t>
            </a:r>
          </a:p>
          <a:p>
            <a:pPr marL="0" marR="0" lvl="0" indent="0" algn="l" rtl="0">
              <a:spcBef>
                <a:spcPts val="0"/>
              </a:spcBef>
              <a:buSzPct val="25000"/>
              <a:buNone/>
            </a:pPr>
            <a:r>
              <a:rPr lang="en-US"/>
              <a:t>have them resource map Tier 1 in one domain...we could differentiate by domains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Start with entering</a:t>
            </a:r>
            <a:r>
              <a:rPr lang="en-US" baseline="0" dirty="0" smtClean="0"/>
              <a:t> your school-wide expectations on the left side and then add your classroom rules.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457200" indent="-457200">
              <a:buFont typeface="Arial"/>
              <a:buChar char="•"/>
            </a:pPr>
            <a:r>
              <a:rPr lang="en-US" dirty="0" smtClean="0"/>
              <a:t>The School-wide matrix includes the rules for classrooms.</a:t>
            </a:r>
          </a:p>
          <a:p>
            <a:pPr marL="457200" indent="-457200">
              <a:buFont typeface="Arial"/>
              <a:buChar char="•"/>
            </a:pPr>
            <a:r>
              <a:rPr lang="en-US" dirty="0" smtClean="0"/>
              <a:t>Classrooms then expand their matrix to also include the routines/procedures for common routines (mapped to the school-wide expectations).</a:t>
            </a:r>
          </a:p>
        </p:txBody>
      </p:sp>
      <p:sp>
        <p:nvSpPr>
          <p:cNvPr id="4" name="Slide Number Placeholder 3"/>
          <p:cNvSpPr>
            <a:spLocks noGrp="1"/>
          </p:cNvSpPr>
          <p:nvPr>
            <p:ph type="sldNum" sz="quarter" idx="10"/>
          </p:nvPr>
        </p:nvSpPr>
        <p:spPr/>
        <p:txBody>
          <a:bodyPr/>
          <a:lstStyle/>
          <a:p>
            <a:fld id="{A5C04D7D-6BCF-BF47-8CAA-5C91DED02858}" type="slidenum">
              <a:rPr lang="en-US" smtClean="0"/>
              <a:t>24</a:t>
            </a:fld>
            <a:endParaRPr lang="en-US"/>
          </a:p>
        </p:txBody>
      </p:sp>
    </p:spTree>
    <p:extLst>
      <p:ext uri="{BB962C8B-B14F-4D97-AF65-F5344CB8AC3E}">
        <p14:creationId xmlns:p14="http://schemas.microsoft.com/office/powerpoint/2010/main" val="144891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4228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79ABE3BF-3654-1D42-AD0D-696A0D734757}" type="slidenum">
              <a:rPr lang="en-US">
                <a:solidFill>
                  <a:srgbClr val="000000"/>
                </a:solidFill>
                <a:latin typeface="Calibri"/>
                <a:cs typeface="Calibri"/>
              </a:rPr>
              <a:pPr eaLnBrk="1" hangingPunct="1"/>
              <a:t>28</a:t>
            </a:fld>
            <a:endParaRPr lang="en-US" dirty="0">
              <a:solidFill>
                <a:srgbClr val="000000"/>
              </a:solidFill>
              <a:latin typeface="Calibri"/>
              <a:cs typeface="Calibri"/>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cs typeface="ＭＳ Ｐゴシック" charset="0"/>
              </a:rPr>
              <a:t>Replacement behaviors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9AA407-8908-BD44-B48D-FEA809F990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BFEAF-95BD-FA42-9E36-7535F0FA1ABC}" type="slidenum">
              <a:rPr lang="en-US" smtClean="0"/>
              <a:t>‹#›</a:t>
            </a:fld>
            <a:endParaRPr lang="en-US"/>
          </a:p>
        </p:txBody>
      </p:sp>
    </p:spTree>
    <p:extLst>
      <p:ext uri="{BB962C8B-B14F-4D97-AF65-F5344CB8AC3E}">
        <p14:creationId xmlns:p14="http://schemas.microsoft.com/office/powerpoint/2010/main" val="1507372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AA407-8908-BD44-B48D-FEA809F990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BFEAF-95BD-FA42-9E36-7535F0FA1ABC}" type="slidenum">
              <a:rPr lang="en-US" smtClean="0"/>
              <a:t>‹#›</a:t>
            </a:fld>
            <a:endParaRPr lang="en-US"/>
          </a:p>
        </p:txBody>
      </p:sp>
    </p:spTree>
    <p:extLst>
      <p:ext uri="{BB962C8B-B14F-4D97-AF65-F5344CB8AC3E}">
        <p14:creationId xmlns:p14="http://schemas.microsoft.com/office/powerpoint/2010/main" val="29671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AA407-8908-BD44-B48D-FEA809F990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BFEAF-95BD-FA42-9E36-7535F0FA1ABC}" type="slidenum">
              <a:rPr lang="en-US" smtClean="0"/>
              <a:t>‹#›</a:t>
            </a:fld>
            <a:endParaRPr lang="en-US"/>
          </a:p>
        </p:txBody>
      </p:sp>
    </p:spTree>
    <p:extLst>
      <p:ext uri="{BB962C8B-B14F-4D97-AF65-F5344CB8AC3E}">
        <p14:creationId xmlns:p14="http://schemas.microsoft.com/office/powerpoint/2010/main" val="1944677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30" name="Shape 30"/>
          <p:cNvSpPr>
            <a:spLocks noGrp="1"/>
          </p:cNvSpPr>
          <p:nvPr>
            <p:ph type="body" sz="quarter" idx="13"/>
          </p:nvPr>
        </p:nvSpPr>
        <p:spPr>
          <a:xfrm>
            <a:off x="357187" y="4286250"/>
            <a:ext cx="5063133" cy="468047"/>
          </a:xfrm>
          <a:prstGeom prst="rect">
            <a:avLst/>
          </a:prstGeom>
        </p:spPr>
        <p:txBody>
          <a:bodyPr>
            <a:spAutoFit/>
          </a:bodyPr>
          <a:lstStyle>
            <a:lvl1pPr marL="0" indent="0">
              <a:lnSpc>
                <a:spcPct val="110000"/>
              </a:lnSpc>
              <a:spcBef>
                <a:spcPts val="0"/>
              </a:spcBef>
              <a:buClrTx/>
              <a:buSzTx/>
              <a:buFontTx/>
              <a:buNone/>
              <a:defRPr sz="1700" i="1"/>
            </a:lvl1pPr>
          </a:lstStyle>
          <a:p>
            <a:r>
              <a:t>Lorem Ipsum Dolor</a:t>
            </a:r>
          </a:p>
        </p:txBody>
      </p:sp>
      <p:sp>
        <p:nvSpPr>
          <p:cNvPr id="31" name="Shape 31"/>
          <p:cNvSpPr>
            <a:spLocks noGrp="1"/>
          </p:cNvSpPr>
          <p:nvPr>
            <p:ph type="pic" idx="14"/>
          </p:nvPr>
        </p:nvSpPr>
        <p:spPr>
          <a:xfrm>
            <a:off x="419696" y="445402"/>
            <a:ext cx="8304609" cy="3661173"/>
          </a:xfrm>
          <a:prstGeom prst="rect">
            <a:avLst/>
          </a:prstGeom>
          <a:ln w="9525">
            <a:round/>
          </a:ln>
        </p:spPr>
        <p:txBody>
          <a:bodyPr lIns="64291" tIns="32145" rIns="64291" bIns="32145" anchor="t">
            <a:noAutofit/>
          </a:bodyPr>
          <a:lstStyle/>
          <a:p>
            <a:endParaRPr/>
          </a:p>
        </p:txBody>
      </p:sp>
      <p:sp>
        <p:nvSpPr>
          <p:cNvPr id="32" name="Shape 32"/>
          <p:cNvSpPr>
            <a:spLocks noGrp="1"/>
          </p:cNvSpPr>
          <p:nvPr>
            <p:ph type="title"/>
          </p:nvPr>
        </p:nvSpPr>
        <p:spPr>
          <a:xfrm>
            <a:off x="357187" y="4697015"/>
            <a:ext cx="5063133" cy="1696641"/>
          </a:xfrm>
          <a:prstGeom prst="rect">
            <a:avLst/>
          </a:prstGeom>
        </p:spPr>
        <p:txBody>
          <a:bodyPr/>
          <a:lstStyle>
            <a:lvl1pPr algn="l"/>
          </a:lstStyle>
          <a:p>
            <a:r>
              <a:t>Title Text</a:t>
            </a:r>
          </a:p>
        </p:txBody>
      </p:sp>
      <p:sp>
        <p:nvSpPr>
          <p:cNvPr id="33" name="Shape 33"/>
          <p:cNvSpPr>
            <a:spLocks noGrp="1"/>
          </p:cNvSpPr>
          <p:nvPr>
            <p:ph type="body" sz="quarter" idx="1"/>
          </p:nvPr>
        </p:nvSpPr>
        <p:spPr>
          <a:xfrm>
            <a:off x="5822156" y="4697015"/>
            <a:ext cx="2982516" cy="1696641"/>
          </a:xfrm>
          <a:prstGeom prst="rect">
            <a:avLst/>
          </a:prstGeom>
        </p:spPr>
        <p:txBody>
          <a:bodyPr/>
          <a:lstStyle>
            <a:lvl1pPr marL="0" indent="0">
              <a:spcBef>
                <a:spcPts val="0"/>
              </a:spcBef>
              <a:buClrTx/>
              <a:buSzTx/>
              <a:buFontTx/>
              <a:buNone/>
              <a:defRPr sz="1700"/>
            </a:lvl1pPr>
            <a:lvl2pPr marL="0" indent="160729">
              <a:spcBef>
                <a:spcPts val="0"/>
              </a:spcBef>
              <a:buClrTx/>
              <a:buSzTx/>
              <a:buFontTx/>
              <a:buNone/>
              <a:defRPr sz="1700"/>
            </a:lvl2pPr>
            <a:lvl3pPr marL="0" indent="321457">
              <a:spcBef>
                <a:spcPts val="0"/>
              </a:spcBef>
              <a:buClrTx/>
              <a:buSzTx/>
              <a:buFontTx/>
              <a:buNone/>
              <a:defRPr sz="1700"/>
            </a:lvl3pPr>
            <a:lvl4pPr marL="0" indent="482186">
              <a:spcBef>
                <a:spcPts val="0"/>
              </a:spcBef>
              <a:buClrTx/>
              <a:buSzTx/>
              <a:buFontTx/>
              <a:buNone/>
              <a:defRPr sz="1700"/>
            </a:lvl4pPr>
            <a:lvl5pPr marL="0" indent="642915">
              <a:spcBef>
                <a:spcPts val="0"/>
              </a:spcBef>
              <a:buClrTx/>
              <a:buSzTx/>
              <a:buFontTx/>
              <a:buNone/>
              <a:defRPr sz="1700"/>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xfrm>
            <a:off x="4436051" y="6509743"/>
            <a:ext cx="262969" cy="266900"/>
          </a:xfrm>
          <a:prstGeom prst="rect">
            <a:avLst/>
          </a:prstGeom>
        </p:spPr>
        <p:txBody>
          <a:bodyPr lIns="64291" tIns="32146" rIns="64291" bIns="32146"/>
          <a:lstStyle/>
          <a:p>
            <a:fld id="{86CB4B4D-7CA3-9044-876B-883B54F8677D}" type="slidenum">
              <a:t>‹#›</a:t>
            </a:fld>
            <a:endParaRPr/>
          </a:p>
        </p:txBody>
      </p:sp>
      <p:pic>
        <p:nvPicPr>
          <p:cNvPr id="11" name="Picture 10" descr="C:\Users\robh\AppData\Local\Microsoft\Windows\Temporary Internet Files\Content.Outlook\TL5IHOJ3\PBIS-Logo-v2-r0-01.png"/>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7346174" y="6134696"/>
            <a:ext cx="1446609" cy="589359"/>
          </a:xfrm>
          <a:prstGeom prst="rect">
            <a:avLst/>
          </a:prstGeom>
          <a:noFill/>
          <a:ln>
            <a:noFill/>
          </a:ln>
        </p:spPr>
      </p:pic>
      <p:pic>
        <p:nvPicPr>
          <p:cNvPr id="12" name="Picture 11" descr="PPT_Corner_logo_Lg.png"/>
          <p:cNvPicPr>
            <a:picLocks noChangeAspect="1"/>
          </p:cNvPicPr>
          <p:nvPr userDrawn="1"/>
        </p:nvPicPr>
        <p:blipFill>
          <a:blip r:embed="rId3" cstate="email"/>
          <a:stretch>
            <a:fillRect/>
          </a:stretch>
        </p:blipFill>
        <p:spPr>
          <a:xfrm>
            <a:off x="462459" y="6188451"/>
            <a:ext cx="482203" cy="482203"/>
          </a:xfrm>
          <a:prstGeom prst="rect">
            <a:avLst/>
          </a:prstGeom>
        </p:spPr>
      </p:pic>
    </p:spTree>
    <p:extLst>
      <p:ext uri="{BB962C8B-B14F-4D97-AF65-F5344CB8AC3E}">
        <p14:creationId xmlns:p14="http://schemas.microsoft.com/office/powerpoint/2010/main" val="31308563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AA407-8908-BD44-B48D-FEA809F990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BFEAF-95BD-FA42-9E36-7535F0FA1ABC}" type="slidenum">
              <a:rPr lang="en-US" smtClean="0"/>
              <a:t>‹#›</a:t>
            </a:fld>
            <a:endParaRPr lang="en-US"/>
          </a:p>
        </p:txBody>
      </p:sp>
    </p:spTree>
    <p:extLst>
      <p:ext uri="{BB962C8B-B14F-4D97-AF65-F5344CB8AC3E}">
        <p14:creationId xmlns:p14="http://schemas.microsoft.com/office/powerpoint/2010/main" val="989380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9AA407-8908-BD44-B48D-FEA809F990DE}"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BFEAF-95BD-FA42-9E36-7535F0FA1ABC}" type="slidenum">
              <a:rPr lang="en-US" smtClean="0"/>
              <a:t>‹#›</a:t>
            </a:fld>
            <a:endParaRPr lang="en-US"/>
          </a:p>
        </p:txBody>
      </p:sp>
    </p:spTree>
    <p:extLst>
      <p:ext uri="{BB962C8B-B14F-4D97-AF65-F5344CB8AC3E}">
        <p14:creationId xmlns:p14="http://schemas.microsoft.com/office/powerpoint/2010/main" val="3108094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9AA407-8908-BD44-B48D-FEA809F990DE}"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BFEAF-95BD-FA42-9E36-7535F0FA1ABC}" type="slidenum">
              <a:rPr lang="en-US" smtClean="0"/>
              <a:t>‹#›</a:t>
            </a:fld>
            <a:endParaRPr lang="en-US"/>
          </a:p>
        </p:txBody>
      </p:sp>
    </p:spTree>
    <p:extLst>
      <p:ext uri="{BB962C8B-B14F-4D97-AF65-F5344CB8AC3E}">
        <p14:creationId xmlns:p14="http://schemas.microsoft.com/office/powerpoint/2010/main" val="342913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9AA407-8908-BD44-B48D-FEA809F990DE}"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BFEAF-95BD-FA42-9E36-7535F0FA1ABC}" type="slidenum">
              <a:rPr lang="en-US" smtClean="0"/>
              <a:t>‹#›</a:t>
            </a:fld>
            <a:endParaRPr lang="en-US"/>
          </a:p>
        </p:txBody>
      </p:sp>
    </p:spTree>
    <p:extLst>
      <p:ext uri="{BB962C8B-B14F-4D97-AF65-F5344CB8AC3E}">
        <p14:creationId xmlns:p14="http://schemas.microsoft.com/office/powerpoint/2010/main" val="2966959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9AA407-8908-BD44-B48D-FEA809F990DE}"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BFEAF-95BD-FA42-9E36-7535F0FA1ABC}" type="slidenum">
              <a:rPr lang="en-US" smtClean="0"/>
              <a:t>‹#›</a:t>
            </a:fld>
            <a:endParaRPr lang="en-US"/>
          </a:p>
        </p:txBody>
      </p:sp>
    </p:spTree>
    <p:extLst>
      <p:ext uri="{BB962C8B-B14F-4D97-AF65-F5344CB8AC3E}">
        <p14:creationId xmlns:p14="http://schemas.microsoft.com/office/powerpoint/2010/main" val="259761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AA407-8908-BD44-B48D-FEA809F990DE}"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EBFEAF-95BD-FA42-9E36-7535F0FA1ABC}" type="slidenum">
              <a:rPr lang="en-US" smtClean="0"/>
              <a:t>‹#›</a:t>
            </a:fld>
            <a:endParaRPr lang="en-US"/>
          </a:p>
        </p:txBody>
      </p:sp>
    </p:spTree>
    <p:extLst>
      <p:ext uri="{BB962C8B-B14F-4D97-AF65-F5344CB8AC3E}">
        <p14:creationId xmlns:p14="http://schemas.microsoft.com/office/powerpoint/2010/main" val="36633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AA407-8908-BD44-B48D-FEA809F990DE}"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BFEAF-95BD-FA42-9E36-7535F0FA1ABC}" type="slidenum">
              <a:rPr lang="en-US" smtClean="0"/>
              <a:t>‹#›</a:t>
            </a:fld>
            <a:endParaRPr lang="en-US"/>
          </a:p>
        </p:txBody>
      </p:sp>
    </p:spTree>
    <p:extLst>
      <p:ext uri="{BB962C8B-B14F-4D97-AF65-F5344CB8AC3E}">
        <p14:creationId xmlns:p14="http://schemas.microsoft.com/office/powerpoint/2010/main" val="2243956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9AA407-8908-BD44-B48D-FEA809F990DE}"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BFEAF-95BD-FA42-9E36-7535F0FA1ABC}" type="slidenum">
              <a:rPr lang="en-US" smtClean="0"/>
              <a:t>‹#›</a:t>
            </a:fld>
            <a:endParaRPr lang="en-US"/>
          </a:p>
        </p:txBody>
      </p:sp>
    </p:spTree>
    <p:extLst>
      <p:ext uri="{BB962C8B-B14F-4D97-AF65-F5344CB8AC3E}">
        <p14:creationId xmlns:p14="http://schemas.microsoft.com/office/powerpoint/2010/main" val="357027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AA407-8908-BD44-B48D-FEA809F990DE}" type="datetimeFigureOut">
              <a:rPr lang="en-US" smtClean="0"/>
              <a:t>9/5/2018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BFEAF-95BD-FA42-9E36-7535F0FA1ABC}" type="slidenum">
              <a:rPr lang="en-US" smtClean="0"/>
              <a:t>‹#›</a:t>
            </a:fld>
            <a:endParaRPr lang="en-US"/>
          </a:p>
        </p:txBody>
      </p:sp>
    </p:spTree>
    <p:extLst>
      <p:ext uri="{BB962C8B-B14F-4D97-AF65-F5344CB8AC3E}">
        <p14:creationId xmlns:p14="http://schemas.microsoft.com/office/powerpoint/2010/main" val="4190458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yanek@midatlanticpbis.org"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Picture Placeholder 133"/>
          <p:cNvPicPr>
            <a:picLocks noGrp="1"/>
          </p:cNvPicPr>
          <p:nvPr>
            <p:ph type="pic" idx="14"/>
          </p:nvPr>
        </p:nvPicPr>
        <p:blipFill>
          <a:blip r:embed="rId2">
            <a:extLst/>
          </a:blip>
          <a:stretch>
            <a:fillRect/>
          </a:stretch>
        </p:blipFill>
        <p:spPr>
          <a:xfrm>
            <a:off x="1027302" y="51516"/>
            <a:ext cx="7089397" cy="3868770"/>
          </a:xfrm>
          <a:prstGeom prst="rect">
            <a:avLst/>
          </a:prstGeom>
        </p:spPr>
      </p:pic>
      <p:sp>
        <p:nvSpPr>
          <p:cNvPr id="135" name="Shape 135"/>
          <p:cNvSpPr>
            <a:spLocks noGrp="1"/>
          </p:cNvSpPr>
          <p:nvPr>
            <p:ph type="title"/>
          </p:nvPr>
        </p:nvSpPr>
        <p:spPr>
          <a:xfrm>
            <a:off x="197932" y="3819057"/>
            <a:ext cx="8706984" cy="1696641"/>
          </a:xfrm>
          <a:prstGeom prst="rect">
            <a:avLst/>
          </a:prstGeom>
        </p:spPr>
        <p:txBody>
          <a:bodyPr>
            <a:normAutofit fontScale="90000"/>
          </a:bodyPr>
          <a:lstStyle/>
          <a:p>
            <a:pPr algn="ctr"/>
            <a:r>
              <a:rPr lang="en-US" dirty="0"/>
              <a:t>Implementing MTSS to Address Social Emotional Behavioral </a:t>
            </a:r>
            <a:r>
              <a:rPr lang="en-US" dirty="0" smtClean="0"/>
              <a:t>Needs:  </a:t>
            </a:r>
            <a:br>
              <a:rPr lang="en-US" dirty="0" smtClean="0"/>
            </a:br>
            <a:r>
              <a:rPr lang="en-US" dirty="0" smtClean="0"/>
              <a:t>Enhancing and Sustaining</a:t>
            </a:r>
            <a:endParaRPr b="1" dirty="0">
              <a:solidFill>
                <a:schemeClr val="tx2">
                  <a:lumMod val="75000"/>
                </a:schemeClr>
              </a:solidFill>
            </a:endParaRPr>
          </a:p>
        </p:txBody>
      </p:sp>
      <p:sp>
        <p:nvSpPr>
          <p:cNvPr id="136" name="Shape 136"/>
          <p:cNvSpPr>
            <a:spLocks noGrp="1"/>
          </p:cNvSpPr>
          <p:nvPr>
            <p:ph type="body" sz="quarter" idx="1"/>
          </p:nvPr>
        </p:nvSpPr>
        <p:spPr>
          <a:xfrm>
            <a:off x="2454979" y="5817246"/>
            <a:ext cx="4474550" cy="1040754"/>
          </a:xfrm>
          <a:prstGeom prst="rect">
            <a:avLst/>
          </a:prstGeom>
        </p:spPr>
        <p:txBody>
          <a:bodyPr>
            <a:normAutofit fontScale="25000" lnSpcReduction="20000"/>
          </a:bodyPr>
          <a:lstStyle/>
          <a:p>
            <a:pPr algn="ctr"/>
            <a:r>
              <a:rPr lang="en-US" sz="7400" dirty="0" smtClean="0">
                <a:latin typeface="+mj-lt"/>
                <a:ea typeface="+mj-ea"/>
                <a:cs typeface="+mj-cs"/>
              </a:rPr>
              <a:t>Kimberly Yanek, PhD</a:t>
            </a:r>
          </a:p>
          <a:p>
            <a:pPr algn="ctr"/>
            <a:r>
              <a:rPr lang="en-US" sz="7400" dirty="0"/>
              <a:t>Mid-Atlantic PBIS Network</a:t>
            </a:r>
          </a:p>
          <a:p>
            <a:pPr algn="ctr"/>
            <a:endParaRPr lang="en-US" sz="7400" dirty="0">
              <a:latin typeface="+mj-lt"/>
              <a:ea typeface="+mj-ea"/>
              <a:cs typeface="+mj-cs"/>
            </a:endParaRPr>
          </a:p>
          <a:p>
            <a:pPr algn="ctr"/>
            <a:r>
              <a:rPr lang="en-US" sz="6200" dirty="0" smtClean="0">
                <a:hlinkClick r:id="rId3"/>
              </a:rPr>
              <a:t>kyanek@midatlanticpbis.org</a:t>
            </a:r>
            <a:endParaRPr lang="en-US" sz="6200" dirty="0" smtClean="0"/>
          </a:p>
          <a:p>
            <a:pPr algn="ctr"/>
            <a:endParaRPr sz="2800" dirty="0"/>
          </a:p>
          <a:p>
            <a:pPr algn="ctr"/>
            <a:r>
              <a:rPr lang="en-US" sz="2800" dirty="0" smtClean="0"/>
              <a:t> </a:t>
            </a:r>
            <a:endParaRPr sz="1600" dirty="0"/>
          </a:p>
        </p:txBody>
      </p:sp>
    </p:spTree>
    <p:extLst>
      <p:ext uri="{BB962C8B-B14F-4D97-AF65-F5344CB8AC3E}">
        <p14:creationId xmlns:p14="http://schemas.microsoft.com/office/powerpoint/2010/main" val="133831805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Oval 2"/>
          <p:cNvSpPr>
            <a:spLocks noChangeArrowheads="1"/>
          </p:cNvSpPr>
          <p:nvPr/>
        </p:nvSpPr>
        <p:spPr bwMode="auto">
          <a:xfrm>
            <a:off x="3451225" y="3009900"/>
            <a:ext cx="2286000" cy="2322514"/>
          </a:xfrm>
          <a:prstGeom prst="ellipse">
            <a:avLst/>
          </a:prstGeom>
          <a:noFill/>
          <a:ln w="635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400">
              <a:solidFill>
                <a:srgbClr val="000000"/>
              </a:solidFill>
              <a:latin typeface="Calibri" charset="0"/>
            </a:endParaRPr>
          </a:p>
        </p:txBody>
      </p:sp>
      <p:sp>
        <p:nvSpPr>
          <p:cNvPr id="51202" name="Oval 3"/>
          <p:cNvSpPr>
            <a:spLocks noChangeArrowheads="1"/>
          </p:cNvSpPr>
          <p:nvPr/>
        </p:nvSpPr>
        <p:spPr bwMode="auto">
          <a:xfrm>
            <a:off x="4114800" y="2057936"/>
            <a:ext cx="2286000" cy="2319337"/>
          </a:xfrm>
          <a:prstGeom prst="ellipse">
            <a:avLst/>
          </a:prstGeom>
          <a:noFill/>
          <a:ln w="635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6600"/>
              </a:solidFill>
              <a:latin typeface="Calibri" charset="0"/>
            </a:endParaRPr>
          </a:p>
        </p:txBody>
      </p:sp>
      <p:sp>
        <p:nvSpPr>
          <p:cNvPr id="51203" name="Oval 4"/>
          <p:cNvSpPr>
            <a:spLocks noChangeArrowheads="1"/>
          </p:cNvSpPr>
          <p:nvPr/>
        </p:nvSpPr>
        <p:spPr bwMode="auto">
          <a:xfrm>
            <a:off x="2250193" y="1066801"/>
            <a:ext cx="4693655" cy="4709756"/>
          </a:xfrm>
          <a:prstGeom prst="ellipse">
            <a:avLst/>
          </a:prstGeom>
          <a:noFill/>
          <a:ln w="63500">
            <a:solidFill>
              <a:srgbClr val="66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660066"/>
              </a:solidFill>
              <a:latin typeface="Calibri" charset="0"/>
            </a:endParaRPr>
          </a:p>
        </p:txBody>
      </p:sp>
      <p:sp>
        <p:nvSpPr>
          <p:cNvPr id="51204" name="Oval 5"/>
          <p:cNvSpPr>
            <a:spLocks noChangeArrowheads="1"/>
          </p:cNvSpPr>
          <p:nvPr/>
        </p:nvSpPr>
        <p:spPr bwMode="auto">
          <a:xfrm>
            <a:off x="2743200" y="2091800"/>
            <a:ext cx="2286000" cy="2322512"/>
          </a:xfrm>
          <a:prstGeom prst="ellipse">
            <a:avLst/>
          </a:pr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Calibri" charset="0"/>
            </a:endParaRPr>
          </a:p>
        </p:txBody>
      </p:sp>
      <p:sp>
        <p:nvSpPr>
          <p:cNvPr id="51205" name="Text Box 6"/>
          <p:cNvSpPr txBox="1">
            <a:spLocks noChangeArrowheads="1"/>
          </p:cNvSpPr>
          <p:nvPr/>
        </p:nvSpPr>
        <p:spPr bwMode="auto">
          <a:xfrm>
            <a:off x="2689227" y="2743200"/>
            <a:ext cx="1501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8000"/>
                </a:solidFill>
                <a:latin typeface="Calibri"/>
              </a:rPr>
              <a:t>SYSTEMS</a:t>
            </a:r>
          </a:p>
        </p:txBody>
      </p:sp>
      <p:sp>
        <p:nvSpPr>
          <p:cNvPr id="51206" name="Text Box 7"/>
          <p:cNvSpPr txBox="1">
            <a:spLocks noChangeArrowheads="1"/>
          </p:cNvSpPr>
          <p:nvPr/>
        </p:nvSpPr>
        <p:spPr bwMode="auto">
          <a:xfrm>
            <a:off x="3915222" y="4370388"/>
            <a:ext cx="13341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00FF"/>
                </a:solidFill>
                <a:latin typeface="Calibri"/>
              </a:rPr>
              <a:t>PRACTICES</a:t>
            </a:r>
          </a:p>
        </p:txBody>
      </p:sp>
      <p:sp>
        <p:nvSpPr>
          <p:cNvPr id="5128" name="Text Box 8"/>
          <p:cNvSpPr txBox="1">
            <a:spLocks noChangeArrowheads="1"/>
          </p:cNvSpPr>
          <p:nvPr/>
        </p:nvSpPr>
        <p:spPr bwMode="auto">
          <a:xfrm>
            <a:off x="5265747" y="2789238"/>
            <a:ext cx="787395" cy="400110"/>
          </a:xfrm>
          <a:prstGeom prst="rect">
            <a:avLst/>
          </a:prstGeom>
          <a:noFill/>
          <a:ln w="9525">
            <a:noFill/>
            <a:miter lim="800000"/>
            <a:headEnd/>
            <a:tailEnd/>
          </a:ln>
        </p:spPr>
        <p:txBody>
          <a:bodyPr wrap="none">
            <a:spAutoFit/>
          </a:bodyPr>
          <a:lstStyle/>
          <a:p>
            <a:pPr>
              <a:defRPr/>
            </a:pPr>
            <a:r>
              <a:rPr lang="en-US" sz="2000" b="1" dirty="0">
                <a:solidFill>
                  <a:srgbClr val="FF6600"/>
                </a:solidFill>
                <a:latin typeface="+mj-lt"/>
              </a:rPr>
              <a:t>DATA</a:t>
            </a:r>
          </a:p>
        </p:txBody>
      </p:sp>
      <p:sp>
        <p:nvSpPr>
          <p:cNvPr id="51208" name="Text Box 9"/>
          <p:cNvSpPr txBox="1">
            <a:spLocks noChangeArrowheads="1"/>
          </p:cNvSpPr>
          <p:nvPr/>
        </p:nvSpPr>
        <p:spPr bwMode="auto">
          <a:xfrm>
            <a:off x="-533400" y="1739907"/>
            <a:ext cx="243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a:solidFill>
                  <a:srgbClr val="FF0000"/>
                </a:solidFill>
                <a:latin typeface="Calibri" charset="0"/>
              </a:rPr>
              <a:t> </a:t>
            </a:r>
            <a:endParaRPr lang="en-US" sz="3600" b="1">
              <a:solidFill>
                <a:srgbClr val="000000"/>
              </a:solidFill>
              <a:latin typeface="Calibri" charset="0"/>
            </a:endParaRPr>
          </a:p>
        </p:txBody>
      </p:sp>
      <p:sp>
        <p:nvSpPr>
          <p:cNvPr id="51209" name="Text Box 13"/>
          <p:cNvSpPr txBox="1">
            <a:spLocks noChangeArrowheads="1"/>
          </p:cNvSpPr>
          <p:nvPr/>
        </p:nvSpPr>
        <p:spPr bwMode="auto">
          <a:xfrm>
            <a:off x="3596831" y="1501775"/>
            <a:ext cx="1931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a:solidFill>
                  <a:srgbClr val="660066"/>
                </a:solidFill>
                <a:latin typeface="Calibri"/>
              </a:rPr>
              <a:t>OUTCOMES</a:t>
            </a:r>
          </a:p>
        </p:txBody>
      </p:sp>
      <p:sp>
        <p:nvSpPr>
          <p:cNvPr id="51210" name="Text Box 14"/>
          <p:cNvSpPr txBox="1">
            <a:spLocks noChangeArrowheads="1"/>
          </p:cNvSpPr>
          <p:nvPr/>
        </p:nvSpPr>
        <p:spPr bwMode="auto">
          <a:xfrm>
            <a:off x="210446" y="0"/>
            <a:ext cx="873600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0"/>
              </a:spcBef>
              <a:defRPr/>
            </a:pPr>
            <a:r>
              <a:rPr lang="en-US" sz="3200" b="1" dirty="0">
                <a:solidFill>
                  <a:schemeClr val="tx2"/>
                </a:solidFill>
                <a:latin typeface="+mj-lt"/>
                <a:ea typeface="+mj-ea"/>
                <a:cs typeface="+mj-cs"/>
              </a:rPr>
              <a:t>Social Competence &amp; Academic Achievement</a:t>
            </a:r>
          </a:p>
        </p:txBody>
      </p:sp>
      <p:sp>
        <p:nvSpPr>
          <p:cNvPr id="51211" name="TextBox 15"/>
          <p:cNvSpPr txBox="1">
            <a:spLocks noChangeArrowheads="1"/>
          </p:cNvSpPr>
          <p:nvPr/>
        </p:nvSpPr>
        <p:spPr bwMode="auto">
          <a:xfrm>
            <a:off x="6781800" y="1612017"/>
            <a:ext cx="236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dirty="0" smtClean="0">
                <a:solidFill>
                  <a:srgbClr val="FF6600"/>
                </a:solidFill>
                <a:latin typeface="Calibri"/>
                <a:cs typeface="Calibri"/>
              </a:rPr>
              <a:t>Information &amp; process for effective decision-making</a:t>
            </a:r>
            <a:endParaRPr lang="en-US" sz="1800" b="1" dirty="0">
              <a:solidFill>
                <a:srgbClr val="FF6600"/>
              </a:solidFill>
              <a:latin typeface="Calibri"/>
              <a:cs typeface="Calibri"/>
            </a:endParaRPr>
          </a:p>
        </p:txBody>
      </p:sp>
      <p:sp>
        <p:nvSpPr>
          <p:cNvPr id="51212" name="TextBox 16"/>
          <p:cNvSpPr txBox="1">
            <a:spLocks noChangeArrowheads="1"/>
          </p:cNvSpPr>
          <p:nvPr/>
        </p:nvSpPr>
        <p:spPr bwMode="auto">
          <a:xfrm>
            <a:off x="209187" y="4136998"/>
            <a:ext cx="23308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smtClean="0">
                <a:solidFill>
                  <a:srgbClr val="008000"/>
                </a:solidFill>
                <a:latin typeface="Calibri"/>
              </a:rPr>
              <a:t>Supporting staff</a:t>
            </a:r>
            <a:endParaRPr lang="en-US" b="1" dirty="0">
              <a:solidFill>
                <a:srgbClr val="008000"/>
              </a:solidFill>
              <a:latin typeface="Calibri"/>
            </a:endParaRPr>
          </a:p>
        </p:txBody>
      </p:sp>
      <p:sp>
        <p:nvSpPr>
          <p:cNvPr id="51213" name="TextBox 18"/>
          <p:cNvSpPr txBox="1">
            <a:spLocks noChangeArrowheads="1"/>
          </p:cNvSpPr>
          <p:nvPr/>
        </p:nvSpPr>
        <p:spPr bwMode="auto">
          <a:xfrm>
            <a:off x="3081412" y="5769724"/>
            <a:ext cx="3182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smtClean="0">
                <a:solidFill>
                  <a:srgbClr val="0000FF"/>
                </a:solidFill>
                <a:latin typeface="Calibri"/>
              </a:rPr>
              <a:t>Supporting students</a:t>
            </a:r>
            <a:endParaRPr lang="en-US" b="1" dirty="0">
              <a:solidFill>
                <a:srgbClr val="0000FF"/>
              </a:solidFill>
              <a:latin typeface="Calibri"/>
            </a:endParaRPr>
          </a:p>
        </p:txBody>
      </p:sp>
      <p:pic>
        <p:nvPicPr>
          <p:cNvPr id="51214" name="Picture 3" descr="orange arrow.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21330" y="2355851"/>
            <a:ext cx="1565275" cy="98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4" descr="green arrow.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045510" flipV="1">
            <a:off x="1207299" y="2851944"/>
            <a:ext cx="18161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5" descr="curved-arrow-bright-blue-hi.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18953">
            <a:off x="5043488" y="4649789"/>
            <a:ext cx="7048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7" name="TextBox 2"/>
          <p:cNvSpPr txBox="1">
            <a:spLocks noChangeArrowheads="1"/>
          </p:cNvSpPr>
          <p:nvPr/>
        </p:nvSpPr>
        <p:spPr bwMode="auto">
          <a:xfrm>
            <a:off x="7127875" y="4276725"/>
            <a:ext cx="184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800" dirty="0">
              <a:latin typeface="Calibri"/>
            </a:endParaRPr>
          </a:p>
        </p:txBody>
      </p:sp>
      <p:pic>
        <p:nvPicPr>
          <p:cNvPr id="19" name="Picture 2" descr="http://www.pbis.org/common/cms/media/Logo_big.jp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88938" y="6021869"/>
            <a:ext cx="1752600" cy="53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9876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0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animBg="1"/>
      <p:bldP spid="51202" grpId="0" animBg="1"/>
      <p:bldP spid="51204" grpId="0" animBg="1"/>
      <p:bldP spid="51205" grpId="0"/>
      <p:bldP spid="51206" grpId="0"/>
      <p:bldP spid="5128" grpId="0"/>
      <p:bldP spid="51211" grpId="0"/>
      <p:bldP spid="51212" grpId="0"/>
      <p:bldP spid="512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6974" y="1209658"/>
            <a:ext cx="5771247" cy="5078004"/>
          </a:xfrm>
          <a:prstGeom prst="rect">
            <a:avLst/>
          </a:prstGeom>
        </p:spPr>
      </p:pic>
      <p:sp>
        <p:nvSpPr>
          <p:cNvPr id="3" name="Title 2"/>
          <p:cNvSpPr>
            <a:spLocks noGrp="1"/>
          </p:cNvSpPr>
          <p:nvPr>
            <p:ph type="title"/>
          </p:nvPr>
        </p:nvSpPr>
        <p:spPr>
          <a:xfrm>
            <a:off x="457200" y="99617"/>
            <a:ext cx="8229600" cy="944458"/>
          </a:xfrm>
        </p:spPr>
        <p:txBody>
          <a:bodyPr>
            <a:normAutofit/>
          </a:bodyPr>
          <a:lstStyle/>
          <a:p>
            <a:pPr>
              <a:defRPr/>
            </a:pPr>
            <a:r>
              <a:rPr lang="en-US" sz="4000" b="1" dirty="0">
                <a:solidFill>
                  <a:schemeClr val="tx2"/>
                </a:solidFill>
              </a:rPr>
              <a:t>Hexagon Tool</a:t>
            </a:r>
          </a:p>
        </p:txBody>
      </p:sp>
      <p:sp>
        <p:nvSpPr>
          <p:cNvPr id="4" name="Content Placeholder 3"/>
          <p:cNvSpPr>
            <a:spLocks noGrp="1"/>
          </p:cNvSpPr>
          <p:nvPr>
            <p:ph idx="1"/>
          </p:nvPr>
        </p:nvSpPr>
        <p:spPr>
          <a:xfrm>
            <a:off x="112063" y="1044076"/>
            <a:ext cx="3361879" cy="5082088"/>
          </a:xfrm>
        </p:spPr>
        <p:txBody>
          <a:bodyPr>
            <a:normAutofit fontScale="92500"/>
          </a:bodyPr>
          <a:lstStyle/>
          <a:p>
            <a:r>
              <a:rPr lang="en-US" dirty="0" smtClean="0"/>
              <a:t>Data informed need</a:t>
            </a:r>
          </a:p>
          <a:p>
            <a:r>
              <a:rPr lang="en-US" dirty="0" smtClean="0"/>
              <a:t>Gap in continuum of supports to address need</a:t>
            </a:r>
          </a:p>
          <a:p>
            <a:r>
              <a:rPr lang="en-US" dirty="0" smtClean="0"/>
              <a:t>Explore options using Hexagon Tool for match &amp; implementation needs</a:t>
            </a:r>
            <a:endParaRPr lang="en-US" dirty="0"/>
          </a:p>
        </p:txBody>
      </p:sp>
    </p:spTree>
    <p:extLst>
      <p:ext uri="{BB962C8B-B14F-4D97-AF65-F5344CB8AC3E}">
        <p14:creationId xmlns:p14="http://schemas.microsoft.com/office/powerpoint/2010/main" val="3099319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20376234">
            <a:off x="-313182" y="12094"/>
            <a:ext cx="2968992" cy="2968993"/>
          </a:xfrm>
          <a:prstGeom prst="rect">
            <a:avLst/>
          </a:prstGeom>
        </p:spPr>
      </p:pic>
      <p:sp>
        <p:nvSpPr>
          <p:cNvPr id="2" name="Rectangle 3"/>
          <p:cNvSpPr txBox="1">
            <a:spLocks/>
          </p:cNvSpPr>
          <p:nvPr/>
        </p:nvSpPr>
        <p:spPr>
          <a:xfrm>
            <a:off x="2469446" y="403012"/>
            <a:ext cx="6589889" cy="6827519"/>
          </a:xfrm>
          <a:prstGeom prst="rect">
            <a:avLst/>
          </a:prstGeom>
          <a:noFill/>
          <a:ln>
            <a:noFill/>
          </a:ln>
        </p:spPr>
        <p:txBody>
          <a:bodyPr spcFirstLastPara="1" wrap="square" lIns="71312" tIns="71312" rIns="71312" bIns="71312"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1pPr>
            <a:lvl2pPr marL="914400" marR="0" lvl="1" indent="-228600"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2pPr>
            <a:lvl3pPr marL="1371600" marR="0" lvl="2" indent="-228600"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3pPr>
            <a:lvl4pPr marL="1828800" marR="0" lvl="3" indent="-228600"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4pPr>
            <a:lvl5pPr marL="2286000" marR="0" lvl="4" indent="-228600" algn="l" rtl="0">
              <a:lnSpc>
                <a:spcPct val="90000"/>
              </a:lnSpc>
              <a:spcBef>
                <a:spcPts val="500"/>
              </a:spcBef>
              <a:spcAft>
                <a:spcPts val="0"/>
              </a:spcAft>
              <a:buClr>
                <a:srgbClr val="595959"/>
              </a:buClr>
              <a:buSzPts val="1800"/>
              <a:buFont typeface="Arial"/>
              <a:buNone/>
              <a:defRPr sz="1800" b="0" i="0" u="none" strike="noStrike" cap="none">
                <a:solidFill>
                  <a:srgbClr val="595959"/>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lnSpc>
                <a:spcPct val="80000"/>
              </a:lnSpc>
            </a:pPr>
            <a:r>
              <a:rPr lang="en-US" sz="2400" b="1" dirty="0">
                <a:solidFill>
                  <a:schemeClr val="tx1"/>
                </a:solidFill>
                <a:latin typeface="+mn-lt"/>
              </a:rPr>
              <a:t>We organize our resources</a:t>
            </a:r>
            <a:r>
              <a:rPr lang="en-US" sz="2400" dirty="0">
                <a:solidFill>
                  <a:schemeClr val="tx1"/>
                </a:solidFill>
                <a:latin typeface="+mn-lt"/>
              </a:rPr>
              <a:t> </a:t>
            </a:r>
            <a:endParaRPr lang="en-US" sz="2400" dirty="0" smtClean="0">
              <a:solidFill>
                <a:schemeClr val="tx1"/>
              </a:solidFill>
              <a:latin typeface="+mn-lt"/>
            </a:endParaRPr>
          </a:p>
          <a:p>
            <a:pPr>
              <a:lnSpc>
                <a:spcPct val="80000"/>
              </a:lnSpc>
            </a:pPr>
            <a:r>
              <a:rPr lang="en-US" sz="2400" dirty="0">
                <a:solidFill>
                  <a:schemeClr val="tx1"/>
                </a:solidFill>
                <a:latin typeface="+mn-lt"/>
              </a:rPr>
              <a:t>	</a:t>
            </a:r>
            <a:r>
              <a:rPr lang="en-US" sz="2400" dirty="0" smtClean="0">
                <a:solidFill>
                  <a:schemeClr val="tx1"/>
                </a:solidFill>
                <a:latin typeface="+mn-lt"/>
              </a:rPr>
              <a:t>Multi</a:t>
            </a:r>
            <a:r>
              <a:rPr lang="en-US" sz="2400" dirty="0">
                <a:solidFill>
                  <a:schemeClr val="tx1"/>
                </a:solidFill>
                <a:latin typeface="+mn-lt"/>
              </a:rPr>
              <a:t>-</a:t>
            </a:r>
            <a:r>
              <a:rPr lang="en-US" sz="2400" dirty="0" smtClean="0">
                <a:solidFill>
                  <a:schemeClr val="tx1"/>
                </a:solidFill>
                <a:latin typeface="+mn-lt"/>
              </a:rPr>
              <a:t>Tier Continuum of Supports, </a:t>
            </a:r>
            <a:r>
              <a:rPr lang="en-US" sz="2400" dirty="0">
                <a:solidFill>
                  <a:schemeClr val="tx1"/>
                </a:solidFill>
                <a:latin typeface="+mn-lt"/>
              </a:rPr>
              <a:t>Gap Analysis </a:t>
            </a:r>
          </a:p>
          <a:p>
            <a:pPr>
              <a:lnSpc>
                <a:spcPct val="80000"/>
              </a:lnSpc>
            </a:pPr>
            <a:r>
              <a:rPr lang="en-US" sz="2400" b="1" dirty="0">
                <a:solidFill>
                  <a:schemeClr val="tx1"/>
                </a:solidFill>
                <a:latin typeface="+mn-lt"/>
              </a:rPr>
              <a:t>So kids get help </a:t>
            </a:r>
            <a:r>
              <a:rPr lang="en-US" sz="2400" b="1" dirty="0" smtClean="0">
                <a:solidFill>
                  <a:schemeClr val="tx1"/>
                </a:solidFill>
                <a:latin typeface="+mn-lt"/>
              </a:rPr>
              <a:t>early</a:t>
            </a:r>
          </a:p>
          <a:p>
            <a:pPr>
              <a:lnSpc>
                <a:spcPct val="80000"/>
              </a:lnSpc>
            </a:pPr>
            <a:r>
              <a:rPr lang="en-US" sz="2400" b="1" dirty="0">
                <a:solidFill>
                  <a:schemeClr val="tx1"/>
                </a:solidFill>
                <a:latin typeface="+mn-lt"/>
              </a:rPr>
              <a:t>	</a:t>
            </a:r>
            <a:r>
              <a:rPr lang="en-US" sz="2400" dirty="0">
                <a:solidFill>
                  <a:schemeClr val="tx1"/>
                </a:solidFill>
                <a:latin typeface="+mn-lt"/>
              </a:rPr>
              <a:t>Prevention, data formed decision </a:t>
            </a:r>
            <a:r>
              <a:rPr lang="en-US" sz="2400" dirty="0" smtClean="0">
                <a:solidFill>
                  <a:schemeClr val="tx1"/>
                </a:solidFill>
                <a:latin typeface="+mn-lt"/>
              </a:rPr>
              <a:t>making, increased levels of support</a:t>
            </a:r>
            <a:endParaRPr lang="en-US" sz="2400" dirty="0">
              <a:solidFill>
                <a:schemeClr val="tx1"/>
              </a:solidFill>
              <a:latin typeface="+mn-lt"/>
            </a:endParaRPr>
          </a:p>
          <a:p>
            <a:pPr>
              <a:lnSpc>
                <a:spcPct val="80000"/>
              </a:lnSpc>
            </a:pPr>
            <a:r>
              <a:rPr lang="en-US" sz="2400" b="1" dirty="0" smtClean="0">
                <a:solidFill>
                  <a:schemeClr val="tx1"/>
                </a:solidFill>
                <a:latin typeface="+mn-lt"/>
              </a:rPr>
              <a:t>We </a:t>
            </a:r>
            <a:r>
              <a:rPr lang="en-US" sz="2400" b="1" dirty="0">
                <a:solidFill>
                  <a:schemeClr val="tx1"/>
                </a:solidFill>
                <a:latin typeface="+mn-lt"/>
              </a:rPr>
              <a:t>do stuff that’s likely to </a:t>
            </a:r>
            <a:r>
              <a:rPr lang="en-US" sz="2400" b="1" dirty="0" smtClean="0">
                <a:solidFill>
                  <a:schemeClr val="tx1"/>
                </a:solidFill>
                <a:latin typeface="+mn-lt"/>
              </a:rPr>
              <a:t>work</a:t>
            </a:r>
          </a:p>
          <a:p>
            <a:pPr>
              <a:lnSpc>
                <a:spcPct val="80000"/>
              </a:lnSpc>
            </a:pPr>
            <a:r>
              <a:rPr lang="en-US" sz="2400" b="1" dirty="0">
                <a:solidFill>
                  <a:schemeClr val="tx1"/>
                </a:solidFill>
                <a:latin typeface="+mn-lt"/>
              </a:rPr>
              <a:t>	</a:t>
            </a:r>
            <a:r>
              <a:rPr lang="en-US" sz="2400" dirty="0" smtClean="0">
                <a:solidFill>
                  <a:schemeClr val="tx1"/>
                </a:solidFill>
                <a:latin typeface="+mn-lt"/>
              </a:rPr>
              <a:t>Evidence</a:t>
            </a:r>
            <a:r>
              <a:rPr lang="en-US" sz="2400" dirty="0">
                <a:solidFill>
                  <a:schemeClr val="tx1"/>
                </a:solidFill>
                <a:latin typeface="+mn-lt"/>
              </a:rPr>
              <a:t>-Based </a:t>
            </a:r>
            <a:r>
              <a:rPr lang="en-US" sz="2400" dirty="0" smtClean="0">
                <a:solidFill>
                  <a:schemeClr val="tx1"/>
                </a:solidFill>
                <a:latin typeface="+mn-lt"/>
              </a:rPr>
              <a:t>interventions; Hexagon Tool</a:t>
            </a:r>
            <a:endParaRPr lang="en-US" sz="2400" dirty="0">
              <a:solidFill>
                <a:schemeClr val="tx1"/>
              </a:solidFill>
              <a:latin typeface="+mn-lt"/>
            </a:endParaRPr>
          </a:p>
          <a:p>
            <a:pPr>
              <a:lnSpc>
                <a:spcPct val="80000"/>
              </a:lnSpc>
            </a:pPr>
            <a:r>
              <a:rPr lang="en-US" sz="2400" b="1" dirty="0">
                <a:solidFill>
                  <a:schemeClr val="tx1"/>
                </a:solidFill>
                <a:latin typeface="+mn-lt"/>
              </a:rPr>
              <a:t>We provide supports to staff to do it </a:t>
            </a:r>
            <a:r>
              <a:rPr lang="en-US" sz="2400" b="1" dirty="0" smtClean="0">
                <a:solidFill>
                  <a:schemeClr val="tx1"/>
                </a:solidFill>
                <a:latin typeface="+mn-lt"/>
              </a:rPr>
              <a:t>right</a:t>
            </a:r>
          </a:p>
          <a:p>
            <a:pPr>
              <a:lnSpc>
                <a:spcPct val="80000"/>
              </a:lnSpc>
            </a:pPr>
            <a:r>
              <a:rPr lang="en-US" sz="2400" b="1" dirty="0">
                <a:solidFill>
                  <a:schemeClr val="tx1"/>
                </a:solidFill>
                <a:latin typeface="+mn-lt"/>
              </a:rPr>
              <a:t>	</a:t>
            </a:r>
            <a:r>
              <a:rPr lang="en-US" sz="2400" dirty="0" smtClean="0">
                <a:solidFill>
                  <a:schemeClr val="tx1"/>
                </a:solidFill>
                <a:latin typeface="+mn-lt"/>
              </a:rPr>
              <a:t>Fidelity</a:t>
            </a:r>
            <a:r>
              <a:rPr lang="en-US" sz="2400" dirty="0">
                <a:solidFill>
                  <a:schemeClr val="tx1"/>
                </a:solidFill>
                <a:latin typeface="+mn-lt"/>
              </a:rPr>
              <a:t>: Tiered Fidelity </a:t>
            </a:r>
            <a:r>
              <a:rPr lang="en-US" sz="2400" dirty="0" smtClean="0">
                <a:solidFill>
                  <a:schemeClr val="tx1"/>
                </a:solidFill>
                <a:latin typeface="+mn-lt"/>
              </a:rPr>
              <a:t>Inventory </a:t>
            </a:r>
          </a:p>
          <a:p>
            <a:pPr>
              <a:lnSpc>
                <a:spcPct val="80000"/>
              </a:lnSpc>
            </a:pPr>
            <a:r>
              <a:rPr lang="en-US" sz="2400" b="1" dirty="0" smtClean="0">
                <a:solidFill>
                  <a:schemeClr val="tx1"/>
                </a:solidFill>
                <a:latin typeface="+mn-lt"/>
              </a:rPr>
              <a:t>And make sure they’re successful</a:t>
            </a:r>
          </a:p>
          <a:p>
            <a:pPr>
              <a:lnSpc>
                <a:spcPct val="80000"/>
              </a:lnSpc>
            </a:pPr>
            <a:r>
              <a:rPr lang="en-US" sz="2400" b="1" dirty="0">
                <a:solidFill>
                  <a:schemeClr val="tx1"/>
                </a:solidFill>
                <a:latin typeface="+mn-lt"/>
              </a:rPr>
              <a:t>	</a:t>
            </a:r>
            <a:r>
              <a:rPr lang="en-US" sz="2400" dirty="0" smtClean="0">
                <a:solidFill>
                  <a:schemeClr val="tx1"/>
                </a:solidFill>
                <a:latin typeface="+mn-lt"/>
              </a:rPr>
              <a:t>Coaching </a:t>
            </a:r>
            <a:r>
              <a:rPr lang="en-US" sz="2400" dirty="0">
                <a:solidFill>
                  <a:schemeClr val="tx1"/>
                </a:solidFill>
                <a:latin typeface="+mn-lt"/>
              </a:rPr>
              <a:t>and </a:t>
            </a:r>
            <a:r>
              <a:rPr lang="en-US" sz="2400" dirty="0" smtClean="0">
                <a:solidFill>
                  <a:schemeClr val="tx1"/>
                </a:solidFill>
                <a:latin typeface="+mn-lt"/>
              </a:rPr>
              <a:t>Support</a:t>
            </a:r>
          </a:p>
          <a:p>
            <a:pPr>
              <a:lnSpc>
                <a:spcPct val="80000"/>
              </a:lnSpc>
            </a:pPr>
            <a:r>
              <a:rPr lang="en-US" sz="2400" dirty="0">
                <a:solidFill>
                  <a:schemeClr val="tx1"/>
                </a:solidFill>
                <a:latin typeface="+mn-lt"/>
              </a:rPr>
              <a:t>	</a:t>
            </a:r>
            <a:r>
              <a:rPr lang="en-US" sz="2400" dirty="0" smtClean="0">
                <a:solidFill>
                  <a:schemeClr val="tx1"/>
                </a:solidFill>
                <a:latin typeface="+mn-lt"/>
              </a:rPr>
              <a:t>Progress monitor </a:t>
            </a:r>
            <a:r>
              <a:rPr lang="en-US" sz="2400" dirty="0">
                <a:solidFill>
                  <a:schemeClr val="tx1"/>
                </a:solidFill>
                <a:latin typeface="+mn-lt"/>
              </a:rPr>
              <a:t>and performance </a:t>
            </a:r>
            <a:r>
              <a:rPr lang="en-US" sz="2400" dirty="0" smtClean="0">
                <a:solidFill>
                  <a:schemeClr val="tx1"/>
                </a:solidFill>
                <a:latin typeface="+mn-lt"/>
              </a:rPr>
              <a:t>feedback</a:t>
            </a:r>
          </a:p>
          <a:p>
            <a:pPr>
              <a:lnSpc>
                <a:spcPct val="80000"/>
              </a:lnSpc>
            </a:pPr>
            <a:r>
              <a:rPr lang="en-US" sz="2400" dirty="0">
                <a:solidFill>
                  <a:schemeClr val="tx1"/>
                </a:solidFill>
                <a:latin typeface="+mn-lt"/>
              </a:rPr>
              <a:t>	</a:t>
            </a:r>
            <a:r>
              <a:rPr lang="en-US" sz="2400" dirty="0" smtClean="0">
                <a:solidFill>
                  <a:schemeClr val="tx1"/>
                </a:solidFill>
                <a:latin typeface="+mn-lt"/>
              </a:rPr>
              <a:t>Problem</a:t>
            </a:r>
            <a:r>
              <a:rPr lang="en-US" sz="2400" dirty="0">
                <a:solidFill>
                  <a:schemeClr val="tx1"/>
                </a:solidFill>
                <a:latin typeface="+mn-lt"/>
              </a:rPr>
              <a:t>-Solving </a:t>
            </a:r>
            <a:r>
              <a:rPr lang="en-US" sz="2400" dirty="0" smtClean="0">
                <a:solidFill>
                  <a:schemeClr val="tx1"/>
                </a:solidFill>
                <a:latin typeface="+mn-lt"/>
              </a:rPr>
              <a:t>process</a:t>
            </a:r>
            <a:endParaRPr lang="en-US" sz="2400" dirty="0">
              <a:solidFill>
                <a:schemeClr val="tx1"/>
              </a:solidFill>
              <a:latin typeface="+mn-lt"/>
            </a:endParaRPr>
          </a:p>
        </p:txBody>
      </p:sp>
    </p:spTree>
    <p:extLst>
      <p:ext uri="{BB962C8B-B14F-4D97-AF65-F5344CB8AC3E}">
        <p14:creationId xmlns:p14="http://schemas.microsoft.com/office/powerpoint/2010/main" val="350150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002"/>
            <a:ext cx="8229600" cy="1143000"/>
          </a:xfrm>
        </p:spPr>
        <p:txBody>
          <a:bodyPr>
            <a:normAutofit/>
          </a:bodyPr>
          <a:lstStyle/>
          <a:p>
            <a:pPr>
              <a:defRPr/>
            </a:pPr>
            <a:r>
              <a:rPr lang="en-US" sz="4000" b="1" dirty="0">
                <a:solidFill>
                  <a:schemeClr val="tx2"/>
                </a:solidFill>
              </a:rPr>
              <a:t>Way of Work </a:t>
            </a:r>
            <a:r>
              <a:rPr lang="en-US" sz="4000" b="1" i="1" dirty="0" err="1">
                <a:solidFill>
                  <a:schemeClr val="tx2"/>
                </a:solidFill>
              </a:rPr>
              <a:t>Tatoos</a:t>
            </a:r>
            <a:endParaRPr lang="en-US" sz="4000" b="1" i="1" dirty="0">
              <a:solidFill>
                <a:schemeClr val="tx2"/>
              </a:solidFill>
            </a:endParaRPr>
          </a:p>
        </p:txBody>
      </p:sp>
      <p:pic>
        <p:nvPicPr>
          <p:cNvPr id="5" name="Picture 4" descr="Screen Shot 2018-09-03 at 10.38.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87" y="997034"/>
            <a:ext cx="3187700" cy="2882900"/>
          </a:xfrm>
          <a:prstGeom prst="rect">
            <a:avLst/>
          </a:prstGeom>
        </p:spPr>
      </p:pic>
      <p:pic>
        <p:nvPicPr>
          <p:cNvPr id="6" name="Picture 5" descr="Screen Shot 2018-09-03 at 10.43.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3706" y="1417638"/>
            <a:ext cx="3566833" cy="2570298"/>
          </a:xfrm>
          <a:prstGeom prst="rect">
            <a:avLst/>
          </a:prstGeom>
        </p:spPr>
      </p:pic>
      <p:pic>
        <p:nvPicPr>
          <p:cNvPr id="8" name="Picture 7"/>
          <p:cNvPicPr>
            <a:picLocks noChangeAspect="1"/>
          </p:cNvPicPr>
          <p:nvPr/>
        </p:nvPicPr>
        <p:blipFill>
          <a:blip r:embed="rId4"/>
          <a:stretch>
            <a:fillRect/>
          </a:stretch>
        </p:blipFill>
        <p:spPr>
          <a:xfrm>
            <a:off x="1291444" y="4308893"/>
            <a:ext cx="2720653" cy="2393848"/>
          </a:xfrm>
          <a:prstGeom prst="rect">
            <a:avLst/>
          </a:prstGeom>
        </p:spPr>
      </p:pic>
      <p:pic>
        <p:nvPicPr>
          <p:cNvPr id="9" name="Picture 8" descr="Screen Shot 2018-07-05 at 4.03.5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7840" y="3739156"/>
            <a:ext cx="2838065" cy="2939143"/>
          </a:xfrm>
          <a:prstGeom prst="ellipse">
            <a:avLst/>
          </a:prstGeom>
          <a:ln>
            <a:noFill/>
          </a:ln>
          <a:effectLst>
            <a:softEdge rad="112500"/>
          </a:effectLst>
        </p:spPr>
      </p:pic>
    </p:spTree>
    <p:extLst>
      <p:ext uri="{BB962C8B-B14F-4D97-AF65-F5344CB8AC3E}">
        <p14:creationId xmlns:p14="http://schemas.microsoft.com/office/powerpoint/2010/main" val="130118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860274331"/>
              </p:ext>
            </p:extLst>
          </p:nvPr>
        </p:nvGraphicFramePr>
        <p:xfrm>
          <a:off x="739911" y="1320801"/>
          <a:ext cx="7664178"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39913" y="51961"/>
            <a:ext cx="8228967" cy="1200329"/>
          </a:xfrm>
          <a:prstGeom prst="rect">
            <a:avLst/>
          </a:prstGeom>
          <a:noFill/>
          <a:ln>
            <a:noFill/>
          </a:ln>
        </p:spPr>
        <p:txBody>
          <a:bodyPr>
            <a:spAutoFit/>
          </a:bodyPr>
          <a:lstStyle/>
          <a:p>
            <a:pPr algn="ctr">
              <a:spcBef>
                <a:spcPct val="0"/>
              </a:spcBef>
              <a:defRPr/>
            </a:pPr>
            <a:r>
              <a:rPr lang="en-US" sz="3600" b="1" dirty="0" smtClean="0">
                <a:solidFill>
                  <a:schemeClr val="tx2"/>
                </a:solidFill>
                <a:latin typeface="+mj-lt"/>
                <a:ea typeface="+mj-ea"/>
                <a:cs typeface="+mj-cs"/>
              </a:rPr>
              <a:t>Multi-Tiered Framework:  </a:t>
            </a:r>
          </a:p>
          <a:p>
            <a:pPr algn="ctr">
              <a:spcBef>
                <a:spcPct val="0"/>
              </a:spcBef>
              <a:defRPr/>
            </a:pPr>
            <a:r>
              <a:rPr lang="en-US" sz="3600" b="1" dirty="0" smtClean="0">
                <a:solidFill>
                  <a:schemeClr val="tx2"/>
                </a:solidFill>
                <a:latin typeface="+mj-lt"/>
                <a:ea typeface="+mj-ea"/>
                <a:cs typeface="+mj-cs"/>
              </a:rPr>
              <a:t>A </a:t>
            </a:r>
            <a:r>
              <a:rPr lang="en-US" sz="3600" b="1" i="1" dirty="0">
                <a:solidFill>
                  <a:schemeClr val="tx2"/>
                </a:solidFill>
                <a:latin typeface="+mj-lt"/>
                <a:ea typeface="+mj-ea"/>
                <a:cs typeface="+mj-cs"/>
              </a:rPr>
              <a:t>W</a:t>
            </a:r>
            <a:r>
              <a:rPr lang="en-US" sz="3600" b="1" i="1" dirty="0" smtClean="0">
                <a:solidFill>
                  <a:schemeClr val="tx2"/>
                </a:solidFill>
                <a:latin typeface="+mj-lt"/>
                <a:ea typeface="+mj-ea"/>
                <a:cs typeface="+mj-cs"/>
              </a:rPr>
              <a:t>ay of Work </a:t>
            </a:r>
            <a:r>
              <a:rPr lang="en-US" sz="3600" b="1" dirty="0" smtClean="0">
                <a:solidFill>
                  <a:schemeClr val="tx2"/>
                </a:solidFill>
                <a:latin typeface="+mj-lt"/>
                <a:ea typeface="+mj-ea"/>
                <a:cs typeface="+mj-cs"/>
              </a:rPr>
              <a:t>for Tier 1</a:t>
            </a:r>
            <a:endParaRPr lang="en-US" sz="3600" b="1" dirty="0">
              <a:solidFill>
                <a:schemeClr val="tx2"/>
              </a:solidFill>
              <a:latin typeface="+mj-lt"/>
              <a:ea typeface="+mj-ea"/>
              <a:cs typeface="+mj-cs"/>
            </a:endParaRPr>
          </a:p>
        </p:txBody>
      </p:sp>
      <p:sp>
        <p:nvSpPr>
          <p:cNvPr id="91140" name="TextBox 4"/>
          <p:cNvSpPr txBox="1">
            <a:spLocks noChangeArrowheads="1"/>
          </p:cNvSpPr>
          <p:nvPr/>
        </p:nvSpPr>
        <p:spPr bwMode="auto">
          <a:xfrm>
            <a:off x="152401" y="6586211"/>
            <a:ext cx="8770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dirty="0">
                <a:solidFill>
                  <a:srgbClr val="000000"/>
                </a:solidFill>
              </a:rPr>
              <a:t>Walker et al. (1996). Integrated approaches to preventing antisocial behavior patterns among school-age children and youth. </a:t>
            </a:r>
            <a:r>
              <a:rPr lang="en-US" altLang="en-US" sz="1100" i="1" dirty="0">
                <a:solidFill>
                  <a:srgbClr val="000000"/>
                </a:solidFill>
              </a:rPr>
              <a:t>JEBD, 4</a:t>
            </a:r>
            <a:r>
              <a:rPr lang="en-US" altLang="en-US" sz="1100" dirty="0">
                <a:solidFill>
                  <a:srgbClr val="000000"/>
                </a:solidFill>
              </a:rPr>
              <a:t>, 194 – 209</a:t>
            </a:r>
            <a:r>
              <a:rPr lang="en-US" altLang="en-US" sz="1100" dirty="0" smtClean="0">
                <a:solidFill>
                  <a:srgbClr val="000000"/>
                </a:solidFill>
              </a:rPr>
              <a:t>.</a:t>
            </a:r>
            <a:endParaRPr lang="en-US" altLang="en-US" sz="1100" dirty="0">
              <a:solidFill>
                <a:srgbClr val="000000"/>
              </a:solidFill>
            </a:endParaRPr>
          </a:p>
        </p:txBody>
      </p:sp>
      <p:sp>
        <p:nvSpPr>
          <p:cNvPr id="6" name="Right Arrow Callout 5"/>
          <p:cNvSpPr/>
          <p:nvPr/>
        </p:nvSpPr>
        <p:spPr>
          <a:xfrm>
            <a:off x="1270000" y="5003801"/>
            <a:ext cx="2501900" cy="1155700"/>
          </a:xfrm>
          <a:prstGeom prst="rightArrowCallout">
            <a:avLst/>
          </a:prstGeom>
          <a:solidFill>
            <a:srgbClr val="18D637"/>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4400" dirty="0">
                <a:solidFill>
                  <a:prstClr val="black"/>
                </a:solidFill>
              </a:rPr>
              <a:t>All</a:t>
            </a:r>
          </a:p>
        </p:txBody>
      </p:sp>
      <p:sp>
        <p:nvSpPr>
          <p:cNvPr id="7" name="Right Arrow Callout 6"/>
          <p:cNvSpPr/>
          <p:nvPr/>
        </p:nvSpPr>
        <p:spPr>
          <a:xfrm>
            <a:off x="1270000" y="3327401"/>
            <a:ext cx="2654300" cy="1155700"/>
          </a:xfrm>
          <a:prstGeom prst="right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4400" dirty="0">
                <a:solidFill>
                  <a:prstClr val="black"/>
                </a:solidFill>
              </a:rPr>
              <a:t>Some</a:t>
            </a:r>
          </a:p>
        </p:txBody>
      </p:sp>
      <p:sp>
        <p:nvSpPr>
          <p:cNvPr id="8" name="Right Arrow Callout 7"/>
          <p:cNvSpPr/>
          <p:nvPr/>
        </p:nvSpPr>
        <p:spPr>
          <a:xfrm>
            <a:off x="1270000" y="1930401"/>
            <a:ext cx="2806700" cy="1155700"/>
          </a:xfrm>
          <a:prstGeom prst="rightArrowCallou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4400" dirty="0">
                <a:solidFill>
                  <a:prstClr val="black"/>
                </a:solidFill>
              </a:rPr>
              <a:t>A few</a:t>
            </a:r>
          </a:p>
        </p:txBody>
      </p:sp>
    </p:spTree>
    <p:extLst>
      <p:ext uri="{BB962C8B-B14F-4D97-AF65-F5344CB8AC3E}">
        <p14:creationId xmlns:p14="http://schemas.microsoft.com/office/powerpoint/2010/main" val="415867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tx2"/>
                </a:solidFill>
              </a:rPr>
              <a:t>What’s in a Precision statement?</a:t>
            </a:r>
            <a:br>
              <a:rPr lang="en-US" sz="4000" b="1" dirty="0">
                <a:solidFill>
                  <a:schemeClr val="tx2"/>
                </a:solidFill>
              </a:rPr>
            </a:br>
            <a:r>
              <a:rPr lang="en-US" sz="4000" b="1" dirty="0">
                <a:solidFill>
                  <a:schemeClr val="tx2"/>
                </a:solidFill>
              </a:rPr>
              <a:t>A sample…</a:t>
            </a:r>
          </a:p>
        </p:txBody>
      </p:sp>
      <p:sp>
        <p:nvSpPr>
          <p:cNvPr id="3" name="Content Placeholder 2"/>
          <p:cNvSpPr>
            <a:spLocks noGrp="1"/>
          </p:cNvSpPr>
          <p:nvPr>
            <p:ph idx="1"/>
          </p:nvPr>
        </p:nvSpPr>
        <p:spPr>
          <a:xfrm>
            <a:off x="457200" y="1600200"/>
            <a:ext cx="8229600" cy="5110747"/>
          </a:xfrm>
        </p:spPr>
        <p:txBody>
          <a:bodyPr>
            <a:normAutofit/>
          </a:bodyPr>
          <a:lstStyle/>
          <a:p>
            <a:r>
              <a:rPr lang="en-US" b="1" u="sng" dirty="0" smtClean="0">
                <a:solidFill>
                  <a:schemeClr val="tx2">
                    <a:lumMod val="75000"/>
                  </a:schemeClr>
                </a:solidFill>
              </a:rPr>
              <a:t># of </a:t>
            </a:r>
            <a:r>
              <a:rPr lang="en-US" b="1" u="sng" dirty="0">
                <a:solidFill>
                  <a:schemeClr val="tx2">
                    <a:lumMod val="75000"/>
                  </a:schemeClr>
                </a:solidFill>
              </a:rPr>
              <a:t>staff</a:t>
            </a:r>
            <a:r>
              <a:rPr lang="en-US" dirty="0" smtClean="0">
                <a:solidFill>
                  <a:schemeClr val="tx2">
                    <a:lumMod val="75000"/>
                  </a:schemeClr>
                </a:solidFill>
              </a:rPr>
              <a:t> </a:t>
            </a:r>
            <a:r>
              <a:rPr lang="en-US" dirty="0" smtClean="0"/>
              <a:t>have observed and reported </a:t>
            </a:r>
            <a:r>
              <a:rPr lang="en-US" b="1" u="sng" dirty="0">
                <a:solidFill>
                  <a:schemeClr val="tx2">
                    <a:lumMod val="75000"/>
                  </a:schemeClr>
                </a:solidFill>
              </a:rPr>
              <a:t># of students </a:t>
            </a:r>
            <a:r>
              <a:rPr lang="en-US" dirty="0" smtClean="0"/>
              <a:t>engaging in </a:t>
            </a:r>
            <a:r>
              <a:rPr lang="en-US" b="1" u="sng" dirty="0">
                <a:solidFill>
                  <a:schemeClr val="tx2">
                    <a:lumMod val="75000"/>
                  </a:schemeClr>
                </a:solidFill>
              </a:rPr>
              <a:t>problem behavior </a:t>
            </a:r>
            <a:r>
              <a:rPr lang="en-US" dirty="0"/>
              <a:t>that is taking place most often </a:t>
            </a:r>
            <a:r>
              <a:rPr lang="en-US" b="1" u="sng" dirty="0">
                <a:solidFill>
                  <a:schemeClr val="tx2">
                    <a:lumMod val="75000"/>
                  </a:schemeClr>
                </a:solidFill>
              </a:rPr>
              <a:t>problem location or grade levels</a:t>
            </a:r>
            <a:r>
              <a:rPr lang="en-US" dirty="0" smtClean="0"/>
              <a:t>. This </a:t>
            </a:r>
            <a:r>
              <a:rPr lang="en-US" dirty="0"/>
              <a:t>behavior occurs </a:t>
            </a:r>
            <a:r>
              <a:rPr lang="en-US" b="1" u="sng" dirty="0" smtClean="0">
                <a:solidFill>
                  <a:schemeClr val="tx2">
                    <a:lumMod val="75000"/>
                  </a:schemeClr>
                </a:solidFill>
              </a:rPr>
              <a:t>frequency </a:t>
            </a:r>
            <a:r>
              <a:rPr lang="en-US" dirty="0"/>
              <a:t>with the highest levels occurring on </a:t>
            </a:r>
            <a:r>
              <a:rPr lang="en-US" b="1" u="sng" dirty="0" smtClean="0">
                <a:solidFill>
                  <a:schemeClr val="tx2">
                    <a:lumMod val="75000"/>
                  </a:schemeClr>
                </a:solidFill>
              </a:rPr>
              <a:t>days/times</a:t>
            </a:r>
            <a:r>
              <a:rPr lang="en-US" dirty="0" smtClean="0"/>
              <a:t>. We </a:t>
            </a:r>
            <a:r>
              <a:rPr lang="en-US" dirty="0"/>
              <a:t>think students may engage in this behavior in order to </a:t>
            </a:r>
            <a:r>
              <a:rPr lang="en-US" b="1" u="sng" dirty="0">
                <a:solidFill>
                  <a:schemeClr val="tx2">
                    <a:lumMod val="75000"/>
                  </a:schemeClr>
                </a:solidFill>
              </a:rPr>
              <a:t>function of behavior- get/obtain or avoid/escape</a:t>
            </a:r>
            <a:r>
              <a:rPr lang="en-US" dirty="0" smtClean="0"/>
              <a:t>. </a:t>
            </a:r>
          </a:p>
          <a:p>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95805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2"/>
                </a:solidFill>
              </a:rPr>
              <a:t>Tier 1 Precision Statement</a:t>
            </a:r>
          </a:p>
        </p:txBody>
      </p:sp>
      <p:sp>
        <p:nvSpPr>
          <p:cNvPr id="3" name="Content Placeholder 2"/>
          <p:cNvSpPr>
            <a:spLocks noGrp="1"/>
          </p:cNvSpPr>
          <p:nvPr>
            <p:ph idx="1"/>
          </p:nvPr>
        </p:nvSpPr>
        <p:spPr/>
        <p:txBody>
          <a:bodyPr/>
          <a:lstStyle/>
          <a:p>
            <a:pPr marL="0" indent="0">
              <a:buNone/>
            </a:pPr>
            <a:r>
              <a:rPr lang="en-US" dirty="0" smtClean="0">
                <a:solidFill>
                  <a:srgbClr val="008000"/>
                </a:solidFill>
              </a:rPr>
              <a:t>18 staff members </a:t>
            </a:r>
            <a:r>
              <a:rPr lang="en-US" dirty="0"/>
              <a:t>have observed and reported </a:t>
            </a:r>
            <a:r>
              <a:rPr lang="en-US" dirty="0">
                <a:solidFill>
                  <a:srgbClr val="008000"/>
                </a:solidFill>
              </a:rPr>
              <a:t>76 incidents </a:t>
            </a:r>
            <a:r>
              <a:rPr lang="en-US" dirty="0"/>
              <a:t>of </a:t>
            </a:r>
            <a:r>
              <a:rPr lang="en-US" dirty="0" smtClean="0"/>
              <a:t>tardiness </a:t>
            </a:r>
            <a:r>
              <a:rPr lang="en-US" dirty="0"/>
              <a:t>from </a:t>
            </a:r>
            <a:r>
              <a:rPr lang="en-US" dirty="0">
                <a:solidFill>
                  <a:srgbClr val="008000"/>
                </a:solidFill>
              </a:rPr>
              <a:t>59 students </a:t>
            </a:r>
            <a:r>
              <a:rPr lang="en-US" dirty="0"/>
              <a:t>occurring </a:t>
            </a:r>
            <a:r>
              <a:rPr lang="en-US" dirty="0">
                <a:solidFill>
                  <a:srgbClr val="008000"/>
                </a:solidFill>
              </a:rPr>
              <a:t>across grade levels </a:t>
            </a:r>
            <a:r>
              <a:rPr lang="en-US" dirty="0"/>
              <a:t>with the highest incidents occurring in </a:t>
            </a:r>
            <a:r>
              <a:rPr lang="en-US" dirty="0">
                <a:solidFill>
                  <a:srgbClr val="008000"/>
                </a:solidFill>
              </a:rPr>
              <a:t>9</a:t>
            </a:r>
            <a:r>
              <a:rPr lang="en-US" baseline="30000" dirty="0">
                <a:solidFill>
                  <a:srgbClr val="008000"/>
                </a:solidFill>
              </a:rPr>
              <a:t>th</a:t>
            </a:r>
            <a:r>
              <a:rPr lang="en-US" dirty="0">
                <a:solidFill>
                  <a:srgbClr val="008000"/>
                </a:solidFill>
              </a:rPr>
              <a:t> and 10</a:t>
            </a:r>
            <a:r>
              <a:rPr lang="en-US" baseline="30000" dirty="0">
                <a:solidFill>
                  <a:srgbClr val="008000"/>
                </a:solidFill>
              </a:rPr>
              <a:t>th</a:t>
            </a:r>
            <a:r>
              <a:rPr lang="en-US" dirty="0">
                <a:solidFill>
                  <a:srgbClr val="008000"/>
                </a:solidFill>
              </a:rPr>
              <a:t> </a:t>
            </a:r>
            <a:r>
              <a:rPr lang="en-US" dirty="0"/>
              <a:t>grade with the highest number of incidents on </a:t>
            </a:r>
            <a:r>
              <a:rPr lang="en-US" dirty="0" smtClean="0">
                <a:solidFill>
                  <a:srgbClr val="008000"/>
                </a:solidFill>
              </a:rPr>
              <a:t>Tuesdays and Thursday </a:t>
            </a:r>
            <a:r>
              <a:rPr lang="en-US" dirty="0"/>
              <a:t>with spikes around </a:t>
            </a:r>
            <a:r>
              <a:rPr lang="en-US" dirty="0">
                <a:solidFill>
                  <a:srgbClr val="008000"/>
                </a:solidFill>
              </a:rPr>
              <a:t>9:00 and 2:00</a:t>
            </a:r>
            <a:r>
              <a:rPr lang="en-US" dirty="0" smtClean="0"/>
              <a:t>. We think students are engaging in this behavior to </a:t>
            </a:r>
            <a:r>
              <a:rPr lang="en-US" dirty="0" smtClean="0">
                <a:solidFill>
                  <a:srgbClr val="008000"/>
                </a:solidFill>
              </a:rPr>
              <a:t>access peer attention (socialize)</a:t>
            </a:r>
            <a:r>
              <a:rPr lang="en-US" dirty="0" smtClean="0"/>
              <a:t>.</a:t>
            </a:r>
            <a:endParaRPr lang="en-US" dirty="0"/>
          </a:p>
          <a:p>
            <a:pPr marL="0" indent="0">
              <a:buNone/>
            </a:pPr>
            <a:endParaRPr lang="en-US" dirty="0"/>
          </a:p>
        </p:txBody>
      </p:sp>
      <p:sp>
        <p:nvSpPr>
          <p:cNvPr id="4" name="TextBox 3"/>
          <p:cNvSpPr txBox="1"/>
          <p:nvPr/>
        </p:nvSpPr>
        <p:spPr>
          <a:xfrm>
            <a:off x="3382823" y="6126163"/>
            <a:ext cx="1946103" cy="584776"/>
          </a:xfrm>
          <a:prstGeom prst="rect">
            <a:avLst/>
          </a:prstGeom>
          <a:noFill/>
        </p:spPr>
        <p:txBody>
          <a:bodyPr wrap="none" rtlCol="0">
            <a:spAutoFit/>
          </a:bodyPr>
          <a:lstStyle/>
          <a:p>
            <a:r>
              <a:rPr lang="en-US" sz="3200" i="1" dirty="0" smtClean="0"/>
              <a:t>Rule of 10</a:t>
            </a:r>
            <a:endParaRPr lang="en-US" sz="3200" i="1" dirty="0"/>
          </a:p>
        </p:txBody>
      </p:sp>
    </p:spTree>
    <p:extLst>
      <p:ext uri="{BB962C8B-B14F-4D97-AF65-F5344CB8AC3E}">
        <p14:creationId xmlns:p14="http://schemas.microsoft.com/office/powerpoint/2010/main" val="3830999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195261" y="311150"/>
            <a:ext cx="960436" cy="625475"/>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aphicFrame>
        <p:nvGraphicFramePr>
          <p:cNvPr id="175" name="Shape 175"/>
          <p:cNvGraphicFramePr/>
          <p:nvPr>
            <p:extLst>
              <p:ext uri="{D42A27DB-BD31-4B8C-83A1-F6EECF244321}">
                <p14:modId xmlns:p14="http://schemas.microsoft.com/office/powerpoint/2010/main" val="1488395763"/>
              </p:ext>
            </p:extLst>
          </p:nvPr>
        </p:nvGraphicFramePr>
        <p:xfrm>
          <a:off x="82063" y="1"/>
          <a:ext cx="8966687" cy="6696072"/>
        </p:xfrm>
        <a:graphic>
          <a:graphicData uri="http://schemas.openxmlformats.org/drawingml/2006/table">
            <a:tbl>
              <a:tblPr>
                <a:noFill/>
              </a:tblPr>
              <a:tblGrid>
                <a:gridCol w="3145620"/>
                <a:gridCol w="1441875"/>
                <a:gridCol w="1362506"/>
                <a:gridCol w="1719667"/>
                <a:gridCol w="1297019"/>
              </a:tblGrid>
              <a:tr h="449708">
                <a:tc gridSpan="5">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Craddock</a:t>
                      </a:r>
                      <a:r>
                        <a:rPr lang="en-US" sz="2000" b="1" i="0" u="none" strike="noStrike" cap="none" baseline="0" dirty="0" smtClean="0">
                          <a:solidFill>
                            <a:schemeClr val="dk2"/>
                          </a:solidFill>
                          <a:latin typeface="Questrial"/>
                          <a:ea typeface="Questrial"/>
                          <a:cs typeface="Questrial"/>
                          <a:sym typeface="Questrial"/>
                        </a:rPr>
                        <a:t> High School </a:t>
                      </a:r>
                      <a:r>
                        <a:rPr lang="en-US" sz="2000" b="1" i="0" u="none" strike="noStrike" cap="none" dirty="0" smtClean="0">
                          <a:solidFill>
                            <a:schemeClr val="dk2"/>
                          </a:solidFill>
                          <a:latin typeface="Questrial"/>
                          <a:ea typeface="Questrial"/>
                          <a:cs typeface="Questrial"/>
                          <a:sym typeface="Questrial"/>
                        </a:rPr>
                        <a:t>Resource Map of Supports for Tier 1</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4599">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Practices/</a:t>
                      </a:r>
                      <a:r>
                        <a:rPr lang="en-US" sz="2000" b="1" i="0" u="none" strike="noStrike" cap="none" dirty="0">
                          <a:solidFill>
                            <a:schemeClr val="dk2"/>
                          </a:solidFill>
                          <a:latin typeface="Questrial"/>
                          <a:ea typeface="Questrial"/>
                          <a:cs typeface="Questrial"/>
                          <a:sym typeface="Questrial"/>
                        </a:rPr>
                        <a:t>P</a:t>
                      </a:r>
                      <a:r>
                        <a:rPr lang="en-US" sz="2000" b="1" i="0" u="none" strike="noStrike" cap="none" dirty="0" smtClean="0">
                          <a:solidFill>
                            <a:schemeClr val="dk2"/>
                          </a:solidFill>
                          <a:latin typeface="Questrial"/>
                          <a:ea typeface="Questrial"/>
                          <a:cs typeface="Questrial"/>
                          <a:sym typeface="Questrial"/>
                        </a:rPr>
                        <a:t>rograms/initiatives   </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a:solidFill>
                            <a:schemeClr val="dk2"/>
                          </a:solidFill>
                          <a:latin typeface="Questrial"/>
                          <a:ea typeface="Questrial"/>
                          <a:cs typeface="Questrial"/>
                          <a:sym typeface="Questrial"/>
                        </a:rPr>
                        <a:t>Who receives support?</a:t>
                      </a:r>
                    </a:p>
                  </a:txBody>
                  <a:tcPr marL="111025" marR="111025" marT="0" marB="0">
                    <a:lnL w="12700" cap="flat" cmpd="sng">
                      <a:solidFill>
                        <a:srgbClr val="000000"/>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Provider</a:t>
                      </a:r>
                      <a:endParaRPr lang="en-US" sz="2000" b="1" i="0" u="none" strike="noStrike" cap="none" dirty="0">
                        <a:solidFill>
                          <a:schemeClr val="dk2"/>
                        </a:solidFill>
                        <a:latin typeface="Questrial"/>
                        <a:ea typeface="Questrial"/>
                        <a:cs typeface="Questrial"/>
                        <a:sym typeface="Questrial"/>
                      </a:endParaRPr>
                    </a:p>
                    <a:p>
                      <a:pPr marL="0" marR="0" lvl="0" indent="0" algn="l" rtl="0">
                        <a:spcBef>
                          <a:spcPts val="0"/>
                        </a:spcBef>
                        <a:buSzPct val="25000"/>
                        <a:buNone/>
                      </a:pPr>
                      <a:endParaRPr sz="2000" b="1" i="0" u="none" dirty="0">
                        <a:solidFill>
                          <a:schemeClr val="dk2"/>
                        </a:solidFill>
                        <a:latin typeface="Questrial"/>
                        <a:ea typeface="Questrial"/>
                        <a:cs typeface="Questrial"/>
                        <a:sym typeface="Questrial"/>
                      </a:endParaRPr>
                    </a:p>
                  </a:txBody>
                  <a:tcPr marL="111025" marR="11102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How is progress monitored? How are outcomes evaluated?</a:t>
                      </a:r>
                    </a:p>
                  </a:txBody>
                  <a:tcPr marL="111025" marR="111025" marT="0" marB="0">
                    <a:lnL w="12700" cap="flat" cmpd="sng">
                      <a:solidFill>
                        <a:schemeClr val="dk1"/>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How do students enter &amp; exit?</a:t>
                      </a: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r>
              <a:tr h="4041765">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SW Expectations defined, taught, </a:t>
                      </a:r>
                      <a:r>
                        <a:rPr lang="en-US" sz="2000" b="1" i="0" u="none" dirty="0" smtClean="0">
                          <a:solidFill>
                            <a:schemeClr val="dk2"/>
                          </a:solidFill>
                          <a:latin typeface="Questrial"/>
                          <a:ea typeface="Questrial"/>
                          <a:cs typeface="Questrial"/>
                          <a:sym typeface="Questrial"/>
                        </a:rPr>
                        <a:t>acknowledged &amp; appreciated </a:t>
                      </a:r>
                      <a:r>
                        <a:rPr lang="en-US" sz="2000" b="1" i="0" u="none" dirty="0">
                          <a:solidFill>
                            <a:schemeClr val="dk2"/>
                          </a:solidFill>
                          <a:latin typeface="Questrial"/>
                          <a:ea typeface="Questrial"/>
                          <a:cs typeface="Questrial"/>
                          <a:sym typeface="Questrial"/>
                        </a:rPr>
                        <a:t>Consistent </a:t>
                      </a:r>
                      <a:r>
                        <a:rPr lang="en-US" sz="2000" b="1" i="0" u="none" dirty="0" smtClean="0">
                          <a:solidFill>
                            <a:schemeClr val="dk2"/>
                          </a:solidFill>
                          <a:latin typeface="Questrial"/>
                          <a:ea typeface="Questrial"/>
                          <a:cs typeface="Questrial"/>
                          <a:sym typeface="Questrial"/>
                        </a:rPr>
                        <a:t> Instructional Responses </a:t>
                      </a:r>
                      <a:endParaRPr lang="en-US" sz="2000" b="1" i="0" u="none" dirty="0">
                        <a:solidFill>
                          <a:schemeClr val="dk2"/>
                        </a:solidFill>
                        <a:latin typeface="Questrial"/>
                        <a:ea typeface="Questrial"/>
                        <a:cs typeface="Questrial"/>
                        <a:sym typeface="Questrial"/>
                      </a:endParaRPr>
                    </a:p>
                    <a:p>
                      <a:pPr marL="0" marR="0" lvl="0" indent="0" algn="l" rtl="0">
                        <a:lnSpc>
                          <a:spcPct val="100000"/>
                        </a:lnSpc>
                        <a:spcBef>
                          <a:spcPts val="0"/>
                        </a:spcBef>
                        <a:spcAft>
                          <a:spcPts val="0"/>
                        </a:spcAft>
                        <a:buClr>
                          <a:schemeClr val="dk2"/>
                        </a:buClr>
                        <a:buSzPct val="25000"/>
                        <a:buFont typeface="Questrial"/>
                        <a:buNone/>
                      </a:pPr>
                      <a:endParaRPr lang="en-US" sz="2000" b="1" i="0" u="none" dirty="0" smtClean="0">
                        <a:solidFill>
                          <a:schemeClr val="dk2"/>
                        </a:solidFill>
                        <a:latin typeface="Questrial"/>
                        <a:ea typeface="Questrial"/>
                        <a:cs typeface="Questrial"/>
                        <a:sym typeface="Questrial"/>
                      </a:endParaRP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Restorative Practices</a:t>
                      </a:r>
                    </a:p>
                    <a:p>
                      <a:pPr marL="0" marR="0" lvl="0" indent="0" algn="l" rtl="0">
                        <a:lnSpc>
                          <a:spcPct val="100000"/>
                        </a:lnSpc>
                        <a:spcBef>
                          <a:spcPts val="0"/>
                        </a:spcBef>
                        <a:spcAft>
                          <a:spcPts val="0"/>
                        </a:spcAft>
                        <a:buClr>
                          <a:schemeClr val="dk2"/>
                        </a:buClr>
                        <a:buSzPct val="25000"/>
                        <a:buFont typeface="Questrial"/>
                        <a:buNone/>
                      </a:pPr>
                      <a:endParaRPr lang="en-US" sz="2000" b="1" i="0" u="none" dirty="0" smtClean="0">
                        <a:solidFill>
                          <a:schemeClr val="dk2"/>
                        </a:solidFill>
                        <a:latin typeface="Questrial"/>
                        <a:ea typeface="Questrial"/>
                        <a:cs typeface="Questrial"/>
                        <a:sym typeface="Questrial"/>
                      </a:endParaRP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Core</a:t>
                      </a:r>
                      <a:r>
                        <a:rPr lang="en-US" sz="2000" b="1" i="0" u="none" baseline="0" dirty="0" smtClean="0">
                          <a:solidFill>
                            <a:schemeClr val="dk2"/>
                          </a:solidFill>
                          <a:latin typeface="Questrial"/>
                          <a:ea typeface="Questrial"/>
                          <a:cs typeface="Questrial"/>
                          <a:sym typeface="Questrial"/>
                        </a:rPr>
                        <a:t> Academic Curriculum</a:t>
                      </a:r>
                    </a:p>
                    <a:p>
                      <a:pPr marL="0" marR="0" lvl="0" indent="0" algn="l" rtl="0">
                        <a:lnSpc>
                          <a:spcPct val="100000"/>
                        </a:lnSpc>
                        <a:spcBef>
                          <a:spcPts val="0"/>
                        </a:spcBef>
                        <a:spcAft>
                          <a:spcPts val="0"/>
                        </a:spcAft>
                        <a:buClr>
                          <a:schemeClr val="dk2"/>
                        </a:buClr>
                        <a:buSzPct val="25000"/>
                        <a:buFont typeface="Questrial"/>
                        <a:buNone/>
                      </a:pPr>
                      <a:endParaRPr lang="en-US" sz="2000" b="1" i="0" u="none" baseline="0" dirty="0" smtClean="0">
                        <a:solidFill>
                          <a:schemeClr val="dk2"/>
                        </a:solidFill>
                        <a:latin typeface="Questrial"/>
                        <a:ea typeface="Questrial"/>
                        <a:cs typeface="Questrial"/>
                        <a:sym typeface="Questrial"/>
                      </a:endParaRPr>
                    </a:p>
                    <a:p>
                      <a:pPr marL="0" marR="0" lvl="0" indent="0" algn="l" rtl="0">
                        <a:lnSpc>
                          <a:spcPct val="100000"/>
                        </a:lnSpc>
                        <a:spcBef>
                          <a:spcPts val="0"/>
                        </a:spcBef>
                        <a:spcAft>
                          <a:spcPts val="0"/>
                        </a:spcAft>
                        <a:buClr>
                          <a:schemeClr val="dk2"/>
                        </a:buClr>
                        <a:buSzPct val="25000"/>
                        <a:buFont typeface="Questrial"/>
                        <a:buNone/>
                      </a:pPr>
                      <a:r>
                        <a:rPr lang="en-US" sz="2000" b="1" i="0" u="none" baseline="0" dirty="0" smtClean="0">
                          <a:solidFill>
                            <a:schemeClr val="dk2"/>
                          </a:solidFill>
                          <a:latin typeface="Questrial"/>
                          <a:ea typeface="Questrial"/>
                          <a:cs typeface="Questrial"/>
                          <a:sym typeface="Questrial"/>
                        </a:rPr>
                        <a:t>Second Step</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All students</a:t>
                      </a:r>
                    </a:p>
                  </a:txBody>
                  <a:tcPr marL="111025" marR="111025" marT="0" marB="0">
                    <a:lnL w="12700" cap="flat" cmpd="sng">
                      <a:solidFill>
                        <a:srgbClr val="000000"/>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All staff</a:t>
                      </a:r>
                    </a:p>
                  </a:txBody>
                  <a:tcPr marL="111025" marR="111025" marT="0" marB="0">
                    <a:lnL w="12700" cap="flat" cmpd="sng">
                      <a:solidFill>
                        <a:schemeClr val="dk1"/>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Office referrals</a:t>
                      </a: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OSS/ISS </a:t>
                      </a:r>
                      <a:r>
                        <a:rPr lang="en-US" sz="2000" b="1" i="0" u="none" dirty="0" err="1" smtClean="0">
                          <a:solidFill>
                            <a:schemeClr val="dk2"/>
                          </a:solidFill>
                          <a:latin typeface="Questrial"/>
                          <a:ea typeface="Questrial"/>
                          <a:cs typeface="Questrial"/>
                          <a:sym typeface="Questrial"/>
                        </a:rPr>
                        <a:t>Attendance,Academic</a:t>
                      </a:r>
                      <a:r>
                        <a:rPr lang="en-US" sz="2000" b="1" i="0" u="none" dirty="0" smtClean="0">
                          <a:solidFill>
                            <a:schemeClr val="dk2"/>
                          </a:solidFill>
                          <a:latin typeface="Questrial"/>
                          <a:ea typeface="Questrial"/>
                          <a:cs typeface="Questrial"/>
                          <a:sym typeface="Questrial"/>
                        </a:rPr>
                        <a:t> Benchmarks </a:t>
                      </a:r>
                      <a:r>
                        <a:rPr lang="en-US" sz="2000" b="1" i="0" u="none" dirty="0">
                          <a:solidFill>
                            <a:schemeClr val="dk2"/>
                          </a:solidFill>
                          <a:latin typeface="Questrial"/>
                          <a:ea typeface="Questrial"/>
                          <a:cs typeface="Questrial"/>
                          <a:sym typeface="Questrial"/>
                        </a:rPr>
                        <a:t>TFI-fidelity, SAS-Fidelity</a:t>
                      </a:r>
                    </a:p>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Lesson Plans-fidelity</a:t>
                      </a: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endParaRPr sz="2000" b="1" i="0" u="none" dirty="0">
                        <a:solidFill>
                          <a:schemeClr val="dk2"/>
                        </a:solidFill>
                        <a:latin typeface="Questrial"/>
                        <a:ea typeface="Questrial"/>
                        <a:cs typeface="Questrial"/>
                        <a:sym typeface="Questrial"/>
                      </a:endParaRPr>
                    </a:p>
                    <a:p>
                      <a:pPr marL="0" marR="0" lvl="0" indent="0" algn="ctr"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N/A</a:t>
                      </a: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76" name="Shape 176"/>
          <p:cNvSpPr txBox="1"/>
          <p:nvPr/>
        </p:nvSpPr>
        <p:spPr>
          <a:xfrm>
            <a:off x="8080375" y="5840412"/>
            <a:ext cx="968374" cy="855661"/>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537285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22045455"/>
              </p:ext>
            </p:extLst>
          </p:nvPr>
        </p:nvGraphicFramePr>
        <p:xfrm>
          <a:off x="90632" y="51492"/>
          <a:ext cx="9053368" cy="6832436"/>
        </p:xfrm>
        <a:graphic>
          <a:graphicData uri="http://schemas.openxmlformats.org/drawingml/2006/table">
            <a:tbl>
              <a:tblPr firstRow="1" bandRow="1">
                <a:tableStyleId>{5C22544A-7EE6-4342-B048-85BDC9FD1C3A}</a:tableStyleId>
              </a:tblPr>
              <a:tblGrid>
                <a:gridCol w="1844104"/>
                <a:gridCol w="7209264"/>
              </a:tblGrid>
              <a:tr h="1333217">
                <a:tc>
                  <a:txBody>
                    <a:bodyPr/>
                    <a:lstStyle/>
                    <a:p>
                      <a:r>
                        <a:rPr lang="en-US" sz="2400" b="0" dirty="0" smtClean="0">
                          <a:solidFill>
                            <a:schemeClr val="tx1"/>
                          </a:solidFill>
                        </a:rPr>
                        <a:t>Prevent</a:t>
                      </a:r>
                      <a:endParaRPr lang="en-US" sz="2400" b="0" dirty="0">
                        <a:solidFill>
                          <a:schemeClr val="tx1"/>
                        </a:solidFill>
                      </a:endParaRPr>
                    </a:p>
                  </a:txBody>
                  <a:tcPr/>
                </a:tc>
                <a:tc>
                  <a:txBody>
                    <a:bodyPr/>
                    <a:lstStyle/>
                    <a:p>
                      <a:r>
                        <a:rPr lang="en-US" sz="2800" b="0" baseline="0" dirty="0" smtClean="0">
                          <a:solidFill>
                            <a:srgbClr val="000000"/>
                          </a:solidFill>
                        </a:rPr>
                        <a:t>Review on-time behavior defined on matrix with staff &amp; students (consistency)</a:t>
                      </a:r>
                    </a:p>
                    <a:p>
                      <a:r>
                        <a:rPr lang="en-US" sz="2800" b="0" baseline="0" dirty="0" smtClean="0">
                          <a:solidFill>
                            <a:srgbClr val="000000"/>
                          </a:solidFill>
                        </a:rPr>
                        <a:t>Cooperative Learning Strategies</a:t>
                      </a:r>
                    </a:p>
                  </a:txBody>
                  <a:tcPr/>
                </a:tc>
              </a:tr>
              <a:tr h="1333217">
                <a:tc>
                  <a:txBody>
                    <a:bodyPr/>
                    <a:lstStyle/>
                    <a:p>
                      <a:r>
                        <a:rPr lang="en-US" sz="2400" dirty="0" smtClean="0"/>
                        <a:t>Teach</a:t>
                      </a:r>
                      <a:endParaRPr lang="en-US" sz="2400" dirty="0"/>
                    </a:p>
                  </a:txBody>
                  <a:tcPr/>
                </a:tc>
                <a:tc>
                  <a:txBody>
                    <a:bodyPr/>
                    <a:lstStyle/>
                    <a:p>
                      <a:r>
                        <a:rPr lang="en-US" sz="2800" dirty="0" smtClean="0"/>
                        <a:t>Engage</a:t>
                      </a:r>
                      <a:r>
                        <a:rPr lang="en-US" sz="2800" baseline="0" dirty="0" smtClean="0"/>
                        <a:t> student PBIS Leadership Team in video production to illustrate on-time behavior, share sample found on-line- include “why” </a:t>
                      </a:r>
                      <a:endParaRPr lang="en-US" sz="2800" dirty="0"/>
                    </a:p>
                  </a:txBody>
                  <a:tcPr/>
                </a:tc>
              </a:tr>
              <a:tr h="1747996">
                <a:tc>
                  <a:txBody>
                    <a:bodyPr/>
                    <a:lstStyle/>
                    <a:p>
                      <a:r>
                        <a:rPr lang="en-US" sz="2400" dirty="0" smtClean="0"/>
                        <a:t>Acknowledge </a:t>
                      </a:r>
                    </a:p>
                    <a:p>
                      <a:r>
                        <a:rPr lang="en-US" sz="2400" dirty="0" smtClean="0"/>
                        <a:t>&amp; Appreciate</a:t>
                      </a:r>
                      <a:endParaRPr lang="en-US" sz="2400" dirty="0"/>
                    </a:p>
                  </a:txBody>
                  <a:tcPr/>
                </a:tc>
                <a:tc>
                  <a:txBody>
                    <a:bodyPr/>
                    <a:lstStyle/>
                    <a:p>
                      <a:r>
                        <a:rPr lang="en-US" sz="2800" dirty="0" smtClean="0"/>
                        <a:t>Review Behavior</a:t>
                      </a:r>
                      <a:r>
                        <a:rPr lang="en-US" sz="2800" baseline="0" dirty="0" smtClean="0"/>
                        <a:t> Specific Praise statements with staff- focus on “On-time”; Student led “On-Time Challenge” as grade level group contingency- winning grade level football game </a:t>
                      </a:r>
                      <a:r>
                        <a:rPr lang="en-US" sz="2800" baseline="0" dirty="0" err="1" smtClean="0"/>
                        <a:t>tix</a:t>
                      </a:r>
                      <a:r>
                        <a:rPr lang="en-US" sz="2800" baseline="0" dirty="0" smtClean="0"/>
                        <a:t> </a:t>
                      </a:r>
                      <a:endParaRPr lang="en-US" sz="2800" dirty="0"/>
                    </a:p>
                  </a:txBody>
                  <a:tcPr/>
                </a:tc>
              </a:tr>
              <a:tr h="918438">
                <a:tc>
                  <a:txBody>
                    <a:bodyPr/>
                    <a:lstStyle/>
                    <a:p>
                      <a:r>
                        <a:rPr lang="en-US" sz="2400" dirty="0" smtClean="0"/>
                        <a:t>Correct</a:t>
                      </a:r>
                      <a:endParaRPr lang="en-US" sz="2400" dirty="0"/>
                    </a:p>
                  </a:txBody>
                  <a:tcPr/>
                </a:tc>
                <a:tc>
                  <a:txBody>
                    <a:bodyPr/>
                    <a:lstStyle/>
                    <a:p>
                      <a:r>
                        <a:rPr lang="en-US" sz="2800" dirty="0" smtClean="0"/>
                        <a:t>Review using Behavior Specific Correction statements with staff- consistency  </a:t>
                      </a:r>
                      <a:endParaRPr lang="en-US" sz="2800" dirty="0"/>
                    </a:p>
                  </a:txBody>
                  <a:tcPr/>
                </a:tc>
              </a:tr>
              <a:tr h="552368">
                <a:tc>
                  <a:txBody>
                    <a:bodyPr/>
                    <a:lstStyle/>
                    <a:p>
                      <a:r>
                        <a:rPr lang="en-US" sz="2400" dirty="0" smtClean="0"/>
                        <a:t>Extinction</a:t>
                      </a:r>
                      <a:endParaRPr lang="en-US" sz="2400" dirty="0"/>
                    </a:p>
                  </a:txBody>
                  <a:tcPr/>
                </a:tc>
                <a:tc>
                  <a:txBody>
                    <a:bodyPr/>
                    <a:lstStyle/>
                    <a:p>
                      <a:r>
                        <a:rPr lang="en-US" sz="2800" dirty="0" smtClean="0"/>
                        <a:t>Student</a:t>
                      </a:r>
                      <a:r>
                        <a:rPr lang="en-US" sz="2800" baseline="0" dirty="0" smtClean="0"/>
                        <a:t> app to p</a:t>
                      </a:r>
                      <a:r>
                        <a:rPr lang="en-US" sz="2800" dirty="0" smtClean="0"/>
                        <a:t>ost on-time behavior/grade</a:t>
                      </a:r>
                      <a:endParaRPr lang="en-US" sz="2800" dirty="0"/>
                    </a:p>
                  </a:txBody>
                  <a:tcPr/>
                </a:tc>
              </a:tr>
              <a:tr h="793668">
                <a:tc>
                  <a:txBody>
                    <a:bodyPr/>
                    <a:lstStyle/>
                    <a:p>
                      <a:r>
                        <a:rPr lang="en-US" sz="2400" dirty="0" smtClean="0"/>
                        <a:t>Safety</a:t>
                      </a:r>
                      <a:endParaRPr lang="en-US" sz="2400" dirty="0"/>
                    </a:p>
                  </a:txBody>
                  <a:tcPr/>
                </a:tc>
                <a:tc>
                  <a:txBody>
                    <a:bodyPr/>
                    <a:lstStyle/>
                    <a:p>
                      <a:r>
                        <a:rPr lang="en-US" sz="2800" baseline="0" dirty="0" smtClean="0"/>
                        <a:t>Active supervision halls Tues/Thurs at 9:00&amp;2:00</a:t>
                      </a:r>
                      <a:endParaRPr lang="en-US" sz="2800" dirty="0"/>
                    </a:p>
                  </a:txBody>
                  <a:tcPr/>
                </a:tc>
              </a:tr>
            </a:tbl>
          </a:graphicData>
        </a:graphic>
      </p:graphicFrame>
    </p:spTree>
    <p:extLst>
      <p:ext uri="{BB962C8B-B14F-4D97-AF65-F5344CB8AC3E}">
        <p14:creationId xmlns:p14="http://schemas.microsoft.com/office/powerpoint/2010/main" val="606233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2"/>
                </a:solidFill>
              </a:rPr>
              <a:t>Tier 1 Precision Statement</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12 staff members have observed and reported 33 incidents of defiance that looks like students ignoring directions, avoiding tasks, and leaving the classroom from 21 students across grade levels. These behaviors are occurring in classrooms with the majority occurring on Monday morning and Friday afternoon. We think this behavior is escape motivated and we also want to consider that some of our students have been exposed to community violence and may be experiencing chronic stress and/or trauma. </a:t>
            </a:r>
          </a:p>
          <a:p>
            <a:pPr marL="0" indent="0">
              <a:buNone/>
            </a:pPr>
            <a:endParaRPr lang="en-US" dirty="0"/>
          </a:p>
          <a:p>
            <a:pPr marL="0" indent="0">
              <a:buNone/>
            </a:pP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093607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0200" y="774700"/>
            <a:ext cx="8483600" cy="5295900"/>
          </a:xfrm>
          <a:prstGeom prst="rect">
            <a:avLst/>
          </a:prstGeom>
        </p:spPr>
      </p:pic>
    </p:spTree>
    <p:extLst>
      <p:ext uri="{BB962C8B-B14F-4D97-AF65-F5344CB8AC3E}">
        <p14:creationId xmlns:p14="http://schemas.microsoft.com/office/powerpoint/2010/main" val="3477018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chemeClr val="tx2"/>
                </a:solidFill>
              </a:rPr>
              <a:t>What if we also have this data about our school community?</a:t>
            </a:r>
          </a:p>
        </p:txBody>
      </p:sp>
      <p:sp>
        <p:nvSpPr>
          <p:cNvPr id="3" name="Content Placeholder 2"/>
          <p:cNvSpPr>
            <a:spLocks noGrp="1"/>
          </p:cNvSpPr>
          <p:nvPr>
            <p:ph idx="1"/>
          </p:nvPr>
        </p:nvSpPr>
        <p:spPr/>
        <p:txBody>
          <a:bodyPr>
            <a:normAutofit lnSpcReduction="10000"/>
          </a:bodyPr>
          <a:lstStyle/>
          <a:p>
            <a:pPr marL="0" indent="0">
              <a:buNone/>
            </a:pPr>
            <a:r>
              <a:rPr lang="en-US" i="1" dirty="0" smtClean="0"/>
              <a:t>The population we serve has been impacted by community violence. Community partnerships have shared data that indicate approximately 30% of our families have experienced community violence.</a:t>
            </a:r>
          </a:p>
          <a:p>
            <a:endParaRPr lang="en-US" i="1" dirty="0"/>
          </a:p>
          <a:p>
            <a:pPr marL="0" indent="0" algn="ctr">
              <a:buNone/>
            </a:pPr>
            <a:r>
              <a:rPr lang="en-US" i="1" dirty="0" smtClean="0"/>
              <a:t>We </a:t>
            </a:r>
            <a:r>
              <a:rPr lang="en-US" i="1" dirty="0"/>
              <a:t>also want to consider community data that may inform trauma, chronic stress or other factors influencing behavior</a:t>
            </a:r>
            <a:r>
              <a:rPr lang="en-US" dirty="0"/>
              <a:t>.</a:t>
            </a:r>
          </a:p>
          <a:p>
            <a:endParaRPr lang="en-US" dirty="0"/>
          </a:p>
        </p:txBody>
      </p:sp>
    </p:spTree>
    <p:extLst>
      <p:ext uri="{BB962C8B-B14F-4D97-AF65-F5344CB8AC3E}">
        <p14:creationId xmlns:p14="http://schemas.microsoft.com/office/powerpoint/2010/main" val="682632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195261" y="311150"/>
            <a:ext cx="960436" cy="625475"/>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aphicFrame>
        <p:nvGraphicFramePr>
          <p:cNvPr id="175" name="Shape 175"/>
          <p:cNvGraphicFramePr/>
          <p:nvPr>
            <p:extLst>
              <p:ext uri="{D42A27DB-BD31-4B8C-83A1-F6EECF244321}">
                <p14:modId xmlns:p14="http://schemas.microsoft.com/office/powerpoint/2010/main" val="1062849701"/>
              </p:ext>
            </p:extLst>
          </p:nvPr>
        </p:nvGraphicFramePr>
        <p:xfrm>
          <a:off x="82063" y="1"/>
          <a:ext cx="8966687" cy="6696072"/>
        </p:xfrm>
        <a:graphic>
          <a:graphicData uri="http://schemas.openxmlformats.org/drawingml/2006/table">
            <a:tbl>
              <a:tblPr>
                <a:noFill/>
              </a:tblPr>
              <a:tblGrid>
                <a:gridCol w="3145620"/>
                <a:gridCol w="1441875"/>
                <a:gridCol w="1362506"/>
                <a:gridCol w="1719667"/>
                <a:gridCol w="1297019"/>
              </a:tblGrid>
              <a:tr h="449708">
                <a:tc gridSpan="5">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Craddock</a:t>
                      </a:r>
                      <a:r>
                        <a:rPr lang="en-US" sz="2000" b="1" i="0" u="none" strike="noStrike" cap="none" baseline="0" dirty="0" smtClean="0">
                          <a:solidFill>
                            <a:schemeClr val="dk2"/>
                          </a:solidFill>
                          <a:latin typeface="Questrial"/>
                          <a:ea typeface="Questrial"/>
                          <a:cs typeface="Questrial"/>
                          <a:sym typeface="Questrial"/>
                        </a:rPr>
                        <a:t> Middle School </a:t>
                      </a:r>
                      <a:r>
                        <a:rPr lang="en-US" sz="2000" b="1" i="0" u="none" strike="noStrike" cap="none" dirty="0" smtClean="0">
                          <a:solidFill>
                            <a:schemeClr val="dk2"/>
                          </a:solidFill>
                          <a:latin typeface="Questrial"/>
                          <a:ea typeface="Questrial"/>
                          <a:cs typeface="Questrial"/>
                          <a:sym typeface="Questrial"/>
                        </a:rPr>
                        <a:t>Resource Map for Tier 1</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04599">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Practices/</a:t>
                      </a:r>
                      <a:r>
                        <a:rPr lang="en-US" sz="2000" b="1" i="0" u="none" strike="noStrike" cap="none" dirty="0">
                          <a:solidFill>
                            <a:schemeClr val="dk2"/>
                          </a:solidFill>
                          <a:latin typeface="Questrial"/>
                          <a:ea typeface="Questrial"/>
                          <a:cs typeface="Questrial"/>
                          <a:sym typeface="Questrial"/>
                        </a:rPr>
                        <a:t>P</a:t>
                      </a:r>
                      <a:r>
                        <a:rPr lang="en-US" sz="2000" b="1" i="0" u="none" strike="noStrike" cap="none" dirty="0" smtClean="0">
                          <a:solidFill>
                            <a:schemeClr val="dk2"/>
                          </a:solidFill>
                          <a:latin typeface="Questrial"/>
                          <a:ea typeface="Questrial"/>
                          <a:cs typeface="Questrial"/>
                          <a:sym typeface="Questrial"/>
                        </a:rPr>
                        <a:t>rograms/initiatives   </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a:solidFill>
                            <a:schemeClr val="dk2"/>
                          </a:solidFill>
                          <a:latin typeface="Questrial"/>
                          <a:ea typeface="Questrial"/>
                          <a:cs typeface="Questrial"/>
                          <a:sym typeface="Questrial"/>
                        </a:rPr>
                        <a:t>Who receives support?</a:t>
                      </a:r>
                    </a:p>
                  </a:txBody>
                  <a:tcPr marL="111025" marR="111025" marT="0" marB="0">
                    <a:lnL w="12700" cap="flat" cmpd="sng">
                      <a:solidFill>
                        <a:srgbClr val="000000"/>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Provider</a:t>
                      </a:r>
                      <a:endParaRPr lang="en-US" sz="2000" b="1" i="0" u="none" strike="noStrike" cap="none" dirty="0">
                        <a:solidFill>
                          <a:schemeClr val="dk2"/>
                        </a:solidFill>
                        <a:latin typeface="Questrial"/>
                        <a:ea typeface="Questrial"/>
                        <a:cs typeface="Questrial"/>
                        <a:sym typeface="Questrial"/>
                      </a:endParaRPr>
                    </a:p>
                    <a:p>
                      <a:pPr marL="0" marR="0" lvl="0" indent="0" algn="l" rtl="0">
                        <a:spcBef>
                          <a:spcPts val="0"/>
                        </a:spcBef>
                        <a:buSzPct val="25000"/>
                        <a:buNone/>
                      </a:pPr>
                      <a:endParaRPr sz="2000" b="1" i="0" u="none" dirty="0">
                        <a:solidFill>
                          <a:schemeClr val="dk2"/>
                        </a:solidFill>
                        <a:latin typeface="Questrial"/>
                        <a:ea typeface="Questrial"/>
                        <a:cs typeface="Questrial"/>
                        <a:sym typeface="Questrial"/>
                      </a:endParaRPr>
                    </a:p>
                  </a:txBody>
                  <a:tcPr marL="111025" marR="11102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How is progress monitored? How are outcomes evaluated?</a:t>
                      </a:r>
                    </a:p>
                  </a:txBody>
                  <a:tcPr marL="111025" marR="111025" marT="0" marB="0">
                    <a:lnL w="12700" cap="flat" cmpd="sng">
                      <a:solidFill>
                        <a:schemeClr val="dk1"/>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How do students enter &amp; exit?</a:t>
                      </a: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r>
              <a:tr h="4041765">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SW Expectations defined, taught, </a:t>
                      </a:r>
                      <a:r>
                        <a:rPr lang="en-US" sz="2000" b="1" i="0" u="none" dirty="0" smtClean="0">
                          <a:solidFill>
                            <a:schemeClr val="dk2"/>
                          </a:solidFill>
                          <a:latin typeface="Questrial"/>
                          <a:ea typeface="Questrial"/>
                          <a:cs typeface="Questrial"/>
                          <a:sym typeface="Questrial"/>
                        </a:rPr>
                        <a:t>acknowledged &amp; appreciated </a:t>
                      </a:r>
                      <a:r>
                        <a:rPr lang="en-US" sz="2000" b="1" i="0" u="none" dirty="0">
                          <a:solidFill>
                            <a:schemeClr val="dk2"/>
                          </a:solidFill>
                          <a:latin typeface="Questrial"/>
                          <a:ea typeface="Questrial"/>
                          <a:cs typeface="Questrial"/>
                          <a:sym typeface="Questrial"/>
                        </a:rPr>
                        <a:t>Consistent </a:t>
                      </a:r>
                      <a:r>
                        <a:rPr lang="en-US" sz="2000" b="1" i="0" u="none" dirty="0" smtClean="0">
                          <a:solidFill>
                            <a:schemeClr val="dk2"/>
                          </a:solidFill>
                          <a:latin typeface="Questrial"/>
                          <a:ea typeface="Questrial"/>
                          <a:cs typeface="Questrial"/>
                          <a:sym typeface="Questrial"/>
                        </a:rPr>
                        <a:t> Instructional Responses </a:t>
                      </a:r>
                      <a:endParaRPr lang="en-US" sz="2000" b="1" i="0" u="none" dirty="0">
                        <a:solidFill>
                          <a:schemeClr val="dk2"/>
                        </a:solidFill>
                        <a:latin typeface="Questrial"/>
                        <a:ea typeface="Questrial"/>
                        <a:cs typeface="Questrial"/>
                        <a:sym typeface="Questrial"/>
                      </a:endParaRPr>
                    </a:p>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Morning </a:t>
                      </a:r>
                      <a:r>
                        <a:rPr lang="en-US" sz="2000" b="1" i="0" u="none" dirty="0" smtClean="0">
                          <a:solidFill>
                            <a:schemeClr val="dk2"/>
                          </a:solidFill>
                          <a:latin typeface="Questrial"/>
                          <a:ea typeface="Questrial"/>
                          <a:cs typeface="Questrial"/>
                          <a:sym typeface="Questrial"/>
                        </a:rPr>
                        <a:t>Meetings</a:t>
                      </a:r>
                    </a:p>
                    <a:p>
                      <a:pPr marL="0" marR="0" lvl="0" indent="0" algn="l" rtl="0">
                        <a:lnSpc>
                          <a:spcPct val="100000"/>
                        </a:lnSpc>
                        <a:spcBef>
                          <a:spcPts val="0"/>
                        </a:spcBef>
                        <a:spcAft>
                          <a:spcPts val="0"/>
                        </a:spcAft>
                        <a:buClr>
                          <a:schemeClr val="dk2"/>
                        </a:buClr>
                        <a:buSzPct val="25000"/>
                        <a:buFont typeface="Questrial"/>
                        <a:buNone/>
                      </a:pPr>
                      <a:endParaRPr lang="en-US" sz="2000" b="1" i="0" u="none" dirty="0" smtClean="0">
                        <a:solidFill>
                          <a:schemeClr val="dk2"/>
                        </a:solidFill>
                        <a:latin typeface="Questrial"/>
                        <a:ea typeface="Questrial"/>
                        <a:cs typeface="Questrial"/>
                        <a:sym typeface="Questrial"/>
                      </a:endParaRP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Coping Strategies</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All students</a:t>
                      </a:r>
                    </a:p>
                  </a:txBody>
                  <a:tcPr marL="111025" marR="111025" marT="0" marB="0">
                    <a:lnL w="12700" cap="flat" cmpd="sng">
                      <a:solidFill>
                        <a:srgbClr val="000000"/>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All staff</a:t>
                      </a:r>
                    </a:p>
                  </a:txBody>
                  <a:tcPr marL="111025" marR="111025" marT="0" marB="0">
                    <a:lnL w="12700" cap="flat" cmpd="sng">
                      <a:solidFill>
                        <a:schemeClr val="dk1"/>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Office referrals</a:t>
                      </a: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OSS/ISS Attendance</a:t>
                      </a:r>
                      <a:r>
                        <a:rPr lang="en-US" sz="2000" b="1" i="0" u="none" dirty="0">
                          <a:solidFill>
                            <a:schemeClr val="dk2"/>
                          </a:solidFill>
                          <a:latin typeface="Questrial"/>
                          <a:ea typeface="Questrial"/>
                          <a:cs typeface="Questrial"/>
                          <a:sym typeface="Questrial"/>
                        </a:rPr>
                        <a:t>, TFI-fidelity, SAS-Fidelity</a:t>
                      </a:r>
                    </a:p>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Lesson Plans-fidelity</a:t>
                      </a: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endParaRPr sz="2000" b="1" i="0" u="none" dirty="0">
                        <a:solidFill>
                          <a:schemeClr val="dk2"/>
                        </a:solidFill>
                        <a:latin typeface="Questrial"/>
                        <a:ea typeface="Questrial"/>
                        <a:cs typeface="Questrial"/>
                        <a:sym typeface="Questrial"/>
                      </a:endParaRPr>
                    </a:p>
                    <a:p>
                      <a:pPr marL="0" marR="0" lvl="0" indent="0" algn="ctr"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N/A</a:t>
                      </a: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
        <p:nvSpPr>
          <p:cNvPr id="176" name="Shape 176"/>
          <p:cNvSpPr txBox="1"/>
          <p:nvPr/>
        </p:nvSpPr>
        <p:spPr>
          <a:xfrm>
            <a:off x="8080375" y="5840412"/>
            <a:ext cx="968374" cy="855661"/>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 name="Oval 1"/>
          <p:cNvSpPr/>
          <p:nvPr/>
        </p:nvSpPr>
        <p:spPr>
          <a:xfrm>
            <a:off x="0" y="4762980"/>
            <a:ext cx="2648542" cy="1077432"/>
          </a:xfrm>
          <a:prstGeom prst="ellipse">
            <a:avLst/>
          </a:prstGeom>
          <a:noFill/>
          <a:ln w="381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rot="21000555">
            <a:off x="2981673" y="3723004"/>
            <a:ext cx="2590473" cy="2677656"/>
          </a:xfrm>
          <a:prstGeom prst="rect">
            <a:avLst/>
          </a:prstGeom>
          <a:solidFill>
            <a:srgbClr val="008000">
              <a:alpha val="24000"/>
            </a:srgbClr>
          </a:solidFill>
        </p:spPr>
        <p:txBody>
          <a:bodyPr wrap="none" rtlCol="0">
            <a:spAutoFit/>
          </a:bodyPr>
          <a:lstStyle/>
          <a:p>
            <a:r>
              <a:rPr lang="en-US" sz="2800" i="1" dirty="0" smtClean="0"/>
              <a:t>GAP</a:t>
            </a:r>
            <a:r>
              <a:rPr lang="en-US" sz="2800" dirty="0" smtClean="0"/>
              <a:t>-SEL skills </a:t>
            </a:r>
          </a:p>
          <a:p>
            <a:r>
              <a:rPr lang="en-US" sz="2800" dirty="0" smtClean="0"/>
              <a:t>(teaching matrix</a:t>
            </a:r>
          </a:p>
          <a:p>
            <a:r>
              <a:rPr lang="en-US" sz="2800" dirty="0" smtClean="0"/>
              <a:t> does not</a:t>
            </a:r>
          </a:p>
          <a:p>
            <a:r>
              <a:rPr lang="en-US" sz="2800" dirty="0" smtClean="0"/>
              <a:t> reflect social </a:t>
            </a:r>
          </a:p>
          <a:p>
            <a:r>
              <a:rPr lang="en-US" sz="2800" dirty="0" smtClean="0"/>
              <a:t> emotional skills </a:t>
            </a:r>
          </a:p>
          <a:p>
            <a:r>
              <a:rPr lang="en-US" sz="2800" dirty="0" smtClean="0"/>
              <a:t>(Hexagon Tool)</a:t>
            </a:r>
            <a:endParaRPr lang="en-US" sz="2800" dirty="0"/>
          </a:p>
        </p:txBody>
      </p:sp>
    </p:spTree>
    <p:extLst>
      <p:ext uri="{BB962C8B-B14F-4D97-AF65-F5344CB8AC3E}">
        <p14:creationId xmlns:p14="http://schemas.microsoft.com/office/powerpoint/2010/main" val="698042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576849162"/>
              </p:ext>
            </p:extLst>
          </p:nvPr>
        </p:nvGraphicFramePr>
        <p:xfrm>
          <a:off x="90632" y="51492"/>
          <a:ext cx="9053368" cy="7149268"/>
        </p:xfrm>
        <a:graphic>
          <a:graphicData uri="http://schemas.openxmlformats.org/drawingml/2006/table">
            <a:tbl>
              <a:tblPr firstRow="1" bandRow="1">
                <a:tableStyleId>{5C22544A-7EE6-4342-B048-85BDC9FD1C3A}</a:tableStyleId>
              </a:tblPr>
              <a:tblGrid>
                <a:gridCol w="2339025"/>
                <a:gridCol w="6714343"/>
              </a:tblGrid>
              <a:tr h="2419981">
                <a:tc>
                  <a:txBody>
                    <a:bodyPr/>
                    <a:lstStyle/>
                    <a:p>
                      <a:r>
                        <a:rPr lang="en-US" sz="2800" b="0" dirty="0" smtClean="0">
                          <a:solidFill>
                            <a:schemeClr val="tx1"/>
                          </a:solidFill>
                        </a:rPr>
                        <a:t>Prevent</a:t>
                      </a:r>
                      <a:endParaRPr lang="en-US" sz="2800" b="0" dirty="0">
                        <a:solidFill>
                          <a:schemeClr val="tx1"/>
                        </a:solidFill>
                      </a:endParaRPr>
                    </a:p>
                  </a:txBody>
                  <a:tcPr/>
                </a:tc>
                <a:tc>
                  <a:txBody>
                    <a:bodyPr/>
                    <a:lstStyle/>
                    <a:p>
                      <a:r>
                        <a:rPr lang="en-US" sz="2800" b="0" baseline="0" dirty="0" smtClean="0">
                          <a:solidFill>
                            <a:srgbClr val="000000"/>
                          </a:solidFill>
                        </a:rPr>
                        <a:t>We know some students may have experienced trauma. Add Coping Skills to the school-wide matrix.</a:t>
                      </a:r>
                    </a:p>
                    <a:p>
                      <a:r>
                        <a:rPr lang="en-US" sz="2800" b="0" baseline="0" dirty="0" smtClean="0">
                          <a:solidFill>
                            <a:srgbClr val="000000"/>
                          </a:solidFill>
                        </a:rPr>
                        <a:t>Review Classroom matrices for rules/routines (structure &amp; predictability). Implement “Calm Zones” in classrooms.</a:t>
                      </a:r>
                    </a:p>
                  </a:txBody>
                  <a:tcPr/>
                </a:tc>
              </a:tr>
              <a:tr h="2122748">
                <a:tc>
                  <a:txBody>
                    <a:bodyPr/>
                    <a:lstStyle/>
                    <a:p>
                      <a:r>
                        <a:rPr lang="en-US" sz="2800" dirty="0" smtClean="0"/>
                        <a:t>Teach</a:t>
                      </a:r>
                      <a:endParaRPr lang="en-US" sz="2800" dirty="0"/>
                    </a:p>
                  </a:txBody>
                  <a:tcPr/>
                </a:tc>
                <a:tc>
                  <a:txBody>
                    <a:bodyPr/>
                    <a:lstStyle/>
                    <a:p>
                      <a:r>
                        <a:rPr lang="en-US" sz="2800" dirty="0" smtClean="0"/>
                        <a:t>Explicit instruction for all students on coping skills defined</a:t>
                      </a:r>
                      <a:r>
                        <a:rPr lang="en-US" sz="2800" baseline="0" dirty="0" smtClean="0"/>
                        <a:t> in the matrix. Explicit instruction to teach/review classroom rules/routines. Teach staff and students about use of “Calm Zones”. Include the “why”.</a:t>
                      </a:r>
                      <a:endParaRPr lang="en-US" sz="2800" dirty="0"/>
                    </a:p>
                  </a:txBody>
                  <a:tcPr/>
                </a:tc>
              </a:tr>
              <a:tr h="1845748">
                <a:tc>
                  <a:txBody>
                    <a:bodyPr/>
                    <a:lstStyle/>
                    <a:p>
                      <a:r>
                        <a:rPr lang="en-US" sz="2800" dirty="0" smtClean="0"/>
                        <a:t>Acknowledge </a:t>
                      </a:r>
                    </a:p>
                    <a:p>
                      <a:r>
                        <a:rPr lang="en-US" sz="2800" dirty="0" smtClean="0"/>
                        <a:t>&amp; Appreciate</a:t>
                      </a:r>
                      <a:endParaRPr lang="en-US" sz="2800" dirty="0"/>
                    </a:p>
                  </a:txBody>
                  <a:tcPr/>
                </a:tc>
                <a:tc>
                  <a:txBody>
                    <a:bodyPr/>
                    <a:lstStyle/>
                    <a:p>
                      <a:r>
                        <a:rPr lang="en-US" sz="2800" dirty="0" smtClean="0"/>
                        <a:t>Review Behavior</a:t>
                      </a:r>
                      <a:r>
                        <a:rPr lang="en-US" sz="2800" baseline="0" dirty="0" smtClean="0"/>
                        <a:t> Specific Praise statements with staff- focus on catching students using Coping Skills and accessing Calm Zone appropriately.</a:t>
                      </a:r>
                      <a:endParaRPr lang="en-US" sz="2800" dirty="0"/>
                    </a:p>
                  </a:txBody>
                  <a:tcPr/>
                </a:tc>
              </a:tr>
            </a:tbl>
          </a:graphicData>
        </a:graphic>
      </p:graphicFrame>
    </p:spTree>
    <p:extLst>
      <p:ext uri="{BB962C8B-B14F-4D97-AF65-F5344CB8AC3E}">
        <p14:creationId xmlns:p14="http://schemas.microsoft.com/office/powerpoint/2010/main" val="3875368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54626181"/>
              </p:ext>
            </p:extLst>
          </p:nvPr>
        </p:nvGraphicFramePr>
        <p:xfrm>
          <a:off x="90632" y="51492"/>
          <a:ext cx="9053368" cy="6675120"/>
        </p:xfrm>
        <a:graphic>
          <a:graphicData uri="http://schemas.openxmlformats.org/drawingml/2006/table">
            <a:tbl>
              <a:tblPr firstRow="1" bandRow="1">
                <a:tableStyleId>{5C22544A-7EE6-4342-B048-85BDC9FD1C3A}</a:tableStyleId>
              </a:tblPr>
              <a:tblGrid>
                <a:gridCol w="1676391"/>
                <a:gridCol w="7376977"/>
              </a:tblGrid>
              <a:tr h="2074592">
                <a:tc>
                  <a:txBody>
                    <a:bodyPr/>
                    <a:lstStyle/>
                    <a:p>
                      <a:r>
                        <a:rPr lang="en-US" sz="2800" b="0" dirty="0" smtClean="0">
                          <a:solidFill>
                            <a:srgbClr val="000000"/>
                          </a:solidFill>
                        </a:rPr>
                        <a:t>Correct</a:t>
                      </a:r>
                      <a:endParaRPr lang="en-US" sz="2800" b="0" dirty="0">
                        <a:solidFill>
                          <a:srgbClr val="000000"/>
                        </a:solidFill>
                      </a:endParaRPr>
                    </a:p>
                  </a:txBody>
                  <a:tcPr/>
                </a:tc>
                <a:tc>
                  <a:txBody>
                    <a:bodyPr/>
                    <a:lstStyle/>
                    <a:p>
                      <a:r>
                        <a:rPr lang="en-US" sz="2800" b="0" dirty="0" smtClean="0">
                          <a:solidFill>
                            <a:srgbClr val="000000"/>
                          </a:solidFill>
                        </a:rPr>
                        <a:t>Review</a:t>
                      </a:r>
                      <a:r>
                        <a:rPr lang="en-US" sz="2800" b="0" baseline="0" dirty="0" smtClean="0">
                          <a:solidFill>
                            <a:srgbClr val="000000"/>
                          </a:solidFill>
                        </a:rPr>
                        <a:t> strategies with staff to support (S) use of Coping Skills and Calm Zone (e.g., pre-correction, active supervision, modeling, checking in with students). Move from “what is wrong with you” to “what has happened to you”? Natural </a:t>
                      </a:r>
                      <a:r>
                        <a:rPr lang="en-US" sz="2800" b="0" baseline="0" dirty="0" err="1" smtClean="0">
                          <a:solidFill>
                            <a:srgbClr val="000000"/>
                          </a:solidFill>
                        </a:rPr>
                        <a:t>conseq</a:t>
                      </a:r>
                      <a:r>
                        <a:rPr lang="en-US" sz="2800" b="0" baseline="0" dirty="0" smtClean="0">
                          <a:solidFill>
                            <a:srgbClr val="000000"/>
                          </a:solidFill>
                        </a:rPr>
                        <a:t>.</a:t>
                      </a:r>
                      <a:endParaRPr lang="en-US" sz="2800" b="0" dirty="0">
                        <a:solidFill>
                          <a:srgbClr val="000000"/>
                        </a:solidFill>
                      </a:endParaRPr>
                    </a:p>
                  </a:txBody>
                  <a:tcPr/>
                </a:tc>
              </a:tr>
              <a:tr h="1797418">
                <a:tc>
                  <a:txBody>
                    <a:bodyPr/>
                    <a:lstStyle/>
                    <a:p>
                      <a:r>
                        <a:rPr lang="en-US" sz="2800" dirty="0" smtClean="0"/>
                        <a:t>Extinction</a:t>
                      </a:r>
                      <a:endParaRPr lang="en-US" sz="2800" dirty="0"/>
                    </a:p>
                  </a:txBody>
                  <a:tcPr/>
                </a:tc>
                <a:tc>
                  <a:txBody>
                    <a:bodyPr/>
                    <a:lstStyle/>
                    <a:p>
                      <a:r>
                        <a:rPr lang="en-US" sz="2800" dirty="0" smtClean="0"/>
                        <a:t>Avoid</a:t>
                      </a:r>
                      <a:r>
                        <a:rPr lang="en-US" sz="2800" baseline="0" dirty="0" smtClean="0"/>
                        <a:t> removal from class for classroom behavioral examples of defiance (those defined by staff that do not pose safety concerns such as refusal to do work, “talking back”, etc.)</a:t>
                      </a:r>
                      <a:endParaRPr lang="en-US" sz="2800" dirty="0"/>
                    </a:p>
                  </a:txBody>
                  <a:tcPr/>
                </a:tc>
              </a:tr>
              <a:tr h="2448050">
                <a:tc>
                  <a:txBody>
                    <a:bodyPr/>
                    <a:lstStyle/>
                    <a:p>
                      <a:r>
                        <a:rPr lang="en-US" sz="2800" dirty="0" smtClean="0"/>
                        <a:t>Safety</a:t>
                      </a:r>
                      <a:endParaRPr lang="en-US" sz="2800" dirty="0"/>
                    </a:p>
                  </a:txBody>
                  <a:tcPr/>
                </a:tc>
                <a:tc>
                  <a:txBody>
                    <a:bodyPr/>
                    <a:lstStyle/>
                    <a:p>
                      <a:r>
                        <a:rPr lang="en-US" sz="2800" baseline="0" dirty="0" smtClean="0"/>
                        <a:t>Use active supervision and complete a “Request for Assistance” for any students exhibiting externalizing (e.g., escalating, persistent, increased impulsiveness) or internalizing (e.g., withdrawal, sleeping) behaviors of concerns. Enlist support of admin for immediate concerns.</a:t>
                      </a:r>
                      <a:endParaRPr lang="en-US" sz="2800" dirty="0"/>
                    </a:p>
                  </a:txBody>
                  <a:tcPr/>
                </a:tc>
              </a:tr>
            </a:tbl>
          </a:graphicData>
        </a:graphic>
      </p:graphicFrame>
    </p:spTree>
    <p:extLst>
      <p:ext uri="{BB962C8B-B14F-4D97-AF65-F5344CB8AC3E}">
        <p14:creationId xmlns:p14="http://schemas.microsoft.com/office/powerpoint/2010/main" val="951557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859" y="251"/>
            <a:ext cx="6987106" cy="650535"/>
          </a:xfrm>
        </p:spPr>
        <p:txBody>
          <a:bodyPr>
            <a:normAutofit fontScale="90000"/>
          </a:bodyPr>
          <a:lstStyle/>
          <a:p>
            <a:r>
              <a:rPr lang="en-US" dirty="0" smtClean="0"/>
              <a:t>Classroom Matrix</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30191331"/>
              </p:ext>
            </p:extLst>
          </p:nvPr>
        </p:nvGraphicFramePr>
        <p:xfrm>
          <a:off x="126344" y="592742"/>
          <a:ext cx="8911674" cy="6206668"/>
        </p:xfrm>
        <a:graphic>
          <a:graphicData uri="http://schemas.openxmlformats.org/drawingml/2006/table">
            <a:tbl>
              <a:tblPr firstRow="1" bandRow="1">
                <a:tableStyleId>{5940675A-B579-460E-94D1-54222C63F5DA}</a:tableStyleId>
              </a:tblPr>
              <a:tblGrid>
                <a:gridCol w="1319458"/>
                <a:gridCol w="1651099"/>
                <a:gridCol w="1485279"/>
                <a:gridCol w="1362507"/>
                <a:gridCol w="1608052"/>
                <a:gridCol w="1485279"/>
              </a:tblGrid>
              <a:tr h="331811">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2"/>
                          </a:solidFill>
                          <a:effectLst/>
                          <a:latin typeface="Tw Cen MT"/>
                          <a:cs typeface="Tw Cen MT"/>
                        </a:rPr>
                        <a:t>The Wilson Way</a:t>
                      </a:r>
                      <a:endParaRPr kumimoji="0" lang="en-US" sz="1800" b="1"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Classroom Rules</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anchor="b" horzOverflow="overflow">
                    <a:solidFill>
                      <a:srgbClr val="C4CDEA"/>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Classroom (Attention Signal: 1-2-3 Eyes on Me)</a:t>
                      </a: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r>
              <a:tr h="564078">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2"/>
                          </a:solidFill>
                          <a:effectLst/>
                          <a:latin typeface="Tw Cen MT"/>
                          <a:cs typeface="Tw Cen MT"/>
                        </a:rPr>
                        <a:t>When you feel upset …</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2"/>
                          </a:solidFill>
                          <a:effectLst/>
                          <a:latin typeface="Tw Cen MT"/>
                          <a:cs typeface="Tw Cen MT"/>
                        </a:rPr>
                        <a:t>Morning Routine</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How to Transition/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Line Up</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rgbClr val="C4CD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Small Group Work</a:t>
                      </a:r>
                    </a:p>
                  </a:txBody>
                  <a:tcPr marL="91028" marR="91028" horzOverflow="overflow">
                    <a:solidFill>
                      <a:srgbClr val="C4CDEA"/>
                    </a:solidFill>
                  </a:tcPr>
                </a:tc>
              </a:tr>
              <a:tr h="1759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Be Responsible</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anchor="ctr" horzOverflow="overflow">
                    <a:solidFill>
                      <a:schemeClr val="tx2">
                        <a:lumMod val="20000"/>
                        <a:lumOff val="80000"/>
                      </a:schemeClr>
                    </a:solidFill>
                  </a:tcPr>
                </a:tc>
                <a:tc>
                  <a:txBody>
                    <a:bodyPr/>
                    <a:lstStyle/>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Stay on task</a:t>
                      </a:r>
                    </a:p>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Clean up area</a:t>
                      </a:r>
                    </a:p>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400" b="0" i="0" u="none" strike="noStrike" cap="none" normalizeH="0" baseline="0" dirty="0" smtClean="0">
                          <a:ln>
                            <a:noFill/>
                          </a:ln>
                          <a:solidFill>
                            <a:schemeClr val="tx2"/>
                          </a:solidFill>
                          <a:effectLst/>
                          <a:latin typeface="Tw Cen MT"/>
                          <a:ea typeface="Arial" pitchFamily="-111" charset="0"/>
                          <a:cs typeface="Tw Cen MT"/>
                        </a:rPr>
                        <a:t>Apologize for mistakes</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Recognize what you’re feeling “I feel…”</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Stop and take a few deep breaths</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Turn in homework</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Put instructional materials in desk</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Put materials away</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Get materials ready for next activity</a:t>
                      </a:r>
                      <a:endParaRPr kumimoji="0" lang="en-US" sz="13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Do your fair share</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Manage time carefully</a:t>
                      </a:r>
                      <a:endParaRPr kumimoji="0" lang="en-US" sz="13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tc>
              </a:tr>
              <a:tr h="1957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w Cen MT"/>
                        <a:cs typeface="Tw Cen M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Be Respectful</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chemeClr val="tx2">
                        <a:lumMod val="20000"/>
                        <a:lumOff val="80000"/>
                      </a:schemeClr>
                    </a:solidFill>
                  </a:tcPr>
                </a:tc>
                <a:tc>
                  <a:txBody>
                    <a:bodyPr/>
                    <a:lstStyle/>
                    <a:p>
                      <a:pPr marL="173038" indent="-173038">
                        <a:buFont typeface="Arial"/>
                        <a:buChar char="•"/>
                      </a:pPr>
                      <a:r>
                        <a:rPr lang="en-US" sz="1400" b="0" i="0" dirty="0" smtClean="0">
                          <a:ln>
                            <a:noFill/>
                          </a:ln>
                          <a:solidFill>
                            <a:schemeClr val="tx2"/>
                          </a:solidFill>
                          <a:latin typeface="Tw Cen MT"/>
                          <a:cs typeface="Tw Cen MT"/>
                        </a:rPr>
                        <a:t>Raise hand</a:t>
                      </a:r>
                    </a:p>
                    <a:p>
                      <a:pPr marL="173038" indent="-173038">
                        <a:buFont typeface="Arial"/>
                        <a:buChar char="•"/>
                      </a:pPr>
                      <a:r>
                        <a:rPr lang="en-US" sz="1400" b="0" i="0" dirty="0" smtClean="0">
                          <a:ln>
                            <a:noFill/>
                          </a:ln>
                          <a:solidFill>
                            <a:schemeClr val="tx2"/>
                          </a:solidFill>
                          <a:latin typeface="Tw Cen MT"/>
                          <a:cs typeface="Tw Cen MT"/>
                        </a:rPr>
                        <a:t>Listen to speaker</a:t>
                      </a:r>
                    </a:p>
                    <a:p>
                      <a:pPr marL="173038" indent="-173038">
                        <a:buFont typeface="Arial"/>
                        <a:buChar char="•"/>
                      </a:pPr>
                      <a:r>
                        <a:rPr lang="en-US" sz="1400" b="0" i="0" dirty="0" smtClean="0">
                          <a:ln>
                            <a:noFill/>
                          </a:ln>
                          <a:solidFill>
                            <a:schemeClr val="tx2"/>
                          </a:solidFill>
                          <a:latin typeface="Tw Cen MT"/>
                          <a:cs typeface="Tw Cen MT"/>
                        </a:rPr>
                        <a:t>Follow directions</a:t>
                      </a:r>
                    </a:p>
                    <a:p>
                      <a:pPr marL="173038" indent="-173038">
                        <a:buFont typeface="Arial"/>
                        <a:buChar char="•"/>
                      </a:pPr>
                      <a:r>
                        <a:rPr lang="en-US" sz="1400" b="1" i="0" dirty="0" smtClean="0">
                          <a:ln>
                            <a:noFill/>
                          </a:ln>
                          <a:solidFill>
                            <a:schemeClr val="accent6">
                              <a:lumMod val="75000"/>
                            </a:schemeClr>
                          </a:solidFill>
                          <a:latin typeface="Tw Cen MT"/>
                          <a:cs typeface="Tw Cen MT"/>
                        </a:rPr>
                        <a:t>Use appropriate </a:t>
                      </a:r>
                      <a:r>
                        <a:rPr lang="en-US" sz="1400" b="1" i="0" kern="1200" dirty="0" smtClean="0">
                          <a:ln>
                            <a:noFill/>
                          </a:ln>
                          <a:solidFill>
                            <a:schemeClr val="accent6">
                              <a:lumMod val="75000"/>
                            </a:schemeClr>
                          </a:solidFill>
                          <a:latin typeface="Tw Cen MT"/>
                          <a:ea typeface="+mn-ea"/>
                          <a:cs typeface="Tw Cen MT"/>
                        </a:rPr>
                        <a:t>voice</a:t>
                      </a:r>
                      <a:r>
                        <a:rPr lang="en-US" sz="1400" b="1" i="0" baseline="0" dirty="0" smtClean="0">
                          <a:ln>
                            <a:noFill/>
                          </a:ln>
                          <a:solidFill>
                            <a:schemeClr val="accent6">
                              <a:lumMod val="75000"/>
                            </a:schemeClr>
                          </a:solidFill>
                          <a:latin typeface="Tw Cen MT"/>
                          <a:cs typeface="Tw Cen MT"/>
                        </a:rPr>
                        <a:t> level</a:t>
                      </a:r>
                      <a:endParaRPr lang="en-US" sz="1400" b="1" i="0" dirty="0">
                        <a:ln>
                          <a:noFill/>
                        </a:ln>
                        <a:solidFill>
                          <a:schemeClr val="accent6">
                            <a:lumMod val="75000"/>
                          </a:schemeClr>
                        </a:solidFill>
                        <a:latin typeface="Tw Cen MT"/>
                        <a:cs typeface="Tw Cen MT"/>
                      </a:endParaRP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rgbClr val="1F497D"/>
                          </a:solidFill>
                          <a:effectLst/>
                          <a:latin typeface="Tw Cen MT"/>
                          <a:cs typeface="Tw Cen MT"/>
                        </a:rPr>
                        <a:t>Ask for a break if you need a moment</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rgbClr val="1F497D"/>
                          </a:solidFill>
                          <a:effectLst/>
                          <a:latin typeface="Tw Cen MT"/>
                          <a:cs typeface="Tw Cen MT"/>
                        </a:rPr>
                        <a:t>Express your feelings appropriately</a:t>
                      </a:r>
                    </a:p>
                  </a:txBody>
                  <a:tcPr marL="91028" marR="91028" horzOverflow="overflow"/>
                </a:tc>
                <a:tc>
                  <a:txBody>
                    <a:bodyPr/>
                    <a:lstStyle/>
                    <a:p>
                      <a:pPr marL="285750" indent="-285750">
                        <a:spcBef>
                          <a:spcPts val="0"/>
                        </a:spcBef>
                        <a:spcAft>
                          <a:spcPts val="0"/>
                        </a:spcAft>
                        <a:buFont typeface="Wingdings" charset="2"/>
                        <a:buChar char="§"/>
                      </a:pPr>
                      <a:r>
                        <a:rPr lang="en-US" sz="1300" b="0" i="0" dirty="0" smtClean="0">
                          <a:ln>
                            <a:noFill/>
                          </a:ln>
                          <a:solidFill>
                            <a:schemeClr val="tx2"/>
                          </a:solidFill>
                          <a:latin typeface="Tw Cen MT"/>
                          <a:cs typeface="Tw Cen MT"/>
                        </a:rPr>
                        <a:t>Say “good morning</a:t>
                      </a:r>
                      <a:r>
                        <a:rPr lang="en-US" sz="1300" b="0" i="0" baseline="0" dirty="0" smtClean="0">
                          <a:ln>
                            <a:noFill/>
                          </a:ln>
                          <a:solidFill>
                            <a:schemeClr val="tx2"/>
                          </a:solidFill>
                          <a:latin typeface="Tw Cen MT"/>
                          <a:cs typeface="Tw Cen MT"/>
                        </a:rPr>
                        <a:t>” to teacher and classmates</a:t>
                      </a:r>
                      <a:endParaRPr lang="en-US" sz="1300" b="0" i="0" dirty="0" smtClean="0">
                        <a:ln>
                          <a:noFill/>
                        </a:ln>
                        <a:solidFill>
                          <a:schemeClr val="tx2"/>
                        </a:solidFill>
                        <a:latin typeface="Tw Cen MT"/>
                        <a:cs typeface="Tw Cen MT"/>
                      </a:endParaRPr>
                    </a:p>
                    <a:p>
                      <a:pPr marL="285750" indent="-285750">
                        <a:spcBef>
                          <a:spcPts val="0"/>
                        </a:spcBef>
                        <a:spcAft>
                          <a:spcPts val="0"/>
                        </a:spcAft>
                        <a:buFont typeface="Wingdings" charset="2"/>
                        <a:buChar char="§"/>
                      </a:pPr>
                      <a:r>
                        <a:rPr lang="en-US" sz="1300" b="1" i="0" dirty="0" smtClean="0">
                          <a:ln>
                            <a:noFill/>
                          </a:ln>
                          <a:solidFill>
                            <a:srgbClr val="E46C0A"/>
                          </a:solidFill>
                          <a:latin typeface="Tw Cen MT"/>
                          <a:cs typeface="Tw Cen MT"/>
                        </a:rPr>
                        <a:t>Talk in soft </a:t>
                      </a:r>
                      <a:r>
                        <a:rPr lang="en-US" sz="1400" b="1" i="0" kern="1200" dirty="0" smtClean="0">
                          <a:ln>
                            <a:noFill/>
                          </a:ln>
                          <a:solidFill>
                            <a:schemeClr val="accent6">
                              <a:lumMod val="75000"/>
                            </a:schemeClr>
                          </a:solidFill>
                          <a:latin typeface="Tw Cen MT"/>
                          <a:ea typeface="+mn-ea"/>
                          <a:cs typeface="Tw Cen MT"/>
                        </a:rPr>
                        <a:t>voices</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Listen for direction to next activity</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1" i="0" u="none" strike="noStrike" cap="none" normalizeH="0" baseline="0" dirty="0" smtClean="0">
                          <a:ln>
                            <a:noFill/>
                          </a:ln>
                          <a:solidFill>
                            <a:srgbClr val="E46C0A"/>
                          </a:solidFill>
                          <a:effectLst/>
                          <a:latin typeface="Tw Cen MT"/>
                          <a:ea typeface="Arial" pitchFamily="-111" charset="0"/>
                          <a:cs typeface="Tw Cen MT"/>
                        </a:rPr>
                        <a:t>Be silent</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Listen to understand your peers </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Take turns speaking</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ea typeface="+mn-ea"/>
                          <a:cs typeface="Tw Cen MT"/>
                        </a:rPr>
                        <a:t>Use kind words with feedback</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1" i="0" u="none" strike="noStrike" cap="none" normalizeH="0" baseline="0" dirty="0" smtClean="0">
                          <a:ln>
                            <a:noFill/>
                          </a:ln>
                          <a:solidFill>
                            <a:srgbClr val="E46C0A"/>
                          </a:solidFill>
                          <a:effectLst/>
                          <a:latin typeface="Tw Cen MT"/>
                          <a:ea typeface="+mn-ea"/>
                          <a:cs typeface="Tw Cen MT"/>
                        </a:rPr>
                        <a:t>Speak only to group members</a:t>
                      </a:r>
                      <a:endParaRPr kumimoji="0" lang="en-US" sz="1300" b="1" i="0" u="none" strike="noStrike" cap="none" normalizeH="0" baseline="0" dirty="0" smtClean="0">
                        <a:ln>
                          <a:noFill/>
                        </a:ln>
                        <a:solidFill>
                          <a:srgbClr val="E46C0A"/>
                        </a:solidFill>
                        <a:effectLst/>
                        <a:latin typeface="Tw Cen MT"/>
                        <a:ea typeface="Arial" pitchFamily="-111" charset="0"/>
                        <a:cs typeface="Tw Cen MT"/>
                      </a:endParaRPr>
                    </a:p>
                  </a:txBody>
                  <a:tcPr marL="91028" marR="91028" horzOverflow="overflow"/>
                </a:tc>
              </a:tr>
              <a:tr h="13438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2"/>
                        </a:solidFill>
                        <a:effectLst/>
                        <a:latin typeface="Tw Cen MT"/>
                        <a:cs typeface="Tw Cen MT"/>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2"/>
                          </a:solidFill>
                          <a:effectLst/>
                          <a:latin typeface="Tw Cen MT"/>
                          <a:cs typeface="Tw Cen MT"/>
                        </a:rPr>
                        <a:t>Be Safe</a:t>
                      </a:r>
                      <a:endParaRPr kumimoji="0" lang="en-US" sz="14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solidFill>
                      <a:schemeClr val="tx2">
                        <a:lumMod val="20000"/>
                        <a:lumOff val="80000"/>
                      </a:schemeClr>
                    </a:solidFill>
                  </a:tcPr>
                </a:tc>
                <a:tc>
                  <a:txBody>
                    <a:bodyPr/>
                    <a:lstStyle/>
                    <a:p>
                      <a:pPr marL="173038" indent="-173038">
                        <a:buFont typeface="Arial"/>
                        <a:buChar char="•"/>
                      </a:pPr>
                      <a:r>
                        <a:rPr lang="en-US" sz="1400" b="0" i="0" dirty="0" smtClean="0">
                          <a:ln>
                            <a:noFill/>
                          </a:ln>
                          <a:solidFill>
                            <a:schemeClr val="tx2"/>
                          </a:solidFill>
                          <a:latin typeface="Tw Cen MT"/>
                          <a:cs typeface="Tw Cen MT"/>
                        </a:rPr>
                        <a:t>Walk quietly</a:t>
                      </a:r>
                    </a:p>
                    <a:p>
                      <a:pPr marL="173038" indent="-173038">
                        <a:buFont typeface="Arial"/>
                        <a:buChar char="•"/>
                      </a:pPr>
                      <a:r>
                        <a:rPr lang="en-US" sz="1400" b="0" i="0" dirty="0" smtClean="0">
                          <a:ln>
                            <a:noFill/>
                          </a:ln>
                          <a:solidFill>
                            <a:schemeClr val="tx2"/>
                          </a:solidFill>
                          <a:latin typeface="Tw Cen MT"/>
                          <a:cs typeface="Tw Cen MT"/>
                        </a:rPr>
                        <a:t>Keep hands and feet to self</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Talk to someone if you need help</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ea typeface="Arial" pitchFamily="-111" charset="0"/>
                          <a:cs typeface="Tw Cen MT"/>
                        </a:rPr>
                        <a:t>Talk to someone if it will make you feel better</a:t>
                      </a:r>
                    </a:p>
                  </a:txBody>
                  <a:tcPr marL="91028" marR="91028" horzOverflow="overflow"/>
                </a:tc>
                <a:tc>
                  <a:txBody>
                    <a:bodyPr/>
                    <a:lstStyle/>
                    <a:p>
                      <a:pPr marL="285750" indent="-285750">
                        <a:spcBef>
                          <a:spcPts val="0"/>
                        </a:spcBef>
                        <a:spcAft>
                          <a:spcPts val="0"/>
                        </a:spcAft>
                        <a:buFont typeface="Wingdings" charset="2"/>
                        <a:buChar char="§"/>
                      </a:pPr>
                      <a:r>
                        <a:rPr lang="en-US" sz="1300" b="0" i="0" dirty="0" smtClean="0">
                          <a:ln>
                            <a:noFill/>
                          </a:ln>
                          <a:solidFill>
                            <a:schemeClr val="tx2"/>
                          </a:solidFill>
                          <a:latin typeface="Tw Cen MT"/>
                          <a:cs typeface="Tw Cen MT"/>
                        </a:rPr>
                        <a:t>Put personal belongings in designated areas</a:t>
                      </a:r>
                    </a:p>
                    <a:p>
                      <a:pPr marL="285750" indent="-285750">
                        <a:spcBef>
                          <a:spcPts val="0"/>
                        </a:spcBef>
                        <a:spcAft>
                          <a:spcPts val="0"/>
                        </a:spcAft>
                        <a:buFont typeface="Wingdings" charset="2"/>
                        <a:buChar char="§"/>
                      </a:pPr>
                      <a:r>
                        <a:rPr lang="en-US" sz="1300" b="0" i="0" dirty="0" smtClean="0">
                          <a:ln>
                            <a:noFill/>
                          </a:ln>
                          <a:solidFill>
                            <a:schemeClr val="tx2"/>
                          </a:solidFill>
                          <a:latin typeface="Tw Cen MT"/>
                          <a:cs typeface="Tw Cen MT"/>
                        </a:rPr>
                        <a:t>Take your seat</a:t>
                      </a:r>
                      <a:endParaRPr lang="en-US" sz="1300" b="0" i="0" dirty="0">
                        <a:ln>
                          <a:noFill/>
                        </a:ln>
                        <a:solidFill>
                          <a:schemeClr val="tx2"/>
                        </a:solidFill>
                        <a:latin typeface="Tw Cen MT"/>
                        <a:cs typeface="Tw Cen MT"/>
                      </a:endParaRP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Stand up</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ea typeface="Arial" pitchFamily="-111" charset="0"/>
                          <a:cs typeface="Tw Cen MT"/>
                        </a:rPr>
                        <a:t>Push in chair</a:t>
                      </a:r>
                    </a:p>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ea typeface="Arial" pitchFamily="-111" charset="0"/>
                          <a:cs typeface="Tw Cen MT"/>
                        </a:rPr>
                        <a:t>Wait for group to be called to line up</a:t>
                      </a:r>
                    </a:p>
                  </a:txBody>
                  <a:tcPr marL="91028" marR="91028" horzOverflow="overflow"/>
                </a:tc>
                <a:tc>
                  <a:txBody>
                    <a:bodyPr/>
                    <a:lstStyle/>
                    <a:p>
                      <a:pPr marL="285750" marR="0" lvl="0" indent="-285750" algn="l" defTabSz="914400" rtl="0" eaLnBrk="1" fontAlgn="base" latinLnBrk="0" hangingPunct="1">
                        <a:lnSpc>
                          <a:spcPct val="100000"/>
                        </a:lnSpc>
                        <a:spcBef>
                          <a:spcPts val="0"/>
                        </a:spcBef>
                        <a:spcAft>
                          <a:spcPts val="0"/>
                        </a:spcAft>
                        <a:buClrTx/>
                        <a:buSzTx/>
                        <a:buFont typeface="Wingdings" charset="2"/>
                        <a:buChar char="§"/>
                        <a:tabLst/>
                      </a:pPr>
                      <a:r>
                        <a:rPr kumimoji="0" lang="en-US" sz="1300" b="0" i="0" u="none" strike="noStrike" cap="none" normalizeH="0" baseline="0" dirty="0" smtClean="0">
                          <a:ln>
                            <a:noFill/>
                          </a:ln>
                          <a:solidFill>
                            <a:schemeClr val="tx2"/>
                          </a:solidFill>
                          <a:effectLst/>
                          <a:latin typeface="Tw Cen MT"/>
                          <a:cs typeface="Tw Cen MT"/>
                        </a:rPr>
                        <a:t>Clean up area when time is up</a:t>
                      </a:r>
                      <a:endParaRPr kumimoji="0" lang="en-US" sz="1300" b="0" i="0" u="none" strike="noStrike" cap="none" normalizeH="0" baseline="0" dirty="0" smtClean="0">
                        <a:ln>
                          <a:noFill/>
                        </a:ln>
                        <a:solidFill>
                          <a:schemeClr val="tx2"/>
                        </a:solidFill>
                        <a:effectLst/>
                        <a:latin typeface="Tw Cen MT"/>
                        <a:ea typeface="Arial" pitchFamily="-111" charset="0"/>
                        <a:cs typeface="Tw Cen MT"/>
                      </a:endParaRPr>
                    </a:p>
                  </a:txBody>
                  <a:tcPr marL="91028" marR="91028" horzOverflow="overflow"/>
                </a:tc>
              </a:tr>
            </a:tbl>
          </a:graphicData>
        </a:graphic>
      </p:graphicFrame>
      <p:sp>
        <p:nvSpPr>
          <p:cNvPr id="3" name="Frame 2"/>
          <p:cNvSpPr/>
          <p:nvPr/>
        </p:nvSpPr>
        <p:spPr>
          <a:xfrm>
            <a:off x="1359942" y="769316"/>
            <a:ext cx="1908065" cy="6052665"/>
          </a:xfrm>
          <a:prstGeom prst="frame">
            <a:avLst/>
          </a:prstGeom>
          <a:solidFill>
            <a:srgbClr val="FFCC66"/>
          </a:solidFill>
          <a:ln w="12700" cmpd="sng"/>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Left Arrow 3"/>
          <p:cNvSpPr/>
          <p:nvPr/>
        </p:nvSpPr>
        <p:spPr>
          <a:xfrm rot="19164282">
            <a:off x="185371" y="434644"/>
            <a:ext cx="1791746" cy="1232448"/>
          </a:xfrm>
          <a:prstGeom prst="leftArrow">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School-wide Expectations</a:t>
            </a:r>
            <a:endParaRPr lang="en-US" b="1" dirty="0">
              <a:solidFill>
                <a:srgbClr val="000000"/>
              </a:solidFill>
            </a:endParaRPr>
          </a:p>
        </p:txBody>
      </p:sp>
      <p:sp>
        <p:nvSpPr>
          <p:cNvPr id="6" name="Left Arrow 5"/>
          <p:cNvSpPr/>
          <p:nvPr/>
        </p:nvSpPr>
        <p:spPr>
          <a:xfrm>
            <a:off x="2846815" y="2903005"/>
            <a:ext cx="1903293" cy="1190530"/>
          </a:xfrm>
          <a:prstGeom prst="leftArrow">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Classroom Rules</a:t>
            </a:r>
            <a:endParaRPr lang="en-US" b="1" dirty="0">
              <a:solidFill>
                <a:srgbClr val="000000"/>
              </a:solidFill>
            </a:endParaRPr>
          </a:p>
        </p:txBody>
      </p:sp>
      <p:sp>
        <p:nvSpPr>
          <p:cNvPr id="7" name="Left Arrow 6"/>
          <p:cNvSpPr/>
          <p:nvPr/>
        </p:nvSpPr>
        <p:spPr>
          <a:xfrm rot="20115101">
            <a:off x="7198964" y="117385"/>
            <a:ext cx="1982208" cy="1066801"/>
          </a:xfrm>
          <a:prstGeom prst="leftArrow">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Classroom Routines</a:t>
            </a:r>
            <a:endParaRPr lang="en-US" b="1" dirty="0">
              <a:solidFill>
                <a:srgbClr val="000000"/>
              </a:solidFill>
            </a:endParaRPr>
          </a:p>
        </p:txBody>
      </p:sp>
      <p:sp>
        <p:nvSpPr>
          <p:cNvPr id="9" name="Left Arrow 8"/>
          <p:cNvSpPr/>
          <p:nvPr/>
        </p:nvSpPr>
        <p:spPr>
          <a:xfrm rot="20115101">
            <a:off x="3884978" y="-13122"/>
            <a:ext cx="2092176" cy="1317201"/>
          </a:xfrm>
          <a:prstGeom prst="leftArrow">
            <a:avLst>
              <a:gd name="adj1" fmla="val 50000"/>
              <a:gd name="adj2" fmla="val 49570"/>
            </a:avLst>
          </a:prstGeom>
          <a:solidFill>
            <a:srgbClr val="FFCC6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000000"/>
                </a:solidFill>
              </a:rPr>
              <a:t>Pro-social/Social Emotional  </a:t>
            </a:r>
            <a:endParaRPr lang="en-US" b="1" dirty="0">
              <a:solidFill>
                <a:srgbClr val="000000"/>
              </a:solidFill>
            </a:endParaRPr>
          </a:p>
        </p:txBody>
      </p:sp>
    </p:spTree>
    <p:extLst>
      <p:ext uri="{BB962C8B-B14F-4D97-AF65-F5344CB8AC3E}">
        <p14:creationId xmlns:p14="http://schemas.microsoft.com/office/powerpoint/2010/main" val="10469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solidFill>
              </a:rPr>
              <a:t>Request for Assistance</a:t>
            </a:r>
            <a:br>
              <a:rPr lang="en-US" b="1" dirty="0">
                <a:solidFill>
                  <a:schemeClr val="tx2"/>
                </a:solidFill>
              </a:rPr>
            </a:br>
            <a:r>
              <a:rPr lang="en-US" sz="3100" dirty="0" smtClean="0">
                <a:latin typeface="+mn-lt"/>
              </a:rPr>
              <a:t>(submit to school counselor)</a:t>
            </a:r>
            <a:endParaRPr lang="en-US" sz="3100" dirty="0">
              <a:latin typeface="+mn-lt"/>
            </a:endParaRPr>
          </a:p>
        </p:txBody>
      </p:sp>
      <p:pic>
        <p:nvPicPr>
          <p:cNvPr id="4" name="Picture 3"/>
          <p:cNvPicPr>
            <a:picLocks noChangeAspect="1"/>
          </p:cNvPicPr>
          <p:nvPr/>
        </p:nvPicPr>
        <p:blipFill>
          <a:blip r:embed="rId3"/>
          <a:stretch>
            <a:fillRect/>
          </a:stretch>
        </p:blipFill>
        <p:spPr>
          <a:xfrm>
            <a:off x="0" y="1690689"/>
            <a:ext cx="9144000" cy="3920323"/>
          </a:xfrm>
          <a:prstGeom prst="rect">
            <a:avLst/>
          </a:prstGeom>
        </p:spPr>
      </p:pic>
      <p:sp>
        <p:nvSpPr>
          <p:cNvPr id="3" name="TextBox 2"/>
          <p:cNvSpPr txBox="1"/>
          <p:nvPr/>
        </p:nvSpPr>
        <p:spPr>
          <a:xfrm>
            <a:off x="538391" y="5627107"/>
            <a:ext cx="7979215" cy="954107"/>
          </a:xfrm>
          <a:prstGeom prst="rect">
            <a:avLst/>
          </a:prstGeom>
          <a:noFill/>
        </p:spPr>
        <p:txBody>
          <a:bodyPr wrap="square" rtlCol="0">
            <a:spAutoFit/>
          </a:bodyPr>
          <a:lstStyle/>
          <a:p>
            <a:r>
              <a:rPr lang="en-US" sz="2800" dirty="0" smtClean="0"/>
              <a:t>When is it most likely to occur?</a:t>
            </a:r>
          </a:p>
          <a:p>
            <a:r>
              <a:rPr lang="en-US" sz="2800" dirty="0" smtClean="0"/>
              <a:t>When is it least likely to occur?</a:t>
            </a:r>
            <a:endParaRPr lang="en-US" sz="2800" dirty="0"/>
          </a:p>
        </p:txBody>
      </p:sp>
    </p:spTree>
    <p:extLst>
      <p:ext uri="{BB962C8B-B14F-4D97-AF65-F5344CB8AC3E}">
        <p14:creationId xmlns:p14="http://schemas.microsoft.com/office/powerpoint/2010/main" val="2747911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99520"/>
          </a:xfrm>
        </p:spPr>
        <p:txBody>
          <a:bodyPr>
            <a:normAutofit/>
          </a:bodyPr>
          <a:lstStyle/>
          <a:p>
            <a:r>
              <a:rPr lang="en-US" sz="4000" b="1" dirty="0">
                <a:solidFill>
                  <a:schemeClr val="tx2"/>
                </a:solidFill>
              </a:rPr>
              <a:t>Additional Examples of Alignment using the Teaching Matrix or Social Emotional Behavioral Curriculum</a:t>
            </a:r>
          </a:p>
        </p:txBody>
      </p:sp>
    </p:spTree>
    <p:extLst>
      <p:ext uri="{BB962C8B-B14F-4D97-AF65-F5344CB8AC3E}">
        <p14:creationId xmlns:p14="http://schemas.microsoft.com/office/powerpoint/2010/main" val="4006888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4300" b="1" dirty="0">
                <a:solidFill>
                  <a:srgbClr val="1F497D"/>
                </a:solidFill>
                <a:latin typeface="Calibri"/>
                <a:ea typeface="Calibri"/>
                <a:cs typeface="Calibri"/>
              </a:rPr>
              <a:t>Align Expectation Matrix with </a:t>
            </a:r>
            <a:br>
              <a:rPr lang="en-US" sz="4300" b="1" dirty="0">
                <a:solidFill>
                  <a:srgbClr val="1F497D"/>
                </a:solidFill>
                <a:latin typeface="Calibri"/>
                <a:ea typeface="Calibri"/>
                <a:cs typeface="Calibri"/>
              </a:rPr>
            </a:br>
            <a:r>
              <a:rPr lang="en-US" sz="4300" b="1" dirty="0">
                <a:solidFill>
                  <a:srgbClr val="1F497D"/>
                </a:solidFill>
                <a:latin typeface="Calibri"/>
                <a:ea typeface="Calibri"/>
                <a:cs typeface="Calibri"/>
              </a:rPr>
              <a:t>Bully Prevention/Intervention</a:t>
            </a:r>
          </a:p>
        </p:txBody>
      </p:sp>
      <p:sp>
        <p:nvSpPr>
          <p:cNvPr id="3" name="Content Placeholder 2"/>
          <p:cNvSpPr>
            <a:spLocks noGrp="1"/>
          </p:cNvSpPr>
          <p:nvPr>
            <p:ph idx="1"/>
          </p:nvPr>
        </p:nvSpPr>
        <p:spPr>
          <a:xfrm>
            <a:off x="702235" y="1600200"/>
            <a:ext cx="8014447" cy="4525963"/>
          </a:xfrm>
        </p:spPr>
        <p:txBody>
          <a:bodyPr rtlCol="0">
            <a:noAutofit/>
          </a:bodyPr>
          <a:lstStyle/>
          <a:p>
            <a:pPr eaLnBrk="1" fontAlgn="auto" hangingPunct="1">
              <a:spcAft>
                <a:spcPts val="0"/>
              </a:spcAft>
              <a:buFont typeface="Arial" pitchFamily="34" charset="0"/>
              <a:buNone/>
              <a:defRPr/>
            </a:pPr>
            <a:r>
              <a:rPr lang="en-US" sz="2800" dirty="0" smtClean="0">
                <a:ea typeface="+mn-ea"/>
              </a:rPr>
              <a:t>Look for ways to incorporate Bully Prevention strategies into your Expectation Matrix</a:t>
            </a:r>
          </a:p>
          <a:p>
            <a:pPr eaLnBrk="1" fontAlgn="auto" hangingPunct="1">
              <a:spcAft>
                <a:spcPts val="0"/>
              </a:spcAft>
              <a:buFont typeface="Arial" pitchFamily="34" charset="0"/>
              <a:buNone/>
              <a:defRPr/>
            </a:pPr>
            <a:r>
              <a:rPr lang="en-US" sz="2800" dirty="0" smtClean="0">
                <a:ea typeface="+mn-ea"/>
              </a:rPr>
              <a:t>1. You can incorporate specific behaviors to replace disrespectful behaviors that might commonly occur in School-Wide settings.</a:t>
            </a:r>
          </a:p>
          <a:p>
            <a:pPr lvl="1">
              <a:buFont typeface="Arial" pitchFamily="34" charset="0"/>
              <a:buChar char="•"/>
              <a:defRPr/>
            </a:pPr>
            <a:r>
              <a:rPr lang="en-US" sz="2400" dirty="0" smtClean="0">
                <a:ea typeface="+mn-ea"/>
              </a:rPr>
              <a:t>For example, to </a:t>
            </a:r>
            <a:r>
              <a:rPr lang="en-US" sz="2400" b="1" dirty="0" smtClean="0">
                <a:ea typeface="+mn-ea"/>
              </a:rPr>
              <a:t>prevent</a:t>
            </a:r>
            <a:r>
              <a:rPr lang="en-US" sz="2400" dirty="0" smtClean="0">
                <a:ea typeface="+mn-ea"/>
              </a:rPr>
              <a:t> students from being </a:t>
            </a:r>
            <a:r>
              <a:rPr lang="en-US" sz="2400" b="1" dirty="0" smtClean="0">
                <a:ea typeface="+mn-ea"/>
              </a:rPr>
              <a:t>isolated or excluded</a:t>
            </a:r>
            <a:r>
              <a:rPr lang="en-US" sz="2400" dirty="0" smtClean="0">
                <a:ea typeface="+mn-ea"/>
              </a:rPr>
              <a:t> in the cafeteria or playground, add specific expectations for what a student should do if they see someone alone who might wish to be invited to join in.</a:t>
            </a:r>
          </a:p>
          <a:p>
            <a:pPr lvl="1">
              <a:buFont typeface="Arial" pitchFamily="34" charset="0"/>
              <a:buChar char="•"/>
              <a:defRPr/>
            </a:pPr>
            <a:r>
              <a:rPr lang="en-US" sz="2400" dirty="0" smtClean="0">
                <a:ea typeface="+mn-ea"/>
              </a:rPr>
              <a:t>See next slide for an example</a:t>
            </a:r>
            <a:endParaRPr lang="en-US" sz="2400" dirty="0">
              <a:ea typeface="+mn-ea"/>
            </a:endParaRPr>
          </a:p>
        </p:txBody>
      </p:sp>
    </p:spTree>
    <p:extLst>
      <p:ext uri="{BB962C8B-B14F-4D97-AF65-F5344CB8AC3E}">
        <p14:creationId xmlns:p14="http://schemas.microsoft.com/office/powerpoint/2010/main" val="3183719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152400" y="457200"/>
          <a:ext cx="8840789" cy="5214938"/>
        </p:xfrm>
        <a:graphic>
          <a:graphicData uri="http://schemas.openxmlformats.org/drawingml/2006/table">
            <a:tbl>
              <a:tblPr/>
              <a:tblGrid>
                <a:gridCol w="381000"/>
                <a:gridCol w="1066800"/>
                <a:gridCol w="990600"/>
                <a:gridCol w="914400"/>
                <a:gridCol w="1371600"/>
                <a:gridCol w="1371600"/>
                <a:gridCol w="838200"/>
                <a:gridCol w="990600"/>
                <a:gridCol w="915989"/>
              </a:tblGrid>
              <a:tr h="457218">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200" b="1" i="0" u="none" strike="noStrike" cap="none" normalizeH="0" baseline="0" dirty="0">
                          <a:ln>
                            <a:noFill/>
                          </a:ln>
                          <a:solidFill>
                            <a:schemeClr val="tx1"/>
                          </a:solidFill>
                          <a:effectLst/>
                          <a:latin typeface="Calibri"/>
                          <a:ea typeface="Calibri"/>
                          <a:cs typeface="Calibri"/>
                        </a:rPr>
                        <a:t>Teaching Matrix</a:t>
                      </a:r>
                    </a:p>
                  </a:txBody>
                  <a:tcPr marL="91457" marR="91457" marT="45718" marB="45718"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a:ea typeface="Calibri"/>
                          <a:cs typeface="Calibri"/>
                        </a:rPr>
                        <a:t>SETTING</a:t>
                      </a:r>
                      <a:endParaRPr kumimoji="0" lang="en-US" sz="14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49770">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All Settings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Hallways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Playgrounds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Cafeteria</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Library/</a:t>
                      </a:r>
                      <a:endParaRPr kumimoji="0" lang="en-US" sz="1200" b="0" i="0" u="none" strike="noStrike" cap="none" normalizeH="0" baseline="0" dirty="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Computer Lab</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Assembly</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Bus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07915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Respect </a:t>
                      </a:r>
                      <a:r>
                        <a:rPr kumimoji="0" lang="en-US" sz="1200" b="0" i="0" u="none" strike="noStrike" cap="none" normalizeH="0" baseline="0" dirty="0" smtClean="0">
                          <a:ln>
                            <a:noFill/>
                          </a:ln>
                          <a:solidFill>
                            <a:schemeClr val="tx1"/>
                          </a:solidFill>
                          <a:effectLst/>
                          <a:latin typeface="Calibri"/>
                          <a:ea typeface="Calibri"/>
                          <a:cs typeface="Calibri"/>
                        </a:rPr>
                        <a:t>Ourselves</a:t>
                      </a:r>
                      <a:endParaRPr kumimoji="0" lang="en-US" sz="12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Be on task.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Give your best effort.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Be prepared.</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Walk.</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Have a plan.</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Eat all your food.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Select healthy foods.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Study, read, compute.</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Sit in one spot.</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Watch for your stop.</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65191">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Calibri"/>
                          <a:ea typeface="Calibri"/>
                          <a:cs typeface="Calibri"/>
                        </a:rPr>
                        <a:t>Respect Others</a:t>
                      </a:r>
                      <a:endParaRPr kumimoji="0" lang="en-US" sz="2000" b="1"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Be kind.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Hands/feet to self.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Help/share with others.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Use normal voice volume.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Walk to right.</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Calibri"/>
                          <a:ea typeface="Calibri"/>
                          <a:cs typeface="Calibri"/>
                        </a:rPr>
                        <a:t>Share equipment.</a:t>
                      </a:r>
                      <a:endParaRPr kumimoji="0" lang="en-US" sz="20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a:ea typeface="Calibri"/>
                          <a:cs typeface="Calibri"/>
                        </a:rPr>
                        <a:t>Include others.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a:ea typeface="Calibri"/>
                          <a:cs typeface="Calibri"/>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Practice good table </a:t>
                      </a:r>
                      <a:r>
                        <a:rPr kumimoji="0" lang="en-US" sz="1200" b="0" i="0" u="none" strike="noStrike" cap="none" normalizeH="0" baseline="0" dirty="0" smtClean="0">
                          <a:ln>
                            <a:noFill/>
                          </a:ln>
                          <a:solidFill>
                            <a:schemeClr val="tx1"/>
                          </a:solidFill>
                          <a:effectLst/>
                          <a:latin typeface="Calibri"/>
                          <a:ea typeface="Calibri"/>
                          <a:cs typeface="Calibri"/>
                        </a:rPr>
                        <a:t>manners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Whisper.</a:t>
                      </a:r>
                      <a:endParaRPr kumimoji="0" lang="en-US" sz="1400" b="0" i="0" u="none" strike="noStrike" cap="none" normalizeH="0" baseline="0" dirty="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Return books.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Listen/watch.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Use appropriate applause.</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Use a quiet voice.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Stay in your seat.</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463604">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Respect Property</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Recycle.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Clean up after self.</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Pick up litter.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Maintain physical space.</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Use equipment properly.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Put litter in garbage can.</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Replace trays &amp; utensils.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Clean up eating area.</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Push in chairs.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Treat books carefully.</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Pick up.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Treat chairs </a:t>
                      </a:r>
                      <a:r>
                        <a:rPr kumimoji="0" lang="en-US" sz="1200" b="0" i="0" u="none" strike="noStrike" cap="none" normalizeH="0" baseline="0" dirty="0" smtClean="0">
                          <a:ln>
                            <a:noFill/>
                          </a:ln>
                          <a:solidFill>
                            <a:schemeClr val="tx1"/>
                          </a:solidFill>
                          <a:effectLst/>
                          <a:latin typeface="Calibri"/>
                          <a:ea typeface="Calibri"/>
                          <a:cs typeface="Calibri"/>
                        </a:rPr>
                        <a:t>carefully</a:t>
                      </a:r>
                      <a:r>
                        <a:rPr kumimoji="0" lang="en-US" sz="1200" b="0" i="0" u="none" strike="noStrike" cap="none" normalizeH="0" baseline="0" dirty="0">
                          <a:ln>
                            <a:noFill/>
                          </a:ln>
                          <a:solidFill>
                            <a:schemeClr val="tx1"/>
                          </a:solidFill>
                          <a:effectLst/>
                          <a:latin typeface="Calibri"/>
                          <a:ea typeface="Calibri"/>
                          <a:cs typeface="Calibri"/>
                        </a:rPr>
                        <a:t>.</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a:ea typeface="Calibri"/>
                          <a:cs typeface="Calibri"/>
                        </a:rPr>
                        <a:t>Wipe your feet.</a:t>
                      </a:r>
                      <a:endParaRPr kumimoji="0" lang="en-US" sz="1200" b="0" i="0" u="none" strike="noStrike" cap="none" normalizeH="0" baseline="0" dirty="0">
                        <a:ln>
                          <a:noFill/>
                        </a:ln>
                        <a:solidFill>
                          <a:schemeClr val="tx1"/>
                        </a:solidFill>
                        <a:effectLst/>
                        <a:latin typeface="Calibri"/>
                        <a:ea typeface="Calibri"/>
                        <a:cs typeface="Calibri"/>
                      </a:endParaRPr>
                    </a:p>
                  </a:txBody>
                  <a:tcPr marL="91457" marR="91457" marT="45718" marB="4571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3125" name="Rectangle 59"/>
          <p:cNvSpPr>
            <a:spLocks noChangeArrowheads="1"/>
          </p:cNvSpPr>
          <p:nvPr/>
        </p:nvSpPr>
        <p:spPr bwMode="auto">
          <a:xfrm>
            <a:off x="211138" y="8043755"/>
            <a:ext cx="219454"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nchor="ctr">
            <a:spAutoFit/>
          </a:bodyPr>
          <a:lstStyle/>
          <a:p>
            <a:r>
              <a:rPr lang="en-US" sz="1200" dirty="0">
                <a:solidFill>
                  <a:srgbClr val="000000"/>
                </a:solidFill>
                <a:latin typeface="Calibri" charset="0"/>
                <a:cs typeface="Calibri"/>
              </a:rPr>
              <a:t/>
            </a:r>
            <a:br>
              <a:rPr lang="en-US" sz="1200" dirty="0">
                <a:solidFill>
                  <a:srgbClr val="000000"/>
                </a:solidFill>
                <a:latin typeface="Calibri" charset="0"/>
                <a:cs typeface="Calibri"/>
              </a:rPr>
            </a:br>
            <a:endParaRPr lang="en-US" sz="2400" dirty="0">
              <a:solidFill>
                <a:srgbClr val="000000"/>
              </a:solidFill>
              <a:latin typeface="Calibri" charset="0"/>
            </a:endParaRPr>
          </a:p>
        </p:txBody>
      </p:sp>
      <p:sp>
        <p:nvSpPr>
          <p:cNvPr id="3126" name="Text Box 60"/>
          <p:cNvSpPr txBox="1">
            <a:spLocks noChangeArrowheads="1"/>
          </p:cNvSpPr>
          <p:nvPr/>
        </p:nvSpPr>
        <p:spPr bwMode="auto">
          <a:xfrm rot="-5400000">
            <a:off x="-896937" y="3595687"/>
            <a:ext cx="2590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spcBef>
                <a:spcPct val="50000"/>
              </a:spcBef>
              <a:spcAft>
                <a:spcPct val="25000"/>
              </a:spcAft>
              <a:buClr>
                <a:srgbClr val="000000"/>
              </a:buClr>
            </a:pPr>
            <a:r>
              <a:rPr lang="en-US" sz="2400" dirty="0">
                <a:solidFill>
                  <a:srgbClr val="000000"/>
                </a:solidFill>
                <a:latin typeface="Calibri" charset="0"/>
                <a:cs typeface="Calibri"/>
              </a:rPr>
              <a:t>Expectations</a:t>
            </a:r>
          </a:p>
        </p:txBody>
      </p:sp>
      <p:sp>
        <p:nvSpPr>
          <p:cNvPr id="5" name="Left Arrow 4"/>
          <p:cNvSpPr>
            <a:spLocks noChangeArrowheads="1"/>
          </p:cNvSpPr>
          <p:nvPr/>
        </p:nvSpPr>
        <p:spPr bwMode="auto">
          <a:xfrm rot="-1679496">
            <a:off x="977900" y="1571625"/>
            <a:ext cx="4267200" cy="1981200"/>
          </a:xfrm>
          <a:prstGeom prst="leftArrow">
            <a:avLst>
              <a:gd name="adj1" fmla="val 50000"/>
              <a:gd name="adj2" fmla="val 49997"/>
            </a:avLst>
          </a:prstGeom>
          <a:solidFill>
            <a:srgbClr val="FFFF00"/>
          </a:solidFill>
          <a:ln w="9525">
            <a:solidFill>
              <a:schemeClr val="tx1"/>
            </a:solidFill>
            <a:round/>
            <a:headEnd/>
            <a:tailEnd/>
          </a:ln>
        </p:spPr>
        <p:txBody>
          <a:bodyPr lIns="91439" tIns="45719" rIns="91439" bIns="45719" anchor="ctr"/>
          <a:lstStyle/>
          <a:p>
            <a:pPr algn="ctr"/>
            <a:r>
              <a:rPr lang="en-US" sz="3200">
                <a:solidFill>
                  <a:srgbClr val="000000"/>
                </a:solidFill>
                <a:latin typeface="Calibri" charset="0"/>
              </a:rPr>
              <a:t>1. Expectations</a:t>
            </a:r>
          </a:p>
        </p:txBody>
      </p:sp>
      <p:sp>
        <p:nvSpPr>
          <p:cNvPr id="6" name="Left Arrow 5"/>
          <p:cNvSpPr>
            <a:spLocks noChangeArrowheads="1"/>
          </p:cNvSpPr>
          <p:nvPr/>
        </p:nvSpPr>
        <p:spPr bwMode="auto">
          <a:xfrm rot="2195919">
            <a:off x="4945918" y="1945133"/>
            <a:ext cx="5031472" cy="1981200"/>
          </a:xfrm>
          <a:prstGeom prst="leftArrow">
            <a:avLst>
              <a:gd name="adj1" fmla="val 50000"/>
              <a:gd name="adj2" fmla="val 49997"/>
            </a:avLst>
          </a:prstGeom>
          <a:solidFill>
            <a:srgbClr val="FFFF00"/>
          </a:solidFill>
          <a:ln w="9525">
            <a:solidFill>
              <a:schemeClr val="tx1"/>
            </a:solidFill>
            <a:round/>
            <a:headEnd/>
            <a:tailEnd/>
          </a:ln>
        </p:spPr>
        <p:txBody>
          <a:bodyPr lIns="91439" tIns="45719" rIns="91439" bIns="45719" anchor="ctr"/>
          <a:lstStyle/>
          <a:p>
            <a:pPr algn="ctr" defTabSz="822308"/>
            <a:r>
              <a:rPr lang="en-US" sz="3200" dirty="0">
                <a:solidFill>
                  <a:srgbClr val="000000"/>
                </a:solidFill>
              </a:rPr>
              <a:t>NATURAL CONTEXT (Settings/Pro-Social Skills)</a:t>
            </a:r>
          </a:p>
        </p:txBody>
      </p:sp>
      <p:sp>
        <p:nvSpPr>
          <p:cNvPr id="8" name="Right Arrow 7"/>
          <p:cNvSpPr>
            <a:spLocks noChangeArrowheads="1"/>
          </p:cNvSpPr>
          <p:nvPr/>
        </p:nvSpPr>
        <p:spPr bwMode="auto">
          <a:xfrm rot="-1449623">
            <a:off x="234950" y="3984625"/>
            <a:ext cx="3886200" cy="1981200"/>
          </a:xfrm>
          <a:prstGeom prst="rightArrow">
            <a:avLst>
              <a:gd name="adj1" fmla="val 50000"/>
              <a:gd name="adj2" fmla="val 50001"/>
            </a:avLst>
          </a:prstGeom>
          <a:solidFill>
            <a:srgbClr val="FFFF00"/>
          </a:solidFill>
          <a:ln w="9525">
            <a:solidFill>
              <a:schemeClr val="tx1"/>
            </a:solidFill>
            <a:round/>
            <a:headEnd/>
            <a:tailEnd/>
          </a:ln>
        </p:spPr>
        <p:txBody>
          <a:bodyPr lIns="91439" tIns="45719" rIns="91439" bIns="45719"/>
          <a:lstStyle/>
          <a:p>
            <a:pPr algn="ctr"/>
            <a:r>
              <a:rPr lang="en-US" sz="3200" dirty="0">
                <a:solidFill>
                  <a:srgbClr val="000000"/>
                </a:solidFill>
                <a:latin typeface="Calibri" charset="0"/>
              </a:rPr>
              <a:t>3. </a:t>
            </a:r>
            <a:r>
              <a:rPr lang="en-US" sz="3200" dirty="0" smtClean="0">
                <a:solidFill>
                  <a:srgbClr val="000000"/>
                </a:solidFill>
                <a:latin typeface="Calibri" charset="0"/>
              </a:rPr>
              <a:t>Specific </a:t>
            </a:r>
            <a:r>
              <a:rPr lang="en-US" sz="3200" dirty="0">
                <a:solidFill>
                  <a:srgbClr val="000000"/>
                </a:solidFill>
                <a:latin typeface="Calibri" charset="0"/>
              </a:rPr>
              <a:t>Behaviors </a:t>
            </a:r>
          </a:p>
        </p:txBody>
      </p:sp>
      <p:pic>
        <p:nvPicPr>
          <p:cNvPr id="3130"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688" y="0"/>
            <a:ext cx="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1" name="TextBox 9"/>
          <p:cNvSpPr txBox="1">
            <a:spLocks noChangeArrowheads="1"/>
          </p:cNvSpPr>
          <p:nvPr/>
        </p:nvSpPr>
        <p:spPr bwMode="auto">
          <a:xfrm>
            <a:off x="4876800" y="3276600"/>
            <a:ext cx="1371600" cy="954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C00000"/>
                </a:solidFill>
                <a:latin typeface="Calibri"/>
                <a:cs typeface="Calibri"/>
              </a:rPr>
              <a:t>Invite people </a:t>
            </a:r>
          </a:p>
          <a:p>
            <a:pPr algn="ctr" eaLnBrk="1" hangingPunct="1"/>
            <a:r>
              <a:rPr lang="en-US" sz="1400" dirty="0">
                <a:solidFill>
                  <a:srgbClr val="C00000"/>
                </a:solidFill>
                <a:latin typeface="Calibri"/>
                <a:cs typeface="Calibri"/>
              </a:rPr>
              <a:t>who are alone </a:t>
            </a:r>
          </a:p>
          <a:p>
            <a:pPr algn="ctr" eaLnBrk="1" hangingPunct="1"/>
            <a:r>
              <a:rPr lang="en-US" sz="1400" dirty="0">
                <a:solidFill>
                  <a:srgbClr val="C00000"/>
                </a:solidFill>
                <a:latin typeface="Calibri"/>
                <a:cs typeface="Calibri"/>
              </a:rPr>
              <a:t>to join in your conversation.</a:t>
            </a:r>
          </a:p>
        </p:txBody>
      </p:sp>
      <p:sp>
        <p:nvSpPr>
          <p:cNvPr id="3132" name="TextBox 10"/>
          <p:cNvSpPr txBox="1">
            <a:spLocks noChangeArrowheads="1"/>
          </p:cNvSpPr>
          <p:nvPr/>
        </p:nvSpPr>
        <p:spPr bwMode="auto">
          <a:xfrm>
            <a:off x="3581400" y="3429000"/>
            <a:ext cx="1219200" cy="7381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C00000"/>
                </a:solidFill>
                <a:latin typeface="Calibri" charset="0"/>
                <a:cs typeface="Calibri"/>
              </a:rPr>
              <a:t>Invite those who are alone to join in. </a:t>
            </a:r>
          </a:p>
        </p:txBody>
      </p:sp>
    </p:spTree>
    <p:extLst>
      <p:ext uri="{BB962C8B-B14F-4D97-AF65-F5344CB8AC3E}">
        <p14:creationId xmlns:p14="http://schemas.microsoft.com/office/powerpoint/2010/main" val="40016586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a:defRPr/>
            </a:pPr>
            <a:r>
              <a:rPr lang="en-US" sz="4300" b="1" dirty="0">
                <a:solidFill>
                  <a:srgbClr val="1F497D"/>
                </a:solidFill>
                <a:latin typeface="Calibri"/>
                <a:ea typeface="Calibri"/>
                <a:cs typeface="Calibri"/>
              </a:rPr>
              <a:t>Align Expectation Matrix with </a:t>
            </a:r>
            <a:br>
              <a:rPr lang="en-US" sz="4300" b="1" dirty="0">
                <a:solidFill>
                  <a:srgbClr val="1F497D"/>
                </a:solidFill>
                <a:latin typeface="Calibri"/>
                <a:ea typeface="Calibri"/>
                <a:cs typeface="Calibri"/>
              </a:rPr>
            </a:br>
            <a:r>
              <a:rPr lang="en-US" sz="4300" b="1" dirty="0">
                <a:solidFill>
                  <a:srgbClr val="1F497D"/>
                </a:solidFill>
                <a:latin typeface="Calibri"/>
                <a:ea typeface="Calibri"/>
                <a:cs typeface="Calibri"/>
              </a:rPr>
              <a:t>Bully Prevention/Intervention</a:t>
            </a:r>
          </a:p>
        </p:txBody>
      </p:sp>
      <p:sp>
        <p:nvSpPr>
          <p:cNvPr id="3" name="Content Placeholder 2"/>
          <p:cNvSpPr>
            <a:spLocks noGrp="1"/>
          </p:cNvSpPr>
          <p:nvPr>
            <p:ph idx="1"/>
          </p:nvPr>
        </p:nvSpPr>
        <p:spPr/>
        <p:txBody>
          <a:bodyPr>
            <a:normAutofit/>
          </a:bodyPr>
          <a:lstStyle/>
          <a:p>
            <a:pPr eaLnBrk="1" hangingPunct="1">
              <a:lnSpc>
                <a:spcPct val="90000"/>
              </a:lnSpc>
              <a:buFont typeface="Arial" charset="0"/>
              <a:buNone/>
            </a:pPr>
            <a:r>
              <a:rPr lang="en-US" sz="2700" b="1" dirty="0">
                <a:latin typeface="Calibri" charset="0"/>
              </a:rPr>
              <a:t>2. </a:t>
            </a:r>
            <a:r>
              <a:rPr lang="en-US" sz="2700" dirty="0">
                <a:latin typeface="Calibri" charset="0"/>
              </a:rPr>
              <a:t>Another option is to add a column to define expectations for what students can do when they see disrespectful behavior in any setting (See next slide) </a:t>
            </a:r>
          </a:p>
          <a:p>
            <a:pPr eaLnBrk="1" hangingPunct="1">
              <a:lnSpc>
                <a:spcPct val="90000"/>
              </a:lnSpc>
              <a:buFont typeface="Arial" charset="0"/>
              <a:buNone/>
            </a:pPr>
            <a:endParaRPr lang="en-US" sz="2700" dirty="0">
              <a:latin typeface="Calibri" charset="0"/>
            </a:endParaRPr>
          </a:p>
          <a:p>
            <a:pPr eaLnBrk="1" hangingPunct="1">
              <a:lnSpc>
                <a:spcPct val="90000"/>
              </a:lnSpc>
              <a:buFont typeface="Arial" charset="0"/>
              <a:buNone/>
            </a:pPr>
            <a:r>
              <a:rPr lang="en-US" sz="2700" dirty="0">
                <a:latin typeface="Calibri" charset="0"/>
              </a:rPr>
              <a:t>PBIS research* demonstrates that the most effective expectations to teach can follow the 3-step model of:</a:t>
            </a:r>
          </a:p>
          <a:p>
            <a:pPr lvl="1" eaLnBrk="1" hangingPunct="1">
              <a:lnSpc>
                <a:spcPct val="90000"/>
              </a:lnSpc>
            </a:pPr>
            <a:r>
              <a:rPr lang="en-US" sz="2400" dirty="0">
                <a:latin typeface="Calibri" charset="0"/>
              </a:rPr>
              <a:t>STOP</a:t>
            </a:r>
          </a:p>
          <a:p>
            <a:pPr lvl="1" eaLnBrk="1" hangingPunct="1">
              <a:lnSpc>
                <a:spcPct val="90000"/>
              </a:lnSpc>
            </a:pPr>
            <a:r>
              <a:rPr lang="en-US" sz="2400" dirty="0">
                <a:latin typeface="Calibri" charset="0"/>
              </a:rPr>
              <a:t>WALK</a:t>
            </a:r>
          </a:p>
          <a:p>
            <a:pPr lvl="1" eaLnBrk="1" hangingPunct="1">
              <a:lnSpc>
                <a:spcPct val="90000"/>
              </a:lnSpc>
            </a:pPr>
            <a:r>
              <a:rPr lang="en-US" sz="2400" dirty="0">
                <a:latin typeface="Calibri" charset="0"/>
              </a:rPr>
              <a:t>TALK</a:t>
            </a:r>
          </a:p>
          <a:p>
            <a:pPr marL="457200" lvl="1" indent="0" algn="ctr" eaLnBrk="1" hangingPunct="1">
              <a:lnSpc>
                <a:spcPct val="90000"/>
              </a:lnSpc>
              <a:buNone/>
            </a:pPr>
            <a:r>
              <a:rPr lang="en-US" sz="2400" dirty="0" smtClean="0">
                <a:latin typeface="Calibri" charset="0"/>
              </a:rPr>
              <a:t>“Bully </a:t>
            </a:r>
            <a:r>
              <a:rPr lang="en-US" sz="2400" dirty="0">
                <a:latin typeface="Calibri" charset="0"/>
              </a:rPr>
              <a:t>Prevention in Positive Behavior Support</a:t>
            </a:r>
            <a:r>
              <a:rPr lang="ja-JP" altLang="en-US" sz="2400" dirty="0">
                <a:latin typeface="Calibri" charset="0"/>
              </a:rPr>
              <a:t>”</a:t>
            </a:r>
            <a:r>
              <a:rPr lang="en-US" sz="2400" dirty="0">
                <a:latin typeface="Calibri" charset="0"/>
              </a:rPr>
              <a:t> </a:t>
            </a:r>
          </a:p>
          <a:p>
            <a:pPr marL="457200" lvl="1" indent="0" algn="ctr" eaLnBrk="1" hangingPunct="1">
              <a:lnSpc>
                <a:spcPct val="90000"/>
              </a:lnSpc>
              <a:buNone/>
            </a:pPr>
            <a:r>
              <a:rPr lang="en-US" sz="2400" dirty="0">
                <a:latin typeface="Calibri" charset="0"/>
              </a:rPr>
              <a:t>~</a:t>
            </a:r>
            <a:r>
              <a:rPr lang="en-US" sz="2400" dirty="0" smtClean="0">
                <a:latin typeface="Calibri" charset="0"/>
              </a:rPr>
              <a:t>Ross</a:t>
            </a:r>
            <a:r>
              <a:rPr lang="en-US" sz="2400" dirty="0">
                <a:latin typeface="Calibri" charset="0"/>
              </a:rPr>
              <a:t>, </a:t>
            </a:r>
            <a:r>
              <a:rPr lang="en-US" sz="2400" dirty="0" smtClean="0">
                <a:latin typeface="Calibri" charset="0"/>
              </a:rPr>
              <a:t>Horner, Stiller (2008)</a:t>
            </a:r>
            <a:endParaRPr lang="en-US" sz="2400" dirty="0">
              <a:latin typeface="Calibri" charset="0"/>
            </a:endParaRPr>
          </a:p>
        </p:txBody>
      </p:sp>
    </p:spTree>
    <p:extLst>
      <p:ext uri="{BB962C8B-B14F-4D97-AF65-F5344CB8AC3E}">
        <p14:creationId xmlns:p14="http://schemas.microsoft.com/office/powerpoint/2010/main" val="2654182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75000"/>
                  </a:schemeClr>
                </a:solidFill>
              </a:rPr>
              <a:t>Common</a:t>
            </a:r>
            <a:r>
              <a:rPr lang="en-US" dirty="0" smtClean="0">
                <a:solidFill>
                  <a:schemeClr val="accent1">
                    <a:lumMod val="75000"/>
                  </a:schemeClr>
                </a:solidFill>
              </a:rPr>
              <a:t> </a:t>
            </a:r>
            <a:r>
              <a:rPr lang="en-US" b="1" dirty="0">
                <a:solidFill>
                  <a:schemeClr val="accent1">
                    <a:lumMod val="75000"/>
                  </a:schemeClr>
                </a:solidFill>
              </a:rPr>
              <a:t>Understanding:</a:t>
            </a:r>
            <a:r>
              <a:rPr lang="en-US" b="1" dirty="0">
                <a:solidFill>
                  <a:schemeClr val="tx2"/>
                </a:solidFill>
              </a:rPr>
              <a:t/>
            </a:r>
            <a:br>
              <a:rPr lang="en-US" b="1" dirty="0">
                <a:solidFill>
                  <a:schemeClr val="tx2"/>
                </a:solidFill>
              </a:rPr>
            </a:br>
            <a:r>
              <a:rPr lang="en-US" dirty="0" smtClean="0"/>
              <a:t>Language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p:txBody>
      </p:sp>
      <p:pic>
        <p:nvPicPr>
          <p:cNvPr id="4" name="Picture 3" descr="talking-hea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445" y="1053901"/>
            <a:ext cx="4628444" cy="5526365"/>
          </a:xfrm>
          <a:prstGeom prst="rect">
            <a:avLst/>
          </a:prstGeom>
        </p:spPr>
      </p:pic>
      <p:sp>
        <p:nvSpPr>
          <p:cNvPr id="5" name="Rectangle 4"/>
          <p:cNvSpPr/>
          <p:nvPr/>
        </p:nvSpPr>
        <p:spPr>
          <a:xfrm rot="20637804">
            <a:off x="3505911" y="2008201"/>
            <a:ext cx="718917" cy="369332"/>
          </a:xfrm>
          <a:prstGeom prst="rect">
            <a:avLst/>
          </a:prstGeom>
        </p:spPr>
        <p:txBody>
          <a:bodyPr wrap="none">
            <a:spAutoFit/>
          </a:bodyPr>
          <a:lstStyle/>
          <a:p>
            <a:r>
              <a:rPr lang="en-US" b="1" dirty="0"/>
              <a:t>MTSS</a:t>
            </a:r>
          </a:p>
        </p:txBody>
      </p:sp>
      <p:sp>
        <p:nvSpPr>
          <p:cNvPr id="6" name="Rectangle 5"/>
          <p:cNvSpPr/>
          <p:nvPr/>
        </p:nvSpPr>
        <p:spPr>
          <a:xfrm rot="985789">
            <a:off x="3968992" y="4401870"/>
            <a:ext cx="903631" cy="369332"/>
          </a:xfrm>
          <a:prstGeom prst="rect">
            <a:avLst/>
          </a:prstGeom>
        </p:spPr>
        <p:txBody>
          <a:bodyPr wrap="square">
            <a:spAutoFit/>
          </a:bodyPr>
          <a:lstStyle/>
          <a:p>
            <a:pPr algn="ctr"/>
            <a:r>
              <a:rPr lang="en-US" b="1" dirty="0"/>
              <a:t>PBIS</a:t>
            </a:r>
          </a:p>
        </p:txBody>
      </p:sp>
      <p:sp>
        <p:nvSpPr>
          <p:cNvPr id="7" name="Rectangle 6"/>
          <p:cNvSpPr/>
          <p:nvPr/>
        </p:nvSpPr>
        <p:spPr>
          <a:xfrm>
            <a:off x="4572000" y="2079769"/>
            <a:ext cx="490451" cy="369332"/>
          </a:xfrm>
          <a:prstGeom prst="rect">
            <a:avLst/>
          </a:prstGeom>
        </p:spPr>
        <p:txBody>
          <a:bodyPr wrap="none">
            <a:spAutoFit/>
          </a:bodyPr>
          <a:lstStyle/>
          <a:p>
            <a:r>
              <a:rPr lang="en-US" b="1" dirty="0"/>
              <a:t>RTI</a:t>
            </a:r>
          </a:p>
        </p:txBody>
      </p:sp>
      <p:sp>
        <p:nvSpPr>
          <p:cNvPr id="8" name="Rectangle 7"/>
          <p:cNvSpPr/>
          <p:nvPr/>
        </p:nvSpPr>
        <p:spPr>
          <a:xfrm rot="20921319">
            <a:off x="4019705" y="3244334"/>
            <a:ext cx="653657" cy="369332"/>
          </a:xfrm>
          <a:prstGeom prst="rect">
            <a:avLst/>
          </a:prstGeom>
        </p:spPr>
        <p:txBody>
          <a:bodyPr wrap="none">
            <a:spAutoFit/>
          </a:bodyPr>
          <a:lstStyle/>
          <a:p>
            <a:r>
              <a:rPr lang="en-US" b="1" dirty="0"/>
              <a:t>VTSS</a:t>
            </a:r>
          </a:p>
        </p:txBody>
      </p:sp>
      <p:sp>
        <p:nvSpPr>
          <p:cNvPr id="9" name="Rectangle 8"/>
          <p:cNvSpPr/>
          <p:nvPr/>
        </p:nvSpPr>
        <p:spPr>
          <a:xfrm rot="20990386">
            <a:off x="4298991" y="3697465"/>
            <a:ext cx="546018" cy="369332"/>
          </a:xfrm>
          <a:prstGeom prst="rect">
            <a:avLst/>
          </a:prstGeom>
        </p:spPr>
        <p:txBody>
          <a:bodyPr wrap="none">
            <a:spAutoFit/>
          </a:bodyPr>
          <a:lstStyle/>
          <a:p>
            <a:r>
              <a:rPr lang="en-US" b="1" dirty="0"/>
              <a:t>PBS</a:t>
            </a:r>
          </a:p>
        </p:txBody>
      </p:sp>
      <p:sp>
        <p:nvSpPr>
          <p:cNvPr id="10" name="Rectangle 9"/>
          <p:cNvSpPr/>
          <p:nvPr/>
        </p:nvSpPr>
        <p:spPr>
          <a:xfrm rot="992707">
            <a:off x="4791559" y="1277160"/>
            <a:ext cx="925854" cy="369332"/>
          </a:xfrm>
          <a:prstGeom prst="rect">
            <a:avLst/>
          </a:prstGeom>
        </p:spPr>
        <p:txBody>
          <a:bodyPr wrap="none">
            <a:spAutoFit/>
          </a:bodyPr>
          <a:lstStyle/>
          <a:p>
            <a:r>
              <a:rPr lang="en-US" b="1" dirty="0"/>
              <a:t>SWPBIS</a:t>
            </a:r>
          </a:p>
        </p:txBody>
      </p:sp>
    </p:spTree>
    <p:extLst>
      <p:ext uri="{BB962C8B-B14F-4D97-AF65-F5344CB8AC3E}">
        <p14:creationId xmlns:p14="http://schemas.microsoft.com/office/powerpoint/2010/main" val="2056694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51104" name="Group 64"/>
          <p:cNvGraphicFramePr>
            <a:graphicFrameLocks noGrp="1"/>
          </p:cNvGraphicFramePr>
          <p:nvPr/>
        </p:nvGraphicFramePr>
        <p:xfrm>
          <a:off x="0" y="457200"/>
          <a:ext cx="8993189" cy="5934084"/>
        </p:xfrm>
        <a:graphic>
          <a:graphicData uri="http://schemas.openxmlformats.org/drawingml/2006/table">
            <a:tbl>
              <a:tblPr/>
              <a:tblGrid>
                <a:gridCol w="381000"/>
                <a:gridCol w="1219200"/>
                <a:gridCol w="990600"/>
                <a:gridCol w="762000"/>
                <a:gridCol w="1219200"/>
                <a:gridCol w="1676400"/>
                <a:gridCol w="838200"/>
                <a:gridCol w="990600"/>
                <a:gridCol w="915989"/>
              </a:tblGrid>
              <a:tr h="353221">
                <a:tc rowSpan="2" gridSpan="2">
                  <a:txBody>
                    <a:bodyPr/>
                    <a:lstStyle/>
                    <a:p>
                      <a:pPr marL="0" marR="0" lvl="0" indent="0" algn="ctr" defTabSz="914400" rtl="0" eaLnBrk="1" fontAlgn="base" latinLnBrk="0" hangingPunct="1">
                        <a:lnSpc>
                          <a:spcPct val="100000"/>
                        </a:lnSpc>
                        <a:spcBef>
                          <a:spcPct val="20000"/>
                        </a:spcBef>
                        <a:spcAft>
                          <a:spcPct val="20000"/>
                        </a:spcAft>
                        <a:buClrTx/>
                        <a:buSzTx/>
                        <a:buFontTx/>
                        <a:buNone/>
                        <a:tabLst/>
                      </a:pPr>
                      <a:r>
                        <a:rPr kumimoji="0" lang="en-US" sz="2200" b="1" i="0" u="none" strike="noStrike" cap="none" normalizeH="0" baseline="0" dirty="0">
                          <a:ln>
                            <a:noFill/>
                          </a:ln>
                          <a:solidFill>
                            <a:schemeClr val="tx1"/>
                          </a:solidFill>
                          <a:effectLst/>
                          <a:latin typeface="Calibri"/>
                          <a:ea typeface="Calibri"/>
                          <a:cs typeface="Calibri"/>
                        </a:rPr>
                        <a:t>Teaching Matrix</a:t>
                      </a:r>
                    </a:p>
                  </a:txBody>
                  <a:tcPr marL="91457" marR="91457" marT="45709" marB="45709"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rowSpan="2" hMerge="1">
                  <a:txBody>
                    <a:bodyPr/>
                    <a:lstStyle/>
                    <a:p>
                      <a:endParaRPr lang="en-US"/>
                    </a:p>
                  </a:txBody>
                  <a:tcPr/>
                </a:tc>
                <a:tc grid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C00000"/>
                          </a:solidFill>
                          <a:effectLst/>
                          <a:latin typeface="Calibri"/>
                          <a:ea typeface="Calibri"/>
                          <a:cs typeface="Calibri"/>
                        </a:rPr>
                        <a:t>INCORPORATE BULLY PREVENTION / INTERVENTION</a:t>
                      </a:r>
                      <a:endParaRPr kumimoji="0" lang="en-US" sz="1400" b="0" i="0" u="none" strike="noStrike" cap="none" normalizeH="0" baseline="0" dirty="0">
                        <a:ln>
                          <a:noFill/>
                        </a:ln>
                        <a:solidFill>
                          <a:srgbClr val="C00000"/>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1489">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All Settings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a:ea typeface="Calibri"/>
                          <a:cs typeface="Calibri"/>
                        </a:rPr>
                        <a:t>Halls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Playgrounds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a:ea typeface="Calibri"/>
                          <a:cs typeface="Calibri"/>
                        </a:rPr>
                        <a:t>If you see Disrespect</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Library/</a:t>
                      </a:r>
                      <a:endParaRPr kumimoji="0" lang="en-US" sz="1200" b="0" i="0" u="none" strike="noStrike" cap="none" normalizeH="0" baseline="0" dirty="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Computer Lab</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Assembly</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a:ea typeface="Calibri"/>
                          <a:cs typeface="Calibri"/>
                        </a:rPr>
                        <a:t>Bus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1250541">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a:ea typeface="Calibri"/>
                          <a:cs typeface="Calibri"/>
                        </a:rPr>
                        <a:t>R</a:t>
                      </a:r>
                      <a:r>
                        <a:rPr kumimoji="0" lang="en-US" sz="1400" b="0" i="0" u="none" strike="noStrike" cap="none" normalizeH="0" baseline="0" dirty="0" smtClean="0">
                          <a:ln>
                            <a:noFill/>
                          </a:ln>
                          <a:solidFill>
                            <a:schemeClr val="tx1"/>
                          </a:solidFill>
                          <a:effectLst/>
                          <a:latin typeface="Calibri"/>
                          <a:ea typeface="Calibri"/>
                          <a:cs typeface="Calibri"/>
                        </a:rPr>
                        <a:t>espectful</a:t>
                      </a:r>
                      <a:endParaRPr kumimoji="0" lang="en-US" sz="12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Be on task.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Give your best effort.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Be prepared.</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Walk.</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Have a plan.</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Study, read, compute.</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Sit in one spot.</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Watch for your stop.</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69788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a:ea typeface="Calibri"/>
                          <a:cs typeface="Calibri"/>
                        </a:rPr>
                        <a:t>A</a:t>
                      </a:r>
                      <a:r>
                        <a:rPr kumimoji="0" lang="en-US" sz="1400" b="0" i="0" u="none" strike="noStrike" cap="none" normalizeH="0" baseline="0" dirty="0" smtClean="0">
                          <a:ln>
                            <a:noFill/>
                          </a:ln>
                          <a:solidFill>
                            <a:schemeClr val="tx1"/>
                          </a:solidFill>
                          <a:effectLst/>
                          <a:latin typeface="Calibri"/>
                          <a:ea typeface="Calibri"/>
                          <a:cs typeface="Calibri"/>
                        </a:rPr>
                        <a:t>chieving</a:t>
                      </a:r>
                      <a:r>
                        <a:rPr kumimoji="0" lang="en-US" sz="1400" b="1" i="0" u="none" strike="noStrike" cap="none" normalizeH="0" baseline="0" dirty="0" smtClean="0">
                          <a:ln>
                            <a:noFill/>
                          </a:ln>
                          <a:solidFill>
                            <a:schemeClr val="tx1"/>
                          </a:solidFill>
                          <a:effectLst/>
                          <a:latin typeface="Calibri"/>
                          <a:ea typeface="Calibri"/>
                          <a:cs typeface="Calibri"/>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a:ea typeface="Calibri"/>
                          <a:cs typeface="Calibri"/>
                        </a:rPr>
                        <a:t>&amp; </a:t>
                      </a:r>
                      <a:r>
                        <a:rPr kumimoji="0" lang="en-US" sz="2000" b="1" i="0" u="none" strike="noStrike" cap="none" normalizeH="0" baseline="0" dirty="0" smtClean="0">
                          <a:ln>
                            <a:noFill/>
                          </a:ln>
                          <a:solidFill>
                            <a:schemeClr val="tx1"/>
                          </a:solidFill>
                          <a:effectLst/>
                          <a:latin typeface="Calibri"/>
                          <a:ea typeface="Calibri"/>
                          <a:cs typeface="Calibri"/>
                        </a:rPr>
                        <a:t>O</a:t>
                      </a:r>
                      <a:r>
                        <a:rPr kumimoji="0" lang="en-US" sz="1400" b="0" i="0" u="none" strike="noStrike" cap="none" normalizeH="0" baseline="0" dirty="0" smtClean="0">
                          <a:ln>
                            <a:noFill/>
                          </a:ln>
                          <a:solidFill>
                            <a:schemeClr val="tx1"/>
                          </a:solidFill>
                          <a:effectLst/>
                          <a:latin typeface="Calibri"/>
                          <a:ea typeface="Calibri"/>
                          <a:cs typeface="Calibri"/>
                        </a:rPr>
                        <a:t>rganized </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Be kind.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Hands/feet to self.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Help/share with others.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Use normal voice volume.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Walk to </a:t>
                      </a:r>
                      <a:r>
                        <a:rPr kumimoji="0" lang="en-US" sz="1200" b="0" i="0" u="none" strike="noStrike" cap="none" normalizeH="0" baseline="0" dirty="0" smtClean="0">
                          <a:ln>
                            <a:noFill/>
                          </a:ln>
                          <a:solidFill>
                            <a:schemeClr val="tx1"/>
                          </a:solidFill>
                          <a:effectLst/>
                          <a:latin typeface="Calibri"/>
                          <a:ea typeface="Calibri"/>
                          <a:cs typeface="Calibri"/>
                        </a:rPr>
                        <a:t>right</a:t>
                      </a:r>
                      <a:r>
                        <a:rPr kumimoji="0" lang="en-US" sz="1200" b="0" i="0" u="none" strike="noStrike" cap="none" normalizeH="0" baseline="0" dirty="0">
                          <a:ln>
                            <a:noFill/>
                          </a:ln>
                          <a:solidFill>
                            <a:schemeClr val="tx1"/>
                          </a:solidFill>
                          <a:effectLst/>
                          <a:latin typeface="Calibri"/>
                          <a:ea typeface="Calibri"/>
                          <a:cs typeface="Calibri"/>
                        </a:rPr>
                        <a:t>.</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Calibri"/>
                          <a:ea typeface="Calibri"/>
                          <a:cs typeface="Calibri"/>
                        </a:rPr>
                        <a:t>Share equipment.</a:t>
                      </a:r>
                      <a:endParaRPr kumimoji="0" lang="en-US" sz="20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a:ea typeface="Calibri"/>
                          <a:cs typeface="Calibri"/>
                        </a:rPr>
                        <a:t>Include others.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a:ea typeface="Calibri"/>
                          <a:cs typeface="Calibri"/>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Whisper.</a:t>
                      </a:r>
                      <a:endParaRPr kumimoji="0" lang="en-US" sz="1400" b="0" i="0" u="none" strike="noStrike" cap="none" normalizeH="0" baseline="0" dirty="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Return books.</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Listen/watch.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Use appropriate applause.</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Use a quiet voice.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Stay in your seat.</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900939">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a:ea typeface="Calibri"/>
                          <a:cs typeface="Calibri"/>
                        </a:rPr>
                        <a:t>R</a:t>
                      </a:r>
                      <a:r>
                        <a:rPr kumimoji="0" lang="en-US" sz="1400" b="0" i="0" u="none" strike="noStrike" cap="none" normalizeH="0" baseline="0" dirty="0" smtClean="0">
                          <a:ln>
                            <a:noFill/>
                          </a:ln>
                          <a:solidFill>
                            <a:schemeClr val="tx1"/>
                          </a:solidFill>
                          <a:effectLst/>
                          <a:latin typeface="Calibri"/>
                          <a:ea typeface="Calibri"/>
                          <a:cs typeface="Calibri"/>
                        </a:rPr>
                        <a:t>esponsible</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Recycle.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Clean up after self.</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Pick up litter.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Maintain physical space.</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Use equipment properly.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Put litter in garbage can.</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Push in chairs.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Treat books carefully.</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Pick up.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Calibri"/>
                          <a:ea typeface="Calibri"/>
                          <a:cs typeface="Calibri"/>
                        </a:rPr>
                        <a:t>Treat chairs </a:t>
                      </a:r>
                      <a:r>
                        <a:rPr kumimoji="0" lang="en-US" sz="1200" b="0" i="0" u="none" strike="noStrike" cap="none" normalizeH="0" baseline="0" dirty="0" smtClean="0">
                          <a:ln>
                            <a:noFill/>
                          </a:ln>
                          <a:solidFill>
                            <a:schemeClr val="tx1"/>
                          </a:solidFill>
                          <a:effectLst/>
                          <a:latin typeface="Calibri"/>
                          <a:ea typeface="Calibri"/>
                          <a:cs typeface="Calibri"/>
                        </a:rPr>
                        <a:t>carefully</a:t>
                      </a:r>
                      <a:r>
                        <a:rPr kumimoji="0" lang="en-US" sz="1200" b="0" i="0" u="none" strike="noStrike" cap="none" normalizeH="0" baseline="0" dirty="0">
                          <a:ln>
                            <a:noFill/>
                          </a:ln>
                          <a:solidFill>
                            <a:schemeClr val="tx1"/>
                          </a:solidFill>
                          <a:effectLst/>
                          <a:latin typeface="Calibri"/>
                          <a:ea typeface="Calibri"/>
                          <a:cs typeface="Calibri"/>
                        </a:rPr>
                        <a:t>.</a:t>
                      </a:r>
                      <a:endParaRPr kumimoji="0" lang="en-US" sz="20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a:ea typeface="Calibri"/>
                          <a:cs typeface="Calibri"/>
                        </a:rPr>
                        <a:t>Wipe your feet.</a:t>
                      </a:r>
                      <a:endParaRPr kumimoji="0" lang="en-US" sz="1200" b="0" i="0" u="none" strike="noStrike" cap="none" normalizeH="0" baseline="0" dirty="0">
                        <a:ln>
                          <a:noFill/>
                        </a:ln>
                        <a:solidFill>
                          <a:schemeClr val="tx1"/>
                        </a:solidFill>
                        <a:effectLst/>
                        <a:latin typeface="Calibri"/>
                        <a:ea typeface="Calibri"/>
                        <a:cs typeface="Calibri"/>
                      </a:endParaRPr>
                    </a:p>
                  </a:txBody>
                  <a:tcPr marL="91457" marR="91457" marT="45709" marB="4570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5173" name="Rectangle 59"/>
          <p:cNvSpPr>
            <a:spLocks noChangeArrowheads="1"/>
          </p:cNvSpPr>
          <p:nvPr/>
        </p:nvSpPr>
        <p:spPr bwMode="auto">
          <a:xfrm>
            <a:off x="211138" y="8043755"/>
            <a:ext cx="219454" cy="64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9" tIns="45719" rIns="91439" bIns="45719" anchor="ctr">
            <a:spAutoFit/>
          </a:bodyPr>
          <a:lstStyle/>
          <a:p>
            <a:r>
              <a:rPr lang="en-US" sz="1200" dirty="0">
                <a:solidFill>
                  <a:srgbClr val="000000"/>
                </a:solidFill>
                <a:latin typeface="Calibri" charset="0"/>
                <a:cs typeface="Calibri"/>
              </a:rPr>
              <a:t/>
            </a:r>
            <a:br>
              <a:rPr lang="en-US" sz="1200" dirty="0">
                <a:solidFill>
                  <a:srgbClr val="000000"/>
                </a:solidFill>
                <a:latin typeface="Calibri" charset="0"/>
                <a:cs typeface="Calibri"/>
              </a:rPr>
            </a:br>
            <a:endParaRPr lang="en-US" sz="2400" dirty="0">
              <a:solidFill>
                <a:srgbClr val="000000"/>
              </a:solidFill>
              <a:latin typeface="Calibri" charset="0"/>
            </a:endParaRPr>
          </a:p>
        </p:txBody>
      </p:sp>
      <p:sp>
        <p:nvSpPr>
          <p:cNvPr id="5174" name="Text Box 60"/>
          <p:cNvSpPr txBox="1">
            <a:spLocks noChangeArrowheads="1"/>
          </p:cNvSpPr>
          <p:nvPr/>
        </p:nvSpPr>
        <p:spPr bwMode="auto">
          <a:xfrm rot="-5400000">
            <a:off x="-1081087" y="3671887"/>
            <a:ext cx="25908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spcBef>
                <a:spcPct val="50000"/>
              </a:spcBef>
              <a:spcAft>
                <a:spcPct val="25000"/>
              </a:spcAft>
              <a:buClr>
                <a:srgbClr val="000000"/>
              </a:buClr>
            </a:pPr>
            <a:r>
              <a:rPr lang="en-US" sz="2400" dirty="0">
                <a:solidFill>
                  <a:srgbClr val="000000"/>
                </a:solidFill>
                <a:latin typeface="Calibri" charset="0"/>
                <a:cs typeface="Calibri"/>
              </a:rPr>
              <a:t>Expectations</a:t>
            </a:r>
          </a:p>
        </p:txBody>
      </p:sp>
      <p:sp>
        <p:nvSpPr>
          <p:cNvPr id="5" name="Left Arrow 4"/>
          <p:cNvSpPr>
            <a:spLocks noChangeArrowheads="1"/>
          </p:cNvSpPr>
          <p:nvPr/>
        </p:nvSpPr>
        <p:spPr bwMode="auto">
          <a:xfrm rot="-1679496">
            <a:off x="809625" y="1250950"/>
            <a:ext cx="3224213" cy="1981200"/>
          </a:xfrm>
          <a:prstGeom prst="leftArrow">
            <a:avLst>
              <a:gd name="adj1" fmla="val 50000"/>
              <a:gd name="adj2" fmla="val 49997"/>
            </a:avLst>
          </a:prstGeom>
          <a:solidFill>
            <a:srgbClr val="FFFF00"/>
          </a:solidFill>
          <a:ln w="9525">
            <a:solidFill>
              <a:schemeClr val="tx1"/>
            </a:solidFill>
            <a:round/>
            <a:headEnd/>
            <a:tailEnd/>
          </a:ln>
        </p:spPr>
        <p:txBody>
          <a:bodyPr lIns="91439" tIns="45719" rIns="91439" bIns="45719" anchor="ctr"/>
          <a:lstStyle/>
          <a:p>
            <a:pPr algn="ctr"/>
            <a:r>
              <a:rPr lang="en-US" sz="3200" dirty="0">
                <a:solidFill>
                  <a:srgbClr val="000000"/>
                </a:solidFill>
                <a:latin typeface="Calibri" charset="0"/>
              </a:rPr>
              <a:t>1. Expectations</a:t>
            </a:r>
          </a:p>
        </p:txBody>
      </p:sp>
      <p:sp>
        <p:nvSpPr>
          <p:cNvPr id="8" name="Right Arrow 7"/>
          <p:cNvSpPr>
            <a:spLocks noChangeArrowheads="1"/>
          </p:cNvSpPr>
          <p:nvPr/>
        </p:nvSpPr>
        <p:spPr bwMode="auto">
          <a:xfrm rot="-1449623">
            <a:off x="768350" y="4594225"/>
            <a:ext cx="3886200" cy="1981200"/>
          </a:xfrm>
          <a:prstGeom prst="rightArrow">
            <a:avLst>
              <a:gd name="adj1" fmla="val 50000"/>
              <a:gd name="adj2" fmla="val 50001"/>
            </a:avLst>
          </a:prstGeom>
          <a:solidFill>
            <a:srgbClr val="FFFF00"/>
          </a:solidFill>
          <a:ln w="9525">
            <a:solidFill>
              <a:schemeClr val="tx1"/>
            </a:solidFill>
            <a:round/>
            <a:headEnd/>
            <a:tailEnd/>
          </a:ln>
        </p:spPr>
        <p:txBody>
          <a:bodyPr lIns="91439" tIns="45719" rIns="91439" bIns="45719"/>
          <a:lstStyle/>
          <a:p>
            <a:pPr algn="ctr"/>
            <a:r>
              <a:rPr lang="en-US" sz="3200" dirty="0">
                <a:solidFill>
                  <a:srgbClr val="000000"/>
                </a:solidFill>
                <a:latin typeface="Calibri" charset="0"/>
              </a:rPr>
              <a:t>3. </a:t>
            </a:r>
            <a:r>
              <a:rPr lang="en-US" sz="3200" dirty="0" smtClean="0">
                <a:solidFill>
                  <a:srgbClr val="000000"/>
                </a:solidFill>
                <a:latin typeface="Calibri" charset="0"/>
              </a:rPr>
              <a:t>Specific </a:t>
            </a:r>
            <a:r>
              <a:rPr lang="en-US" sz="3200" dirty="0">
                <a:solidFill>
                  <a:srgbClr val="000000"/>
                </a:solidFill>
                <a:latin typeface="Calibri" charset="0"/>
              </a:rPr>
              <a:t>Behaviors </a:t>
            </a:r>
          </a:p>
        </p:txBody>
      </p:sp>
      <p:pic>
        <p:nvPicPr>
          <p:cNvPr id="5178"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4688" y="0"/>
            <a:ext cx="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9" name="TextBox 9"/>
          <p:cNvSpPr txBox="1">
            <a:spLocks noChangeArrowheads="1"/>
          </p:cNvSpPr>
          <p:nvPr/>
        </p:nvSpPr>
        <p:spPr bwMode="auto">
          <a:xfrm>
            <a:off x="4800600" y="3048000"/>
            <a:ext cx="1371600" cy="1384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b="1" dirty="0">
                <a:solidFill>
                  <a:srgbClr val="C00000"/>
                </a:solidFill>
                <a:latin typeface="Calibri"/>
                <a:cs typeface="Calibri"/>
              </a:rPr>
              <a:t>WALK: </a:t>
            </a:r>
            <a:r>
              <a:rPr lang="en-US" sz="1400" dirty="0">
                <a:solidFill>
                  <a:srgbClr val="C00000"/>
                </a:solidFill>
                <a:latin typeface="Calibri"/>
                <a:cs typeface="Calibri"/>
              </a:rPr>
              <a:t>Invite people </a:t>
            </a:r>
          </a:p>
          <a:p>
            <a:pPr algn="ctr" eaLnBrk="1" hangingPunct="1"/>
            <a:r>
              <a:rPr lang="en-US" sz="1400" dirty="0">
                <a:solidFill>
                  <a:srgbClr val="C00000"/>
                </a:solidFill>
                <a:latin typeface="Calibri"/>
                <a:cs typeface="Calibri"/>
              </a:rPr>
              <a:t>who are being </a:t>
            </a:r>
            <a:r>
              <a:rPr lang="en-US" sz="1400" dirty="0" err="1">
                <a:solidFill>
                  <a:srgbClr val="C00000"/>
                </a:solidFill>
                <a:latin typeface="Calibri"/>
                <a:cs typeface="Calibri"/>
              </a:rPr>
              <a:t>disrepected</a:t>
            </a:r>
            <a:r>
              <a:rPr lang="en-US" sz="1400" dirty="0">
                <a:solidFill>
                  <a:srgbClr val="C00000"/>
                </a:solidFill>
                <a:latin typeface="Calibri"/>
                <a:cs typeface="Calibri"/>
              </a:rPr>
              <a:t> to  </a:t>
            </a:r>
          </a:p>
          <a:p>
            <a:pPr algn="ctr" eaLnBrk="1" hangingPunct="1"/>
            <a:r>
              <a:rPr lang="en-US" sz="1400" dirty="0">
                <a:solidFill>
                  <a:srgbClr val="C00000"/>
                </a:solidFill>
                <a:latin typeface="Calibri"/>
                <a:cs typeface="Calibri"/>
              </a:rPr>
              <a:t>to join you and move away.</a:t>
            </a:r>
          </a:p>
        </p:txBody>
      </p:sp>
      <p:sp>
        <p:nvSpPr>
          <p:cNvPr id="5180" name="TextBox 10"/>
          <p:cNvSpPr txBox="1">
            <a:spLocks noChangeArrowheads="1"/>
          </p:cNvSpPr>
          <p:nvPr/>
        </p:nvSpPr>
        <p:spPr bwMode="auto">
          <a:xfrm>
            <a:off x="3505200" y="3505200"/>
            <a:ext cx="1066800" cy="954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C00000"/>
                </a:solidFill>
                <a:latin typeface="Calibri" charset="0"/>
                <a:cs typeface="Calibri"/>
              </a:rPr>
              <a:t>Invite those who are </a:t>
            </a:r>
          </a:p>
          <a:p>
            <a:pPr algn="ctr" eaLnBrk="1" hangingPunct="1"/>
            <a:r>
              <a:rPr lang="en-US" sz="1400" dirty="0">
                <a:solidFill>
                  <a:srgbClr val="C00000"/>
                </a:solidFill>
                <a:latin typeface="Calibri" charset="0"/>
                <a:cs typeface="Calibri"/>
              </a:rPr>
              <a:t>alone to </a:t>
            </a:r>
          </a:p>
          <a:p>
            <a:pPr algn="ctr" eaLnBrk="1" hangingPunct="1"/>
            <a:r>
              <a:rPr lang="en-US" sz="1400" dirty="0">
                <a:solidFill>
                  <a:srgbClr val="C00000"/>
                </a:solidFill>
                <a:latin typeface="Calibri" charset="0"/>
                <a:cs typeface="Calibri"/>
              </a:rPr>
              <a:t>join in. </a:t>
            </a:r>
          </a:p>
        </p:txBody>
      </p:sp>
      <p:sp>
        <p:nvSpPr>
          <p:cNvPr id="5181" name="TextBox 11"/>
          <p:cNvSpPr txBox="1">
            <a:spLocks noChangeArrowheads="1"/>
          </p:cNvSpPr>
          <p:nvPr/>
        </p:nvSpPr>
        <p:spPr bwMode="auto">
          <a:xfrm>
            <a:off x="4724400" y="1600200"/>
            <a:ext cx="13716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dirty="0">
                <a:solidFill>
                  <a:srgbClr val="C00000"/>
                </a:solidFill>
                <a:latin typeface="Calibri" charset="0"/>
                <a:cs typeface="Calibri"/>
              </a:rPr>
              <a:t>STOP: </a:t>
            </a:r>
            <a:r>
              <a:rPr lang="en-US" sz="1400" dirty="0">
                <a:solidFill>
                  <a:srgbClr val="C00000"/>
                </a:solidFill>
                <a:latin typeface="Calibri" charset="0"/>
                <a:cs typeface="Calibri"/>
              </a:rPr>
              <a:t>Interrupt &amp; model respect, rather than watch or join in</a:t>
            </a:r>
          </a:p>
        </p:txBody>
      </p:sp>
      <p:sp>
        <p:nvSpPr>
          <p:cNvPr id="5182" name="TextBox 12"/>
          <p:cNvSpPr txBox="1">
            <a:spLocks noChangeArrowheads="1"/>
          </p:cNvSpPr>
          <p:nvPr/>
        </p:nvSpPr>
        <p:spPr bwMode="auto">
          <a:xfrm>
            <a:off x="4572000" y="4876800"/>
            <a:ext cx="1676400" cy="1477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b="1" dirty="0">
                <a:latin typeface="Calibri" charset="0"/>
                <a:cs typeface="Calibri"/>
              </a:rPr>
              <a:t>Stop: </a:t>
            </a:r>
            <a:r>
              <a:rPr lang="en-US" sz="1200" dirty="0">
                <a:latin typeface="Calibri"/>
                <a:cs typeface="Calibri"/>
              </a:rPr>
              <a:t>Interrupt, </a:t>
            </a:r>
          </a:p>
          <a:p>
            <a:pPr algn="ctr" eaLnBrk="1" hangingPunct="1"/>
            <a:r>
              <a:rPr lang="en-US" sz="1200" dirty="0">
                <a:latin typeface="Calibri"/>
                <a:cs typeface="Calibri"/>
              </a:rPr>
              <a:t>Say </a:t>
            </a:r>
            <a:r>
              <a:rPr lang="ja-JP" altLang="en-US" sz="1200" dirty="0">
                <a:latin typeface="Calibri"/>
                <a:cs typeface="Calibri"/>
              </a:rPr>
              <a:t>“</a:t>
            </a:r>
            <a:r>
              <a:rPr lang="en-US" sz="1200" dirty="0">
                <a:latin typeface="Calibri"/>
                <a:cs typeface="Calibri"/>
              </a:rPr>
              <a:t>that</a:t>
            </a:r>
            <a:r>
              <a:rPr lang="ja-JP" altLang="en-US" sz="1200" dirty="0">
                <a:latin typeface="Calibri"/>
                <a:cs typeface="Calibri"/>
              </a:rPr>
              <a:t>’</a:t>
            </a:r>
            <a:r>
              <a:rPr lang="en-US" sz="1200" dirty="0">
                <a:latin typeface="Calibri"/>
                <a:cs typeface="Calibri"/>
              </a:rPr>
              <a:t>s not ok.</a:t>
            </a:r>
            <a:r>
              <a:rPr lang="ja-JP" altLang="en-US" sz="1200" dirty="0">
                <a:latin typeface="Calibri"/>
                <a:cs typeface="Calibri"/>
              </a:rPr>
              <a:t>”</a:t>
            </a:r>
            <a:endParaRPr lang="en-US" sz="1200" dirty="0">
              <a:latin typeface="Calibri"/>
              <a:cs typeface="Calibri"/>
            </a:endParaRPr>
          </a:p>
          <a:p>
            <a:pPr eaLnBrk="1" hangingPunct="1"/>
            <a:r>
              <a:rPr lang="en-US" b="1" dirty="0">
                <a:latin typeface="Calibri" charset="0"/>
                <a:cs typeface="Calibri"/>
              </a:rPr>
              <a:t>Walk: </a:t>
            </a:r>
            <a:r>
              <a:rPr lang="en-US" sz="1200" dirty="0">
                <a:latin typeface="Calibri"/>
                <a:cs typeface="Calibri"/>
              </a:rPr>
              <a:t>Walk away  Don</a:t>
            </a:r>
            <a:r>
              <a:rPr lang="ja-JP" altLang="en-US" sz="1200" dirty="0">
                <a:latin typeface="Calibri"/>
                <a:cs typeface="Calibri"/>
              </a:rPr>
              <a:t>’</a:t>
            </a:r>
            <a:r>
              <a:rPr lang="en-US" sz="1200" dirty="0">
                <a:latin typeface="Calibri"/>
                <a:cs typeface="Calibri"/>
              </a:rPr>
              <a:t>t be an audience</a:t>
            </a:r>
          </a:p>
          <a:p>
            <a:pPr eaLnBrk="1" hangingPunct="1"/>
            <a:r>
              <a:rPr lang="en-US" b="1" dirty="0">
                <a:latin typeface="Calibri" charset="0"/>
                <a:cs typeface="Calibri"/>
              </a:rPr>
              <a:t>Talk: </a:t>
            </a:r>
          </a:p>
          <a:p>
            <a:pPr eaLnBrk="1" hangingPunct="1"/>
            <a:r>
              <a:rPr lang="en-US" sz="1200" dirty="0">
                <a:latin typeface="Calibri"/>
                <a:cs typeface="Calibri"/>
              </a:rPr>
              <a:t>REPORT to an adult</a:t>
            </a:r>
          </a:p>
        </p:txBody>
      </p:sp>
      <p:sp>
        <p:nvSpPr>
          <p:cNvPr id="6" name="Left Arrow 5"/>
          <p:cNvSpPr>
            <a:spLocks noChangeArrowheads="1"/>
          </p:cNvSpPr>
          <p:nvPr/>
        </p:nvSpPr>
        <p:spPr bwMode="auto">
          <a:xfrm rot="2792878">
            <a:off x="5302703" y="2162575"/>
            <a:ext cx="4973992" cy="1981200"/>
          </a:xfrm>
          <a:prstGeom prst="leftArrow">
            <a:avLst>
              <a:gd name="adj1" fmla="val 50000"/>
              <a:gd name="adj2" fmla="val 49997"/>
            </a:avLst>
          </a:prstGeom>
          <a:solidFill>
            <a:srgbClr val="FFFF00"/>
          </a:solidFill>
          <a:ln w="9525">
            <a:solidFill>
              <a:schemeClr val="tx1"/>
            </a:solidFill>
            <a:round/>
            <a:headEnd/>
            <a:tailEnd/>
          </a:ln>
        </p:spPr>
        <p:txBody>
          <a:bodyPr lIns="91439" tIns="45719" rIns="91439" bIns="45719" anchor="ctr"/>
          <a:lstStyle/>
          <a:p>
            <a:pPr algn="ctr" defTabSz="822308"/>
            <a:r>
              <a:rPr lang="en-US" sz="3200" dirty="0">
                <a:solidFill>
                  <a:srgbClr val="000000"/>
                </a:solidFill>
              </a:rPr>
              <a:t>NATURAL CONTEXT (Settings/Pro-Social Skills)</a:t>
            </a:r>
          </a:p>
        </p:txBody>
      </p:sp>
    </p:spTree>
    <p:extLst>
      <p:ext uri="{BB962C8B-B14F-4D97-AF65-F5344CB8AC3E}">
        <p14:creationId xmlns:p14="http://schemas.microsoft.com/office/powerpoint/2010/main" val="18860942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rcRect l="1804" t="2925" r="972" b="95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Arrow 4"/>
          <p:cNvSpPr/>
          <p:nvPr/>
        </p:nvSpPr>
        <p:spPr>
          <a:xfrm rot="20875584">
            <a:off x="1702991" y="5076801"/>
            <a:ext cx="20574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090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2"/>
                </a:solidFill>
              </a:rPr>
              <a:t>Supporting Sustained Commitment</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dirty="0" smtClean="0"/>
              <a:t>Create a culture of safety and transparency to share and engage staff with data</a:t>
            </a:r>
          </a:p>
          <a:p>
            <a:pPr marL="0" indent="0" algn="ctr">
              <a:buNone/>
            </a:pPr>
            <a:endParaRPr lang="en-US" dirty="0" smtClean="0"/>
          </a:p>
          <a:p>
            <a:pPr>
              <a:buFont typeface="Wingdings" charset="2"/>
              <a:buChar char="q"/>
            </a:pPr>
            <a:r>
              <a:rPr lang="en-US" dirty="0" smtClean="0"/>
              <a:t>Share Tier 1 outcome and fidelity data with staff at least 4x/year</a:t>
            </a:r>
          </a:p>
          <a:p>
            <a:pPr>
              <a:buFont typeface="Wingdings" charset="2"/>
              <a:buChar char="q"/>
            </a:pPr>
            <a:r>
              <a:rPr lang="en-US" dirty="0" smtClean="0"/>
              <a:t>Share before and after data (precision statements, graphs) with staff whenever a solution is implemented</a:t>
            </a:r>
          </a:p>
          <a:p>
            <a:pPr>
              <a:buFont typeface="Wingdings" charset="2"/>
              <a:buChar char="q"/>
            </a:pPr>
            <a:r>
              <a:rPr lang="en-US" dirty="0" smtClean="0"/>
              <a:t>Share Tier 1 Outcome and Solution Fidelity data with staff </a:t>
            </a:r>
          </a:p>
          <a:p>
            <a:pPr marL="0" indent="0">
              <a:buNone/>
            </a:pPr>
            <a:endParaRPr lang="en-US" dirty="0"/>
          </a:p>
        </p:txBody>
      </p:sp>
    </p:spTree>
    <p:extLst>
      <p:ext uri="{BB962C8B-B14F-4D97-AF65-F5344CB8AC3E}">
        <p14:creationId xmlns:p14="http://schemas.microsoft.com/office/powerpoint/2010/main" val="1608120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070139717"/>
              </p:ext>
            </p:extLst>
          </p:nvPr>
        </p:nvGraphicFramePr>
        <p:xfrm>
          <a:off x="739911" y="1320801"/>
          <a:ext cx="7664178"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39913" y="51961"/>
            <a:ext cx="8228967" cy="1323439"/>
          </a:xfrm>
          <a:prstGeom prst="rect">
            <a:avLst/>
          </a:prstGeom>
          <a:noFill/>
          <a:ln>
            <a:noFill/>
          </a:ln>
        </p:spPr>
        <p:txBody>
          <a:bodyPr>
            <a:spAutoFit/>
          </a:bodyPr>
          <a:lstStyle/>
          <a:p>
            <a:pPr algn="ctr">
              <a:spcBef>
                <a:spcPct val="0"/>
              </a:spcBef>
              <a:defRPr/>
            </a:pPr>
            <a:r>
              <a:rPr lang="en-US" sz="4000" b="1" dirty="0">
                <a:solidFill>
                  <a:schemeClr val="tx2"/>
                </a:solidFill>
                <a:latin typeface="+mj-lt"/>
                <a:ea typeface="+mj-ea"/>
                <a:cs typeface="+mj-cs"/>
              </a:rPr>
              <a:t>Multi-Tiered Framework:  </a:t>
            </a:r>
            <a:endParaRPr lang="en-US" sz="4000" b="1" dirty="0" smtClean="0">
              <a:solidFill>
                <a:schemeClr val="tx2"/>
              </a:solidFill>
              <a:latin typeface="+mj-lt"/>
              <a:ea typeface="+mj-ea"/>
              <a:cs typeface="+mj-cs"/>
            </a:endParaRPr>
          </a:p>
          <a:p>
            <a:pPr algn="ctr">
              <a:spcBef>
                <a:spcPct val="0"/>
              </a:spcBef>
              <a:defRPr/>
            </a:pPr>
            <a:r>
              <a:rPr lang="en-US" sz="4000" b="1" dirty="0" smtClean="0">
                <a:solidFill>
                  <a:schemeClr val="tx2"/>
                </a:solidFill>
                <a:latin typeface="+mj-lt"/>
                <a:ea typeface="+mj-ea"/>
                <a:cs typeface="+mj-cs"/>
              </a:rPr>
              <a:t>A </a:t>
            </a:r>
            <a:r>
              <a:rPr lang="en-US" sz="4000" b="1" i="1" dirty="0" smtClean="0">
                <a:solidFill>
                  <a:schemeClr val="tx2"/>
                </a:solidFill>
                <a:latin typeface="+mj-lt"/>
                <a:ea typeface="+mj-ea"/>
                <a:cs typeface="+mj-cs"/>
              </a:rPr>
              <a:t>Way </a:t>
            </a:r>
            <a:r>
              <a:rPr lang="en-US" sz="4000" b="1" i="1" dirty="0">
                <a:solidFill>
                  <a:schemeClr val="tx2"/>
                </a:solidFill>
                <a:latin typeface="+mj-lt"/>
                <a:ea typeface="+mj-ea"/>
                <a:cs typeface="+mj-cs"/>
              </a:rPr>
              <a:t>of </a:t>
            </a:r>
            <a:r>
              <a:rPr lang="en-US" sz="4000" b="1" i="1" dirty="0" smtClean="0">
                <a:solidFill>
                  <a:schemeClr val="tx2"/>
                </a:solidFill>
                <a:latin typeface="+mj-lt"/>
                <a:ea typeface="+mj-ea"/>
                <a:cs typeface="+mj-cs"/>
              </a:rPr>
              <a:t>Work </a:t>
            </a:r>
            <a:r>
              <a:rPr lang="en-US" sz="4000" b="1" dirty="0">
                <a:solidFill>
                  <a:schemeClr val="tx2"/>
                </a:solidFill>
                <a:latin typeface="+mj-lt"/>
                <a:ea typeface="+mj-ea"/>
                <a:cs typeface="+mj-cs"/>
              </a:rPr>
              <a:t>for Tier 2</a:t>
            </a:r>
          </a:p>
        </p:txBody>
      </p:sp>
      <p:sp>
        <p:nvSpPr>
          <p:cNvPr id="91140" name="TextBox 4"/>
          <p:cNvSpPr txBox="1">
            <a:spLocks noChangeArrowheads="1"/>
          </p:cNvSpPr>
          <p:nvPr/>
        </p:nvSpPr>
        <p:spPr bwMode="auto">
          <a:xfrm>
            <a:off x="152401" y="6586211"/>
            <a:ext cx="8770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dirty="0">
                <a:solidFill>
                  <a:srgbClr val="000000"/>
                </a:solidFill>
              </a:rPr>
              <a:t>Walker et al. (1996). Integrated approaches to preventing antisocial behavior patterns among school-age children and youth. </a:t>
            </a:r>
            <a:r>
              <a:rPr lang="en-US" altLang="en-US" sz="1100" i="1" dirty="0">
                <a:solidFill>
                  <a:srgbClr val="000000"/>
                </a:solidFill>
              </a:rPr>
              <a:t>JEBD, 4</a:t>
            </a:r>
            <a:r>
              <a:rPr lang="en-US" altLang="en-US" sz="1100" dirty="0">
                <a:solidFill>
                  <a:srgbClr val="000000"/>
                </a:solidFill>
              </a:rPr>
              <a:t>, 194 – 209</a:t>
            </a:r>
            <a:r>
              <a:rPr lang="en-US" altLang="en-US" sz="1100" dirty="0" smtClean="0">
                <a:solidFill>
                  <a:srgbClr val="000000"/>
                </a:solidFill>
              </a:rPr>
              <a:t>.</a:t>
            </a:r>
            <a:endParaRPr lang="en-US" altLang="en-US" sz="1100" dirty="0">
              <a:solidFill>
                <a:srgbClr val="000000"/>
              </a:solidFill>
            </a:endParaRPr>
          </a:p>
        </p:txBody>
      </p:sp>
      <p:sp>
        <p:nvSpPr>
          <p:cNvPr id="6" name="Right Arrow Callout 5"/>
          <p:cNvSpPr/>
          <p:nvPr/>
        </p:nvSpPr>
        <p:spPr>
          <a:xfrm>
            <a:off x="1270000" y="5003801"/>
            <a:ext cx="2501900" cy="1155700"/>
          </a:xfrm>
          <a:prstGeom prst="rightArrowCallout">
            <a:avLst/>
          </a:prstGeom>
          <a:solidFill>
            <a:srgbClr val="18D637"/>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4400" dirty="0">
                <a:solidFill>
                  <a:prstClr val="black"/>
                </a:solidFill>
              </a:rPr>
              <a:t>All</a:t>
            </a:r>
          </a:p>
        </p:txBody>
      </p:sp>
      <p:sp>
        <p:nvSpPr>
          <p:cNvPr id="7" name="Right Arrow Callout 6"/>
          <p:cNvSpPr/>
          <p:nvPr/>
        </p:nvSpPr>
        <p:spPr>
          <a:xfrm>
            <a:off x="1270000" y="3327401"/>
            <a:ext cx="2654300" cy="1155700"/>
          </a:xfrm>
          <a:prstGeom prst="right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4400" dirty="0">
                <a:solidFill>
                  <a:prstClr val="black"/>
                </a:solidFill>
              </a:rPr>
              <a:t>Some</a:t>
            </a:r>
          </a:p>
        </p:txBody>
      </p:sp>
      <p:sp>
        <p:nvSpPr>
          <p:cNvPr id="8" name="Right Arrow Callout 7"/>
          <p:cNvSpPr/>
          <p:nvPr/>
        </p:nvSpPr>
        <p:spPr>
          <a:xfrm>
            <a:off x="1270000" y="1930401"/>
            <a:ext cx="2806700" cy="1155700"/>
          </a:xfrm>
          <a:prstGeom prst="rightArrowCallou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4400" dirty="0">
                <a:solidFill>
                  <a:prstClr val="black"/>
                </a:solidFill>
              </a:rPr>
              <a:t>A few</a:t>
            </a:r>
          </a:p>
        </p:txBody>
      </p:sp>
    </p:spTree>
    <p:extLst>
      <p:ext uri="{BB962C8B-B14F-4D97-AF65-F5344CB8AC3E}">
        <p14:creationId xmlns:p14="http://schemas.microsoft.com/office/powerpoint/2010/main" val="32911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Informed Decisions at Tier 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Informing Need</a:t>
            </a:r>
          </a:p>
          <a:p>
            <a:pPr lvl="1"/>
            <a:r>
              <a:rPr lang="en-US" dirty="0" smtClean="0"/>
              <a:t>Decision rules</a:t>
            </a:r>
          </a:p>
          <a:p>
            <a:pPr lvl="1"/>
            <a:r>
              <a:rPr lang="en-US" dirty="0" smtClean="0"/>
              <a:t>CICO, same for all</a:t>
            </a:r>
          </a:p>
          <a:p>
            <a:pPr lvl="1"/>
            <a:r>
              <a:rPr lang="en-US" dirty="0" smtClean="0"/>
              <a:t>DPR layered for group, anchored to tier 1</a:t>
            </a:r>
          </a:p>
          <a:p>
            <a:r>
              <a:rPr lang="en-US" dirty="0" smtClean="0"/>
              <a:t>Precision Statement and resource map</a:t>
            </a:r>
          </a:p>
          <a:p>
            <a:r>
              <a:rPr lang="en-US" dirty="0" smtClean="0"/>
              <a:t>Solution for progress monitoring groups</a:t>
            </a:r>
          </a:p>
          <a:p>
            <a:pPr lvl="1"/>
            <a:r>
              <a:rPr lang="en-US" dirty="0" smtClean="0"/>
              <a:t>Not progressing- then individual minimally using DPR anchored tier 1</a:t>
            </a:r>
          </a:p>
          <a:p>
            <a:r>
              <a:rPr lang="en-US" dirty="0" smtClean="0"/>
              <a:t>Systems data shared with staff- outcomes and fidelity</a:t>
            </a:r>
          </a:p>
        </p:txBody>
      </p:sp>
    </p:spTree>
    <p:extLst>
      <p:ext uri="{BB962C8B-B14F-4D97-AF65-F5344CB8AC3E}">
        <p14:creationId xmlns:p14="http://schemas.microsoft.com/office/powerpoint/2010/main" val="1598306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b="1" dirty="0">
                <a:solidFill>
                  <a:schemeClr val="tx2"/>
                </a:solidFill>
              </a:rPr>
              <a:t>Sample Precision statement for Tier 2</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11 staff members have observed and reported </a:t>
            </a:r>
            <a:r>
              <a:rPr lang="en-US" u="sng" dirty="0" smtClean="0"/>
              <a:t>minor </a:t>
            </a:r>
            <a:r>
              <a:rPr lang="en-US" u="sng" dirty="0"/>
              <a:t>disruptive behavior that looks like repeated loud talk, not following directions, and impulsive behavior </a:t>
            </a:r>
            <a:r>
              <a:rPr lang="en-US" dirty="0" smtClean="0"/>
              <a:t>that </a:t>
            </a:r>
            <a:r>
              <a:rPr lang="en-US" dirty="0"/>
              <a:t>is taking place most often in </a:t>
            </a:r>
            <a:r>
              <a:rPr lang="en-US" u="sng" dirty="0"/>
              <a:t>  </a:t>
            </a:r>
            <a:r>
              <a:rPr lang="en-US" u="sng" dirty="0" smtClean="0"/>
              <a:t>3</a:t>
            </a:r>
            <a:r>
              <a:rPr lang="en-US" u="sng" baseline="30000" dirty="0" smtClean="0"/>
              <a:t>rd</a:t>
            </a:r>
            <a:r>
              <a:rPr lang="en-US" u="sng" dirty="0" smtClean="0"/>
              <a:t> </a:t>
            </a:r>
            <a:r>
              <a:rPr lang="en-US" u="sng" dirty="0"/>
              <a:t>and </a:t>
            </a:r>
            <a:r>
              <a:rPr lang="en-US" u="sng" dirty="0" smtClean="0"/>
              <a:t>5</a:t>
            </a:r>
            <a:r>
              <a:rPr lang="en-US" u="sng" baseline="30000" dirty="0" smtClean="0"/>
              <a:t>th</a:t>
            </a:r>
            <a:r>
              <a:rPr lang="en-US" u="sng" dirty="0" smtClean="0"/>
              <a:t> grades</a:t>
            </a:r>
            <a:r>
              <a:rPr lang="en-US" dirty="0" smtClean="0"/>
              <a:t>. This </a:t>
            </a:r>
            <a:r>
              <a:rPr lang="en-US" dirty="0"/>
              <a:t>behavior occurs </a:t>
            </a:r>
            <a:r>
              <a:rPr lang="en-US" u="sng" dirty="0"/>
              <a:t>daily across </a:t>
            </a:r>
            <a:r>
              <a:rPr lang="en-US" u="sng" dirty="0" smtClean="0"/>
              <a:t>settings</a:t>
            </a:r>
            <a:r>
              <a:rPr lang="en-US" dirty="0" smtClean="0"/>
              <a:t>, </a:t>
            </a:r>
            <a:r>
              <a:rPr lang="en-US" dirty="0"/>
              <a:t>but is most likely to happen during </a:t>
            </a:r>
            <a:r>
              <a:rPr lang="en-US" u="sng" dirty="0"/>
              <a:t>first period and after </a:t>
            </a:r>
            <a:r>
              <a:rPr lang="en-US" u="sng" dirty="0" smtClean="0"/>
              <a:t>lunch</a:t>
            </a:r>
            <a:r>
              <a:rPr lang="en-US" dirty="0" smtClean="0"/>
              <a:t>. </a:t>
            </a:r>
            <a:r>
              <a:rPr lang="en-US" u="sng" dirty="0"/>
              <a:t>Ten </a:t>
            </a:r>
            <a:r>
              <a:rPr lang="en-US" u="sng" dirty="0" smtClean="0"/>
              <a:t>3</a:t>
            </a:r>
            <a:r>
              <a:rPr lang="en-US" u="sng" baseline="30000" dirty="0" smtClean="0"/>
              <a:t>rd</a:t>
            </a:r>
            <a:r>
              <a:rPr lang="en-US" u="sng" dirty="0" smtClean="0"/>
              <a:t> </a:t>
            </a:r>
            <a:r>
              <a:rPr lang="en-US" u="sng" dirty="0"/>
              <a:t>and </a:t>
            </a:r>
            <a:r>
              <a:rPr lang="en-US" u="sng" dirty="0" smtClean="0"/>
              <a:t>5</a:t>
            </a:r>
            <a:r>
              <a:rPr lang="en-US" u="sng" baseline="30000" dirty="0" smtClean="0"/>
              <a:t>th</a:t>
            </a:r>
            <a:r>
              <a:rPr lang="en-US" u="sng" dirty="0" smtClean="0"/>
              <a:t> </a:t>
            </a:r>
            <a:r>
              <a:rPr lang="en-US" u="sng" dirty="0"/>
              <a:t>graders </a:t>
            </a:r>
            <a:r>
              <a:rPr lang="en-US" dirty="0"/>
              <a:t>(grade level/group of students) are engaging in this </a:t>
            </a:r>
            <a:r>
              <a:rPr lang="en-US" dirty="0" smtClean="0"/>
              <a:t>behavior with 2-3 referrals each. </a:t>
            </a:r>
            <a:r>
              <a:rPr lang="en-US" dirty="0"/>
              <a:t>We think students may engage in this behavior in order to </a:t>
            </a:r>
            <a:r>
              <a:rPr lang="en-US" u="sng" dirty="0"/>
              <a:t>gain adult </a:t>
            </a:r>
            <a:r>
              <a:rPr lang="en-US" u="sng" dirty="0" smtClean="0"/>
              <a:t>attention or escape work.</a:t>
            </a:r>
            <a:endParaRPr lang="en-US" dirty="0"/>
          </a:p>
        </p:txBody>
      </p:sp>
    </p:spTree>
    <p:extLst>
      <p:ext uri="{BB962C8B-B14F-4D97-AF65-F5344CB8AC3E}">
        <p14:creationId xmlns:p14="http://schemas.microsoft.com/office/powerpoint/2010/main" val="1108438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195261" y="311150"/>
            <a:ext cx="960436" cy="625475"/>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aphicFrame>
        <p:nvGraphicFramePr>
          <p:cNvPr id="175" name="Shape 175"/>
          <p:cNvGraphicFramePr/>
          <p:nvPr>
            <p:extLst>
              <p:ext uri="{D42A27DB-BD31-4B8C-83A1-F6EECF244321}">
                <p14:modId xmlns:p14="http://schemas.microsoft.com/office/powerpoint/2010/main" val="3023450074"/>
              </p:ext>
            </p:extLst>
          </p:nvPr>
        </p:nvGraphicFramePr>
        <p:xfrm>
          <a:off x="82063" y="98089"/>
          <a:ext cx="9061937" cy="6774802"/>
        </p:xfrm>
        <a:graphic>
          <a:graphicData uri="http://schemas.openxmlformats.org/drawingml/2006/table">
            <a:tbl>
              <a:tblPr>
                <a:noFill/>
              </a:tblPr>
              <a:tblGrid>
                <a:gridCol w="1561419"/>
                <a:gridCol w="1938465"/>
                <a:gridCol w="1831516"/>
                <a:gridCol w="1697829"/>
                <a:gridCol w="2032708"/>
              </a:tblGrid>
              <a:tr h="294812">
                <a:tc gridSpan="5">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Craddock</a:t>
                      </a:r>
                      <a:r>
                        <a:rPr lang="en-US" sz="2000" b="1" i="0" u="none" strike="noStrike" cap="none" baseline="0" dirty="0" smtClean="0">
                          <a:solidFill>
                            <a:schemeClr val="dk2"/>
                          </a:solidFill>
                          <a:latin typeface="Questrial"/>
                          <a:ea typeface="Questrial"/>
                          <a:cs typeface="Questrial"/>
                          <a:sym typeface="Questrial"/>
                        </a:rPr>
                        <a:t> Elementary School </a:t>
                      </a:r>
                      <a:r>
                        <a:rPr lang="en-US" sz="2000" b="1" i="0" u="none" strike="noStrike" cap="none" dirty="0" smtClean="0">
                          <a:solidFill>
                            <a:schemeClr val="dk2"/>
                          </a:solidFill>
                          <a:latin typeface="Questrial"/>
                          <a:ea typeface="Questrial"/>
                          <a:cs typeface="Questrial"/>
                          <a:sym typeface="Questrial"/>
                        </a:rPr>
                        <a:t>Resource Map for Tier 2</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79247">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Practices/Programs/Initiatives</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Who receives support-Decision Rules</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Provider</a:t>
                      </a:r>
                      <a:endParaRPr lang="en-US" sz="2000" b="1" i="0" u="none" strike="noStrike" cap="none" dirty="0">
                        <a:solidFill>
                          <a:schemeClr val="dk2"/>
                        </a:solidFill>
                        <a:latin typeface="Questrial"/>
                        <a:ea typeface="Questrial"/>
                        <a:cs typeface="Questrial"/>
                        <a:sym typeface="Questrial"/>
                      </a:endParaRPr>
                    </a:p>
                    <a:p>
                      <a:pPr marL="0" marR="0" lvl="0" indent="0" algn="l" rtl="0">
                        <a:spcBef>
                          <a:spcPts val="0"/>
                        </a:spcBef>
                        <a:buSzPct val="25000"/>
                        <a:buNone/>
                      </a:pPr>
                      <a:endParaRPr sz="2000" b="1" i="0" u="none" dirty="0">
                        <a:solidFill>
                          <a:schemeClr val="dk2"/>
                        </a:solidFill>
                        <a:latin typeface="Questrial"/>
                        <a:ea typeface="Questrial"/>
                        <a:cs typeface="Questrial"/>
                        <a:sym typeface="Questrial"/>
                      </a:endParaRPr>
                    </a:p>
                  </a:txBody>
                  <a:tcPr marL="111025" marR="11102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Progress monitored? Outcomes </a:t>
                      </a:r>
                      <a:r>
                        <a:rPr lang="en-US" sz="2000" b="1" i="0" u="none" dirty="0">
                          <a:solidFill>
                            <a:schemeClr val="dk2"/>
                          </a:solidFill>
                          <a:latin typeface="Questrial"/>
                          <a:ea typeface="Questrial"/>
                          <a:cs typeface="Questrial"/>
                          <a:sym typeface="Questrial"/>
                        </a:rPr>
                        <a:t>evaluated?</a:t>
                      </a:r>
                    </a:p>
                  </a:txBody>
                  <a:tcPr marL="111025" marR="111025" marT="0" marB="0">
                    <a:lnL w="12700" cap="flat" cmpd="sng">
                      <a:solidFill>
                        <a:schemeClr val="dk1"/>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How do students enter &amp; </a:t>
                      </a:r>
                      <a:r>
                        <a:rPr lang="en-US" sz="2000" b="1" i="0" u="none" dirty="0" smtClean="0">
                          <a:solidFill>
                            <a:schemeClr val="dk2"/>
                          </a:solidFill>
                          <a:latin typeface="Questrial"/>
                          <a:ea typeface="Questrial"/>
                          <a:cs typeface="Questrial"/>
                          <a:sym typeface="Questrial"/>
                        </a:rPr>
                        <a:t>exit*?</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r>
              <a:tr h="2358494">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Check-In Check-Out (CICO)</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Students</a:t>
                      </a:r>
                      <a:r>
                        <a:rPr lang="en-US" sz="2000" b="1" i="0" u="none" baseline="0" dirty="0" smtClean="0">
                          <a:solidFill>
                            <a:schemeClr val="dk2"/>
                          </a:solidFill>
                          <a:latin typeface="Questrial"/>
                          <a:ea typeface="Questrial"/>
                          <a:cs typeface="Questrial"/>
                          <a:sym typeface="Questrial"/>
                        </a:rPr>
                        <a:t> needing extra support with SW Expectations</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CICO Facilitators </a:t>
                      </a: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&amp;</a:t>
                      </a:r>
                      <a:r>
                        <a:rPr lang="en-US" sz="2000" b="1" i="0" u="none" baseline="0" dirty="0" smtClean="0">
                          <a:solidFill>
                            <a:schemeClr val="dk2"/>
                          </a:solidFill>
                          <a:latin typeface="Questrial"/>
                          <a:ea typeface="Questrial"/>
                          <a:cs typeface="Questrial"/>
                          <a:sym typeface="Questrial"/>
                        </a:rPr>
                        <a:t> </a:t>
                      </a:r>
                      <a:r>
                        <a:rPr lang="en-US" sz="2000" b="1" i="0" u="none" dirty="0" smtClean="0">
                          <a:solidFill>
                            <a:schemeClr val="dk2"/>
                          </a:solidFill>
                          <a:latin typeface="Questrial"/>
                          <a:ea typeface="Questrial"/>
                          <a:cs typeface="Questrial"/>
                          <a:sym typeface="Questrial"/>
                        </a:rPr>
                        <a:t>Teachers</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chemeClr val="dk1"/>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Daily Progress Report</a:t>
                      </a:r>
                      <a:r>
                        <a:rPr lang="en-US" sz="2000" b="1" i="0" u="none" baseline="0" dirty="0" smtClean="0">
                          <a:solidFill>
                            <a:schemeClr val="dk2"/>
                          </a:solidFill>
                          <a:latin typeface="Questrial"/>
                          <a:ea typeface="Questrial"/>
                          <a:cs typeface="Questrial"/>
                          <a:sym typeface="Questrial"/>
                        </a:rPr>
                        <a:t> (DPR)</a:t>
                      </a:r>
                    </a:p>
                    <a:p>
                      <a:pPr marL="0" marR="0" lvl="0" indent="0" algn="l" rtl="0">
                        <a:lnSpc>
                          <a:spcPct val="100000"/>
                        </a:lnSpc>
                        <a:spcBef>
                          <a:spcPts val="0"/>
                        </a:spcBef>
                        <a:spcAft>
                          <a:spcPts val="0"/>
                        </a:spcAft>
                        <a:buClr>
                          <a:schemeClr val="dk2"/>
                        </a:buClr>
                        <a:buSzPct val="25000"/>
                        <a:buFont typeface="Questrial"/>
                        <a:buNone/>
                      </a:pPr>
                      <a:r>
                        <a:rPr lang="en-US" sz="2000" b="1" i="0" u="none" baseline="0" dirty="0" smtClean="0">
                          <a:solidFill>
                            <a:schemeClr val="dk2"/>
                          </a:solidFill>
                          <a:latin typeface="Questrial"/>
                          <a:ea typeface="Questrial"/>
                          <a:cs typeface="Questrial"/>
                          <a:sym typeface="Questrial"/>
                        </a:rPr>
                        <a:t>Student behavior</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2+ ODRs</a:t>
                      </a: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4+ CR</a:t>
                      </a:r>
                      <a:r>
                        <a:rPr lang="en-US" sz="2000" b="1" i="0" u="none" baseline="0" dirty="0" smtClean="0">
                          <a:solidFill>
                            <a:schemeClr val="dk2"/>
                          </a:solidFill>
                          <a:latin typeface="Questrial"/>
                          <a:ea typeface="Questrial"/>
                          <a:cs typeface="Questrial"/>
                          <a:sym typeface="Questrial"/>
                        </a:rPr>
                        <a:t> Behavior Incidents</a:t>
                      </a:r>
                    </a:p>
                    <a:p>
                      <a:pPr marL="0" marR="0" lvl="0" indent="0" algn="l" rtl="0">
                        <a:lnSpc>
                          <a:spcPct val="100000"/>
                        </a:lnSpc>
                        <a:spcBef>
                          <a:spcPts val="0"/>
                        </a:spcBef>
                        <a:spcAft>
                          <a:spcPts val="0"/>
                        </a:spcAft>
                        <a:buClr>
                          <a:schemeClr val="dk1"/>
                        </a:buClr>
                        <a:buSzPct val="25000"/>
                        <a:buFont typeface="Calibri"/>
                        <a:buNone/>
                      </a:pPr>
                      <a:r>
                        <a:rPr lang="en-US" sz="2000" b="1" i="0" u="none" dirty="0" smtClean="0">
                          <a:solidFill>
                            <a:schemeClr val="dk2"/>
                          </a:solidFill>
                          <a:latin typeface="Questrial"/>
                          <a:ea typeface="Questrial"/>
                          <a:cs typeface="Questrial"/>
                          <a:sym typeface="Questrial"/>
                        </a:rPr>
                        <a:t>*80%</a:t>
                      </a:r>
                      <a:r>
                        <a:rPr lang="en-US" sz="2000" b="1" i="0" u="none" baseline="0" dirty="0" smtClean="0">
                          <a:solidFill>
                            <a:schemeClr val="dk2"/>
                          </a:solidFill>
                          <a:latin typeface="Questrial"/>
                          <a:ea typeface="Questrial"/>
                          <a:cs typeface="Questrial"/>
                          <a:sym typeface="Questrial"/>
                        </a:rPr>
                        <a:t> goal made over 10 cons days; </a:t>
                      </a:r>
                    </a:p>
                    <a:p>
                      <a:pPr marL="0" marR="0" lvl="0" indent="0" algn="l" rtl="0">
                        <a:lnSpc>
                          <a:spcPct val="100000"/>
                        </a:lnSpc>
                        <a:spcBef>
                          <a:spcPts val="0"/>
                        </a:spcBef>
                        <a:spcAft>
                          <a:spcPts val="0"/>
                        </a:spcAft>
                        <a:buClr>
                          <a:schemeClr val="dk1"/>
                        </a:buClr>
                        <a:buSzPct val="25000"/>
                        <a:buFont typeface="Calibri"/>
                        <a:buNone/>
                      </a:pPr>
                      <a:r>
                        <a:rPr lang="en-US" sz="2000" b="1" i="0" u="none" baseline="0" dirty="0" smtClean="0">
                          <a:solidFill>
                            <a:schemeClr val="dk2"/>
                          </a:solidFill>
                          <a:latin typeface="Questrial"/>
                          <a:ea typeface="Questrial"/>
                          <a:cs typeface="Questrial"/>
                          <a:sym typeface="Questrial"/>
                        </a:rPr>
                        <a:t>0-1 ODRs</a:t>
                      </a:r>
                      <a:r>
                        <a:rPr lang="en-US" sz="2000" b="1" i="0" u="none" dirty="0" smtClean="0">
                          <a:solidFill>
                            <a:schemeClr val="dk2"/>
                          </a:solidFill>
                          <a:latin typeface="Questrial"/>
                          <a:ea typeface="Questrial"/>
                          <a:cs typeface="Questrial"/>
                          <a:sym typeface="Questrial"/>
                        </a:rPr>
                        <a:t> </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41903">
                <a:tc rowSpan="2">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Modified CICO</a:t>
                      </a:r>
                      <a:endParaRPr lang="en-US" sz="2000" b="1" i="0" u="none" dirty="0">
                        <a:solidFill>
                          <a:schemeClr val="dk2"/>
                        </a:solidFill>
                        <a:latin typeface="Questrial"/>
                        <a:ea typeface="Questrial"/>
                        <a:cs typeface="Questrial"/>
                        <a:sym typeface="Questrial"/>
                      </a:endParaRPr>
                    </a:p>
                  </a:txBody>
                  <a:tcPr marL="111025" marR="111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Not</a:t>
                      </a:r>
                      <a:r>
                        <a:rPr lang="en-US" sz="2000" b="1" i="0" u="none" baseline="0" dirty="0" smtClean="0">
                          <a:solidFill>
                            <a:schemeClr val="dk2"/>
                          </a:solidFill>
                          <a:latin typeface="Questrial"/>
                          <a:ea typeface="Questrial"/>
                          <a:cs typeface="Questrial"/>
                          <a:sym typeface="Questrial"/>
                        </a:rPr>
                        <a:t> making progress with CICO; function-base modifications</a:t>
                      </a:r>
                      <a:endParaRPr lang="en-US" sz="2000" b="1" i="0" u="none" dirty="0">
                        <a:solidFill>
                          <a:schemeClr val="dk2"/>
                        </a:solidFill>
                        <a:latin typeface="Questrial"/>
                        <a:ea typeface="Questrial"/>
                        <a:cs typeface="Questrial"/>
                        <a:sym typeface="Questrial"/>
                      </a:endParaRPr>
                    </a:p>
                  </a:txBody>
                  <a:tcPr marL="111025" marR="111025" marT="0" marB="0">
                    <a:lnL w="12700" cap="flat" cmpd="sng" algn="ctr">
                      <a:solidFill>
                        <a:srgbClr val="000000"/>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CICO Facilitators</a:t>
                      </a:r>
                      <a:r>
                        <a:rPr lang="en-US" sz="2000" b="1" i="0" u="none" baseline="0" dirty="0" smtClean="0">
                          <a:solidFill>
                            <a:schemeClr val="dk2"/>
                          </a:solidFill>
                          <a:latin typeface="Questrial"/>
                          <a:ea typeface="Questrial"/>
                          <a:cs typeface="Questrial"/>
                          <a:sym typeface="Questrial"/>
                        </a:rPr>
                        <a:t> &amp;</a:t>
                      </a:r>
                      <a:r>
                        <a:rPr lang="en-US" sz="2000" b="1" i="0" u="none" dirty="0" smtClean="0">
                          <a:solidFill>
                            <a:schemeClr val="dk2"/>
                          </a:solidFill>
                          <a:latin typeface="Questrial"/>
                          <a:ea typeface="Questrial"/>
                          <a:cs typeface="Questrial"/>
                          <a:sym typeface="Questrial"/>
                        </a:rPr>
                        <a:t> Teachers,</a:t>
                      </a:r>
                      <a:r>
                        <a:rPr lang="en-US" sz="2000" b="1" i="0" u="none" baseline="0" dirty="0" smtClean="0">
                          <a:solidFill>
                            <a:schemeClr val="dk2"/>
                          </a:solidFill>
                          <a:latin typeface="Questrial"/>
                          <a:ea typeface="Questrial"/>
                          <a:cs typeface="Questrial"/>
                          <a:sym typeface="Questrial"/>
                        </a:rPr>
                        <a:t> others as needed</a:t>
                      </a:r>
                      <a:endParaRPr lang="en-US" sz="2000" b="1" i="0" u="none" dirty="0" smtClean="0">
                        <a:solidFill>
                          <a:schemeClr val="dk2"/>
                        </a:solidFill>
                        <a:latin typeface="Questrial"/>
                        <a:ea typeface="Questrial"/>
                        <a:cs typeface="Questrial"/>
                        <a:sym typeface="Questrial"/>
                      </a:endParaRPr>
                    </a:p>
                  </a:txBody>
                  <a:tcPr marL="111025" marR="111025" marT="0" marB="0">
                    <a:lnL w="12700" cap="flat" cmpd="sng" algn="ctr">
                      <a:solidFill>
                        <a:schemeClr val="dk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DPR</a:t>
                      </a: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Student Behavior</a:t>
                      </a:r>
                      <a:r>
                        <a:rPr lang="en-US" sz="2000" b="1" i="0" u="none" baseline="0" dirty="0" smtClean="0">
                          <a:solidFill>
                            <a:schemeClr val="dk2"/>
                          </a:solidFill>
                          <a:latin typeface="Questrial"/>
                          <a:ea typeface="Questrial"/>
                          <a:cs typeface="Questrial"/>
                          <a:sym typeface="Questrial"/>
                        </a:rPr>
                        <a:t> </a:t>
                      </a:r>
                      <a:endParaRPr lang="en-US" sz="2000" b="1" i="0" u="none" dirty="0">
                        <a:solidFill>
                          <a:schemeClr val="dk2"/>
                        </a:solidFill>
                        <a:latin typeface="Questrial"/>
                        <a:ea typeface="Questrial"/>
                        <a:cs typeface="Questrial"/>
                        <a:sym typeface="Questrial"/>
                      </a:endParaRPr>
                    </a:p>
                  </a:txBody>
                  <a:tcPr marL="111025" marR="111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Same as CICO</a:t>
                      </a:r>
                      <a:endParaRPr lang="en-US" sz="2000" b="1" i="0" u="none" dirty="0">
                        <a:solidFill>
                          <a:schemeClr val="dk2"/>
                        </a:solidFill>
                        <a:latin typeface="Questrial"/>
                        <a:ea typeface="Questrial"/>
                        <a:cs typeface="Questrial"/>
                        <a:sym typeface="Questrial"/>
                      </a:endParaRPr>
                    </a:p>
                  </a:txBody>
                  <a:tcPr marL="111025" marR="111025"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129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Same as CICO; Increase on CBM and Summative to cut off </a:t>
                      </a:r>
                      <a:endParaRPr lang="en-US" sz="2000" b="1" i="0" u="none" dirty="0">
                        <a:solidFill>
                          <a:schemeClr val="dk2"/>
                        </a:solidFill>
                        <a:latin typeface="Questrial"/>
                        <a:ea typeface="Questrial"/>
                        <a:cs typeface="Questrial"/>
                        <a:sym typeface="Questrial"/>
                      </a:endParaRPr>
                    </a:p>
                  </a:txBody>
                  <a:tcPr marL="111025" marR="111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534">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SAIG</a:t>
                      </a:r>
                      <a:endParaRPr lang="en-US" sz="2000" b="1" i="0" u="none" dirty="0">
                        <a:solidFill>
                          <a:schemeClr val="dk2"/>
                        </a:solidFill>
                        <a:latin typeface="Questrial"/>
                        <a:ea typeface="Questrial"/>
                        <a:cs typeface="Questrial"/>
                        <a:sym typeface="Questrial"/>
                      </a:endParaRPr>
                    </a:p>
                  </a:txBody>
                  <a:tcPr marL="111025" marR="111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
                          <a:schemeClr val="dk2"/>
                        </a:buClr>
                        <a:buSzPct val="25000"/>
                        <a:buFont typeface="Questrial"/>
                        <a:buNone/>
                        <a:tabLst/>
                        <a:defRPr/>
                      </a:pPr>
                      <a:r>
                        <a:rPr lang="en-US" sz="2000" b="1" i="0" u="none" dirty="0" smtClean="0">
                          <a:solidFill>
                            <a:schemeClr val="dk2"/>
                          </a:solidFill>
                          <a:latin typeface="Questrial"/>
                          <a:ea typeface="Questrial"/>
                          <a:cs typeface="Questrial"/>
                          <a:sym typeface="Questrial"/>
                        </a:rPr>
                        <a:t>CICO+ and  academic at risk</a:t>
                      </a:r>
                    </a:p>
                  </a:txBody>
                  <a:tcPr marL="111025" marR="111025" marT="0" marB="0">
                    <a:lnL w="12700" cap="flat" cmpd="sng" algn="ctr">
                      <a:solidFill>
                        <a:srgbClr val="000000"/>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
                          <a:schemeClr val="dk2"/>
                        </a:buClr>
                        <a:buSzPct val="25000"/>
                        <a:buFont typeface="Questrial"/>
                        <a:buNone/>
                        <a:tabLst/>
                        <a:defRPr/>
                      </a:pPr>
                      <a:r>
                        <a:rPr lang="en-US" sz="2000" b="1" i="0" u="none" dirty="0" smtClean="0">
                          <a:solidFill>
                            <a:schemeClr val="dk2"/>
                          </a:solidFill>
                          <a:latin typeface="Questrial"/>
                          <a:ea typeface="Questrial"/>
                          <a:cs typeface="Questrial"/>
                          <a:sym typeface="Questrial"/>
                        </a:rPr>
                        <a:t>CICO</a:t>
                      </a:r>
                      <a:r>
                        <a:rPr lang="en-US" sz="2000" b="1" i="0" u="none" baseline="0" dirty="0" smtClean="0">
                          <a:solidFill>
                            <a:schemeClr val="dk2"/>
                          </a:solidFill>
                          <a:latin typeface="Questrial"/>
                          <a:ea typeface="Questrial"/>
                          <a:cs typeface="Questrial"/>
                          <a:sym typeface="Questrial"/>
                        </a:rPr>
                        <a:t> </a:t>
                      </a:r>
                      <a:r>
                        <a:rPr lang="en-US" sz="2000" b="1" i="0" u="none" dirty="0" err="1" smtClean="0">
                          <a:solidFill>
                            <a:schemeClr val="dk2"/>
                          </a:solidFill>
                          <a:latin typeface="Questrial"/>
                          <a:ea typeface="Questrial"/>
                          <a:cs typeface="Questrial"/>
                          <a:sym typeface="Questrial"/>
                        </a:rPr>
                        <a:t>Facs</a:t>
                      </a:r>
                      <a:r>
                        <a:rPr lang="en-US" sz="2000" b="1" i="0" u="none" baseline="0" dirty="0" smtClean="0">
                          <a:solidFill>
                            <a:schemeClr val="dk2"/>
                          </a:solidFill>
                          <a:latin typeface="Questrial"/>
                          <a:ea typeface="Questrial"/>
                          <a:cs typeface="Questrial"/>
                          <a:sym typeface="Questrial"/>
                        </a:rPr>
                        <a:t> &amp;</a:t>
                      </a:r>
                      <a:r>
                        <a:rPr lang="en-US" sz="2000" b="1" i="0" u="none" dirty="0" smtClean="0">
                          <a:solidFill>
                            <a:schemeClr val="dk2"/>
                          </a:solidFill>
                          <a:latin typeface="Questrial"/>
                          <a:ea typeface="Questrial"/>
                          <a:cs typeface="Questrial"/>
                          <a:sym typeface="Questrial"/>
                        </a:rPr>
                        <a:t> Teachers,</a:t>
                      </a:r>
                      <a:r>
                        <a:rPr lang="en-US" sz="2000" b="1" i="0" u="none" baseline="0" dirty="0" smtClean="0">
                          <a:solidFill>
                            <a:schemeClr val="dk2"/>
                          </a:solidFill>
                          <a:latin typeface="Questrial"/>
                          <a:ea typeface="Questrial"/>
                          <a:cs typeface="Questrial"/>
                          <a:sym typeface="Questrial"/>
                        </a:rPr>
                        <a:t> Group Leads</a:t>
                      </a:r>
                      <a:endParaRPr lang="en-US" sz="2000" b="1" i="0" u="none" dirty="0" smtClean="0">
                        <a:solidFill>
                          <a:schemeClr val="dk2"/>
                        </a:solidFill>
                        <a:latin typeface="Questrial"/>
                        <a:ea typeface="Questrial"/>
                        <a:cs typeface="Questrial"/>
                        <a:sym typeface="Questrial"/>
                      </a:endParaRPr>
                    </a:p>
                  </a:txBody>
                  <a:tcPr marL="111025" marR="111025" marT="0" marB="0">
                    <a:lnL w="12700" cap="flat" cmpd="sng" algn="ctr">
                      <a:solidFill>
                        <a:schemeClr val="dk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DPR, S Behavior, CBM, Summative</a:t>
                      </a:r>
                      <a:endParaRPr lang="en-US" sz="2000" b="1" i="0" u="none" dirty="0">
                        <a:solidFill>
                          <a:schemeClr val="dk2"/>
                        </a:solidFill>
                        <a:latin typeface="Questrial"/>
                        <a:ea typeface="Questrial"/>
                        <a:cs typeface="Questrial"/>
                        <a:sym typeface="Questrial"/>
                      </a:endParaRPr>
                    </a:p>
                  </a:txBody>
                  <a:tcPr marL="111025" marR="111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vMerge="1">
                  <a:txBody>
                    <a:bodyPr/>
                    <a:lstStyle/>
                    <a:p>
                      <a:pPr marL="0" marR="0" lvl="0" indent="0" algn="l" rtl="0">
                        <a:lnSpc>
                          <a:spcPct val="100000"/>
                        </a:lnSpc>
                        <a:spcBef>
                          <a:spcPts val="0"/>
                        </a:spcBef>
                        <a:spcAft>
                          <a:spcPts val="0"/>
                        </a:spcAft>
                        <a:buClr>
                          <a:schemeClr val="dk2"/>
                        </a:buClr>
                        <a:buSzPct val="25000"/>
                        <a:buFont typeface="Questrial"/>
                        <a:buNone/>
                      </a:pPr>
                      <a:endParaRPr lang="en-US" sz="2000" b="1" i="0" u="none" dirty="0">
                        <a:solidFill>
                          <a:schemeClr val="dk2"/>
                        </a:solidFill>
                        <a:latin typeface="Questrial"/>
                        <a:ea typeface="Questrial"/>
                        <a:cs typeface="Questrial"/>
                        <a:sym typeface="Questrial"/>
                      </a:endParaRPr>
                    </a:p>
                  </a:txBody>
                  <a:tcPr marL="111025" marR="111025"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57417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89506445"/>
              </p:ext>
            </p:extLst>
          </p:nvPr>
        </p:nvGraphicFramePr>
        <p:xfrm>
          <a:off x="90632" y="51492"/>
          <a:ext cx="9053368" cy="6699515"/>
        </p:xfrm>
        <a:graphic>
          <a:graphicData uri="http://schemas.openxmlformats.org/drawingml/2006/table">
            <a:tbl>
              <a:tblPr firstRow="1" bandRow="1">
                <a:tableStyleId>{5C22544A-7EE6-4342-B048-85BDC9FD1C3A}</a:tableStyleId>
              </a:tblPr>
              <a:tblGrid>
                <a:gridCol w="1844104"/>
                <a:gridCol w="7209264"/>
              </a:tblGrid>
              <a:tr h="1703266">
                <a:tc>
                  <a:txBody>
                    <a:bodyPr/>
                    <a:lstStyle/>
                    <a:p>
                      <a:r>
                        <a:rPr lang="en-US" sz="2400" b="0" dirty="0" smtClean="0">
                          <a:solidFill>
                            <a:schemeClr val="tx1"/>
                          </a:solidFill>
                        </a:rPr>
                        <a:t>Prevent</a:t>
                      </a:r>
                      <a:endParaRPr lang="en-US" sz="2400" b="0" dirty="0">
                        <a:solidFill>
                          <a:schemeClr val="tx1"/>
                        </a:solidFill>
                      </a:endParaRPr>
                    </a:p>
                  </a:txBody>
                  <a:tcPr/>
                </a:tc>
                <a:tc>
                  <a:txBody>
                    <a:bodyPr/>
                    <a:lstStyle/>
                    <a:p>
                      <a:r>
                        <a:rPr lang="en-US" sz="2800" b="0" baseline="0" dirty="0" smtClean="0">
                          <a:solidFill>
                            <a:srgbClr val="000000"/>
                          </a:solidFill>
                        </a:rPr>
                        <a:t>Add another layer of instructional support to teach SW expectations using CICO to students identified needing additional support.</a:t>
                      </a:r>
                    </a:p>
                  </a:txBody>
                  <a:tcPr/>
                </a:tc>
              </a:tr>
              <a:tr h="2233172">
                <a:tc>
                  <a:txBody>
                    <a:bodyPr/>
                    <a:lstStyle/>
                    <a:p>
                      <a:r>
                        <a:rPr lang="en-US" sz="2400" dirty="0" smtClean="0"/>
                        <a:t>Teach</a:t>
                      </a:r>
                      <a:endParaRPr lang="en-US" sz="2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Re-teach expected</a:t>
                      </a:r>
                      <a:r>
                        <a:rPr lang="en-US" sz="2800" baseline="0" dirty="0" smtClean="0"/>
                        <a:t> behavior and CICO procedures to students. Teach families about CICO. </a:t>
                      </a:r>
                      <a:r>
                        <a:rPr lang="en-US" sz="2800" b="0" baseline="0" dirty="0" smtClean="0">
                          <a:solidFill>
                            <a:srgbClr val="000000"/>
                          </a:solidFill>
                        </a:rPr>
                        <a:t>Review CICO procedures with staff involved.</a:t>
                      </a:r>
                    </a:p>
                  </a:txBody>
                  <a:tcPr/>
                </a:tc>
              </a:tr>
              <a:tr h="2763077">
                <a:tc>
                  <a:txBody>
                    <a:bodyPr/>
                    <a:lstStyle/>
                    <a:p>
                      <a:r>
                        <a:rPr lang="en-US" sz="2400" dirty="0" smtClean="0"/>
                        <a:t>Acknowledge </a:t>
                      </a:r>
                    </a:p>
                    <a:p>
                      <a:r>
                        <a:rPr lang="en-US" sz="2400" dirty="0" smtClean="0"/>
                        <a:t>&amp; Appreciate</a:t>
                      </a:r>
                      <a:endParaRPr lang="en-US" sz="2400" dirty="0"/>
                    </a:p>
                  </a:txBody>
                  <a:tcPr/>
                </a:tc>
                <a:tc>
                  <a:txBody>
                    <a:bodyPr/>
                    <a:lstStyle/>
                    <a:p>
                      <a:r>
                        <a:rPr lang="en-US" sz="2800" dirty="0" smtClean="0"/>
                        <a:t>Review use of Daily Progress Report (DPR) as a tool to prompt teacher feedback and collect data on expected behaviors throughout the day.</a:t>
                      </a:r>
                      <a:r>
                        <a:rPr lang="en-US" sz="2800" baseline="0" dirty="0" smtClean="0"/>
                        <a:t> Inventory students for additional reinforcement obtained by meeting goals.</a:t>
                      </a:r>
                      <a:endParaRPr lang="en-US" sz="2800" dirty="0"/>
                    </a:p>
                  </a:txBody>
                  <a:tcPr/>
                </a:tc>
              </a:tr>
            </a:tbl>
          </a:graphicData>
        </a:graphic>
      </p:graphicFrame>
    </p:spTree>
    <p:extLst>
      <p:ext uri="{BB962C8B-B14F-4D97-AF65-F5344CB8AC3E}">
        <p14:creationId xmlns:p14="http://schemas.microsoft.com/office/powerpoint/2010/main" val="2899543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84009839"/>
              </p:ext>
            </p:extLst>
          </p:nvPr>
        </p:nvGraphicFramePr>
        <p:xfrm>
          <a:off x="90632" y="51492"/>
          <a:ext cx="9053368" cy="6901696"/>
        </p:xfrm>
        <a:graphic>
          <a:graphicData uri="http://schemas.openxmlformats.org/drawingml/2006/table">
            <a:tbl>
              <a:tblPr firstRow="1" bandRow="1">
                <a:tableStyleId>{5C22544A-7EE6-4342-B048-85BDC9FD1C3A}</a:tableStyleId>
              </a:tblPr>
              <a:tblGrid>
                <a:gridCol w="1510733"/>
                <a:gridCol w="7542635"/>
              </a:tblGrid>
              <a:tr h="1563779">
                <a:tc>
                  <a:txBody>
                    <a:bodyPr/>
                    <a:lstStyle/>
                    <a:p>
                      <a:r>
                        <a:rPr lang="en-US" sz="2400" b="0" dirty="0" smtClean="0">
                          <a:solidFill>
                            <a:srgbClr val="000000"/>
                          </a:solidFill>
                        </a:rPr>
                        <a:t>Correct</a:t>
                      </a:r>
                      <a:endParaRPr lang="en-US" sz="2400" b="0" dirty="0">
                        <a:solidFill>
                          <a:srgbClr val="000000"/>
                        </a:solidFill>
                      </a:endParaRPr>
                    </a:p>
                  </a:txBody>
                  <a:tcPr/>
                </a:tc>
                <a:tc>
                  <a:txBody>
                    <a:bodyPr/>
                    <a:lstStyle/>
                    <a:p>
                      <a:r>
                        <a:rPr lang="en-US" sz="2800" b="0" dirty="0" smtClean="0">
                          <a:solidFill>
                            <a:schemeClr val="tx1"/>
                          </a:solidFill>
                        </a:rPr>
                        <a:t>Review Behavior Specific Correction statements with staff.</a:t>
                      </a:r>
                      <a:r>
                        <a:rPr lang="en-US" sz="2800" b="0" baseline="0" dirty="0" smtClean="0">
                          <a:solidFill>
                            <a:schemeClr val="tx1"/>
                          </a:solidFill>
                        </a:rPr>
                        <a:t> Review what a 0, 1, 2 look like when recording data on Daily Progress Report (DPR).</a:t>
                      </a:r>
                      <a:r>
                        <a:rPr lang="en-US" sz="2800" b="0" dirty="0" smtClean="0">
                          <a:solidFill>
                            <a:schemeClr val="tx1"/>
                          </a:solidFill>
                        </a:rPr>
                        <a:t> </a:t>
                      </a:r>
                      <a:endParaRPr lang="en-US" sz="2800" b="0" dirty="0">
                        <a:solidFill>
                          <a:schemeClr val="tx1"/>
                        </a:solidFill>
                      </a:endParaRPr>
                    </a:p>
                  </a:txBody>
                  <a:tcPr/>
                </a:tc>
              </a:tr>
              <a:tr h="2259437">
                <a:tc>
                  <a:txBody>
                    <a:bodyPr/>
                    <a:lstStyle/>
                    <a:p>
                      <a:r>
                        <a:rPr lang="en-US" sz="2400" dirty="0" smtClean="0"/>
                        <a:t>Extinction</a:t>
                      </a:r>
                      <a:endParaRPr lang="en-US" sz="2400" dirty="0"/>
                    </a:p>
                  </a:txBody>
                  <a:tcPr/>
                </a:tc>
                <a:tc>
                  <a:txBody>
                    <a:bodyPr/>
                    <a:lstStyle/>
                    <a:p>
                      <a:r>
                        <a:rPr lang="en-US" sz="2800" dirty="0" smtClean="0"/>
                        <a:t>Review DPR with student at the end of each day focusing on points earned for engaging</a:t>
                      </a:r>
                      <a:r>
                        <a:rPr lang="en-US" sz="2800" baseline="0" dirty="0" smtClean="0"/>
                        <a:t> in expected behavior. Review &amp; pre-correct for expected behaviors during morning check-in with facilitator and throughout the day with staff.</a:t>
                      </a:r>
                      <a:endParaRPr lang="en-US" sz="2800" dirty="0"/>
                    </a:p>
                  </a:txBody>
                  <a:tcPr/>
                </a:tc>
              </a:tr>
              <a:tr h="2692754">
                <a:tc>
                  <a:txBody>
                    <a:bodyPr/>
                    <a:lstStyle/>
                    <a:p>
                      <a:r>
                        <a:rPr lang="en-US" sz="2400" dirty="0" smtClean="0"/>
                        <a:t>Safety</a:t>
                      </a:r>
                      <a:endParaRPr lang="en-US" sz="2400" dirty="0"/>
                    </a:p>
                  </a:txBody>
                  <a:tcPr/>
                </a:tc>
                <a:tc>
                  <a:txBody>
                    <a:bodyPr/>
                    <a:lstStyle/>
                    <a:p>
                      <a:r>
                        <a:rPr lang="en-US" sz="2800" baseline="0" dirty="0" smtClean="0"/>
                        <a:t>CICO Facilitator progress monitors DPR data on a weekly basis to identify any concerns (decreasing trends) in student performance- intervenes as appropriate and reports on-going concerns to tier 2 team. Teacher reports any additional concerns to CICO Facilitator. Enlist support of admin for immediate concerns.</a:t>
                      </a:r>
                      <a:endParaRPr lang="en-US" sz="2800" dirty="0"/>
                    </a:p>
                  </a:txBody>
                  <a:tcPr/>
                </a:tc>
              </a:tr>
            </a:tbl>
          </a:graphicData>
        </a:graphic>
      </p:graphicFrame>
    </p:spTree>
    <p:extLst>
      <p:ext uri="{BB962C8B-B14F-4D97-AF65-F5344CB8AC3E}">
        <p14:creationId xmlns:p14="http://schemas.microsoft.com/office/powerpoint/2010/main" val="4037827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09-03 at 9.44.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5035" y="-76507"/>
            <a:ext cx="5646189" cy="7016331"/>
          </a:xfrm>
          <a:prstGeom prst="rect">
            <a:avLst/>
          </a:prstGeom>
        </p:spPr>
      </p:pic>
      <p:sp>
        <p:nvSpPr>
          <p:cNvPr id="3" name="Oval 2"/>
          <p:cNvSpPr/>
          <p:nvPr/>
        </p:nvSpPr>
        <p:spPr>
          <a:xfrm>
            <a:off x="3244156" y="1352962"/>
            <a:ext cx="1276949" cy="1256322"/>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3465035" y="3329328"/>
            <a:ext cx="2015510" cy="1256322"/>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4521105" y="1201099"/>
            <a:ext cx="4507289" cy="483201"/>
          </a:xfrm>
          <a:prstGeom prst="round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79463" y="2222240"/>
            <a:ext cx="5698996" cy="2554545"/>
          </a:xfrm>
          <a:prstGeom prst="rect">
            <a:avLst/>
          </a:prstGeom>
          <a:solidFill>
            <a:srgbClr val="FFFF00"/>
          </a:solidFill>
        </p:spPr>
        <p:txBody>
          <a:bodyPr wrap="none" rtlCol="0">
            <a:spAutoFit/>
          </a:bodyPr>
          <a:lstStyle/>
          <a:p>
            <a:pPr marL="285750" indent="-285750">
              <a:buFont typeface="Arial"/>
              <a:buChar char="•"/>
            </a:pPr>
            <a:r>
              <a:rPr lang="en-US" sz="3200" dirty="0" smtClean="0"/>
              <a:t>Anchored to SW Expectations</a:t>
            </a:r>
          </a:p>
          <a:p>
            <a:pPr marL="285750" indent="-285750">
              <a:buFont typeface="Arial"/>
              <a:buChar char="•"/>
            </a:pPr>
            <a:r>
              <a:rPr lang="en-US" sz="3200" dirty="0" smtClean="0"/>
              <a:t>Tier 2 group- Same for all</a:t>
            </a:r>
          </a:p>
          <a:p>
            <a:pPr marL="285750" indent="-285750">
              <a:buFont typeface="Arial"/>
              <a:buChar char="•"/>
            </a:pPr>
            <a:r>
              <a:rPr lang="en-US" sz="3200" dirty="0" smtClean="0"/>
              <a:t>Increased structure &amp; feedback</a:t>
            </a:r>
          </a:p>
          <a:p>
            <a:pPr marL="285750" indent="-285750">
              <a:buFont typeface="Arial"/>
              <a:buChar char="•"/>
            </a:pPr>
            <a:r>
              <a:rPr lang="en-US" sz="3200" dirty="0" smtClean="0"/>
              <a:t>Points defined for staff,</a:t>
            </a:r>
          </a:p>
          <a:p>
            <a:r>
              <a:rPr lang="en-US" sz="3200" dirty="0"/>
              <a:t> </a:t>
            </a:r>
            <a:r>
              <a:rPr lang="en-US" sz="3200" dirty="0" smtClean="0"/>
              <a:t>    student,&amp; families</a:t>
            </a:r>
            <a:endParaRPr lang="en-US" sz="3200" dirty="0"/>
          </a:p>
        </p:txBody>
      </p:sp>
    </p:spTree>
    <p:extLst>
      <p:ext uri="{BB962C8B-B14F-4D97-AF65-F5344CB8AC3E}">
        <p14:creationId xmlns:p14="http://schemas.microsoft.com/office/powerpoint/2010/main" val="166235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t>
            </a:r>
            <a:r>
              <a:rPr lang="en-US" sz="4000" b="1" dirty="0">
                <a:solidFill>
                  <a:schemeClr val="accent1">
                    <a:lumMod val="75000"/>
                  </a:schemeClr>
                </a:solidFill>
              </a:rPr>
              <a:t>MTSS Core Defining Features</a:t>
            </a:r>
          </a:p>
        </p:txBody>
      </p:sp>
      <p:sp>
        <p:nvSpPr>
          <p:cNvPr id="3" name="Content Placeholder 2"/>
          <p:cNvSpPr>
            <a:spLocks noGrp="1"/>
          </p:cNvSpPr>
          <p:nvPr>
            <p:ph idx="1"/>
          </p:nvPr>
        </p:nvSpPr>
        <p:spPr/>
        <p:txBody>
          <a:bodyPr>
            <a:normAutofit/>
          </a:bodyPr>
          <a:lstStyle/>
          <a:p>
            <a:r>
              <a:rPr lang="en-US" dirty="0" smtClean="0"/>
              <a:t>Team based leadership &amp; coordination</a:t>
            </a:r>
          </a:p>
          <a:p>
            <a:r>
              <a:rPr lang="en-US" dirty="0" smtClean="0"/>
              <a:t>Evaluation of implementation fidelity</a:t>
            </a:r>
          </a:p>
          <a:p>
            <a:r>
              <a:rPr lang="en-US" dirty="0" smtClean="0"/>
              <a:t>Continuum of evidence-based practices</a:t>
            </a:r>
          </a:p>
          <a:p>
            <a:r>
              <a:rPr lang="en-US" dirty="0" smtClean="0"/>
              <a:t>Continuous data-based progress monitoring and decision-making</a:t>
            </a:r>
          </a:p>
          <a:p>
            <a:r>
              <a:rPr lang="en-US" dirty="0" smtClean="0"/>
              <a:t>Comprehensive universal screening</a:t>
            </a:r>
          </a:p>
          <a:p>
            <a:r>
              <a:rPr lang="en-US" dirty="0" smtClean="0"/>
              <a:t>On-going professional development including coaching with local content expertise</a:t>
            </a:r>
            <a:endParaRPr lang="en-US" dirty="0"/>
          </a:p>
        </p:txBody>
      </p:sp>
    </p:spTree>
    <p:extLst>
      <p:ext uri="{BB962C8B-B14F-4D97-AF65-F5344CB8AC3E}">
        <p14:creationId xmlns:p14="http://schemas.microsoft.com/office/powerpoint/2010/main" val="39335690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09-04 at 1.53.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0" y="94960"/>
            <a:ext cx="9144000" cy="6788909"/>
          </a:xfrm>
          <a:prstGeom prst="rect">
            <a:avLst/>
          </a:prstGeom>
        </p:spPr>
      </p:pic>
    </p:spTree>
    <p:extLst>
      <p:ext uri="{BB962C8B-B14F-4D97-AF65-F5344CB8AC3E}">
        <p14:creationId xmlns:p14="http://schemas.microsoft.com/office/powerpoint/2010/main" val="1812273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4000" b="1" dirty="0">
                <a:solidFill>
                  <a:schemeClr val="tx2"/>
                </a:solidFill>
              </a:rPr>
              <a:t>Tier 2 Progress Monitoring Data:</a:t>
            </a:r>
          </a:p>
        </p:txBody>
      </p:sp>
      <p:sp>
        <p:nvSpPr>
          <p:cNvPr id="3" name="Content Placeholder 2"/>
          <p:cNvSpPr>
            <a:spLocks noGrp="1"/>
          </p:cNvSpPr>
          <p:nvPr>
            <p:ph idx="1"/>
          </p:nvPr>
        </p:nvSpPr>
        <p:spPr/>
        <p:txBody>
          <a:bodyPr>
            <a:normAutofit fontScale="92500"/>
          </a:bodyPr>
          <a:lstStyle/>
          <a:p>
            <a:pPr marL="0" indent="0" algn="ctr">
              <a:buNone/>
            </a:pPr>
            <a:r>
              <a:rPr lang="en-US" dirty="0" smtClean="0"/>
              <a:t>Currently, 10 students are being supported through CICO. It appears that we are being responsive to 70% of these students through CICO. </a:t>
            </a:r>
          </a:p>
          <a:p>
            <a:pPr>
              <a:buFont typeface="Wingdings" charset="2"/>
              <a:buChar char="ü"/>
            </a:pPr>
            <a:r>
              <a:rPr lang="en-US" dirty="0" smtClean="0"/>
              <a:t>5 </a:t>
            </a:r>
            <a:r>
              <a:rPr lang="en-US" dirty="0"/>
              <a:t>students are </a:t>
            </a:r>
            <a:r>
              <a:rPr lang="en-US" dirty="0" smtClean="0"/>
              <a:t>earning at or above </a:t>
            </a:r>
            <a:r>
              <a:rPr lang="en-US" dirty="0"/>
              <a:t>90</a:t>
            </a:r>
            <a:r>
              <a:rPr lang="en-US" dirty="0" smtClean="0"/>
              <a:t>% of their points and have maintained this over 5 consecutive weeks. </a:t>
            </a:r>
          </a:p>
          <a:p>
            <a:pPr>
              <a:buFont typeface="Wingdings" charset="2"/>
              <a:buChar char="ü"/>
            </a:pPr>
            <a:r>
              <a:rPr lang="en-US" dirty="0" smtClean="0"/>
              <a:t>2 out of 10 students are earning between 65% and 75% of their points and have experienced an increase over the past 5 consecutive weeks. </a:t>
            </a:r>
          </a:p>
          <a:p>
            <a:pPr marL="0" indent="0">
              <a:buNone/>
            </a:pPr>
            <a:endParaRPr lang="en-US" dirty="0"/>
          </a:p>
          <a:p>
            <a:endParaRPr lang="en-US" dirty="0"/>
          </a:p>
        </p:txBody>
      </p:sp>
    </p:spTree>
    <p:extLst>
      <p:ext uri="{BB962C8B-B14F-4D97-AF65-F5344CB8AC3E}">
        <p14:creationId xmlns:p14="http://schemas.microsoft.com/office/powerpoint/2010/main" val="4007758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4000" b="1" dirty="0">
                <a:solidFill>
                  <a:schemeClr val="tx2"/>
                </a:solidFill>
              </a:rPr>
              <a:t>Tier 2 Progress Monitoring Data:</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smtClean="0"/>
              <a:t>Currently, 10 students are being supported through CICO. It appears that we are being responsive to 70% of these students through CICO. </a:t>
            </a:r>
          </a:p>
          <a:p>
            <a:pPr marL="0" indent="0" algn="ctr">
              <a:buNone/>
            </a:pPr>
            <a:r>
              <a:rPr lang="en-US" dirty="0" smtClean="0"/>
              <a:t> </a:t>
            </a:r>
            <a:endParaRPr lang="en-US" dirty="0"/>
          </a:p>
          <a:p>
            <a:pPr marL="0" indent="0" algn="ctr">
              <a:buNone/>
            </a:pPr>
            <a:r>
              <a:rPr lang="en-US" dirty="0" smtClean="0"/>
              <a:t>3 students are not making progress towards earning 80% of their points. </a:t>
            </a:r>
          </a:p>
          <a:p>
            <a:r>
              <a:rPr lang="en-US" dirty="0" smtClean="0"/>
              <a:t>1 of these 3 students has been absent 5 or more days over the past 5 weeks. </a:t>
            </a:r>
          </a:p>
          <a:p>
            <a:r>
              <a:rPr lang="en-US" dirty="0" smtClean="0"/>
              <a:t>1 of these 3 students is experiencing success with CICO in the morning, but not the afternoon. </a:t>
            </a:r>
          </a:p>
          <a:p>
            <a:r>
              <a:rPr lang="en-US" dirty="0"/>
              <a:t>1</a:t>
            </a:r>
            <a:r>
              <a:rPr lang="en-US" dirty="0" smtClean="0"/>
              <a:t> of these </a:t>
            </a:r>
            <a:r>
              <a:rPr lang="en-US" dirty="0"/>
              <a:t>3</a:t>
            </a:r>
            <a:r>
              <a:rPr lang="en-US" dirty="0" smtClean="0"/>
              <a:t> students has received 6 minor referrals and 2 major referrals over the past 5 weeks.  </a:t>
            </a:r>
            <a:endParaRPr lang="en-US" dirty="0"/>
          </a:p>
          <a:p>
            <a:endParaRPr lang="en-US" dirty="0"/>
          </a:p>
        </p:txBody>
      </p:sp>
    </p:spTree>
    <p:extLst>
      <p:ext uri="{BB962C8B-B14F-4D97-AF65-F5344CB8AC3E}">
        <p14:creationId xmlns:p14="http://schemas.microsoft.com/office/powerpoint/2010/main" val="3459571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26304871"/>
              </p:ext>
            </p:extLst>
          </p:nvPr>
        </p:nvGraphicFramePr>
        <p:xfrm>
          <a:off x="96635" y="15243"/>
          <a:ext cx="9144000" cy="6838761"/>
        </p:xfrm>
        <a:graphic>
          <a:graphicData uri="http://schemas.openxmlformats.org/drawingml/2006/table">
            <a:tbl>
              <a:tblPr firstRow="1" bandRow="1">
                <a:tableStyleId>{5C22544A-7EE6-4342-B048-85BDC9FD1C3A}</a:tableStyleId>
              </a:tblPr>
              <a:tblGrid>
                <a:gridCol w="3340776"/>
                <a:gridCol w="5803224"/>
              </a:tblGrid>
              <a:tr h="558461">
                <a:tc gridSpan="2">
                  <a:txBody>
                    <a:bodyPr/>
                    <a:lstStyle/>
                    <a:p>
                      <a:pPr algn="ctr"/>
                      <a:r>
                        <a:rPr lang="en-US" sz="2800" dirty="0" smtClean="0"/>
                        <a:t>Responding to Progress Monitoring</a:t>
                      </a:r>
                      <a:r>
                        <a:rPr lang="en-US" sz="2800" baseline="0" dirty="0" smtClean="0"/>
                        <a:t> Data</a:t>
                      </a:r>
                      <a:endParaRPr lang="en-US" sz="2800" dirty="0"/>
                    </a:p>
                  </a:txBody>
                  <a:tcPr/>
                </a:tc>
                <a:tc hMerge="1">
                  <a:txBody>
                    <a:bodyPr/>
                    <a:lstStyle/>
                    <a:p>
                      <a:endParaRPr lang="en-US" dirty="0"/>
                    </a:p>
                  </a:txBody>
                  <a:tcPr/>
                </a:tc>
              </a:tr>
              <a:tr h="1739942">
                <a:tc>
                  <a:txBody>
                    <a:bodyPr/>
                    <a:lstStyle/>
                    <a:p>
                      <a:r>
                        <a:rPr lang="en-US" sz="2800" dirty="0" smtClean="0"/>
                        <a:t>1 of these 3 students has been absent 5 or more days over the past 5 weeks. </a:t>
                      </a:r>
                    </a:p>
                  </a:txBody>
                  <a:tcPr/>
                </a:tc>
                <a:tc>
                  <a:txBody>
                    <a:bodyPr/>
                    <a:lstStyle/>
                    <a:p>
                      <a:r>
                        <a:rPr lang="en-US" sz="2800" dirty="0" smtClean="0"/>
                        <a:t>Continue</a:t>
                      </a:r>
                      <a:r>
                        <a:rPr lang="en-US" sz="2800" baseline="0" dirty="0" smtClean="0"/>
                        <a:t> with CICO</a:t>
                      </a:r>
                    </a:p>
                    <a:p>
                      <a:r>
                        <a:rPr lang="en-US" sz="2800" baseline="0" dirty="0" smtClean="0"/>
                        <a:t>Meet with family to engage in problem solving</a:t>
                      </a:r>
                      <a:endParaRPr lang="en-US" sz="2800" dirty="0"/>
                    </a:p>
                  </a:txBody>
                  <a:tcPr/>
                </a:tc>
              </a:tr>
              <a:tr h="2152809">
                <a:tc>
                  <a:txBody>
                    <a:bodyPr/>
                    <a:lstStyle/>
                    <a:p>
                      <a:r>
                        <a:rPr lang="en-US" sz="2800" dirty="0" smtClean="0"/>
                        <a:t>1 of these 3 students is experiencing success with CICO in the morning, but not the afternoon. </a:t>
                      </a:r>
                    </a:p>
                  </a:txBody>
                  <a:tcPr/>
                </a:tc>
                <a:tc>
                  <a:txBody>
                    <a:bodyPr/>
                    <a:lstStyle/>
                    <a:p>
                      <a:r>
                        <a:rPr lang="en-US" sz="2800" dirty="0" smtClean="0"/>
                        <a:t>Observe</a:t>
                      </a:r>
                      <a:r>
                        <a:rPr lang="en-US" sz="2800" baseline="0" dirty="0" smtClean="0"/>
                        <a:t> student during morning and afternoon settings. Consider modifications to CICO and staff support based on observation data.</a:t>
                      </a:r>
                      <a:endParaRPr lang="en-US" sz="2800" dirty="0"/>
                    </a:p>
                  </a:txBody>
                  <a:tcPr/>
                </a:tc>
              </a:tr>
              <a:tr h="2256940">
                <a:tc>
                  <a:txBody>
                    <a:bodyPr/>
                    <a:lstStyle/>
                    <a:p>
                      <a:r>
                        <a:rPr lang="en-US" sz="2800" dirty="0" smtClean="0"/>
                        <a:t>1 of these 3 students has received 6 minor referrals and 2 major referrals over the past 5 weeks.  </a:t>
                      </a:r>
                    </a:p>
                  </a:txBody>
                  <a:tcPr/>
                </a:tc>
                <a:tc>
                  <a:txBody>
                    <a:bodyPr/>
                    <a:lstStyle/>
                    <a:p>
                      <a:r>
                        <a:rPr lang="en-US" sz="2800" dirty="0" smtClean="0"/>
                        <a:t>CICO facilitator</a:t>
                      </a:r>
                      <a:r>
                        <a:rPr lang="en-US" sz="2800" baseline="0" dirty="0" smtClean="0"/>
                        <a:t> observed “on” &amp; “off” times. Staff fidelity at 85%. Collect additional data through informal FBA process to inform function and identify additional supports.</a:t>
                      </a:r>
                      <a:endParaRPr lang="en-US" sz="2800" dirty="0"/>
                    </a:p>
                  </a:txBody>
                  <a:tcPr/>
                </a:tc>
              </a:tr>
            </a:tbl>
          </a:graphicData>
        </a:graphic>
      </p:graphicFrame>
    </p:spTree>
    <p:extLst>
      <p:ext uri="{BB962C8B-B14F-4D97-AF65-F5344CB8AC3E}">
        <p14:creationId xmlns:p14="http://schemas.microsoft.com/office/powerpoint/2010/main" val="11007040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2"/>
                </a:solidFill>
              </a:rPr>
              <a:t>Supporting Sustained Commitment</a:t>
            </a:r>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Create a culture of safety and transparency to share and engage staff with data</a:t>
            </a:r>
          </a:p>
          <a:p>
            <a:pPr marL="0" indent="0" algn="ctr">
              <a:buNone/>
            </a:pPr>
            <a:endParaRPr lang="en-US" dirty="0" smtClean="0"/>
          </a:p>
          <a:p>
            <a:pPr>
              <a:buFont typeface="Wingdings" charset="2"/>
              <a:buChar char="q"/>
            </a:pPr>
            <a:r>
              <a:rPr lang="en-US" dirty="0" smtClean="0"/>
              <a:t>Share Tier 2 </a:t>
            </a:r>
            <a:r>
              <a:rPr lang="en-US" i="1" dirty="0" smtClean="0"/>
              <a:t>systems</a:t>
            </a:r>
            <a:r>
              <a:rPr lang="en-US" dirty="0" smtClean="0"/>
              <a:t> data with staff regularly</a:t>
            </a:r>
          </a:p>
          <a:p>
            <a:pPr>
              <a:buFont typeface="Wingdings" charset="2"/>
              <a:buChar char="q"/>
            </a:pPr>
            <a:r>
              <a:rPr lang="en-US" dirty="0" smtClean="0"/>
              <a:t>Share before and after data (precision statements, graphs) with staff whenever a change in solution is implemented</a:t>
            </a:r>
          </a:p>
          <a:p>
            <a:pPr>
              <a:buFont typeface="Wingdings" charset="2"/>
              <a:buChar char="q"/>
            </a:pPr>
            <a:r>
              <a:rPr lang="en-US" dirty="0" smtClean="0"/>
              <a:t>Share Tier 2 outcome and fidelity data with staff </a:t>
            </a:r>
          </a:p>
          <a:p>
            <a:pPr marL="0" indent="0">
              <a:buNone/>
            </a:pPr>
            <a:endParaRPr lang="en-US" dirty="0"/>
          </a:p>
        </p:txBody>
      </p:sp>
    </p:spTree>
    <p:extLst>
      <p:ext uri="{BB962C8B-B14F-4D97-AF65-F5344CB8AC3E}">
        <p14:creationId xmlns:p14="http://schemas.microsoft.com/office/powerpoint/2010/main" val="2396322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pic>
        <p:nvPicPr>
          <p:cNvPr id="1302" name="Shape 1302"/>
          <p:cNvPicPr preferRelativeResize="0"/>
          <p:nvPr/>
        </p:nvPicPr>
        <p:blipFill rotWithShape="1">
          <a:blip r:embed="rId3">
            <a:alphaModFix/>
          </a:blip>
          <a:srcRect/>
          <a:stretch/>
        </p:blipFill>
        <p:spPr>
          <a:xfrm>
            <a:off x="0" y="-269875"/>
            <a:ext cx="9144000" cy="7127875"/>
          </a:xfrm>
          <a:prstGeom prst="rect">
            <a:avLst/>
          </a:prstGeom>
          <a:noFill/>
          <a:ln>
            <a:noFill/>
          </a:ln>
        </p:spPr>
      </p:pic>
      <p:sp>
        <p:nvSpPr>
          <p:cNvPr id="1303" name="Shape 1303"/>
          <p:cNvSpPr txBox="1"/>
          <p:nvPr/>
        </p:nvSpPr>
        <p:spPr>
          <a:xfrm>
            <a:off x="0" y="5133975"/>
            <a:ext cx="1952624" cy="1754187"/>
          </a:xfrm>
          <a:prstGeom prst="rect">
            <a:avLst/>
          </a:prstGeom>
          <a:solidFill>
            <a:srgbClr val="000000"/>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18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800" b="0" i="0" u="none">
                <a:solidFill>
                  <a:srgbClr val="000000"/>
                </a:solidFill>
                <a:latin typeface="Calibri"/>
                <a:ea typeface="Calibri"/>
                <a:cs typeface="Calibri"/>
                <a:sym typeface="Calibri"/>
              </a:rPr>
              <a:t>Leave this here to cover student names</a:t>
            </a:r>
          </a:p>
          <a:p>
            <a:pPr marL="0" marR="0" lvl="0" indent="0" algn="l" rtl="0">
              <a:lnSpc>
                <a:spcPct val="100000"/>
              </a:lnSpc>
              <a:spcBef>
                <a:spcPts val="0"/>
              </a:spcBef>
              <a:spcAft>
                <a:spcPts val="0"/>
              </a:spcAft>
              <a:buClr>
                <a:schemeClr val="dk1"/>
              </a:buClr>
              <a:buFont typeface="Arial"/>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42800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88"/>
        <p:cNvGrpSpPr/>
        <p:nvPr/>
      </p:nvGrpSpPr>
      <p:grpSpPr>
        <a:xfrm>
          <a:off x="0" y="0"/>
          <a:ext cx="0" cy="0"/>
          <a:chOff x="0" y="0"/>
          <a:chExt cx="0" cy="0"/>
        </a:xfrm>
      </p:grpSpPr>
      <p:pic>
        <p:nvPicPr>
          <p:cNvPr id="1289" name="Shape 1289" descr="Screen Shot 2016-01-11 at 3.57.48 PM.png"/>
          <p:cNvPicPr preferRelativeResize="0"/>
          <p:nvPr/>
        </p:nvPicPr>
        <p:blipFill rotWithShape="1">
          <a:blip r:embed="rId3">
            <a:alphaModFix/>
          </a:blip>
          <a:srcRect/>
          <a:stretch/>
        </p:blipFill>
        <p:spPr>
          <a:xfrm>
            <a:off x="0" y="292100"/>
            <a:ext cx="9144000" cy="6270624"/>
          </a:xfrm>
          <a:prstGeom prst="rect">
            <a:avLst/>
          </a:prstGeom>
          <a:noFill/>
          <a:ln>
            <a:noFill/>
          </a:ln>
        </p:spPr>
      </p:pic>
      <p:grpSp>
        <p:nvGrpSpPr>
          <p:cNvPr id="1290" name="Shape 1290"/>
          <p:cNvGrpSpPr/>
          <p:nvPr/>
        </p:nvGrpSpPr>
        <p:grpSpPr>
          <a:xfrm>
            <a:off x="2938461" y="5778500"/>
            <a:ext cx="2200275" cy="603249"/>
            <a:chOff x="2938461" y="5778500"/>
            <a:chExt cx="2200275" cy="603249"/>
          </a:xfrm>
        </p:grpSpPr>
        <p:pic>
          <p:nvPicPr>
            <p:cNvPr id="1291" name="Shape 1291"/>
            <p:cNvPicPr preferRelativeResize="0"/>
            <p:nvPr/>
          </p:nvPicPr>
          <p:blipFill rotWithShape="1">
            <a:blip r:embed="rId4">
              <a:alphaModFix/>
            </a:blip>
            <a:srcRect/>
            <a:stretch/>
          </p:blipFill>
          <p:spPr>
            <a:xfrm>
              <a:off x="2938461" y="5778500"/>
              <a:ext cx="2200275" cy="603249"/>
            </a:xfrm>
            <a:prstGeom prst="rect">
              <a:avLst/>
            </a:prstGeom>
            <a:noFill/>
            <a:ln>
              <a:noFill/>
            </a:ln>
          </p:spPr>
        </p:pic>
        <p:sp>
          <p:nvSpPr>
            <p:cNvPr id="1292" name="Shape 1292"/>
            <p:cNvSpPr txBox="1"/>
            <p:nvPr/>
          </p:nvSpPr>
          <p:spPr>
            <a:xfrm>
              <a:off x="3143250" y="5962650"/>
              <a:ext cx="1885950" cy="1905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grpSp>
        <p:nvGrpSpPr>
          <p:cNvPr id="1293" name="Shape 1293"/>
          <p:cNvGrpSpPr/>
          <p:nvPr/>
        </p:nvGrpSpPr>
        <p:grpSpPr>
          <a:xfrm>
            <a:off x="920750" y="2139950"/>
            <a:ext cx="1474786" cy="2901950"/>
            <a:chOff x="920750" y="2139950"/>
            <a:chExt cx="1474786" cy="2901950"/>
          </a:xfrm>
        </p:grpSpPr>
        <p:pic>
          <p:nvPicPr>
            <p:cNvPr id="1294" name="Shape 1294"/>
            <p:cNvPicPr preferRelativeResize="0"/>
            <p:nvPr/>
          </p:nvPicPr>
          <p:blipFill rotWithShape="1">
            <a:blip r:embed="rId5">
              <a:alphaModFix/>
            </a:blip>
            <a:srcRect/>
            <a:stretch/>
          </p:blipFill>
          <p:spPr>
            <a:xfrm>
              <a:off x="920750" y="2139950"/>
              <a:ext cx="1474786" cy="2901950"/>
            </a:xfrm>
            <a:prstGeom prst="rect">
              <a:avLst/>
            </a:prstGeom>
            <a:noFill/>
            <a:ln>
              <a:noFill/>
            </a:ln>
          </p:spPr>
        </p:pic>
        <p:sp>
          <p:nvSpPr>
            <p:cNvPr id="1295" name="Shape 1295"/>
            <p:cNvSpPr txBox="1"/>
            <p:nvPr/>
          </p:nvSpPr>
          <p:spPr>
            <a:xfrm>
              <a:off x="1371600" y="2270125"/>
              <a:ext cx="571500" cy="23050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sp>
        <p:nvSpPr>
          <p:cNvPr id="1296" name="Shape 1296"/>
          <p:cNvSpPr txBox="1"/>
          <p:nvPr/>
        </p:nvSpPr>
        <p:spPr>
          <a:xfrm>
            <a:off x="6172200" y="6248400"/>
            <a:ext cx="923924" cy="369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800" b="0" i="0" u="none">
                <a:solidFill>
                  <a:schemeClr val="dk1"/>
                </a:solidFill>
                <a:latin typeface="Calibri"/>
                <a:ea typeface="Calibri"/>
                <a:cs typeface="Calibri"/>
                <a:sym typeface="Calibri"/>
              </a:rPr>
              <a:t>Page 26</a:t>
            </a:r>
          </a:p>
        </p:txBody>
      </p:sp>
    </p:spTree>
    <p:extLst>
      <p:ext uri="{BB962C8B-B14F-4D97-AF65-F5344CB8AC3E}">
        <p14:creationId xmlns:p14="http://schemas.microsoft.com/office/powerpoint/2010/main" val="45674395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48865395"/>
              </p:ext>
            </p:extLst>
          </p:nvPr>
        </p:nvGraphicFramePr>
        <p:xfrm>
          <a:off x="739911" y="1320801"/>
          <a:ext cx="7664178"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39913" y="51961"/>
            <a:ext cx="8228967" cy="1323439"/>
          </a:xfrm>
          <a:prstGeom prst="rect">
            <a:avLst/>
          </a:prstGeom>
          <a:noFill/>
          <a:ln>
            <a:noFill/>
          </a:ln>
        </p:spPr>
        <p:txBody>
          <a:bodyPr>
            <a:spAutoFit/>
          </a:bodyPr>
          <a:lstStyle/>
          <a:p>
            <a:pPr algn="ctr">
              <a:spcBef>
                <a:spcPct val="0"/>
              </a:spcBef>
              <a:defRPr/>
            </a:pPr>
            <a:r>
              <a:rPr lang="en-US" sz="4000" b="1" dirty="0">
                <a:solidFill>
                  <a:schemeClr val="tx2"/>
                </a:solidFill>
                <a:latin typeface="+mj-lt"/>
                <a:ea typeface="+mj-ea"/>
                <a:cs typeface="+mj-cs"/>
              </a:rPr>
              <a:t>Multi-Tiered Framework:  </a:t>
            </a:r>
            <a:endParaRPr lang="en-US" sz="4000" b="1" dirty="0" smtClean="0">
              <a:solidFill>
                <a:schemeClr val="tx2"/>
              </a:solidFill>
              <a:latin typeface="+mj-lt"/>
              <a:ea typeface="+mj-ea"/>
              <a:cs typeface="+mj-cs"/>
            </a:endParaRPr>
          </a:p>
          <a:p>
            <a:pPr algn="ctr">
              <a:spcBef>
                <a:spcPct val="0"/>
              </a:spcBef>
              <a:defRPr/>
            </a:pPr>
            <a:r>
              <a:rPr lang="en-US" sz="4000" b="1" dirty="0" smtClean="0">
                <a:solidFill>
                  <a:schemeClr val="tx2"/>
                </a:solidFill>
                <a:latin typeface="+mj-lt"/>
                <a:ea typeface="+mj-ea"/>
                <a:cs typeface="+mj-cs"/>
              </a:rPr>
              <a:t>A </a:t>
            </a:r>
            <a:r>
              <a:rPr lang="en-US" sz="4000" b="1" i="1" dirty="0" smtClean="0">
                <a:solidFill>
                  <a:schemeClr val="tx2"/>
                </a:solidFill>
                <a:latin typeface="+mj-lt"/>
                <a:ea typeface="+mj-ea"/>
                <a:cs typeface="+mj-cs"/>
              </a:rPr>
              <a:t>Way </a:t>
            </a:r>
            <a:r>
              <a:rPr lang="en-US" sz="4000" b="1" i="1" dirty="0">
                <a:solidFill>
                  <a:schemeClr val="tx2"/>
                </a:solidFill>
                <a:latin typeface="+mj-lt"/>
                <a:ea typeface="+mj-ea"/>
                <a:cs typeface="+mj-cs"/>
              </a:rPr>
              <a:t>of </a:t>
            </a:r>
            <a:r>
              <a:rPr lang="en-US" sz="4000" b="1" i="1" dirty="0" smtClean="0">
                <a:solidFill>
                  <a:schemeClr val="tx2"/>
                </a:solidFill>
                <a:latin typeface="+mj-lt"/>
                <a:ea typeface="+mj-ea"/>
                <a:cs typeface="+mj-cs"/>
              </a:rPr>
              <a:t>Work </a:t>
            </a:r>
            <a:r>
              <a:rPr lang="en-US" sz="4000" b="1" dirty="0">
                <a:solidFill>
                  <a:schemeClr val="tx2"/>
                </a:solidFill>
                <a:latin typeface="+mj-lt"/>
                <a:ea typeface="+mj-ea"/>
                <a:cs typeface="+mj-cs"/>
              </a:rPr>
              <a:t>for Tier 3</a:t>
            </a:r>
          </a:p>
        </p:txBody>
      </p:sp>
      <p:sp>
        <p:nvSpPr>
          <p:cNvPr id="91140" name="TextBox 4"/>
          <p:cNvSpPr txBox="1">
            <a:spLocks noChangeArrowheads="1"/>
          </p:cNvSpPr>
          <p:nvPr/>
        </p:nvSpPr>
        <p:spPr bwMode="auto">
          <a:xfrm>
            <a:off x="152401" y="6586211"/>
            <a:ext cx="8770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dirty="0">
                <a:solidFill>
                  <a:srgbClr val="000000"/>
                </a:solidFill>
              </a:rPr>
              <a:t>Walker et al. (1996). Integrated approaches to preventing antisocial behavior patterns among school-age children and youth. </a:t>
            </a:r>
            <a:r>
              <a:rPr lang="en-US" altLang="en-US" sz="1100" i="1" dirty="0">
                <a:solidFill>
                  <a:srgbClr val="000000"/>
                </a:solidFill>
              </a:rPr>
              <a:t>JEBD, 4</a:t>
            </a:r>
            <a:r>
              <a:rPr lang="en-US" altLang="en-US" sz="1100" dirty="0">
                <a:solidFill>
                  <a:srgbClr val="000000"/>
                </a:solidFill>
              </a:rPr>
              <a:t>, 194 – 209</a:t>
            </a:r>
            <a:r>
              <a:rPr lang="en-US" altLang="en-US" sz="1100" dirty="0" smtClean="0">
                <a:solidFill>
                  <a:srgbClr val="000000"/>
                </a:solidFill>
              </a:rPr>
              <a:t>.</a:t>
            </a:r>
            <a:endParaRPr lang="en-US" altLang="en-US" sz="1100" dirty="0">
              <a:solidFill>
                <a:srgbClr val="000000"/>
              </a:solidFill>
            </a:endParaRPr>
          </a:p>
        </p:txBody>
      </p:sp>
      <p:sp>
        <p:nvSpPr>
          <p:cNvPr id="6" name="Right Arrow Callout 5"/>
          <p:cNvSpPr/>
          <p:nvPr/>
        </p:nvSpPr>
        <p:spPr>
          <a:xfrm>
            <a:off x="1270000" y="5003801"/>
            <a:ext cx="2501900" cy="1155700"/>
          </a:xfrm>
          <a:prstGeom prst="rightArrowCallout">
            <a:avLst/>
          </a:prstGeom>
          <a:solidFill>
            <a:srgbClr val="18D637"/>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4400" dirty="0">
                <a:solidFill>
                  <a:prstClr val="black"/>
                </a:solidFill>
              </a:rPr>
              <a:t>All</a:t>
            </a:r>
          </a:p>
        </p:txBody>
      </p:sp>
      <p:sp>
        <p:nvSpPr>
          <p:cNvPr id="7" name="Right Arrow Callout 6"/>
          <p:cNvSpPr/>
          <p:nvPr/>
        </p:nvSpPr>
        <p:spPr>
          <a:xfrm>
            <a:off x="1270000" y="3327401"/>
            <a:ext cx="2654300" cy="1155700"/>
          </a:xfrm>
          <a:prstGeom prst="right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4400" dirty="0">
                <a:solidFill>
                  <a:prstClr val="black"/>
                </a:solidFill>
              </a:rPr>
              <a:t>Some</a:t>
            </a:r>
          </a:p>
        </p:txBody>
      </p:sp>
      <p:sp>
        <p:nvSpPr>
          <p:cNvPr id="8" name="Right Arrow Callout 7"/>
          <p:cNvSpPr/>
          <p:nvPr/>
        </p:nvSpPr>
        <p:spPr>
          <a:xfrm>
            <a:off x="1270000" y="1930401"/>
            <a:ext cx="2806700" cy="1155700"/>
          </a:xfrm>
          <a:prstGeom prst="rightArrowCallou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4400" dirty="0">
                <a:solidFill>
                  <a:prstClr val="black"/>
                </a:solidFill>
              </a:rPr>
              <a:t>A few</a:t>
            </a:r>
          </a:p>
        </p:txBody>
      </p:sp>
    </p:spTree>
    <p:extLst>
      <p:ext uri="{BB962C8B-B14F-4D97-AF65-F5344CB8AC3E}">
        <p14:creationId xmlns:p14="http://schemas.microsoft.com/office/powerpoint/2010/main" val="373856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4354" y="537883"/>
            <a:ext cx="8858309" cy="4978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009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2"/>
                </a:solidFill>
              </a:rPr>
              <a:t>Sample Precision Statement for Tier 3</a:t>
            </a:r>
          </a:p>
        </p:txBody>
      </p:sp>
      <p:sp>
        <p:nvSpPr>
          <p:cNvPr id="3" name="Content Placeholder 2"/>
          <p:cNvSpPr>
            <a:spLocks noGrp="1"/>
          </p:cNvSpPr>
          <p:nvPr>
            <p:ph idx="1"/>
          </p:nvPr>
        </p:nvSpPr>
        <p:spPr/>
        <p:txBody>
          <a:bodyPr>
            <a:normAutofit fontScale="77500" lnSpcReduction="20000"/>
          </a:bodyPr>
          <a:lstStyle/>
          <a:p>
            <a:pPr marL="0" indent="0" fontAlgn="base">
              <a:buNone/>
            </a:pPr>
            <a:r>
              <a:rPr lang="en-US" dirty="0" smtClean="0"/>
              <a:t>4 staff members have observed and reported 24 incidents of chronic </a:t>
            </a:r>
            <a:r>
              <a:rPr lang="en-US" dirty="0"/>
              <a:t>disruptive behavior that looks like not following directions, engaging in arguments with staff, profanity, and skipping that includes leaving the classroom without permission and not showing </a:t>
            </a:r>
            <a:r>
              <a:rPr lang="en-US" dirty="0" smtClean="0"/>
              <a:t>up for class with three 8</a:t>
            </a:r>
            <a:r>
              <a:rPr lang="en-US" baseline="30000" dirty="0" smtClean="0"/>
              <a:t>th</a:t>
            </a:r>
            <a:r>
              <a:rPr lang="en-US" dirty="0" smtClean="0"/>
              <a:t> grade students- JT has 6 referrals, BR has 8 referrals, and SQ has 10 referrals. JT has been receiving support through CICO, BR has been receiving support through CICO-M and SAIG, and SQ has not received any additional support. We </a:t>
            </a:r>
            <a:r>
              <a:rPr lang="en-US" dirty="0"/>
              <a:t>think </a:t>
            </a:r>
            <a:r>
              <a:rPr lang="en-US" dirty="0" smtClean="0"/>
              <a:t>JT and BR are engaging in these behaviors </a:t>
            </a:r>
            <a:r>
              <a:rPr lang="en-US" dirty="0"/>
              <a:t>in order </a:t>
            </a:r>
            <a:r>
              <a:rPr lang="en-US" dirty="0" smtClean="0"/>
              <a:t>to gain staff attention and </a:t>
            </a:r>
            <a:r>
              <a:rPr lang="en-US" dirty="0"/>
              <a:t>escape instruction that requires independent </a:t>
            </a:r>
            <a:r>
              <a:rPr lang="en-US" dirty="0" smtClean="0"/>
              <a:t>reading activities. We are unsure about why SQ is engaging in these behaviors.</a:t>
            </a:r>
            <a:endParaRPr lang="en-US" dirty="0"/>
          </a:p>
        </p:txBody>
      </p:sp>
    </p:spTree>
    <p:extLst>
      <p:ext uri="{BB962C8B-B14F-4D97-AF65-F5344CB8AC3E}">
        <p14:creationId xmlns:p14="http://schemas.microsoft.com/office/powerpoint/2010/main" val="284823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74"/>
            <a:ext cx="8229600" cy="1143000"/>
          </a:xfrm>
        </p:spPr>
        <p:txBody>
          <a:bodyPr>
            <a:noAutofit/>
          </a:bodyPr>
          <a:lstStyle/>
          <a:p>
            <a:r>
              <a:rPr lang="en-US" sz="3600" b="1" dirty="0">
                <a:solidFill>
                  <a:schemeClr val="tx2"/>
                </a:solidFill>
              </a:rPr>
              <a:t>The Foundations of PBIS:</a:t>
            </a:r>
            <a:br>
              <a:rPr lang="en-US" sz="3600" b="1" dirty="0">
                <a:solidFill>
                  <a:schemeClr val="tx2"/>
                </a:solidFill>
              </a:rPr>
            </a:br>
            <a:r>
              <a:rPr lang="en-US" sz="3600" b="1" dirty="0">
                <a:solidFill>
                  <a:schemeClr val="tx2"/>
                </a:solidFill>
              </a:rPr>
              <a:t>What makes PBIS important to us today?</a:t>
            </a:r>
          </a:p>
        </p:txBody>
      </p:sp>
      <p:sp>
        <p:nvSpPr>
          <p:cNvPr id="12" name="TextBox 11"/>
          <p:cNvSpPr txBox="1"/>
          <p:nvPr/>
        </p:nvSpPr>
        <p:spPr>
          <a:xfrm>
            <a:off x="9255312" y="5570483"/>
            <a:ext cx="184666" cy="369332"/>
          </a:xfrm>
          <a:prstGeom prst="rect">
            <a:avLst/>
          </a:prstGeom>
          <a:noFill/>
        </p:spPr>
        <p:txBody>
          <a:bodyPr wrap="none" rtlCol="0">
            <a:spAutoFit/>
          </a:bodyPr>
          <a:lstStyle/>
          <a:p>
            <a:endParaRPr lang="en-US" dirty="0"/>
          </a:p>
        </p:txBody>
      </p:sp>
      <p:pic>
        <p:nvPicPr>
          <p:cNvPr id="6" name="Picture 5" descr="Screen Shot 2018-07-05 at 4.03.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1075" y="1975802"/>
            <a:ext cx="1762174" cy="1824934"/>
          </a:xfrm>
          <a:prstGeom prst="ellipse">
            <a:avLst/>
          </a:prstGeom>
          <a:ln>
            <a:noFill/>
          </a:ln>
          <a:effectLst>
            <a:softEdge rad="112500"/>
          </a:effectLst>
        </p:spPr>
      </p:pic>
      <p:pic>
        <p:nvPicPr>
          <p:cNvPr id="10" name="Picture 9" descr="roanoke ES teacher and student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9343" y="3360383"/>
            <a:ext cx="1765410" cy="1427738"/>
          </a:xfrm>
          <a:prstGeom prst="ellipse">
            <a:avLst/>
          </a:prstGeom>
          <a:ln>
            <a:noFill/>
          </a:ln>
          <a:effectLst>
            <a:softEdge rad="112500"/>
          </a:effectLst>
        </p:spPr>
      </p:pic>
      <p:sp>
        <p:nvSpPr>
          <p:cNvPr id="17" name="Rectangle 16"/>
          <p:cNvSpPr/>
          <p:nvPr/>
        </p:nvSpPr>
        <p:spPr>
          <a:xfrm>
            <a:off x="-1" y="3347727"/>
            <a:ext cx="2427111" cy="1200328"/>
          </a:xfrm>
          <a:prstGeom prst="rect">
            <a:avLst/>
          </a:prstGeom>
        </p:spPr>
        <p:txBody>
          <a:bodyPr wrap="square">
            <a:spAutoFit/>
          </a:bodyPr>
          <a:lstStyle/>
          <a:p>
            <a:r>
              <a:rPr lang="en-US" sz="2400" b="1" i="1" dirty="0" smtClean="0">
                <a:solidFill>
                  <a:srgbClr val="558ED5"/>
                </a:solidFill>
                <a:ea typeface="MS PGothic" charset="0"/>
              </a:rPr>
              <a:t>Improving social </a:t>
            </a:r>
          </a:p>
          <a:p>
            <a:r>
              <a:rPr lang="en-US" sz="2400" b="1" i="1" dirty="0">
                <a:solidFill>
                  <a:srgbClr val="558ED5"/>
                </a:solidFill>
                <a:ea typeface="MS PGothic" charset="0"/>
              </a:rPr>
              <a:t>c</a:t>
            </a:r>
            <a:r>
              <a:rPr lang="en-US" sz="2400" b="1" i="1" dirty="0" smtClean="0">
                <a:solidFill>
                  <a:srgbClr val="558ED5"/>
                </a:solidFill>
                <a:ea typeface="MS PGothic" charset="0"/>
              </a:rPr>
              <a:t>ulture, student outcomes </a:t>
            </a:r>
            <a:endParaRPr lang="en-US" sz="2400" dirty="0"/>
          </a:p>
        </p:txBody>
      </p:sp>
      <p:sp>
        <p:nvSpPr>
          <p:cNvPr id="18" name="TextBox 17"/>
          <p:cNvSpPr txBox="1"/>
          <p:nvPr/>
        </p:nvSpPr>
        <p:spPr>
          <a:xfrm>
            <a:off x="6787446" y="3347727"/>
            <a:ext cx="2432566" cy="1200328"/>
          </a:xfrm>
          <a:prstGeom prst="rect">
            <a:avLst/>
          </a:prstGeom>
          <a:noFill/>
        </p:spPr>
        <p:txBody>
          <a:bodyPr wrap="square" rtlCol="0">
            <a:spAutoFit/>
          </a:bodyPr>
          <a:lstStyle/>
          <a:p>
            <a:r>
              <a:rPr lang="en-US" sz="2400" b="1" i="1" dirty="0" smtClean="0">
                <a:solidFill>
                  <a:schemeClr val="tx2">
                    <a:lumMod val="60000"/>
                    <a:lumOff val="40000"/>
                  </a:schemeClr>
                </a:solidFill>
                <a:ea typeface="MS PGothic" charset="0"/>
              </a:rPr>
              <a:t>Guide </a:t>
            </a:r>
            <a:r>
              <a:rPr lang="en-US" sz="2400" b="1" i="1" dirty="0">
                <a:solidFill>
                  <a:schemeClr val="tx2">
                    <a:lumMod val="60000"/>
                    <a:lumOff val="40000"/>
                  </a:schemeClr>
                </a:solidFill>
                <a:ea typeface="MS PGothic" charset="0"/>
              </a:rPr>
              <a:t>selection </a:t>
            </a:r>
            <a:r>
              <a:rPr lang="en-US" sz="2400" b="1" i="1" dirty="0" smtClean="0">
                <a:solidFill>
                  <a:schemeClr val="tx2">
                    <a:lumMod val="60000"/>
                    <a:lumOff val="40000"/>
                  </a:schemeClr>
                </a:solidFill>
                <a:ea typeface="MS PGothic" charset="0"/>
              </a:rPr>
              <a:t>&amp; </a:t>
            </a:r>
            <a:r>
              <a:rPr lang="en-US" sz="2400" b="1" i="1" dirty="0">
                <a:solidFill>
                  <a:schemeClr val="tx2">
                    <a:lumMod val="60000"/>
                    <a:lumOff val="40000"/>
                  </a:schemeClr>
                </a:solidFill>
                <a:ea typeface="MS PGothic" charset="0"/>
              </a:rPr>
              <a:t>implementation of best practices </a:t>
            </a:r>
          </a:p>
        </p:txBody>
      </p:sp>
      <p:sp>
        <p:nvSpPr>
          <p:cNvPr id="19" name="Rectangle 18"/>
          <p:cNvSpPr/>
          <p:nvPr/>
        </p:nvSpPr>
        <p:spPr>
          <a:xfrm>
            <a:off x="3509912" y="6045052"/>
            <a:ext cx="2228344" cy="461665"/>
          </a:xfrm>
          <a:prstGeom prst="rect">
            <a:avLst/>
          </a:prstGeom>
          <a:solidFill>
            <a:srgbClr val="FFFFFF"/>
          </a:solidFill>
        </p:spPr>
        <p:txBody>
          <a:bodyPr wrap="none">
            <a:spAutoFit/>
          </a:bodyPr>
          <a:lstStyle/>
          <a:p>
            <a:r>
              <a:rPr lang="en-US" sz="2400" dirty="0" smtClean="0">
                <a:ea typeface="MS PGothic" charset="0"/>
              </a:rPr>
              <a:t>for </a:t>
            </a:r>
            <a:r>
              <a:rPr lang="en-US" sz="2400" b="1" i="1" dirty="0" smtClean="0">
                <a:solidFill>
                  <a:srgbClr val="558ED5"/>
                </a:solidFill>
                <a:ea typeface="MS PGothic" charset="0"/>
              </a:rPr>
              <a:t>ALL students</a:t>
            </a:r>
            <a:endParaRPr lang="en-US" sz="2400" dirty="0"/>
          </a:p>
        </p:txBody>
      </p:sp>
      <p:sp>
        <p:nvSpPr>
          <p:cNvPr id="14" name="TextBox 13"/>
          <p:cNvSpPr txBox="1"/>
          <p:nvPr/>
        </p:nvSpPr>
        <p:spPr>
          <a:xfrm>
            <a:off x="3065640" y="1154881"/>
            <a:ext cx="3007246" cy="830997"/>
          </a:xfrm>
          <a:prstGeom prst="rect">
            <a:avLst/>
          </a:prstGeom>
          <a:solidFill>
            <a:schemeClr val="bg1"/>
          </a:solidFill>
        </p:spPr>
        <p:txBody>
          <a:bodyPr wrap="square" rtlCol="0">
            <a:spAutoFit/>
          </a:bodyPr>
          <a:lstStyle/>
          <a:p>
            <a:pPr algn="ctr"/>
            <a:r>
              <a:rPr lang="en-US" sz="2400" dirty="0" smtClean="0">
                <a:ea typeface="MS PGothic" charset="0"/>
              </a:rPr>
              <a:t> </a:t>
            </a:r>
            <a:r>
              <a:rPr lang="en-US" sz="2400" b="1" i="1" dirty="0">
                <a:solidFill>
                  <a:schemeClr val="tx2">
                    <a:lumMod val="60000"/>
                    <a:lumOff val="40000"/>
                  </a:schemeClr>
                </a:solidFill>
                <a:ea typeface="MS PGothic" charset="0"/>
              </a:rPr>
              <a:t>D</a:t>
            </a:r>
            <a:r>
              <a:rPr lang="en-US" sz="2400" b="1" i="1" dirty="0" smtClean="0">
                <a:solidFill>
                  <a:schemeClr val="tx2">
                    <a:lumMod val="60000"/>
                    <a:lumOff val="40000"/>
                  </a:schemeClr>
                </a:solidFill>
                <a:ea typeface="MS PGothic" charset="0"/>
              </a:rPr>
              <a:t>ata-driven decision</a:t>
            </a:r>
          </a:p>
          <a:p>
            <a:pPr algn="ctr"/>
            <a:r>
              <a:rPr lang="en-US" sz="2400" b="1" i="1" dirty="0" smtClean="0">
                <a:solidFill>
                  <a:schemeClr val="tx2">
                    <a:lumMod val="60000"/>
                    <a:lumOff val="40000"/>
                  </a:schemeClr>
                </a:solidFill>
                <a:ea typeface="MS PGothic" charset="0"/>
              </a:rPr>
              <a:t> making framework </a:t>
            </a:r>
            <a:endParaRPr lang="en-US" sz="2400" dirty="0"/>
          </a:p>
        </p:txBody>
      </p:sp>
      <p:sp>
        <p:nvSpPr>
          <p:cNvPr id="29" name="Text Box 5"/>
          <p:cNvSpPr txBox="1">
            <a:spLocks noChangeArrowheads="1"/>
          </p:cNvSpPr>
          <p:nvPr/>
        </p:nvSpPr>
        <p:spPr bwMode="auto">
          <a:xfrm>
            <a:off x="6652152" y="5926732"/>
            <a:ext cx="2282825" cy="20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5000"/>
              </a:lnSpc>
            </a:pPr>
            <a:r>
              <a:rPr lang="en-US" sz="1400" dirty="0">
                <a:solidFill>
                  <a:srgbClr val="000000"/>
                </a:solidFill>
                <a:latin typeface="Gill Sans MT" charset="0"/>
              </a:rPr>
              <a:t>(OSEP Center on PBIS, 2010)</a:t>
            </a:r>
          </a:p>
        </p:txBody>
      </p:sp>
      <p:pic>
        <p:nvPicPr>
          <p:cNvPr id="3" name="Picture 2" descr="special olym.jpg"/>
          <p:cNvPicPr>
            <a:picLocks noChangeAspect="1"/>
          </p:cNvPicPr>
          <p:nvPr/>
        </p:nvPicPr>
        <p:blipFill rotWithShape="1">
          <a:blip r:embed="rId5">
            <a:extLst>
              <a:ext uri="{28A0092B-C50C-407E-A947-70E740481C1C}">
                <a14:useLocalDpi xmlns:a14="http://schemas.microsoft.com/office/drawing/2010/main" val="0"/>
              </a:ext>
            </a:extLst>
          </a:blip>
          <a:srcRect l="13837" t="21559"/>
          <a:stretch/>
        </p:blipFill>
        <p:spPr>
          <a:xfrm>
            <a:off x="3590297" y="4534027"/>
            <a:ext cx="1762953" cy="1689299"/>
          </a:xfrm>
          <a:prstGeom prst="ellipse">
            <a:avLst/>
          </a:prstGeom>
          <a:ln>
            <a:noFill/>
          </a:ln>
          <a:effectLst>
            <a:softEdge rad="112500"/>
          </a:effectLst>
        </p:spPr>
      </p:pic>
      <p:pic>
        <p:nvPicPr>
          <p:cNvPr id="4" name="Picture 3" descr="Roanoke County students.jpg"/>
          <p:cNvPicPr>
            <a:picLocks noChangeAspect="1"/>
          </p:cNvPicPr>
          <p:nvPr/>
        </p:nvPicPr>
        <p:blipFill rotWithShape="1">
          <a:blip r:embed="rId6">
            <a:extLst>
              <a:ext uri="{28A0092B-C50C-407E-A947-70E740481C1C}">
                <a14:useLocalDpi xmlns:a14="http://schemas.microsoft.com/office/drawing/2010/main" val="0"/>
              </a:ext>
            </a:extLst>
          </a:blip>
          <a:srcRect l="12153" r="12500"/>
          <a:stretch/>
        </p:blipFill>
        <p:spPr>
          <a:xfrm>
            <a:off x="5071255" y="3360383"/>
            <a:ext cx="1716191" cy="1537454"/>
          </a:xfrm>
          <a:prstGeom prst="ellipse">
            <a:avLst/>
          </a:prstGeom>
          <a:ln>
            <a:noFill/>
          </a:ln>
          <a:effectLst>
            <a:softEdge rad="112500"/>
          </a:effectLst>
        </p:spPr>
      </p:pic>
      <p:sp>
        <p:nvSpPr>
          <p:cNvPr id="27" name="TextBox 26"/>
          <p:cNvSpPr txBox="1"/>
          <p:nvPr/>
        </p:nvSpPr>
        <p:spPr>
          <a:xfrm>
            <a:off x="1211669" y="2112673"/>
            <a:ext cx="7186583" cy="646331"/>
          </a:xfrm>
          <a:prstGeom prst="rect">
            <a:avLst/>
          </a:prstGeom>
          <a:ln/>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3600" dirty="0" smtClean="0"/>
              <a:t>Increases Effectiveness and Efficiency</a:t>
            </a:r>
            <a:endParaRPr lang="en-US" sz="3600" dirty="0"/>
          </a:p>
        </p:txBody>
      </p:sp>
      <p:sp>
        <p:nvSpPr>
          <p:cNvPr id="28" name="TextBox 27"/>
          <p:cNvSpPr txBox="1"/>
          <p:nvPr/>
        </p:nvSpPr>
        <p:spPr>
          <a:xfrm>
            <a:off x="1208260" y="5194875"/>
            <a:ext cx="7179069" cy="646331"/>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3600" dirty="0" smtClean="0"/>
              <a:t>Process for Continuous Improvement</a:t>
            </a:r>
            <a:endParaRPr lang="en-US" sz="3600" dirty="0"/>
          </a:p>
        </p:txBody>
      </p:sp>
    </p:spTree>
    <p:extLst>
      <p:ext uri="{BB962C8B-B14F-4D97-AF65-F5344CB8AC3E}">
        <p14:creationId xmlns:p14="http://schemas.microsoft.com/office/powerpoint/2010/main" val="315668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dissolv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14" grpId="0" animBg="1"/>
      <p:bldP spid="27" grpId="0" animBg="1"/>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195261" y="311150"/>
            <a:ext cx="960436" cy="625475"/>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aphicFrame>
        <p:nvGraphicFramePr>
          <p:cNvPr id="175" name="Shape 175"/>
          <p:cNvGraphicFramePr/>
          <p:nvPr>
            <p:extLst>
              <p:ext uri="{D42A27DB-BD31-4B8C-83A1-F6EECF244321}">
                <p14:modId xmlns:p14="http://schemas.microsoft.com/office/powerpoint/2010/main" val="544864565"/>
              </p:ext>
            </p:extLst>
          </p:nvPr>
        </p:nvGraphicFramePr>
        <p:xfrm>
          <a:off x="82063" y="98090"/>
          <a:ext cx="9061937" cy="6759910"/>
        </p:xfrm>
        <a:graphic>
          <a:graphicData uri="http://schemas.openxmlformats.org/drawingml/2006/table">
            <a:tbl>
              <a:tblPr>
                <a:noFill/>
              </a:tblPr>
              <a:tblGrid>
                <a:gridCol w="1561419"/>
                <a:gridCol w="1842911"/>
                <a:gridCol w="1568877"/>
                <a:gridCol w="2056022"/>
                <a:gridCol w="2032708"/>
              </a:tblGrid>
              <a:tr h="321900">
                <a:tc gridSpan="5">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Craddock</a:t>
                      </a:r>
                      <a:r>
                        <a:rPr lang="en-US" sz="2000" b="1" i="0" u="none" strike="noStrike" cap="none" baseline="0" dirty="0" smtClean="0">
                          <a:solidFill>
                            <a:schemeClr val="dk2"/>
                          </a:solidFill>
                          <a:latin typeface="Questrial"/>
                          <a:ea typeface="Questrial"/>
                          <a:cs typeface="Questrial"/>
                          <a:sym typeface="Questrial"/>
                        </a:rPr>
                        <a:t> Middle School </a:t>
                      </a:r>
                      <a:r>
                        <a:rPr lang="en-US" sz="2000" b="1" i="0" u="none" strike="noStrike" cap="none" dirty="0" smtClean="0">
                          <a:solidFill>
                            <a:schemeClr val="dk2"/>
                          </a:solidFill>
                          <a:latin typeface="Questrial"/>
                          <a:ea typeface="Questrial"/>
                          <a:cs typeface="Questrial"/>
                          <a:sym typeface="Questrial"/>
                        </a:rPr>
                        <a:t>Resource Map for Tier 3</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87602">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Practices/Programs/Initiatives</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Decision Rules</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Provider</a:t>
                      </a:r>
                      <a:endParaRPr lang="en-US" sz="2000" b="1" i="0" u="none" strike="noStrike" cap="none" dirty="0">
                        <a:solidFill>
                          <a:schemeClr val="dk2"/>
                        </a:solidFill>
                        <a:latin typeface="Questrial"/>
                        <a:ea typeface="Questrial"/>
                        <a:cs typeface="Questrial"/>
                        <a:sym typeface="Questrial"/>
                      </a:endParaRPr>
                    </a:p>
                    <a:p>
                      <a:pPr marL="0" marR="0" lvl="0" indent="0" algn="l" rtl="0">
                        <a:spcBef>
                          <a:spcPts val="0"/>
                        </a:spcBef>
                        <a:buSzPct val="25000"/>
                        <a:buNone/>
                      </a:pPr>
                      <a:endParaRPr sz="2000" b="1" i="0" u="none" dirty="0">
                        <a:solidFill>
                          <a:schemeClr val="dk2"/>
                        </a:solidFill>
                        <a:latin typeface="Questrial"/>
                        <a:ea typeface="Questrial"/>
                        <a:cs typeface="Questrial"/>
                        <a:sym typeface="Questrial"/>
                      </a:endParaRPr>
                    </a:p>
                  </a:txBody>
                  <a:tcPr marL="111025" marR="11102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Progress monitored? Outcomes </a:t>
                      </a:r>
                      <a:r>
                        <a:rPr lang="en-US" sz="2000" b="1" i="0" u="none" dirty="0">
                          <a:solidFill>
                            <a:schemeClr val="dk2"/>
                          </a:solidFill>
                          <a:latin typeface="Questrial"/>
                          <a:ea typeface="Questrial"/>
                          <a:cs typeface="Questrial"/>
                          <a:sym typeface="Questrial"/>
                        </a:rPr>
                        <a:t>evaluated?</a:t>
                      </a:r>
                    </a:p>
                  </a:txBody>
                  <a:tcPr marL="111025" marR="111025" marT="0" marB="0">
                    <a:lnL w="12700" cap="flat" cmpd="sng">
                      <a:solidFill>
                        <a:schemeClr val="dk1"/>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How do students enter &amp; </a:t>
                      </a:r>
                      <a:r>
                        <a:rPr lang="en-US" sz="2000" b="1" i="0" u="none" dirty="0" smtClean="0">
                          <a:solidFill>
                            <a:schemeClr val="dk2"/>
                          </a:solidFill>
                          <a:latin typeface="Questrial"/>
                          <a:ea typeface="Questrial"/>
                          <a:cs typeface="Questrial"/>
                          <a:sym typeface="Questrial"/>
                        </a:rPr>
                        <a:t>exit*?</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r>
              <a:tr h="2575204">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Informal FBA/ Individual-</a:t>
                      </a:r>
                      <a:r>
                        <a:rPr lang="en-US" sz="2000" b="1" i="0" u="none" dirty="0" err="1" smtClean="0">
                          <a:solidFill>
                            <a:schemeClr val="dk2"/>
                          </a:solidFill>
                          <a:latin typeface="Questrial"/>
                          <a:ea typeface="Questrial"/>
                          <a:cs typeface="Questrial"/>
                          <a:sym typeface="Questrial"/>
                        </a:rPr>
                        <a:t>ized</a:t>
                      </a:r>
                      <a:r>
                        <a:rPr lang="en-US" sz="2000" b="1" i="0" u="none" baseline="0" dirty="0" smtClean="0">
                          <a:solidFill>
                            <a:schemeClr val="dk2"/>
                          </a:solidFill>
                          <a:latin typeface="Questrial"/>
                          <a:ea typeface="Questrial"/>
                          <a:cs typeface="Questrial"/>
                          <a:sym typeface="Questrial"/>
                        </a:rPr>
                        <a:t> </a:t>
                      </a:r>
                      <a:r>
                        <a:rPr lang="en-US" sz="2000" b="1" i="0" u="none" dirty="0" smtClean="0">
                          <a:solidFill>
                            <a:schemeClr val="dk2"/>
                          </a:solidFill>
                          <a:latin typeface="Questrial"/>
                          <a:ea typeface="Questrial"/>
                          <a:cs typeface="Questrial"/>
                          <a:sym typeface="Questrial"/>
                        </a:rPr>
                        <a:t>CICO</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alpha val="90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Students</a:t>
                      </a:r>
                      <a:r>
                        <a:rPr lang="en-US" sz="2000" b="1" i="0" u="none" baseline="0" dirty="0" smtClean="0">
                          <a:solidFill>
                            <a:schemeClr val="dk2"/>
                          </a:solidFill>
                          <a:latin typeface="Questrial"/>
                          <a:ea typeface="Questrial"/>
                          <a:cs typeface="Questrial"/>
                          <a:sym typeface="Questrial"/>
                        </a:rPr>
                        <a:t> needing extra </a:t>
                      </a:r>
                      <a:r>
                        <a:rPr lang="en-US" sz="2000" b="1" i="0" u="none" kern="1200" baseline="0" dirty="0" smtClean="0">
                          <a:solidFill>
                            <a:schemeClr val="dk2"/>
                          </a:solidFill>
                          <a:latin typeface="Questrial"/>
                          <a:ea typeface="Questrial"/>
                          <a:cs typeface="Questrial"/>
                          <a:sym typeface="Questrial"/>
                        </a:rPr>
                        <a:t>support</a:t>
                      </a:r>
                      <a:r>
                        <a:rPr lang="en-US" sz="2000" b="1" i="0" u="none" baseline="0" dirty="0" smtClean="0">
                          <a:solidFill>
                            <a:schemeClr val="dk2"/>
                          </a:solidFill>
                          <a:latin typeface="Questrial"/>
                          <a:ea typeface="Questrial"/>
                          <a:cs typeface="Questrial"/>
                          <a:sym typeface="Questrial"/>
                        </a:rPr>
                        <a:t> with SW Expectations</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alpha val="90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CICO Facilitators </a:t>
                      </a: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&amp;</a:t>
                      </a:r>
                      <a:r>
                        <a:rPr lang="en-US" sz="2000" b="1" i="0" u="none" baseline="0" dirty="0" smtClean="0">
                          <a:solidFill>
                            <a:schemeClr val="dk2"/>
                          </a:solidFill>
                          <a:latin typeface="Questrial"/>
                          <a:ea typeface="Questrial"/>
                          <a:cs typeface="Questrial"/>
                          <a:sym typeface="Questrial"/>
                        </a:rPr>
                        <a:t> </a:t>
                      </a:r>
                      <a:r>
                        <a:rPr lang="en-US" sz="2000" b="1" i="0" u="none" dirty="0" smtClean="0">
                          <a:solidFill>
                            <a:schemeClr val="dk2"/>
                          </a:solidFill>
                          <a:latin typeface="Questrial"/>
                          <a:ea typeface="Questrial"/>
                          <a:cs typeface="Questrial"/>
                          <a:sym typeface="Questrial"/>
                        </a:rPr>
                        <a:t>Teachers</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chemeClr val="dk1"/>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alpha val="90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Daily Progress Report</a:t>
                      </a:r>
                      <a:r>
                        <a:rPr lang="en-US" sz="2000" b="1" i="0" u="none" baseline="0" dirty="0" smtClean="0">
                          <a:solidFill>
                            <a:schemeClr val="dk2"/>
                          </a:solidFill>
                          <a:latin typeface="Questrial"/>
                          <a:ea typeface="Questrial"/>
                          <a:cs typeface="Questrial"/>
                          <a:sym typeface="Questrial"/>
                        </a:rPr>
                        <a:t> (DPR)</a:t>
                      </a:r>
                    </a:p>
                    <a:p>
                      <a:pPr marL="0" marR="0" lvl="0" indent="0" algn="l" rtl="0">
                        <a:lnSpc>
                          <a:spcPct val="100000"/>
                        </a:lnSpc>
                        <a:spcBef>
                          <a:spcPts val="0"/>
                        </a:spcBef>
                        <a:spcAft>
                          <a:spcPts val="0"/>
                        </a:spcAft>
                        <a:buClr>
                          <a:schemeClr val="dk2"/>
                        </a:buClr>
                        <a:buSzPct val="25000"/>
                        <a:buFont typeface="Questrial"/>
                        <a:buNone/>
                      </a:pPr>
                      <a:r>
                        <a:rPr lang="en-US" sz="2000" b="1" i="0" u="none" baseline="0" dirty="0" smtClean="0">
                          <a:solidFill>
                            <a:schemeClr val="dk2"/>
                          </a:solidFill>
                          <a:latin typeface="Questrial"/>
                          <a:ea typeface="Questrial"/>
                          <a:cs typeface="Questrial"/>
                          <a:sym typeface="Questrial"/>
                        </a:rPr>
                        <a:t>Student Behavior</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alpha val="90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2+ ODRs</a:t>
                      </a: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4+ CR</a:t>
                      </a:r>
                      <a:r>
                        <a:rPr lang="en-US" sz="2000" b="1" i="0" u="none" baseline="0" dirty="0" smtClean="0">
                          <a:solidFill>
                            <a:schemeClr val="dk2"/>
                          </a:solidFill>
                          <a:latin typeface="Questrial"/>
                          <a:ea typeface="Questrial"/>
                          <a:cs typeface="Questrial"/>
                          <a:sym typeface="Questrial"/>
                        </a:rPr>
                        <a:t> Behavior Incidents</a:t>
                      </a:r>
                    </a:p>
                    <a:p>
                      <a:pPr marL="0" marR="0" lvl="0" indent="0" algn="l" rtl="0">
                        <a:lnSpc>
                          <a:spcPct val="100000"/>
                        </a:lnSpc>
                        <a:spcBef>
                          <a:spcPts val="0"/>
                        </a:spcBef>
                        <a:spcAft>
                          <a:spcPts val="0"/>
                        </a:spcAft>
                        <a:buClr>
                          <a:schemeClr val="dk1"/>
                        </a:buClr>
                        <a:buSzPct val="25000"/>
                        <a:buFont typeface="Calibri"/>
                        <a:buNone/>
                      </a:pPr>
                      <a:r>
                        <a:rPr lang="en-US" sz="2000" b="1" i="0" u="none" dirty="0" smtClean="0">
                          <a:solidFill>
                            <a:schemeClr val="dk2"/>
                          </a:solidFill>
                          <a:latin typeface="Questrial"/>
                          <a:ea typeface="Questrial"/>
                          <a:cs typeface="Questrial"/>
                          <a:sym typeface="Questrial"/>
                        </a:rPr>
                        <a:t>*80%</a:t>
                      </a:r>
                      <a:r>
                        <a:rPr lang="en-US" sz="2000" b="1" i="0" u="none" baseline="0" dirty="0" smtClean="0">
                          <a:solidFill>
                            <a:schemeClr val="dk2"/>
                          </a:solidFill>
                          <a:latin typeface="Questrial"/>
                          <a:ea typeface="Questrial"/>
                          <a:cs typeface="Questrial"/>
                          <a:sym typeface="Questrial"/>
                        </a:rPr>
                        <a:t> goal made over 10 cons days; </a:t>
                      </a:r>
                    </a:p>
                    <a:p>
                      <a:pPr marL="0" marR="0" lvl="0" indent="0" algn="l" rtl="0">
                        <a:lnSpc>
                          <a:spcPct val="100000"/>
                        </a:lnSpc>
                        <a:spcBef>
                          <a:spcPts val="0"/>
                        </a:spcBef>
                        <a:spcAft>
                          <a:spcPts val="0"/>
                        </a:spcAft>
                        <a:buClr>
                          <a:schemeClr val="dk1"/>
                        </a:buClr>
                        <a:buSzPct val="25000"/>
                        <a:buFont typeface="Calibri"/>
                        <a:buNone/>
                      </a:pPr>
                      <a:r>
                        <a:rPr lang="en-US" sz="2000" b="1" i="0" u="none" baseline="0" dirty="0" smtClean="0">
                          <a:solidFill>
                            <a:schemeClr val="dk2"/>
                          </a:solidFill>
                          <a:latin typeface="Questrial"/>
                          <a:ea typeface="Questrial"/>
                          <a:cs typeface="Questrial"/>
                          <a:sym typeface="Questrial"/>
                        </a:rPr>
                        <a:t>0-1 ODRs</a:t>
                      </a:r>
                      <a:r>
                        <a:rPr lang="en-US" sz="2000" b="1" i="0" u="none" dirty="0" smtClean="0">
                          <a:solidFill>
                            <a:schemeClr val="dk2"/>
                          </a:solidFill>
                          <a:latin typeface="Questrial"/>
                          <a:ea typeface="Questrial"/>
                          <a:cs typeface="Questrial"/>
                          <a:sym typeface="Questrial"/>
                        </a:rPr>
                        <a:t> </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alpha val="90000"/>
                      </a:schemeClr>
                    </a:solidFill>
                  </a:tcPr>
                </a:tc>
              </a:tr>
              <a:tr h="2575204">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FBA/BIP</a:t>
                      </a:r>
                    </a:p>
                  </a:txBody>
                  <a:tcPr marL="111025" marR="111025" marT="0" marB="0">
                    <a:lnL w="12700" cap="flat" cmpd="sng">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79000"/>
                      </a:srgb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Student </a:t>
                      </a:r>
                      <a:r>
                        <a:rPr lang="en-US" sz="2000" b="1" i="0" u="none" dirty="0">
                          <a:solidFill>
                            <a:schemeClr val="dk2"/>
                          </a:solidFill>
                          <a:latin typeface="Questrial"/>
                          <a:ea typeface="Questrial"/>
                          <a:cs typeface="Questrial"/>
                          <a:sym typeface="Questrial"/>
                        </a:rPr>
                        <a:t>not responding to T2 or experiencing intense </a:t>
                      </a:r>
                      <a:r>
                        <a:rPr lang="en-US" sz="2000" b="1" i="0" u="none" kern="1200" baseline="0" dirty="0">
                          <a:solidFill>
                            <a:schemeClr val="dk2"/>
                          </a:solidFill>
                          <a:latin typeface="Questrial"/>
                          <a:ea typeface="Questrial"/>
                          <a:cs typeface="Questrial"/>
                          <a:sym typeface="Questrial"/>
                        </a:rPr>
                        <a:t>behavioral</a:t>
                      </a:r>
                      <a:r>
                        <a:rPr lang="en-US" sz="2000" b="1" i="0" u="none" dirty="0">
                          <a:solidFill>
                            <a:schemeClr val="dk2"/>
                          </a:solidFill>
                          <a:latin typeface="Questrial"/>
                          <a:ea typeface="Questrial"/>
                          <a:cs typeface="Questrial"/>
                          <a:sym typeface="Questrial"/>
                        </a:rPr>
                        <a:t> needs</a:t>
                      </a:r>
                    </a:p>
                  </a:txBody>
                  <a:tcPr marL="111025" marR="111025" marT="0" marB="0">
                    <a:lnL w="12700" cap="flat" cmpd="sng" algn="ctr">
                      <a:solidFill>
                        <a:srgbClr val="000000"/>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79000"/>
                      </a:srgb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Team formed around student, staff</a:t>
                      </a:r>
                    </a:p>
                  </a:txBody>
                  <a:tcPr marL="111025" marR="111025" marT="0" marB="0">
                    <a:lnL w="12700" cap="flat" cmpd="sng" algn="ctr">
                      <a:solidFill>
                        <a:schemeClr val="dk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79000"/>
                      </a:srgb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Student Behavior </a:t>
                      </a:r>
                      <a:r>
                        <a:rPr lang="en-US" sz="2000" b="1" i="0" u="none" dirty="0">
                          <a:solidFill>
                            <a:schemeClr val="dk2"/>
                          </a:solidFill>
                          <a:latin typeface="Questrial"/>
                          <a:ea typeface="Questrial"/>
                          <a:cs typeface="Questrial"/>
                          <a:sym typeface="Questrial"/>
                        </a:rPr>
                        <a:t>data, DPR, academic data</a:t>
                      </a: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Fidelity </a:t>
                      </a:r>
                      <a:r>
                        <a:rPr lang="en-US" sz="2000" b="1" i="0" u="none" dirty="0">
                          <a:solidFill>
                            <a:schemeClr val="dk2"/>
                          </a:solidFill>
                          <a:latin typeface="Questrial"/>
                          <a:ea typeface="Questrial"/>
                          <a:cs typeface="Questrial"/>
                          <a:sym typeface="Questrial"/>
                        </a:rPr>
                        <a:t>measure</a:t>
                      </a:r>
                    </a:p>
                  </a:txBody>
                  <a:tcPr marL="111025" marR="111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79000"/>
                      </a:srgb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6+</a:t>
                      </a:r>
                      <a:r>
                        <a:rPr lang="en-US" sz="2000" b="1" i="0" u="none" baseline="0" dirty="0" smtClean="0">
                          <a:solidFill>
                            <a:schemeClr val="dk2"/>
                          </a:solidFill>
                          <a:latin typeface="Questrial"/>
                          <a:ea typeface="Questrial"/>
                          <a:cs typeface="Questrial"/>
                          <a:sym typeface="Questrial"/>
                        </a:rPr>
                        <a:t> ODRs; Referral for Support (Counselor, Teacher, Nurse)</a:t>
                      </a:r>
                      <a:endParaRPr lang="en-US" sz="2000" b="1" i="0" u="none" dirty="0" smtClean="0">
                        <a:solidFill>
                          <a:schemeClr val="dk2"/>
                        </a:solidFill>
                        <a:latin typeface="Questrial"/>
                        <a:ea typeface="Questrial"/>
                        <a:cs typeface="Questrial"/>
                        <a:sym typeface="Questrial"/>
                      </a:endParaRP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*Individualized </a:t>
                      </a:r>
                      <a:r>
                        <a:rPr lang="en-US" sz="2000" b="1" i="0" u="none" dirty="0">
                          <a:solidFill>
                            <a:schemeClr val="dk2"/>
                          </a:solidFill>
                          <a:latin typeface="Questrial"/>
                          <a:ea typeface="Questrial"/>
                          <a:cs typeface="Questrial"/>
                          <a:sym typeface="Questrial"/>
                        </a:rPr>
                        <a:t>goals met</a:t>
                      </a:r>
                    </a:p>
                  </a:txBody>
                  <a:tcPr marL="111025" marR="111025"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79000"/>
                      </a:srgbClr>
                    </a:solidFill>
                  </a:tcPr>
                </a:tc>
              </a:tr>
            </a:tbl>
          </a:graphicData>
        </a:graphic>
      </p:graphicFrame>
      <p:sp>
        <p:nvSpPr>
          <p:cNvPr id="2" name="TextBox 1"/>
          <p:cNvSpPr txBox="1"/>
          <p:nvPr/>
        </p:nvSpPr>
        <p:spPr>
          <a:xfrm flipH="1">
            <a:off x="570294" y="3189125"/>
            <a:ext cx="727364" cy="584776"/>
          </a:xfrm>
          <a:prstGeom prst="rect">
            <a:avLst/>
          </a:prstGeom>
          <a:solidFill>
            <a:schemeClr val="bg2">
              <a:lumMod val="90000"/>
              <a:alpha val="90000"/>
            </a:schemeClr>
          </a:solidFill>
        </p:spPr>
        <p:txBody>
          <a:bodyPr wrap="square" rtlCol="0">
            <a:spAutoFit/>
          </a:bodyPr>
          <a:lstStyle/>
          <a:p>
            <a:pPr algn="ctr"/>
            <a:r>
              <a:rPr lang="en-US" sz="3200" dirty="0" smtClean="0"/>
              <a:t>JT</a:t>
            </a:r>
            <a:endParaRPr lang="en-US" sz="3200" dirty="0"/>
          </a:p>
        </p:txBody>
      </p:sp>
      <p:sp>
        <p:nvSpPr>
          <p:cNvPr id="5" name="TextBox 4"/>
          <p:cNvSpPr txBox="1"/>
          <p:nvPr/>
        </p:nvSpPr>
        <p:spPr>
          <a:xfrm flipH="1">
            <a:off x="82063" y="5186302"/>
            <a:ext cx="1546146" cy="584776"/>
          </a:xfrm>
          <a:prstGeom prst="rect">
            <a:avLst/>
          </a:prstGeom>
          <a:solidFill>
            <a:schemeClr val="bg2">
              <a:lumMod val="90000"/>
              <a:alpha val="90000"/>
            </a:schemeClr>
          </a:solidFill>
        </p:spPr>
        <p:txBody>
          <a:bodyPr wrap="square" rtlCol="0">
            <a:spAutoFit/>
          </a:bodyPr>
          <a:lstStyle/>
          <a:p>
            <a:pPr algn="ctr"/>
            <a:r>
              <a:rPr lang="en-US" sz="3200" dirty="0" smtClean="0"/>
              <a:t>BR &amp; SQ</a:t>
            </a:r>
            <a:endParaRPr lang="en-US" sz="3200" dirty="0"/>
          </a:p>
        </p:txBody>
      </p:sp>
    </p:spTree>
    <p:extLst>
      <p:ext uri="{BB962C8B-B14F-4D97-AF65-F5344CB8AC3E}">
        <p14:creationId xmlns:p14="http://schemas.microsoft.com/office/powerpoint/2010/main" val="627826212"/>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2"/>
                </a:solidFill>
              </a:rPr>
              <a:t>Solution Development at Tier 3</a:t>
            </a:r>
          </a:p>
        </p:txBody>
      </p:sp>
      <p:pic>
        <p:nvPicPr>
          <p:cNvPr id="4" name="Picture 3" descr="Screen Shot 2018-09-03 at 11.33.5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81" y="2041364"/>
            <a:ext cx="8394700" cy="4216400"/>
          </a:xfrm>
          <a:prstGeom prst="rect">
            <a:avLst/>
          </a:prstGeom>
        </p:spPr>
      </p:pic>
      <p:sp>
        <p:nvSpPr>
          <p:cNvPr id="5" name="TextBox 4"/>
          <p:cNvSpPr txBox="1"/>
          <p:nvPr/>
        </p:nvSpPr>
        <p:spPr>
          <a:xfrm>
            <a:off x="1431911" y="3063219"/>
            <a:ext cx="3075497" cy="369332"/>
          </a:xfrm>
          <a:prstGeom prst="rect">
            <a:avLst/>
          </a:prstGeom>
          <a:solidFill>
            <a:schemeClr val="tx2">
              <a:lumMod val="40000"/>
              <a:lumOff val="60000"/>
              <a:alpha val="90000"/>
            </a:schemeClr>
          </a:solidFill>
        </p:spPr>
        <p:txBody>
          <a:bodyPr wrap="square" rtlCol="0">
            <a:spAutoFit/>
          </a:bodyPr>
          <a:lstStyle/>
          <a:p>
            <a:pPr algn="ctr"/>
            <a:r>
              <a:rPr lang="en-US" dirty="0" smtClean="0"/>
              <a:t>PREVENT &amp; TEACH</a:t>
            </a:r>
            <a:endParaRPr lang="en-US" dirty="0"/>
          </a:p>
        </p:txBody>
      </p:sp>
      <p:sp>
        <p:nvSpPr>
          <p:cNvPr id="6" name="TextBox 5"/>
          <p:cNvSpPr txBox="1"/>
          <p:nvPr/>
        </p:nvSpPr>
        <p:spPr>
          <a:xfrm>
            <a:off x="6068503" y="3432551"/>
            <a:ext cx="3075497" cy="646331"/>
          </a:xfrm>
          <a:prstGeom prst="rect">
            <a:avLst/>
          </a:prstGeom>
          <a:solidFill>
            <a:schemeClr val="tx2">
              <a:lumMod val="40000"/>
              <a:lumOff val="60000"/>
              <a:alpha val="90000"/>
            </a:schemeClr>
          </a:solidFill>
        </p:spPr>
        <p:txBody>
          <a:bodyPr wrap="square" rtlCol="0">
            <a:spAutoFit/>
          </a:bodyPr>
          <a:lstStyle/>
          <a:p>
            <a:pPr algn="ctr"/>
            <a:r>
              <a:rPr lang="en-US" dirty="0" smtClean="0"/>
              <a:t>ACKNOWLEDGE/APPRECIATE &amp; CORRECT</a:t>
            </a:r>
            <a:endParaRPr lang="en-US" dirty="0"/>
          </a:p>
        </p:txBody>
      </p:sp>
      <p:sp>
        <p:nvSpPr>
          <p:cNvPr id="7" name="TextBox 6"/>
          <p:cNvSpPr txBox="1"/>
          <p:nvPr/>
        </p:nvSpPr>
        <p:spPr>
          <a:xfrm>
            <a:off x="139181" y="6377596"/>
            <a:ext cx="2085089" cy="369332"/>
          </a:xfrm>
          <a:prstGeom prst="rect">
            <a:avLst/>
          </a:prstGeom>
          <a:solidFill>
            <a:schemeClr val="tx2">
              <a:lumMod val="40000"/>
              <a:lumOff val="60000"/>
              <a:alpha val="90000"/>
            </a:schemeClr>
          </a:solidFill>
        </p:spPr>
        <p:txBody>
          <a:bodyPr wrap="none" rtlCol="0">
            <a:spAutoFit/>
          </a:bodyPr>
          <a:lstStyle/>
          <a:p>
            <a:r>
              <a:rPr lang="en-US" dirty="0" smtClean="0"/>
              <a:t>SAFETY/CRISIS PLAN</a:t>
            </a:r>
            <a:endParaRPr lang="en-US" dirty="0"/>
          </a:p>
        </p:txBody>
      </p:sp>
    </p:spTree>
    <p:extLst>
      <p:ext uri="{BB962C8B-B14F-4D97-AF65-F5344CB8AC3E}">
        <p14:creationId xmlns:p14="http://schemas.microsoft.com/office/powerpoint/2010/main" val="88424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38200"/>
          </a:xfrm>
        </p:spPr>
        <p:txBody>
          <a:bodyPr>
            <a:normAutofit/>
          </a:bodyPr>
          <a:lstStyle/>
          <a:p>
            <a:r>
              <a:rPr lang="en-US" sz="4000" b="1" dirty="0">
                <a:solidFill>
                  <a:schemeClr val="tx2"/>
                </a:solidFill>
              </a:rPr>
              <a:t>Sample DPR for JT</a:t>
            </a:r>
          </a:p>
        </p:txBody>
      </p:sp>
      <p:pic>
        <p:nvPicPr>
          <p:cNvPr id="3" name="Picture 2"/>
          <p:cNvPicPr>
            <a:picLocks noChangeAspect="1"/>
          </p:cNvPicPr>
          <p:nvPr/>
        </p:nvPicPr>
        <p:blipFill>
          <a:blip r:embed="rId2"/>
          <a:stretch>
            <a:fillRect/>
          </a:stretch>
        </p:blipFill>
        <p:spPr>
          <a:xfrm>
            <a:off x="0" y="1066800"/>
            <a:ext cx="9144000" cy="4813479"/>
          </a:xfrm>
          <a:prstGeom prst="rect">
            <a:avLst/>
          </a:prstGeom>
        </p:spPr>
      </p:pic>
      <p:sp>
        <p:nvSpPr>
          <p:cNvPr id="4" name="TextBox 3"/>
          <p:cNvSpPr txBox="1"/>
          <p:nvPr/>
        </p:nvSpPr>
        <p:spPr>
          <a:xfrm>
            <a:off x="3429000" y="1229380"/>
            <a:ext cx="1600200" cy="461665"/>
          </a:xfrm>
          <a:prstGeom prst="rect">
            <a:avLst/>
          </a:prstGeom>
          <a:solidFill>
            <a:schemeClr val="bg1"/>
          </a:solidFill>
        </p:spPr>
        <p:txBody>
          <a:bodyPr wrap="square" rtlCol="0">
            <a:spAutoFit/>
          </a:bodyPr>
          <a:lstStyle/>
          <a:p>
            <a:r>
              <a:rPr lang="en-US" sz="2400" dirty="0" smtClean="0"/>
              <a:t>CICO-M</a:t>
            </a:r>
            <a:endParaRPr lang="en-US" sz="2400" dirty="0"/>
          </a:p>
        </p:txBody>
      </p:sp>
      <p:sp>
        <p:nvSpPr>
          <p:cNvPr id="5" name="TextBox 4"/>
          <p:cNvSpPr txBox="1"/>
          <p:nvPr/>
        </p:nvSpPr>
        <p:spPr>
          <a:xfrm>
            <a:off x="2386228" y="6259952"/>
            <a:ext cx="3877985" cy="307777"/>
          </a:xfrm>
          <a:prstGeom prst="rect">
            <a:avLst/>
          </a:prstGeom>
          <a:noFill/>
        </p:spPr>
        <p:txBody>
          <a:bodyPr wrap="none" rtlCol="0">
            <a:spAutoFit/>
          </a:bodyPr>
          <a:lstStyle/>
          <a:p>
            <a:r>
              <a:rPr lang="en-US" dirty="0" smtClean="0"/>
              <a:t>Sample provided from Iowa DOE PBIS Project</a:t>
            </a:r>
            <a:endParaRPr lang="en-US" dirty="0"/>
          </a:p>
        </p:txBody>
      </p:sp>
    </p:spTree>
    <p:extLst>
      <p:ext uri="{BB962C8B-B14F-4D97-AF65-F5344CB8AC3E}">
        <p14:creationId xmlns:p14="http://schemas.microsoft.com/office/powerpoint/2010/main" val="18518114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0040" y="76614"/>
            <a:ext cx="8229600" cy="633155"/>
          </a:xfrm>
        </p:spPr>
        <p:txBody>
          <a:bodyPr>
            <a:normAutofit fontScale="90000"/>
          </a:bodyPr>
          <a:lstStyle/>
          <a:p>
            <a:r>
              <a:rPr lang="en-US" b="1" dirty="0">
                <a:solidFill>
                  <a:srgbClr val="1F497D"/>
                </a:solidFill>
              </a:rPr>
              <a:t>Sample DPR for </a:t>
            </a:r>
            <a:r>
              <a:rPr lang="en-US" b="1" dirty="0" smtClean="0">
                <a:solidFill>
                  <a:srgbClr val="1F497D"/>
                </a:solidFill>
              </a:rPr>
              <a:t>BR and SQ</a:t>
            </a:r>
            <a:endParaRPr lang="en-US" dirty="0"/>
          </a:p>
        </p:txBody>
      </p:sp>
      <p:pic>
        <p:nvPicPr>
          <p:cNvPr id="8" name="Picture 7" descr="Screen Shot 2018-09-03 at 12.08.0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81" y="659962"/>
            <a:ext cx="8531301" cy="6646310"/>
          </a:xfrm>
          <a:prstGeom prst="rect">
            <a:avLst/>
          </a:prstGeom>
        </p:spPr>
      </p:pic>
    </p:spTree>
    <p:extLst>
      <p:ext uri="{BB962C8B-B14F-4D97-AF65-F5344CB8AC3E}">
        <p14:creationId xmlns:p14="http://schemas.microsoft.com/office/powerpoint/2010/main" val="22450237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2"/>
                </a:solidFill>
              </a:rPr>
              <a:t>Progress Monitoring at Tier 3</a:t>
            </a:r>
          </a:p>
        </p:txBody>
      </p:sp>
      <p:pic>
        <p:nvPicPr>
          <p:cNvPr id="3" name="Picture 2" descr="Screen Shot 2018-09-03 at 11.25.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7703"/>
            <a:ext cx="9144000" cy="3291030"/>
          </a:xfrm>
          <a:prstGeom prst="rect">
            <a:avLst/>
          </a:prstGeom>
        </p:spPr>
      </p:pic>
    </p:spTree>
    <p:extLst>
      <p:ext uri="{BB962C8B-B14F-4D97-AF65-F5344CB8AC3E}">
        <p14:creationId xmlns:p14="http://schemas.microsoft.com/office/powerpoint/2010/main" val="30267108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69385152"/>
              </p:ext>
            </p:extLst>
          </p:nvPr>
        </p:nvGraphicFramePr>
        <p:xfrm>
          <a:off x="0" y="50765"/>
          <a:ext cx="9144000" cy="6928050"/>
        </p:xfrm>
        <a:graphic>
          <a:graphicData uri="http://schemas.openxmlformats.org/drawingml/2006/table">
            <a:tbl>
              <a:tblPr firstRow="1" bandRow="1">
                <a:tableStyleId>{5C22544A-7EE6-4342-B048-85BDC9FD1C3A}</a:tableStyleId>
              </a:tblPr>
              <a:tblGrid>
                <a:gridCol w="597667"/>
                <a:gridCol w="8546333"/>
              </a:tblGrid>
              <a:tr h="610153">
                <a:tc gridSpan="2">
                  <a:txBody>
                    <a:bodyPr/>
                    <a:lstStyle/>
                    <a:p>
                      <a:pPr algn="ctr"/>
                      <a:r>
                        <a:rPr lang="en-US" sz="2800" dirty="0" smtClean="0"/>
                        <a:t>Responding to Progress Monitoring Data</a:t>
                      </a:r>
                      <a:endParaRPr lang="en-US" sz="2800" dirty="0"/>
                    </a:p>
                  </a:txBody>
                  <a:tcPr/>
                </a:tc>
                <a:tc hMerge="1">
                  <a:txBody>
                    <a:bodyPr/>
                    <a:lstStyle/>
                    <a:p>
                      <a:endParaRPr lang="en-US" dirty="0"/>
                    </a:p>
                  </a:txBody>
                  <a:tcPr/>
                </a:tc>
              </a:tr>
              <a:tr h="1867817">
                <a:tc>
                  <a:txBody>
                    <a:bodyPr/>
                    <a:lstStyle/>
                    <a:p>
                      <a:r>
                        <a:rPr lang="en-US" sz="2800" dirty="0" smtClean="0"/>
                        <a:t>JT</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Plan implementation (CICO-M) is</a:t>
                      </a:r>
                      <a:r>
                        <a:rPr lang="en-US" sz="2800" baseline="0" dirty="0" smtClean="0"/>
                        <a:t> low. Staff indicate difficulties implementing morning review of expectations but have been able to review at least 3/days/wk. Observe reading and math periods. Provide staff coaching.</a:t>
                      </a:r>
                      <a:endParaRPr lang="en-US" sz="2800" dirty="0" smtClean="0"/>
                    </a:p>
                  </a:txBody>
                  <a:tcPr/>
                </a:tc>
              </a:tr>
              <a:tr h="1734732">
                <a:tc>
                  <a:txBody>
                    <a:bodyPr/>
                    <a:lstStyle/>
                    <a:p>
                      <a:r>
                        <a:rPr lang="en-US" sz="2800" dirty="0" smtClean="0"/>
                        <a:t>BR</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Target goals have been met and staff indicate that student is ready to begin fading to Tier 2 supports (Basic</a:t>
                      </a:r>
                      <a:r>
                        <a:rPr lang="en-US" sz="2800" baseline="0" dirty="0" smtClean="0"/>
                        <a:t> CICO). Continue with Academic Group to support continued growth with writing goals.</a:t>
                      </a:r>
                      <a:endParaRPr lang="en-US" sz="2800" dirty="0" smtClean="0"/>
                    </a:p>
                  </a:txBody>
                  <a:tcPr/>
                </a:tc>
              </a:tr>
              <a:tr h="1714500">
                <a:tc>
                  <a:txBody>
                    <a:bodyPr/>
                    <a:lstStyle/>
                    <a:p>
                      <a:r>
                        <a:rPr lang="en-US" sz="2800" dirty="0" smtClean="0"/>
                        <a:t>SQ</a:t>
                      </a:r>
                      <a:endParaRPr lang="en-US" sz="2800" dirty="0"/>
                    </a:p>
                  </a:txBody>
                  <a:tcPr/>
                </a:tc>
                <a:tc>
                  <a:txBody>
                    <a:bodyPr/>
                    <a:lstStyle/>
                    <a:p>
                      <a:r>
                        <a:rPr lang="en-US" sz="2800" dirty="0" smtClean="0"/>
                        <a:t>Team indicate that support plan is not a good</a:t>
                      </a:r>
                      <a:r>
                        <a:rPr lang="en-US" sz="2800" baseline="0" dirty="0" smtClean="0"/>
                        <a:t> fit. Disruptive behaviors and truancy remain high across classes. Observe behaviors to identify additional contextual changes are needed. Request meeting with team to identify additional support through Wrap Around Process (newly added to continuum).  </a:t>
                      </a:r>
                      <a:endParaRPr lang="en-US" sz="2800" dirty="0"/>
                    </a:p>
                  </a:txBody>
                  <a:tcPr/>
                </a:tc>
              </a:tr>
            </a:tbl>
          </a:graphicData>
        </a:graphic>
      </p:graphicFrame>
      <p:pic>
        <p:nvPicPr>
          <p:cNvPr id="2" name="Picture 1"/>
          <p:cNvPicPr>
            <a:picLocks noChangeAspect="1"/>
          </p:cNvPicPr>
          <p:nvPr/>
        </p:nvPicPr>
        <p:blipFill>
          <a:blip r:embed="rId2"/>
          <a:stretch>
            <a:fillRect/>
          </a:stretch>
        </p:blipFill>
        <p:spPr>
          <a:xfrm>
            <a:off x="1443241" y="78397"/>
            <a:ext cx="6471347" cy="6858000"/>
          </a:xfrm>
          <a:prstGeom prst="rect">
            <a:avLst/>
          </a:prstGeom>
        </p:spPr>
      </p:pic>
    </p:spTree>
    <p:extLst>
      <p:ext uri="{BB962C8B-B14F-4D97-AF65-F5344CB8AC3E}">
        <p14:creationId xmlns:p14="http://schemas.microsoft.com/office/powerpoint/2010/main" val="223546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195261" y="311150"/>
            <a:ext cx="960436" cy="625475"/>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aphicFrame>
        <p:nvGraphicFramePr>
          <p:cNvPr id="175" name="Shape 175"/>
          <p:cNvGraphicFramePr/>
          <p:nvPr>
            <p:extLst>
              <p:ext uri="{D42A27DB-BD31-4B8C-83A1-F6EECF244321}">
                <p14:modId xmlns:p14="http://schemas.microsoft.com/office/powerpoint/2010/main" val="4170420832"/>
              </p:ext>
            </p:extLst>
          </p:nvPr>
        </p:nvGraphicFramePr>
        <p:xfrm>
          <a:off x="82063" y="98090"/>
          <a:ext cx="9061937" cy="6860661"/>
        </p:xfrm>
        <a:graphic>
          <a:graphicData uri="http://schemas.openxmlformats.org/drawingml/2006/table">
            <a:tbl>
              <a:tblPr>
                <a:noFill/>
              </a:tblPr>
              <a:tblGrid>
                <a:gridCol w="1561419"/>
                <a:gridCol w="1842911"/>
                <a:gridCol w="1568877"/>
                <a:gridCol w="2056022"/>
                <a:gridCol w="2032708"/>
              </a:tblGrid>
              <a:tr h="290070">
                <a:tc gridSpan="5">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Craddock</a:t>
                      </a:r>
                      <a:r>
                        <a:rPr lang="en-US" sz="2000" b="1" i="0" u="none" strike="noStrike" cap="none" baseline="0" dirty="0" smtClean="0">
                          <a:solidFill>
                            <a:schemeClr val="dk2"/>
                          </a:solidFill>
                          <a:latin typeface="Questrial"/>
                          <a:ea typeface="Questrial"/>
                          <a:cs typeface="Questrial"/>
                          <a:sym typeface="Questrial"/>
                        </a:rPr>
                        <a:t> Middle School </a:t>
                      </a:r>
                      <a:r>
                        <a:rPr lang="en-US" sz="2000" b="1" i="0" u="none" strike="noStrike" cap="none" dirty="0" smtClean="0">
                          <a:solidFill>
                            <a:schemeClr val="dk2"/>
                          </a:solidFill>
                          <a:latin typeface="Questrial"/>
                          <a:ea typeface="Questrial"/>
                          <a:cs typeface="Questrial"/>
                          <a:sym typeface="Questrial"/>
                        </a:rPr>
                        <a:t>Resource Map for Tier 3</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60281">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Practices/Programs/Initiatives</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Decision Rules</a:t>
                      </a:r>
                      <a:endParaRPr lang="en-US" sz="2000" b="1" i="0" u="none" strike="noStrike" cap="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strike="noStrike" cap="none" dirty="0" smtClean="0">
                          <a:solidFill>
                            <a:schemeClr val="dk2"/>
                          </a:solidFill>
                          <a:latin typeface="Questrial"/>
                          <a:ea typeface="Questrial"/>
                          <a:cs typeface="Questrial"/>
                          <a:sym typeface="Questrial"/>
                        </a:rPr>
                        <a:t>Provider</a:t>
                      </a:r>
                      <a:endParaRPr lang="en-US" sz="2000" b="1" i="0" u="none" strike="noStrike" cap="none" dirty="0">
                        <a:solidFill>
                          <a:schemeClr val="dk2"/>
                        </a:solidFill>
                        <a:latin typeface="Questrial"/>
                        <a:ea typeface="Questrial"/>
                        <a:cs typeface="Questrial"/>
                        <a:sym typeface="Questrial"/>
                      </a:endParaRPr>
                    </a:p>
                    <a:p>
                      <a:pPr marL="0" marR="0" lvl="0" indent="0" algn="l" rtl="0">
                        <a:spcBef>
                          <a:spcPts val="0"/>
                        </a:spcBef>
                        <a:buSzPct val="25000"/>
                        <a:buNone/>
                      </a:pPr>
                      <a:endParaRPr sz="2000" b="1" i="0" u="none" dirty="0">
                        <a:solidFill>
                          <a:schemeClr val="dk2"/>
                        </a:solidFill>
                        <a:latin typeface="Questrial"/>
                        <a:ea typeface="Questrial"/>
                        <a:cs typeface="Questrial"/>
                        <a:sym typeface="Questrial"/>
                      </a:endParaRPr>
                    </a:p>
                  </a:txBody>
                  <a:tcPr marL="111025" marR="11102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Progress monitored? Outcomes </a:t>
                      </a:r>
                      <a:r>
                        <a:rPr lang="en-US" sz="2000" b="1" i="0" u="none" dirty="0">
                          <a:solidFill>
                            <a:schemeClr val="dk2"/>
                          </a:solidFill>
                          <a:latin typeface="Questrial"/>
                          <a:ea typeface="Questrial"/>
                          <a:cs typeface="Questrial"/>
                          <a:sym typeface="Questrial"/>
                        </a:rPr>
                        <a:t>evaluated?</a:t>
                      </a:r>
                    </a:p>
                  </a:txBody>
                  <a:tcPr marL="111025" marR="111025" marT="0" marB="0">
                    <a:lnL w="12700" cap="flat" cmpd="sng">
                      <a:solidFill>
                        <a:schemeClr val="dk1"/>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How do students enter &amp; </a:t>
                      </a:r>
                      <a:r>
                        <a:rPr lang="en-US" sz="2000" b="1" i="0" u="none" dirty="0" smtClean="0">
                          <a:solidFill>
                            <a:schemeClr val="dk2"/>
                          </a:solidFill>
                          <a:latin typeface="Questrial"/>
                          <a:ea typeface="Questrial"/>
                          <a:cs typeface="Questrial"/>
                          <a:sym typeface="Questrial"/>
                        </a:rPr>
                        <a:t>exit*?</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bg1">
                        <a:lumMod val="95000"/>
                      </a:schemeClr>
                    </a:solidFill>
                  </a:tcPr>
                </a:tc>
              </a:tr>
              <a:tr h="2320563">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Informal FBA/ Individual-</a:t>
                      </a:r>
                      <a:r>
                        <a:rPr lang="en-US" sz="2000" b="1" i="0" u="none" dirty="0" err="1" smtClean="0">
                          <a:solidFill>
                            <a:schemeClr val="dk2"/>
                          </a:solidFill>
                          <a:latin typeface="Questrial"/>
                          <a:ea typeface="Questrial"/>
                          <a:cs typeface="Questrial"/>
                          <a:sym typeface="Questrial"/>
                        </a:rPr>
                        <a:t>ized</a:t>
                      </a:r>
                      <a:r>
                        <a:rPr lang="en-US" sz="2000" b="1" i="0" u="none" baseline="0" dirty="0" smtClean="0">
                          <a:solidFill>
                            <a:schemeClr val="dk2"/>
                          </a:solidFill>
                          <a:latin typeface="Questrial"/>
                          <a:ea typeface="Questrial"/>
                          <a:cs typeface="Questrial"/>
                          <a:sym typeface="Questrial"/>
                        </a:rPr>
                        <a:t> </a:t>
                      </a:r>
                      <a:r>
                        <a:rPr lang="en-US" sz="2000" b="1" i="0" u="none" dirty="0" smtClean="0">
                          <a:solidFill>
                            <a:schemeClr val="dk2"/>
                          </a:solidFill>
                          <a:latin typeface="Questrial"/>
                          <a:ea typeface="Questrial"/>
                          <a:cs typeface="Questrial"/>
                          <a:sym typeface="Questrial"/>
                        </a:rPr>
                        <a:t>CICO</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alpha val="90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Students</a:t>
                      </a:r>
                      <a:r>
                        <a:rPr lang="en-US" sz="2000" b="1" i="0" u="none" baseline="0" dirty="0" smtClean="0">
                          <a:solidFill>
                            <a:schemeClr val="dk2"/>
                          </a:solidFill>
                          <a:latin typeface="Questrial"/>
                          <a:ea typeface="Questrial"/>
                          <a:cs typeface="Questrial"/>
                          <a:sym typeface="Questrial"/>
                        </a:rPr>
                        <a:t> needing extra </a:t>
                      </a:r>
                      <a:r>
                        <a:rPr lang="en-US" sz="2000" b="1" i="0" u="none" kern="1200" baseline="0" dirty="0" smtClean="0">
                          <a:solidFill>
                            <a:schemeClr val="dk2"/>
                          </a:solidFill>
                          <a:latin typeface="Questrial"/>
                          <a:ea typeface="Questrial"/>
                          <a:cs typeface="Questrial"/>
                          <a:sym typeface="Questrial"/>
                        </a:rPr>
                        <a:t>support</a:t>
                      </a:r>
                      <a:r>
                        <a:rPr lang="en-US" sz="2000" b="1" i="0" u="none" baseline="0" dirty="0" smtClean="0">
                          <a:solidFill>
                            <a:schemeClr val="dk2"/>
                          </a:solidFill>
                          <a:latin typeface="Questrial"/>
                          <a:ea typeface="Questrial"/>
                          <a:cs typeface="Questrial"/>
                          <a:sym typeface="Questrial"/>
                        </a:rPr>
                        <a:t> with SW Expectations</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alpha val="90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CICO Facilitators </a:t>
                      </a: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&amp;</a:t>
                      </a:r>
                      <a:r>
                        <a:rPr lang="en-US" sz="2000" b="1" i="0" u="none" baseline="0" dirty="0" smtClean="0">
                          <a:solidFill>
                            <a:schemeClr val="dk2"/>
                          </a:solidFill>
                          <a:latin typeface="Questrial"/>
                          <a:ea typeface="Questrial"/>
                          <a:cs typeface="Questrial"/>
                          <a:sym typeface="Questrial"/>
                        </a:rPr>
                        <a:t> </a:t>
                      </a:r>
                      <a:r>
                        <a:rPr lang="en-US" sz="2000" b="1" i="0" u="none" dirty="0" smtClean="0">
                          <a:solidFill>
                            <a:schemeClr val="dk2"/>
                          </a:solidFill>
                          <a:latin typeface="Questrial"/>
                          <a:ea typeface="Questrial"/>
                          <a:cs typeface="Questrial"/>
                          <a:sym typeface="Questrial"/>
                        </a:rPr>
                        <a:t>Teachers</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chemeClr val="dk1"/>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alpha val="90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Daily Progress Report</a:t>
                      </a:r>
                      <a:r>
                        <a:rPr lang="en-US" sz="2000" b="1" i="0" u="none" baseline="0" dirty="0" smtClean="0">
                          <a:solidFill>
                            <a:schemeClr val="dk2"/>
                          </a:solidFill>
                          <a:latin typeface="Questrial"/>
                          <a:ea typeface="Questrial"/>
                          <a:cs typeface="Questrial"/>
                          <a:sym typeface="Questrial"/>
                        </a:rPr>
                        <a:t> (DPR)</a:t>
                      </a:r>
                    </a:p>
                    <a:p>
                      <a:pPr marL="0" marR="0" lvl="0" indent="0" algn="l" rtl="0">
                        <a:lnSpc>
                          <a:spcPct val="100000"/>
                        </a:lnSpc>
                        <a:spcBef>
                          <a:spcPts val="0"/>
                        </a:spcBef>
                        <a:spcAft>
                          <a:spcPts val="0"/>
                        </a:spcAft>
                        <a:buClr>
                          <a:schemeClr val="dk2"/>
                        </a:buClr>
                        <a:buSzPct val="25000"/>
                        <a:buFont typeface="Questrial"/>
                        <a:buNone/>
                      </a:pPr>
                      <a:r>
                        <a:rPr lang="en-US" sz="2000" b="1" i="0" u="none" baseline="0" dirty="0" smtClean="0">
                          <a:solidFill>
                            <a:schemeClr val="dk2"/>
                          </a:solidFill>
                          <a:latin typeface="Questrial"/>
                          <a:ea typeface="Questrial"/>
                          <a:cs typeface="Questrial"/>
                          <a:sym typeface="Questrial"/>
                        </a:rPr>
                        <a:t>Student Behavior</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alpha val="90000"/>
                      </a:scheme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2+ ODRs</a:t>
                      </a: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4+ CR</a:t>
                      </a:r>
                      <a:r>
                        <a:rPr lang="en-US" sz="2000" b="1" i="0" u="none" baseline="0" dirty="0" smtClean="0">
                          <a:solidFill>
                            <a:schemeClr val="dk2"/>
                          </a:solidFill>
                          <a:latin typeface="Questrial"/>
                          <a:ea typeface="Questrial"/>
                          <a:cs typeface="Questrial"/>
                          <a:sym typeface="Questrial"/>
                        </a:rPr>
                        <a:t> Behavior Incidents</a:t>
                      </a:r>
                    </a:p>
                    <a:p>
                      <a:pPr marL="0" marR="0" lvl="0" indent="0" algn="l" rtl="0">
                        <a:lnSpc>
                          <a:spcPct val="100000"/>
                        </a:lnSpc>
                        <a:spcBef>
                          <a:spcPts val="0"/>
                        </a:spcBef>
                        <a:spcAft>
                          <a:spcPts val="0"/>
                        </a:spcAft>
                        <a:buClr>
                          <a:schemeClr val="dk1"/>
                        </a:buClr>
                        <a:buSzPct val="25000"/>
                        <a:buFont typeface="Calibri"/>
                        <a:buNone/>
                      </a:pPr>
                      <a:r>
                        <a:rPr lang="en-US" sz="2000" b="1" i="0" u="none" dirty="0" smtClean="0">
                          <a:solidFill>
                            <a:schemeClr val="dk2"/>
                          </a:solidFill>
                          <a:latin typeface="Questrial"/>
                          <a:ea typeface="Questrial"/>
                          <a:cs typeface="Questrial"/>
                          <a:sym typeface="Questrial"/>
                        </a:rPr>
                        <a:t>*80%</a:t>
                      </a:r>
                      <a:r>
                        <a:rPr lang="en-US" sz="2000" b="1" i="0" u="none" baseline="0" dirty="0" smtClean="0">
                          <a:solidFill>
                            <a:schemeClr val="dk2"/>
                          </a:solidFill>
                          <a:latin typeface="Questrial"/>
                          <a:ea typeface="Questrial"/>
                          <a:cs typeface="Questrial"/>
                          <a:sym typeface="Questrial"/>
                        </a:rPr>
                        <a:t> goal made over 10 cons days; </a:t>
                      </a:r>
                    </a:p>
                    <a:p>
                      <a:pPr marL="0" marR="0" lvl="0" indent="0" algn="l" rtl="0">
                        <a:lnSpc>
                          <a:spcPct val="100000"/>
                        </a:lnSpc>
                        <a:spcBef>
                          <a:spcPts val="0"/>
                        </a:spcBef>
                        <a:spcAft>
                          <a:spcPts val="0"/>
                        </a:spcAft>
                        <a:buClr>
                          <a:schemeClr val="dk1"/>
                        </a:buClr>
                        <a:buSzPct val="25000"/>
                        <a:buFont typeface="Calibri"/>
                        <a:buNone/>
                      </a:pPr>
                      <a:r>
                        <a:rPr lang="en-US" sz="2000" b="1" i="0" u="none" baseline="0" dirty="0" smtClean="0">
                          <a:solidFill>
                            <a:schemeClr val="dk2"/>
                          </a:solidFill>
                          <a:latin typeface="Questrial"/>
                          <a:ea typeface="Questrial"/>
                          <a:cs typeface="Questrial"/>
                          <a:sym typeface="Questrial"/>
                        </a:rPr>
                        <a:t>0-1 ODRs</a:t>
                      </a:r>
                      <a:r>
                        <a:rPr lang="en-US" sz="2000" b="1" i="0" u="none" dirty="0" smtClean="0">
                          <a:solidFill>
                            <a:schemeClr val="dk2"/>
                          </a:solidFill>
                          <a:latin typeface="Questrial"/>
                          <a:ea typeface="Questrial"/>
                          <a:cs typeface="Questrial"/>
                          <a:sym typeface="Questrial"/>
                        </a:rPr>
                        <a:t> </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alpha val="90000"/>
                      </a:schemeClr>
                    </a:solidFill>
                  </a:tcPr>
                </a:tc>
              </a:tr>
              <a:tr h="2320563">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FBA/BIP</a:t>
                      </a:r>
                    </a:p>
                  </a:txBody>
                  <a:tcPr marL="111025" marR="111025" marT="0" marB="0">
                    <a:lnL w="12700" cap="flat" cmpd="sng">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79000"/>
                      </a:srgb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Student </a:t>
                      </a:r>
                      <a:r>
                        <a:rPr lang="en-US" sz="2000" b="1" i="0" u="none" dirty="0">
                          <a:solidFill>
                            <a:schemeClr val="dk2"/>
                          </a:solidFill>
                          <a:latin typeface="Questrial"/>
                          <a:ea typeface="Questrial"/>
                          <a:cs typeface="Questrial"/>
                          <a:sym typeface="Questrial"/>
                        </a:rPr>
                        <a:t>not responding to T2 or experiencing intense </a:t>
                      </a:r>
                      <a:r>
                        <a:rPr lang="en-US" sz="2000" b="1" i="0" u="none" kern="1200" baseline="0" dirty="0">
                          <a:solidFill>
                            <a:schemeClr val="dk2"/>
                          </a:solidFill>
                          <a:latin typeface="Questrial"/>
                          <a:ea typeface="Questrial"/>
                          <a:cs typeface="Questrial"/>
                          <a:sym typeface="Questrial"/>
                        </a:rPr>
                        <a:t>behavioral</a:t>
                      </a:r>
                      <a:r>
                        <a:rPr lang="en-US" sz="2000" b="1" i="0" u="none" dirty="0">
                          <a:solidFill>
                            <a:schemeClr val="dk2"/>
                          </a:solidFill>
                          <a:latin typeface="Questrial"/>
                          <a:ea typeface="Questrial"/>
                          <a:cs typeface="Questrial"/>
                          <a:sym typeface="Questrial"/>
                        </a:rPr>
                        <a:t> needs</a:t>
                      </a:r>
                    </a:p>
                  </a:txBody>
                  <a:tcPr marL="111025" marR="111025" marT="0" marB="0">
                    <a:lnL w="12700" cap="flat" cmpd="sng" algn="ctr">
                      <a:solidFill>
                        <a:srgbClr val="000000"/>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79000"/>
                      </a:srgb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a:solidFill>
                            <a:schemeClr val="dk2"/>
                          </a:solidFill>
                          <a:latin typeface="Questrial"/>
                          <a:ea typeface="Questrial"/>
                          <a:cs typeface="Questrial"/>
                          <a:sym typeface="Questrial"/>
                        </a:rPr>
                        <a:t>Team formed around student, staff</a:t>
                      </a:r>
                    </a:p>
                  </a:txBody>
                  <a:tcPr marL="111025" marR="111025" marT="0" marB="0">
                    <a:lnL w="12700" cap="flat" cmpd="sng" algn="ctr">
                      <a:solidFill>
                        <a:schemeClr val="dk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79000"/>
                      </a:srgb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Student Behavior </a:t>
                      </a:r>
                      <a:r>
                        <a:rPr lang="en-US" sz="2000" b="1" i="0" u="none" dirty="0">
                          <a:solidFill>
                            <a:schemeClr val="dk2"/>
                          </a:solidFill>
                          <a:latin typeface="Questrial"/>
                          <a:ea typeface="Questrial"/>
                          <a:cs typeface="Questrial"/>
                          <a:sym typeface="Questrial"/>
                        </a:rPr>
                        <a:t>data, DPR, academic data</a:t>
                      </a: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Fidelity </a:t>
                      </a:r>
                      <a:r>
                        <a:rPr lang="en-US" sz="2000" b="1" i="0" u="none" dirty="0">
                          <a:solidFill>
                            <a:schemeClr val="dk2"/>
                          </a:solidFill>
                          <a:latin typeface="Questrial"/>
                          <a:ea typeface="Questrial"/>
                          <a:cs typeface="Questrial"/>
                          <a:sym typeface="Questrial"/>
                        </a:rPr>
                        <a:t>measure</a:t>
                      </a:r>
                    </a:p>
                  </a:txBody>
                  <a:tcPr marL="111025" marR="111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79000"/>
                      </a:srgbClr>
                    </a:solidFill>
                  </a:tcPr>
                </a:tc>
                <a:tc>
                  <a:txBody>
                    <a:bodyPr/>
                    <a:lstStyle/>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6+</a:t>
                      </a:r>
                      <a:r>
                        <a:rPr lang="en-US" sz="2000" b="1" i="0" u="none" baseline="0" dirty="0" smtClean="0">
                          <a:solidFill>
                            <a:schemeClr val="dk2"/>
                          </a:solidFill>
                          <a:latin typeface="Questrial"/>
                          <a:ea typeface="Questrial"/>
                          <a:cs typeface="Questrial"/>
                          <a:sym typeface="Questrial"/>
                        </a:rPr>
                        <a:t> ODRs; Referral for Support (Counselor, Teacher, Nurse)</a:t>
                      </a:r>
                      <a:endParaRPr lang="en-US" sz="2000" b="1" i="0" u="none" dirty="0" smtClean="0">
                        <a:solidFill>
                          <a:schemeClr val="dk2"/>
                        </a:solidFill>
                        <a:latin typeface="Questrial"/>
                        <a:ea typeface="Questrial"/>
                        <a:cs typeface="Questrial"/>
                        <a:sym typeface="Questrial"/>
                      </a:endParaRPr>
                    </a:p>
                    <a:p>
                      <a:pPr marL="0" marR="0" lvl="0" indent="0" algn="l" rtl="0">
                        <a:lnSpc>
                          <a:spcPct val="100000"/>
                        </a:lnSpc>
                        <a:spcBef>
                          <a:spcPts val="0"/>
                        </a:spcBef>
                        <a:spcAft>
                          <a:spcPts val="0"/>
                        </a:spcAft>
                        <a:buClr>
                          <a:schemeClr val="dk2"/>
                        </a:buClr>
                        <a:buSzPct val="25000"/>
                        <a:buFont typeface="Questrial"/>
                        <a:buNone/>
                      </a:pPr>
                      <a:r>
                        <a:rPr lang="en-US" sz="2000" b="1" i="0" u="none" dirty="0" smtClean="0">
                          <a:solidFill>
                            <a:schemeClr val="dk2"/>
                          </a:solidFill>
                          <a:latin typeface="Questrial"/>
                          <a:ea typeface="Questrial"/>
                          <a:cs typeface="Questrial"/>
                          <a:sym typeface="Questrial"/>
                        </a:rPr>
                        <a:t>*Individualized </a:t>
                      </a:r>
                      <a:r>
                        <a:rPr lang="en-US" sz="2000" b="1" i="0" u="none" dirty="0">
                          <a:solidFill>
                            <a:schemeClr val="dk2"/>
                          </a:solidFill>
                          <a:latin typeface="Questrial"/>
                          <a:ea typeface="Questrial"/>
                          <a:cs typeface="Questrial"/>
                          <a:sym typeface="Questrial"/>
                        </a:rPr>
                        <a:t>goals met</a:t>
                      </a:r>
                    </a:p>
                  </a:txBody>
                  <a:tcPr marL="111025" marR="111025"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alpha val="79000"/>
                      </a:srgbClr>
                    </a:solidFill>
                  </a:tcPr>
                </a:tc>
              </a:tr>
              <a:tr h="459861">
                <a:tc gridSpan="5">
                  <a:txBody>
                    <a:bodyPr/>
                    <a:lstStyle/>
                    <a:p>
                      <a:pPr marL="0" marR="0" lvl="0" indent="0" algn="l" rtl="0">
                        <a:lnSpc>
                          <a:spcPct val="100000"/>
                        </a:lnSpc>
                        <a:spcBef>
                          <a:spcPts val="0"/>
                        </a:spcBef>
                        <a:spcAft>
                          <a:spcPts val="0"/>
                        </a:spcAft>
                        <a:buClr>
                          <a:schemeClr val="dk2"/>
                        </a:buClr>
                        <a:buSzPct val="25000"/>
                        <a:buFont typeface="Questrial"/>
                        <a:buNone/>
                      </a:pPr>
                      <a:r>
                        <a:rPr lang="en-US" sz="2000" b="1" i="1" u="none" dirty="0" smtClean="0">
                          <a:solidFill>
                            <a:schemeClr val="dk2"/>
                          </a:solidFill>
                          <a:latin typeface="Questrial"/>
                          <a:ea typeface="Questrial"/>
                          <a:cs typeface="Questrial"/>
                          <a:sym typeface="Questrial"/>
                        </a:rPr>
                        <a:t>GAP</a:t>
                      </a:r>
                      <a:r>
                        <a:rPr lang="en-US" sz="2000" b="1" i="0" u="none" dirty="0" smtClean="0">
                          <a:solidFill>
                            <a:schemeClr val="dk2"/>
                          </a:solidFill>
                          <a:latin typeface="Questrial"/>
                          <a:ea typeface="Questrial"/>
                          <a:cs typeface="Questrial"/>
                          <a:sym typeface="Questrial"/>
                        </a:rPr>
                        <a:t>… Use Hexagon Tool for</a:t>
                      </a:r>
                      <a:r>
                        <a:rPr lang="en-US" sz="2000" b="1" i="0" u="none" baseline="0" dirty="0" smtClean="0">
                          <a:solidFill>
                            <a:schemeClr val="dk2"/>
                          </a:solidFill>
                          <a:latin typeface="Questrial"/>
                          <a:ea typeface="Questrial"/>
                          <a:cs typeface="Questrial"/>
                          <a:sym typeface="Questrial"/>
                        </a:rPr>
                        <a:t> FBA/BIP/Wrap Around</a:t>
                      </a:r>
                      <a:endParaRPr lang="en-US" sz="2000" b="1" i="0" u="none" dirty="0">
                        <a:solidFill>
                          <a:schemeClr val="dk2"/>
                        </a:solidFill>
                        <a:latin typeface="Questrial"/>
                        <a:ea typeface="Questrial"/>
                        <a:cs typeface="Questrial"/>
                        <a:sym typeface="Questrial"/>
                      </a:endParaRPr>
                    </a:p>
                  </a:txBody>
                  <a:tcPr marL="111025" marR="111025" marT="0" marB="0">
                    <a:lnL w="12700" cap="flat" cmpd="sng">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l" rtl="0">
                        <a:lnSpc>
                          <a:spcPct val="100000"/>
                        </a:lnSpc>
                        <a:spcBef>
                          <a:spcPts val="0"/>
                        </a:spcBef>
                        <a:spcAft>
                          <a:spcPts val="0"/>
                        </a:spcAft>
                        <a:buClr>
                          <a:schemeClr val="dk2"/>
                        </a:buClr>
                        <a:buSzPct val="25000"/>
                        <a:buFont typeface="Questrial"/>
                        <a:buNone/>
                      </a:pPr>
                      <a:endParaRPr lang="en-US" sz="2000" b="1" i="0" u="none" dirty="0">
                        <a:solidFill>
                          <a:schemeClr val="dk2"/>
                        </a:solidFill>
                        <a:latin typeface="Questrial"/>
                        <a:ea typeface="Questrial"/>
                        <a:cs typeface="Questrial"/>
                        <a:sym typeface="Questrial"/>
                      </a:endParaRPr>
                    </a:p>
                  </a:txBody>
                  <a:tcPr marL="111025" marR="111025" marT="0" marB="0">
                    <a:lnL w="12700" cap="flat" cmpd="sng" algn="ctr">
                      <a:solidFill>
                        <a:srgbClr val="000000"/>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l" rtl="0">
                        <a:lnSpc>
                          <a:spcPct val="100000"/>
                        </a:lnSpc>
                        <a:spcBef>
                          <a:spcPts val="0"/>
                        </a:spcBef>
                        <a:spcAft>
                          <a:spcPts val="0"/>
                        </a:spcAft>
                        <a:buClr>
                          <a:schemeClr val="dk2"/>
                        </a:buClr>
                        <a:buSzPct val="25000"/>
                        <a:buFont typeface="Questrial"/>
                        <a:buNone/>
                      </a:pPr>
                      <a:endParaRPr lang="en-US" sz="2000" b="1" i="0" u="none" dirty="0">
                        <a:solidFill>
                          <a:schemeClr val="dk2"/>
                        </a:solidFill>
                        <a:latin typeface="Questrial"/>
                        <a:ea typeface="Questrial"/>
                        <a:cs typeface="Questrial"/>
                        <a:sym typeface="Questrial"/>
                      </a:endParaRPr>
                    </a:p>
                  </a:txBody>
                  <a:tcPr marL="111025" marR="111025" marT="0" marB="0">
                    <a:lnL w="12700" cap="flat" cmpd="sng" algn="ctr">
                      <a:solidFill>
                        <a:schemeClr val="dk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l" rtl="0">
                        <a:lnSpc>
                          <a:spcPct val="100000"/>
                        </a:lnSpc>
                        <a:spcBef>
                          <a:spcPts val="0"/>
                        </a:spcBef>
                        <a:spcAft>
                          <a:spcPts val="0"/>
                        </a:spcAft>
                        <a:buClr>
                          <a:schemeClr val="dk2"/>
                        </a:buClr>
                        <a:buSzPct val="25000"/>
                        <a:buFont typeface="Questrial"/>
                        <a:buNone/>
                      </a:pPr>
                      <a:endParaRPr lang="en-US" sz="2000" b="1" i="0" u="none" dirty="0">
                        <a:solidFill>
                          <a:schemeClr val="dk2"/>
                        </a:solidFill>
                        <a:latin typeface="Questrial"/>
                        <a:ea typeface="Questrial"/>
                        <a:cs typeface="Questrial"/>
                        <a:sym typeface="Questrial"/>
                      </a:endParaRPr>
                    </a:p>
                  </a:txBody>
                  <a:tcPr marL="111025" marR="111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l" rtl="0">
                        <a:lnSpc>
                          <a:spcPct val="100000"/>
                        </a:lnSpc>
                        <a:spcBef>
                          <a:spcPts val="0"/>
                        </a:spcBef>
                        <a:spcAft>
                          <a:spcPts val="0"/>
                        </a:spcAft>
                        <a:buClr>
                          <a:schemeClr val="dk2"/>
                        </a:buClr>
                        <a:buSzPct val="25000"/>
                        <a:buFont typeface="Questrial"/>
                        <a:buNone/>
                      </a:pPr>
                      <a:endParaRPr lang="en-US" sz="2000" b="1" i="0" u="none" dirty="0">
                        <a:solidFill>
                          <a:schemeClr val="dk2"/>
                        </a:solidFill>
                        <a:latin typeface="Questrial"/>
                        <a:ea typeface="Questrial"/>
                        <a:cs typeface="Questrial"/>
                        <a:sym typeface="Questrial"/>
                      </a:endParaRPr>
                    </a:p>
                  </a:txBody>
                  <a:tcPr marL="111025" marR="111025" marT="0" marB="0">
                    <a:lnL w="12700" cap="flat" cmpd="sng" algn="ctr">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2" name="TextBox 1"/>
          <p:cNvSpPr txBox="1"/>
          <p:nvPr/>
        </p:nvSpPr>
        <p:spPr>
          <a:xfrm flipH="1">
            <a:off x="570294" y="3189125"/>
            <a:ext cx="727364" cy="584776"/>
          </a:xfrm>
          <a:prstGeom prst="rect">
            <a:avLst/>
          </a:prstGeom>
          <a:solidFill>
            <a:schemeClr val="bg2">
              <a:lumMod val="90000"/>
              <a:alpha val="90000"/>
            </a:schemeClr>
          </a:solidFill>
        </p:spPr>
        <p:txBody>
          <a:bodyPr wrap="square" rtlCol="0">
            <a:spAutoFit/>
          </a:bodyPr>
          <a:lstStyle/>
          <a:p>
            <a:pPr algn="ctr"/>
            <a:r>
              <a:rPr lang="en-US" sz="3200" dirty="0" smtClean="0"/>
              <a:t>JT</a:t>
            </a:r>
            <a:endParaRPr lang="en-US" sz="3200" dirty="0"/>
          </a:p>
        </p:txBody>
      </p:sp>
      <p:sp>
        <p:nvSpPr>
          <p:cNvPr id="5" name="TextBox 4"/>
          <p:cNvSpPr txBox="1"/>
          <p:nvPr/>
        </p:nvSpPr>
        <p:spPr>
          <a:xfrm flipH="1">
            <a:off x="82063" y="5186302"/>
            <a:ext cx="1546146" cy="584776"/>
          </a:xfrm>
          <a:prstGeom prst="rect">
            <a:avLst/>
          </a:prstGeom>
          <a:solidFill>
            <a:schemeClr val="bg2">
              <a:lumMod val="90000"/>
              <a:alpha val="90000"/>
            </a:schemeClr>
          </a:solidFill>
        </p:spPr>
        <p:txBody>
          <a:bodyPr wrap="square" rtlCol="0">
            <a:spAutoFit/>
          </a:bodyPr>
          <a:lstStyle/>
          <a:p>
            <a:pPr algn="ctr"/>
            <a:r>
              <a:rPr lang="en-US" sz="3200" dirty="0" smtClean="0"/>
              <a:t>BR &amp; SQ</a:t>
            </a:r>
            <a:endParaRPr lang="en-US" sz="3200" dirty="0"/>
          </a:p>
        </p:txBody>
      </p:sp>
    </p:spTree>
    <p:extLst>
      <p:ext uri="{BB962C8B-B14F-4D97-AF65-F5344CB8AC3E}">
        <p14:creationId xmlns:p14="http://schemas.microsoft.com/office/powerpoint/2010/main" val="511358356"/>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2"/>
                </a:solidFill>
              </a:rPr>
              <a:t>Supporting Sustained Commitment</a:t>
            </a:r>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Create a culture of safety and transparency to share and engage staff with data</a:t>
            </a:r>
          </a:p>
          <a:p>
            <a:pPr marL="0" indent="0" algn="ctr">
              <a:buNone/>
            </a:pPr>
            <a:endParaRPr lang="en-US" dirty="0" smtClean="0"/>
          </a:p>
          <a:p>
            <a:pPr>
              <a:buFont typeface="Wingdings" charset="2"/>
              <a:buChar char="q"/>
            </a:pPr>
            <a:r>
              <a:rPr lang="en-US" dirty="0" smtClean="0"/>
              <a:t>Share Tier 3 </a:t>
            </a:r>
            <a:r>
              <a:rPr lang="en-US" i="1" dirty="0" smtClean="0"/>
              <a:t>systems</a:t>
            </a:r>
            <a:r>
              <a:rPr lang="en-US" dirty="0" smtClean="0"/>
              <a:t> data with staff regularly</a:t>
            </a:r>
          </a:p>
          <a:p>
            <a:pPr>
              <a:buFont typeface="Wingdings" charset="2"/>
              <a:buChar char="q"/>
            </a:pPr>
            <a:r>
              <a:rPr lang="en-US" dirty="0" smtClean="0"/>
              <a:t>Share before and after data (precision statements, graphs) with relevant staff whenever a change in solution is implemented</a:t>
            </a:r>
          </a:p>
          <a:p>
            <a:pPr>
              <a:buFont typeface="Wingdings" charset="2"/>
              <a:buChar char="q"/>
            </a:pPr>
            <a:r>
              <a:rPr lang="en-US" dirty="0" smtClean="0"/>
              <a:t>Share Tier 3 outcome and fidelity data with staff </a:t>
            </a:r>
          </a:p>
          <a:p>
            <a:pPr marL="0" indent="0">
              <a:buNone/>
            </a:pPr>
            <a:endParaRPr lang="en-US" dirty="0"/>
          </a:p>
        </p:txBody>
      </p:sp>
    </p:spTree>
    <p:extLst>
      <p:ext uri="{BB962C8B-B14F-4D97-AF65-F5344CB8AC3E}">
        <p14:creationId xmlns:p14="http://schemas.microsoft.com/office/powerpoint/2010/main" val="16867478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59"/>
        <p:cNvGrpSpPr/>
        <p:nvPr/>
      </p:nvGrpSpPr>
      <p:grpSpPr>
        <a:xfrm>
          <a:off x="0" y="0"/>
          <a:ext cx="0" cy="0"/>
          <a:chOff x="0" y="0"/>
          <a:chExt cx="0" cy="0"/>
        </a:xfrm>
      </p:grpSpPr>
      <p:pic>
        <p:nvPicPr>
          <p:cNvPr id="1360" name="Shape 1360" descr="Screen Shot 2016-01-11 at 3.57.48 PM.png"/>
          <p:cNvPicPr preferRelativeResize="0"/>
          <p:nvPr/>
        </p:nvPicPr>
        <p:blipFill rotWithShape="1">
          <a:blip r:embed="rId3">
            <a:alphaModFix/>
          </a:blip>
          <a:srcRect/>
          <a:stretch/>
        </p:blipFill>
        <p:spPr>
          <a:xfrm>
            <a:off x="0" y="292100"/>
            <a:ext cx="9144000" cy="6270624"/>
          </a:xfrm>
          <a:prstGeom prst="rect">
            <a:avLst/>
          </a:prstGeom>
          <a:noFill/>
          <a:ln>
            <a:noFill/>
          </a:ln>
        </p:spPr>
      </p:pic>
      <p:sp>
        <p:nvSpPr>
          <p:cNvPr id="1361" name="Shape 1361"/>
          <p:cNvSpPr/>
          <p:nvPr/>
        </p:nvSpPr>
        <p:spPr>
          <a:xfrm>
            <a:off x="0" y="4895850"/>
            <a:ext cx="8810625" cy="884236"/>
          </a:xfrm>
          <a:prstGeom prst="ellipse">
            <a:avLst/>
          </a:prstGeom>
          <a:noFill/>
          <a:ln w="57150" cap="flat" cmpd="sng">
            <a:solidFill>
              <a:srgbClr val="FF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4" name="TextBox 3"/>
          <p:cNvSpPr txBox="1"/>
          <p:nvPr/>
        </p:nvSpPr>
        <p:spPr>
          <a:xfrm>
            <a:off x="3746121" y="6378058"/>
            <a:ext cx="3053346" cy="369332"/>
          </a:xfrm>
          <a:prstGeom prst="rect">
            <a:avLst/>
          </a:prstGeom>
          <a:noFill/>
        </p:spPr>
        <p:txBody>
          <a:bodyPr wrap="square" rtlCol="0">
            <a:spAutoFit/>
          </a:bodyPr>
          <a:lstStyle/>
          <a:p>
            <a:r>
              <a:rPr lang="en-US" sz="1800" dirty="0" smtClean="0"/>
              <a:t>Workbook pg. 33-37</a:t>
            </a:r>
          </a:p>
        </p:txBody>
      </p:sp>
      <p:grpSp>
        <p:nvGrpSpPr>
          <p:cNvPr id="5" name="Shape 1293"/>
          <p:cNvGrpSpPr/>
          <p:nvPr/>
        </p:nvGrpSpPr>
        <p:grpSpPr>
          <a:xfrm>
            <a:off x="4951057" y="2139950"/>
            <a:ext cx="1474786" cy="2901950"/>
            <a:chOff x="920750" y="2139950"/>
            <a:chExt cx="1474786" cy="2901950"/>
          </a:xfrm>
        </p:grpSpPr>
        <p:pic>
          <p:nvPicPr>
            <p:cNvPr id="6" name="Shape 1294"/>
            <p:cNvPicPr preferRelativeResize="0"/>
            <p:nvPr/>
          </p:nvPicPr>
          <p:blipFill rotWithShape="1">
            <a:blip r:embed="rId4">
              <a:alphaModFix/>
            </a:blip>
            <a:srcRect/>
            <a:stretch/>
          </p:blipFill>
          <p:spPr>
            <a:xfrm>
              <a:off x="920750" y="2139950"/>
              <a:ext cx="1474786" cy="2901950"/>
            </a:xfrm>
            <a:prstGeom prst="rect">
              <a:avLst/>
            </a:prstGeom>
            <a:noFill/>
            <a:ln>
              <a:noFill/>
            </a:ln>
          </p:spPr>
        </p:pic>
        <p:sp>
          <p:nvSpPr>
            <p:cNvPr id="7" name="Shape 1295"/>
            <p:cNvSpPr txBox="1"/>
            <p:nvPr/>
          </p:nvSpPr>
          <p:spPr>
            <a:xfrm>
              <a:off x="1371600" y="2270125"/>
              <a:ext cx="571500" cy="23050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grpSp>
        <p:nvGrpSpPr>
          <p:cNvPr id="8" name="Shape 1293"/>
          <p:cNvGrpSpPr/>
          <p:nvPr/>
        </p:nvGrpSpPr>
        <p:grpSpPr>
          <a:xfrm>
            <a:off x="6153323" y="2139950"/>
            <a:ext cx="1474786" cy="2901950"/>
            <a:chOff x="920750" y="2139950"/>
            <a:chExt cx="1474786" cy="2901950"/>
          </a:xfrm>
        </p:grpSpPr>
        <p:pic>
          <p:nvPicPr>
            <p:cNvPr id="9" name="Shape 1294"/>
            <p:cNvPicPr preferRelativeResize="0"/>
            <p:nvPr/>
          </p:nvPicPr>
          <p:blipFill rotWithShape="1">
            <a:blip r:embed="rId4">
              <a:alphaModFix/>
            </a:blip>
            <a:srcRect/>
            <a:stretch/>
          </p:blipFill>
          <p:spPr>
            <a:xfrm>
              <a:off x="920750" y="2139950"/>
              <a:ext cx="1474786" cy="2901950"/>
            </a:xfrm>
            <a:prstGeom prst="rect">
              <a:avLst/>
            </a:prstGeom>
            <a:noFill/>
            <a:ln>
              <a:noFill/>
            </a:ln>
          </p:spPr>
        </p:pic>
        <p:sp>
          <p:nvSpPr>
            <p:cNvPr id="10" name="Shape 1295"/>
            <p:cNvSpPr txBox="1"/>
            <p:nvPr/>
          </p:nvSpPr>
          <p:spPr>
            <a:xfrm>
              <a:off x="1371600" y="2270125"/>
              <a:ext cx="571500" cy="23050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995294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1"/>
                                        </p:tgtEl>
                                        <p:attrNameLst>
                                          <p:attrName>style.visibility</p:attrName>
                                        </p:attrNameLst>
                                      </p:cBhvr>
                                      <p:to>
                                        <p:strVal val="visible"/>
                                      </p:to>
                                    </p:set>
                                    <p:animEffect transition="in" filter="fade">
                                      <p:cBhvr>
                                        <p:cTn id="7" dur="2000"/>
                                        <p:tgtEl>
                                          <p:spTgt spid="1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27019" y="481500"/>
            <a:ext cx="5954598" cy="5968946"/>
          </a:xfrm>
          <a:prstGeom prst="rect">
            <a:avLst/>
          </a:prstGeom>
        </p:spPr>
      </p:pic>
      <p:pic>
        <p:nvPicPr>
          <p:cNvPr id="5" name="Picture 4"/>
          <p:cNvPicPr>
            <a:picLocks noChangeAspect="1"/>
          </p:cNvPicPr>
          <p:nvPr/>
        </p:nvPicPr>
        <p:blipFill>
          <a:blip r:embed="rId3"/>
          <a:stretch>
            <a:fillRect/>
          </a:stretch>
        </p:blipFill>
        <p:spPr>
          <a:xfrm>
            <a:off x="2078243" y="0"/>
            <a:ext cx="5186363" cy="6858000"/>
          </a:xfrm>
          <a:prstGeom prst="rect">
            <a:avLst/>
          </a:prstGeom>
        </p:spPr>
      </p:pic>
    </p:spTree>
    <p:extLst>
      <p:ext uri="{BB962C8B-B14F-4D97-AF65-F5344CB8AC3E}">
        <p14:creationId xmlns:p14="http://schemas.microsoft.com/office/powerpoint/2010/main" val="210027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97255619"/>
              </p:ext>
            </p:extLst>
          </p:nvPr>
        </p:nvGraphicFramePr>
        <p:xfrm>
          <a:off x="739911" y="1320801"/>
          <a:ext cx="7664178" cy="5168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39913" y="51961"/>
            <a:ext cx="8228967" cy="1323439"/>
          </a:xfrm>
          <a:prstGeom prst="rect">
            <a:avLst/>
          </a:prstGeom>
          <a:noFill/>
          <a:ln>
            <a:noFill/>
          </a:ln>
        </p:spPr>
        <p:txBody>
          <a:bodyPr>
            <a:spAutoFit/>
          </a:bodyPr>
          <a:lstStyle/>
          <a:p>
            <a:pPr algn="ctr">
              <a:spcBef>
                <a:spcPct val="0"/>
              </a:spcBef>
              <a:defRPr/>
            </a:pPr>
            <a:r>
              <a:rPr lang="en-US" sz="4000" b="1" dirty="0">
                <a:solidFill>
                  <a:schemeClr val="tx2"/>
                </a:solidFill>
                <a:latin typeface="+mj-lt"/>
                <a:ea typeface="+mj-ea"/>
                <a:cs typeface="+mj-cs"/>
              </a:rPr>
              <a:t>U.S. Public Health: </a:t>
            </a:r>
          </a:p>
          <a:p>
            <a:pPr algn="ctr">
              <a:spcBef>
                <a:spcPct val="0"/>
              </a:spcBef>
              <a:defRPr/>
            </a:pPr>
            <a:r>
              <a:rPr lang="en-US" sz="4000" b="1" dirty="0">
                <a:solidFill>
                  <a:schemeClr val="tx2"/>
                </a:solidFill>
                <a:latin typeface="+mj-lt"/>
                <a:ea typeface="+mj-ea"/>
                <a:cs typeface="+mj-cs"/>
              </a:rPr>
              <a:t>Tiered Logic Model</a:t>
            </a:r>
          </a:p>
        </p:txBody>
      </p:sp>
      <p:sp>
        <p:nvSpPr>
          <p:cNvPr id="91140" name="TextBox 4"/>
          <p:cNvSpPr txBox="1">
            <a:spLocks noChangeArrowheads="1"/>
          </p:cNvSpPr>
          <p:nvPr/>
        </p:nvSpPr>
        <p:spPr bwMode="auto">
          <a:xfrm>
            <a:off x="152401" y="6586211"/>
            <a:ext cx="8770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100" dirty="0">
                <a:solidFill>
                  <a:srgbClr val="000000"/>
                </a:solidFill>
              </a:rPr>
              <a:t>Walker et al. (1996). Integrated approaches to preventing antisocial behavior patterns among school-age children and youth. </a:t>
            </a:r>
            <a:r>
              <a:rPr lang="en-US" altLang="en-US" sz="1100" i="1" dirty="0">
                <a:solidFill>
                  <a:srgbClr val="000000"/>
                </a:solidFill>
              </a:rPr>
              <a:t>JEBD, 4</a:t>
            </a:r>
            <a:r>
              <a:rPr lang="en-US" altLang="en-US" sz="1100" dirty="0">
                <a:solidFill>
                  <a:srgbClr val="000000"/>
                </a:solidFill>
              </a:rPr>
              <a:t>, 194 – 209</a:t>
            </a:r>
            <a:r>
              <a:rPr lang="en-US" altLang="en-US" sz="1100" dirty="0" smtClean="0">
                <a:solidFill>
                  <a:srgbClr val="000000"/>
                </a:solidFill>
              </a:rPr>
              <a:t>.</a:t>
            </a:r>
            <a:endParaRPr lang="en-US" altLang="en-US" sz="1100" dirty="0">
              <a:solidFill>
                <a:srgbClr val="000000"/>
              </a:solidFill>
            </a:endParaRPr>
          </a:p>
        </p:txBody>
      </p:sp>
      <p:sp>
        <p:nvSpPr>
          <p:cNvPr id="6" name="Right Arrow Callout 5"/>
          <p:cNvSpPr/>
          <p:nvPr/>
        </p:nvSpPr>
        <p:spPr>
          <a:xfrm>
            <a:off x="1270000" y="5003801"/>
            <a:ext cx="2501900" cy="1155700"/>
          </a:xfrm>
          <a:prstGeom prst="rightArrowCallout">
            <a:avLst/>
          </a:prstGeom>
          <a:solidFill>
            <a:srgbClr val="18D637"/>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4400" dirty="0">
                <a:solidFill>
                  <a:prstClr val="black"/>
                </a:solidFill>
              </a:rPr>
              <a:t>All</a:t>
            </a:r>
          </a:p>
        </p:txBody>
      </p:sp>
      <p:sp>
        <p:nvSpPr>
          <p:cNvPr id="7" name="Right Arrow Callout 6"/>
          <p:cNvSpPr/>
          <p:nvPr/>
        </p:nvSpPr>
        <p:spPr>
          <a:xfrm>
            <a:off x="1270000" y="3327401"/>
            <a:ext cx="2654300" cy="1155700"/>
          </a:xfrm>
          <a:prstGeom prst="rightArrow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4400" dirty="0">
                <a:solidFill>
                  <a:prstClr val="black"/>
                </a:solidFill>
              </a:rPr>
              <a:t>Some</a:t>
            </a:r>
          </a:p>
        </p:txBody>
      </p:sp>
      <p:sp>
        <p:nvSpPr>
          <p:cNvPr id="8" name="Right Arrow Callout 7"/>
          <p:cNvSpPr/>
          <p:nvPr/>
        </p:nvSpPr>
        <p:spPr>
          <a:xfrm>
            <a:off x="1270000" y="1930401"/>
            <a:ext cx="2806700" cy="1155700"/>
          </a:xfrm>
          <a:prstGeom prst="rightArrowCallou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sz="4400" dirty="0">
                <a:solidFill>
                  <a:prstClr val="black"/>
                </a:solidFill>
              </a:rPr>
              <a:t>A few</a:t>
            </a:r>
          </a:p>
        </p:txBody>
      </p:sp>
    </p:spTree>
    <p:extLst>
      <p:ext uri="{BB962C8B-B14F-4D97-AF65-F5344CB8AC3E}">
        <p14:creationId xmlns:p14="http://schemas.microsoft.com/office/powerpoint/2010/main" val="156969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2"/>
          <p:cNvSpPr>
            <a:spLocks noChangeArrowheads="1"/>
          </p:cNvSpPr>
          <p:nvPr/>
        </p:nvSpPr>
        <p:spPr bwMode="auto">
          <a:xfrm>
            <a:off x="3200400" y="990600"/>
            <a:ext cx="3657600" cy="5257800"/>
          </a:xfrm>
          <a:prstGeom prst="triangle">
            <a:avLst>
              <a:gd name="adj" fmla="val 50000"/>
            </a:avLst>
          </a:prstGeom>
          <a:solidFill>
            <a:srgbClr val="00FF00"/>
          </a:solidFill>
          <a:ln w="9525">
            <a:solidFill>
              <a:schemeClr val="tx1"/>
            </a:solidFill>
            <a:miter lim="800000"/>
            <a:headEnd/>
            <a:tailEnd/>
          </a:ln>
        </p:spPr>
        <p:txBody>
          <a:bodyPr wrap="none" lIns="91439" tIns="45719" rIns="91439" bIns="45719" anchor="ctr"/>
          <a:lstStyle/>
          <a:p>
            <a:pPr algn="ctr" eaLnBrk="1" hangingPunct="1"/>
            <a:endParaRPr lang="en-US"/>
          </a:p>
        </p:txBody>
      </p:sp>
      <p:sp>
        <p:nvSpPr>
          <p:cNvPr id="41986" name="AutoShape 3"/>
          <p:cNvSpPr>
            <a:spLocks noChangeArrowheads="1"/>
          </p:cNvSpPr>
          <p:nvPr/>
        </p:nvSpPr>
        <p:spPr bwMode="auto">
          <a:xfrm>
            <a:off x="4572000" y="914400"/>
            <a:ext cx="914400" cy="1371600"/>
          </a:xfrm>
          <a:prstGeom prst="triangle">
            <a:avLst>
              <a:gd name="adj" fmla="val 50000"/>
            </a:avLst>
          </a:prstGeom>
          <a:solidFill>
            <a:srgbClr val="FFFF00"/>
          </a:solidFill>
          <a:ln w="9525">
            <a:solidFill>
              <a:schemeClr val="tx1"/>
            </a:solidFill>
            <a:miter lim="800000"/>
            <a:headEnd/>
            <a:tailEnd/>
          </a:ln>
        </p:spPr>
        <p:txBody>
          <a:bodyPr wrap="none" lIns="91439" tIns="45719" rIns="91439" bIns="45719" anchor="ctr"/>
          <a:lstStyle/>
          <a:p>
            <a:pPr algn="ctr" eaLnBrk="1" hangingPunct="1"/>
            <a:endParaRPr lang="en-US"/>
          </a:p>
        </p:txBody>
      </p:sp>
      <p:sp>
        <p:nvSpPr>
          <p:cNvPr id="41987" name="AutoShape 4"/>
          <p:cNvSpPr>
            <a:spLocks noChangeArrowheads="1"/>
          </p:cNvSpPr>
          <p:nvPr/>
        </p:nvSpPr>
        <p:spPr bwMode="auto">
          <a:xfrm>
            <a:off x="4830763" y="914400"/>
            <a:ext cx="404812" cy="609600"/>
          </a:xfrm>
          <a:prstGeom prst="triangle">
            <a:avLst>
              <a:gd name="adj" fmla="val 50000"/>
            </a:avLst>
          </a:prstGeom>
          <a:solidFill>
            <a:srgbClr val="FF0000"/>
          </a:solidFill>
          <a:ln w="9525">
            <a:solidFill>
              <a:schemeClr val="tx1"/>
            </a:solidFill>
            <a:miter lim="800000"/>
            <a:headEnd/>
            <a:tailEnd/>
          </a:ln>
        </p:spPr>
        <p:txBody>
          <a:bodyPr wrap="none" lIns="91439" tIns="45719" rIns="91439" bIns="45719" anchor="ctr"/>
          <a:lstStyle/>
          <a:p>
            <a:pPr algn="ctr" eaLnBrk="1" hangingPunct="1"/>
            <a:endParaRPr lang="en-US"/>
          </a:p>
        </p:txBody>
      </p:sp>
      <p:sp>
        <p:nvSpPr>
          <p:cNvPr id="18437" name="AutoShape 5"/>
          <p:cNvSpPr>
            <a:spLocks/>
          </p:cNvSpPr>
          <p:nvPr/>
        </p:nvSpPr>
        <p:spPr bwMode="auto">
          <a:xfrm rot="1068829">
            <a:off x="3581400" y="685801"/>
            <a:ext cx="457200" cy="5673725"/>
          </a:xfrm>
          <a:prstGeom prst="leftBrace">
            <a:avLst>
              <a:gd name="adj1" fmla="val 103414"/>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p>
            <a:pPr algn="ctr" eaLnBrk="1" hangingPunct="1"/>
            <a:endParaRPr lang="en-US" b="1"/>
          </a:p>
        </p:txBody>
      </p:sp>
      <p:sp>
        <p:nvSpPr>
          <p:cNvPr id="41989" name="Text Box 6"/>
          <p:cNvSpPr txBox="1">
            <a:spLocks noChangeArrowheads="1"/>
          </p:cNvSpPr>
          <p:nvPr/>
        </p:nvSpPr>
        <p:spPr bwMode="auto">
          <a:xfrm>
            <a:off x="434177" y="2577877"/>
            <a:ext cx="2682192" cy="1938990"/>
          </a:xfrm>
          <a:prstGeom prst="rect">
            <a:avLst/>
          </a:prstGeom>
          <a:solidFill>
            <a:srgbClr val="6EFF09"/>
          </a:solidFill>
          <a:ln w="9525">
            <a:solidFill>
              <a:schemeClr val="tx2"/>
            </a:solidFill>
            <a:miter lim="800000"/>
            <a:headEnd/>
            <a:tailEnd/>
          </a:ln>
        </p:spPr>
        <p:txBody>
          <a:bodyPr wrap="non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latin typeface="+mn-lt"/>
              </a:rPr>
              <a:t>Primary Prevention:</a:t>
            </a:r>
          </a:p>
          <a:p>
            <a:pPr algn="ctr"/>
            <a:r>
              <a:rPr lang="en-US" dirty="0">
                <a:latin typeface="+mn-lt"/>
              </a:rPr>
              <a:t>School-/Classroom-</a:t>
            </a:r>
          </a:p>
          <a:p>
            <a:pPr algn="ctr"/>
            <a:r>
              <a:rPr lang="en-US" dirty="0">
                <a:latin typeface="+mn-lt"/>
              </a:rPr>
              <a:t>Wide Systems for</a:t>
            </a:r>
          </a:p>
          <a:p>
            <a:pPr algn="ctr"/>
            <a:r>
              <a:rPr lang="en-US" dirty="0">
                <a:latin typeface="+mn-lt"/>
              </a:rPr>
              <a:t>All Students,</a:t>
            </a:r>
          </a:p>
          <a:p>
            <a:pPr algn="ctr"/>
            <a:r>
              <a:rPr lang="en-US" dirty="0">
                <a:latin typeface="+mn-lt"/>
              </a:rPr>
              <a:t>Staff, &amp; Settings</a:t>
            </a:r>
          </a:p>
        </p:txBody>
      </p:sp>
      <p:sp>
        <p:nvSpPr>
          <p:cNvPr id="41990" name="AutoShape 7"/>
          <p:cNvSpPr>
            <a:spLocks/>
          </p:cNvSpPr>
          <p:nvPr/>
        </p:nvSpPr>
        <p:spPr bwMode="auto">
          <a:xfrm rot="-1184886">
            <a:off x="5562600" y="838200"/>
            <a:ext cx="304800" cy="609600"/>
          </a:xfrm>
          <a:prstGeom prst="rightBrace">
            <a:avLst>
              <a:gd name="adj1" fmla="val 1666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p>
            <a:pPr algn="ctr" eaLnBrk="1" hangingPunct="1"/>
            <a:endParaRPr lang="en-US"/>
          </a:p>
        </p:txBody>
      </p:sp>
      <p:sp>
        <p:nvSpPr>
          <p:cNvPr id="41991" name="AutoShape 8"/>
          <p:cNvSpPr>
            <a:spLocks/>
          </p:cNvSpPr>
          <p:nvPr/>
        </p:nvSpPr>
        <p:spPr bwMode="auto">
          <a:xfrm rot="-1243991">
            <a:off x="5384800" y="782638"/>
            <a:ext cx="304800" cy="1447800"/>
          </a:xfrm>
          <a:prstGeom prst="rightBrace">
            <a:avLst>
              <a:gd name="adj1" fmla="val 39583"/>
              <a:gd name="adj2" fmla="val 79222"/>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39" tIns="45719" rIns="91439" bIns="45719" anchor="ctr"/>
          <a:lstStyle/>
          <a:p>
            <a:pPr algn="ctr" eaLnBrk="1" hangingPunct="1"/>
            <a:endParaRPr lang="en-US"/>
          </a:p>
        </p:txBody>
      </p:sp>
      <p:sp>
        <p:nvSpPr>
          <p:cNvPr id="41992" name="Text Box 9"/>
          <p:cNvSpPr txBox="1">
            <a:spLocks noChangeArrowheads="1"/>
          </p:cNvSpPr>
          <p:nvPr/>
        </p:nvSpPr>
        <p:spPr bwMode="auto">
          <a:xfrm>
            <a:off x="5997585" y="2678121"/>
            <a:ext cx="3146425" cy="1569658"/>
          </a:xfrm>
          <a:prstGeom prst="rect">
            <a:avLst/>
          </a:prstGeom>
          <a:solidFill>
            <a:srgbClr val="FFFF00"/>
          </a:solidFill>
          <a:ln w="9525">
            <a:solidFill>
              <a:schemeClr val="tx2"/>
            </a:solidFill>
            <a:miter lim="800000"/>
            <a:headEnd/>
            <a:tailEnd/>
          </a:ln>
        </p:spPr>
        <p:txBody>
          <a:bodyPr wrap="squar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latin typeface="+mn-lt"/>
              </a:rPr>
              <a:t>Secondary Prevention:</a:t>
            </a:r>
          </a:p>
          <a:p>
            <a:pPr algn="ctr"/>
            <a:r>
              <a:rPr lang="en-US" dirty="0">
                <a:latin typeface="+mn-lt"/>
              </a:rPr>
              <a:t>Specialized Group</a:t>
            </a:r>
          </a:p>
          <a:p>
            <a:pPr algn="ctr"/>
            <a:r>
              <a:rPr lang="en-US" dirty="0">
                <a:latin typeface="+mn-lt"/>
              </a:rPr>
              <a:t>Systems for Students with At-Risk Behavior</a:t>
            </a:r>
          </a:p>
        </p:txBody>
      </p:sp>
      <p:sp>
        <p:nvSpPr>
          <p:cNvPr id="41993" name="Text Box 10"/>
          <p:cNvSpPr txBox="1">
            <a:spLocks noChangeArrowheads="1"/>
          </p:cNvSpPr>
          <p:nvPr/>
        </p:nvSpPr>
        <p:spPr bwMode="auto">
          <a:xfrm>
            <a:off x="6019800" y="152400"/>
            <a:ext cx="3124200" cy="1938990"/>
          </a:xfrm>
          <a:prstGeom prst="rect">
            <a:avLst/>
          </a:prstGeom>
          <a:solidFill>
            <a:srgbClr val="FF5614"/>
          </a:solidFill>
          <a:ln w="9525">
            <a:solidFill>
              <a:schemeClr val="tx2"/>
            </a:solidFill>
            <a:miter lim="800000"/>
            <a:headEnd/>
            <a:tailEnd/>
          </a:ln>
        </p:spPr>
        <p:txBody>
          <a:bodyPr wrap="square"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a:latin typeface="+mn-lt"/>
              </a:rPr>
              <a:t>Tertiary Prevention:</a:t>
            </a:r>
          </a:p>
          <a:p>
            <a:pPr algn="ctr"/>
            <a:r>
              <a:rPr lang="en-US" dirty="0">
                <a:latin typeface="+mn-lt"/>
              </a:rPr>
              <a:t>Specialized </a:t>
            </a:r>
          </a:p>
          <a:p>
            <a:pPr algn="ctr"/>
            <a:r>
              <a:rPr lang="en-US" dirty="0">
                <a:latin typeface="+mn-lt"/>
              </a:rPr>
              <a:t>Individualized</a:t>
            </a:r>
          </a:p>
          <a:p>
            <a:pPr algn="ctr"/>
            <a:r>
              <a:rPr lang="en-US" dirty="0">
                <a:latin typeface="+mn-lt"/>
              </a:rPr>
              <a:t>Systems for Students with High-Risk Behavior</a:t>
            </a:r>
          </a:p>
        </p:txBody>
      </p:sp>
      <p:sp>
        <p:nvSpPr>
          <p:cNvPr id="41994" name="Text Box 11"/>
          <p:cNvSpPr txBox="1">
            <a:spLocks noChangeArrowheads="1"/>
          </p:cNvSpPr>
          <p:nvPr/>
        </p:nvSpPr>
        <p:spPr bwMode="auto">
          <a:xfrm>
            <a:off x="3886200" y="5791201"/>
            <a:ext cx="2362200"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latin typeface="+mn-lt"/>
              </a:rPr>
              <a:t>~80% of Students</a:t>
            </a:r>
          </a:p>
        </p:txBody>
      </p:sp>
      <p:sp>
        <p:nvSpPr>
          <p:cNvPr id="41995" name="Text Box 12"/>
          <p:cNvSpPr txBox="1">
            <a:spLocks noChangeArrowheads="1"/>
          </p:cNvSpPr>
          <p:nvPr/>
        </p:nvSpPr>
        <p:spPr bwMode="auto">
          <a:xfrm>
            <a:off x="4625975" y="1905001"/>
            <a:ext cx="838200"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latin typeface="Calibri"/>
              </a:rPr>
              <a:t>~15% </a:t>
            </a:r>
          </a:p>
        </p:txBody>
      </p:sp>
      <p:sp>
        <p:nvSpPr>
          <p:cNvPr id="41996" name="Text Box 13"/>
          <p:cNvSpPr txBox="1">
            <a:spLocks noChangeArrowheads="1"/>
          </p:cNvSpPr>
          <p:nvPr/>
        </p:nvSpPr>
        <p:spPr bwMode="auto">
          <a:xfrm>
            <a:off x="4616450" y="1143001"/>
            <a:ext cx="838200"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dirty="0">
                <a:latin typeface="Calibri"/>
              </a:rPr>
              <a:t>~5% </a:t>
            </a:r>
          </a:p>
        </p:txBody>
      </p:sp>
      <p:sp>
        <p:nvSpPr>
          <p:cNvPr id="16398" name="Text Box 14"/>
          <p:cNvSpPr txBox="1">
            <a:spLocks noChangeArrowheads="1"/>
          </p:cNvSpPr>
          <p:nvPr/>
        </p:nvSpPr>
        <p:spPr bwMode="auto">
          <a:xfrm>
            <a:off x="2" y="31863"/>
            <a:ext cx="2962275" cy="1200327"/>
          </a:xfrm>
          <a:prstGeom prst="rect">
            <a:avLst/>
          </a:prstGeom>
          <a:solidFill>
            <a:schemeClr val="accent1">
              <a:lumMod val="20000"/>
              <a:lumOff val="80000"/>
            </a:schemeClr>
          </a:solidFill>
          <a:ln w="19050">
            <a:solidFill>
              <a:schemeClr val="tx2"/>
            </a:solidFill>
            <a:miter lim="800000"/>
            <a:headEnd/>
            <a:tailEnd/>
          </a:ln>
        </p:spPr>
        <p:txBody>
          <a:bodyPr lIns="91439" tIns="45719" rIns="91439" bIns="45719">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defRPr/>
            </a:pPr>
            <a:r>
              <a:rPr lang="en-US" sz="3600" b="1" dirty="0">
                <a:solidFill>
                  <a:srgbClr val="254061"/>
                </a:solidFill>
                <a:latin typeface="+mj-lt"/>
                <a:ea typeface="+mj-ea"/>
                <a:cs typeface="Calibri"/>
              </a:rPr>
              <a:t>Multi-Tiered Framework</a:t>
            </a:r>
          </a:p>
        </p:txBody>
      </p:sp>
      <p:sp>
        <p:nvSpPr>
          <p:cNvPr id="16" name="TextBox 15"/>
          <p:cNvSpPr txBox="1">
            <a:spLocks noChangeArrowheads="1"/>
          </p:cNvSpPr>
          <p:nvPr/>
        </p:nvSpPr>
        <p:spPr bwMode="auto">
          <a:xfrm>
            <a:off x="4343409" y="5029205"/>
            <a:ext cx="1439863" cy="769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dirty="0">
                <a:latin typeface="+mn-lt"/>
              </a:rPr>
              <a:t>ALL</a:t>
            </a:r>
          </a:p>
        </p:txBody>
      </p:sp>
      <p:sp>
        <p:nvSpPr>
          <p:cNvPr id="19" name="Oval 18"/>
          <p:cNvSpPr/>
          <p:nvPr/>
        </p:nvSpPr>
        <p:spPr>
          <a:xfrm>
            <a:off x="4086225" y="1981200"/>
            <a:ext cx="1905000" cy="685800"/>
          </a:xfrm>
          <a:prstGeom prst="ellipse">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eaLnBrk="1" hangingPunct="1">
              <a:defRPr/>
            </a:pPr>
            <a:r>
              <a:rPr lang="en-US" sz="2800" dirty="0">
                <a:solidFill>
                  <a:schemeClr val="tx2"/>
                </a:solidFill>
              </a:rPr>
              <a:t>SOME</a:t>
            </a:r>
          </a:p>
        </p:txBody>
      </p:sp>
      <p:sp>
        <p:nvSpPr>
          <p:cNvPr id="20" name="Oval 19"/>
          <p:cNvSpPr/>
          <p:nvPr/>
        </p:nvSpPr>
        <p:spPr>
          <a:xfrm>
            <a:off x="4343400" y="762000"/>
            <a:ext cx="1295400" cy="533400"/>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lgn="ctr" eaLnBrk="1" hangingPunct="1">
              <a:defRPr/>
            </a:pPr>
            <a:r>
              <a:rPr lang="en-US" dirty="0">
                <a:solidFill>
                  <a:schemeClr val="tx2"/>
                </a:solidFill>
              </a:rPr>
              <a:t>FEW</a:t>
            </a:r>
          </a:p>
        </p:txBody>
      </p:sp>
      <p:pic>
        <p:nvPicPr>
          <p:cNvPr id="42001" name="Picture 2" descr="http://www.pbis.org/common/cms/media/Logo_big.jp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88938" y="6035675"/>
            <a:ext cx="1752600" cy="53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80754"/>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mph" presetSubtype="0" repeatCount="indefinite" fill="hold" grpId="0" nodeType="clickEffect">
                                  <p:stCondLst>
                                    <p:cond delay="0"/>
                                  </p:stCondLst>
                                  <p:childTnLst>
                                    <p:anim calcmode="discrete" valueType="str">
                                      <p:cBhvr>
                                        <p:cTn id="24" dur="1000" fill="hold"/>
                                        <p:tgtEl>
                                          <p:spTgt spid="1843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6" grpId="0"/>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74572"/>
            <a:ext cx="8229600" cy="1143000"/>
          </a:xfrm>
        </p:spPr>
        <p:txBody>
          <a:bodyPr>
            <a:normAutofit/>
          </a:bodyPr>
          <a:lstStyle/>
          <a:p>
            <a:pPr>
              <a:defRPr/>
            </a:pPr>
            <a:r>
              <a:rPr lang="en-US" sz="4000" b="1" dirty="0">
                <a:solidFill>
                  <a:schemeClr val="tx2"/>
                </a:solidFill>
              </a:rPr>
              <a:t>ABCs of Behavior</a:t>
            </a:r>
          </a:p>
        </p:txBody>
      </p:sp>
      <p:sp>
        <p:nvSpPr>
          <p:cNvPr id="5" name="Rectangle 4"/>
          <p:cNvSpPr/>
          <p:nvPr/>
        </p:nvSpPr>
        <p:spPr>
          <a:xfrm>
            <a:off x="451181" y="3236900"/>
            <a:ext cx="2590800" cy="3352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srgbClr val="000000"/>
                </a:solidFill>
              </a:rPr>
              <a:t>2</a:t>
            </a:r>
          </a:p>
          <a:p>
            <a:pPr algn="ctr">
              <a:defRPr/>
            </a:pPr>
            <a:endParaRPr lang="en-US" sz="3200" dirty="0">
              <a:solidFill>
                <a:srgbClr val="000000"/>
              </a:solidFill>
            </a:endParaRPr>
          </a:p>
          <a:p>
            <a:pPr algn="ctr">
              <a:defRPr/>
            </a:pPr>
            <a:r>
              <a:rPr lang="en-US" sz="3200" dirty="0">
                <a:solidFill>
                  <a:srgbClr val="000000"/>
                </a:solidFill>
              </a:rPr>
              <a:t>Antecedent/</a:t>
            </a:r>
          </a:p>
          <a:p>
            <a:pPr algn="ctr">
              <a:defRPr/>
            </a:pPr>
            <a:r>
              <a:rPr lang="en-US" sz="3200" dirty="0">
                <a:solidFill>
                  <a:srgbClr val="000000"/>
                </a:solidFill>
              </a:rPr>
              <a:t>Trigger: </a:t>
            </a:r>
          </a:p>
          <a:p>
            <a:pPr algn="ctr">
              <a:defRPr/>
            </a:pPr>
            <a:r>
              <a:rPr lang="en-US" sz="3200" dirty="0">
                <a:solidFill>
                  <a:srgbClr val="000000"/>
                </a:solidFill>
              </a:rPr>
              <a:t>When _____ happens…. </a:t>
            </a:r>
          </a:p>
        </p:txBody>
      </p:sp>
      <p:sp>
        <p:nvSpPr>
          <p:cNvPr id="6" name="Rectangle 5"/>
          <p:cNvSpPr/>
          <p:nvPr/>
        </p:nvSpPr>
        <p:spPr>
          <a:xfrm>
            <a:off x="3200400" y="3221960"/>
            <a:ext cx="2743200" cy="33528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smtClean="0">
                <a:solidFill>
                  <a:srgbClr val="000000"/>
                </a:solidFill>
              </a:rPr>
              <a:t>1  </a:t>
            </a:r>
            <a:endParaRPr lang="en-US" sz="3200" dirty="0">
              <a:solidFill>
                <a:srgbClr val="000000"/>
              </a:solidFill>
            </a:endParaRPr>
          </a:p>
          <a:p>
            <a:pPr algn="ctr" fontAlgn="auto">
              <a:spcBef>
                <a:spcPts val="0"/>
              </a:spcBef>
              <a:spcAft>
                <a:spcPts val="0"/>
              </a:spcAft>
              <a:defRPr/>
            </a:pPr>
            <a:endParaRPr lang="en-US" dirty="0">
              <a:solidFill>
                <a:srgbClr val="000000"/>
              </a:solidFill>
            </a:endParaRPr>
          </a:p>
          <a:p>
            <a:pPr algn="ctr" fontAlgn="auto">
              <a:spcBef>
                <a:spcPts val="0"/>
              </a:spcBef>
              <a:spcAft>
                <a:spcPts val="0"/>
              </a:spcAft>
              <a:defRPr/>
            </a:pPr>
            <a:r>
              <a:rPr lang="en-US" sz="3200" dirty="0">
                <a:solidFill>
                  <a:srgbClr val="000000"/>
                </a:solidFill>
                <a:cs typeface="Tw Cen MT"/>
              </a:rPr>
              <a:t>Behavior:</a:t>
            </a:r>
          </a:p>
          <a:p>
            <a:pPr algn="ctr" fontAlgn="auto">
              <a:spcBef>
                <a:spcPts val="0"/>
              </a:spcBef>
              <a:spcAft>
                <a:spcPts val="0"/>
              </a:spcAft>
              <a:defRPr/>
            </a:pPr>
            <a:endParaRPr lang="en-US" sz="3200" dirty="0">
              <a:solidFill>
                <a:srgbClr val="000000"/>
              </a:solidFill>
              <a:cs typeface="Tw Cen MT"/>
            </a:endParaRPr>
          </a:p>
          <a:p>
            <a:pPr algn="ctr" fontAlgn="auto">
              <a:spcBef>
                <a:spcPts val="0"/>
              </a:spcBef>
              <a:spcAft>
                <a:spcPts val="0"/>
              </a:spcAft>
              <a:defRPr/>
            </a:pPr>
            <a:r>
              <a:rPr lang="en-US" sz="3200" dirty="0">
                <a:solidFill>
                  <a:srgbClr val="000000"/>
                </a:solidFill>
                <a:cs typeface="Tw Cen MT"/>
              </a:rPr>
              <a:t>the student does (</a:t>
            </a:r>
            <a:r>
              <a:rPr lang="en-US" sz="3200" b="1" dirty="0">
                <a:solidFill>
                  <a:srgbClr val="000000"/>
                </a:solidFill>
                <a:cs typeface="Tw Cen MT"/>
              </a:rPr>
              <a:t>what</a:t>
            </a:r>
            <a:r>
              <a:rPr lang="en-US" sz="3200" dirty="0">
                <a:solidFill>
                  <a:srgbClr val="000000"/>
                </a:solidFill>
                <a:cs typeface="Tw Cen MT"/>
              </a:rPr>
              <a:t>)__</a:t>
            </a:r>
          </a:p>
        </p:txBody>
      </p:sp>
      <p:sp>
        <p:nvSpPr>
          <p:cNvPr id="7" name="Rectangle 6"/>
          <p:cNvSpPr/>
          <p:nvPr/>
        </p:nvSpPr>
        <p:spPr>
          <a:xfrm>
            <a:off x="6104377" y="3221960"/>
            <a:ext cx="2590800" cy="33528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a:defRPr/>
            </a:pPr>
            <a:endParaRPr lang="en-US" sz="3200" dirty="0" smtClean="0">
              <a:solidFill>
                <a:srgbClr val="000000"/>
              </a:solidFill>
            </a:endParaRPr>
          </a:p>
          <a:p>
            <a:pPr algn="ctr">
              <a:defRPr/>
            </a:pPr>
            <a:r>
              <a:rPr lang="en-US" sz="3200" dirty="0" smtClean="0">
                <a:solidFill>
                  <a:srgbClr val="000000"/>
                </a:solidFill>
              </a:rPr>
              <a:t>3</a:t>
            </a:r>
            <a:endParaRPr lang="en-US" sz="3200" dirty="0">
              <a:solidFill>
                <a:srgbClr val="000000"/>
              </a:solidFill>
            </a:endParaRPr>
          </a:p>
          <a:p>
            <a:pPr algn="ctr">
              <a:defRPr/>
            </a:pPr>
            <a:r>
              <a:rPr lang="en-US" sz="3200" dirty="0" smtClean="0">
                <a:solidFill>
                  <a:srgbClr val="000000"/>
                </a:solidFill>
              </a:rPr>
              <a:t>Consequence</a:t>
            </a:r>
            <a:r>
              <a:rPr lang="en-US" sz="3200" dirty="0">
                <a:solidFill>
                  <a:srgbClr val="000000"/>
                </a:solidFill>
              </a:rPr>
              <a:t>/</a:t>
            </a:r>
          </a:p>
          <a:p>
            <a:pPr algn="ctr">
              <a:defRPr/>
            </a:pPr>
            <a:r>
              <a:rPr lang="en-US" sz="3200" dirty="0" smtClean="0">
                <a:solidFill>
                  <a:srgbClr val="000000"/>
                </a:solidFill>
              </a:rPr>
              <a:t>Outcome</a:t>
            </a:r>
            <a:endParaRPr lang="en-US" sz="3200" dirty="0">
              <a:solidFill>
                <a:srgbClr val="000000"/>
              </a:solidFill>
            </a:endParaRPr>
          </a:p>
          <a:p>
            <a:pPr algn="ctr">
              <a:defRPr/>
            </a:pPr>
            <a:r>
              <a:rPr lang="en-US" sz="3200" dirty="0">
                <a:solidFill>
                  <a:srgbClr val="000000"/>
                </a:solidFill>
              </a:rPr>
              <a:t>..because (why) ______ </a:t>
            </a:r>
          </a:p>
          <a:p>
            <a:pPr algn="ctr">
              <a:defRPr/>
            </a:pPr>
            <a:endParaRPr lang="en-US" sz="3200" dirty="0">
              <a:solidFill>
                <a:srgbClr val="000000"/>
              </a:solidFill>
            </a:endParaRPr>
          </a:p>
        </p:txBody>
      </p:sp>
      <p:sp>
        <p:nvSpPr>
          <p:cNvPr id="8" name="Right Arrow 7"/>
          <p:cNvSpPr/>
          <p:nvPr/>
        </p:nvSpPr>
        <p:spPr>
          <a:xfrm>
            <a:off x="2874130" y="4042238"/>
            <a:ext cx="457200"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ight Arrow 8"/>
          <p:cNvSpPr/>
          <p:nvPr/>
        </p:nvSpPr>
        <p:spPr>
          <a:xfrm>
            <a:off x="5799577" y="4042238"/>
            <a:ext cx="457200" cy="43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6" name="TextBox 10"/>
          <p:cNvSpPr txBox="1">
            <a:spLocks noChangeArrowheads="1"/>
          </p:cNvSpPr>
          <p:nvPr/>
        </p:nvSpPr>
        <p:spPr bwMode="auto">
          <a:xfrm>
            <a:off x="154468" y="6541899"/>
            <a:ext cx="36351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Gill Sans MT" charset="0"/>
              </a:rPr>
              <a:t>(</a:t>
            </a:r>
            <a:r>
              <a:rPr lang="en-US" sz="1400" dirty="0" err="1" smtClean="0">
                <a:latin typeface="Gill Sans MT" charset="0"/>
              </a:rPr>
              <a:t>Loman</a:t>
            </a:r>
            <a:r>
              <a:rPr lang="en-US" sz="1400" dirty="0" smtClean="0">
                <a:latin typeface="Gill Sans MT" charset="0"/>
              </a:rPr>
              <a:t>, </a:t>
            </a:r>
            <a:r>
              <a:rPr lang="en-US" sz="1400" dirty="0" err="1" smtClean="0">
                <a:latin typeface="Gill Sans MT" charset="0"/>
              </a:rPr>
              <a:t>Borgmeier</a:t>
            </a:r>
            <a:r>
              <a:rPr lang="en-US" sz="1400" dirty="0" smtClean="0">
                <a:latin typeface="Gill Sans MT" charset="0"/>
              </a:rPr>
              <a:t>, Rodriguez)</a:t>
            </a:r>
            <a:endParaRPr lang="en-US" sz="1400" dirty="0">
              <a:latin typeface="Gill Sans MT" charset="0"/>
            </a:endParaRPr>
          </a:p>
        </p:txBody>
      </p:sp>
      <p:sp>
        <p:nvSpPr>
          <p:cNvPr id="2" name="Left Arrow 1"/>
          <p:cNvSpPr/>
          <p:nvPr/>
        </p:nvSpPr>
        <p:spPr>
          <a:xfrm rot="18583361">
            <a:off x="6031822" y="402591"/>
            <a:ext cx="2949781" cy="2815026"/>
          </a:xfrm>
          <a:prstGeom prst="leftArrow">
            <a:avLst>
              <a:gd name="adj1" fmla="val 50000"/>
              <a:gd name="adj2" fmla="val 5078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8" name="TextBox 2"/>
          <p:cNvSpPr txBox="1">
            <a:spLocks noChangeArrowheads="1"/>
          </p:cNvSpPr>
          <p:nvPr/>
        </p:nvSpPr>
        <p:spPr bwMode="auto">
          <a:xfrm rot="18562412">
            <a:off x="6283298" y="554939"/>
            <a:ext cx="30442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solidFill>
                  <a:srgbClr val="1D2A53"/>
                </a:solidFill>
                <a:latin typeface="Tw Cen MT"/>
                <a:cs typeface="Tw Cen MT"/>
              </a:rPr>
              <a:t>Traditional Consequence System</a:t>
            </a:r>
            <a:endParaRPr lang="en-US" sz="2800" dirty="0">
              <a:solidFill>
                <a:srgbClr val="1D2A53"/>
              </a:solidFill>
              <a:latin typeface="Tw Cen MT"/>
              <a:cs typeface="Tw Cen MT"/>
            </a:endParaRPr>
          </a:p>
        </p:txBody>
      </p:sp>
      <p:sp>
        <p:nvSpPr>
          <p:cNvPr id="12" name="Left Arrow 11"/>
          <p:cNvSpPr/>
          <p:nvPr/>
        </p:nvSpPr>
        <p:spPr>
          <a:xfrm rot="13996795">
            <a:off x="-44491" y="151833"/>
            <a:ext cx="3122734" cy="3302891"/>
          </a:xfrm>
          <a:prstGeom prst="leftArrow">
            <a:avLst>
              <a:gd name="adj1" fmla="val 50000"/>
              <a:gd name="adj2" fmla="val 419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80" name="TextBox 12"/>
          <p:cNvSpPr txBox="1">
            <a:spLocks noChangeArrowheads="1"/>
          </p:cNvSpPr>
          <p:nvPr/>
        </p:nvSpPr>
        <p:spPr bwMode="auto">
          <a:xfrm rot="3111438">
            <a:off x="42157" y="1210180"/>
            <a:ext cx="314103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smtClean="0">
                <a:solidFill>
                  <a:srgbClr val="1D2A53"/>
                </a:solidFill>
                <a:latin typeface="Tw Cen MT"/>
                <a:cs typeface="Tw Cen MT"/>
              </a:rPr>
              <a:t>Prevention Science: </a:t>
            </a:r>
          </a:p>
          <a:p>
            <a:pPr eaLnBrk="1" hangingPunct="1"/>
            <a:r>
              <a:rPr lang="en-US" sz="2800" dirty="0" smtClean="0">
                <a:solidFill>
                  <a:srgbClr val="1D2A53"/>
                </a:solidFill>
                <a:latin typeface="Tw Cen MT"/>
                <a:cs typeface="Tw Cen MT"/>
              </a:rPr>
              <a:t>Instructional </a:t>
            </a:r>
            <a:r>
              <a:rPr lang="en-US" sz="2800" dirty="0">
                <a:solidFill>
                  <a:srgbClr val="1D2A53"/>
                </a:solidFill>
                <a:latin typeface="Tw Cen MT"/>
                <a:cs typeface="Tw Cen MT"/>
              </a:rPr>
              <a:t>Approach</a:t>
            </a:r>
          </a:p>
        </p:txBody>
      </p:sp>
    </p:spTree>
    <p:extLst>
      <p:ext uri="{BB962C8B-B14F-4D97-AF65-F5344CB8AC3E}">
        <p14:creationId xmlns:p14="http://schemas.microsoft.com/office/powerpoint/2010/main" val="759704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95492"/>
            <a:ext cx="9144000" cy="4863830"/>
          </a:xfrm>
          <a:prstGeom prst="rect">
            <a:avLst/>
          </a:prstGeom>
        </p:spPr>
      </p:pic>
      <p:sp>
        <p:nvSpPr>
          <p:cNvPr id="2" name="Title 1"/>
          <p:cNvSpPr>
            <a:spLocks noGrp="1"/>
          </p:cNvSpPr>
          <p:nvPr>
            <p:ph type="title"/>
          </p:nvPr>
        </p:nvSpPr>
        <p:spPr>
          <a:xfrm>
            <a:off x="5563364" y="595492"/>
            <a:ext cx="3261487" cy="952596"/>
          </a:xfrm>
          <a:solidFill>
            <a:schemeClr val="bg1"/>
          </a:solidFill>
        </p:spPr>
        <p:txBody>
          <a:bodyPr>
            <a:normAutofit/>
          </a:bodyPr>
          <a:lstStyle/>
          <a:p>
            <a:r>
              <a:rPr lang="en-US" sz="3200" b="1" dirty="0" smtClean="0"/>
              <a:t>Responding</a:t>
            </a:r>
            <a:endParaRPr lang="en-US" sz="3200" b="1" dirty="0"/>
          </a:p>
        </p:txBody>
      </p:sp>
      <p:sp>
        <p:nvSpPr>
          <p:cNvPr id="5" name="TextBox 4"/>
          <p:cNvSpPr txBox="1"/>
          <p:nvPr/>
        </p:nvSpPr>
        <p:spPr>
          <a:xfrm>
            <a:off x="2320752" y="5274958"/>
            <a:ext cx="4524646" cy="769441"/>
          </a:xfrm>
          <a:prstGeom prst="rect">
            <a:avLst/>
          </a:prstGeom>
          <a:noFill/>
        </p:spPr>
        <p:txBody>
          <a:bodyPr wrap="none" rtlCol="0">
            <a:spAutoFit/>
          </a:bodyPr>
          <a:lstStyle/>
          <a:p>
            <a:pPr algn="ctr"/>
            <a:r>
              <a:rPr lang="en-US" sz="4400" b="1" i="1" dirty="0" smtClean="0"/>
              <a:t>Lighten the load…</a:t>
            </a:r>
            <a:endParaRPr lang="en-US" sz="4400" b="1" i="1" dirty="0"/>
          </a:p>
        </p:txBody>
      </p:sp>
    </p:spTree>
    <p:extLst>
      <p:ext uri="{BB962C8B-B14F-4D97-AF65-F5344CB8AC3E}">
        <p14:creationId xmlns:p14="http://schemas.microsoft.com/office/powerpoint/2010/main" val="10849665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t35wUzaO4gyBOm5N91wEMq"/>
</p:tagLst>
</file>

<file path=ppt/tags/tag2.xml><?xml version="1.0" encoding="utf-8"?>
<p:tagLst xmlns:a="http://schemas.openxmlformats.org/drawingml/2006/main" xmlns:r="http://schemas.openxmlformats.org/officeDocument/2006/relationships" xmlns:p="http://schemas.openxmlformats.org/presentationml/2006/main">
  <p:tag name="DVSHAPEID" val="t35wUzaO4gyBOm5N91wEM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4699</TotalTime>
  <Words>4235</Words>
  <Application>Microsoft Office PowerPoint</Application>
  <PresentationFormat>On-screen Show (4:3)</PresentationFormat>
  <Paragraphs>648</Paragraphs>
  <Slides>59</Slides>
  <Notes>17</Notes>
  <HiddenSlides>1</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Implementing MTSS to Address Social Emotional Behavioral Needs:   Enhancing and Sustaining</vt:lpstr>
      <vt:lpstr>PowerPoint Presentation</vt:lpstr>
      <vt:lpstr>Common Understanding: Language</vt:lpstr>
      <vt:lpstr> MTSS Core Defining Features</vt:lpstr>
      <vt:lpstr>The Foundations of PBIS: What makes PBIS important to us today?</vt:lpstr>
      <vt:lpstr>PowerPoint Presentation</vt:lpstr>
      <vt:lpstr>PowerPoint Presentation</vt:lpstr>
      <vt:lpstr>ABCs of Behavior</vt:lpstr>
      <vt:lpstr>Responding</vt:lpstr>
      <vt:lpstr>PowerPoint Presentation</vt:lpstr>
      <vt:lpstr>Hexagon Tool</vt:lpstr>
      <vt:lpstr>PowerPoint Presentation</vt:lpstr>
      <vt:lpstr>Way of Work Tatoos</vt:lpstr>
      <vt:lpstr>PowerPoint Presentation</vt:lpstr>
      <vt:lpstr>What’s in a Precision statement? A sample…</vt:lpstr>
      <vt:lpstr>Tier 1 Precision Statement</vt:lpstr>
      <vt:lpstr>PowerPoint Presentation</vt:lpstr>
      <vt:lpstr>PowerPoint Presentation</vt:lpstr>
      <vt:lpstr>Tier 1 Precision Statement</vt:lpstr>
      <vt:lpstr>What if we also have this data about our school community?</vt:lpstr>
      <vt:lpstr>PowerPoint Presentation</vt:lpstr>
      <vt:lpstr>PowerPoint Presentation</vt:lpstr>
      <vt:lpstr>PowerPoint Presentation</vt:lpstr>
      <vt:lpstr>Classroom Matrix</vt:lpstr>
      <vt:lpstr>Request for Assistance (submit to school counselor)</vt:lpstr>
      <vt:lpstr>Additional Examples of Alignment using the Teaching Matrix or Social Emotional Behavioral Curriculum</vt:lpstr>
      <vt:lpstr>Align Expectation Matrix with  Bully Prevention/Intervention</vt:lpstr>
      <vt:lpstr>PowerPoint Presentation</vt:lpstr>
      <vt:lpstr>Align Expectation Matrix with  Bully Prevention/Intervention</vt:lpstr>
      <vt:lpstr>PowerPoint Presentation</vt:lpstr>
      <vt:lpstr>PowerPoint Presentation</vt:lpstr>
      <vt:lpstr>Supporting Sustained Commitment</vt:lpstr>
      <vt:lpstr>PowerPoint Presentation</vt:lpstr>
      <vt:lpstr>Data Informed Decisions at Tier 2</vt:lpstr>
      <vt:lpstr>Sample Precision statement for Tier 2</vt:lpstr>
      <vt:lpstr>PowerPoint Presentation</vt:lpstr>
      <vt:lpstr>PowerPoint Presentation</vt:lpstr>
      <vt:lpstr>PowerPoint Presentation</vt:lpstr>
      <vt:lpstr>PowerPoint Presentation</vt:lpstr>
      <vt:lpstr>PowerPoint Presentation</vt:lpstr>
      <vt:lpstr>Tier 2 Progress Monitoring Data:</vt:lpstr>
      <vt:lpstr>Tier 2 Progress Monitoring Data:</vt:lpstr>
      <vt:lpstr>PowerPoint Presentation</vt:lpstr>
      <vt:lpstr>Supporting Sustained Commitment</vt:lpstr>
      <vt:lpstr>PowerPoint Presentation</vt:lpstr>
      <vt:lpstr>PowerPoint Presentation</vt:lpstr>
      <vt:lpstr>PowerPoint Presentation</vt:lpstr>
      <vt:lpstr>PowerPoint Presentation</vt:lpstr>
      <vt:lpstr>Sample Precision Statement for Tier 3</vt:lpstr>
      <vt:lpstr>PowerPoint Presentation</vt:lpstr>
      <vt:lpstr>Solution Development at Tier 3</vt:lpstr>
      <vt:lpstr>Sample DPR for JT</vt:lpstr>
      <vt:lpstr>Sample DPR for BR and SQ</vt:lpstr>
      <vt:lpstr>Progress Monitoring at Tier 3</vt:lpstr>
      <vt:lpstr>PowerPoint Presentation</vt:lpstr>
      <vt:lpstr>PowerPoint Presentation</vt:lpstr>
      <vt:lpstr>Supporting Sustained Commitment</vt:lpstr>
      <vt:lpstr>PowerPoint Presentation</vt:lpstr>
      <vt:lpstr>PowerPoint Presentation</vt:lpstr>
    </vt:vector>
  </TitlesOfParts>
  <Company>MidAtlantic PBIS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Yanek</dc:creator>
  <cp:lastModifiedBy>Sarah Hearn</cp:lastModifiedBy>
  <cp:revision>52</cp:revision>
  <cp:lastPrinted>2018-09-05T12:59:13Z</cp:lastPrinted>
  <dcterms:created xsi:type="dcterms:W3CDTF">2018-09-02T16:42:59Z</dcterms:created>
  <dcterms:modified xsi:type="dcterms:W3CDTF">2018-09-06T01:16:13Z</dcterms:modified>
</cp:coreProperties>
</file>