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7" r:id="rId2"/>
    <p:sldMasterId id="2147483749" r:id="rId3"/>
  </p:sldMasterIdLst>
  <p:notesMasterIdLst>
    <p:notesMasterId r:id="rId84"/>
  </p:notesMasterIdLst>
  <p:handoutMasterIdLst>
    <p:handoutMasterId r:id="rId85"/>
  </p:handoutMasterIdLst>
  <p:sldIdLst>
    <p:sldId id="527" r:id="rId4"/>
    <p:sldId id="528" r:id="rId5"/>
    <p:sldId id="532" r:id="rId6"/>
    <p:sldId id="695" r:id="rId7"/>
    <p:sldId id="696" r:id="rId8"/>
    <p:sldId id="697" r:id="rId9"/>
    <p:sldId id="708" r:id="rId10"/>
    <p:sldId id="701" r:id="rId11"/>
    <p:sldId id="702" r:id="rId12"/>
    <p:sldId id="838" r:id="rId13"/>
    <p:sldId id="703" r:id="rId14"/>
    <p:sldId id="872" r:id="rId15"/>
    <p:sldId id="835" r:id="rId16"/>
    <p:sldId id="705" r:id="rId17"/>
    <p:sldId id="840" r:id="rId18"/>
    <p:sldId id="836" r:id="rId19"/>
    <p:sldId id="782" r:id="rId20"/>
    <p:sldId id="783" r:id="rId21"/>
    <p:sldId id="839" r:id="rId22"/>
    <p:sldId id="784" r:id="rId23"/>
    <p:sldId id="785" r:id="rId24"/>
    <p:sldId id="885" r:id="rId25"/>
    <p:sldId id="845" r:id="rId26"/>
    <p:sldId id="858" r:id="rId27"/>
    <p:sldId id="857" r:id="rId28"/>
    <p:sldId id="859" r:id="rId29"/>
    <p:sldId id="862" r:id="rId30"/>
    <p:sldId id="861" r:id="rId31"/>
    <p:sldId id="860" r:id="rId32"/>
    <p:sldId id="863" r:id="rId33"/>
    <p:sldId id="864" r:id="rId34"/>
    <p:sldId id="865" r:id="rId35"/>
    <p:sldId id="866" r:id="rId36"/>
    <p:sldId id="867" r:id="rId37"/>
    <p:sldId id="846" r:id="rId38"/>
    <p:sldId id="884" r:id="rId39"/>
    <p:sldId id="883" r:id="rId40"/>
    <p:sldId id="786" r:id="rId41"/>
    <p:sldId id="787" r:id="rId42"/>
    <p:sldId id="788" r:id="rId43"/>
    <p:sldId id="789" r:id="rId44"/>
    <p:sldId id="790" r:id="rId45"/>
    <p:sldId id="791" r:id="rId46"/>
    <p:sldId id="882" r:id="rId47"/>
    <p:sldId id="868" r:id="rId48"/>
    <p:sldId id="869" r:id="rId49"/>
    <p:sldId id="794" r:id="rId50"/>
    <p:sldId id="795" r:id="rId51"/>
    <p:sldId id="796" r:id="rId52"/>
    <p:sldId id="870" r:id="rId53"/>
    <p:sldId id="800" r:id="rId54"/>
    <p:sldId id="801" r:id="rId55"/>
    <p:sldId id="803" r:id="rId56"/>
    <p:sldId id="871" r:id="rId57"/>
    <p:sldId id="873" r:id="rId58"/>
    <p:sldId id="880" r:id="rId59"/>
    <p:sldId id="810" r:id="rId60"/>
    <p:sldId id="811" r:id="rId61"/>
    <p:sldId id="814" r:id="rId62"/>
    <p:sldId id="819" r:id="rId63"/>
    <p:sldId id="820" r:id="rId64"/>
    <p:sldId id="874" r:id="rId65"/>
    <p:sldId id="876" r:id="rId66"/>
    <p:sldId id="877" r:id="rId67"/>
    <p:sldId id="878" r:id="rId68"/>
    <p:sldId id="821" r:id="rId69"/>
    <p:sldId id="824" r:id="rId70"/>
    <p:sldId id="825" r:id="rId71"/>
    <p:sldId id="826" r:id="rId72"/>
    <p:sldId id="881" r:id="rId73"/>
    <p:sldId id="827" r:id="rId74"/>
    <p:sldId id="828" r:id="rId75"/>
    <p:sldId id="829" r:id="rId76"/>
    <p:sldId id="830" r:id="rId77"/>
    <p:sldId id="831" r:id="rId78"/>
    <p:sldId id="832" r:id="rId79"/>
    <p:sldId id="833" r:id="rId80"/>
    <p:sldId id="834" r:id="rId81"/>
    <p:sldId id="764" r:id="rId82"/>
    <p:sldId id="676"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Yanek" initials="" lastIdx="2" clrIdx="0"/>
  <p:cmAuthor id="1" name="Cath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DF8"/>
    <a:srgbClr val="BCC6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923" autoAdjust="0"/>
    <p:restoredTop sz="91231" autoAdjust="0"/>
  </p:normalViewPr>
  <p:slideViewPr>
    <p:cSldViewPr snapToGrid="0" snapToObjects="1">
      <p:cViewPr>
        <p:scale>
          <a:sx n="75" d="100"/>
          <a:sy n="75" d="100"/>
        </p:scale>
        <p:origin x="-1032" y="-52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7FA267-8C6C-534E-9CF3-5CC7557A2679}" type="datetimeFigureOut">
              <a:rPr lang="en-US" smtClean="0"/>
              <a:t>9/5/2018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71AF24-85AA-A149-BCD7-8A4A8219E37F}" type="slidenum">
              <a:rPr lang="en-US" smtClean="0"/>
              <a:t>‹#›</a:t>
            </a:fld>
            <a:endParaRPr lang="en-US"/>
          </a:p>
        </p:txBody>
      </p:sp>
    </p:spTree>
    <p:extLst>
      <p:ext uri="{BB962C8B-B14F-4D97-AF65-F5344CB8AC3E}">
        <p14:creationId xmlns:p14="http://schemas.microsoft.com/office/powerpoint/2010/main" val="403879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7E992-D358-EF4C-8438-B75DE25848E0}" type="datetimeFigureOut">
              <a:rPr lang="en-US" smtClean="0"/>
              <a:t>9/5/2018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04D7D-6BCF-BF47-8CAA-5C91DED02858}" type="slidenum">
              <a:rPr lang="en-US" smtClean="0"/>
              <a:t>‹#›</a:t>
            </a:fld>
            <a:endParaRPr lang="en-US"/>
          </a:p>
        </p:txBody>
      </p:sp>
    </p:spTree>
    <p:extLst>
      <p:ext uri="{BB962C8B-B14F-4D97-AF65-F5344CB8AC3E}">
        <p14:creationId xmlns:p14="http://schemas.microsoft.com/office/powerpoint/2010/main" val="28486426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Research on teachers not prepared during pre-service for classroom</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Similarity of practices within classroom, sw/common areas- important to install those skills in classrooms where students spend most of their time</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Begins the system of support for teachers and what we are asking them to implement</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US"/>
              <a:t>staff development with the eight best practices.; teacher practice documents.</a:t>
            </a:r>
            <a:endParaRPr/>
          </a:p>
          <a:p>
            <a:pPr marL="0" lvl="0" indent="0">
              <a:spcBef>
                <a:spcPts val="0"/>
              </a:spcBef>
              <a:spcAft>
                <a:spcPts val="0"/>
              </a:spcAft>
              <a:buNone/>
            </a:pPr>
            <a:endParaRPr/>
          </a:p>
        </p:txBody>
      </p:sp>
      <p:sp>
        <p:nvSpPr>
          <p:cNvPr id="240" name="Google Shape;24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35826" y="4304767"/>
            <a:ext cx="5486399" cy="43418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TRAINER NOTES:  Note the colored fonts within the list of modules; part of 2 day training reflects the coaching model.  We will train the modules in dark blue font, which is “I DO”, our work tomorrow with “mock trainings will be the “We Do” and you doing  the training back in your district will be the” You Do”.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are the 8 Classroom Management Practices that research has shown has a  positive impact on students. Each module has the practice bolded in orange font.</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We want your teachers to have effective strategies that they are all using consistently.  Tier I features are implemented within classrooms and are consistent with school-wide systems.</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(The classroom is a critical  aspect of Tier I training and includes 8 key components. These strategies maximize classroom management to allow for instructional time and less teacher stress!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1 &amp; 4 are about setting up the physical environment to minimize distractions for students, to use the physical space of the classroom as an assistant in managing student bodies and behaviors, and also how we can have a positive impact on students engagement by moving around the classroom and having brief interactions with students.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2, 3, 5, 7 are about efficient teaching of those common classroom routines, how to do it efficiently and not over and over again, and how to provide feedback to encourage students follow those routines. Praise connected to specific behaviors is more powerful than generic praise. Group feedback, and rewards can be powerful motivators too.</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#7 and 8 are about providing adequate level of practice for the behaviors you want to see, and how to effectively, quickly redirect these misbehaviors so they are less likely to turn into bigger behaviors.)</a:t>
            </a:r>
          </a:p>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90328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ddd849a52_1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ddd849a52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BSPS/EC - initial PD and track through to 2017-18 to gender ratios and work to reduce the ratio</a:t>
            </a:r>
            <a:endParaRPr/>
          </a:p>
          <a:p>
            <a:pPr marL="0" lvl="0" indent="0" rtl="0">
              <a:spcBef>
                <a:spcPts val="0"/>
              </a:spcBef>
              <a:spcAft>
                <a:spcPts val="0"/>
              </a:spcAft>
              <a:buNone/>
            </a:pPr>
            <a:r>
              <a:rPr lang="en-US"/>
              <a:t>Precision statement from Tier I meeting regarding gender, Fall 2017.</a:t>
            </a:r>
            <a:endParaRPr/>
          </a:p>
          <a:p>
            <a:pPr marL="0" lvl="0" indent="0">
              <a:spcBef>
                <a:spcPts val="0"/>
              </a:spcBef>
              <a:spcAft>
                <a:spcPts val="0"/>
              </a:spcAft>
              <a:buNone/>
            </a:pPr>
            <a:r>
              <a:rPr lang="en-US"/>
              <a:t>Tally sheet by student.  Fidelity check (Dayla)</a:t>
            </a:r>
            <a:endParaRPr/>
          </a:p>
        </p:txBody>
      </p:sp>
      <p:sp>
        <p:nvSpPr>
          <p:cNvPr id="277" name="Google Shape;277;g3ddd849a52_1_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20</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ddd849a52_1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ddd849a5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Pull everything related to BSP.</a:t>
            </a:r>
            <a:endParaRPr/>
          </a:p>
        </p:txBody>
      </p:sp>
      <p:sp>
        <p:nvSpPr>
          <p:cNvPr id="300" name="Google Shape;300;g3ddd849a52_1_4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21</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354" name="Shape 3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Use this as a self assessment to determine which teachers may</a:t>
            </a:r>
            <a:r>
              <a:rPr lang="en-US" sz="1000" baseline="0" dirty="0" smtClean="0"/>
              <a:t> need </a:t>
            </a:r>
          </a:p>
          <a:p>
            <a:r>
              <a:rPr lang="en-US" sz="1000" baseline="0" dirty="0" smtClean="0"/>
              <a:t>extra training or support with this practice.</a:t>
            </a:r>
            <a:endParaRPr lang="en-US" sz="1000" dirty="0"/>
          </a:p>
        </p:txBody>
      </p:sp>
      <p:sp>
        <p:nvSpPr>
          <p:cNvPr id="4" name="Slide Number Placeholder 3"/>
          <p:cNvSpPr>
            <a:spLocks noGrp="1"/>
          </p:cNvSpPr>
          <p:nvPr>
            <p:ph type="sldNum" sz="quarter" idx="10"/>
          </p:nvPr>
        </p:nvSpPr>
        <p:spPr/>
        <p:txBody>
          <a:bodyPr/>
          <a:lstStyle/>
          <a:p>
            <a:fld id="{A5C04D7D-6BCF-BF47-8CAA-5C91DED02858}" type="slidenum">
              <a:rPr lang="en-US" smtClean="0"/>
              <a:t>26</a:t>
            </a:fld>
            <a:endParaRPr lang="en-US"/>
          </a:p>
        </p:txBody>
      </p:sp>
    </p:spTree>
    <p:extLst>
      <p:ext uri="{BB962C8B-B14F-4D97-AF65-F5344CB8AC3E}">
        <p14:creationId xmlns:p14="http://schemas.microsoft.com/office/powerpoint/2010/main" val="2781592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8" name="Shape 42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lvl="0" indent="0" rtl="0">
              <a:spcBef>
                <a:spcPts val="0"/>
              </a:spcBef>
              <a:buClr>
                <a:schemeClr val="dk1"/>
              </a:buClr>
              <a:buSzPct val="25000"/>
              <a:buFont typeface="Noto Sans Symbols"/>
              <a:buNone/>
            </a:pPr>
            <a:r>
              <a:rPr lang="en-US" sz="1100">
                <a:solidFill>
                  <a:srgbClr val="000000"/>
                </a:solidFill>
                <a:latin typeface="Questrial"/>
                <a:ea typeface="Questrial"/>
                <a:cs typeface="Questrial"/>
                <a:sym typeface="Questrial"/>
              </a:rPr>
              <a:t>Options for Data Collection on Fluency:</a:t>
            </a:r>
          </a:p>
          <a:p>
            <a:pPr lvl="0" indent="457200" rtl="0">
              <a:spcBef>
                <a:spcPts val="0"/>
              </a:spcBef>
              <a:buClr>
                <a:schemeClr val="dk1"/>
              </a:buClr>
              <a:buSzPct val="25000"/>
              <a:buFont typeface="Noto Sans Symbols"/>
              <a:buNone/>
            </a:pPr>
            <a:r>
              <a:rPr lang="en-US" sz="1100">
                <a:solidFill>
                  <a:srgbClr val="000000"/>
                </a:solidFill>
                <a:latin typeface="Questrial"/>
                <a:ea typeface="Questrial"/>
                <a:cs typeface="Questrial"/>
                <a:sym typeface="Questrial"/>
              </a:rPr>
              <a:t>-Self-Observation via Video</a:t>
            </a:r>
          </a:p>
          <a:p>
            <a:pPr lvl="0" indent="457200" rtl="0">
              <a:spcBef>
                <a:spcPts val="0"/>
              </a:spcBef>
              <a:buClr>
                <a:schemeClr val="dk1"/>
              </a:buClr>
              <a:buSzPct val="25000"/>
              <a:buFont typeface="Noto Sans Symbols"/>
              <a:buNone/>
            </a:pPr>
            <a:r>
              <a:rPr lang="en-US" sz="1100">
                <a:solidFill>
                  <a:srgbClr val="000000"/>
                </a:solidFill>
                <a:latin typeface="Questrial"/>
                <a:ea typeface="Questrial"/>
                <a:cs typeface="Questrial"/>
                <a:sym typeface="Questrial"/>
              </a:rPr>
              <a:t>-Peer/Buddy Observations</a:t>
            </a:r>
          </a:p>
          <a:p>
            <a:pPr lvl="0" indent="457200" rtl="0">
              <a:spcBef>
                <a:spcPts val="0"/>
              </a:spcBef>
              <a:buClr>
                <a:schemeClr val="dk1"/>
              </a:buClr>
              <a:buSzPct val="25000"/>
              <a:buFont typeface="Noto Sans Symbols"/>
              <a:buNone/>
            </a:pPr>
            <a:r>
              <a:rPr lang="en-US" sz="1100">
                <a:solidFill>
                  <a:srgbClr val="000000"/>
                </a:solidFill>
                <a:latin typeface="Questrial"/>
                <a:ea typeface="Questrial"/>
                <a:cs typeface="Questrial"/>
                <a:sym typeface="Questrial"/>
              </a:rPr>
              <a:t>-Coach Observation</a:t>
            </a:r>
          </a:p>
          <a:p>
            <a:pPr lvl="0" indent="457200" rtl="0">
              <a:spcBef>
                <a:spcPts val="0"/>
              </a:spcBef>
              <a:buClr>
                <a:schemeClr val="dk1"/>
              </a:buClr>
              <a:buSzPct val="25000"/>
              <a:buFont typeface="Noto Sans Symbols"/>
              <a:buNone/>
            </a:pPr>
            <a:r>
              <a:rPr lang="en-US" sz="1100">
                <a:solidFill>
                  <a:srgbClr val="000000"/>
                </a:solidFill>
                <a:latin typeface="Questrial"/>
                <a:ea typeface="Questrial"/>
                <a:cs typeface="Questrial"/>
                <a:sym typeface="Questrial"/>
              </a:rPr>
              <a:t>-Self-Assessment/Rflection</a:t>
            </a:r>
          </a:p>
          <a:p>
            <a:pPr lvl="0" indent="457200" rtl="0">
              <a:spcBef>
                <a:spcPts val="0"/>
              </a:spcBef>
              <a:buClr>
                <a:schemeClr val="dk1"/>
              </a:buClr>
              <a:buSzPct val="25000"/>
              <a:buFont typeface="Noto Sans Symbols"/>
              <a:buNone/>
            </a:pPr>
            <a:r>
              <a:rPr lang="en-US" sz="1100">
                <a:solidFill>
                  <a:srgbClr val="000000"/>
                </a:solidFill>
                <a:latin typeface="Questrial"/>
                <a:ea typeface="Questrial"/>
                <a:cs typeface="Questrial"/>
                <a:sym typeface="Questrial"/>
              </a:rPr>
              <a:t>-Surveys</a:t>
            </a:r>
          </a:p>
          <a:p>
            <a:pPr lvl="0" indent="0" rtl="0">
              <a:spcBef>
                <a:spcPts val="0"/>
              </a:spcBef>
              <a:buClr>
                <a:schemeClr val="dk1"/>
              </a:buClr>
              <a:buSzPct val="25000"/>
              <a:buFont typeface="Noto Sans Symbols"/>
              <a:buNone/>
            </a:pPr>
            <a:endParaRPr sz="1100">
              <a:solidFill>
                <a:srgbClr val="000000"/>
              </a:solidFill>
              <a:latin typeface="Questrial"/>
              <a:ea typeface="Questrial"/>
              <a:cs typeface="Questrial"/>
              <a:sym typeface="Questrial"/>
            </a:endParaRPr>
          </a:p>
          <a:p>
            <a:pPr lvl="0" indent="0" rtl="0">
              <a:spcBef>
                <a:spcPts val="0"/>
              </a:spcBef>
              <a:buClr>
                <a:schemeClr val="dk1"/>
              </a:buClr>
              <a:buSzPct val="25000"/>
              <a:buFont typeface="Noto Sans Symbols"/>
              <a:buNone/>
            </a:pPr>
            <a:r>
              <a:rPr lang="en-US" sz="1100">
                <a:solidFill>
                  <a:srgbClr val="000000"/>
                </a:solidFill>
                <a:latin typeface="Questrial"/>
                <a:ea typeface="Questrial"/>
                <a:cs typeface="Questrial"/>
                <a:sym typeface="Questrial"/>
              </a:rPr>
              <a:t>Data Sharing on:  </a:t>
            </a:r>
          </a:p>
          <a:p>
            <a:pPr lvl="0" indent="457200" rtl="0">
              <a:spcBef>
                <a:spcPts val="0"/>
              </a:spcBef>
              <a:buClr>
                <a:schemeClr val="dk1"/>
              </a:buClr>
              <a:buSzPct val="25000"/>
              <a:buFont typeface="Noto Sans Symbols"/>
              <a:buNone/>
            </a:pPr>
            <a:r>
              <a:rPr lang="en-US" sz="1100">
                <a:solidFill>
                  <a:srgbClr val="000000"/>
                </a:solidFill>
                <a:latin typeface="Questrial"/>
                <a:ea typeface="Questrial"/>
                <a:cs typeface="Questrial"/>
                <a:sym typeface="Questrial"/>
              </a:rPr>
              <a:t>-Implementation of 8 Practices</a:t>
            </a:r>
          </a:p>
          <a:p>
            <a:pPr lvl="0" indent="457200" rtl="0">
              <a:spcBef>
                <a:spcPts val="0"/>
              </a:spcBef>
              <a:buClr>
                <a:schemeClr val="dk1"/>
              </a:buClr>
              <a:buSzPct val="25000"/>
              <a:buFont typeface="Noto Sans Symbols"/>
              <a:buNone/>
            </a:pPr>
            <a:r>
              <a:rPr lang="en-US" sz="1100">
                <a:solidFill>
                  <a:srgbClr val="000000"/>
                </a:solidFill>
                <a:latin typeface="Questrial"/>
                <a:ea typeface="Questrial"/>
                <a:cs typeface="Questrial"/>
                <a:sym typeface="Questrial"/>
              </a:rPr>
              <a:t>-Anecdotal Teacher and Perception Data</a:t>
            </a:r>
          </a:p>
          <a:p>
            <a:pPr lvl="0" indent="457200" rtl="0">
              <a:spcBef>
                <a:spcPts val="0"/>
              </a:spcBef>
              <a:buClr>
                <a:schemeClr val="dk1"/>
              </a:buClr>
              <a:buSzPct val="25000"/>
              <a:buFont typeface="Noto Sans Symbols"/>
              <a:buNone/>
            </a:pPr>
            <a:r>
              <a:rPr lang="en-US" sz="1100">
                <a:solidFill>
                  <a:srgbClr val="000000"/>
                </a:solidFill>
                <a:latin typeface="Questrial"/>
                <a:ea typeface="Questrial"/>
                <a:cs typeface="Questrial"/>
                <a:sym typeface="Questrial"/>
              </a:rPr>
              <a:t>-Precision Statements for Classroom by Grade Level</a:t>
            </a:r>
          </a:p>
          <a:p>
            <a:pPr lvl="0" indent="457200" rtl="0">
              <a:spcBef>
                <a:spcPts val="0"/>
              </a:spcBef>
              <a:buClr>
                <a:schemeClr val="dk1"/>
              </a:buClr>
              <a:buSzPct val="25000"/>
              <a:buFont typeface="Noto Sans Symbols"/>
              <a:buNone/>
            </a:pPr>
            <a:r>
              <a:rPr lang="en-US" sz="1100">
                <a:solidFill>
                  <a:srgbClr val="000000"/>
                </a:solidFill>
                <a:latin typeface="Questrial"/>
                <a:ea typeface="Questrial"/>
                <a:cs typeface="Questrial"/>
                <a:sym typeface="Questrial"/>
              </a:rPr>
              <a:t>-Outcome Data (whole staff meetings, PLCs, Celebrations)</a:t>
            </a:r>
          </a:p>
          <a:p>
            <a:pPr lvl="0" indent="0" rtl="0">
              <a:spcBef>
                <a:spcPts val="0"/>
              </a:spcBef>
              <a:buClr>
                <a:schemeClr val="dk1"/>
              </a:buClr>
              <a:buSzPct val="25000"/>
              <a:buFont typeface="Noto Sans Symbols"/>
              <a:buNone/>
            </a:pPr>
            <a:endParaRPr sz="1100">
              <a:solidFill>
                <a:srgbClr val="000000"/>
              </a:solidFill>
              <a:latin typeface="Questrial"/>
              <a:ea typeface="Questrial"/>
              <a:cs typeface="Questrial"/>
              <a:sym typeface="Questrial"/>
            </a:endParaRPr>
          </a:p>
          <a:p>
            <a:pPr lvl="0" indent="0" rtl="0">
              <a:spcBef>
                <a:spcPts val="0"/>
              </a:spcBef>
              <a:buClr>
                <a:schemeClr val="dk1"/>
              </a:buClr>
              <a:buSzPct val="25000"/>
              <a:buFont typeface="Noto Sans Symbols"/>
              <a:buNone/>
            </a:pPr>
            <a:r>
              <a:rPr lang="en-US" sz="1100">
                <a:solidFill>
                  <a:srgbClr val="000000"/>
                </a:solidFill>
                <a:latin typeface="Questrial"/>
                <a:ea typeface="Questrial"/>
                <a:cs typeface="Questrial"/>
                <a:sym typeface="Questrial"/>
              </a:rPr>
              <a:t>Data Informed Decision Making: Precision Statements (by grade level and school-wide) from student outcome data (minor and major) to guide support for implementation: Teacher generated solutions anchored to the 8 practices</a:t>
            </a:r>
          </a:p>
          <a:p>
            <a:pPr lvl="0" indent="0" rtl="0">
              <a:spcBef>
                <a:spcPts val="0"/>
              </a:spcBef>
              <a:buClr>
                <a:schemeClr val="dk1"/>
              </a:buClr>
              <a:buSzPct val="25000"/>
              <a:buFont typeface="Noto Sans Symbols"/>
              <a:buNone/>
            </a:pPr>
            <a:endParaRPr sz="1100">
              <a:solidFill>
                <a:srgbClr val="000000"/>
              </a:solidFill>
              <a:latin typeface="Questrial"/>
              <a:ea typeface="Questrial"/>
              <a:cs typeface="Questrial"/>
              <a:sym typeface="Questrial"/>
            </a:endParaRPr>
          </a:p>
          <a:p>
            <a:pPr marL="0" marR="0" lvl="0" indent="0" algn="l" rtl="0">
              <a:spcBef>
                <a:spcPts val="0"/>
              </a:spcBef>
              <a:buClr>
                <a:schemeClr val="dk1"/>
              </a:buClr>
              <a:buSzPct val="25000"/>
              <a:buFont typeface="Calibri"/>
              <a:buNone/>
            </a:pPr>
            <a:endParaRPr sz="1100">
              <a:solidFill>
                <a:srgbClr val="000000"/>
              </a:solidFill>
            </a:endParaRPr>
          </a:p>
        </p:txBody>
      </p:sp>
      <p:sp>
        <p:nvSpPr>
          <p:cNvPr id="429" name="Shape 42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34</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part of the data collection form that</a:t>
            </a:r>
          </a:p>
          <a:p>
            <a:r>
              <a:rPr lang="en-US" baseline="0" dirty="0" smtClean="0"/>
              <a:t>can be used to collect data during walk through</a:t>
            </a:r>
          </a:p>
          <a:p>
            <a:r>
              <a:rPr lang="en-US" baseline="0" dirty="0" smtClean="0"/>
              <a:t>visits and observations.  This form can also be</a:t>
            </a:r>
          </a:p>
          <a:p>
            <a:r>
              <a:rPr lang="en-US" baseline="0" dirty="0" smtClean="0"/>
              <a:t>used as a self-assessment tool.  All the items can</a:t>
            </a:r>
          </a:p>
          <a:p>
            <a:r>
              <a:rPr lang="en-US" baseline="0" dirty="0" smtClean="0"/>
              <a:t>be found on the Classroom Management Snapshot</a:t>
            </a:r>
          </a:p>
          <a:p>
            <a:r>
              <a:rPr lang="en-US" baseline="0" dirty="0" smtClean="0"/>
              <a:t>for each classroom practice.</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35</a:t>
            </a:fld>
            <a:endParaRPr lang="en-US"/>
          </a:p>
        </p:txBody>
      </p:sp>
    </p:spTree>
    <p:extLst>
      <p:ext uri="{BB962C8B-B14F-4D97-AF65-F5344CB8AC3E}">
        <p14:creationId xmlns:p14="http://schemas.microsoft.com/office/powerpoint/2010/main" val="1511175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what the focus of support should be- all, some, few</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514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742950" marR="0" lvl="1" indent="-28575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Behavior Specific Praise statements to error correction is at least 4:1 and classroom system does not promote teacher attention to student errors</a:t>
            </a:r>
          </a:p>
          <a:p>
            <a:pPr marL="742950" marR="0" lvl="1" indent="-285750" algn="l" rtl="0">
              <a:spcBef>
                <a:spcPts val="32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Wait time is 4 seconds</a:t>
            </a:r>
          </a:p>
          <a:p>
            <a:pPr marL="742950" marR="0" lvl="1" indent="-285750" algn="l" rtl="0">
              <a:spcBef>
                <a:spcPts val="32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OTR rate. Teacher talk should be no more than </a:t>
            </a:r>
            <a:r>
              <a:rPr lang="en-US" sz="2400" b="0" i="1" u="sng" strike="noStrike" cap="none">
                <a:solidFill>
                  <a:schemeClr val="dk1"/>
                </a:solidFill>
                <a:latin typeface="Calibri"/>
                <a:ea typeface="Calibri"/>
                <a:cs typeface="Calibri"/>
                <a:sym typeface="Calibri"/>
              </a:rPr>
              <a:t>40-50% </a:t>
            </a:r>
            <a:r>
              <a:rPr lang="en-US" sz="2400" b="0" i="0" u="none" strike="noStrike" cap="none">
                <a:solidFill>
                  <a:schemeClr val="dk1"/>
                </a:solidFill>
                <a:latin typeface="Calibri"/>
                <a:ea typeface="Calibri"/>
                <a:cs typeface="Calibri"/>
                <a:sym typeface="Calibri"/>
              </a:rPr>
              <a:t>of instructional time.</a:t>
            </a:r>
          </a:p>
          <a:p>
            <a:pPr marL="1143000" marR="0" lvl="2" indent="-228600" algn="l" rtl="0">
              <a:spcBef>
                <a:spcPts val="32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New material:  a minimum of 4-6 responses per minute with 80% accuracy.</a:t>
            </a:r>
          </a:p>
          <a:p>
            <a:pPr marL="1143000" marR="0" lvl="2" indent="-228600" algn="l" rtl="0">
              <a:spcBef>
                <a:spcPts val="32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Review of previously learned material:  8-12 responses per minute with </a:t>
            </a:r>
            <a:r>
              <a:rPr lang="en-US" sz="1200" b="0" i="1" u="sng" strike="noStrike" cap="none">
                <a:solidFill>
                  <a:schemeClr val="dk1"/>
                </a:solidFill>
                <a:latin typeface="Calibri"/>
                <a:ea typeface="Calibri"/>
                <a:cs typeface="Calibri"/>
                <a:sym typeface="Calibri"/>
              </a:rPr>
              <a:t>90% </a:t>
            </a:r>
            <a:r>
              <a:rPr lang="en-US" sz="1200" b="0" i="0" u="none" strike="noStrike" cap="none">
                <a:solidFill>
                  <a:schemeClr val="dk1"/>
                </a:solidFill>
                <a:latin typeface="Calibri"/>
                <a:ea typeface="Calibri"/>
                <a:cs typeface="Calibri"/>
                <a:sym typeface="Calibri"/>
              </a:rPr>
              <a:t>accuracy.</a:t>
            </a:r>
          </a:p>
          <a:p>
            <a:pPr marL="742950" marR="0" lvl="1" indent="-285750" algn="l" rtl="0">
              <a:spcBef>
                <a:spcPts val="32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Routines and procedures </a:t>
            </a:r>
            <a:r>
              <a:rPr lang="en-US" sz="2400" b="0" i="0" u="none" strike="noStrike" cap="none">
                <a:solidFill>
                  <a:srgbClr val="000000"/>
                </a:solidFill>
                <a:latin typeface="Calibri"/>
                <a:ea typeface="Calibri"/>
                <a:cs typeface="Calibri"/>
                <a:sym typeface="Calibri"/>
              </a:rPr>
              <a:t>defined and </a:t>
            </a:r>
            <a:r>
              <a:rPr lang="en-US" sz="2400" b="0" i="0" u="none" strike="noStrike" cap="none">
                <a:solidFill>
                  <a:schemeClr val="dk1"/>
                </a:solidFill>
                <a:latin typeface="Calibri"/>
                <a:ea typeface="Calibri"/>
                <a:cs typeface="Calibri"/>
                <a:sym typeface="Calibri"/>
              </a:rPr>
              <a:t>explicitly taught across year</a:t>
            </a:r>
          </a:p>
          <a:p>
            <a:pPr marL="742950" marR="0" lvl="1" indent="-285750" algn="l" rtl="0">
              <a:spcBef>
                <a:spcPts val="32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Social skills explicitly taught in context with behavior examples</a:t>
            </a:r>
          </a:p>
          <a:p>
            <a:pPr marL="742950" marR="0" lvl="1" indent="-285750" algn="l" rtl="0">
              <a:spcBef>
                <a:spcPts val="32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Pre-correction is used prior to transitions.</a:t>
            </a:r>
          </a:p>
          <a:p>
            <a:pPr marL="742950" marR="0" lvl="1" indent="-285750" algn="l" rtl="0">
              <a:spcBef>
                <a:spcPts val="32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Active Supervision used in </a:t>
            </a:r>
            <a:r>
              <a:rPr lang="en-US" sz="2400" b="0" i="0" u="none" strike="noStrike" cap="none">
                <a:solidFill>
                  <a:srgbClr val="000000"/>
                </a:solidFill>
                <a:latin typeface="Calibri"/>
                <a:ea typeface="Calibri"/>
                <a:cs typeface="Calibri"/>
                <a:sym typeface="Calibri"/>
              </a:rPr>
              <a:t>classroom (and non classroom) </a:t>
            </a:r>
            <a:r>
              <a:rPr lang="en-US" sz="2400" b="0" i="0" u="none" strike="noStrike" cap="none">
                <a:solidFill>
                  <a:schemeClr val="dk1"/>
                </a:solidFill>
                <a:latin typeface="Calibri"/>
                <a:ea typeface="Calibri"/>
                <a:cs typeface="Calibri"/>
                <a:sym typeface="Calibri"/>
              </a:rPr>
              <a:t>areas.</a:t>
            </a:r>
          </a:p>
          <a:p>
            <a:pPr marL="742950" marR="0" lvl="1" indent="-285750" algn="l" rtl="0">
              <a:spcBef>
                <a:spcPts val="56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7" name="Shape 21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fa64e1379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fa64e13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Training and coaching looked like PD for all, reviewed data which led to shoulder coaching</a:t>
            </a:r>
            <a:endParaRPr/>
          </a:p>
        </p:txBody>
      </p:sp>
      <p:sp>
        <p:nvSpPr>
          <p:cNvPr id="333" name="Google Shape;333;g3fa64e1379_0_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38</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fa64e1379_2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fa64e1379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Speaks to reliability of the data</a:t>
            </a:r>
            <a:endParaRPr/>
          </a:p>
        </p:txBody>
      </p:sp>
      <p:sp>
        <p:nvSpPr>
          <p:cNvPr id="340" name="Google Shape;340;g3fa64e1379_2_2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300"/>
              <a:buFont typeface="Calibri"/>
              <a:buNone/>
            </a:pPr>
            <a:fld id="{00000000-1234-1234-1234-123412341234}" type="slidenum">
              <a:rPr lang="en-US"/>
              <a:t>39</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fa64e1379_2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fa64e1379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The previous slide looks great and some of you may be thinking well maybe staff just stopped writing referrals/collecting data, so we collected data to inform teacher perspectives about collecting data, etc…</a:t>
            </a:r>
            <a:endParaRPr/>
          </a:p>
          <a:p>
            <a:pPr marL="0" lvl="0" indent="0">
              <a:spcBef>
                <a:spcPts val="0"/>
              </a:spcBef>
              <a:spcAft>
                <a:spcPts val="0"/>
              </a:spcAft>
              <a:buNone/>
            </a:pPr>
            <a:r>
              <a:rPr lang="en-US"/>
              <a:t>This data reflects the culture (safety)  created to make data informed decisions (data collection, data sharing, problem solving with data) a part of our whole school approach to coaching. </a:t>
            </a:r>
            <a:endParaRPr/>
          </a:p>
        </p:txBody>
      </p:sp>
      <p:sp>
        <p:nvSpPr>
          <p:cNvPr id="347" name="Google Shape;347;g3fa64e1379_2_3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40</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fa64e1379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fa64e1379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55" name="Google Shape;355;g3fa64e1379_2_1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300"/>
              <a:buFont typeface="Calibri"/>
              <a:buNone/>
            </a:pPr>
            <a:fld id="{00000000-1234-1234-1234-123412341234}" type="slidenum">
              <a:rPr lang="en-US"/>
              <a:t>41</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ddd849a52_1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ddd849a52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4" name="Google Shape;374;g3ddd849a52_1_7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42</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9" name="Google Shape;37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US"/>
              <a:t>staff development with the eight best practices.; teacher practice documents.</a:t>
            </a:r>
            <a:endParaRPr/>
          </a:p>
          <a:p>
            <a:pPr marL="0" lvl="0" indent="0">
              <a:spcBef>
                <a:spcPts val="0"/>
              </a:spcBef>
              <a:spcAft>
                <a:spcPts val="0"/>
              </a:spcAft>
              <a:buNone/>
            </a:pPr>
            <a:endParaRPr/>
          </a:p>
        </p:txBody>
      </p:sp>
      <p:sp>
        <p:nvSpPr>
          <p:cNvPr id="240" name="Google Shape;24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35826" y="4304767"/>
            <a:ext cx="5486399" cy="43418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TRAINER NOTES:  Note the colored fonts within the list of modules; part of 2 day training reflects the coaching model.  We will train the modules in dark blue font, which is “I DO”, our work tomorrow with “mock trainings will be the “We Do” and you doing  the training back in your district will be the” You Do”.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are the 8 Classroom Management Practices that research has shown has a  positive impact on students. Each module has the practice bolded in orange font.</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We want your teachers to have effective strategies that they are all using consistently.  Tier I features are implemented within classrooms and are consistent with school-wide systems.</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(The classroom is a critical  aspect of Tier I training and includes 8 key components. These strategies maximize classroom management to allow for instructional time and less teacher stress!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1 &amp; 4 are about setting up the physical environment to minimize distractions for students, to use the physical space of the classroom as an assistant in managing student bodies and behaviors, and also how we can have a positive impact on students engagement by moving around the classroom and having brief interactions with students.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2, 3, 5, 7 are about efficient teaching of those common classroom routines, how to do it efficiently and not over and over again, and how to provide feedback to encourage students follow those routines. Praise connected to specific behaviors is more powerful than generic praise. Group feedback, and rewards can be powerful motivators too.</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#7 and 8 are about providing adequate level of practice for the behaviors you want to see, and how to effectively, quickly redirect these misbehaviors so they are less likely to turn into bigger behaviors.)</a:t>
            </a:r>
          </a:p>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46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90328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ddd849a52_1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ddd849a52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Practices, Data, Systems.</a:t>
            </a:r>
            <a:endParaRPr/>
          </a:p>
          <a:p>
            <a:pPr marL="0" lvl="0" indent="0">
              <a:spcBef>
                <a:spcPts val="0"/>
              </a:spcBef>
              <a:spcAft>
                <a:spcPts val="0"/>
              </a:spcAft>
              <a:buNone/>
            </a:pPr>
            <a:endParaRPr/>
          </a:p>
        </p:txBody>
      </p:sp>
      <p:sp>
        <p:nvSpPr>
          <p:cNvPr id="402" name="Google Shape;402;g3ddd849a52_1_9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47</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Include grade level specific data used to problem solve.</a:t>
            </a:r>
            <a:endParaRPr/>
          </a:p>
        </p:txBody>
      </p:sp>
      <p:sp>
        <p:nvSpPr>
          <p:cNvPr id="414" name="Google Shape;41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Why are you here? Group discussion, share out, talking points.</a:t>
            </a: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fa64e1379_2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fa64e1379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21" name="Google Shape;421;g3fa64e1379_2_5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49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ddd849a52_1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ddd849a52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Analysis and problem solving for grade level specific data:  Grade 5 data, solution (dismissals), practiced, timeline, data for success.</a:t>
            </a:r>
            <a:endParaRPr/>
          </a:p>
        </p:txBody>
      </p:sp>
      <p:sp>
        <p:nvSpPr>
          <p:cNvPr id="435" name="Google Shape;435;g3ddd849a52_1_9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50</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ddd849a52_1_7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Tier 2 focused PD</a:t>
            </a:r>
            <a:endParaRPr sz="1200" b="0" i="0" u="none" strike="noStrike" cap="none">
              <a:solidFill>
                <a:schemeClr val="dk1"/>
              </a:solidFill>
              <a:latin typeface="Calibri"/>
              <a:ea typeface="Calibri"/>
              <a:cs typeface="Calibri"/>
              <a:sym typeface="Calibri"/>
            </a:endParaRPr>
          </a:p>
        </p:txBody>
      </p:sp>
      <p:sp>
        <p:nvSpPr>
          <p:cNvPr id="448" name="Google Shape;448;g3ddd849a52_1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ddd849a52_1_8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55" name="Google Shape;455;g3ddd849a52_1_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ddd849a52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Ann - how did we make this happen? Scheduling? Meetings?</a:t>
            </a:r>
            <a:endParaRPr/>
          </a:p>
        </p:txBody>
      </p:sp>
      <p:sp>
        <p:nvSpPr>
          <p:cNvPr id="468" name="Google Shape;468;g3ddd849a52_1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US"/>
              <a:t>staff development with the eight best practices.; teacher practice documents.</a:t>
            </a:r>
            <a:endParaRPr/>
          </a:p>
          <a:p>
            <a:pPr marL="0" lvl="0" indent="0">
              <a:spcBef>
                <a:spcPts val="0"/>
              </a:spcBef>
              <a:spcAft>
                <a:spcPts val="0"/>
              </a:spcAft>
              <a:buNone/>
            </a:pPr>
            <a:endParaRPr/>
          </a:p>
        </p:txBody>
      </p:sp>
      <p:sp>
        <p:nvSpPr>
          <p:cNvPr id="240" name="Google Shape;24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35826" y="4304767"/>
            <a:ext cx="5486399" cy="43418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TRAINER NOTES:  Note the colored fonts within the list of modules; part of 2 day training reflects the coaching model.  We will train the modules in dark blue font, which is “I DO”, our work tomorrow with “mock trainings will be the “We Do” and you doing  the training back in your district will be the” You Do”.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are the 8 Classroom Management Practices that research has shown has a  positive impact on students. Each module has the practice bolded in orange font.</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We want your teachers to have effective strategies that they are all using consistently.  Tier I features are implemented within classrooms and are consistent with school-wide systems.</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(The classroom is a critical  aspect of Tier I training and includes 8 key components. These strategies maximize classroom management to allow for instructional time and less teacher stress!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1 &amp; 4 are about setting up the physical environment to minimize distractions for students, to use the physical space of the classroom as an assistant in managing student bodies and behaviors, and also how we can have a positive impact on students engagement by moving around the classroom and having brief interactions with students.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2, 3, 5, 7 are about efficient teaching of those common classroom routines, how to do it efficiently and not over and over again, and how to provide feedback to encourage students follow those routines. Praise connected to specific behaviors is more powerful than generic praise. Group feedback, and rewards can be powerful motivators too.</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#7 and 8 are about providing adequate level of practice for the behaviors you want to see, and how to effectively, quickly redirect these misbehaviors so they are less likely to turn into bigger behaviors.)</a:t>
            </a:r>
          </a:p>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55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90328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3de6c08b1a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3de6c08b1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DAYLA</a:t>
            </a:r>
            <a:endParaRPr/>
          </a:p>
          <a:p>
            <a:pPr marL="0" lvl="0" indent="0" rtl="0">
              <a:spcBef>
                <a:spcPts val="0"/>
              </a:spcBef>
              <a:spcAft>
                <a:spcPts val="0"/>
              </a:spcAft>
              <a:buNone/>
            </a:pPr>
            <a:r>
              <a:rPr lang="en-US"/>
              <a:t>Build connection with what they did at Tier 1 and 2.</a:t>
            </a:r>
            <a:endParaRPr/>
          </a:p>
          <a:p>
            <a:pPr marL="0" lvl="0" indent="0">
              <a:spcBef>
                <a:spcPts val="0"/>
              </a:spcBef>
              <a:spcAft>
                <a:spcPts val="0"/>
              </a:spcAft>
              <a:buNone/>
            </a:pPr>
            <a:r>
              <a:rPr lang="en-US"/>
              <a:t>Intro the example teacher</a:t>
            </a:r>
            <a:endParaRPr/>
          </a:p>
        </p:txBody>
      </p:sp>
      <p:sp>
        <p:nvSpPr>
          <p:cNvPr id="516" name="Google Shape;516;g3de6c08b1a_0_3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57</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de6c08b1a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de6c08b1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DAYLA</a:t>
            </a:r>
            <a:endParaRPr/>
          </a:p>
        </p:txBody>
      </p:sp>
      <p:sp>
        <p:nvSpPr>
          <p:cNvPr id="524" name="Google Shape;524;g3de6c08b1a_0_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8991" indent="-280381" eaLnBrk="0" hangingPunct="0">
              <a:defRPr sz="2300">
                <a:solidFill>
                  <a:schemeClr val="tx1"/>
                </a:solidFill>
                <a:latin typeface="Arial" charset="0"/>
                <a:ea typeface="ＭＳ Ｐゴシック" charset="0"/>
              </a:defRPr>
            </a:lvl2pPr>
            <a:lvl3pPr marL="1121524" indent="-224305" eaLnBrk="0" hangingPunct="0">
              <a:defRPr sz="2300">
                <a:solidFill>
                  <a:schemeClr val="tx1"/>
                </a:solidFill>
                <a:latin typeface="Arial" charset="0"/>
                <a:ea typeface="ＭＳ Ｐゴシック" charset="0"/>
              </a:defRPr>
            </a:lvl3pPr>
            <a:lvl4pPr marL="1570134" indent="-224305" eaLnBrk="0" hangingPunct="0">
              <a:defRPr sz="2300">
                <a:solidFill>
                  <a:schemeClr val="tx1"/>
                </a:solidFill>
                <a:latin typeface="Arial" charset="0"/>
                <a:ea typeface="ＭＳ Ｐゴシック" charset="0"/>
              </a:defRPr>
            </a:lvl4pPr>
            <a:lvl5pPr marL="2018744" indent="-224305" eaLnBrk="0" hangingPunct="0">
              <a:defRPr sz="2300">
                <a:solidFill>
                  <a:schemeClr val="tx1"/>
                </a:solidFill>
                <a:latin typeface="Arial" charset="0"/>
                <a:ea typeface="ＭＳ Ｐゴシック" charset="0"/>
              </a:defRPr>
            </a:lvl5pPr>
            <a:lvl6pPr marL="2467353" indent="-224305" eaLnBrk="0" fontAlgn="base" hangingPunct="0">
              <a:spcBef>
                <a:spcPct val="0"/>
              </a:spcBef>
              <a:spcAft>
                <a:spcPct val="0"/>
              </a:spcAft>
              <a:defRPr sz="2300">
                <a:solidFill>
                  <a:schemeClr val="tx1"/>
                </a:solidFill>
                <a:latin typeface="Arial" charset="0"/>
                <a:ea typeface="ＭＳ Ｐゴシック" charset="0"/>
              </a:defRPr>
            </a:lvl6pPr>
            <a:lvl7pPr marL="2915963" indent="-224305" eaLnBrk="0" fontAlgn="base" hangingPunct="0">
              <a:spcBef>
                <a:spcPct val="0"/>
              </a:spcBef>
              <a:spcAft>
                <a:spcPct val="0"/>
              </a:spcAft>
              <a:defRPr sz="2300">
                <a:solidFill>
                  <a:schemeClr val="tx1"/>
                </a:solidFill>
                <a:latin typeface="Arial" charset="0"/>
                <a:ea typeface="ＭＳ Ｐゴシック" charset="0"/>
              </a:defRPr>
            </a:lvl7pPr>
            <a:lvl8pPr marL="3364573" indent="-224305" eaLnBrk="0" fontAlgn="base" hangingPunct="0">
              <a:spcBef>
                <a:spcPct val="0"/>
              </a:spcBef>
              <a:spcAft>
                <a:spcPct val="0"/>
              </a:spcAft>
              <a:defRPr sz="2300">
                <a:solidFill>
                  <a:schemeClr val="tx1"/>
                </a:solidFill>
                <a:latin typeface="Arial" charset="0"/>
                <a:ea typeface="ＭＳ Ｐゴシック" charset="0"/>
              </a:defRPr>
            </a:lvl8pPr>
            <a:lvl9pPr marL="3813183" indent="-224305" eaLnBrk="0" fontAlgn="base" hangingPunct="0">
              <a:spcBef>
                <a:spcPct val="0"/>
              </a:spcBef>
              <a:spcAft>
                <a:spcPct val="0"/>
              </a:spcAft>
              <a:defRPr sz="2300">
                <a:solidFill>
                  <a:schemeClr val="tx1"/>
                </a:solidFill>
                <a:latin typeface="Arial" charset="0"/>
                <a:ea typeface="ＭＳ Ｐゴシック" charset="0"/>
              </a:defRPr>
            </a:lvl9pPr>
          </a:lstStyle>
          <a:p>
            <a:fld id="{590B6E78-3976-484F-9753-3FB896C3E07A}" type="slidenum">
              <a:rPr lang="en-US" sz="1200">
                <a:latin typeface="Calibri"/>
              </a:rPr>
              <a:pPr/>
              <a:t>7</a:t>
            </a:fld>
            <a:endParaRPr lang="en-US" sz="1200" dirty="0">
              <a:latin typeface="Calibri"/>
            </a:endParaRPr>
          </a:p>
        </p:txBody>
      </p:sp>
      <p:sp>
        <p:nvSpPr>
          <p:cNvPr id="25602" name="Rectangle 7"/>
          <p:cNvSpPr txBox="1">
            <a:spLocks noGrp="1" noChangeArrowheads="1"/>
          </p:cNvSpPr>
          <p:nvPr/>
        </p:nvSpPr>
        <p:spPr bwMode="auto">
          <a:xfrm>
            <a:off x="3884027" y="8684926"/>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8" rIns="91398" bIns="4569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167AD90-108B-4F4E-B09C-E09EDE1D5E92}" type="slidenum">
              <a:rPr lang="en-US" sz="1200">
                <a:latin typeface="Calibri"/>
              </a:rPr>
              <a:pPr algn="r" eaLnBrk="1" hangingPunct="1"/>
              <a:t>7</a:t>
            </a:fld>
            <a:endParaRPr lang="en-US" sz="1200" dirty="0">
              <a:latin typeface="Calibri"/>
            </a:endParaRPr>
          </a:p>
        </p:txBody>
      </p:sp>
      <p:sp>
        <p:nvSpPr>
          <p:cNvPr id="256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5604"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67920" indent="-267920">
              <a:spcBef>
                <a:spcPct val="0"/>
              </a:spcBef>
            </a:pPr>
            <a:r>
              <a:rPr lang="en-US" dirty="0" smtClean="0">
                <a:latin typeface="Calibri" charset="0"/>
              </a:rPr>
              <a:t>When staff,</a:t>
            </a:r>
            <a:r>
              <a:rPr lang="en-US" baseline="0" dirty="0" smtClean="0">
                <a:latin typeface="Calibri" charset="0"/>
              </a:rPr>
              <a:t> students and families know the the school’s vision and 3-5 </a:t>
            </a:r>
            <a:r>
              <a:rPr lang="en-US" baseline="0" dirty="0" err="1" smtClean="0">
                <a:latin typeface="Calibri" charset="0"/>
              </a:rPr>
              <a:t>schoolwide</a:t>
            </a:r>
            <a:r>
              <a:rPr lang="en-US" baseline="0" dirty="0" smtClean="0">
                <a:latin typeface="Calibri" charset="0"/>
              </a:rPr>
              <a:t> expectation, as well as the practices and common language there is consistency among all stakeholders.  Consistency matters in developing a safe and predictable environment. </a:t>
            </a:r>
            <a:endParaRPr lang="en-US" dirty="0">
              <a:latin typeface="Calibri" charset="0"/>
            </a:endParaRPr>
          </a:p>
        </p:txBody>
      </p:sp>
    </p:spTree>
    <p:extLst>
      <p:ext uri="{BB962C8B-B14F-4D97-AF65-F5344CB8AC3E}">
        <p14:creationId xmlns:p14="http://schemas.microsoft.com/office/powerpoint/2010/main" val="28516631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de6c08b1a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3de6c08b1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DAYLA</a:t>
            </a:r>
            <a:endParaRPr/>
          </a:p>
        </p:txBody>
      </p:sp>
      <p:sp>
        <p:nvSpPr>
          <p:cNvPr id="552" name="Google Shape;552;g3de6c08b1a_0_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59</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de6c08b1a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3de6c08b1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DAYLA</a:t>
            </a:r>
            <a:endParaRPr/>
          </a:p>
          <a:p>
            <a:pPr marL="0" lvl="0" indent="0">
              <a:spcBef>
                <a:spcPts val="0"/>
              </a:spcBef>
              <a:spcAft>
                <a:spcPts val="0"/>
              </a:spcAft>
              <a:buNone/>
            </a:pPr>
            <a:r>
              <a:rPr lang="en-US"/>
              <a:t>How she self-monitored.</a:t>
            </a:r>
            <a:endParaRPr/>
          </a:p>
        </p:txBody>
      </p:sp>
      <p:sp>
        <p:nvSpPr>
          <p:cNvPr id="595" name="Google Shape;595;g3de6c08b1a_0_4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60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3de6c08b1a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3de6c08b1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DAYLA</a:t>
            </a:r>
            <a:br>
              <a:rPr lang="en-US"/>
            </a:br>
            <a:r>
              <a:rPr lang="en-US"/>
              <a:t>Possibly share overall school % in CICO and her % in CICO</a:t>
            </a:r>
            <a:endParaRPr/>
          </a:p>
        </p:txBody>
      </p:sp>
      <p:sp>
        <p:nvSpPr>
          <p:cNvPr id="602" name="Google Shape;602;g3de6c08b1a_0_1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ddd849a52_1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3ddd849a52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Shufflebarger</a:t>
            </a:r>
            <a:endParaRPr/>
          </a:p>
        </p:txBody>
      </p:sp>
      <p:sp>
        <p:nvSpPr>
          <p:cNvPr id="481" name="Google Shape;481;g3ddd849a52_1_10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62</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9: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Complete and send to Tier 1 and Tier 2 team lead</a:t>
            </a:r>
            <a:endParaRPr/>
          </a:p>
        </p:txBody>
      </p:sp>
      <p:sp>
        <p:nvSpPr>
          <p:cNvPr id="495" name="Google Shape;495;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fa64e1379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fa64e137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02" name="Google Shape;502;g3fa64e1379_0_2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64</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ddd849a52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DAYLA</a:t>
            </a:r>
            <a:endParaRPr/>
          </a:p>
        </p:txBody>
      </p:sp>
      <p:sp>
        <p:nvSpPr>
          <p:cNvPr id="608" name="Google Shape;608;g3ddd849a52_1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3e00f47f08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3e00f47f0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57" name="Google Shape;657;g3e00f47f08_0_5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67</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3ddd849a52_1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3ddd849a52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72" name="Google Shape;672;g3ddd849a52_1_12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68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fa64e1379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3fa64e137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79" name="Google Shape;679;g3fa64e1379_0_2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69</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705" name="Shape 7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3ddd849a52_1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3ddd849a52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DAYLA and SHUFFLEBARGER</a:t>
            </a:r>
            <a:endParaRPr/>
          </a:p>
          <a:p>
            <a:pPr marL="0" lvl="0" indent="0">
              <a:spcBef>
                <a:spcPts val="0"/>
              </a:spcBef>
              <a:spcAft>
                <a:spcPts val="0"/>
              </a:spcAft>
              <a:buNone/>
            </a:pPr>
            <a:r>
              <a:rPr lang="en-US"/>
              <a:t>Tier 1 team joined me on fidelity walk</a:t>
            </a:r>
            <a:endParaRPr/>
          </a:p>
        </p:txBody>
      </p:sp>
      <p:sp>
        <p:nvSpPr>
          <p:cNvPr id="692" name="Google Shape;692;g3ddd849a52_1_11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71</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45: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98" name="Google Shape;698;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703" name="Google Shape;703;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709" name="Google Shape;70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716" name="Google Shape;71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5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723" name="Google Shape;72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5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729" name="Google Shape;729;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5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736" name="Google Shape;736;p5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p:nvPr/>
        </p:nvSpPr>
        <p:spPr>
          <a:xfrm>
            <a:off x="3884026" y="8684925"/>
            <a:ext cx="2972422" cy="457513"/>
          </a:xfrm>
          <a:prstGeom prst="rect">
            <a:avLst/>
          </a:prstGeom>
          <a:noFill/>
          <a:ln>
            <a:noFill/>
          </a:ln>
        </p:spPr>
        <p:txBody>
          <a:bodyPr wrap="square" lIns="96250" tIns="48125" rIns="96250" bIns="4812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lang="en-US" sz="1200" b="0" i="0" u="none" strike="noStrike" cap="none">
              <a:solidFill>
                <a:srgbClr val="000000"/>
              </a:solidFill>
              <a:latin typeface="Arial"/>
              <a:ea typeface="Arial"/>
              <a:cs typeface="Arial"/>
              <a:sym typeface="Arial"/>
            </a:endParaRPr>
          </a:p>
        </p:txBody>
      </p:sp>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a:solidFill>
            <a:srgbClr val="FFFFFF"/>
          </a:solidFill>
          <a:ln w="9525" cap="flat" cmpd="sng">
            <a:solidFill>
              <a:srgbClr val="000000"/>
            </a:solidFill>
            <a:prstDash val="solid"/>
            <a:miter lim="8000"/>
            <a:headEnd type="none" w="med" len="med"/>
            <a:tailEnd type="none" w="med" len="med"/>
          </a:ln>
        </p:spPr>
        <p:txBody>
          <a:bodyPr wrap="square" lIns="96250" tIns="48125" rIns="96250" bIns="48125"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Our language and the ways we communicate with our colleagues, families, and other school community members is important. Sometimes we hear folks referencing T II students or T III students. It's important to communicate that the tiers refer to the layer of support and we use person first language. So, it might be a student needing T II support with math computation or a student needing TIII support with comprehension or a student needing TI support with making friends.</a:t>
            </a:r>
          </a:p>
          <a:p>
            <a:pPr marL="0" marR="0" lvl="0" indent="0" algn="l" rtl="0">
              <a:lnSpc>
                <a:spcPct val="80000"/>
              </a:lnSpc>
              <a:spcBef>
                <a:spcPts val="0"/>
              </a:spcBef>
              <a:spcAft>
                <a:spcPts val="0"/>
              </a:spcAft>
              <a:buClr>
                <a:schemeClr val="dk1"/>
              </a:buClr>
              <a:buSzPct val="25000"/>
              <a:buFont typeface="Calibri"/>
              <a:buNone/>
            </a:pPr>
            <a:endParaRPr sz="10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chemeClr val="dk1"/>
              </a:buClr>
              <a:buSzPct val="25000"/>
              <a:buFont typeface="Times New Roman"/>
              <a:buNone/>
            </a:pPr>
            <a:r>
              <a:rPr lang="en-US" sz="1000" b="0" i="0" u="none" strike="noStrike" cap="none">
                <a:solidFill>
                  <a:schemeClr val="dk1"/>
                </a:solidFill>
                <a:latin typeface="Times New Roman"/>
                <a:ea typeface="Times New Roman"/>
                <a:cs typeface="Times New Roman"/>
                <a:sym typeface="Times New Roman"/>
              </a:rPr>
              <a:t>Support is always “layered” onto the previous supports.  When a small group of students require a little more support, they continue to receive universal/tier 1 core or instruction. Students receiving secondary supports have increased opportunities for more frequent contingent feedback, additional structure, re-teaching of expectations, etc.  </a:t>
            </a:r>
          </a:p>
          <a:p>
            <a:pPr marL="0" marR="0" lvl="0" indent="0" algn="l" rtl="0">
              <a:lnSpc>
                <a:spcPct val="80000"/>
              </a:lnSpc>
              <a:spcBef>
                <a:spcPts val="0"/>
              </a:spcBef>
              <a:spcAft>
                <a:spcPts val="0"/>
              </a:spcAft>
              <a:buClr>
                <a:schemeClr val="dk1"/>
              </a:buClr>
              <a:buSzPct val="25000"/>
              <a:buFont typeface="Calibri"/>
              <a:buNone/>
            </a:pPr>
            <a:endParaRPr sz="10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chemeClr val="dk1"/>
              </a:buClr>
              <a:buSzPct val="25000"/>
              <a:buFont typeface="Times New Roman"/>
              <a:buNone/>
            </a:pPr>
            <a:r>
              <a:rPr lang="en-US" sz="1000" b="0" i="0" u="none" strike="noStrike" cap="none">
                <a:solidFill>
                  <a:schemeClr val="dk1"/>
                </a:solidFill>
                <a:latin typeface="Times New Roman"/>
                <a:ea typeface="Times New Roman"/>
                <a:cs typeface="Times New Roman"/>
                <a:sym typeface="Times New Roman"/>
              </a:rPr>
              <a:t>Students in need of intensive, individualized support, continue to receive universal supports.  Tier III often builds upon the supports that the student receives with Tier II interventions.</a:t>
            </a:r>
          </a:p>
          <a:p>
            <a:pPr marL="0" marR="0" lvl="0" indent="0" algn="l" rtl="0">
              <a:lnSpc>
                <a:spcPct val="8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All that we do is anchored to tier 1 and this is true for social and academic (e.g., literacy, math) instruction.</a:t>
            </a:r>
          </a:p>
          <a:p>
            <a:pPr marL="0" marR="0" lvl="0" indent="0" algn="l" rtl="0">
              <a:lnSpc>
                <a:spcPct val="8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Going through the stages of learning –acquisition , fluency, maintenance, generalization</a:t>
            </a:r>
          </a:p>
          <a:p>
            <a:pPr marL="0" marR="0" lvl="0" indent="0" algn="l" rtl="0">
              <a:lnSpc>
                <a:spcPct val="8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 do We do You do</a:t>
            </a:r>
          </a:p>
          <a:p>
            <a:pPr marL="0" marR="0" lvl="0" indent="0" algn="l" rtl="0">
              <a:lnSpc>
                <a:spcPct val="80000"/>
              </a:lnSpc>
              <a:spcBef>
                <a:spcPts val="0"/>
              </a:spcBef>
              <a:buClr>
                <a:schemeClr val="dk1"/>
              </a:buClr>
              <a:buSzPct val="25000"/>
              <a:buFont typeface="Calibri"/>
              <a:buNone/>
            </a:pPr>
            <a:endParaRPr sz="1000" b="0" i="0" u="none" strike="noStrike" cap="none">
              <a:solidFill>
                <a:schemeClr val="dk1"/>
              </a:solidFill>
              <a:latin typeface="Times New Roman"/>
              <a:ea typeface="Times New Roman"/>
              <a:cs typeface="Times New Roman"/>
              <a:sym typeface="Times New Roman"/>
            </a:endParaRPr>
          </a:p>
        </p:txBody>
      </p:sp>
      <p:sp>
        <p:nvSpPr>
          <p:cNvPr id="321" name="Shape 321"/>
          <p:cNvSpPr txBox="1"/>
          <p:nvPr/>
        </p:nvSpPr>
        <p:spPr>
          <a:xfrm>
            <a:off x="3884026" y="8684925"/>
            <a:ext cx="2972422" cy="457513"/>
          </a:xfrm>
          <a:prstGeom prst="rect">
            <a:avLst/>
          </a:prstGeom>
          <a:noFill/>
          <a:ln>
            <a:noFill/>
          </a:ln>
        </p:spPr>
        <p:txBody>
          <a:bodyPr wrap="square" lIns="96250" tIns="48125" rIns="96250" bIns="481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59" name="Shape 7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
        <p:nvSpPr>
          <p:cNvPr id="167" name="Google Shape;167;p12:notes"/>
          <p:cNvSpPr txBox="1"/>
          <p:nvPr/>
        </p:nvSpPr>
        <p:spPr>
          <a:xfrm>
            <a:off x="3884027" y="8684926"/>
            <a:ext cx="2972421" cy="457513"/>
          </a:xfrm>
          <a:prstGeom prst="rect">
            <a:avLst/>
          </a:prstGeom>
          <a:noFill/>
          <a:ln>
            <a:noFill/>
          </a:ln>
        </p:spPr>
        <p:txBody>
          <a:bodyPr spcFirstLastPara="1" wrap="square" lIns="91525" tIns="45750" rIns="91525" bIns="457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
        <p:nvSpPr>
          <p:cNvPr id="168" name="Google Shape;16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69" name="Google Shape;169;p12:notes"/>
          <p:cNvSpPr txBox="1">
            <a:spLocks noGrp="1"/>
          </p:cNvSpPr>
          <p:nvPr>
            <p:ph type="body" idx="1"/>
          </p:nvPr>
        </p:nvSpPr>
        <p:spPr>
          <a:xfrm>
            <a:off x="685800" y="4343400"/>
            <a:ext cx="5486399"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91425" rIns="91425" bIns="91425" anchor="t" anchorCtr="0">
            <a:noAutofit/>
          </a:bodyPr>
          <a:lstStyle/>
          <a:p>
            <a:pPr marL="76200" marR="0" lvl="0" indent="-762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For the systems slide…build, communicate to staff, etc. this system which is defined by the data and practices.</a:t>
            </a:r>
            <a:endParaRPr/>
          </a:p>
          <a:p>
            <a:pPr marL="76200" marR="0" lvl="0" indent="-762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For purposes of explanation…the colors matter.</a:t>
            </a:r>
            <a:endParaRPr/>
          </a:p>
          <a:p>
            <a:pPr marL="7620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76200" marR="0" lvl="0" indent="-762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Direct them back to the last triangle… do you see team based implementation? Evidence based practices? Etc. In the next two slides take them through the components.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We were intentional about giving options for data collection - some teachers struggled with feedback vs evaluative</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First, ask participants to identify tier 2  practices, initiatives, programs.  Share out</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What are the decision rules for accessing and exiting each of these?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Then ask …What data sources are in place for each tier 2 practices ,initiatives, programs to measure effectiveness and to progress monitor? Share out</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Then ask… Who are the service delivery personnel for each of the tier 2 practices, initiatives, programs?</a:t>
            </a:r>
            <a:endParaRPr/>
          </a:p>
        </p:txBody>
      </p:sp>
      <p:sp>
        <p:nvSpPr>
          <p:cNvPr id="225" name="Google Shape;225;p1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Questrial"/>
              <a:buNone/>
            </a:pPr>
            <a:fld id="{00000000-1234-1234-1234-123412341234}" type="slidenum">
              <a:rPr lang="en-US" sz="1200" b="0" i="0" u="none" strike="noStrike" cap="none">
                <a:solidFill>
                  <a:schemeClr val="dk1"/>
                </a:solidFill>
                <a:latin typeface="Questrial"/>
                <a:ea typeface="Questrial"/>
                <a:cs typeface="Questrial"/>
                <a:sym typeface="Questrial"/>
              </a:rPr>
              <a:t>17</a:t>
            </a:fld>
            <a:endParaRPr sz="1200" b="0" i="0" u="none" strike="noStrike" cap="none">
              <a:solidFill>
                <a:schemeClr val="dk1"/>
              </a:solidFill>
              <a:latin typeface="Questrial"/>
              <a:ea typeface="Questrial"/>
              <a:cs typeface="Questrial"/>
              <a:sym typeface="Quest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3617670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3617670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82748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39322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algn="r"/>
            <a:endParaRPr lang="en-US" sz="1400" dirty="0" smtClean="0">
              <a:solidFill>
                <a:srgbClr val="3A53A5"/>
              </a:solidFill>
              <a:latin typeface="Tw Cen MT"/>
              <a:cs typeface="Tw Cen MT"/>
            </a:endParaRPr>
          </a:p>
        </p:txBody>
      </p:sp>
    </p:spTree>
    <p:extLst>
      <p:ext uri="{BB962C8B-B14F-4D97-AF65-F5344CB8AC3E}">
        <p14:creationId xmlns:p14="http://schemas.microsoft.com/office/powerpoint/2010/main" val="4196657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userDrawn="1"/>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071516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30" name="Shape 30"/>
          <p:cNvSpPr>
            <a:spLocks noGrp="1"/>
          </p:cNvSpPr>
          <p:nvPr>
            <p:ph type="body" sz="quarter" idx="13"/>
          </p:nvPr>
        </p:nvSpPr>
        <p:spPr>
          <a:xfrm>
            <a:off x="357187" y="4286250"/>
            <a:ext cx="5063133" cy="468047"/>
          </a:xfrm>
          <a:prstGeom prst="rect">
            <a:avLst/>
          </a:prstGeom>
        </p:spPr>
        <p:txBody>
          <a:bodyPr>
            <a:spAutoFit/>
          </a:bodyPr>
          <a:lstStyle>
            <a:lvl1pPr marL="0" indent="0">
              <a:lnSpc>
                <a:spcPct val="110000"/>
              </a:lnSpc>
              <a:spcBef>
                <a:spcPts val="0"/>
              </a:spcBef>
              <a:buClrTx/>
              <a:buSzTx/>
              <a:buFontTx/>
              <a:buNone/>
              <a:defRPr sz="1700" i="1"/>
            </a:lvl1pPr>
          </a:lstStyle>
          <a:p>
            <a:r>
              <a:t>Lorem Ipsum Dolor</a:t>
            </a:r>
          </a:p>
        </p:txBody>
      </p:sp>
      <p:sp>
        <p:nvSpPr>
          <p:cNvPr id="31" name="Shape 31"/>
          <p:cNvSpPr>
            <a:spLocks noGrp="1"/>
          </p:cNvSpPr>
          <p:nvPr>
            <p:ph type="pic" idx="14"/>
          </p:nvPr>
        </p:nvSpPr>
        <p:spPr>
          <a:xfrm>
            <a:off x="419696" y="445402"/>
            <a:ext cx="8304609" cy="3661173"/>
          </a:xfrm>
          <a:prstGeom prst="rect">
            <a:avLst/>
          </a:prstGeom>
          <a:ln w="9525">
            <a:round/>
          </a:ln>
        </p:spPr>
        <p:txBody>
          <a:bodyPr lIns="64291" tIns="32145" rIns="64291" bIns="32145" anchor="t">
            <a:noAutofit/>
          </a:bodyPr>
          <a:lstStyle/>
          <a:p>
            <a:endParaRPr/>
          </a:p>
        </p:txBody>
      </p:sp>
      <p:sp>
        <p:nvSpPr>
          <p:cNvPr id="32" name="Shape 32"/>
          <p:cNvSpPr>
            <a:spLocks noGrp="1"/>
          </p:cNvSpPr>
          <p:nvPr>
            <p:ph type="title"/>
          </p:nvPr>
        </p:nvSpPr>
        <p:spPr>
          <a:xfrm>
            <a:off x="357187" y="4697015"/>
            <a:ext cx="5063133" cy="1696641"/>
          </a:xfrm>
          <a:prstGeom prst="rect">
            <a:avLst/>
          </a:prstGeom>
        </p:spPr>
        <p:txBody>
          <a:bodyPr/>
          <a:lstStyle>
            <a:lvl1pPr algn="l"/>
          </a:lstStyle>
          <a:p>
            <a:r>
              <a:t>Title Text</a:t>
            </a:r>
          </a:p>
        </p:txBody>
      </p:sp>
      <p:sp>
        <p:nvSpPr>
          <p:cNvPr id="33" name="Shape 33"/>
          <p:cNvSpPr>
            <a:spLocks noGrp="1"/>
          </p:cNvSpPr>
          <p:nvPr>
            <p:ph type="body" sz="quarter" idx="1"/>
          </p:nvPr>
        </p:nvSpPr>
        <p:spPr>
          <a:xfrm>
            <a:off x="5822156" y="4697015"/>
            <a:ext cx="2982516" cy="1696641"/>
          </a:xfrm>
          <a:prstGeom prst="rect">
            <a:avLst/>
          </a:prstGeom>
        </p:spPr>
        <p:txBody>
          <a:bodyPr/>
          <a:lstStyle>
            <a:lvl1pPr marL="0" indent="0">
              <a:spcBef>
                <a:spcPts val="0"/>
              </a:spcBef>
              <a:buClrTx/>
              <a:buSzTx/>
              <a:buFontTx/>
              <a:buNone/>
              <a:defRPr sz="1700"/>
            </a:lvl1pPr>
            <a:lvl2pPr marL="0" indent="160729">
              <a:spcBef>
                <a:spcPts val="0"/>
              </a:spcBef>
              <a:buClrTx/>
              <a:buSzTx/>
              <a:buFontTx/>
              <a:buNone/>
              <a:defRPr sz="1700"/>
            </a:lvl2pPr>
            <a:lvl3pPr marL="0" indent="321457">
              <a:spcBef>
                <a:spcPts val="0"/>
              </a:spcBef>
              <a:buClrTx/>
              <a:buSzTx/>
              <a:buFontTx/>
              <a:buNone/>
              <a:defRPr sz="1700"/>
            </a:lvl3pPr>
            <a:lvl4pPr marL="0" indent="482186">
              <a:spcBef>
                <a:spcPts val="0"/>
              </a:spcBef>
              <a:buClrTx/>
              <a:buSzTx/>
              <a:buFontTx/>
              <a:buNone/>
              <a:defRPr sz="1700"/>
            </a:lvl4pPr>
            <a:lvl5pPr marL="0" indent="642915">
              <a:spcBef>
                <a:spcPts val="0"/>
              </a:spcBef>
              <a:buClrTx/>
              <a:buSzTx/>
              <a:buFontTx/>
              <a:buNone/>
              <a:defRPr sz="1700"/>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xfrm>
            <a:off x="4436051" y="6509743"/>
            <a:ext cx="262969" cy="266900"/>
          </a:xfrm>
          <a:prstGeom prst="rect">
            <a:avLst/>
          </a:prstGeom>
        </p:spPr>
        <p:txBody>
          <a:bodyPr lIns="64291" tIns="32146" rIns="64291" bIns="32146"/>
          <a:lstStyle/>
          <a:p>
            <a:fld id="{86CB4B4D-7CA3-9044-876B-883B54F8677D}" type="slidenum">
              <a:t>‹#›</a:t>
            </a:fld>
            <a:endParaRPr/>
          </a:p>
        </p:txBody>
      </p:sp>
      <p:pic>
        <p:nvPicPr>
          <p:cNvPr id="11" name="Picture 10" descr="C:\Users\robh\AppData\Local\Microsoft\Windows\Temporary Internet Files\Content.Outlook\TL5IHOJ3\PBIS-Logo-v2-r0-01.png"/>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346174" y="6134696"/>
            <a:ext cx="1446609" cy="589359"/>
          </a:xfrm>
          <a:prstGeom prst="rect">
            <a:avLst/>
          </a:prstGeom>
          <a:noFill/>
          <a:ln>
            <a:noFill/>
          </a:ln>
        </p:spPr>
      </p:pic>
      <p:pic>
        <p:nvPicPr>
          <p:cNvPr id="12" name="Picture 11" descr="PPT_Corner_logo_Lg.png"/>
          <p:cNvPicPr>
            <a:picLocks noChangeAspect="1"/>
          </p:cNvPicPr>
          <p:nvPr userDrawn="1"/>
        </p:nvPicPr>
        <p:blipFill>
          <a:blip r:embed="rId3" cstate="email"/>
          <a:stretch>
            <a:fillRect/>
          </a:stretch>
        </p:blipFill>
        <p:spPr>
          <a:xfrm>
            <a:off x="462459" y="6188451"/>
            <a:ext cx="482203" cy="482203"/>
          </a:xfrm>
          <a:prstGeom prst="rect">
            <a:avLst/>
          </a:prstGeom>
        </p:spPr>
      </p:pic>
    </p:spTree>
    <p:extLst>
      <p:ext uri="{BB962C8B-B14F-4D97-AF65-F5344CB8AC3E}">
        <p14:creationId xmlns:p14="http://schemas.microsoft.com/office/powerpoint/2010/main" val="319019248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sldNum" sz="quarter" idx="2"/>
          </p:nvPr>
        </p:nvSpPr>
        <p:spPr>
          <a:xfrm>
            <a:off x="4436051" y="6509743"/>
            <a:ext cx="262969" cy="266900"/>
          </a:xfrm>
          <a:prstGeom prst="rect">
            <a:avLst/>
          </a:prstGeom>
        </p:spPr>
        <p:txBody>
          <a:bodyPr lIns="64291" tIns="32146" rIns="64291" bIns="32146"/>
          <a:lstStyle/>
          <a:p>
            <a:fld id="{86CB4B4D-7CA3-9044-876B-883B54F8677D}" type="slidenum">
              <a:t>‹#›</a:t>
            </a:fld>
            <a:endParaRPr/>
          </a:p>
        </p:txBody>
      </p:sp>
    </p:spTree>
    <p:extLst>
      <p:ext uri="{BB962C8B-B14F-4D97-AF65-F5344CB8AC3E}">
        <p14:creationId xmlns:p14="http://schemas.microsoft.com/office/powerpoint/2010/main" val="131411586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xfrm>
            <a:off x="4436051" y="6509743"/>
            <a:ext cx="262969" cy="266900"/>
          </a:xfrm>
          <a:prstGeom prst="rect">
            <a:avLst/>
          </a:prstGeom>
        </p:spPr>
        <p:txBody>
          <a:bodyPr lIns="64291" tIns="32146" rIns="64291" bIns="32146"/>
          <a:lstStyle/>
          <a:p>
            <a:fld id="{86CB4B4D-7CA3-9044-876B-883B54F8677D}" type="slidenum">
              <a:t>‹#›</a:t>
            </a:fld>
            <a:endParaRPr/>
          </a:p>
        </p:txBody>
      </p:sp>
    </p:spTree>
    <p:extLst>
      <p:ext uri="{BB962C8B-B14F-4D97-AF65-F5344CB8AC3E}">
        <p14:creationId xmlns:p14="http://schemas.microsoft.com/office/powerpoint/2010/main" val="25525390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userDrawn="1"/>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algn="r"/>
            <a:endParaRPr lang="en-US" sz="1400" dirty="0" smtClean="0">
              <a:solidFill>
                <a:srgbClr val="3A53A5"/>
              </a:solidFill>
              <a:latin typeface="Tw Cen MT"/>
              <a:cs typeface="Tw Cen MT"/>
            </a:endParaRPr>
          </a:p>
        </p:txBody>
      </p:sp>
    </p:spTree>
    <p:extLst>
      <p:ext uri="{BB962C8B-B14F-4D97-AF65-F5344CB8AC3E}">
        <p14:creationId xmlns:p14="http://schemas.microsoft.com/office/powerpoint/2010/main" val="419665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87A095-2F98-4C3A-BBB8-485F4FB20A2D}" type="datetimeFigureOut">
              <a:rPr lang="en-US" smtClean="0"/>
              <a:pPr/>
              <a:t>9/5/2018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FD1565-9871-4BB4-9234-C890C0AE87D2}" type="slidenum">
              <a:rPr lang="en-US" smtClean="0"/>
              <a:pPr/>
              <a:t>‹#›</a:t>
            </a:fld>
            <a:endParaRPr lang="en-US"/>
          </a:p>
        </p:txBody>
      </p:sp>
    </p:spTree>
    <p:extLst>
      <p:ext uri="{BB962C8B-B14F-4D97-AF65-F5344CB8AC3E}">
        <p14:creationId xmlns:p14="http://schemas.microsoft.com/office/powerpoint/2010/main" val="84459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4" r:id="rId3"/>
    <p:sldLayoutId id="2147483669" r:id="rId4"/>
    <p:sldLayoutId id="2147483670" r:id="rId5"/>
    <p:sldLayoutId id="2147483671" r:id="rId6"/>
    <p:sldLayoutId id="2147483672" r:id="rId7"/>
    <p:sldLayoutId id="2147483675" r:id="rId8"/>
    <p:sldLayoutId id="2147483682" r:id="rId9"/>
    <p:sldLayoutId id="2147483683" r:id="rId10"/>
    <p:sldLayoutId id="2147483713" r:id="rId11"/>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userDrawn="1"/>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userDrawn="1"/>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28701791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C:\Users\robh\AppData\Local\Microsoft\Windows\Temporary Internet Files\Content.Outlook\TL5IHOJ3\PBIS-Logo-v2-r0-01.png"/>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6934200" y="6019800"/>
            <a:ext cx="2057400" cy="838200"/>
          </a:xfrm>
          <a:prstGeom prst="rect">
            <a:avLst/>
          </a:prstGeom>
          <a:noFill/>
          <a:ln>
            <a:noFill/>
          </a:ln>
        </p:spPr>
      </p:pic>
      <p:pic>
        <p:nvPicPr>
          <p:cNvPr id="8" name="Picture 7" descr="PPT_Corner_logo_Lg.png"/>
          <p:cNvPicPr>
            <a:picLocks noChangeAspect="1"/>
          </p:cNvPicPr>
          <p:nvPr/>
        </p:nvPicPr>
        <p:blipFill>
          <a:blip r:embed="rId18" cstate="email"/>
          <a:stretch>
            <a:fillRect/>
          </a:stretch>
        </p:blipFill>
        <p:spPr>
          <a:xfrm>
            <a:off x="457200" y="5943600"/>
            <a:ext cx="685800" cy="685800"/>
          </a:xfrm>
          <a:prstGeom prst="rect">
            <a:avLst/>
          </a:prstGeom>
        </p:spPr>
      </p:pic>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2" r:id="rId12"/>
    <p:sldLayoutId id="2147483763" r:id="rId13"/>
    <p:sldLayoutId id="2147483764" r:id="rId14"/>
    <p:sldLayoutId id="214748376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1.xml"/><Relationship Id="rId4" Type="http://schemas.openxmlformats.org/officeDocument/2006/relationships/hyperlink" Target="https://www.pbis.org/Common/Cms/files/pbisresources/PBIS%20Cultural%20Responsiveness%20Field%20Guide.pdf"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21.xml"/><Relationship Id="rId4" Type="http://schemas.openxmlformats.org/officeDocument/2006/relationships/hyperlink" Target="https://www.pbis.org/Common/Cms/files/pbisresources/PBIS%20Cultural%20Responsiveness%20Field%20Guide.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Placeholder 133"/>
          <p:cNvPicPr>
            <a:picLocks noGrp="1"/>
          </p:cNvPicPr>
          <p:nvPr>
            <p:ph type="pic" idx="14"/>
          </p:nvPr>
        </p:nvPicPr>
        <p:blipFill>
          <a:blip r:embed="rId2">
            <a:extLst/>
          </a:blip>
          <a:stretch>
            <a:fillRect/>
          </a:stretch>
        </p:blipFill>
        <p:spPr>
          <a:xfrm>
            <a:off x="1027302" y="-21837"/>
            <a:ext cx="7089397" cy="3868770"/>
          </a:xfrm>
          <a:prstGeom prst="rect">
            <a:avLst/>
          </a:prstGeom>
        </p:spPr>
      </p:pic>
      <p:sp>
        <p:nvSpPr>
          <p:cNvPr id="135" name="Shape 135"/>
          <p:cNvSpPr>
            <a:spLocks noGrp="1"/>
          </p:cNvSpPr>
          <p:nvPr>
            <p:ph type="title"/>
          </p:nvPr>
        </p:nvSpPr>
        <p:spPr>
          <a:xfrm>
            <a:off x="0" y="3592938"/>
            <a:ext cx="8957733" cy="1696641"/>
          </a:xfrm>
          <a:prstGeom prst="rect">
            <a:avLst/>
          </a:prstGeom>
        </p:spPr>
        <p:txBody>
          <a:bodyPr>
            <a:normAutofit fontScale="90000"/>
          </a:bodyPr>
          <a:lstStyle/>
          <a:p>
            <a:pPr algn="ctr"/>
            <a:r>
              <a:rPr b="1" dirty="0">
                <a:solidFill>
                  <a:schemeClr val="tx2">
                    <a:lumMod val="75000"/>
                  </a:schemeClr>
                </a:solidFill>
              </a:rPr>
              <a:t>Positive Classroom Behavioral </a:t>
            </a:r>
            <a:r>
              <a:rPr b="1" dirty="0" smtClean="0">
                <a:solidFill>
                  <a:schemeClr val="tx2">
                    <a:lumMod val="75000"/>
                  </a:schemeClr>
                </a:solidFill>
              </a:rPr>
              <a:t>Supports</a:t>
            </a:r>
            <a:r>
              <a:rPr lang="en-US" b="1" dirty="0" smtClean="0">
                <a:solidFill>
                  <a:schemeClr val="tx2">
                    <a:lumMod val="75000"/>
                  </a:schemeClr>
                </a:solidFill>
              </a:rPr>
              <a:t>:  Using Data and Systems to Build Capacity</a:t>
            </a:r>
            <a:endParaRPr b="1" dirty="0">
              <a:solidFill>
                <a:schemeClr val="tx2">
                  <a:lumMod val="75000"/>
                </a:schemeClr>
              </a:solidFill>
            </a:endParaRPr>
          </a:p>
        </p:txBody>
      </p:sp>
      <p:sp>
        <p:nvSpPr>
          <p:cNvPr id="136" name="Shape 136"/>
          <p:cNvSpPr>
            <a:spLocks noGrp="1"/>
          </p:cNvSpPr>
          <p:nvPr>
            <p:ph type="body" sz="quarter" idx="1"/>
          </p:nvPr>
        </p:nvSpPr>
        <p:spPr>
          <a:xfrm>
            <a:off x="2760133" y="5830070"/>
            <a:ext cx="3522133" cy="1027930"/>
          </a:xfrm>
          <a:prstGeom prst="rect">
            <a:avLst/>
          </a:prstGeom>
        </p:spPr>
        <p:txBody>
          <a:bodyPr>
            <a:noAutofit/>
          </a:bodyPr>
          <a:lstStyle/>
          <a:p>
            <a:pPr algn="ctr"/>
            <a:r>
              <a:rPr lang="en-US" sz="1400" dirty="0" smtClean="0">
                <a:latin typeface="+mj-lt"/>
                <a:ea typeface="+mj-ea"/>
                <a:cs typeface="+mj-cs"/>
              </a:rPr>
              <a:t>Kimberly Yanek, PhD</a:t>
            </a:r>
          </a:p>
          <a:p>
            <a:pPr algn="ctr"/>
            <a:r>
              <a:rPr lang="en-US" sz="1400" dirty="0"/>
              <a:t>Mid-Atlantic PBIS Network</a:t>
            </a:r>
          </a:p>
          <a:p>
            <a:pPr algn="ctr"/>
            <a:endParaRPr lang="en-US" sz="1400" dirty="0">
              <a:latin typeface="+mj-lt"/>
              <a:ea typeface="+mj-ea"/>
              <a:cs typeface="+mj-cs"/>
            </a:endParaRPr>
          </a:p>
          <a:p>
            <a:pPr algn="ctr"/>
            <a:r>
              <a:rPr lang="en-US" sz="1400" dirty="0" err="1" smtClean="0"/>
              <a:t>kyanek@midatlanticpbis.org</a:t>
            </a:r>
            <a:endParaRPr sz="1400" dirty="0"/>
          </a:p>
          <a:p>
            <a:pPr algn="ctr"/>
            <a:r>
              <a:rPr lang="en-US" sz="1400" dirty="0" smtClean="0"/>
              <a:t> </a:t>
            </a:r>
            <a:endParaRPr sz="1400" dirty="0"/>
          </a:p>
        </p:txBody>
      </p:sp>
    </p:spTree>
    <p:extLst>
      <p:ext uri="{BB962C8B-B14F-4D97-AF65-F5344CB8AC3E}">
        <p14:creationId xmlns:p14="http://schemas.microsoft.com/office/powerpoint/2010/main" val="40488278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p:nvPr/>
        </p:nvSpPr>
        <p:spPr>
          <a:xfrm>
            <a:off x="3451225" y="3009900"/>
            <a:ext cx="2286000" cy="2322513"/>
          </a:xfrm>
          <a:prstGeom prst="ellipse">
            <a:avLst/>
          </a:prstGeom>
          <a:noFill/>
          <a:ln w="63500"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2" name="Google Shape;172;p19"/>
          <p:cNvSpPr/>
          <p:nvPr/>
        </p:nvSpPr>
        <p:spPr>
          <a:xfrm>
            <a:off x="4114800" y="2024064"/>
            <a:ext cx="2286000" cy="2319337"/>
          </a:xfrm>
          <a:prstGeom prst="ellipse">
            <a:avLst/>
          </a:prstGeom>
          <a:noFill/>
          <a:ln w="635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6600"/>
              </a:solidFill>
              <a:latin typeface="Calibri"/>
              <a:ea typeface="Calibri"/>
              <a:cs typeface="Calibri"/>
              <a:sym typeface="Calibri"/>
            </a:endParaRPr>
          </a:p>
        </p:txBody>
      </p:sp>
      <p:sp>
        <p:nvSpPr>
          <p:cNvPr id="173" name="Google Shape;173;p19"/>
          <p:cNvSpPr/>
          <p:nvPr/>
        </p:nvSpPr>
        <p:spPr>
          <a:xfrm>
            <a:off x="2319866" y="1117600"/>
            <a:ext cx="4596871" cy="4625157"/>
          </a:xfrm>
          <a:prstGeom prst="ellipse">
            <a:avLst/>
          </a:prstGeom>
          <a:noFill/>
          <a:ln w="635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60066"/>
              </a:solidFill>
              <a:latin typeface="Calibri"/>
              <a:ea typeface="Calibri"/>
              <a:cs typeface="Calibri"/>
              <a:sym typeface="Calibri"/>
            </a:endParaRPr>
          </a:p>
        </p:txBody>
      </p:sp>
      <p:sp>
        <p:nvSpPr>
          <p:cNvPr id="174" name="Google Shape;174;p19"/>
          <p:cNvSpPr/>
          <p:nvPr/>
        </p:nvSpPr>
        <p:spPr>
          <a:xfrm>
            <a:off x="2743200" y="2024063"/>
            <a:ext cx="2286000" cy="2322512"/>
          </a:xfrm>
          <a:prstGeom prst="ellipse">
            <a:avLst/>
          </a:prstGeom>
          <a:noFill/>
          <a:ln w="635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 name="Google Shape;175;p19"/>
          <p:cNvSpPr txBox="1"/>
          <p:nvPr/>
        </p:nvSpPr>
        <p:spPr>
          <a:xfrm>
            <a:off x="2689225" y="2743200"/>
            <a:ext cx="1501775" cy="4000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8000"/>
              </a:buClr>
              <a:buSzPts val="2000"/>
              <a:buFont typeface="Calibri"/>
              <a:buNone/>
            </a:pPr>
            <a:r>
              <a:rPr lang="en-US" sz="2000" b="1" i="0" u="none" strike="noStrike" cap="none">
                <a:solidFill>
                  <a:srgbClr val="008000"/>
                </a:solidFill>
                <a:latin typeface="Calibri"/>
                <a:ea typeface="Calibri"/>
                <a:cs typeface="Calibri"/>
                <a:sym typeface="Calibri"/>
              </a:rPr>
              <a:t>SYSTEMS</a:t>
            </a:r>
            <a:endParaRPr/>
          </a:p>
        </p:txBody>
      </p:sp>
      <p:sp>
        <p:nvSpPr>
          <p:cNvPr id="176" name="Google Shape;176;p19"/>
          <p:cNvSpPr txBox="1"/>
          <p:nvPr/>
        </p:nvSpPr>
        <p:spPr>
          <a:xfrm>
            <a:off x="3915222" y="4370388"/>
            <a:ext cx="133419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FF"/>
              </a:buClr>
              <a:buSzPts val="2000"/>
              <a:buFont typeface="Calibri"/>
              <a:buNone/>
            </a:pPr>
            <a:r>
              <a:rPr lang="en-US" sz="2000" b="1" i="0" u="none" strike="noStrike" cap="none">
                <a:solidFill>
                  <a:srgbClr val="0000FF"/>
                </a:solidFill>
                <a:latin typeface="Calibri"/>
                <a:ea typeface="Calibri"/>
                <a:cs typeface="Calibri"/>
                <a:sym typeface="Calibri"/>
              </a:rPr>
              <a:t>PRACTICES</a:t>
            </a:r>
            <a:endParaRPr/>
          </a:p>
        </p:txBody>
      </p:sp>
      <p:sp>
        <p:nvSpPr>
          <p:cNvPr id="177" name="Google Shape;177;p19"/>
          <p:cNvSpPr txBox="1"/>
          <p:nvPr/>
        </p:nvSpPr>
        <p:spPr>
          <a:xfrm>
            <a:off x="5313316" y="2789238"/>
            <a:ext cx="787385" cy="4001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6600"/>
              </a:buClr>
              <a:buSzPts val="2000"/>
              <a:buFont typeface="Calibri"/>
              <a:buNone/>
            </a:pPr>
            <a:r>
              <a:rPr lang="en-US" sz="2000" b="1" i="0" u="none" strike="noStrike" cap="none">
                <a:solidFill>
                  <a:srgbClr val="FF6600"/>
                </a:solidFill>
                <a:latin typeface="Calibri"/>
                <a:ea typeface="Calibri"/>
                <a:cs typeface="Calibri"/>
                <a:sym typeface="Calibri"/>
              </a:rPr>
              <a:t>DATA</a:t>
            </a:r>
            <a:endParaRPr/>
          </a:p>
        </p:txBody>
      </p:sp>
      <p:sp>
        <p:nvSpPr>
          <p:cNvPr id="178" name="Google Shape;178;p19"/>
          <p:cNvSpPr txBox="1"/>
          <p:nvPr/>
        </p:nvSpPr>
        <p:spPr>
          <a:xfrm>
            <a:off x="-533400" y="1739900"/>
            <a:ext cx="2438400" cy="6461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600"/>
              <a:buFont typeface="Calibri"/>
              <a:buNone/>
            </a:pPr>
            <a:r>
              <a:rPr lang="en-US" sz="3600" b="1" i="0" u="none" strike="noStrike" cap="none">
                <a:solidFill>
                  <a:srgbClr val="FF0000"/>
                </a:solidFill>
                <a:latin typeface="Calibri"/>
                <a:ea typeface="Calibri"/>
                <a:cs typeface="Calibri"/>
                <a:sym typeface="Calibri"/>
              </a:rPr>
              <a:t> </a:t>
            </a:r>
            <a:endParaRPr sz="3600" b="1" i="0" u="none" strike="noStrike" cap="none">
              <a:solidFill>
                <a:srgbClr val="000000"/>
              </a:solidFill>
              <a:latin typeface="Calibri"/>
              <a:ea typeface="Calibri"/>
              <a:cs typeface="Calibri"/>
              <a:sym typeface="Calibri"/>
            </a:endParaRPr>
          </a:p>
        </p:txBody>
      </p:sp>
      <p:sp>
        <p:nvSpPr>
          <p:cNvPr id="179" name="Google Shape;179;p19"/>
          <p:cNvSpPr txBox="1"/>
          <p:nvPr/>
        </p:nvSpPr>
        <p:spPr>
          <a:xfrm>
            <a:off x="3647638" y="1146182"/>
            <a:ext cx="1931278" cy="9541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0066"/>
              </a:buClr>
              <a:buSzPts val="2800"/>
              <a:buFont typeface="Calibri"/>
              <a:buNone/>
            </a:pPr>
            <a:r>
              <a:rPr lang="en-US" sz="2800" b="1" i="0" u="none" strike="noStrike" cap="none">
                <a:solidFill>
                  <a:srgbClr val="660066"/>
                </a:solidFill>
                <a:latin typeface="Calibri"/>
                <a:ea typeface="Calibri"/>
                <a:cs typeface="Calibri"/>
                <a:sym typeface="Calibri"/>
              </a:rPr>
              <a:t>EQUITABLE </a:t>
            </a:r>
            <a:endParaRPr/>
          </a:p>
          <a:p>
            <a:pPr marL="0" marR="0" lvl="0" indent="0" algn="ctr" rtl="0">
              <a:lnSpc>
                <a:spcPct val="100000"/>
              </a:lnSpc>
              <a:spcBef>
                <a:spcPts val="0"/>
              </a:spcBef>
              <a:spcAft>
                <a:spcPts val="0"/>
              </a:spcAft>
              <a:buClr>
                <a:srgbClr val="660066"/>
              </a:buClr>
              <a:buSzPts val="2800"/>
              <a:buFont typeface="Calibri"/>
              <a:buNone/>
            </a:pPr>
            <a:r>
              <a:rPr lang="en-US" sz="2800" b="1" i="0" u="none" strike="noStrike" cap="none">
                <a:solidFill>
                  <a:srgbClr val="660066"/>
                </a:solidFill>
                <a:latin typeface="Calibri"/>
                <a:ea typeface="Calibri"/>
                <a:cs typeface="Calibri"/>
                <a:sym typeface="Calibri"/>
              </a:rPr>
              <a:t>OUTCOMES</a:t>
            </a:r>
            <a:endParaRPr/>
          </a:p>
        </p:txBody>
      </p:sp>
      <p:sp>
        <p:nvSpPr>
          <p:cNvPr id="180" name="Google Shape;180;p19"/>
          <p:cNvSpPr txBox="1"/>
          <p:nvPr/>
        </p:nvSpPr>
        <p:spPr>
          <a:xfrm>
            <a:off x="-67733" y="-109318"/>
            <a:ext cx="5300215" cy="20620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497D"/>
              </a:buClr>
              <a:buSzPts val="3200"/>
              <a:buFont typeface="Arial"/>
              <a:buNone/>
            </a:pPr>
            <a:r>
              <a:rPr lang="en-US" sz="3200" b="1" i="0" u="none" strike="noStrike" cap="none" dirty="0">
                <a:solidFill>
                  <a:srgbClr val="1F497D"/>
                </a:solidFill>
                <a:latin typeface="Arial"/>
                <a:ea typeface="Arial"/>
                <a:cs typeface="Arial"/>
                <a:sym typeface="Arial"/>
              </a:rPr>
              <a:t>Supporting Social Competence &amp; Academic Achievement ... </a:t>
            </a:r>
            <a:endParaRPr dirty="0"/>
          </a:p>
          <a:p>
            <a:pPr marL="0" marR="0" lvl="0" indent="0" algn="l" rtl="0">
              <a:lnSpc>
                <a:spcPct val="100000"/>
              </a:lnSpc>
              <a:spcBef>
                <a:spcPts val="0"/>
              </a:spcBef>
              <a:spcAft>
                <a:spcPts val="0"/>
              </a:spcAft>
              <a:buClr>
                <a:srgbClr val="1F497D"/>
              </a:buClr>
              <a:buSzPts val="3200"/>
              <a:buFont typeface="Arial"/>
              <a:buNone/>
            </a:pPr>
            <a:r>
              <a:rPr lang="en-US" sz="3200" b="1" i="1" u="none" strike="noStrike" cap="none" dirty="0">
                <a:solidFill>
                  <a:srgbClr val="1F497D"/>
                </a:solidFill>
                <a:latin typeface="Arial"/>
                <a:ea typeface="Arial"/>
                <a:cs typeface="Arial"/>
                <a:sym typeface="Arial"/>
              </a:rPr>
              <a:t>Culture matters</a:t>
            </a:r>
            <a:endParaRPr i="1" dirty="0"/>
          </a:p>
        </p:txBody>
      </p:sp>
      <p:sp>
        <p:nvSpPr>
          <p:cNvPr id="181" name="Google Shape;181;p19"/>
          <p:cNvSpPr txBox="1"/>
          <p:nvPr/>
        </p:nvSpPr>
        <p:spPr>
          <a:xfrm>
            <a:off x="6602414" y="1312863"/>
            <a:ext cx="2362200" cy="267765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6600"/>
              </a:buClr>
              <a:buSzPts val="2400"/>
              <a:buFont typeface="Calibri"/>
              <a:buNone/>
            </a:pPr>
            <a:r>
              <a:rPr lang="en-US" sz="2400" b="1" i="0" u="none" strike="noStrike" cap="none">
                <a:solidFill>
                  <a:srgbClr val="FF6600"/>
                </a:solidFill>
                <a:latin typeface="Calibri"/>
                <a:ea typeface="Calibri"/>
                <a:cs typeface="Calibri"/>
                <a:sym typeface="Calibri"/>
              </a:rPr>
              <a:t>Outcome data (social behavior, academic achievement, Progress Monitoring, Fidelity)</a:t>
            </a:r>
            <a:r>
              <a:rPr lang="en-US" sz="1800" b="1" i="0" u="none" strike="noStrike" cap="none">
                <a:solidFill>
                  <a:srgbClr val="FF6600"/>
                </a:solidFill>
                <a:latin typeface="Calibri"/>
                <a:ea typeface="Calibri"/>
                <a:cs typeface="Calibri"/>
                <a:sym typeface="Calibri"/>
              </a:rPr>
              <a:t> </a:t>
            </a:r>
            <a:endParaRPr sz="1800" b="1" i="0" u="none" strike="noStrike" cap="none">
              <a:solidFill>
                <a:srgbClr val="FF6600"/>
              </a:solidFill>
              <a:latin typeface="Calibri"/>
              <a:ea typeface="Calibri"/>
              <a:cs typeface="Calibri"/>
              <a:sym typeface="Calibri"/>
            </a:endParaRPr>
          </a:p>
        </p:txBody>
      </p:sp>
      <p:sp>
        <p:nvSpPr>
          <p:cNvPr id="182" name="Google Shape;182;p19"/>
          <p:cNvSpPr txBox="1"/>
          <p:nvPr/>
        </p:nvSpPr>
        <p:spPr>
          <a:xfrm>
            <a:off x="268938" y="4255527"/>
            <a:ext cx="2330823" cy="15696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2400"/>
              <a:buFont typeface="Calibri"/>
              <a:buNone/>
            </a:pPr>
            <a:r>
              <a:rPr lang="en-US" sz="2400" b="1" i="0" u="none" strike="noStrike" cap="none">
                <a:solidFill>
                  <a:srgbClr val="008000"/>
                </a:solidFill>
                <a:latin typeface="Calibri"/>
                <a:ea typeface="Calibri"/>
                <a:cs typeface="Calibri"/>
                <a:sym typeface="Calibri"/>
              </a:rPr>
              <a:t>What we do to support adults to implement the practices</a:t>
            </a:r>
            <a:endParaRPr/>
          </a:p>
        </p:txBody>
      </p:sp>
      <p:sp>
        <p:nvSpPr>
          <p:cNvPr id="183" name="Google Shape;183;p19"/>
          <p:cNvSpPr txBox="1"/>
          <p:nvPr/>
        </p:nvSpPr>
        <p:spPr>
          <a:xfrm>
            <a:off x="3733800" y="5744003"/>
            <a:ext cx="3182938" cy="8309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FF"/>
              </a:buClr>
              <a:buSzPts val="2400"/>
              <a:buFont typeface="Calibri"/>
              <a:buNone/>
            </a:pPr>
            <a:r>
              <a:rPr lang="en-US" sz="2400" b="1" i="0" u="none" strike="noStrike" cap="none">
                <a:solidFill>
                  <a:srgbClr val="0000FF"/>
                </a:solidFill>
                <a:latin typeface="Calibri"/>
                <a:ea typeface="Calibri"/>
                <a:cs typeface="Calibri"/>
                <a:sym typeface="Calibri"/>
              </a:rPr>
              <a:t>What we do to </a:t>
            </a:r>
            <a:endParaRPr/>
          </a:p>
          <a:p>
            <a:pPr marL="0" marR="0" lvl="0" indent="0" algn="ctr" rtl="0">
              <a:lnSpc>
                <a:spcPct val="100000"/>
              </a:lnSpc>
              <a:spcBef>
                <a:spcPts val="0"/>
              </a:spcBef>
              <a:spcAft>
                <a:spcPts val="0"/>
              </a:spcAft>
              <a:buClr>
                <a:srgbClr val="0000FF"/>
              </a:buClr>
              <a:buSzPts val="2400"/>
              <a:buFont typeface="Calibri"/>
              <a:buNone/>
            </a:pPr>
            <a:r>
              <a:rPr lang="en-US" sz="2400" b="1" i="0" u="none" strike="noStrike" cap="none">
                <a:solidFill>
                  <a:srgbClr val="0000FF"/>
                </a:solidFill>
                <a:latin typeface="Calibri"/>
                <a:ea typeface="Calibri"/>
                <a:cs typeface="Calibri"/>
                <a:sym typeface="Calibri"/>
              </a:rPr>
              <a:t>support students</a:t>
            </a:r>
            <a:endParaRPr/>
          </a:p>
        </p:txBody>
      </p:sp>
      <p:pic>
        <p:nvPicPr>
          <p:cNvPr id="184" name="Google Shape;184;p19" descr="orange arrow.png"/>
          <p:cNvPicPr preferRelativeResize="0"/>
          <p:nvPr/>
        </p:nvPicPr>
        <p:blipFill rotWithShape="1">
          <a:blip r:embed="rId3">
            <a:alphaModFix/>
          </a:blip>
          <a:srcRect/>
          <a:stretch/>
        </p:blipFill>
        <p:spPr>
          <a:xfrm>
            <a:off x="5521326" y="2355850"/>
            <a:ext cx="1565275" cy="989013"/>
          </a:xfrm>
          <a:prstGeom prst="rect">
            <a:avLst/>
          </a:prstGeom>
          <a:noFill/>
          <a:ln>
            <a:noFill/>
          </a:ln>
        </p:spPr>
      </p:pic>
      <p:pic>
        <p:nvPicPr>
          <p:cNvPr id="185" name="Google Shape;185;p19" descr="green arrow.png"/>
          <p:cNvPicPr preferRelativeResize="0"/>
          <p:nvPr/>
        </p:nvPicPr>
        <p:blipFill rotWithShape="1">
          <a:blip r:embed="rId4">
            <a:alphaModFix/>
          </a:blip>
          <a:srcRect/>
          <a:stretch/>
        </p:blipFill>
        <p:spPr>
          <a:xfrm rot="-2754490" flipH="1">
            <a:off x="1207294" y="2851944"/>
            <a:ext cx="1816100" cy="1223962"/>
          </a:xfrm>
          <a:prstGeom prst="rect">
            <a:avLst/>
          </a:prstGeom>
          <a:noFill/>
          <a:ln>
            <a:noFill/>
          </a:ln>
        </p:spPr>
      </p:pic>
      <p:pic>
        <p:nvPicPr>
          <p:cNvPr id="186" name="Google Shape;186;p19" descr="curved-arrow-bright-blue-hi.png"/>
          <p:cNvPicPr preferRelativeResize="0"/>
          <p:nvPr/>
        </p:nvPicPr>
        <p:blipFill rotWithShape="1">
          <a:blip r:embed="rId5">
            <a:alphaModFix/>
          </a:blip>
          <a:srcRect/>
          <a:stretch/>
        </p:blipFill>
        <p:spPr>
          <a:xfrm rot="1718953">
            <a:off x="5043488" y="4649788"/>
            <a:ext cx="704850" cy="984250"/>
          </a:xfrm>
          <a:prstGeom prst="rect">
            <a:avLst/>
          </a:prstGeom>
          <a:noFill/>
          <a:ln>
            <a:noFill/>
          </a:ln>
        </p:spPr>
      </p:pic>
      <p:sp>
        <p:nvSpPr>
          <p:cNvPr id="187" name="Google Shape;187;p19"/>
          <p:cNvSpPr txBox="1"/>
          <p:nvPr/>
        </p:nvSpPr>
        <p:spPr>
          <a:xfrm>
            <a:off x="7128412" y="4276725"/>
            <a:ext cx="184663" cy="3736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937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6"/>
                                        </p:tgtEl>
                                        <p:attrNameLst>
                                          <p:attrName>style.visibility</p:attrName>
                                        </p:attrNameLst>
                                      </p:cBhvr>
                                      <p:to>
                                        <p:strVal val="visible"/>
                                      </p:to>
                                    </p:set>
                                    <p:animEffect transition="in" filter="fade">
                                      <p:cBhvr>
                                        <p:cTn id="16" dur="500"/>
                                        <p:tgtEl>
                                          <p:spTgt spid="18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5"/>
                                        </p:tgtEl>
                                        <p:attrNameLst>
                                          <p:attrName>style.visibility</p:attrName>
                                        </p:attrNameLst>
                                      </p:cBhvr>
                                      <p:to>
                                        <p:strVal val="visible"/>
                                      </p:to>
                                    </p:set>
                                    <p:animEffect transition="in" filter="fade">
                                      <p:cBhvr>
                                        <p:cTn id="25" dur="500"/>
                                        <p:tgtEl>
                                          <p:spTgt spid="18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8"/>
            <a:ext cx="8500533" cy="1143000"/>
          </a:xfrm>
          <a:prstGeom prst="rect">
            <a:avLst/>
          </a:prstGeom>
          <a:noFill/>
          <a:ln>
            <a:noFill/>
          </a:ln>
        </p:spPr>
        <p:txBody>
          <a:bodyPr wrap="square" lIns="91425" tIns="45700" rIns="91425" bIns="45700" anchor="ctr" anchorCtr="0">
            <a:noAutofit/>
          </a:bodyPr>
          <a:lstStyle/>
          <a:p>
            <a:pPr marR="0" lvl="0" indent="0" defTabSz="457200">
              <a:lnSpc>
                <a:spcPct val="100000"/>
              </a:lnSpc>
              <a:spcAft>
                <a:spcPts val="0"/>
              </a:spcAft>
              <a:buClr>
                <a:srgbClr val="3A54A5"/>
              </a:buClr>
              <a:buSzPct val="25000"/>
              <a:buFont typeface="Questrial"/>
              <a:buNone/>
              <a:defRPr/>
            </a:pPr>
            <a:r>
              <a:rPr lang="en-US" b="1" dirty="0">
                <a:solidFill>
                  <a:schemeClr val="tx2">
                    <a:lumMod val="75000"/>
                  </a:schemeClr>
                </a:solidFill>
                <a:sym typeface="Questrial"/>
              </a:rPr>
              <a:t>Leaning into this work</a:t>
            </a:r>
          </a:p>
        </p:txBody>
      </p:sp>
      <p:sp>
        <p:nvSpPr>
          <p:cNvPr id="339" name="Shape 339"/>
          <p:cNvSpPr txBox="1">
            <a:spLocks noGrp="1"/>
          </p:cNvSpPr>
          <p:nvPr>
            <p:ph idx="1"/>
          </p:nvPr>
        </p:nvSpPr>
        <p:spPr>
          <a:xfrm>
            <a:off x="457200" y="1593942"/>
            <a:ext cx="8500533" cy="4922008"/>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Noto Sans Symbols"/>
              <a:buChar char="✓"/>
            </a:pPr>
            <a:r>
              <a:rPr lang="en-US" sz="3400" dirty="0">
                <a:sym typeface="Questrial"/>
              </a:rPr>
              <a:t>SWPBIS team, including an administrator, leads building system to support implementation of practices in classroom and non-classroom</a:t>
            </a:r>
          </a:p>
          <a:p>
            <a:pPr marL="457200" marR="0" lvl="0" indent="-457200" algn="l" rtl="0">
              <a:lnSpc>
                <a:spcPct val="100000"/>
              </a:lnSpc>
              <a:spcBef>
                <a:spcPts val="0"/>
              </a:spcBef>
              <a:spcAft>
                <a:spcPts val="0"/>
              </a:spcAft>
              <a:buClr>
                <a:schemeClr val="dk1"/>
              </a:buClr>
              <a:buSzPct val="100000"/>
              <a:buFont typeface="Noto Sans Symbols"/>
              <a:buChar char="✓"/>
            </a:pPr>
            <a:r>
              <a:rPr lang="en-US" sz="3400" dirty="0">
                <a:sym typeface="Questrial"/>
              </a:rPr>
              <a:t>On-going support with a data-informed spiraling </a:t>
            </a:r>
            <a:r>
              <a:rPr lang="en-US" sz="3400" dirty="0" smtClean="0">
                <a:sym typeface="Questrial"/>
              </a:rPr>
              <a:t>curriculum</a:t>
            </a:r>
          </a:p>
          <a:p>
            <a:pPr marL="457200" marR="0" lvl="0" indent="-457200" algn="l" rtl="0">
              <a:lnSpc>
                <a:spcPct val="100000"/>
              </a:lnSpc>
              <a:spcBef>
                <a:spcPts val="0"/>
              </a:spcBef>
              <a:spcAft>
                <a:spcPts val="0"/>
              </a:spcAft>
              <a:buClr>
                <a:schemeClr val="dk1"/>
              </a:buClr>
              <a:buSzPct val="100000"/>
              <a:buFont typeface="Noto Sans Symbols"/>
              <a:buChar char="✓"/>
            </a:pPr>
            <a:r>
              <a:rPr lang="en-US" sz="3400" dirty="0" smtClean="0">
                <a:sym typeface="Questrial"/>
              </a:rPr>
              <a:t>Utilize components of coaching throughout system of support</a:t>
            </a:r>
            <a:endParaRPr lang="en-US" sz="3400" dirty="0">
              <a:sym typeface="Questrial"/>
            </a:endParaRPr>
          </a:p>
        </p:txBody>
      </p:sp>
    </p:spTree>
    <p:extLst>
      <p:ext uri="{BB962C8B-B14F-4D97-AF65-F5344CB8AC3E}">
        <p14:creationId xmlns:p14="http://schemas.microsoft.com/office/powerpoint/2010/main" val="506663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77;p60"/>
          <p:cNvPicPr preferRelativeResize="0"/>
          <p:nvPr/>
        </p:nvPicPr>
        <p:blipFill>
          <a:blip r:embed="rId2">
            <a:alphaModFix/>
          </a:blip>
          <a:stretch>
            <a:fillRect/>
          </a:stretch>
        </p:blipFill>
        <p:spPr>
          <a:xfrm>
            <a:off x="1354080" y="577074"/>
            <a:ext cx="6452775" cy="3581075"/>
          </a:xfrm>
          <a:prstGeom prst="rect">
            <a:avLst/>
          </a:prstGeom>
          <a:noFill/>
          <a:ln>
            <a:noFill/>
          </a:ln>
        </p:spPr>
      </p:pic>
      <p:sp>
        <p:nvSpPr>
          <p:cNvPr id="5" name="TextBox 4"/>
          <p:cNvSpPr txBox="1"/>
          <p:nvPr/>
        </p:nvSpPr>
        <p:spPr>
          <a:xfrm>
            <a:off x="0" y="4588934"/>
            <a:ext cx="9188734" cy="1077218"/>
          </a:xfrm>
          <a:prstGeom prst="rect">
            <a:avLst/>
          </a:prstGeom>
          <a:noFill/>
        </p:spPr>
        <p:txBody>
          <a:bodyPr wrap="none" rtlCol="0">
            <a:spAutoFit/>
          </a:bodyPr>
          <a:lstStyle/>
          <a:p>
            <a:pPr algn="ctr"/>
            <a:r>
              <a:rPr lang="en-US" sz="3200" dirty="0" smtClean="0"/>
              <a:t>Move from coach as a </a:t>
            </a:r>
            <a:r>
              <a:rPr lang="en-US" sz="3200" i="1" dirty="0" smtClean="0"/>
              <a:t>noun</a:t>
            </a:r>
            <a:r>
              <a:rPr lang="en-US" sz="3200" dirty="0" smtClean="0"/>
              <a:t> to coach as a </a:t>
            </a:r>
            <a:r>
              <a:rPr lang="en-US" sz="3200" i="1" dirty="0" smtClean="0"/>
              <a:t>verb</a:t>
            </a:r>
            <a:r>
              <a:rPr lang="en-US" sz="3200" dirty="0" smtClean="0"/>
              <a:t>… </a:t>
            </a:r>
          </a:p>
          <a:p>
            <a:pPr algn="ctr"/>
            <a:r>
              <a:rPr lang="en-US" sz="3200" dirty="0" smtClean="0"/>
              <a:t>Consider a culture that reflects </a:t>
            </a:r>
            <a:r>
              <a:rPr lang="en-US" sz="3200" i="1" dirty="0" smtClean="0"/>
              <a:t>whole school coaching</a:t>
            </a:r>
            <a:endParaRPr lang="en-US" sz="3200" i="1" dirty="0"/>
          </a:p>
        </p:txBody>
      </p:sp>
    </p:spTree>
    <p:extLst>
      <p:ext uri="{BB962C8B-B14F-4D97-AF65-F5344CB8AC3E}">
        <p14:creationId xmlns:p14="http://schemas.microsoft.com/office/powerpoint/2010/main" val="2498052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89630"/>
          </a:xfrm>
        </p:spPr>
        <p:txBody>
          <a:bodyPr>
            <a:noAutofit/>
          </a:bodyPr>
          <a:lstStyle/>
          <a:p>
            <a:pPr defTabSz="457200">
              <a:buClr>
                <a:srgbClr val="3A54A5"/>
              </a:buClr>
              <a:buSzPct val="25000"/>
              <a:defRPr/>
            </a:pPr>
            <a:r>
              <a:rPr lang="en-US" sz="4000" b="1" dirty="0">
                <a:solidFill>
                  <a:schemeClr val="tx2"/>
                </a:solidFill>
              </a:rPr>
              <a:t>Resource Map for Classroom Management</a:t>
            </a:r>
            <a:r>
              <a:rPr lang="en-US" b="1" dirty="0">
                <a:solidFill>
                  <a:schemeClr val="tx2">
                    <a:lumMod val="75000"/>
                  </a:schemeClr>
                </a:solidFill>
              </a:rPr>
              <a:t/>
            </a:r>
            <a:br>
              <a:rPr lang="en-US" b="1" dirty="0">
                <a:solidFill>
                  <a:schemeClr val="tx2">
                    <a:lumMod val="75000"/>
                  </a:schemeClr>
                </a:solidFill>
              </a:rPr>
            </a:br>
            <a:endParaRPr lang="en-US" b="1" dirty="0">
              <a:solidFill>
                <a:schemeClr val="tx2">
                  <a:lumMod val="75000"/>
                </a:schemeClr>
              </a:solidFill>
            </a:endParaRPr>
          </a:p>
        </p:txBody>
      </p:sp>
      <p:sp>
        <p:nvSpPr>
          <p:cNvPr id="3" name="Content Placeholder 2"/>
          <p:cNvSpPr>
            <a:spLocks noGrp="1"/>
          </p:cNvSpPr>
          <p:nvPr>
            <p:ph idx="1"/>
          </p:nvPr>
        </p:nvSpPr>
        <p:spPr>
          <a:xfrm>
            <a:off x="660400" y="1693333"/>
            <a:ext cx="8686800" cy="4944534"/>
          </a:xfrm>
        </p:spPr>
        <p:txBody>
          <a:bodyPr>
            <a:normAutofit/>
          </a:bodyPr>
          <a:lstStyle/>
          <a:p>
            <a:pPr lvl="0"/>
            <a:r>
              <a:rPr lang="en-US" sz="3400" dirty="0"/>
              <a:t>Identify similarities and differences (e.g., theoretical, language) among programs/practices/initiatives supported for classroom management</a:t>
            </a:r>
          </a:p>
          <a:p>
            <a:pPr lvl="0"/>
            <a:r>
              <a:rPr lang="en-US" sz="3400" dirty="0"/>
              <a:t>Work to reconcile differences and make explicit similarities for staff</a:t>
            </a:r>
          </a:p>
          <a:p>
            <a:pPr lvl="0"/>
            <a:r>
              <a:rPr lang="en-US" sz="3400" dirty="0"/>
              <a:t>Align capacity building efforts and fidelity checks</a:t>
            </a:r>
          </a:p>
          <a:p>
            <a:pPr lvl="0"/>
            <a:endParaRPr lang="en-US" dirty="0"/>
          </a:p>
          <a:p>
            <a:endParaRPr lang="en-US" dirty="0"/>
          </a:p>
        </p:txBody>
      </p:sp>
    </p:spTree>
    <p:extLst>
      <p:ext uri="{BB962C8B-B14F-4D97-AF65-F5344CB8AC3E}">
        <p14:creationId xmlns:p14="http://schemas.microsoft.com/office/powerpoint/2010/main" val="300193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tx2"/>
                </a:solidFill>
              </a:rPr>
              <a:t>Are there other approaches, practices, programs to consider</a:t>
            </a:r>
            <a:r>
              <a:rPr lang="en-US" sz="4000" b="1" dirty="0">
                <a:solidFill>
                  <a:schemeClr val="tx2">
                    <a:lumMod val="75000"/>
                  </a:schemeClr>
                </a:solidFill>
              </a:rPr>
              <a:t>?</a:t>
            </a:r>
          </a:p>
        </p:txBody>
      </p:sp>
      <p:sp>
        <p:nvSpPr>
          <p:cNvPr id="3" name="Content Placeholder 2"/>
          <p:cNvSpPr>
            <a:spLocks noGrp="1"/>
          </p:cNvSpPr>
          <p:nvPr>
            <p:ph idx="1"/>
          </p:nvPr>
        </p:nvSpPr>
        <p:spPr>
          <a:xfrm>
            <a:off x="457200" y="2065867"/>
            <a:ext cx="8229600" cy="3840163"/>
          </a:xfrm>
        </p:spPr>
        <p:txBody>
          <a:bodyPr>
            <a:normAutofit/>
          </a:bodyPr>
          <a:lstStyle/>
          <a:p>
            <a:pPr>
              <a:lnSpc>
                <a:spcPct val="90000"/>
              </a:lnSpc>
              <a:spcBef>
                <a:spcPts val="0"/>
              </a:spcBef>
              <a:buClr>
                <a:schemeClr val="dk1"/>
              </a:buClr>
              <a:buSzPct val="101486"/>
            </a:pPr>
            <a:r>
              <a:rPr lang="en-US" sz="3600" dirty="0"/>
              <a:t>Responsive Classroom</a:t>
            </a:r>
          </a:p>
          <a:p>
            <a:pPr>
              <a:lnSpc>
                <a:spcPct val="90000"/>
              </a:lnSpc>
              <a:spcBef>
                <a:spcPts val="0"/>
              </a:spcBef>
              <a:buClr>
                <a:schemeClr val="dk1"/>
              </a:buClr>
              <a:buSzPct val="101486"/>
            </a:pPr>
            <a:r>
              <a:rPr lang="en-US" sz="3600" dirty="0"/>
              <a:t>Love and Logic</a:t>
            </a:r>
          </a:p>
          <a:p>
            <a:pPr>
              <a:lnSpc>
                <a:spcPct val="90000"/>
              </a:lnSpc>
              <a:spcBef>
                <a:spcPts val="0"/>
              </a:spcBef>
              <a:buClr>
                <a:schemeClr val="dk1"/>
              </a:buClr>
              <a:buSzPct val="101486"/>
            </a:pPr>
            <a:r>
              <a:rPr lang="en-US" sz="3600" dirty="0"/>
              <a:t>Teach Like a Champ</a:t>
            </a:r>
          </a:p>
          <a:p>
            <a:pPr>
              <a:lnSpc>
                <a:spcPct val="90000"/>
              </a:lnSpc>
              <a:spcBef>
                <a:spcPts val="0"/>
              </a:spcBef>
              <a:buClr>
                <a:schemeClr val="dk1"/>
              </a:buClr>
              <a:buSzPct val="101486"/>
            </a:pPr>
            <a:r>
              <a:rPr lang="en-US" sz="3600" dirty="0" err="1"/>
              <a:t>RtI</a:t>
            </a:r>
            <a:endParaRPr lang="en-US" sz="3600" dirty="0"/>
          </a:p>
          <a:p>
            <a:pPr>
              <a:lnSpc>
                <a:spcPct val="90000"/>
              </a:lnSpc>
              <a:spcBef>
                <a:spcPts val="0"/>
              </a:spcBef>
              <a:buClr>
                <a:schemeClr val="dk1"/>
              </a:buClr>
              <a:buSzPct val="101486"/>
            </a:pPr>
            <a:r>
              <a:rPr lang="en-US" sz="3600" dirty="0"/>
              <a:t>Restorative Practices</a:t>
            </a:r>
          </a:p>
          <a:p>
            <a:pPr>
              <a:lnSpc>
                <a:spcPct val="90000"/>
              </a:lnSpc>
              <a:spcBef>
                <a:spcPts val="0"/>
              </a:spcBef>
              <a:buClr>
                <a:schemeClr val="dk1"/>
              </a:buClr>
              <a:buSzPct val="101486"/>
            </a:pPr>
            <a:r>
              <a:rPr lang="en-US" sz="3600" dirty="0"/>
              <a:t>Others???</a:t>
            </a:r>
          </a:p>
        </p:txBody>
      </p:sp>
      <p:sp>
        <p:nvSpPr>
          <p:cNvPr id="4" name="TextBox 3"/>
          <p:cNvSpPr txBox="1"/>
          <p:nvPr/>
        </p:nvSpPr>
        <p:spPr>
          <a:xfrm>
            <a:off x="1049866" y="5317067"/>
            <a:ext cx="7382934" cy="1077218"/>
          </a:xfrm>
          <a:prstGeom prst="rect">
            <a:avLst/>
          </a:prstGeom>
          <a:noFill/>
        </p:spPr>
        <p:txBody>
          <a:bodyPr wrap="square" rtlCol="0">
            <a:spAutoFit/>
          </a:bodyPr>
          <a:lstStyle/>
          <a:p>
            <a:pPr algn="ctr"/>
            <a:r>
              <a:rPr lang="en-US" sz="3200" i="1" dirty="0" smtClean="0"/>
              <a:t>Alignment happens above the level of implementation</a:t>
            </a:r>
            <a:endParaRPr lang="en-US" sz="3200" i="1" dirty="0"/>
          </a:p>
        </p:txBody>
      </p:sp>
    </p:spTree>
    <p:extLst>
      <p:ext uri="{BB962C8B-B14F-4D97-AF65-F5344CB8AC3E}">
        <p14:creationId xmlns:p14="http://schemas.microsoft.com/office/powerpoint/2010/main" val="3016574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65105953"/>
              </p:ext>
            </p:extLst>
          </p:nvPr>
        </p:nvGraphicFramePr>
        <p:xfrm>
          <a:off x="0" y="1"/>
          <a:ext cx="9143999" cy="6780219"/>
        </p:xfrm>
        <a:graphic>
          <a:graphicData uri="http://schemas.openxmlformats.org/drawingml/2006/table">
            <a:tbl>
              <a:tblPr firstRow="1" bandRow="1">
                <a:tableStyleId>{5C22544A-7EE6-4342-B048-85BDC9FD1C3A}</a:tableStyleId>
              </a:tblPr>
              <a:tblGrid>
                <a:gridCol w="1693333"/>
                <a:gridCol w="1981200"/>
                <a:gridCol w="2827487"/>
                <a:gridCol w="1029343"/>
                <a:gridCol w="1612636"/>
              </a:tblGrid>
              <a:tr h="585075">
                <a:tc gridSpan="5">
                  <a:txBody>
                    <a:bodyPr/>
                    <a:lstStyle/>
                    <a:p>
                      <a:pPr algn="ctr"/>
                      <a:r>
                        <a:rPr lang="en-US" sz="3200" dirty="0" smtClean="0">
                          <a:solidFill>
                            <a:schemeClr val="tx1"/>
                          </a:solidFill>
                        </a:rPr>
                        <a:t>Resource Map for Classroom Management</a:t>
                      </a:r>
                      <a:endParaRPr lang="en-US" sz="3200" dirty="0">
                        <a:solidFill>
                          <a:schemeClr val="tx1"/>
                        </a:solidFill>
                      </a:endParaRP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81223">
                <a:tc>
                  <a:txBody>
                    <a:bodyPr/>
                    <a:lstStyle/>
                    <a:p>
                      <a:pPr algn="ctr"/>
                      <a:r>
                        <a:rPr lang="en-US" sz="2800" dirty="0" smtClean="0"/>
                        <a:t>Approach</a:t>
                      </a:r>
                      <a:endParaRPr lang="en-US" sz="2800" dirty="0"/>
                    </a:p>
                  </a:txBody>
                  <a:tcPr/>
                </a:tc>
                <a:tc>
                  <a:txBody>
                    <a:bodyPr/>
                    <a:lstStyle/>
                    <a:p>
                      <a:pPr algn="ctr"/>
                      <a:r>
                        <a:rPr lang="en-US" sz="2800" dirty="0" smtClean="0"/>
                        <a:t>Theory</a:t>
                      </a:r>
                      <a:endParaRPr lang="en-US" sz="2800" dirty="0"/>
                    </a:p>
                  </a:txBody>
                  <a:tcPr/>
                </a:tc>
                <a:tc>
                  <a:txBody>
                    <a:bodyPr/>
                    <a:lstStyle/>
                    <a:p>
                      <a:pPr algn="ctr"/>
                      <a:r>
                        <a:rPr lang="en-US" sz="2800" dirty="0" smtClean="0"/>
                        <a:t>Practices</a:t>
                      </a:r>
                      <a:endParaRPr lang="en-US" sz="2800" dirty="0"/>
                    </a:p>
                  </a:txBody>
                  <a:tcPr/>
                </a:tc>
                <a:tc>
                  <a:txBody>
                    <a:bodyPr/>
                    <a:lstStyle/>
                    <a:p>
                      <a:pPr algn="ctr"/>
                      <a:r>
                        <a:rPr lang="en-US" sz="2800" dirty="0" smtClean="0"/>
                        <a:t>Data</a:t>
                      </a:r>
                      <a:endParaRPr lang="en-US" sz="2800" dirty="0"/>
                    </a:p>
                  </a:txBody>
                  <a:tcPr/>
                </a:tc>
                <a:tc>
                  <a:txBody>
                    <a:bodyPr/>
                    <a:lstStyle/>
                    <a:p>
                      <a:pPr algn="ctr"/>
                      <a:r>
                        <a:rPr lang="en-US" sz="2800" dirty="0" smtClean="0"/>
                        <a:t>Systems </a:t>
                      </a:r>
                      <a:endParaRPr lang="en-US" sz="2800" dirty="0"/>
                    </a:p>
                  </a:txBody>
                  <a:tcPr/>
                </a:tc>
              </a:tr>
              <a:tr h="3236481">
                <a:tc>
                  <a:txBody>
                    <a:bodyPr/>
                    <a:lstStyle/>
                    <a:p>
                      <a:pPr algn="ctr"/>
                      <a:r>
                        <a:rPr lang="en-US" sz="2400" dirty="0" smtClean="0"/>
                        <a:t>PBIS</a:t>
                      </a:r>
                      <a:endParaRPr lang="en-US" sz="2400" dirty="0"/>
                    </a:p>
                  </a:txBody>
                  <a:tcPr/>
                </a:tc>
                <a:tc>
                  <a:txBody>
                    <a:bodyPr/>
                    <a:lstStyle/>
                    <a:p>
                      <a:pPr algn="ctr"/>
                      <a:r>
                        <a:rPr lang="en-US" sz="2400" dirty="0" smtClean="0"/>
                        <a:t>Behavior</a:t>
                      </a:r>
                      <a:r>
                        <a:rPr lang="en-US" sz="2400" baseline="0" dirty="0" smtClean="0"/>
                        <a:t> Science</a:t>
                      </a:r>
                      <a:endParaRPr lang="en-US" sz="2400" dirty="0"/>
                    </a:p>
                  </a:txBody>
                  <a:tcPr/>
                </a:tc>
                <a:tc>
                  <a:txBody>
                    <a:bodyPr/>
                    <a:lstStyle/>
                    <a:p>
                      <a:r>
                        <a:rPr lang="en-US" sz="2400" dirty="0" smtClean="0"/>
                        <a:t>Expectations are defined with rules &amp; routines.</a:t>
                      </a:r>
                      <a:r>
                        <a:rPr lang="en-US" sz="2400" baseline="0" dirty="0" smtClean="0"/>
                        <a:t> Then, </a:t>
                      </a:r>
                      <a:r>
                        <a:rPr lang="en-US" sz="2400" dirty="0" smtClean="0"/>
                        <a:t>post, teach, reinforce, &amp; correct</a:t>
                      </a:r>
                    </a:p>
                    <a:p>
                      <a:r>
                        <a:rPr lang="en-US" sz="2400" baseline="0" dirty="0" smtClean="0"/>
                        <a:t>Explicit Instruction</a:t>
                      </a:r>
                    </a:p>
                    <a:p>
                      <a:r>
                        <a:rPr lang="en-US" sz="2400" baseline="0" dirty="0" smtClean="0"/>
                        <a:t>Individual/Group </a:t>
                      </a:r>
                      <a:r>
                        <a:rPr lang="en-US" sz="2400" baseline="0" dirty="0" err="1" smtClean="0"/>
                        <a:t>Reinf</a:t>
                      </a:r>
                      <a:r>
                        <a:rPr lang="en-US" sz="2400" baseline="0" dirty="0" smtClean="0"/>
                        <a:t> </a:t>
                      </a:r>
                      <a:endParaRPr lang="en-US" sz="2400" dirty="0"/>
                    </a:p>
                  </a:txBody>
                  <a:tcPr/>
                </a:tc>
                <a:tc>
                  <a:txBody>
                    <a:bodyPr/>
                    <a:lstStyle/>
                    <a:p>
                      <a:r>
                        <a:rPr lang="en-US" sz="2400" dirty="0" smtClean="0"/>
                        <a:t>Snap-shots</a:t>
                      </a:r>
                      <a:endParaRPr lang="en-US" sz="2400" dirty="0"/>
                    </a:p>
                  </a:txBody>
                  <a:tcPr/>
                </a:tc>
                <a:tc>
                  <a:txBody>
                    <a:bodyPr/>
                    <a:lstStyle/>
                    <a:p>
                      <a:r>
                        <a:rPr lang="en-US" sz="2400" dirty="0" smtClean="0"/>
                        <a:t>Monthly</a:t>
                      </a:r>
                      <a:r>
                        <a:rPr lang="en-US" sz="2400" baseline="0" dirty="0" smtClean="0"/>
                        <a:t> PD for all every other month; grade level PLCs; 1:1 coaching</a:t>
                      </a:r>
                      <a:endParaRPr lang="en-US" sz="2400" dirty="0"/>
                    </a:p>
                  </a:txBody>
                  <a:tcPr/>
                </a:tc>
              </a:tr>
              <a:tr h="1487032">
                <a:tc>
                  <a:txBody>
                    <a:bodyPr/>
                    <a:lstStyle/>
                    <a:p>
                      <a:pPr algn="ctr"/>
                      <a:r>
                        <a:rPr lang="en-US" sz="2400" dirty="0" smtClean="0"/>
                        <a:t>Responsive Classroom</a:t>
                      </a:r>
                      <a:endParaRPr lang="en-US" sz="2400" dirty="0"/>
                    </a:p>
                  </a:txBody>
                  <a:tcPr/>
                </a:tc>
                <a:tc>
                  <a:txBody>
                    <a:bodyPr/>
                    <a:lstStyle/>
                    <a:p>
                      <a:pPr algn="ctr"/>
                      <a:r>
                        <a:rPr lang="en-US" sz="2400" dirty="0" smtClean="0"/>
                        <a:t>Constructivist</a:t>
                      </a:r>
                      <a:endParaRPr lang="en-US" sz="2400" dirty="0"/>
                    </a:p>
                  </a:txBody>
                  <a:tcPr/>
                </a:tc>
                <a:tc>
                  <a:txBody>
                    <a:bodyPr/>
                    <a:lstStyle/>
                    <a:p>
                      <a:r>
                        <a:rPr lang="en-US" sz="2400" dirty="0" smtClean="0"/>
                        <a:t>Morning </a:t>
                      </a:r>
                      <a:r>
                        <a:rPr lang="en-US" sz="2400" dirty="0" err="1" smtClean="0"/>
                        <a:t>Mtgs</a:t>
                      </a:r>
                      <a:endParaRPr lang="en-US" sz="2400" dirty="0" smtClean="0"/>
                    </a:p>
                    <a:p>
                      <a:r>
                        <a:rPr lang="en-US" sz="2400" dirty="0" smtClean="0"/>
                        <a:t>CR Expectations</a:t>
                      </a:r>
                    </a:p>
                    <a:p>
                      <a:r>
                        <a:rPr lang="en-US" sz="2400" dirty="0" smtClean="0"/>
                        <a:t>Group </a:t>
                      </a:r>
                      <a:r>
                        <a:rPr lang="en-US" sz="2400" dirty="0" err="1" smtClean="0"/>
                        <a:t>Reinf</a:t>
                      </a:r>
                      <a:r>
                        <a:rPr lang="en-US" sz="2400" dirty="0" smtClean="0"/>
                        <a:t>,</a:t>
                      </a:r>
                      <a:r>
                        <a:rPr lang="en-US" sz="2400" baseline="0" dirty="0" smtClean="0"/>
                        <a:t> some individual</a:t>
                      </a:r>
                      <a:endParaRPr lang="en-US" sz="2400" dirty="0" smtClean="0"/>
                    </a:p>
                  </a:txBody>
                  <a:tcPr/>
                </a:tc>
                <a:tc>
                  <a:txBody>
                    <a:bodyPr/>
                    <a:lstStyle/>
                    <a:p>
                      <a:r>
                        <a:rPr lang="en-US" sz="2400" dirty="0" smtClean="0"/>
                        <a:t>None</a:t>
                      </a:r>
                      <a:endParaRPr lang="en-US" sz="2400" dirty="0"/>
                    </a:p>
                  </a:txBody>
                  <a:tcPr/>
                </a:tc>
                <a:tc>
                  <a:txBody>
                    <a:bodyPr/>
                    <a:lstStyle/>
                    <a:p>
                      <a:r>
                        <a:rPr lang="en-US" sz="2400" dirty="0" smtClean="0"/>
                        <a:t>1</a:t>
                      </a:r>
                      <a:r>
                        <a:rPr lang="en-US" sz="2400" baseline="0" dirty="0" smtClean="0"/>
                        <a:t> PD/year</a:t>
                      </a:r>
                      <a:endParaRPr lang="en-US" sz="2400" dirty="0"/>
                    </a:p>
                  </a:txBody>
                  <a:tcPr/>
                </a:tc>
              </a:tr>
              <a:tr h="635407">
                <a:tc>
                  <a:txBody>
                    <a:bodyPr/>
                    <a:lstStyle/>
                    <a:p>
                      <a:r>
                        <a:rPr lang="en-US" sz="2400" dirty="0" smtClean="0"/>
                        <a:t>Conscious</a:t>
                      </a:r>
                      <a:r>
                        <a:rPr lang="en-US" sz="2400" baseline="0" dirty="0" smtClean="0"/>
                        <a:t> Disc</a:t>
                      </a:r>
                      <a:endParaRPr lang="en-US" sz="2400" dirty="0"/>
                    </a:p>
                  </a:txBody>
                  <a:tcPr/>
                </a:tc>
                <a:tc>
                  <a:txBody>
                    <a:bodyPr/>
                    <a:lstStyle/>
                    <a:p>
                      <a:r>
                        <a:rPr lang="en-US" sz="2400" dirty="0" smtClean="0"/>
                        <a:t>SEL</a:t>
                      </a:r>
                      <a:endParaRPr lang="en-US" sz="2400" dirty="0"/>
                    </a:p>
                  </a:txBody>
                  <a:tcPr/>
                </a:tc>
                <a:tc>
                  <a:txBody>
                    <a:bodyPr/>
                    <a:lstStyle/>
                    <a:p>
                      <a:r>
                        <a:rPr lang="en-US" sz="2400" dirty="0" smtClean="0"/>
                        <a:t>Explicit teaching,</a:t>
                      </a:r>
                      <a:r>
                        <a:rPr lang="en-US" sz="2400" baseline="0" dirty="0" smtClean="0"/>
                        <a:t> </a:t>
                      </a:r>
                      <a:r>
                        <a:rPr lang="en-US" sz="2400" dirty="0" smtClean="0"/>
                        <a:t>SE</a:t>
                      </a:r>
                      <a:r>
                        <a:rPr lang="en-US" sz="2400" baseline="0" dirty="0" smtClean="0"/>
                        <a:t> </a:t>
                      </a:r>
                      <a:r>
                        <a:rPr lang="en-US" sz="2400" dirty="0" smtClean="0"/>
                        <a:t>regulation</a:t>
                      </a:r>
                      <a:endParaRPr lang="en-US" sz="2400" dirty="0"/>
                    </a:p>
                  </a:txBody>
                  <a:tcPr/>
                </a:tc>
                <a:tc>
                  <a:txBody>
                    <a:bodyPr/>
                    <a:lstStyle/>
                    <a:p>
                      <a:r>
                        <a:rPr lang="en-US" sz="2400" dirty="0" smtClean="0"/>
                        <a:t>None</a:t>
                      </a:r>
                      <a:endParaRPr lang="en-US" sz="2400" dirty="0"/>
                    </a:p>
                  </a:txBody>
                  <a:tcPr/>
                </a:tc>
                <a:tc>
                  <a:txBody>
                    <a:bodyPr/>
                    <a:lstStyle/>
                    <a:p>
                      <a:r>
                        <a:rPr lang="en-US" sz="2400" dirty="0" smtClean="0"/>
                        <a:t>2</a:t>
                      </a:r>
                      <a:r>
                        <a:rPr lang="en-US" sz="2400" baseline="0" dirty="0" smtClean="0"/>
                        <a:t> PD/</a:t>
                      </a:r>
                      <a:r>
                        <a:rPr lang="en-US" sz="2400" baseline="0" dirty="0" err="1" smtClean="0"/>
                        <a:t>yr</a:t>
                      </a:r>
                      <a:r>
                        <a:rPr lang="en-US" sz="2400" baseline="0" dirty="0" smtClean="0"/>
                        <a:t>, coaching</a:t>
                      </a:r>
                      <a:endParaRPr lang="en-US" sz="2400" dirty="0"/>
                    </a:p>
                  </a:txBody>
                  <a:tcPr/>
                </a:tc>
              </a:tr>
            </a:tbl>
          </a:graphicData>
        </a:graphic>
      </p:graphicFrame>
      <p:sp>
        <p:nvSpPr>
          <p:cNvPr id="5" name="Oval 4"/>
          <p:cNvSpPr/>
          <p:nvPr/>
        </p:nvSpPr>
        <p:spPr>
          <a:xfrm>
            <a:off x="1744132" y="4148667"/>
            <a:ext cx="1845735" cy="1032934"/>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589867" y="2971801"/>
            <a:ext cx="2540000" cy="59266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606797" y="5894083"/>
            <a:ext cx="2269067" cy="660401"/>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7620000" y="3412065"/>
            <a:ext cx="1219200" cy="304801"/>
          </a:xfrm>
          <a:prstGeom prst="roundRect">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7603067" y="6441553"/>
            <a:ext cx="1219200" cy="304801"/>
          </a:xfrm>
          <a:prstGeom prst="roundRect">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419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75000"/>
                  </a:schemeClr>
                </a:solidFill>
              </a:rPr>
              <a:t>Alignment of Support</a:t>
            </a:r>
          </a:p>
        </p:txBody>
      </p:sp>
      <p:sp>
        <p:nvSpPr>
          <p:cNvPr id="3" name="Content Placeholder 2"/>
          <p:cNvSpPr>
            <a:spLocks noGrp="1"/>
          </p:cNvSpPr>
          <p:nvPr>
            <p:ph idx="1"/>
          </p:nvPr>
        </p:nvSpPr>
        <p:spPr/>
        <p:txBody>
          <a:bodyPr>
            <a:normAutofit lnSpcReduction="10000"/>
          </a:bodyPr>
          <a:lstStyle/>
          <a:p>
            <a:r>
              <a:rPr lang="en-US" dirty="0"/>
              <a:t>Explore </a:t>
            </a:r>
            <a:r>
              <a:rPr lang="en-US" dirty="0" smtClean="0"/>
              <a:t>current resources for building a system of support </a:t>
            </a:r>
          </a:p>
          <a:p>
            <a:pPr lvl="1"/>
            <a:r>
              <a:rPr lang="en-US" b="1" i="1" dirty="0" smtClean="0"/>
              <a:t>Time</a:t>
            </a:r>
            <a:r>
              <a:rPr lang="en-US" dirty="0" smtClean="0"/>
              <a:t> (District PD days, Collaborative Planning/PLCs, After School, Staff Meetings, Independent study, etc…)</a:t>
            </a:r>
          </a:p>
          <a:p>
            <a:pPr lvl="1"/>
            <a:r>
              <a:rPr lang="en-US" b="1" i="1" dirty="0" smtClean="0"/>
              <a:t>Content</a:t>
            </a:r>
            <a:r>
              <a:rPr lang="en-US" dirty="0" smtClean="0"/>
              <a:t> (District Trainers, staff with demonstrated fluency, online resources, MTSS Leadership, etc…)</a:t>
            </a:r>
          </a:p>
          <a:p>
            <a:pPr lvl="1"/>
            <a:r>
              <a:rPr lang="en-US" b="1" i="1" dirty="0" smtClean="0"/>
              <a:t>Continuum of Support </a:t>
            </a:r>
            <a:r>
              <a:rPr lang="en-US" dirty="0" smtClean="0"/>
              <a:t>(All staff PD, PLCs, Coaching, Staff, etc…)</a:t>
            </a:r>
            <a:endParaRPr lang="en-US" dirty="0"/>
          </a:p>
        </p:txBody>
      </p:sp>
    </p:spTree>
    <p:extLst>
      <p:ext uri="{BB962C8B-B14F-4D97-AF65-F5344CB8AC3E}">
        <p14:creationId xmlns:p14="http://schemas.microsoft.com/office/powerpoint/2010/main" val="2452449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5"/>
          <p:cNvSpPr/>
          <p:nvPr/>
        </p:nvSpPr>
        <p:spPr>
          <a:xfrm>
            <a:off x="2179731" y="632772"/>
            <a:ext cx="6964143" cy="986211"/>
          </a:xfrm>
          <a:prstGeom prst="rect">
            <a:avLst/>
          </a:prstGeom>
          <a:solidFill>
            <a:srgbClr val="FF0000">
              <a:alpha val="73333"/>
            </a:srgbClr>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estrial"/>
              <a:ea typeface="Questrial"/>
              <a:cs typeface="Questrial"/>
              <a:sym typeface="Questrial"/>
            </a:endParaRPr>
          </a:p>
        </p:txBody>
      </p:sp>
      <p:sp>
        <p:nvSpPr>
          <p:cNvPr id="228" name="Google Shape;228;p25"/>
          <p:cNvSpPr/>
          <p:nvPr/>
        </p:nvSpPr>
        <p:spPr>
          <a:xfrm>
            <a:off x="2179731" y="1733249"/>
            <a:ext cx="6964143" cy="1630329"/>
          </a:xfrm>
          <a:prstGeom prst="rect">
            <a:avLst/>
          </a:prstGeom>
          <a:solidFill>
            <a:srgbClr val="F6E988"/>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estrial"/>
              <a:ea typeface="Questrial"/>
              <a:cs typeface="Questrial"/>
              <a:sym typeface="Questrial"/>
            </a:endParaRPr>
          </a:p>
        </p:txBody>
      </p:sp>
      <p:sp>
        <p:nvSpPr>
          <p:cNvPr id="229" name="Google Shape;229;p25"/>
          <p:cNvSpPr/>
          <p:nvPr/>
        </p:nvSpPr>
        <p:spPr>
          <a:xfrm>
            <a:off x="2179731" y="3475219"/>
            <a:ext cx="6964269" cy="3382779"/>
          </a:xfrm>
          <a:prstGeom prst="rect">
            <a:avLst/>
          </a:prstGeom>
          <a:solidFill>
            <a:srgbClr val="008000">
              <a:alpha val="40000"/>
            </a:srgbClr>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estrial"/>
              <a:ea typeface="Questrial"/>
              <a:cs typeface="Questrial"/>
              <a:sym typeface="Questrial"/>
            </a:endParaRPr>
          </a:p>
        </p:txBody>
      </p:sp>
      <p:pic>
        <p:nvPicPr>
          <p:cNvPr id="230" name="Google Shape;230;p25" descr="triangle.bmp"/>
          <p:cNvPicPr preferRelativeResize="0"/>
          <p:nvPr/>
        </p:nvPicPr>
        <p:blipFill rotWithShape="1">
          <a:blip r:embed="rId3">
            <a:alphaModFix/>
          </a:blip>
          <a:srcRect/>
          <a:stretch/>
        </p:blipFill>
        <p:spPr>
          <a:xfrm>
            <a:off x="558895" y="1208408"/>
            <a:ext cx="1620836" cy="5105398"/>
          </a:xfrm>
          <a:prstGeom prst="rect">
            <a:avLst/>
          </a:prstGeom>
          <a:solidFill>
            <a:schemeClr val="accent1">
              <a:alpha val="0"/>
            </a:schemeClr>
          </a:solidFill>
          <a:ln>
            <a:noFill/>
          </a:ln>
        </p:spPr>
      </p:pic>
      <p:sp>
        <p:nvSpPr>
          <p:cNvPr id="231" name="Google Shape;231;p25"/>
          <p:cNvSpPr txBox="1"/>
          <p:nvPr/>
        </p:nvSpPr>
        <p:spPr>
          <a:xfrm>
            <a:off x="25545" y="-118531"/>
            <a:ext cx="8949000" cy="611399"/>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defTabSz="914400">
              <a:lnSpc>
                <a:spcPct val="100000"/>
              </a:lnSpc>
              <a:spcBef>
                <a:spcPct val="0"/>
              </a:spcBef>
              <a:spcAft>
                <a:spcPts val="0"/>
              </a:spcAft>
              <a:buClr>
                <a:schemeClr val="dk2"/>
              </a:buClr>
              <a:buSzPts val="1100"/>
            </a:pPr>
            <a:r>
              <a:rPr lang="en-US" sz="4400" b="1" dirty="0">
                <a:solidFill>
                  <a:schemeClr val="tx2">
                    <a:lumMod val="75000"/>
                  </a:schemeClr>
                </a:solidFill>
                <a:latin typeface="+mj-lt"/>
                <a:ea typeface="+mj-ea"/>
                <a:cs typeface="+mj-cs"/>
                <a:sym typeface="Arial"/>
              </a:rPr>
              <a:t>Multi-tiered Support Framework</a:t>
            </a:r>
            <a:endParaRPr sz="4400" b="1" dirty="0">
              <a:solidFill>
                <a:schemeClr val="tx2">
                  <a:lumMod val="75000"/>
                </a:schemeClr>
              </a:solidFill>
              <a:latin typeface="+mj-lt"/>
              <a:ea typeface="+mj-ea"/>
              <a:cs typeface="+mj-cs"/>
            </a:endParaRPr>
          </a:p>
        </p:txBody>
      </p:sp>
      <p:sp>
        <p:nvSpPr>
          <p:cNvPr id="232" name="Google Shape;232;p25"/>
          <p:cNvSpPr/>
          <p:nvPr/>
        </p:nvSpPr>
        <p:spPr>
          <a:xfrm>
            <a:off x="2278460" y="3475219"/>
            <a:ext cx="6865412" cy="3382779"/>
          </a:xfrm>
          <a:prstGeom prst="rect">
            <a:avLst/>
          </a:prstGeom>
          <a:noFill/>
          <a:ln>
            <a:noFill/>
          </a:ln>
        </p:spPr>
        <p:txBody>
          <a:bodyPr spcFirstLastPara="1" wrap="square" lIns="82275" tIns="41125" rIns="82275" bIns="41125" anchor="t" anchorCtr="0">
            <a:noAutofit/>
          </a:bodyPr>
          <a:lstStyle/>
          <a:p>
            <a:pPr marL="0" marR="0" lvl="0" indent="0" algn="l" rtl="0">
              <a:lnSpc>
                <a:spcPct val="100000"/>
              </a:lnSpc>
              <a:spcBef>
                <a:spcPts val="0"/>
              </a:spcBef>
              <a:spcAft>
                <a:spcPts val="0"/>
              </a:spcAft>
              <a:buClr>
                <a:schemeClr val="accent2"/>
              </a:buClr>
              <a:buSzPts val="600"/>
              <a:buFont typeface="Calibri"/>
              <a:buNone/>
            </a:pPr>
            <a:r>
              <a:rPr lang="en-US" sz="2400" b="1" i="1" u="none" strike="noStrike" cap="none">
                <a:solidFill>
                  <a:srgbClr val="000000"/>
                </a:solidFill>
                <a:latin typeface="Calibri"/>
                <a:ea typeface="Calibri"/>
                <a:cs typeface="Calibri"/>
                <a:sym typeface="Calibri"/>
              </a:rPr>
              <a:t>All Staff Professional Learning (initial and booster) </a:t>
            </a:r>
            <a:endParaRPr/>
          </a:p>
          <a:p>
            <a:pPr marL="0" marR="0" lvl="0" indent="0" algn="l" rtl="0">
              <a:lnSpc>
                <a:spcPct val="100000"/>
              </a:lnSpc>
              <a:spcBef>
                <a:spcPts val="0"/>
              </a:spcBef>
              <a:spcAft>
                <a:spcPts val="0"/>
              </a:spcAft>
              <a:buClr>
                <a:schemeClr val="accent2"/>
              </a:buClr>
              <a:buSzPts val="600"/>
              <a:buFont typeface="Calibri"/>
              <a:buNone/>
            </a:pPr>
            <a:r>
              <a:rPr lang="en-US" sz="2400" b="1" i="1" u="none" strike="noStrike" cap="none">
                <a:solidFill>
                  <a:srgbClr val="000000"/>
                </a:solidFill>
                <a:latin typeface="Calibri"/>
                <a:ea typeface="Calibri"/>
                <a:cs typeface="Calibri"/>
                <a:sym typeface="Calibri"/>
              </a:rPr>
              <a:t>Options for Data Collection- Peer/Buddy Observations, Self-Assessment, Surveys</a:t>
            </a:r>
            <a:endParaRPr/>
          </a:p>
          <a:p>
            <a:pPr marL="0" marR="0" lvl="0" indent="0" algn="l" rtl="0">
              <a:lnSpc>
                <a:spcPct val="100000"/>
              </a:lnSpc>
              <a:spcBef>
                <a:spcPts val="0"/>
              </a:spcBef>
              <a:spcAft>
                <a:spcPts val="0"/>
              </a:spcAft>
              <a:buClr>
                <a:schemeClr val="accent2"/>
              </a:buClr>
              <a:buSzPts val="600"/>
              <a:buFont typeface="Calibri"/>
              <a:buNone/>
            </a:pPr>
            <a:r>
              <a:rPr lang="en-US" sz="2400" b="1" i="1" u="none" strike="noStrike" cap="none">
                <a:solidFill>
                  <a:srgbClr val="000000"/>
                </a:solidFill>
                <a:latin typeface="Calibri"/>
                <a:ea typeface="Calibri"/>
                <a:cs typeface="Calibri"/>
                <a:sym typeface="Calibri"/>
              </a:rPr>
              <a:t>Fluency Building Days</a:t>
            </a:r>
            <a:endParaRPr/>
          </a:p>
          <a:p>
            <a:pPr marL="0" marR="0" lvl="0" indent="0" algn="l" rtl="0">
              <a:lnSpc>
                <a:spcPct val="100000"/>
              </a:lnSpc>
              <a:spcBef>
                <a:spcPts val="0"/>
              </a:spcBef>
              <a:spcAft>
                <a:spcPts val="0"/>
              </a:spcAft>
              <a:buClr>
                <a:schemeClr val="accent2"/>
              </a:buClr>
              <a:buSzPts val="600"/>
              <a:buFont typeface="Calibri"/>
              <a:buNone/>
            </a:pPr>
            <a:r>
              <a:rPr lang="en-US" sz="2400" b="1" i="1" u="none" strike="noStrike" cap="none">
                <a:solidFill>
                  <a:srgbClr val="000000"/>
                </a:solidFill>
                <a:latin typeface="Calibri"/>
                <a:ea typeface="Calibri"/>
                <a:cs typeface="Calibri"/>
                <a:sym typeface="Calibri"/>
              </a:rPr>
              <a:t>Use outcome data to identify precision statements by grade level</a:t>
            </a:r>
            <a:endParaRPr/>
          </a:p>
          <a:p>
            <a:pPr marL="0" marR="0" lvl="0" indent="0" algn="l" rtl="0">
              <a:lnSpc>
                <a:spcPct val="100000"/>
              </a:lnSpc>
              <a:spcBef>
                <a:spcPts val="0"/>
              </a:spcBef>
              <a:spcAft>
                <a:spcPts val="0"/>
              </a:spcAft>
              <a:buClr>
                <a:schemeClr val="accent2"/>
              </a:buClr>
              <a:buSzPts val="600"/>
              <a:buFont typeface="Calibri"/>
              <a:buNone/>
            </a:pPr>
            <a:r>
              <a:rPr lang="en-US" sz="2400" b="1" i="1" u="none" strike="noStrike" cap="none">
                <a:solidFill>
                  <a:srgbClr val="000000"/>
                </a:solidFill>
                <a:latin typeface="Calibri"/>
                <a:ea typeface="Calibri"/>
                <a:cs typeface="Calibri"/>
                <a:sym typeface="Calibri"/>
              </a:rPr>
              <a:t>Staff acknowledgement to support PCBS implementation</a:t>
            </a:r>
            <a:endParaRPr/>
          </a:p>
        </p:txBody>
      </p:sp>
      <p:sp>
        <p:nvSpPr>
          <p:cNvPr id="233" name="Google Shape;233;p25"/>
          <p:cNvSpPr txBox="1"/>
          <p:nvPr/>
        </p:nvSpPr>
        <p:spPr>
          <a:xfrm>
            <a:off x="2208685" y="640049"/>
            <a:ext cx="6865412" cy="9789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600"/>
              <a:buFont typeface="Questrial"/>
              <a:buNone/>
            </a:pPr>
            <a:r>
              <a:rPr lang="en-US" sz="2400" b="1" i="1" u="none" strike="noStrike" cap="none">
                <a:solidFill>
                  <a:srgbClr val="000000"/>
                </a:solidFill>
                <a:latin typeface="Calibri"/>
                <a:ea typeface="Calibri"/>
                <a:cs typeface="Calibri"/>
                <a:sym typeface="Calibri"/>
              </a:rPr>
              <a:t>Coaching with Performance Feedback</a:t>
            </a:r>
            <a:endParaRPr/>
          </a:p>
          <a:p>
            <a:pPr marL="0" marR="0" lvl="0" indent="0" algn="l" rtl="0">
              <a:lnSpc>
                <a:spcPct val="100000"/>
              </a:lnSpc>
              <a:spcBef>
                <a:spcPts val="0"/>
              </a:spcBef>
              <a:spcAft>
                <a:spcPts val="0"/>
              </a:spcAft>
              <a:buClr>
                <a:schemeClr val="accent2"/>
              </a:buClr>
              <a:buSzPts val="600"/>
              <a:buFont typeface="Questrial"/>
              <a:buNone/>
            </a:pPr>
            <a:r>
              <a:rPr lang="en-US" sz="2400" b="1" i="1" u="none" strike="noStrike" cap="none">
                <a:solidFill>
                  <a:srgbClr val="000000"/>
                </a:solidFill>
                <a:latin typeface="Calibri"/>
                <a:ea typeface="Calibri"/>
                <a:cs typeface="Calibri"/>
                <a:sym typeface="Calibri"/>
              </a:rPr>
              <a:t>Request for Support</a:t>
            </a:r>
            <a:endParaRPr/>
          </a:p>
        </p:txBody>
      </p:sp>
      <p:sp>
        <p:nvSpPr>
          <p:cNvPr id="234" name="Google Shape;234;p25"/>
          <p:cNvSpPr txBox="1"/>
          <p:nvPr/>
        </p:nvSpPr>
        <p:spPr>
          <a:xfrm>
            <a:off x="2179731" y="1803907"/>
            <a:ext cx="6964143" cy="16015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600"/>
              <a:buFont typeface="Calibri"/>
              <a:buNone/>
            </a:pPr>
            <a:r>
              <a:rPr lang="en-US" sz="2400" b="1" i="1" u="none" strike="noStrike" cap="none">
                <a:solidFill>
                  <a:srgbClr val="000000"/>
                </a:solidFill>
                <a:latin typeface="Calibri"/>
                <a:ea typeface="Calibri"/>
                <a:cs typeface="Calibri"/>
                <a:sym typeface="Calibri"/>
              </a:rPr>
              <a:t>Professional Learning Communities with focused support</a:t>
            </a:r>
            <a:endParaRPr/>
          </a:p>
          <a:p>
            <a:pPr marL="0" marR="0" lvl="0" indent="0" algn="l" rtl="0">
              <a:lnSpc>
                <a:spcPct val="100000"/>
              </a:lnSpc>
              <a:spcBef>
                <a:spcPts val="0"/>
              </a:spcBef>
              <a:spcAft>
                <a:spcPts val="0"/>
              </a:spcAft>
              <a:buClr>
                <a:schemeClr val="accent2"/>
              </a:buClr>
              <a:buSzPts val="600"/>
              <a:buFont typeface="Calibri"/>
              <a:buNone/>
            </a:pPr>
            <a:r>
              <a:rPr lang="en-US" sz="2400" b="1" i="1" u="none" strike="noStrike" cap="none">
                <a:solidFill>
                  <a:srgbClr val="000000"/>
                </a:solidFill>
                <a:latin typeface="Calibri"/>
                <a:ea typeface="Calibri"/>
                <a:cs typeface="Calibri"/>
                <a:sym typeface="Calibri"/>
              </a:rPr>
              <a:t>Small group professional learning (self selected and data informed)</a:t>
            </a:r>
            <a:endParaRPr/>
          </a:p>
          <a:p>
            <a:pPr marL="0" marR="0" lvl="0" indent="0" algn="l" rtl="0">
              <a:lnSpc>
                <a:spcPct val="100000"/>
              </a:lnSpc>
              <a:spcBef>
                <a:spcPts val="0"/>
              </a:spcBef>
              <a:spcAft>
                <a:spcPts val="0"/>
              </a:spcAft>
              <a:buClr>
                <a:srgbClr val="23A35B"/>
              </a:buClr>
              <a:buSzPts val="2400"/>
              <a:buFont typeface="Questrial"/>
              <a:buNone/>
            </a:pPr>
            <a:endParaRPr sz="2400" b="1" i="1" u="none" strike="noStrike" cap="none">
              <a:solidFill>
                <a:srgbClr val="23A35B"/>
              </a:solidFill>
              <a:latin typeface="Questrial"/>
              <a:ea typeface="Questrial"/>
              <a:cs typeface="Questrial"/>
              <a:sym typeface="Questrial"/>
            </a:endParaRPr>
          </a:p>
        </p:txBody>
      </p:sp>
      <p:grpSp>
        <p:nvGrpSpPr>
          <p:cNvPr id="235" name="Google Shape;235;p25"/>
          <p:cNvGrpSpPr/>
          <p:nvPr/>
        </p:nvGrpSpPr>
        <p:grpSpPr>
          <a:xfrm>
            <a:off x="-500" y="1208408"/>
            <a:ext cx="834570" cy="4955625"/>
            <a:chOff x="33214" y="1208408"/>
            <a:chExt cx="1113989" cy="4955625"/>
          </a:xfrm>
        </p:grpSpPr>
        <p:sp>
          <p:nvSpPr>
            <p:cNvPr id="236" name="Google Shape;236;p25"/>
            <p:cNvSpPr/>
            <p:nvPr/>
          </p:nvSpPr>
          <p:spPr>
            <a:xfrm>
              <a:off x="33214" y="1208408"/>
              <a:ext cx="1113989" cy="4955625"/>
            </a:xfrm>
            <a:prstGeom prst="upDownArrow">
              <a:avLst>
                <a:gd name="adj1" fmla="val 50000"/>
                <a:gd name="adj2" fmla="val 50000"/>
              </a:avLst>
            </a:prstGeom>
            <a:gradFill>
              <a:gsLst>
                <a:gs pos="0">
                  <a:srgbClr val="A1B2E9"/>
                </a:gs>
                <a:gs pos="100000">
                  <a:srgbClr val="BDCEFF"/>
                </a:gs>
              </a:gsLst>
              <a:lin ang="16200000" scaled="0"/>
            </a:gradFill>
            <a:ln w="9525" cap="flat" cmpd="sng">
              <a:solidFill>
                <a:srgbClr val="A4B1DC"/>
              </a:solidFill>
              <a:prstDash val="solid"/>
              <a:round/>
              <a:headEnd type="none" w="sm" len="sm"/>
              <a:tailEnd type="none" w="sm" len="sm"/>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7" name="Google Shape;237;p25"/>
            <p:cNvSpPr txBox="1"/>
            <p:nvPr/>
          </p:nvSpPr>
          <p:spPr>
            <a:xfrm rot="-5400000">
              <a:off x="-1100938" y="3497780"/>
              <a:ext cx="3230553"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3200" b="0" i="0" u="none" strike="noStrike" cap="none">
                  <a:solidFill>
                    <a:srgbClr val="000000"/>
                  </a:solidFill>
                  <a:latin typeface="Arial"/>
                  <a:ea typeface="Arial"/>
                  <a:cs typeface="Arial"/>
                  <a:sym typeface="Arial"/>
                </a:rPr>
                <a:t>Data-Informed </a:t>
              </a:r>
              <a:endParaRPr/>
            </a:p>
          </p:txBody>
        </p:sp>
      </p:grpSp>
    </p:spTree>
    <p:extLst>
      <p:ext uri="{BB962C8B-B14F-4D97-AF65-F5344CB8AC3E}">
        <p14:creationId xmlns:p14="http://schemas.microsoft.com/office/powerpoint/2010/main" val="266784714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title"/>
          </p:nvPr>
        </p:nvSpPr>
        <p:spPr>
          <a:xfrm>
            <a:off x="457200" y="274638"/>
            <a:ext cx="8043333" cy="6583362"/>
          </a:xfrm>
          <a:prstGeom prst="rect">
            <a:avLst/>
          </a:prstGeom>
          <a:noFill/>
          <a:ln>
            <a:noFill/>
          </a:ln>
        </p:spPr>
        <p:txBody>
          <a:bodyPr spcFirstLastPara="1" wrap="square" lIns="91425" tIns="45700" rIns="91425" bIns="45700" anchor="ctr" anchorCtr="0">
            <a:noAutofit/>
          </a:bodyPr>
          <a:lstStyle/>
          <a:p>
            <a:r>
              <a:rPr lang="en-US" sz="4000" b="1" dirty="0">
                <a:solidFill>
                  <a:schemeClr val="tx2"/>
                </a:solidFill>
                <a:sym typeface="Century Gothic"/>
              </a:rPr>
              <a:t>Considerations at Tier 1 to support whole school coaching with data, practices, systems</a:t>
            </a:r>
            <a:br>
              <a:rPr lang="en-US" sz="4000" b="1" dirty="0">
                <a:solidFill>
                  <a:schemeClr val="tx2"/>
                </a:solidFill>
                <a:sym typeface="Century Gothic"/>
              </a:rPr>
            </a:br>
            <a:endParaRPr sz="4000" b="1" dirty="0">
              <a:solidFill>
                <a:schemeClr val="tx2"/>
              </a:solidFill>
              <a:sym typeface="Arial"/>
            </a:endParaRPr>
          </a:p>
        </p:txBody>
      </p:sp>
    </p:spTree>
    <p:extLst>
      <p:ext uri="{BB962C8B-B14F-4D97-AF65-F5344CB8AC3E}">
        <p14:creationId xmlns:p14="http://schemas.microsoft.com/office/powerpoint/2010/main" val="1907660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C:\Users\Cathy\AppData\Local\Microsoft\Windows\Temporary Internet Files\Content.IE5\2SHFKYC0\MP900409483[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3" name="Shape 123"/>
          <p:cNvSpPr txBox="1">
            <a:spLocks noGrp="1"/>
          </p:cNvSpPr>
          <p:nvPr>
            <p:ph type="title"/>
          </p:nvPr>
        </p:nvSpPr>
        <p:spPr>
          <a:xfrm>
            <a:off x="291467" y="287867"/>
            <a:ext cx="2790400" cy="2252133"/>
          </a:xfrm>
          <a:prstGeom prst="rect">
            <a:avLst/>
          </a:prstGeom>
          <a:solidFill>
            <a:schemeClr val="bg2">
              <a:lumMod val="75000"/>
              <a:alpha val="30000"/>
            </a:schemeClr>
          </a:solidFill>
          <a:ln>
            <a:noFill/>
          </a:ln>
        </p:spPr>
        <p:txBody>
          <a:bodyPr lIns="68568" tIns="34274" rIns="68568" bIns="34274" anchor="ctr" anchorCtr="0">
            <a:noAutofit/>
          </a:bodyPr>
          <a:lstStyle/>
          <a:p>
            <a:r>
              <a:rPr lang="en-US" sz="4000" b="1" dirty="0">
                <a:solidFill>
                  <a:schemeClr val="tx2"/>
                </a:solidFill>
                <a:sym typeface="Questrial"/>
              </a:rPr>
              <a:t>Positive Classroom Behavioral Supports</a:t>
            </a:r>
          </a:p>
        </p:txBody>
      </p:sp>
      <p:sp>
        <p:nvSpPr>
          <p:cNvPr id="7" name="Shape 122"/>
          <p:cNvSpPr txBox="1">
            <a:spLocks/>
          </p:cNvSpPr>
          <p:nvPr/>
        </p:nvSpPr>
        <p:spPr>
          <a:xfrm>
            <a:off x="6213653" y="0"/>
            <a:ext cx="2930347" cy="6858001"/>
          </a:xfrm>
          <a:prstGeom prst="rect">
            <a:avLst/>
          </a:prstGeom>
          <a:solidFill>
            <a:srgbClr val="FFFFFF">
              <a:alpha val="69803"/>
            </a:srgbClr>
          </a:solidFill>
          <a:ln>
            <a:noFill/>
          </a:ln>
        </p:spPr>
        <p:txBody>
          <a:bodyPr lIns="91423" tIns="45699" rIns="91423" bIns="45699" anchor="ctr"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pPr marL="287331" indent="-287331">
              <a:spcBef>
                <a:spcPts val="6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Define and Teach Rules and Routines aligned with School-wide Expectations (Classroom Matrix)</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Identify Continuum of </a:t>
            </a:r>
            <a:r>
              <a:rPr lang="en-US" sz="1800" dirty="0" smtClean="0">
                <a:solidFill>
                  <a:schemeClr val="dk2"/>
                </a:solidFill>
                <a:latin typeface="Questrial"/>
                <a:ea typeface="Questrial"/>
                <a:cs typeface="Questrial"/>
                <a:sym typeface="Questrial"/>
              </a:rPr>
              <a:t>Practices for Responding to Behavior</a:t>
            </a:r>
          </a:p>
          <a:p>
            <a:pPr marL="287331" indent="-287331">
              <a:spcBef>
                <a:spcPts val="1500"/>
              </a:spcBef>
              <a:buClr>
                <a:schemeClr val="dk2"/>
              </a:buClr>
              <a:buFont typeface="Noto Sans Symbols"/>
              <a:buAutoNum type="arabicPeriod"/>
            </a:pPr>
            <a:r>
              <a:rPr lang="en-US" sz="1800" dirty="0">
                <a:solidFill>
                  <a:schemeClr val="tx2"/>
                </a:solidFill>
                <a:latin typeface="Questrial"/>
                <a:ea typeface="Questrial"/>
                <a:cs typeface="Questrial"/>
                <a:sym typeface="Questrial"/>
              </a:rPr>
              <a:t>Arrange physical space to prompt appropriate behavior</a:t>
            </a:r>
          </a:p>
          <a:p>
            <a:pPr marL="287331" indent="-287331">
              <a:spcBef>
                <a:spcPts val="1500"/>
              </a:spcBef>
              <a:buClr>
                <a:schemeClr val="dk2"/>
              </a:buClr>
              <a:buFont typeface="Noto Sans Symbols"/>
              <a:buAutoNum type="arabicPeriod"/>
            </a:pPr>
            <a:r>
              <a:rPr lang="en-US" sz="1800" dirty="0" smtClean="0">
                <a:solidFill>
                  <a:schemeClr val="tx2"/>
                </a:solidFill>
                <a:latin typeface="Questrial"/>
                <a:ea typeface="Questrial"/>
                <a:cs typeface="Questrial"/>
                <a:sym typeface="Questrial"/>
              </a:rPr>
              <a:t>Employ </a:t>
            </a:r>
            <a:r>
              <a:rPr lang="en-US" sz="1800" dirty="0">
                <a:solidFill>
                  <a:schemeClr val="tx2"/>
                </a:solidFill>
                <a:latin typeface="Questrial"/>
                <a:ea typeface="Questrial"/>
                <a:cs typeface="Questrial"/>
                <a:sym typeface="Questrial"/>
              </a:rPr>
              <a:t>Active </a:t>
            </a:r>
            <a:r>
              <a:rPr lang="en-US" sz="1800" dirty="0">
                <a:solidFill>
                  <a:schemeClr val="dk2"/>
                </a:solidFill>
                <a:latin typeface="Questrial"/>
                <a:ea typeface="Questrial"/>
                <a:cs typeface="Questrial"/>
                <a:sym typeface="Questrial"/>
              </a:rPr>
              <a:t>Supervision</a:t>
            </a:r>
          </a:p>
          <a:p>
            <a:pPr marL="287331" indent="-287331">
              <a:spcBef>
                <a:spcPts val="1500"/>
              </a:spcBef>
              <a:buClr>
                <a:schemeClr val="dk2"/>
              </a:buClr>
              <a:buFont typeface="Arial"/>
              <a:buAutoNum type="arabicPeriod"/>
            </a:pPr>
            <a:r>
              <a:rPr lang="en-US" sz="1800" dirty="0" smtClean="0">
                <a:solidFill>
                  <a:schemeClr val="dk2"/>
                </a:solidFill>
                <a:latin typeface="Questrial"/>
                <a:ea typeface="Questrial"/>
                <a:cs typeface="Questrial"/>
                <a:sym typeface="Questrial"/>
              </a:rPr>
              <a:t>Develop Class</a:t>
            </a:r>
            <a:r>
              <a:rPr lang="en-US" sz="1800" dirty="0">
                <a:solidFill>
                  <a:schemeClr val="dk2"/>
                </a:solidFill>
                <a:latin typeface="Questrial"/>
                <a:ea typeface="Questrial"/>
                <a:cs typeface="Questrial"/>
                <a:sym typeface="Questrial"/>
              </a:rPr>
              <a:t>-Wide Group </a:t>
            </a:r>
            <a:r>
              <a:rPr lang="en-US" sz="1800" dirty="0" smtClean="0">
                <a:solidFill>
                  <a:schemeClr val="dk2"/>
                </a:solidFill>
                <a:latin typeface="Questrial"/>
                <a:ea typeface="Questrial"/>
                <a:cs typeface="Questrial"/>
                <a:sym typeface="Questrial"/>
              </a:rPr>
              <a:t>Contingencies</a:t>
            </a:r>
            <a:endParaRPr lang="en-US" sz="1800" dirty="0">
              <a:solidFill>
                <a:schemeClr val="dk2"/>
              </a:solidFill>
              <a:latin typeface="Questrial"/>
              <a:ea typeface="Questrial"/>
              <a:cs typeface="Questrial"/>
              <a:sym typeface="Questrial"/>
            </a:endParaRP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Provide Multiple Opportunities to Respond</a:t>
            </a:r>
          </a:p>
        </p:txBody>
      </p:sp>
    </p:spTree>
    <p:extLst>
      <p:ext uri="{BB962C8B-B14F-4D97-AF65-F5344CB8AC3E}">
        <p14:creationId xmlns:p14="http://schemas.microsoft.com/office/powerpoint/2010/main" val="444857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304800" y="307974"/>
            <a:ext cx="5918200" cy="1143000"/>
          </a:xfrm>
          <a:prstGeom prst="rect">
            <a:avLst/>
          </a:prstGeom>
        </p:spPr>
        <p:txBody>
          <a:bodyPr/>
          <a:lstStyle/>
          <a:p>
            <a:pPr algn="l" defTabSz="197140">
              <a:spcBef>
                <a:spcPts val="492"/>
              </a:spcBef>
              <a:defRPr sz="3359"/>
            </a:pPr>
            <a:r>
              <a:rPr sz="2400" dirty="0"/>
              <a:t>Appreciation is given to the following for their </a:t>
            </a:r>
          </a:p>
          <a:p>
            <a:pPr algn="l" defTabSz="197140">
              <a:spcBef>
                <a:spcPts val="492"/>
              </a:spcBef>
              <a:defRPr sz="3359"/>
            </a:pPr>
            <a:r>
              <a:rPr sz="2400" dirty="0"/>
              <a:t>contributions to this Professional Learning</a:t>
            </a:r>
          </a:p>
        </p:txBody>
      </p:sp>
      <p:pic>
        <p:nvPicPr>
          <p:cNvPr id="139" name="pasted-image.pdf"/>
          <p:cNvPicPr>
            <a:picLocks noChangeAspect="1"/>
          </p:cNvPicPr>
          <p:nvPr/>
        </p:nvPicPr>
        <p:blipFill>
          <a:blip r:embed="rId2">
            <a:extLst/>
          </a:blip>
          <a:stretch>
            <a:fillRect/>
          </a:stretch>
        </p:blipFill>
        <p:spPr>
          <a:xfrm>
            <a:off x="766195" y="55158"/>
            <a:ext cx="8037882" cy="5905884"/>
          </a:xfrm>
          <a:prstGeom prst="rect">
            <a:avLst/>
          </a:prstGeom>
          <a:ln w="12700">
            <a:miter lim="400000"/>
          </a:ln>
        </p:spPr>
      </p:pic>
      <p:pic>
        <p:nvPicPr>
          <p:cNvPr id="140" name="Screen Shot 2017-07-15 at 4.32.46 PM.png"/>
          <p:cNvPicPr>
            <a:picLocks noChangeAspect="1"/>
          </p:cNvPicPr>
          <p:nvPr/>
        </p:nvPicPr>
        <p:blipFill>
          <a:blip r:embed="rId3">
            <a:extLst/>
          </a:blip>
          <a:stretch>
            <a:fillRect/>
          </a:stretch>
        </p:blipFill>
        <p:spPr>
          <a:xfrm>
            <a:off x="6820771" y="1807398"/>
            <a:ext cx="1376682" cy="786676"/>
          </a:xfrm>
          <a:prstGeom prst="rect">
            <a:avLst/>
          </a:prstGeom>
          <a:ln w="12700">
            <a:miter lim="400000"/>
          </a:ln>
        </p:spPr>
      </p:pic>
      <p:pic>
        <p:nvPicPr>
          <p:cNvPr id="2" name="Picture 1"/>
          <p:cNvPicPr>
            <a:picLocks noChangeAspect="1"/>
          </p:cNvPicPr>
          <p:nvPr/>
        </p:nvPicPr>
        <p:blipFill>
          <a:blip r:embed="rId4"/>
          <a:stretch>
            <a:fillRect/>
          </a:stretch>
        </p:blipFill>
        <p:spPr>
          <a:xfrm>
            <a:off x="440266" y="1273107"/>
            <a:ext cx="2048933" cy="1068582"/>
          </a:xfrm>
          <a:prstGeom prst="rect">
            <a:avLst/>
          </a:prstGeom>
        </p:spPr>
      </p:pic>
    </p:spTree>
    <p:extLst>
      <p:ext uri="{BB962C8B-B14F-4D97-AF65-F5344CB8AC3E}">
        <p14:creationId xmlns:p14="http://schemas.microsoft.com/office/powerpoint/2010/main" val="369769559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1"/>
          <p:cNvSpPr txBox="1">
            <a:spLocks noGrp="1"/>
          </p:cNvSpPr>
          <p:nvPr>
            <p:ph type="title"/>
          </p:nvPr>
        </p:nvSpPr>
        <p:spPr>
          <a:xfrm>
            <a:off x="457199" y="274638"/>
            <a:ext cx="7857067"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4000" b="1" dirty="0">
                <a:solidFill>
                  <a:schemeClr val="tx2"/>
                </a:solidFill>
              </a:rPr>
              <a:t>Structure of PD for all staff each of the 6 practices  </a:t>
            </a:r>
            <a:endParaRPr sz="4000" b="1" dirty="0">
              <a:solidFill>
                <a:schemeClr val="tx2"/>
              </a:solidFill>
            </a:endParaRPr>
          </a:p>
        </p:txBody>
      </p:sp>
      <p:sp>
        <p:nvSpPr>
          <p:cNvPr id="280" name="Google Shape;280;p31"/>
          <p:cNvSpPr txBox="1">
            <a:spLocks noGrp="1"/>
          </p:cNvSpPr>
          <p:nvPr>
            <p:ph type="body" idx="1"/>
          </p:nvPr>
        </p:nvSpPr>
        <p:spPr>
          <a:xfrm>
            <a:off x="683684" y="1881188"/>
            <a:ext cx="7921500" cy="4068900"/>
          </a:xfrm>
          <a:prstGeom prst="rect">
            <a:avLst/>
          </a:prstGeom>
        </p:spPr>
        <p:txBody>
          <a:bodyPr spcFirstLastPara="1" wrap="square" lIns="91425" tIns="45700" rIns="91425" bIns="45700" anchor="t" anchorCtr="0">
            <a:noAutofit/>
          </a:bodyPr>
          <a:lstStyle/>
          <a:p>
            <a:pPr>
              <a:spcBef>
                <a:spcPts val="720"/>
              </a:spcBef>
            </a:pPr>
            <a:r>
              <a:rPr lang="en-US" dirty="0" smtClean="0"/>
              <a:t>Workshops provided every other month</a:t>
            </a:r>
            <a:endParaRPr dirty="0"/>
          </a:p>
          <a:p>
            <a:pPr>
              <a:spcBef>
                <a:spcPts val="720"/>
              </a:spcBef>
            </a:pPr>
            <a:r>
              <a:rPr lang="en-US" dirty="0"/>
              <a:t>Follow up task assigned for classroom teachers to build fluency with practices (examples)</a:t>
            </a:r>
            <a:endParaRPr dirty="0"/>
          </a:p>
          <a:p>
            <a:pPr>
              <a:spcBef>
                <a:spcPts val="720"/>
              </a:spcBef>
            </a:pPr>
            <a:r>
              <a:rPr lang="en-US" dirty="0"/>
              <a:t>Data Collection piece on fluency (lesson plans, feedback ratios)</a:t>
            </a:r>
            <a:endParaRPr dirty="0"/>
          </a:p>
          <a:p>
            <a:pPr>
              <a:spcBef>
                <a:spcPts val="720"/>
              </a:spcBef>
            </a:pPr>
            <a:r>
              <a:rPr lang="en-US" dirty="0"/>
              <a:t>Coach in all classrooms for fidelity checks</a:t>
            </a:r>
            <a:endParaRPr dirty="0"/>
          </a:p>
        </p:txBody>
      </p:sp>
    </p:spTree>
    <p:extLst>
      <p:ext uri="{BB962C8B-B14F-4D97-AF65-F5344CB8AC3E}">
        <p14:creationId xmlns:p14="http://schemas.microsoft.com/office/powerpoint/2010/main" val="236102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4"/>
          <p:cNvSpPr txBox="1">
            <a:spLocks noGrp="1"/>
          </p:cNvSpPr>
          <p:nvPr>
            <p:ph type="title"/>
          </p:nvPr>
        </p:nvSpPr>
        <p:spPr>
          <a:xfrm>
            <a:off x="457200" y="274650"/>
            <a:ext cx="8049900" cy="1143000"/>
          </a:xfrm>
          <a:prstGeom prst="rect">
            <a:avLst/>
          </a:prstGeom>
        </p:spPr>
        <p:txBody>
          <a:bodyPr spcFirstLastPara="1" wrap="square" lIns="91425" tIns="45700" rIns="91425" bIns="45700" anchor="ctr" anchorCtr="0">
            <a:noAutofit/>
          </a:bodyPr>
          <a:lstStyle/>
          <a:p>
            <a:pPr>
              <a:spcBef>
                <a:spcPts val="0"/>
              </a:spcBef>
            </a:pPr>
            <a:r>
              <a:rPr lang="en-US" sz="4000" b="1" dirty="0">
                <a:solidFill>
                  <a:schemeClr val="tx2"/>
                </a:solidFill>
              </a:rPr>
              <a:t>Evolution of Fluency Building with Feedback Ratios</a:t>
            </a:r>
            <a:endParaRPr sz="4000" b="1" dirty="0">
              <a:solidFill>
                <a:schemeClr val="tx2"/>
              </a:solidFill>
            </a:endParaRPr>
          </a:p>
        </p:txBody>
      </p:sp>
      <p:sp>
        <p:nvSpPr>
          <p:cNvPr id="303" name="Google Shape;303;p34"/>
          <p:cNvSpPr txBox="1">
            <a:spLocks noGrp="1"/>
          </p:cNvSpPr>
          <p:nvPr>
            <p:ph type="body" idx="1"/>
          </p:nvPr>
        </p:nvSpPr>
        <p:spPr>
          <a:xfrm>
            <a:off x="277400" y="1881200"/>
            <a:ext cx="8615700" cy="4776600"/>
          </a:xfrm>
          <a:prstGeom prst="rect">
            <a:avLst/>
          </a:prstGeom>
        </p:spPr>
        <p:txBody>
          <a:bodyPr spcFirstLastPara="1" wrap="square" lIns="91425" tIns="45700" rIns="91425" bIns="45700" anchor="t" anchorCtr="0">
            <a:noAutofit/>
          </a:bodyPr>
          <a:lstStyle/>
          <a:p>
            <a:pPr>
              <a:spcBef>
                <a:spcPts val="720"/>
              </a:spcBef>
            </a:pPr>
            <a:r>
              <a:rPr lang="en-US" dirty="0" smtClean="0"/>
              <a:t>Year </a:t>
            </a:r>
            <a:r>
              <a:rPr lang="en-US" dirty="0"/>
              <a:t>1- introduced and built feedback ratios</a:t>
            </a:r>
            <a:endParaRPr dirty="0"/>
          </a:p>
          <a:p>
            <a:pPr>
              <a:spcBef>
                <a:spcPts val="720"/>
              </a:spcBef>
            </a:pPr>
            <a:r>
              <a:rPr lang="en-US" dirty="0" smtClean="0"/>
              <a:t>Year 2</a:t>
            </a:r>
            <a:r>
              <a:rPr lang="en-US" dirty="0"/>
              <a:t>- watched the data to determine staff needing more support</a:t>
            </a:r>
            <a:endParaRPr dirty="0"/>
          </a:p>
          <a:p>
            <a:pPr>
              <a:spcBef>
                <a:spcPts val="720"/>
              </a:spcBef>
            </a:pPr>
            <a:r>
              <a:rPr lang="en-US" dirty="0" smtClean="0"/>
              <a:t>Year 3</a:t>
            </a:r>
            <a:r>
              <a:rPr lang="en-US" dirty="0"/>
              <a:t>: 80% of staff had fluency, monitored the student outcome data for equitable use of data. Gender-data to inform equitable </a:t>
            </a:r>
            <a:r>
              <a:rPr lang="en-US" dirty="0" smtClean="0"/>
              <a:t>use. </a:t>
            </a:r>
            <a:endParaRPr dirty="0"/>
          </a:p>
        </p:txBody>
      </p:sp>
    </p:spTree>
    <p:extLst>
      <p:ext uri="{BB962C8B-B14F-4D97-AF65-F5344CB8AC3E}">
        <p14:creationId xmlns:p14="http://schemas.microsoft.com/office/powerpoint/2010/main" val="4276358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6433"/>
            <a:ext cx="2523493" cy="4805620"/>
          </a:xfrm>
        </p:spPr>
        <p:txBody>
          <a:bodyPr>
            <a:noAutofit/>
          </a:bodyPr>
          <a:lstStyle/>
          <a:p>
            <a:r>
              <a:rPr lang="en-US" sz="3200" b="1" dirty="0">
                <a:solidFill>
                  <a:srgbClr val="1F497D"/>
                </a:solidFill>
              </a:rPr>
              <a:t>Which practices are currently reflected in your flowchart</a:t>
            </a:r>
            <a:r>
              <a:rPr lang="en-US" sz="3200" b="1" dirty="0" smtClean="0">
                <a:solidFill>
                  <a:srgbClr val="1F497D"/>
                </a:solidFill>
              </a:rPr>
              <a:t>?</a:t>
            </a:r>
            <a:br>
              <a:rPr lang="en-US" sz="3200" b="1" dirty="0" smtClean="0">
                <a:solidFill>
                  <a:srgbClr val="1F497D"/>
                </a:solidFill>
              </a:rPr>
            </a:br>
            <a:r>
              <a:rPr lang="en-US" sz="3200" b="1" i="1" dirty="0" smtClean="0">
                <a:solidFill>
                  <a:srgbClr val="1F497D"/>
                </a:solidFill>
              </a:rPr>
              <a:t>Connection to SW Tier 1</a:t>
            </a:r>
            <a:endParaRPr lang="en-US" sz="3200" b="1" i="1" dirty="0">
              <a:solidFill>
                <a:srgbClr val="1F497D"/>
              </a:solidFill>
            </a:endParaRPr>
          </a:p>
        </p:txBody>
      </p:sp>
      <p:pic>
        <p:nvPicPr>
          <p:cNvPr id="4" name="Picture 3" descr="Screen Shot 2017-06-11 at 8.29.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693" y="182564"/>
            <a:ext cx="6051177" cy="6675436"/>
          </a:xfrm>
          <a:prstGeom prst="rect">
            <a:avLst/>
          </a:prstGeom>
        </p:spPr>
      </p:pic>
    </p:spTree>
    <p:extLst>
      <p:ext uri="{BB962C8B-B14F-4D97-AF65-F5344CB8AC3E}">
        <p14:creationId xmlns:p14="http://schemas.microsoft.com/office/powerpoint/2010/main" val="2405751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prstGeom prst="rect">
            <a:avLst/>
          </a:prstGeom>
          <a:noFill/>
          <a:ln>
            <a:noFill/>
          </a:ln>
        </p:spPr>
        <p:txBody>
          <a:bodyPr vert="horz" wrap="square" lIns="91425" tIns="91425" rIns="91425" bIns="91425" numCol="1" rtlCol="0" anchor="ctr" anchorCtr="0" compatLnSpc="1">
            <a:prstTxWarp prst="textNoShape">
              <a:avLst/>
            </a:prstTxWarp>
            <a:noAutofit/>
          </a:bodyPr>
          <a:lstStyle/>
          <a:p>
            <a:pPr>
              <a:spcBef>
                <a:spcPts val="0"/>
              </a:spcBef>
            </a:pPr>
            <a:r>
              <a:rPr lang="en-US" sz="4000" b="1" dirty="0">
                <a:solidFill>
                  <a:schemeClr val="tx2"/>
                </a:solidFill>
                <a:sym typeface="Arial"/>
              </a:rPr>
              <a:t>Using the Classroom Snapshot to  Support Staff</a:t>
            </a:r>
          </a:p>
        </p:txBody>
      </p:sp>
      <p:sp>
        <p:nvSpPr>
          <p:cNvPr id="350" name="Shape 350"/>
          <p:cNvSpPr txBox="1">
            <a:spLocks noGrp="1"/>
          </p:cNvSpPr>
          <p:nvPr>
            <p:ph type="body" idx="1"/>
          </p:nvPr>
        </p:nvSpPr>
        <p:spPr>
          <a:xfrm>
            <a:off x="365298" y="1896533"/>
            <a:ext cx="8257568" cy="4826000"/>
          </a:xfrm>
          <a:prstGeom prst="rect">
            <a:avLst/>
          </a:prstGeom>
          <a:noFill/>
          <a:ln>
            <a:noFill/>
          </a:ln>
        </p:spPr>
        <p:txBody>
          <a:bodyPr lIns="91425" tIns="45700" rIns="91425" bIns="45700" anchor="t" anchorCtr="0">
            <a:noAutofit/>
          </a:bodyPr>
          <a:lstStyle/>
          <a:p>
            <a:pPr marL="0" marR="0" lvl="0" indent="0" algn="l" rtl="0">
              <a:spcBef>
                <a:spcPts val="0"/>
              </a:spcBef>
              <a:buClr>
                <a:schemeClr val="accent6"/>
              </a:buClr>
              <a:buSzPct val="100000"/>
              <a:buNone/>
            </a:pPr>
            <a:r>
              <a:rPr lang="en-US" sz="2800" b="0" i="0" u="none" strike="noStrike" cap="none" baseline="0" dirty="0" smtClean="0">
                <a:ea typeface="Arial"/>
                <a:sym typeface="Arial"/>
              </a:rPr>
              <a:t>Develop shared understanding</a:t>
            </a:r>
            <a:r>
              <a:rPr lang="en-US" sz="2800" b="0" i="0" u="none" strike="noStrike" cap="none" dirty="0" smtClean="0">
                <a:ea typeface="Arial"/>
                <a:sym typeface="Arial"/>
              </a:rPr>
              <a:t> (PD for all):</a:t>
            </a:r>
            <a:endParaRPr lang="en-US" sz="2800" b="0" i="0" u="none" strike="noStrike" cap="none" baseline="0" dirty="0" smtClean="0">
              <a:ea typeface="Arial"/>
              <a:sym typeface="Arial"/>
            </a:endParaRPr>
          </a:p>
          <a:p>
            <a:pPr marL="342900" marR="0" lvl="0" indent="-342900" algn="l" rtl="0">
              <a:spcBef>
                <a:spcPts val="0"/>
              </a:spcBef>
              <a:buClr>
                <a:schemeClr val="accent6"/>
              </a:buClr>
              <a:buSzPct val="100000"/>
              <a:buFont typeface="Noto Symbol"/>
              <a:buChar char="▪"/>
            </a:pPr>
            <a:r>
              <a:rPr lang="en-US" sz="2800" b="0" i="0" u="none" strike="noStrike" cap="none" baseline="0" dirty="0" smtClean="0">
                <a:ea typeface="Arial"/>
                <a:sym typeface="Arial"/>
              </a:rPr>
              <a:t>10-20 </a:t>
            </a:r>
            <a:r>
              <a:rPr lang="en-US" sz="2800" b="0" i="0" u="none" strike="noStrike" cap="none" baseline="0" dirty="0">
                <a:ea typeface="Arial"/>
                <a:sym typeface="Arial"/>
              </a:rPr>
              <a:t>minutes in grade level or staff meeting</a:t>
            </a:r>
          </a:p>
          <a:p>
            <a:pPr marL="0" marR="0" lvl="0" indent="0" algn="l" rtl="0">
              <a:spcBef>
                <a:spcPts val="560"/>
              </a:spcBef>
              <a:buClr>
                <a:schemeClr val="dk1"/>
              </a:buClr>
              <a:buSzPct val="100000"/>
              <a:buNone/>
            </a:pPr>
            <a:endParaRPr lang="en-US" sz="1000" b="0" i="0" u="none" strike="noStrike" cap="none" baseline="0" dirty="0">
              <a:ea typeface="Arial"/>
              <a:sym typeface="Arial"/>
            </a:endParaRPr>
          </a:p>
          <a:p>
            <a:pPr marL="0" marR="0" lvl="0" indent="0" algn="l" rtl="0">
              <a:spcBef>
                <a:spcPts val="560"/>
              </a:spcBef>
              <a:buClr>
                <a:schemeClr val="dk1"/>
              </a:buClr>
              <a:buSzPct val="25000"/>
              <a:buFont typeface="Noto Symbol"/>
              <a:buNone/>
            </a:pPr>
            <a:r>
              <a:rPr lang="en-US" sz="2800" b="1" i="0" u="none" strike="noStrike" cap="none" baseline="0" dirty="0" smtClean="0">
                <a:ea typeface="Arial"/>
                <a:sym typeface="Arial"/>
              </a:rPr>
              <a:t>Tell</a:t>
            </a:r>
            <a:r>
              <a:rPr lang="en-US" sz="2800" b="1" i="0" u="none" strike="noStrike" cap="none" dirty="0" smtClean="0">
                <a:ea typeface="Arial"/>
                <a:sym typeface="Arial"/>
              </a:rPr>
              <a:t> </a:t>
            </a:r>
            <a:r>
              <a:rPr lang="en-US" sz="2800" b="1" i="0" u="none" strike="noStrike" cap="none" baseline="0" dirty="0" smtClean="0">
                <a:ea typeface="Arial"/>
                <a:sym typeface="Arial"/>
              </a:rPr>
              <a:t>how </a:t>
            </a:r>
            <a:r>
              <a:rPr lang="en-US" sz="2800" b="1" i="0" u="none" strike="noStrike" cap="none" baseline="0" dirty="0">
                <a:ea typeface="Arial"/>
                <a:sym typeface="Arial"/>
              </a:rPr>
              <a:t>you will do the following:</a:t>
            </a:r>
          </a:p>
          <a:p>
            <a:pPr marL="342900" marR="0" lvl="0" indent="-342900" algn="l" rtl="0">
              <a:spcBef>
                <a:spcPts val="560"/>
              </a:spcBef>
              <a:buClr>
                <a:schemeClr val="accent6"/>
              </a:buClr>
              <a:buSzPct val="100000"/>
              <a:buFont typeface="Noto Symbol"/>
              <a:buChar char="▪"/>
            </a:pPr>
            <a:r>
              <a:rPr lang="en-US" sz="2800" b="0" i="0" u="none" strike="noStrike" cap="none" baseline="0" dirty="0">
                <a:ea typeface="Arial"/>
                <a:sym typeface="Arial"/>
              </a:rPr>
              <a:t>How will data be collected?</a:t>
            </a:r>
          </a:p>
          <a:p>
            <a:pPr marL="742950" marR="0" lvl="1" indent="-285750" algn="l" rtl="0">
              <a:spcBef>
                <a:spcPts val="560"/>
              </a:spcBef>
              <a:buClr>
                <a:schemeClr val="accent6"/>
              </a:buClr>
              <a:buSzPct val="100000"/>
              <a:buFont typeface="Noto Symbol"/>
              <a:buChar char="▪"/>
            </a:pPr>
            <a:r>
              <a:rPr lang="en-US" sz="2800" b="0" i="0" u="none" strike="noStrike" cap="none" baseline="0" dirty="0" smtClean="0">
                <a:ea typeface="Arial"/>
                <a:sym typeface="Arial"/>
              </a:rPr>
              <a:t>Teacher self assess</a:t>
            </a:r>
          </a:p>
          <a:p>
            <a:pPr marL="742950" marR="0" lvl="1" indent="-285750" algn="l" rtl="0">
              <a:spcBef>
                <a:spcPts val="560"/>
              </a:spcBef>
              <a:buClr>
                <a:schemeClr val="accent6"/>
              </a:buClr>
              <a:buSzPct val="100000"/>
              <a:buFont typeface="Noto Symbol"/>
              <a:buChar char="▪"/>
            </a:pPr>
            <a:r>
              <a:rPr lang="en-US" sz="2800" b="0" i="0" u="none" strike="noStrike" cap="none" baseline="0" dirty="0" smtClean="0">
                <a:ea typeface="Arial"/>
                <a:sym typeface="Arial"/>
              </a:rPr>
              <a:t>Data </a:t>
            </a:r>
            <a:r>
              <a:rPr lang="en-US" sz="2800" b="0" i="0" u="none" strike="noStrike" cap="none" baseline="0" dirty="0">
                <a:ea typeface="Arial"/>
                <a:sym typeface="Arial"/>
              </a:rPr>
              <a:t>Buddy to gather performance </a:t>
            </a:r>
            <a:r>
              <a:rPr lang="en-US" sz="2800" b="0" i="0" u="none" strike="noStrike" cap="none" baseline="0" dirty="0" smtClean="0">
                <a:ea typeface="Arial"/>
                <a:sym typeface="Arial"/>
              </a:rPr>
              <a:t>feedback</a:t>
            </a:r>
            <a:endParaRPr lang="en-US" sz="2800" b="0" i="0" u="none" strike="noStrike" cap="none" baseline="0" dirty="0">
              <a:ea typeface="Arial"/>
              <a:sym typeface="Arial"/>
            </a:endParaRPr>
          </a:p>
          <a:p>
            <a:pPr marL="342900" marR="0" lvl="0" indent="-342900" algn="l" rtl="0">
              <a:spcBef>
                <a:spcPts val="560"/>
              </a:spcBef>
              <a:buClr>
                <a:schemeClr val="accent6"/>
              </a:buClr>
              <a:buSzPct val="100000"/>
              <a:buFont typeface="Noto Symbol"/>
              <a:buChar char="▪"/>
            </a:pPr>
            <a:r>
              <a:rPr lang="en-US" sz="2800" b="0" i="0" u="none" strike="noStrike" cap="none" baseline="0" dirty="0">
                <a:ea typeface="Arial"/>
                <a:sym typeface="Arial"/>
              </a:rPr>
              <a:t>How will you work to ensure teachers feel supported?</a:t>
            </a:r>
          </a:p>
        </p:txBody>
      </p:sp>
      <p:pic>
        <p:nvPicPr>
          <p:cNvPr id="5" name="Picture 4" descr="SNAP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932" y="1007533"/>
            <a:ext cx="1397001" cy="1422401"/>
          </a:xfrm>
          <a:prstGeom prst="rect">
            <a:avLst/>
          </a:prstGeom>
        </p:spPr>
      </p:pic>
    </p:spTree>
    <p:extLst>
      <p:ext uri="{BB962C8B-B14F-4D97-AF65-F5344CB8AC3E}">
        <p14:creationId xmlns:p14="http://schemas.microsoft.com/office/powerpoint/2010/main" val="3052522897"/>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0797" y="299428"/>
            <a:ext cx="7608401" cy="1200329"/>
          </a:xfrm>
          <a:prstGeom prst="rect">
            <a:avLst/>
          </a:prstGeom>
          <a:noFill/>
        </p:spPr>
        <p:txBody>
          <a:bodyPr wrap="square" rtlCol="0">
            <a:spAutoFit/>
          </a:bodyPr>
          <a:lstStyle/>
          <a:p>
            <a:pPr algn="ctr" defTabSz="914400"/>
            <a:r>
              <a:rPr lang="en-US" sz="3600" b="1" dirty="0">
                <a:solidFill>
                  <a:schemeClr val="tx2"/>
                </a:solidFill>
                <a:latin typeface="+mj-lt"/>
                <a:ea typeface="+mj-ea"/>
                <a:cs typeface="+mj-cs"/>
              </a:rPr>
              <a:t>Positive Classroom Behavioral Support Snapshot:  Classroom Teaching Matrix</a:t>
            </a:r>
          </a:p>
        </p:txBody>
      </p:sp>
      <p:pic>
        <p:nvPicPr>
          <p:cNvPr id="4" name="Picture 3" descr="Screen Shot 2017-12-02 at 3.24.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478" y="1749770"/>
            <a:ext cx="4162323" cy="5225234"/>
          </a:xfrm>
          <a:prstGeom prst="rect">
            <a:avLst/>
          </a:prstGeom>
        </p:spPr>
      </p:pic>
      <p:pic>
        <p:nvPicPr>
          <p:cNvPr id="3" name="Picture 2" descr="Screen Shot 2017-12-02 at 3.22.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74" y="1767658"/>
            <a:ext cx="3996325" cy="5090342"/>
          </a:xfrm>
          <a:prstGeom prst="rect">
            <a:avLst/>
          </a:prstGeom>
        </p:spPr>
      </p:pic>
      <p:pic>
        <p:nvPicPr>
          <p:cNvPr id="5" name="Picture 4" descr="Screen Shot 2017-12-02 at 4.01.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69" y="256114"/>
            <a:ext cx="1198333" cy="1161524"/>
          </a:xfrm>
          <a:prstGeom prst="rect">
            <a:avLst/>
          </a:prstGeom>
        </p:spPr>
      </p:pic>
    </p:spTree>
    <p:extLst>
      <p:ext uri="{BB962C8B-B14F-4D97-AF65-F5344CB8AC3E}">
        <p14:creationId xmlns:p14="http://schemas.microsoft.com/office/powerpoint/2010/main" val="188014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4503" y="299428"/>
            <a:ext cx="7292298" cy="1077218"/>
          </a:xfrm>
          <a:prstGeom prst="rect">
            <a:avLst/>
          </a:prstGeom>
          <a:noFill/>
        </p:spPr>
        <p:txBody>
          <a:bodyPr wrap="square" rtlCol="0">
            <a:spAutoFit/>
          </a:bodyPr>
          <a:lstStyle/>
          <a:p>
            <a:pPr algn="ctr">
              <a:spcBef>
                <a:spcPct val="0"/>
              </a:spcBef>
            </a:pPr>
            <a:r>
              <a:rPr lang="en-US" sz="3200" b="1" dirty="0">
                <a:solidFill>
                  <a:srgbClr val="1F497D"/>
                </a:solidFill>
                <a:latin typeface="+mj-lt"/>
                <a:ea typeface="+mj-ea"/>
                <a:cs typeface="+mj-cs"/>
              </a:rPr>
              <a:t>Positive Classroom Behavioral Support Snapshot:  Continuum of Responses</a:t>
            </a:r>
          </a:p>
        </p:txBody>
      </p:sp>
      <p:pic>
        <p:nvPicPr>
          <p:cNvPr id="5" name="Picture 4" descr="Screen Shot 2017-12-02 at 4.01.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69" y="256114"/>
            <a:ext cx="1198333" cy="1161524"/>
          </a:xfrm>
          <a:prstGeom prst="rect">
            <a:avLst/>
          </a:prstGeom>
        </p:spPr>
      </p:pic>
      <p:pic>
        <p:nvPicPr>
          <p:cNvPr id="7" name="Picture 6" descr="Screen Shot 2017-12-03 at 7.57.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303" y="1417638"/>
            <a:ext cx="3828150" cy="5130242"/>
          </a:xfrm>
          <a:prstGeom prst="rect">
            <a:avLst/>
          </a:prstGeom>
        </p:spPr>
      </p:pic>
      <p:pic>
        <p:nvPicPr>
          <p:cNvPr id="8" name="Picture 7" descr="Screen Shot 2017-12-03 at 7.58.0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69" y="1417638"/>
            <a:ext cx="3944747" cy="4982838"/>
          </a:xfrm>
          <a:prstGeom prst="rect">
            <a:avLst/>
          </a:prstGeom>
        </p:spPr>
      </p:pic>
    </p:spTree>
    <p:extLst>
      <p:ext uri="{BB962C8B-B14F-4D97-AF65-F5344CB8AC3E}">
        <p14:creationId xmlns:p14="http://schemas.microsoft.com/office/powerpoint/2010/main" val="304461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274638"/>
            <a:ext cx="6781800" cy="1143000"/>
          </a:xfrm>
        </p:spPr>
        <p:txBody>
          <a:bodyPr>
            <a:noAutofit/>
          </a:bodyPr>
          <a:lstStyle/>
          <a:p>
            <a:r>
              <a:rPr lang="en-US" sz="4000" b="1" dirty="0">
                <a:solidFill>
                  <a:schemeClr val="tx2"/>
                </a:solidFill>
              </a:rPr>
              <a:t>Assessment for Continuum of Responses</a:t>
            </a:r>
          </a:p>
        </p:txBody>
      </p:sp>
      <p:pic>
        <p:nvPicPr>
          <p:cNvPr id="8" name="Picture 7" descr="Screen Shot 2017-11-27 at 4.48.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46" y="-1"/>
            <a:ext cx="1373183" cy="1417639"/>
          </a:xfrm>
          <a:prstGeom prst="rect">
            <a:avLst/>
          </a:prstGeom>
        </p:spPr>
      </p:pic>
      <p:pic>
        <p:nvPicPr>
          <p:cNvPr id="3" name="Picture 2" descr="Screen Shot 2017-12-03 at 7.57.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9" y="2177785"/>
            <a:ext cx="9265581" cy="3955092"/>
          </a:xfrm>
          <a:prstGeom prst="rect">
            <a:avLst/>
          </a:prstGeom>
        </p:spPr>
      </p:pic>
    </p:spTree>
    <p:extLst>
      <p:ext uri="{BB962C8B-B14F-4D97-AF65-F5344CB8AC3E}">
        <p14:creationId xmlns:p14="http://schemas.microsoft.com/office/powerpoint/2010/main" val="2109479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0890" y="256114"/>
            <a:ext cx="7305610" cy="1077218"/>
          </a:xfrm>
          <a:prstGeom prst="rect">
            <a:avLst/>
          </a:prstGeom>
          <a:noFill/>
        </p:spPr>
        <p:txBody>
          <a:bodyPr wrap="square" rtlCol="0">
            <a:spAutoFit/>
          </a:bodyPr>
          <a:lstStyle/>
          <a:p>
            <a:pPr algn="ctr">
              <a:spcBef>
                <a:spcPct val="0"/>
              </a:spcBef>
            </a:pPr>
            <a:r>
              <a:rPr lang="en-US" sz="3200" b="1" dirty="0">
                <a:solidFill>
                  <a:srgbClr val="1F497D"/>
                </a:solidFill>
                <a:latin typeface="+mj-lt"/>
                <a:ea typeface="+mj-ea"/>
                <a:cs typeface="+mj-cs"/>
              </a:rPr>
              <a:t>Positive Classroom Behavioral Support Snapshot:  Opportunities to Respond</a:t>
            </a:r>
          </a:p>
        </p:txBody>
      </p:sp>
      <p:pic>
        <p:nvPicPr>
          <p:cNvPr id="5" name="Picture 4" descr="Screen Shot 2017-12-02 at 4.01.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69" y="256114"/>
            <a:ext cx="1198333" cy="1161524"/>
          </a:xfrm>
          <a:prstGeom prst="rect">
            <a:avLst/>
          </a:prstGeom>
        </p:spPr>
      </p:pic>
      <p:pic>
        <p:nvPicPr>
          <p:cNvPr id="6" name="Picture 5" descr="Screen Shot 2017-12-03 at 10.48.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700" y="1718140"/>
            <a:ext cx="3810000" cy="4936659"/>
          </a:xfrm>
          <a:prstGeom prst="rect">
            <a:avLst/>
          </a:prstGeom>
        </p:spPr>
      </p:pic>
      <p:pic>
        <p:nvPicPr>
          <p:cNvPr id="7" name="Picture 6" descr="Screen Shot 2017-12-03 at 11.18.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1718140"/>
            <a:ext cx="3797300" cy="4974552"/>
          </a:xfrm>
          <a:prstGeom prst="rect">
            <a:avLst/>
          </a:prstGeom>
        </p:spPr>
      </p:pic>
    </p:spTree>
    <p:extLst>
      <p:ext uri="{BB962C8B-B14F-4D97-AF65-F5344CB8AC3E}">
        <p14:creationId xmlns:p14="http://schemas.microsoft.com/office/powerpoint/2010/main" val="3435186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2-03 at 11.18.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62" y="1293671"/>
            <a:ext cx="6546350" cy="5437571"/>
          </a:xfrm>
          <a:prstGeom prst="rect">
            <a:avLst/>
          </a:prstGeom>
        </p:spPr>
      </p:pic>
      <p:sp>
        <p:nvSpPr>
          <p:cNvPr id="3" name="Title 1"/>
          <p:cNvSpPr txBox="1">
            <a:spLocks/>
          </p:cNvSpPr>
          <p:nvPr/>
        </p:nvSpPr>
        <p:spPr>
          <a:xfrm>
            <a:off x="1414262" y="274638"/>
            <a:ext cx="6782433"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n-US" sz="4000" b="1" dirty="0">
                <a:solidFill>
                  <a:schemeClr val="tx2"/>
                </a:solidFill>
              </a:rPr>
              <a:t>Assessment for OTRs</a:t>
            </a:r>
          </a:p>
        </p:txBody>
      </p:sp>
      <p:pic>
        <p:nvPicPr>
          <p:cNvPr id="4" name="Picture 3" descr="Screen Shot 2017-11-27 at 4.48.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9" y="0"/>
            <a:ext cx="1373183" cy="1417639"/>
          </a:xfrm>
          <a:prstGeom prst="rect">
            <a:avLst/>
          </a:prstGeom>
        </p:spPr>
      </p:pic>
    </p:spTree>
    <p:extLst>
      <p:ext uri="{BB962C8B-B14F-4D97-AF65-F5344CB8AC3E}">
        <p14:creationId xmlns:p14="http://schemas.microsoft.com/office/powerpoint/2010/main" val="894377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0890" y="256114"/>
            <a:ext cx="7305610" cy="1077218"/>
          </a:xfrm>
          <a:prstGeom prst="rect">
            <a:avLst/>
          </a:prstGeom>
          <a:noFill/>
        </p:spPr>
        <p:txBody>
          <a:bodyPr wrap="square" rtlCol="0">
            <a:spAutoFit/>
          </a:bodyPr>
          <a:lstStyle/>
          <a:p>
            <a:pPr algn="ctr">
              <a:spcBef>
                <a:spcPct val="0"/>
              </a:spcBef>
            </a:pPr>
            <a:r>
              <a:rPr lang="en-US" sz="3200" b="1" dirty="0">
                <a:solidFill>
                  <a:srgbClr val="1F497D"/>
                </a:solidFill>
                <a:latin typeface="+mj-lt"/>
                <a:ea typeface="+mj-ea"/>
                <a:cs typeface="+mj-cs"/>
              </a:rPr>
              <a:t>Positive Classroom Behavioral Support Snapshot:  Group Contingency</a:t>
            </a:r>
          </a:p>
        </p:txBody>
      </p:sp>
      <p:pic>
        <p:nvPicPr>
          <p:cNvPr id="5" name="Picture 4" descr="Screen Shot 2017-12-02 at 4.01.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69" y="256114"/>
            <a:ext cx="1198333" cy="1161524"/>
          </a:xfrm>
          <a:prstGeom prst="rect">
            <a:avLst/>
          </a:prstGeom>
        </p:spPr>
      </p:pic>
      <p:pic>
        <p:nvPicPr>
          <p:cNvPr id="3" name="Picture 2" descr="Screen Shot 2017-12-03 at 10.48.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69" y="1396832"/>
            <a:ext cx="4151504" cy="5455990"/>
          </a:xfrm>
          <a:prstGeom prst="rect">
            <a:avLst/>
          </a:prstGeom>
        </p:spPr>
      </p:pic>
      <p:pic>
        <p:nvPicPr>
          <p:cNvPr id="4" name="Picture 3" descr="Screen Shot 2017-12-03 at 10.48.1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600" y="1396832"/>
            <a:ext cx="4140200" cy="5364503"/>
          </a:xfrm>
          <a:prstGeom prst="rect">
            <a:avLst/>
          </a:prstGeom>
        </p:spPr>
      </p:pic>
    </p:spTree>
    <p:extLst>
      <p:ext uri="{BB962C8B-B14F-4D97-AF65-F5344CB8AC3E}">
        <p14:creationId xmlns:p14="http://schemas.microsoft.com/office/powerpoint/2010/main" val="395908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defTabSz="457200">
              <a:defRPr/>
            </a:pPr>
            <a:r>
              <a:rPr lang="en-US" b="1" dirty="0">
                <a:solidFill>
                  <a:schemeClr val="tx2">
                    <a:lumMod val="75000"/>
                  </a:schemeClr>
                </a:solidFill>
              </a:rPr>
              <a:t>Learning Intentions </a:t>
            </a:r>
          </a:p>
        </p:txBody>
      </p:sp>
      <p:sp>
        <p:nvSpPr>
          <p:cNvPr id="4" name="Text Placeholder 3"/>
          <p:cNvSpPr>
            <a:spLocks noGrp="1"/>
          </p:cNvSpPr>
          <p:nvPr>
            <p:ph type="body" idx="1"/>
          </p:nvPr>
        </p:nvSpPr>
        <p:spPr/>
        <p:txBody>
          <a:bodyPr>
            <a:normAutofit lnSpcReduction="10000"/>
          </a:bodyPr>
          <a:lstStyle/>
          <a:p>
            <a:pPr>
              <a:buFont typeface="Wingdings" charset="2"/>
              <a:buChar char="²"/>
            </a:pPr>
            <a:r>
              <a:rPr lang="en-US" sz="3400" dirty="0" smtClean="0"/>
              <a:t>Develop shared language and understanding of Positive Classroom Behavioral Supports (PCBS)</a:t>
            </a:r>
          </a:p>
          <a:p>
            <a:pPr>
              <a:buFont typeface="Wingdings" charset="2"/>
              <a:buChar char="²"/>
            </a:pPr>
            <a:r>
              <a:rPr lang="en-US" sz="3400" dirty="0" smtClean="0"/>
              <a:t>Explore data informed approach to support fluency building with </a:t>
            </a:r>
            <a:r>
              <a:rPr lang="en-US" sz="3400" dirty="0"/>
              <a:t>Positive Classroom Behavioral Supports</a:t>
            </a:r>
          </a:p>
          <a:p>
            <a:pPr>
              <a:buFont typeface="Wingdings" charset="2"/>
              <a:buChar char="²"/>
            </a:pPr>
            <a:r>
              <a:rPr lang="en-US" sz="3400" dirty="0" smtClean="0"/>
              <a:t>Explore approach to install systems of support for capacity building with Positive Classroom Behavioral Supports</a:t>
            </a:r>
          </a:p>
          <a:p>
            <a:pPr marL="457200" indent="-457200">
              <a:buFont typeface="Wingdings" charset="2"/>
              <a:buChar char="²"/>
            </a:pPr>
            <a:endParaRPr lang="en-US" sz="3400" dirty="0"/>
          </a:p>
          <a:p>
            <a:endParaRPr lang="en-US" sz="3400" dirty="0"/>
          </a:p>
        </p:txBody>
      </p:sp>
    </p:spTree>
    <p:extLst>
      <p:ext uri="{BB962C8B-B14F-4D97-AF65-F5344CB8AC3E}">
        <p14:creationId xmlns:p14="http://schemas.microsoft.com/office/powerpoint/2010/main" val="3662975853"/>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12-03 at 9.25.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6834"/>
            <a:ext cx="9144000" cy="2945423"/>
          </a:xfrm>
          <a:prstGeom prst="rect">
            <a:avLst/>
          </a:prstGeom>
        </p:spPr>
      </p:pic>
      <p:sp>
        <p:nvSpPr>
          <p:cNvPr id="3" name="Title 1"/>
          <p:cNvSpPr txBox="1">
            <a:spLocks/>
          </p:cNvSpPr>
          <p:nvPr/>
        </p:nvSpPr>
        <p:spPr>
          <a:xfrm>
            <a:off x="1681243" y="274638"/>
            <a:ext cx="6782433"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rPr>
              <a:t>Assessment for Physical Arrangements</a:t>
            </a:r>
          </a:p>
        </p:txBody>
      </p:sp>
      <p:pic>
        <p:nvPicPr>
          <p:cNvPr id="4" name="Picture 3" descr="Screen Shot 2017-11-27 at 4.48.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46" y="-1"/>
            <a:ext cx="1373183" cy="1417639"/>
          </a:xfrm>
          <a:prstGeom prst="rect">
            <a:avLst/>
          </a:prstGeom>
        </p:spPr>
      </p:pic>
    </p:spTree>
    <p:extLst>
      <p:ext uri="{BB962C8B-B14F-4D97-AF65-F5344CB8AC3E}">
        <p14:creationId xmlns:p14="http://schemas.microsoft.com/office/powerpoint/2010/main" val="2180481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190" y="1628569"/>
            <a:ext cx="2782943" cy="3539430"/>
          </a:xfrm>
          <a:prstGeom prst="rect">
            <a:avLst/>
          </a:prstGeom>
          <a:noFill/>
        </p:spPr>
        <p:txBody>
          <a:bodyPr wrap="square" rtlCol="0">
            <a:spAutoFit/>
          </a:bodyPr>
          <a:lstStyle/>
          <a:p>
            <a:pPr algn="ctr">
              <a:spcBef>
                <a:spcPct val="0"/>
              </a:spcBef>
            </a:pPr>
            <a:r>
              <a:rPr lang="en-US" sz="3200" b="1" dirty="0">
                <a:solidFill>
                  <a:srgbClr val="1F497D"/>
                </a:solidFill>
                <a:latin typeface="+mj-lt"/>
                <a:ea typeface="+mj-ea"/>
                <a:cs typeface="+mj-cs"/>
              </a:rPr>
              <a:t>Positive Classroom Behavioral Support Snapshot:  Physical Arrangements</a:t>
            </a:r>
          </a:p>
        </p:txBody>
      </p:sp>
      <p:pic>
        <p:nvPicPr>
          <p:cNvPr id="5" name="Picture 4" descr="Screen Shot 2017-12-02 at 4.01.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69" y="256114"/>
            <a:ext cx="1198333" cy="1161524"/>
          </a:xfrm>
          <a:prstGeom prst="rect">
            <a:avLst/>
          </a:prstGeom>
        </p:spPr>
      </p:pic>
      <p:pic>
        <p:nvPicPr>
          <p:cNvPr id="3" name="Picture 2" descr="Screen Shot 2017-12-03 at 9.25.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484" y="103378"/>
            <a:ext cx="5190516" cy="6858000"/>
          </a:xfrm>
          <a:prstGeom prst="rect">
            <a:avLst/>
          </a:prstGeom>
        </p:spPr>
      </p:pic>
    </p:spTree>
    <p:extLst>
      <p:ext uri="{BB962C8B-B14F-4D97-AF65-F5344CB8AC3E}">
        <p14:creationId xmlns:p14="http://schemas.microsoft.com/office/powerpoint/2010/main" val="363367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2-03 at 9.57.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31" y="1987622"/>
            <a:ext cx="8863869" cy="2997136"/>
          </a:xfrm>
          <a:prstGeom prst="rect">
            <a:avLst/>
          </a:prstGeom>
        </p:spPr>
      </p:pic>
      <p:sp>
        <p:nvSpPr>
          <p:cNvPr id="3" name="Title 1"/>
          <p:cNvSpPr txBox="1">
            <a:spLocks/>
          </p:cNvSpPr>
          <p:nvPr/>
        </p:nvSpPr>
        <p:spPr>
          <a:xfrm>
            <a:off x="1681243" y="274638"/>
            <a:ext cx="6782433"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rPr>
              <a:t>Assessment for Active Supervision</a:t>
            </a:r>
          </a:p>
        </p:txBody>
      </p:sp>
      <p:pic>
        <p:nvPicPr>
          <p:cNvPr id="4" name="Picture 3" descr="Screen Shot 2017-11-27 at 4.48.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3183" cy="1417639"/>
          </a:xfrm>
          <a:prstGeom prst="rect">
            <a:avLst/>
          </a:prstGeom>
        </p:spPr>
      </p:pic>
    </p:spTree>
    <p:extLst>
      <p:ext uri="{BB962C8B-B14F-4D97-AF65-F5344CB8AC3E}">
        <p14:creationId xmlns:p14="http://schemas.microsoft.com/office/powerpoint/2010/main" val="2444038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190" y="1628569"/>
            <a:ext cx="2782943" cy="3539430"/>
          </a:xfrm>
          <a:prstGeom prst="rect">
            <a:avLst/>
          </a:prstGeom>
          <a:noFill/>
        </p:spPr>
        <p:txBody>
          <a:bodyPr wrap="square" rtlCol="0">
            <a:spAutoFit/>
          </a:bodyPr>
          <a:lstStyle/>
          <a:p>
            <a:pPr algn="ctr">
              <a:spcBef>
                <a:spcPct val="0"/>
              </a:spcBef>
            </a:pPr>
            <a:r>
              <a:rPr lang="en-US" sz="3200" b="1" dirty="0">
                <a:solidFill>
                  <a:srgbClr val="1F497D"/>
                </a:solidFill>
                <a:latin typeface="+mj-lt"/>
                <a:ea typeface="+mj-ea"/>
                <a:cs typeface="+mj-cs"/>
              </a:rPr>
              <a:t>Positive Classroom Behavioral Support Snapshot:  Active Supervision</a:t>
            </a:r>
          </a:p>
        </p:txBody>
      </p:sp>
      <p:pic>
        <p:nvPicPr>
          <p:cNvPr id="5" name="Picture 4" descr="Screen Shot 2017-12-02 at 4.01.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69" y="256114"/>
            <a:ext cx="1198333" cy="1161524"/>
          </a:xfrm>
          <a:prstGeom prst="rect">
            <a:avLst/>
          </a:prstGeom>
        </p:spPr>
      </p:pic>
      <p:pic>
        <p:nvPicPr>
          <p:cNvPr id="6" name="Picture 5" descr="Screen Shot 2017-12-03 at 9.57.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210" y="0"/>
            <a:ext cx="5211606" cy="6858000"/>
          </a:xfrm>
          <a:prstGeom prst="rect">
            <a:avLst/>
          </a:prstGeom>
        </p:spPr>
      </p:pic>
    </p:spTree>
    <p:extLst>
      <p:ext uri="{BB962C8B-B14F-4D97-AF65-F5344CB8AC3E}">
        <p14:creationId xmlns:p14="http://schemas.microsoft.com/office/powerpoint/2010/main" val="2033808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186268" y="313375"/>
            <a:ext cx="8553332" cy="653100"/>
          </a:xfrm>
          <a:prstGeom prst="rect">
            <a:avLst/>
          </a:prstGeom>
          <a:noFill/>
          <a:ln>
            <a:noFill/>
          </a:ln>
        </p:spPr>
        <p:txBody>
          <a:bodyPr vert="horz" wrap="square" lIns="91425" tIns="91425" rIns="91425" bIns="91425" numCol="1" anchor="ctr" anchorCtr="0" compatLnSpc="1">
            <a:prstTxWarp prst="textNoShape">
              <a:avLst/>
            </a:prstTxWarp>
            <a:noAutofit/>
          </a:bodyPr>
          <a:lstStyle/>
          <a:p>
            <a:pPr defTabSz="457200"/>
            <a:r>
              <a:rPr lang="en-US" sz="4000" b="1" dirty="0">
                <a:solidFill>
                  <a:schemeClr val="tx2"/>
                </a:solidFill>
                <a:sym typeface="Arial"/>
              </a:rPr>
              <a:t>Data Collection and Sharing Options</a:t>
            </a:r>
          </a:p>
        </p:txBody>
      </p:sp>
      <p:sp>
        <p:nvSpPr>
          <p:cNvPr id="432" name="Shape 432"/>
          <p:cNvSpPr txBox="1">
            <a:spLocks noGrp="1"/>
          </p:cNvSpPr>
          <p:nvPr>
            <p:ph idx="1"/>
          </p:nvPr>
        </p:nvSpPr>
        <p:spPr>
          <a:xfrm>
            <a:off x="0" y="1253074"/>
            <a:ext cx="5211000" cy="56049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Noto Sans Symbols"/>
              <a:buNone/>
            </a:pPr>
            <a:r>
              <a:rPr lang="en-US" sz="2400" i="0" u="none" strike="noStrike" cap="none" dirty="0">
                <a:solidFill>
                  <a:srgbClr val="161F3E"/>
                </a:solidFill>
              </a:rPr>
              <a:t>Options for Data Collection on Fluency</a:t>
            </a:r>
            <a:r>
              <a:rPr lang="en-US" sz="2400" dirty="0">
                <a:solidFill>
                  <a:srgbClr val="161F3E"/>
                </a:solidFill>
              </a:rPr>
              <a:t>:</a:t>
            </a:r>
          </a:p>
          <a:p>
            <a:pPr marL="0" marR="0" lvl="0" indent="457200" algn="l" rtl="0">
              <a:lnSpc>
                <a:spcPct val="100000"/>
              </a:lnSpc>
              <a:spcBef>
                <a:spcPts val="0"/>
              </a:spcBef>
              <a:spcAft>
                <a:spcPts val="0"/>
              </a:spcAft>
              <a:buClr>
                <a:schemeClr val="dk1"/>
              </a:buClr>
              <a:buSzPct val="25000"/>
              <a:buFont typeface="Noto Sans Symbols"/>
              <a:buNone/>
            </a:pPr>
            <a:r>
              <a:rPr lang="en-US" sz="2400" dirty="0">
                <a:solidFill>
                  <a:srgbClr val="161F3E"/>
                </a:solidFill>
              </a:rPr>
              <a:t>-</a:t>
            </a:r>
            <a:r>
              <a:rPr lang="en-US" sz="2400" i="0" u="none" strike="noStrike" cap="none" dirty="0">
                <a:solidFill>
                  <a:srgbClr val="161F3E"/>
                </a:solidFill>
              </a:rPr>
              <a:t>Self-Observation via Video</a:t>
            </a:r>
          </a:p>
          <a:p>
            <a:pPr marL="0" marR="0" lvl="0" indent="457200" algn="l" rtl="0">
              <a:lnSpc>
                <a:spcPct val="100000"/>
              </a:lnSpc>
              <a:spcBef>
                <a:spcPts val="0"/>
              </a:spcBef>
              <a:spcAft>
                <a:spcPts val="0"/>
              </a:spcAft>
              <a:buClr>
                <a:schemeClr val="dk1"/>
              </a:buClr>
              <a:buSzPct val="25000"/>
              <a:buFont typeface="Noto Sans Symbols"/>
              <a:buNone/>
            </a:pPr>
            <a:r>
              <a:rPr lang="en-US" sz="2400" dirty="0">
                <a:solidFill>
                  <a:srgbClr val="161F3E"/>
                </a:solidFill>
              </a:rPr>
              <a:t>-</a:t>
            </a:r>
            <a:r>
              <a:rPr lang="en-US" sz="2400" i="0" u="none" strike="noStrike" cap="none" dirty="0">
                <a:solidFill>
                  <a:srgbClr val="161F3E"/>
                </a:solidFill>
              </a:rPr>
              <a:t>Peer/Buddy Observations</a:t>
            </a:r>
          </a:p>
          <a:p>
            <a:pPr marL="0" marR="0" lvl="0" indent="457200" algn="l" rtl="0">
              <a:lnSpc>
                <a:spcPct val="100000"/>
              </a:lnSpc>
              <a:spcBef>
                <a:spcPts val="0"/>
              </a:spcBef>
              <a:spcAft>
                <a:spcPts val="0"/>
              </a:spcAft>
              <a:buClr>
                <a:schemeClr val="dk1"/>
              </a:buClr>
              <a:buSzPct val="25000"/>
              <a:buFont typeface="Noto Sans Symbols"/>
              <a:buNone/>
            </a:pPr>
            <a:r>
              <a:rPr lang="en-US" sz="2400" dirty="0">
                <a:solidFill>
                  <a:srgbClr val="161F3E"/>
                </a:solidFill>
              </a:rPr>
              <a:t>-</a:t>
            </a:r>
            <a:r>
              <a:rPr lang="en-US" sz="2400" i="0" u="none" strike="noStrike" cap="none" dirty="0">
                <a:solidFill>
                  <a:srgbClr val="161F3E"/>
                </a:solidFill>
              </a:rPr>
              <a:t>Coach Observation</a:t>
            </a:r>
          </a:p>
          <a:p>
            <a:pPr marL="0" marR="0" lvl="0" indent="457200" algn="l" rtl="0">
              <a:lnSpc>
                <a:spcPct val="100000"/>
              </a:lnSpc>
              <a:spcBef>
                <a:spcPts val="0"/>
              </a:spcBef>
              <a:spcAft>
                <a:spcPts val="0"/>
              </a:spcAft>
              <a:buClr>
                <a:schemeClr val="dk1"/>
              </a:buClr>
              <a:buSzPct val="25000"/>
              <a:buFont typeface="Noto Sans Symbols"/>
              <a:buNone/>
            </a:pPr>
            <a:r>
              <a:rPr lang="en-US" sz="2400" dirty="0">
                <a:solidFill>
                  <a:srgbClr val="161F3E"/>
                </a:solidFill>
              </a:rPr>
              <a:t>-</a:t>
            </a:r>
            <a:r>
              <a:rPr lang="en-US" sz="2400" i="0" u="none" strike="noStrike" cap="none" dirty="0">
                <a:solidFill>
                  <a:srgbClr val="161F3E"/>
                </a:solidFill>
              </a:rPr>
              <a:t>Self-Assessment</a:t>
            </a:r>
            <a:r>
              <a:rPr lang="en-US" sz="2400" dirty="0">
                <a:solidFill>
                  <a:srgbClr val="161F3E"/>
                </a:solidFill>
              </a:rPr>
              <a:t>/Reflection</a:t>
            </a:r>
          </a:p>
          <a:p>
            <a:pPr marL="0" marR="0" lvl="0" indent="457200" algn="l" rtl="0">
              <a:lnSpc>
                <a:spcPct val="100000"/>
              </a:lnSpc>
              <a:spcBef>
                <a:spcPts val="0"/>
              </a:spcBef>
              <a:spcAft>
                <a:spcPts val="0"/>
              </a:spcAft>
              <a:buClr>
                <a:schemeClr val="dk1"/>
              </a:buClr>
              <a:buSzPct val="25000"/>
              <a:buFont typeface="Noto Sans Symbols"/>
              <a:buNone/>
            </a:pPr>
            <a:r>
              <a:rPr lang="en-US" sz="2400" dirty="0">
                <a:solidFill>
                  <a:srgbClr val="161F3E"/>
                </a:solidFill>
              </a:rPr>
              <a:t>-</a:t>
            </a:r>
            <a:r>
              <a:rPr lang="en-US" sz="2400" i="0" u="none" strike="noStrike" cap="none" dirty="0">
                <a:solidFill>
                  <a:srgbClr val="161F3E"/>
                </a:solidFill>
              </a:rPr>
              <a:t>Surveys</a:t>
            </a:r>
          </a:p>
          <a:p>
            <a:pPr marL="0" marR="0" lvl="0" indent="0" algn="l" rtl="0">
              <a:lnSpc>
                <a:spcPct val="100000"/>
              </a:lnSpc>
              <a:spcBef>
                <a:spcPts val="0"/>
              </a:spcBef>
              <a:spcAft>
                <a:spcPts val="0"/>
              </a:spcAft>
              <a:buClr>
                <a:schemeClr val="dk1"/>
              </a:buClr>
              <a:buSzPct val="25000"/>
              <a:buFont typeface="Noto Sans Symbols"/>
              <a:buNone/>
            </a:pPr>
            <a:endParaRPr sz="2400" i="0" u="none" strike="noStrike" cap="none" dirty="0">
              <a:solidFill>
                <a:srgbClr val="161F3E"/>
              </a:solidFill>
            </a:endParaRPr>
          </a:p>
          <a:p>
            <a:pPr marL="0" marR="0" lvl="0" indent="0" algn="l" rtl="0">
              <a:lnSpc>
                <a:spcPct val="100000"/>
              </a:lnSpc>
              <a:spcBef>
                <a:spcPts val="0"/>
              </a:spcBef>
              <a:spcAft>
                <a:spcPts val="0"/>
              </a:spcAft>
              <a:buClr>
                <a:schemeClr val="dk1"/>
              </a:buClr>
              <a:buSzPct val="25000"/>
              <a:buFont typeface="Noto Sans Symbols"/>
              <a:buNone/>
            </a:pPr>
            <a:r>
              <a:rPr lang="en-US" sz="2400" i="0" u="none" strike="noStrike" cap="none" dirty="0">
                <a:solidFill>
                  <a:srgbClr val="161F3E"/>
                </a:solidFill>
              </a:rPr>
              <a:t>Data Sharing on:  </a:t>
            </a:r>
          </a:p>
          <a:p>
            <a:pPr marL="0" marR="0" lvl="0" indent="457200" algn="l" rtl="0">
              <a:lnSpc>
                <a:spcPct val="100000"/>
              </a:lnSpc>
              <a:spcBef>
                <a:spcPts val="0"/>
              </a:spcBef>
              <a:spcAft>
                <a:spcPts val="0"/>
              </a:spcAft>
              <a:buClr>
                <a:schemeClr val="dk1"/>
              </a:buClr>
              <a:buSzPct val="25000"/>
              <a:buFont typeface="Noto Sans Symbols"/>
              <a:buNone/>
            </a:pPr>
            <a:r>
              <a:rPr lang="en-US" sz="2400" dirty="0">
                <a:solidFill>
                  <a:srgbClr val="161F3E"/>
                </a:solidFill>
              </a:rPr>
              <a:t>-</a:t>
            </a:r>
            <a:r>
              <a:rPr lang="en-US" sz="2400" i="0" u="none" strike="noStrike" cap="none" dirty="0">
                <a:solidFill>
                  <a:srgbClr val="161F3E"/>
                </a:solidFill>
              </a:rPr>
              <a:t>Implementation of 8 Practices</a:t>
            </a:r>
          </a:p>
          <a:p>
            <a:pPr marL="457200" marR="0" lvl="0" indent="0" algn="l" rtl="0">
              <a:lnSpc>
                <a:spcPct val="100000"/>
              </a:lnSpc>
              <a:spcBef>
                <a:spcPts val="0"/>
              </a:spcBef>
              <a:spcAft>
                <a:spcPts val="0"/>
              </a:spcAft>
              <a:buClr>
                <a:schemeClr val="dk1"/>
              </a:buClr>
              <a:buSzPct val="25000"/>
              <a:buFont typeface="Noto Sans Symbols"/>
              <a:buNone/>
            </a:pPr>
            <a:r>
              <a:rPr lang="en-US" sz="2400" dirty="0">
                <a:solidFill>
                  <a:srgbClr val="161F3E"/>
                </a:solidFill>
              </a:rPr>
              <a:t>-</a:t>
            </a:r>
            <a:r>
              <a:rPr lang="en-US" sz="2400" i="0" u="none" strike="noStrike" cap="none" dirty="0">
                <a:solidFill>
                  <a:srgbClr val="161F3E"/>
                </a:solidFill>
              </a:rPr>
              <a:t>Anecdotal Teacher and Perception Data</a:t>
            </a:r>
          </a:p>
          <a:p>
            <a:pPr marL="457200" marR="0" lvl="0" indent="0" algn="l" rtl="0">
              <a:lnSpc>
                <a:spcPct val="100000"/>
              </a:lnSpc>
              <a:spcBef>
                <a:spcPts val="0"/>
              </a:spcBef>
              <a:spcAft>
                <a:spcPts val="0"/>
              </a:spcAft>
              <a:buClr>
                <a:schemeClr val="dk1"/>
              </a:buClr>
              <a:buSzPct val="25000"/>
              <a:buFont typeface="Noto Sans Symbols"/>
              <a:buNone/>
            </a:pPr>
            <a:r>
              <a:rPr lang="en-US" sz="2400" dirty="0">
                <a:solidFill>
                  <a:srgbClr val="161F3E"/>
                </a:solidFill>
              </a:rPr>
              <a:t>-</a:t>
            </a:r>
            <a:r>
              <a:rPr lang="en-US" sz="2400" i="0" u="none" strike="noStrike" cap="none" dirty="0">
                <a:solidFill>
                  <a:srgbClr val="161F3E"/>
                </a:solidFill>
              </a:rPr>
              <a:t>Precision Statements for Classroom by Grade Level</a:t>
            </a:r>
          </a:p>
          <a:p>
            <a:pPr marL="457200" marR="0" lvl="0" indent="0" algn="l" rtl="0">
              <a:lnSpc>
                <a:spcPct val="100000"/>
              </a:lnSpc>
              <a:spcBef>
                <a:spcPts val="0"/>
              </a:spcBef>
              <a:spcAft>
                <a:spcPts val="0"/>
              </a:spcAft>
              <a:buClr>
                <a:schemeClr val="dk1"/>
              </a:buClr>
              <a:buSzPct val="25000"/>
              <a:buFont typeface="Noto Sans Symbols"/>
              <a:buNone/>
            </a:pPr>
            <a:r>
              <a:rPr lang="en-US" sz="2400" dirty="0">
                <a:solidFill>
                  <a:srgbClr val="161F3E"/>
                </a:solidFill>
              </a:rPr>
              <a:t>-</a:t>
            </a:r>
            <a:r>
              <a:rPr lang="en-US" sz="2400" i="0" u="none" strike="noStrike" cap="none" dirty="0">
                <a:solidFill>
                  <a:srgbClr val="161F3E"/>
                </a:solidFill>
              </a:rPr>
              <a:t>Outcome Data (whole staff meetings, PLCs, Celebrations)</a:t>
            </a:r>
          </a:p>
          <a:p>
            <a:pPr marL="0" marR="0" lvl="0" indent="0" algn="l" rtl="0">
              <a:lnSpc>
                <a:spcPct val="100000"/>
              </a:lnSpc>
              <a:spcBef>
                <a:spcPts val="0"/>
              </a:spcBef>
              <a:spcAft>
                <a:spcPts val="0"/>
              </a:spcAft>
              <a:buClr>
                <a:schemeClr val="dk1"/>
              </a:buClr>
              <a:buSzPct val="25000"/>
              <a:buFont typeface="Noto Sans Symbols"/>
              <a:buNone/>
            </a:pPr>
            <a:endParaRPr sz="2400" i="0" u="none" strike="noStrike" cap="none" dirty="0">
              <a:solidFill>
                <a:srgbClr val="23A35B"/>
              </a:solidFill>
            </a:endParaRPr>
          </a:p>
          <a:p>
            <a:pPr marL="0" marR="0" lvl="0" indent="0" algn="l" rtl="0">
              <a:lnSpc>
                <a:spcPct val="100000"/>
              </a:lnSpc>
              <a:spcBef>
                <a:spcPts val="0"/>
              </a:spcBef>
              <a:spcAft>
                <a:spcPts val="0"/>
              </a:spcAft>
              <a:buClr>
                <a:schemeClr val="dk1"/>
              </a:buClr>
              <a:buSzPct val="25000"/>
              <a:buFont typeface="Noto Sans Symbols"/>
              <a:buNone/>
            </a:pPr>
            <a:endParaRPr b="1" dirty="0">
              <a:solidFill>
                <a:srgbClr val="23A35B"/>
              </a:solidFill>
            </a:endParaRPr>
          </a:p>
          <a:p>
            <a:pPr marL="0" marR="0" lvl="0" indent="0" algn="l" rtl="0">
              <a:lnSpc>
                <a:spcPct val="100000"/>
              </a:lnSpc>
              <a:spcBef>
                <a:spcPts val="0"/>
              </a:spcBef>
              <a:spcAft>
                <a:spcPts val="0"/>
              </a:spcAft>
              <a:buClr>
                <a:schemeClr val="dk1"/>
              </a:buClr>
              <a:buSzPct val="25000"/>
              <a:buFont typeface="Noto Sans Symbols"/>
              <a:buNone/>
            </a:pPr>
            <a:endParaRPr sz="2000" b="0" i="0" u="none" strike="noStrike" cap="none" dirty="0">
              <a:solidFill>
                <a:schemeClr val="dk2"/>
              </a:solidFill>
              <a:latin typeface="Questrial"/>
              <a:ea typeface="Questrial"/>
              <a:cs typeface="Questrial"/>
              <a:sym typeface="Questrial"/>
            </a:endParaRPr>
          </a:p>
        </p:txBody>
      </p:sp>
      <p:sp>
        <p:nvSpPr>
          <p:cNvPr id="433" name="Shape 433"/>
          <p:cNvSpPr txBox="1"/>
          <p:nvPr/>
        </p:nvSpPr>
        <p:spPr>
          <a:xfrm>
            <a:off x="5241359" y="1253075"/>
            <a:ext cx="3887700" cy="4668423"/>
          </a:xfrm>
          <a:prstGeom prst="rect">
            <a:avLst/>
          </a:prstGeom>
          <a:noFill/>
          <a:ln>
            <a:noFill/>
          </a:ln>
        </p:spPr>
        <p:txBody>
          <a:bodyPr wrap="square" lIns="91425" tIns="91425" rIns="91425" bIns="91425" anchor="t" anchorCtr="0">
            <a:noAutofit/>
          </a:bodyPr>
          <a:lstStyle/>
          <a:p>
            <a:pPr marL="0" lvl="0" indent="0" rtl="0">
              <a:spcBef>
                <a:spcPts val="0"/>
              </a:spcBef>
              <a:buNone/>
            </a:pPr>
            <a:r>
              <a:rPr lang="en-US" sz="2400" dirty="0">
                <a:solidFill>
                  <a:srgbClr val="161F3E"/>
                </a:solidFill>
                <a:ea typeface="Questrial"/>
                <a:cs typeface="Questrial"/>
                <a:sym typeface="Questrial"/>
              </a:rPr>
              <a:t>Data Informed Decision Making:  </a:t>
            </a:r>
          </a:p>
          <a:p>
            <a:pPr marL="457200" lvl="0" indent="0" rtl="0">
              <a:spcBef>
                <a:spcPts val="0"/>
              </a:spcBef>
              <a:buNone/>
            </a:pPr>
            <a:r>
              <a:rPr lang="en-US" sz="2400" dirty="0">
                <a:solidFill>
                  <a:srgbClr val="161F3E"/>
                </a:solidFill>
                <a:ea typeface="Questrial"/>
                <a:cs typeface="Questrial"/>
                <a:sym typeface="Questrial"/>
              </a:rPr>
              <a:t>-Precision Statements  from student outcome data (minor and major) to guide support for implementation</a:t>
            </a:r>
          </a:p>
          <a:p>
            <a:pPr marL="457200" lvl="0" indent="0" rtl="0">
              <a:spcBef>
                <a:spcPts val="0"/>
              </a:spcBef>
              <a:buClr>
                <a:schemeClr val="dk1"/>
              </a:buClr>
              <a:buSzPct val="25000"/>
              <a:buFont typeface="Noto Sans Symbols"/>
              <a:buNone/>
            </a:pPr>
            <a:r>
              <a:rPr lang="en-US" sz="2400" dirty="0">
                <a:solidFill>
                  <a:srgbClr val="161F3E"/>
                </a:solidFill>
                <a:ea typeface="Questrial"/>
                <a:cs typeface="Questrial"/>
                <a:sym typeface="Questrial"/>
              </a:rPr>
              <a:t>-Teacher generated solutions anchored to the 8 practices</a:t>
            </a:r>
          </a:p>
        </p:txBody>
      </p:sp>
    </p:spTree>
    <p:extLst>
      <p:ext uri="{BB962C8B-B14F-4D97-AF65-F5344CB8AC3E}">
        <p14:creationId xmlns:p14="http://schemas.microsoft.com/office/powerpoint/2010/main" val="3303593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25" tIns="91425" rIns="91425" bIns="91425" numCol="1" rtlCol="0" anchor="ctr" anchorCtr="0" compatLnSpc="1">
            <a:prstTxWarp prst="textNoShape">
              <a:avLst/>
            </a:prstTxWarp>
            <a:noAutofit/>
          </a:bodyPr>
          <a:lstStyle/>
          <a:p>
            <a:pPr>
              <a:spcBef>
                <a:spcPts val="0"/>
              </a:spcBef>
            </a:pPr>
            <a:r>
              <a:rPr lang="en-US" sz="4000" b="1" dirty="0">
                <a:solidFill>
                  <a:schemeClr val="tx2"/>
                </a:solidFill>
              </a:rPr>
              <a:t>Classroom Observation Data Collection Form</a:t>
            </a:r>
          </a:p>
        </p:txBody>
      </p:sp>
      <p:pic>
        <p:nvPicPr>
          <p:cNvPr id="4" name="Content Placeholder 3" descr="Screen Shot 2016-07-04 at 2.38.18 PM.pn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457" r="3785"/>
          <a:stretch/>
        </p:blipFill>
        <p:spPr>
          <a:xfrm>
            <a:off x="2999368" y="1888034"/>
            <a:ext cx="3251200" cy="4373563"/>
          </a:xfrm>
          <a:ln w="28575" cmpd="sng">
            <a:solidFill>
              <a:schemeClr val="tx1"/>
            </a:solidFill>
          </a:ln>
        </p:spPr>
      </p:pic>
    </p:spTree>
    <p:extLst>
      <p:ext uri="{BB962C8B-B14F-4D97-AF65-F5344CB8AC3E}">
        <p14:creationId xmlns:p14="http://schemas.microsoft.com/office/powerpoint/2010/main" val="1151328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103935"/>
            <a:ext cx="8229600" cy="1143000"/>
          </a:xfrm>
          <a:prstGeom prst="rect">
            <a:avLst/>
          </a:prstGeom>
          <a:noFill/>
          <a:ln>
            <a:noFill/>
          </a:ln>
        </p:spPr>
        <p:txBody>
          <a:bodyPr vert="horz" wrap="square" lIns="91425" tIns="91425" rIns="91425" bIns="91425" numCol="1" rtlCol="0" anchor="ctr" anchorCtr="0" compatLnSpc="1">
            <a:prstTxWarp prst="textNoShape">
              <a:avLst/>
            </a:prstTxWarp>
            <a:noAutofit/>
          </a:bodyPr>
          <a:lstStyle/>
          <a:p>
            <a:pPr>
              <a:spcBef>
                <a:spcPts val="0"/>
              </a:spcBef>
            </a:pPr>
            <a:r>
              <a:rPr lang="en-US" sz="4000" b="1" dirty="0">
                <a:solidFill>
                  <a:schemeClr val="tx2"/>
                </a:solidFill>
              </a:rPr>
              <a:t>Using outcome data </a:t>
            </a:r>
          </a:p>
        </p:txBody>
      </p:sp>
      <p:pic>
        <p:nvPicPr>
          <p:cNvPr id="119" name="Shape 119"/>
          <p:cNvPicPr preferRelativeResize="0"/>
          <p:nvPr/>
        </p:nvPicPr>
        <p:blipFill rotWithShape="1">
          <a:blip r:embed="rId3">
            <a:alphaModFix/>
          </a:blip>
          <a:srcRect l="40391" t="39861" r="38784" b="40436"/>
          <a:stretch/>
        </p:blipFill>
        <p:spPr>
          <a:xfrm>
            <a:off x="457200" y="1256666"/>
            <a:ext cx="7851476" cy="5435452"/>
          </a:xfrm>
          <a:prstGeom prst="rect">
            <a:avLst/>
          </a:prstGeom>
          <a:noFill/>
          <a:ln>
            <a:noFill/>
          </a:ln>
        </p:spPr>
      </p:pic>
    </p:spTree>
    <p:extLst>
      <p:ext uri="{BB962C8B-B14F-4D97-AF65-F5344CB8AC3E}">
        <p14:creationId xmlns:p14="http://schemas.microsoft.com/office/powerpoint/2010/main" val="2083457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25" tIns="91425" rIns="91425" bIns="91425" numCol="1" rtlCol="0" anchor="ctr" anchorCtr="0" compatLnSpc="1">
            <a:prstTxWarp prst="textNoShape">
              <a:avLst/>
            </a:prstTxWarp>
            <a:noAutofit/>
          </a:bodyPr>
          <a:lstStyle/>
          <a:p>
            <a:pPr>
              <a:spcBef>
                <a:spcPts val="0"/>
              </a:spcBef>
            </a:pPr>
            <a:r>
              <a:rPr lang="en-US" sz="4000" b="1" dirty="0">
                <a:solidFill>
                  <a:schemeClr val="tx2"/>
                </a:solidFill>
              </a:rPr>
              <a:t>SW</a:t>
            </a:r>
            <a:r>
              <a:rPr lang="en-US" sz="4000" b="1" dirty="0" smtClean="0">
                <a:solidFill>
                  <a:schemeClr val="tx2"/>
                </a:solidFill>
              </a:rPr>
              <a:t>-PBIS </a:t>
            </a:r>
            <a:r>
              <a:rPr lang="en-US" sz="4000" b="1" dirty="0">
                <a:solidFill>
                  <a:schemeClr val="tx2"/>
                </a:solidFill>
              </a:rPr>
              <a:t>Team … Precision Statement</a:t>
            </a:r>
          </a:p>
        </p:txBody>
      </p:sp>
      <p:sp>
        <p:nvSpPr>
          <p:cNvPr id="3" name="Text Placeholder 2"/>
          <p:cNvSpPr>
            <a:spLocks noGrp="1"/>
          </p:cNvSpPr>
          <p:nvPr>
            <p:ph idx="1"/>
          </p:nvPr>
        </p:nvSpPr>
        <p:spPr/>
        <p:txBody>
          <a:bodyPr>
            <a:normAutofit/>
          </a:bodyPr>
          <a:lstStyle/>
          <a:p>
            <a:r>
              <a:rPr lang="en-US" dirty="0" smtClean="0"/>
              <a:t>For the first 2 months of school, staff reports 60 incidents (office and classroom managed) of disrespect and disruption in the classroom across all grade levels (30/50 staff) for 50 distinct students, with the majority of incidents occurring between 1:30 and 3:00 on a daily basis. Staff report that they think students are engaging in this behavior to obtain peer attention and/or escape work.</a:t>
            </a:r>
            <a:endParaRPr lang="en-US" dirty="0"/>
          </a:p>
        </p:txBody>
      </p:sp>
      <p:cxnSp>
        <p:nvCxnSpPr>
          <p:cNvPr id="5" name="Straight Connector 4"/>
          <p:cNvCxnSpPr/>
          <p:nvPr/>
        </p:nvCxnSpPr>
        <p:spPr>
          <a:xfrm>
            <a:off x="1519511" y="3027478"/>
            <a:ext cx="63436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620654" y="4526631"/>
            <a:ext cx="222431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428937" y="5376655"/>
            <a:ext cx="7197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061575" y="5983119"/>
            <a:ext cx="4580854" cy="191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163905" y="5042622"/>
            <a:ext cx="152037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091182" y="3588735"/>
            <a:ext cx="238760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060613" y="6048376"/>
            <a:ext cx="3888866" cy="584776"/>
          </a:xfrm>
          <a:prstGeom prst="rect">
            <a:avLst/>
          </a:prstGeom>
          <a:noFill/>
        </p:spPr>
        <p:txBody>
          <a:bodyPr wrap="none" rtlCol="0">
            <a:spAutoFit/>
          </a:bodyPr>
          <a:lstStyle/>
          <a:p>
            <a:r>
              <a:rPr lang="en-US" sz="3200" i="1" dirty="0" smtClean="0"/>
              <a:t>All, some, or a few?</a:t>
            </a:r>
            <a:endParaRPr lang="en-US" sz="3200" i="1" dirty="0"/>
          </a:p>
        </p:txBody>
      </p:sp>
      <p:sp>
        <p:nvSpPr>
          <p:cNvPr id="21" name="Oval 20"/>
          <p:cNvSpPr/>
          <p:nvPr/>
        </p:nvSpPr>
        <p:spPr>
          <a:xfrm>
            <a:off x="1755813" y="6048376"/>
            <a:ext cx="1130299" cy="548490"/>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83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39"/>
          <p:cNvPicPr preferRelativeResize="0"/>
          <p:nvPr/>
        </p:nvPicPr>
        <p:blipFill rotWithShape="1">
          <a:blip r:embed="rId3">
            <a:alphaModFix/>
          </a:blip>
          <a:srcRect t="29418"/>
          <a:stretch/>
        </p:blipFill>
        <p:spPr>
          <a:xfrm>
            <a:off x="46275" y="3178409"/>
            <a:ext cx="9051450" cy="3856651"/>
          </a:xfrm>
          <a:prstGeom prst="rect">
            <a:avLst/>
          </a:prstGeom>
          <a:noFill/>
          <a:ln>
            <a:noFill/>
          </a:ln>
        </p:spPr>
      </p:pic>
      <p:sp>
        <p:nvSpPr>
          <p:cNvPr id="336" name="Google Shape;336;p39"/>
          <p:cNvSpPr txBox="1"/>
          <p:nvPr/>
        </p:nvSpPr>
        <p:spPr>
          <a:xfrm>
            <a:off x="46275" y="152399"/>
            <a:ext cx="8950150" cy="2302933"/>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2800" dirty="0"/>
              <a:t>Early in the year, </a:t>
            </a:r>
            <a:r>
              <a:rPr lang="en-US" sz="2800" dirty="0" smtClean="0"/>
              <a:t>data </a:t>
            </a:r>
            <a:r>
              <a:rPr lang="en-US" sz="2800" dirty="0"/>
              <a:t>showed </a:t>
            </a:r>
            <a:r>
              <a:rPr lang="en-US" sz="2800" dirty="0" smtClean="0"/>
              <a:t>a </a:t>
            </a:r>
            <a:r>
              <a:rPr lang="en-US" sz="2800" dirty="0"/>
              <a:t>disproportionately high number of major and minor referrals for boys.  The male to female ratio was 11:1</a:t>
            </a:r>
            <a:r>
              <a:rPr lang="en-US" sz="2800" dirty="0" smtClean="0"/>
              <a:t>. </a:t>
            </a:r>
            <a:r>
              <a:rPr lang="en-US" sz="2800" dirty="0"/>
              <a:t>A</a:t>
            </a:r>
            <a:r>
              <a:rPr lang="en-US" sz="2800" dirty="0" smtClean="0"/>
              <a:t>fter </a:t>
            </a:r>
            <a:r>
              <a:rPr lang="en-US" sz="2800" dirty="0"/>
              <a:t>training and coaching for all </a:t>
            </a:r>
            <a:r>
              <a:rPr lang="en-US" sz="2800" dirty="0" smtClean="0"/>
              <a:t>staff, and </a:t>
            </a:r>
            <a:r>
              <a:rPr lang="en-US" sz="2800" dirty="0"/>
              <a:t>shoulder to shoulder coaching for some, the ratio was reduced to 5:1.  In our end of year survey, we asked teachers to indicate all strategies they used to decrease this ratio.  Results can be seen below.</a:t>
            </a:r>
            <a:endParaRPr sz="2800" dirty="0"/>
          </a:p>
        </p:txBody>
      </p:sp>
    </p:spTree>
    <p:extLst>
      <p:ext uri="{BB962C8B-B14F-4D97-AF65-F5344CB8AC3E}">
        <p14:creationId xmlns:p14="http://schemas.microsoft.com/office/powerpoint/2010/main" val="3892239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3" name="Google Shape;343;p40"/>
          <p:cNvPicPr preferRelativeResize="0"/>
          <p:nvPr/>
        </p:nvPicPr>
        <p:blipFill>
          <a:blip r:embed="rId3">
            <a:alphaModFix/>
          </a:blip>
          <a:stretch>
            <a:fillRect/>
          </a:stretch>
        </p:blipFill>
        <p:spPr>
          <a:xfrm>
            <a:off x="197425" y="406400"/>
            <a:ext cx="8711074" cy="6161275"/>
          </a:xfrm>
          <a:prstGeom prst="rect">
            <a:avLst/>
          </a:prstGeom>
          <a:noFill/>
          <a:ln>
            <a:noFill/>
          </a:ln>
        </p:spPr>
      </p:pic>
    </p:spTree>
    <p:extLst>
      <p:ext uri="{BB962C8B-B14F-4D97-AF65-F5344CB8AC3E}">
        <p14:creationId xmlns:p14="http://schemas.microsoft.com/office/powerpoint/2010/main" val="341493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3710"/>
            <a:ext cx="8229600" cy="1143000"/>
          </a:xfrm>
          <a:prstGeom prst="rect">
            <a:avLst/>
          </a:prstGeom>
          <a:noFill/>
          <a:ln>
            <a:noFill/>
          </a:ln>
        </p:spPr>
        <p:txBody>
          <a:bodyPr wrap="square" lIns="91425" tIns="45700" rIns="91425" bIns="45700" anchor="ctr" anchorCtr="0">
            <a:noAutofit/>
          </a:bodyPr>
          <a:lstStyle/>
          <a:p>
            <a:pPr marL="0" marR="0" lvl="0" indent="0" defTabSz="457200">
              <a:lnSpc>
                <a:spcPct val="100000"/>
              </a:lnSpc>
              <a:spcAft>
                <a:spcPts val="0"/>
              </a:spcAft>
              <a:buClr>
                <a:schemeClr val="dk2"/>
              </a:buClr>
              <a:buSzPct val="25000"/>
              <a:defRPr/>
            </a:pPr>
            <a:r>
              <a:rPr lang="en-US" b="1" dirty="0">
                <a:solidFill>
                  <a:schemeClr val="tx2">
                    <a:lumMod val="75000"/>
                  </a:schemeClr>
                </a:solidFill>
                <a:sym typeface="Questrial"/>
              </a:rPr>
              <a:t>Why … Rationale?</a:t>
            </a:r>
          </a:p>
        </p:txBody>
      </p:sp>
      <p:sp>
        <p:nvSpPr>
          <p:cNvPr id="213" name="Shape 213"/>
          <p:cNvSpPr txBox="1">
            <a:spLocks noGrp="1"/>
          </p:cNvSpPr>
          <p:nvPr>
            <p:ph idx="1"/>
          </p:nvPr>
        </p:nvSpPr>
        <p:spPr>
          <a:xfrm>
            <a:off x="492436" y="946421"/>
            <a:ext cx="8516100" cy="5793048"/>
          </a:xfrm>
          <a:prstGeom prst="rect">
            <a:avLst/>
          </a:prstGeom>
          <a:noFill/>
          <a:ln>
            <a:noFill/>
          </a:ln>
        </p:spPr>
        <p:txBody>
          <a:bodyPr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ct val="101486"/>
              <a:buFont typeface="Noto Sans Symbols"/>
              <a:buChar char="✓"/>
            </a:pPr>
            <a:r>
              <a:rPr lang="en-US" dirty="0">
                <a:sym typeface="Questrial"/>
              </a:rPr>
              <a:t>Classroom management continues to be high </a:t>
            </a:r>
            <a:endParaRPr lang="en-US" dirty="0" smtClean="0">
              <a:sym typeface="Questrial"/>
            </a:endParaRPr>
          </a:p>
          <a:p>
            <a:pPr marL="0" marR="0" lvl="0" indent="0" algn="l" rtl="0">
              <a:lnSpc>
                <a:spcPct val="90000"/>
              </a:lnSpc>
              <a:spcBef>
                <a:spcPts val="0"/>
              </a:spcBef>
              <a:spcAft>
                <a:spcPts val="0"/>
              </a:spcAft>
              <a:buClr>
                <a:schemeClr val="dk1"/>
              </a:buClr>
              <a:buSzPct val="101486"/>
              <a:buNone/>
            </a:pPr>
            <a:r>
              <a:rPr lang="en-US" dirty="0">
                <a:sym typeface="Questrial"/>
              </a:rPr>
              <a:t> </a:t>
            </a:r>
            <a:r>
              <a:rPr lang="en-US" dirty="0" smtClean="0">
                <a:sym typeface="Questrial"/>
              </a:rPr>
              <a:t>     priority </a:t>
            </a:r>
            <a:r>
              <a:rPr lang="en-US" dirty="0">
                <a:sym typeface="Questrial"/>
              </a:rPr>
              <a:t>need </a:t>
            </a:r>
          </a:p>
          <a:p>
            <a:pPr marL="457200" marR="0" lvl="0" indent="-457200" algn="l" rtl="0">
              <a:lnSpc>
                <a:spcPct val="90000"/>
              </a:lnSpc>
              <a:spcBef>
                <a:spcPts val="544"/>
              </a:spcBef>
              <a:spcAft>
                <a:spcPts val="0"/>
              </a:spcAft>
              <a:buClr>
                <a:schemeClr val="dk1"/>
              </a:buClr>
              <a:buSzPct val="101486"/>
              <a:buFont typeface="Noto Sans Symbols"/>
              <a:buChar char="✓"/>
            </a:pPr>
            <a:r>
              <a:rPr lang="en-US" dirty="0">
                <a:sym typeface="Questrial"/>
              </a:rPr>
              <a:t>Similarity of practices within classroom and </a:t>
            </a:r>
            <a:r>
              <a:rPr lang="en-US" dirty="0" smtClean="0">
                <a:sym typeface="Questrial"/>
              </a:rPr>
              <a:t> </a:t>
            </a:r>
          </a:p>
          <a:p>
            <a:pPr marL="0" marR="0" lvl="0" indent="0" algn="l" rtl="0">
              <a:lnSpc>
                <a:spcPct val="90000"/>
              </a:lnSpc>
              <a:spcBef>
                <a:spcPts val="544"/>
              </a:spcBef>
              <a:spcAft>
                <a:spcPts val="0"/>
              </a:spcAft>
              <a:buClr>
                <a:schemeClr val="dk1"/>
              </a:buClr>
              <a:buSzPct val="101486"/>
              <a:buNone/>
            </a:pPr>
            <a:r>
              <a:rPr lang="en-US" dirty="0">
                <a:sym typeface="Questrial"/>
              </a:rPr>
              <a:t> </a:t>
            </a:r>
            <a:r>
              <a:rPr lang="en-US" dirty="0" smtClean="0">
                <a:sym typeface="Questrial"/>
              </a:rPr>
              <a:t>     non</a:t>
            </a:r>
            <a:r>
              <a:rPr lang="en-US" dirty="0">
                <a:sym typeface="Questrial"/>
              </a:rPr>
              <a:t>-classroom areas</a:t>
            </a:r>
          </a:p>
          <a:p>
            <a:pPr marL="457200" marR="0" lvl="0" indent="-457200" algn="l" rtl="0">
              <a:lnSpc>
                <a:spcPct val="90000"/>
              </a:lnSpc>
              <a:spcBef>
                <a:spcPts val="544"/>
              </a:spcBef>
              <a:spcAft>
                <a:spcPts val="0"/>
              </a:spcAft>
              <a:buClr>
                <a:schemeClr val="dk1"/>
              </a:buClr>
              <a:buSzPct val="101486"/>
              <a:buFont typeface="Noto Sans Symbols"/>
              <a:buChar char="✓"/>
            </a:pPr>
            <a:r>
              <a:rPr lang="en-US" dirty="0">
                <a:sym typeface="Questrial"/>
              </a:rPr>
              <a:t>Students spend majority of time in the </a:t>
            </a:r>
            <a:r>
              <a:rPr lang="en-US" dirty="0" smtClean="0">
                <a:sym typeface="Questrial"/>
              </a:rPr>
              <a:t> </a:t>
            </a:r>
          </a:p>
          <a:p>
            <a:pPr marL="0" marR="0" lvl="0" indent="0" algn="l" rtl="0">
              <a:lnSpc>
                <a:spcPct val="90000"/>
              </a:lnSpc>
              <a:spcBef>
                <a:spcPts val="544"/>
              </a:spcBef>
              <a:spcAft>
                <a:spcPts val="0"/>
              </a:spcAft>
              <a:buClr>
                <a:schemeClr val="dk1"/>
              </a:buClr>
              <a:buSzPct val="101486"/>
              <a:buNone/>
            </a:pPr>
            <a:r>
              <a:rPr lang="en-US" dirty="0">
                <a:sym typeface="Questrial"/>
              </a:rPr>
              <a:t> </a:t>
            </a:r>
            <a:r>
              <a:rPr lang="en-US" dirty="0" smtClean="0">
                <a:sym typeface="Questrial"/>
              </a:rPr>
              <a:t>     classroom</a:t>
            </a:r>
            <a:endParaRPr lang="en-US" dirty="0">
              <a:sym typeface="Questrial"/>
            </a:endParaRPr>
          </a:p>
          <a:p>
            <a:pPr marL="457200" marR="0" lvl="0" indent="-457200" algn="l" rtl="0">
              <a:lnSpc>
                <a:spcPct val="90000"/>
              </a:lnSpc>
              <a:spcBef>
                <a:spcPts val="544"/>
              </a:spcBef>
              <a:spcAft>
                <a:spcPts val="0"/>
              </a:spcAft>
              <a:buClr>
                <a:schemeClr val="dk1"/>
              </a:buClr>
              <a:buSzPct val="101486"/>
              <a:buFont typeface="Noto Sans Symbols"/>
              <a:buChar char="✓"/>
            </a:pPr>
            <a:r>
              <a:rPr lang="en-US" dirty="0">
                <a:sym typeface="Questrial"/>
              </a:rPr>
              <a:t>Begin building a system of support for teachers </a:t>
            </a:r>
            <a:endParaRPr lang="en-US" dirty="0" smtClean="0">
              <a:sym typeface="Questrial"/>
            </a:endParaRPr>
          </a:p>
          <a:p>
            <a:pPr marL="0" marR="0" lvl="0" indent="0" algn="l" rtl="0">
              <a:lnSpc>
                <a:spcPct val="90000"/>
              </a:lnSpc>
              <a:spcBef>
                <a:spcPts val="544"/>
              </a:spcBef>
              <a:spcAft>
                <a:spcPts val="0"/>
              </a:spcAft>
              <a:buClr>
                <a:schemeClr val="dk1"/>
              </a:buClr>
              <a:buSzPct val="101486"/>
              <a:buNone/>
            </a:pPr>
            <a:r>
              <a:rPr lang="en-US" dirty="0">
                <a:sym typeface="Questrial"/>
              </a:rPr>
              <a:t> </a:t>
            </a:r>
            <a:r>
              <a:rPr lang="en-US" dirty="0" smtClean="0">
                <a:sym typeface="Questrial"/>
              </a:rPr>
              <a:t>     and </a:t>
            </a:r>
            <a:r>
              <a:rPr lang="en-US" dirty="0">
                <a:sym typeface="Questrial"/>
              </a:rPr>
              <a:t>what we are asking them to implement</a:t>
            </a:r>
            <a:r>
              <a:rPr lang="en-US" dirty="0" smtClean="0">
                <a:sym typeface="Questrial"/>
              </a:rPr>
              <a:t>…   </a:t>
            </a:r>
          </a:p>
          <a:p>
            <a:pPr marL="0" marR="0" lvl="0" indent="0" algn="l" rtl="0">
              <a:lnSpc>
                <a:spcPct val="90000"/>
              </a:lnSpc>
              <a:spcBef>
                <a:spcPts val="544"/>
              </a:spcBef>
              <a:spcAft>
                <a:spcPts val="0"/>
              </a:spcAft>
              <a:buClr>
                <a:schemeClr val="dk1"/>
              </a:buClr>
              <a:buSzPct val="101486"/>
              <a:buNone/>
            </a:pPr>
            <a:r>
              <a:rPr lang="en-US" dirty="0">
                <a:sym typeface="Questrial"/>
              </a:rPr>
              <a:t> </a:t>
            </a:r>
            <a:r>
              <a:rPr lang="en-US" dirty="0" smtClean="0">
                <a:sym typeface="Questrial"/>
              </a:rPr>
              <a:t>     common </a:t>
            </a:r>
            <a:r>
              <a:rPr lang="en-US" dirty="0">
                <a:sym typeface="Questrial"/>
              </a:rPr>
              <a:t>language, practices, data</a:t>
            </a:r>
          </a:p>
          <a:p>
            <a:pPr marL="457200" marR="0" lvl="0" indent="-457200" algn="l" rtl="0">
              <a:lnSpc>
                <a:spcPct val="90000"/>
              </a:lnSpc>
              <a:spcBef>
                <a:spcPts val="544"/>
              </a:spcBef>
              <a:spcAft>
                <a:spcPts val="0"/>
              </a:spcAft>
              <a:buClr>
                <a:schemeClr val="dk1"/>
              </a:buClr>
              <a:buSzPct val="101486"/>
              <a:buFont typeface="Noto Sans Symbols"/>
              <a:buChar char="✓"/>
            </a:pPr>
            <a:r>
              <a:rPr lang="en-US" dirty="0">
                <a:sym typeface="Questrial"/>
              </a:rPr>
              <a:t>Frequency and intentionality (dosage) of </a:t>
            </a:r>
            <a:endParaRPr lang="en-US" dirty="0" smtClean="0">
              <a:sym typeface="Questrial"/>
            </a:endParaRPr>
          </a:p>
          <a:p>
            <a:pPr marL="0" marR="0" lvl="0" indent="0" algn="l" rtl="0">
              <a:lnSpc>
                <a:spcPct val="90000"/>
              </a:lnSpc>
              <a:spcBef>
                <a:spcPts val="544"/>
              </a:spcBef>
              <a:spcAft>
                <a:spcPts val="0"/>
              </a:spcAft>
              <a:buClr>
                <a:schemeClr val="dk1"/>
              </a:buClr>
              <a:buSzPct val="101486"/>
              <a:buNone/>
            </a:pPr>
            <a:r>
              <a:rPr lang="en-US" dirty="0">
                <a:sym typeface="Questrial"/>
              </a:rPr>
              <a:t> </a:t>
            </a:r>
            <a:r>
              <a:rPr lang="en-US" dirty="0" smtClean="0">
                <a:sym typeface="Questrial"/>
              </a:rPr>
              <a:t>     practices </a:t>
            </a:r>
            <a:r>
              <a:rPr lang="en-US" dirty="0">
                <a:sym typeface="Questrial"/>
              </a:rPr>
              <a:t>increase as we layer support through </a:t>
            </a:r>
            <a:r>
              <a:rPr lang="en-US" dirty="0" smtClean="0">
                <a:sym typeface="Questrial"/>
              </a:rPr>
              <a:t> </a:t>
            </a:r>
          </a:p>
          <a:p>
            <a:pPr marL="0" marR="0" lvl="0" indent="0" algn="l" rtl="0">
              <a:lnSpc>
                <a:spcPct val="90000"/>
              </a:lnSpc>
              <a:spcBef>
                <a:spcPts val="544"/>
              </a:spcBef>
              <a:spcAft>
                <a:spcPts val="0"/>
              </a:spcAft>
              <a:buClr>
                <a:schemeClr val="dk1"/>
              </a:buClr>
              <a:buSzPct val="101486"/>
              <a:buNone/>
            </a:pPr>
            <a:r>
              <a:rPr lang="en-US" dirty="0">
                <a:sym typeface="Questrial"/>
              </a:rPr>
              <a:t> </a:t>
            </a:r>
            <a:r>
              <a:rPr lang="en-US" dirty="0" smtClean="0">
                <a:sym typeface="Questrial"/>
              </a:rPr>
              <a:t>     all </a:t>
            </a:r>
            <a:r>
              <a:rPr lang="en-US" dirty="0">
                <a:sym typeface="Questrial"/>
              </a:rPr>
              <a:t>3 tiers</a:t>
            </a:r>
          </a:p>
          <a:p>
            <a:pPr marL="0" marR="0" lvl="0" indent="0" algn="l" rtl="0">
              <a:lnSpc>
                <a:spcPct val="90000"/>
              </a:lnSpc>
              <a:spcBef>
                <a:spcPts val="544"/>
              </a:spcBef>
              <a:spcAft>
                <a:spcPts val="0"/>
              </a:spcAft>
              <a:buClr>
                <a:schemeClr val="dk1"/>
              </a:buClr>
              <a:buSzPct val="25000"/>
              <a:buFont typeface="Noto Sans Symbols"/>
              <a:buNone/>
            </a:pPr>
            <a:endParaRPr dirty="0">
              <a:sym typeface="Questrial"/>
            </a:endParaRPr>
          </a:p>
          <a:p>
            <a:pPr marL="0" marR="0" lvl="0" indent="0" algn="l" rtl="0">
              <a:lnSpc>
                <a:spcPct val="90000"/>
              </a:lnSpc>
              <a:spcBef>
                <a:spcPts val="544"/>
              </a:spcBef>
              <a:spcAft>
                <a:spcPts val="0"/>
              </a:spcAft>
              <a:buClr>
                <a:schemeClr val="dk1"/>
              </a:buClr>
              <a:buSzPct val="25000"/>
              <a:buFont typeface="Noto Sans Symbols"/>
              <a:buNone/>
            </a:pPr>
            <a:endParaRPr sz="2720" b="0" i="0" u="none" strike="noStrike" cap="none" dirty="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882803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41"/>
          <p:cNvSpPr txBox="1">
            <a:spLocks noGrp="1"/>
          </p:cNvSpPr>
          <p:nvPr>
            <p:ph type="body" idx="1"/>
          </p:nvPr>
        </p:nvSpPr>
        <p:spPr>
          <a:xfrm>
            <a:off x="971550" y="1881188"/>
            <a:ext cx="7921500" cy="4068900"/>
          </a:xfrm>
          <a:prstGeom prst="rect">
            <a:avLst/>
          </a:prstGeom>
        </p:spPr>
        <p:txBody>
          <a:bodyPr spcFirstLastPara="1" wrap="square" lIns="91425" tIns="45700" rIns="91425" bIns="45700" anchor="t" anchorCtr="0">
            <a:noAutofit/>
          </a:bodyPr>
          <a:lstStyle/>
          <a:p>
            <a:pPr marL="0" lvl="0" indent="0">
              <a:spcBef>
                <a:spcPts val="720"/>
              </a:spcBef>
              <a:spcAft>
                <a:spcPts val="0"/>
              </a:spcAft>
              <a:buNone/>
            </a:pPr>
            <a:endParaRPr/>
          </a:p>
        </p:txBody>
      </p:sp>
      <p:pic>
        <p:nvPicPr>
          <p:cNvPr id="351" name="Google Shape;351;p41" descr="Forms response chart. Question title: 8.  Are you concerned that writing BOFs will reflect poorly on your ability to manage classroom behavior?. Number of responses: 24 responses."/>
          <p:cNvPicPr preferRelativeResize="0"/>
          <p:nvPr/>
        </p:nvPicPr>
        <p:blipFill>
          <a:blip r:embed="rId3">
            <a:alphaModFix/>
          </a:blip>
          <a:stretch>
            <a:fillRect/>
          </a:stretch>
        </p:blipFill>
        <p:spPr>
          <a:xfrm>
            <a:off x="212050" y="711199"/>
            <a:ext cx="8681000" cy="5401733"/>
          </a:xfrm>
          <a:prstGeom prst="rect">
            <a:avLst/>
          </a:prstGeom>
          <a:noFill/>
          <a:ln>
            <a:noFill/>
          </a:ln>
        </p:spPr>
      </p:pic>
    </p:spTree>
    <p:extLst>
      <p:ext uri="{BB962C8B-B14F-4D97-AF65-F5344CB8AC3E}">
        <p14:creationId xmlns:p14="http://schemas.microsoft.com/office/powerpoint/2010/main" val="2793874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8" name="Google Shape;358;p42"/>
          <p:cNvPicPr preferRelativeResize="0"/>
          <p:nvPr/>
        </p:nvPicPr>
        <p:blipFill>
          <a:blip r:embed="rId3">
            <a:alphaModFix/>
          </a:blip>
          <a:stretch>
            <a:fillRect/>
          </a:stretch>
        </p:blipFill>
        <p:spPr>
          <a:xfrm>
            <a:off x="135466" y="626533"/>
            <a:ext cx="9008533" cy="5198533"/>
          </a:xfrm>
          <a:prstGeom prst="rect">
            <a:avLst/>
          </a:prstGeom>
          <a:noFill/>
          <a:ln>
            <a:noFill/>
          </a:ln>
        </p:spPr>
      </p:pic>
    </p:spTree>
    <p:extLst>
      <p:ext uri="{BB962C8B-B14F-4D97-AF65-F5344CB8AC3E}">
        <p14:creationId xmlns:p14="http://schemas.microsoft.com/office/powerpoint/2010/main" val="2336536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5"/>
          <p:cNvSpPr txBox="1">
            <a:spLocks noGrp="1"/>
          </p:cNvSpPr>
          <p:nvPr>
            <p:ph type="title"/>
          </p:nvPr>
        </p:nvSpPr>
        <p:spPr>
          <a:xfrm>
            <a:off x="311700" y="203902"/>
            <a:ext cx="8520600" cy="1760366"/>
          </a:xfrm>
          <a:prstGeom prst="rect">
            <a:avLst/>
          </a:prstGeom>
        </p:spPr>
        <p:txBody>
          <a:bodyPr spcFirstLastPara="1" wrap="square" lIns="91425" tIns="91425" rIns="91425" bIns="91425" anchor="t" anchorCtr="0">
            <a:noAutofit/>
          </a:bodyPr>
          <a:lstStyle/>
          <a:p>
            <a:pPr marL="0" lvl="0" indent="0">
              <a:spcBef>
                <a:spcPts val="0"/>
              </a:spcBef>
              <a:spcAft>
                <a:spcPts val="0"/>
              </a:spcAft>
            </a:pPr>
            <a:r>
              <a:rPr lang="en-US" sz="4000" b="1" dirty="0">
                <a:solidFill>
                  <a:schemeClr val="tx2"/>
                </a:solidFill>
              </a:rPr>
              <a:t>Other System Supports</a:t>
            </a:r>
            <a:endParaRPr sz="4000" b="1" dirty="0">
              <a:solidFill>
                <a:schemeClr val="tx2"/>
              </a:solidFill>
            </a:endParaRPr>
          </a:p>
          <a:p>
            <a:pPr marL="0" lvl="0" indent="0">
              <a:spcBef>
                <a:spcPts val="0"/>
              </a:spcBef>
              <a:spcAft>
                <a:spcPts val="0"/>
              </a:spcAft>
            </a:pPr>
            <a:r>
              <a:rPr lang="en-US" sz="4000" b="1" dirty="0">
                <a:solidFill>
                  <a:schemeClr val="tx2"/>
                </a:solidFill>
              </a:rPr>
              <a:t>Newsletters</a:t>
            </a:r>
            <a:endParaRPr sz="4000" b="1" dirty="0">
              <a:solidFill>
                <a:schemeClr val="tx2"/>
              </a:solidFill>
            </a:endParaRPr>
          </a:p>
          <a:p>
            <a:pPr marL="0" lvl="0" indent="0">
              <a:spcBef>
                <a:spcPts val="0"/>
              </a:spcBef>
              <a:spcAft>
                <a:spcPts val="0"/>
              </a:spcAft>
              <a:buNone/>
            </a:pPr>
            <a:r>
              <a:rPr lang="en-US" sz="950" dirty="0">
                <a:solidFill>
                  <a:srgbClr val="222222"/>
                </a:solidFill>
              </a:rPr>
              <a:t>Here are a few other links of a typical “Growing the Green” messages.</a:t>
            </a:r>
            <a:endParaRPr sz="950" dirty="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US" sz="950" dirty="0" smtClean="0">
                <a:solidFill>
                  <a:srgbClr val="222222"/>
                </a:solidFill>
              </a:rPr>
              <a:t> </a:t>
            </a:r>
            <a:endParaRPr sz="950" dirty="0">
              <a:solidFill>
                <a:srgbClr val="222222"/>
              </a:solidFill>
            </a:endParaRPr>
          </a:p>
          <a:p>
            <a:pPr marL="0" lvl="0" indent="0">
              <a:spcBef>
                <a:spcPts val="0"/>
              </a:spcBef>
              <a:spcAft>
                <a:spcPts val="0"/>
              </a:spcAft>
              <a:buNone/>
            </a:pPr>
            <a:r>
              <a:rPr lang="en-US" sz="3200" dirty="0" smtClean="0"/>
              <a:t/>
            </a:r>
            <a:br>
              <a:rPr lang="en-US" sz="3200" dirty="0" smtClean="0"/>
            </a:br>
            <a:r>
              <a:rPr lang="en-US" sz="3600" dirty="0" smtClean="0"/>
              <a:t>Sharing </a:t>
            </a:r>
            <a:r>
              <a:rPr lang="en-US" sz="3600" dirty="0"/>
              <a:t>Data with Staff Regularly</a:t>
            </a:r>
            <a:endParaRPr sz="3600" dirty="0"/>
          </a:p>
          <a:p>
            <a:pPr marL="0" lvl="0" indent="0">
              <a:spcBef>
                <a:spcPts val="0"/>
              </a:spcBef>
              <a:spcAft>
                <a:spcPts val="0"/>
              </a:spcAft>
              <a:buNone/>
            </a:pPr>
            <a:r>
              <a:rPr lang="en-US" sz="3600" dirty="0"/>
              <a:t>Growing the Green</a:t>
            </a:r>
            <a:endParaRPr sz="3600" dirty="0"/>
          </a:p>
          <a:p>
            <a:pPr marL="0" lvl="0" indent="0">
              <a:spcBef>
                <a:spcPts val="0"/>
              </a:spcBef>
              <a:spcAft>
                <a:spcPts val="0"/>
              </a:spcAft>
              <a:buNone/>
            </a:pPr>
            <a:r>
              <a:rPr lang="en-US" sz="3600" dirty="0" smtClean="0"/>
              <a:t>Fun/Creative </a:t>
            </a:r>
            <a:r>
              <a:rPr lang="en-US" sz="3600" dirty="0"/>
              <a:t>Factor (Respect Challenge)</a:t>
            </a:r>
            <a:endParaRPr sz="3600" dirty="0"/>
          </a:p>
          <a:p>
            <a:pPr marL="0" lvl="0" indent="0">
              <a:spcBef>
                <a:spcPts val="0"/>
              </a:spcBef>
              <a:spcAft>
                <a:spcPts val="0"/>
              </a:spcAft>
              <a:buNone/>
            </a:pPr>
            <a:r>
              <a:rPr lang="en-US" sz="3600" dirty="0" smtClean="0"/>
              <a:t> </a:t>
            </a:r>
            <a:endParaRPr sz="3600" dirty="0"/>
          </a:p>
        </p:txBody>
      </p:sp>
    </p:spTree>
    <p:extLst>
      <p:ext uri="{BB962C8B-B14F-4D97-AF65-F5344CB8AC3E}">
        <p14:creationId xmlns:p14="http://schemas.microsoft.com/office/powerpoint/2010/main" val="28972172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6"/>
          <p:cNvSpPr txBox="1">
            <a:spLocks noGrp="1"/>
          </p:cNvSpPr>
          <p:nvPr>
            <p:ph type="title"/>
          </p:nvPr>
        </p:nvSpPr>
        <p:spPr>
          <a:xfrm>
            <a:off x="457200" y="274638"/>
            <a:ext cx="7924800" cy="1143000"/>
          </a:xfrm>
          <a:prstGeom prst="rect">
            <a:avLst/>
          </a:prstGeom>
          <a:noFill/>
          <a:ln>
            <a:noFill/>
          </a:ln>
        </p:spPr>
        <p:txBody>
          <a:bodyPr spcFirstLastPara="1" wrap="square" lIns="91425" tIns="45700" rIns="91425" bIns="45700" anchor="ctr" anchorCtr="0">
            <a:noAutofit/>
          </a:bodyPr>
          <a:lstStyle/>
          <a:p>
            <a:pPr marR="0">
              <a:spcBef>
                <a:spcPts val="0"/>
              </a:spcBef>
            </a:pPr>
            <a:r>
              <a:rPr lang="en-US" sz="4000" b="1" dirty="0">
                <a:solidFill>
                  <a:schemeClr val="tx2"/>
                </a:solidFill>
                <a:sym typeface="Arial"/>
              </a:rPr>
              <a:t>Roles and Responsibilities</a:t>
            </a:r>
            <a:endParaRPr sz="4000" b="1" dirty="0">
              <a:solidFill>
                <a:schemeClr val="tx2"/>
              </a:solidFill>
              <a:sym typeface="Arial"/>
            </a:endParaRPr>
          </a:p>
        </p:txBody>
      </p:sp>
      <p:sp>
        <p:nvSpPr>
          <p:cNvPr id="382" name="Google Shape;382;p46"/>
          <p:cNvSpPr txBox="1">
            <a:spLocks noGrp="1"/>
          </p:cNvSpPr>
          <p:nvPr>
            <p:ph type="body" idx="1"/>
          </p:nvPr>
        </p:nvSpPr>
        <p:spPr>
          <a:xfrm>
            <a:off x="971550" y="1881188"/>
            <a:ext cx="7921625" cy="4068762"/>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600"/>
            </a:pPr>
            <a:r>
              <a:rPr lang="en-US" sz="3600" dirty="0">
                <a:latin typeface="+mj-lt"/>
                <a:ea typeface="+mj-ea"/>
                <a:cs typeface="+mj-cs"/>
                <a:sym typeface="Century Gothic"/>
              </a:rPr>
              <a:t>Admin</a:t>
            </a:r>
            <a:endParaRPr sz="3600" dirty="0">
              <a:latin typeface="+mj-lt"/>
              <a:ea typeface="+mj-ea"/>
              <a:cs typeface="+mj-cs"/>
            </a:endParaRPr>
          </a:p>
          <a:p>
            <a:pPr>
              <a:spcBef>
                <a:spcPts val="0"/>
              </a:spcBef>
              <a:buClr>
                <a:schemeClr val="dk1"/>
              </a:buClr>
              <a:buSzPts val="3600"/>
            </a:pPr>
            <a:r>
              <a:rPr lang="en-US" sz="3600" dirty="0">
                <a:latin typeface="+mj-lt"/>
                <a:ea typeface="+mj-ea"/>
                <a:cs typeface="+mj-cs"/>
                <a:sym typeface="Century Gothic"/>
              </a:rPr>
              <a:t>Tier 1 team</a:t>
            </a:r>
            <a:endParaRPr sz="3600" dirty="0">
              <a:latin typeface="+mj-lt"/>
              <a:ea typeface="+mj-ea"/>
              <a:cs typeface="+mj-cs"/>
            </a:endParaRPr>
          </a:p>
          <a:p>
            <a:pPr>
              <a:spcBef>
                <a:spcPts val="0"/>
              </a:spcBef>
              <a:buClr>
                <a:schemeClr val="dk1"/>
              </a:buClr>
              <a:buSzPts val="3600"/>
            </a:pPr>
            <a:r>
              <a:rPr lang="en-US" sz="3600" dirty="0">
                <a:latin typeface="+mj-lt"/>
                <a:ea typeface="+mj-ea"/>
                <a:cs typeface="+mj-cs"/>
                <a:sym typeface="Century Gothic"/>
              </a:rPr>
              <a:t>External coach, district coach</a:t>
            </a:r>
            <a:endParaRPr sz="3600" dirty="0">
              <a:latin typeface="+mj-lt"/>
              <a:ea typeface="+mj-ea"/>
              <a:cs typeface="+mj-cs"/>
              <a:sym typeface="Century Gothic"/>
            </a:endParaRPr>
          </a:p>
        </p:txBody>
      </p:sp>
    </p:spTree>
    <p:extLst>
      <p:ext uri="{BB962C8B-B14F-4D97-AF65-F5344CB8AC3E}">
        <p14:creationId xmlns:p14="http://schemas.microsoft.com/office/powerpoint/2010/main" val="37947306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12-02 at 4.01.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69" y="256114"/>
            <a:ext cx="1198333" cy="1161524"/>
          </a:xfrm>
          <a:prstGeom prst="rect">
            <a:avLst/>
          </a:prstGeom>
        </p:spPr>
      </p:pic>
      <p:pic>
        <p:nvPicPr>
          <p:cNvPr id="6" name="Picture 5" descr="Screen Shot 2017-12-02 at 6.50.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631" y="357127"/>
            <a:ext cx="4696365" cy="5834878"/>
          </a:xfrm>
          <a:prstGeom prst="rect">
            <a:avLst/>
          </a:prstGeom>
        </p:spPr>
      </p:pic>
      <p:sp>
        <p:nvSpPr>
          <p:cNvPr id="7" name="TextBox 6"/>
          <p:cNvSpPr txBox="1"/>
          <p:nvPr/>
        </p:nvSpPr>
        <p:spPr>
          <a:xfrm>
            <a:off x="0" y="1617357"/>
            <a:ext cx="3867631" cy="1446550"/>
          </a:xfrm>
          <a:prstGeom prst="rect">
            <a:avLst/>
          </a:prstGeom>
          <a:noFill/>
        </p:spPr>
        <p:txBody>
          <a:bodyPr wrap="square" rtlCol="0">
            <a:spAutoFit/>
          </a:bodyPr>
          <a:lstStyle/>
          <a:p>
            <a:pPr algn="ctr"/>
            <a:r>
              <a:rPr lang="en-US" sz="4400" b="1" dirty="0">
                <a:solidFill>
                  <a:srgbClr val="1F497D"/>
                </a:solidFill>
                <a:latin typeface="+mj-lt"/>
                <a:ea typeface="+mj-ea"/>
                <a:cs typeface="+mj-cs"/>
              </a:rPr>
              <a:t>Team Action </a:t>
            </a:r>
            <a:r>
              <a:rPr lang="en-US" sz="4400" b="1" dirty="0" smtClean="0">
                <a:solidFill>
                  <a:srgbClr val="1F497D"/>
                </a:solidFill>
                <a:latin typeface="+mj-lt"/>
                <a:ea typeface="+mj-ea"/>
                <a:cs typeface="+mj-cs"/>
              </a:rPr>
              <a:t>Planning</a:t>
            </a:r>
          </a:p>
        </p:txBody>
      </p:sp>
    </p:spTree>
    <p:extLst>
      <p:ext uri="{BB962C8B-B14F-4D97-AF65-F5344CB8AC3E}">
        <p14:creationId xmlns:p14="http://schemas.microsoft.com/office/powerpoint/2010/main" val="3887543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title"/>
          </p:nvPr>
        </p:nvSpPr>
        <p:spPr>
          <a:xfrm>
            <a:off x="457200" y="274638"/>
            <a:ext cx="8043333" cy="6583362"/>
          </a:xfrm>
          <a:prstGeom prst="rect">
            <a:avLst/>
          </a:prstGeom>
          <a:noFill/>
          <a:ln>
            <a:noFill/>
          </a:ln>
        </p:spPr>
        <p:txBody>
          <a:bodyPr spcFirstLastPara="1" wrap="square" lIns="91425" tIns="45700" rIns="91425" bIns="45700" anchor="ctr" anchorCtr="0">
            <a:noAutofit/>
          </a:bodyPr>
          <a:lstStyle/>
          <a:p>
            <a:pPr>
              <a:spcBef>
                <a:spcPts val="0"/>
              </a:spcBef>
            </a:pPr>
            <a:r>
              <a:rPr lang="en-US" sz="4000" b="1" dirty="0">
                <a:solidFill>
                  <a:schemeClr val="tx2"/>
                </a:solidFill>
                <a:sym typeface="Century Gothic"/>
              </a:rPr>
              <a:t>Considerations at Tier 2 to support whole school coaching with data, practices, systems</a:t>
            </a:r>
            <a:br>
              <a:rPr lang="en-US" sz="4000" b="1" dirty="0">
                <a:solidFill>
                  <a:schemeClr val="tx2"/>
                </a:solidFill>
                <a:sym typeface="Century Gothic"/>
              </a:rPr>
            </a:br>
            <a:endParaRPr sz="4000" b="1" dirty="0">
              <a:solidFill>
                <a:schemeClr val="tx2"/>
              </a:solidFill>
              <a:sym typeface="Arial"/>
            </a:endParaRPr>
          </a:p>
        </p:txBody>
      </p:sp>
    </p:spTree>
    <p:extLst>
      <p:ext uri="{BB962C8B-B14F-4D97-AF65-F5344CB8AC3E}">
        <p14:creationId xmlns:p14="http://schemas.microsoft.com/office/powerpoint/2010/main" val="2886656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C:\Users\Cathy\AppData\Local\Microsoft\Windows\Temporary Internet Files\Content.IE5\2SHFKYC0\MP900409483[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3" name="Shape 123"/>
          <p:cNvSpPr txBox="1">
            <a:spLocks noGrp="1"/>
          </p:cNvSpPr>
          <p:nvPr>
            <p:ph type="title"/>
          </p:nvPr>
        </p:nvSpPr>
        <p:spPr>
          <a:xfrm>
            <a:off x="291467" y="440267"/>
            <a:ext cx="2271337" cy="2015309"/>
          </a:xfrm>
          <a:prstGeom prst="rect">
            <a:avLst/>
          </a:prstGeom>
          <a:solidFill>
            <a:schemeClr val="bg2">
              <a:lumMod val="75000"/>
              <a:alpha val="30000"/>
            </a:schemeClr>
          </a:solidFill>
          <a:ln>
            <a:noFill/>
          </a:ln>
        </p:spPr>
        <p:txBody>
          <a:bodyPr lIns="68568" tIns="34274" rIns="68568" bIns="34274" anchor="ctr" anchorCtr="0">
            <a:noAutofit/>
          </a:bodyPr>
          <a:lstStyle/>
          <a:p>
            <a:r>
              <a:rPr lang="en-US" sz="3600" b="1" dirty="0">
                <a:solidFill>
                  <a:schemeClr val="tx2">
                    <a:lumMod val="75000"/>
                  </a:schemeClr>
                </a:solidFill>
                <a:sym typeface="Questrial"/>
              </a:rPr>
              <a:t>Positive Classroom Behavioral Supports</a:t>
            </a:r>
          </a:p>
        </p:txBody>
      </p:sp>
      <p:sp>
        <p:nvSpPr>
          <p:cNvPr id="7" name="Shape 122"/>
          <p:cNvSpPr txBox="1">
            <a:spLocks/>
          </p:cNvSpPr>
          <p:nvPr/>
        </p:nvSpPr>
        <p:spPr>
          <a:xfrm>
            <a:off x="6213653" y="0"/>
            <a:ext cx="2930347" cy="6858001"/>
          </a:xfrm>
          <a:prstGeom prst="rect">
            <a:avLst/>
          </a:prstGeom>
          <a:solidFill>
            <a:srgbClr val="FFFFFF">
              <a:alpha val="69803"/>
            </a:srgbClr>
          </a:solidFill>
          <a:ln>
            <a:noFill/>
          </a:ln>
        </p:spPr>
        <p:txBody>
          <a:bodyPr lIns="91423" tIns="45699" rIns="91423" bIns="45699" anchor="ctr"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pPr marL="287331" indent="-287331">
              <a:spcBef>
                <a:spcPts val="6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Define and Teach Rules and Routines aligned with School-wide Expectations (Classroom Matrix)</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Identify Continuum of </a:t>
            </a:r>
            <a:r>
              <a:rPr lang="en-US" sz="1800" dirty="0" smtClean="0">
                <a:solidFill>
                  <a:schemeClr val="dk2"/>
                </a:solidFill>
                <a:latin typeface="Questrial"/>
                <a:ea typeface="Questrial"/>
                <a:cs typeface="Questrial"/>
                <a:sym typeface="Questrial"/>
              </a:rPr>
              <a:t>Practices for Responding to Behavior</a:t>
            </a:r>
          </a:p>
          <a:p>
            <a:pPr marL="287331" indent="-287331">
              <a:spcBef>
                <a:spcPts val="1500"/>
              </a:spcBef>
              <a:buClr>
                <a:schemeClr val="dk2"/>
              </a:buClr>
              <a:buFont typeface="Noto Sans Symbols"/>
              <a:buAutoNum type="arabicPeriod"/>
            </a:pPr>
            <a:r>
              <a:rPr lang="en-US" sz="1800" dirty="0">
                <a:solidFill>
                  <a:schemeClr val="tx2"/>
                </a:solidFill>
                <a:latin typeface="Questrial"/>
                <a:ea typeface="Questrial"/>
                <a:cs typeface="Questrial"/>
                <a:sym typeface="Questrial"/>
              </a:rPr>
              <a:t>Arrange physical space to prompt appropriate behavior</a:t>
            </a:r>
          </a:p>
          <a:p>
            <a:pPr marL="287331" indent="-287331">
              <a:spcBef>
                <a:spcPts val="1500"/>
              </a:spcBef>
              <a:buClr>
                <a:schemeClr val="dk2"/>
              </a:buClr>
              <a:buFont typeface="Noto Sans Symbols"/>
              <a:buAutoNum type="arabicPeriod"/>
            </a:pPr>
            <a:r>
              <a:rPr lang="en-US" sz="1800" dirty="0" smtClean="0">
                <a:solidFill>
                  <a:schemeClr val="tx2"/>
                </a:solidFill>
                <a:latin typeface="Questrial"/>
                <a:ea typeface="Questrial"/>
                <a:cs typeface="Questrial"/>
                <a:sym typeface="Questrial"/>
              </a:rPr>
              <a:t>Employ </a:t>
            </a:r>
            <a:r>
              <a:rPr lang="en-US" sz="1800" dirty="0">
                <a:solidFill>
                  <a:schemeClr val="tx2"/>
                </a:solidFill>
                <a:latin typeface="Questrial"/>
                <a:ea typeface="Questrial"/>
                <a:cs typeface="Questrial"/>
                <a:sym typeface="Questrial"/>
              </a:rPr>
              <a:t>Active </a:t>
            </a:r>
            <a:r>
              <a:rPr lang="en-US" sz="1800" dirty="0">
                <a:solidFill>
                  <a:schemeClr val="dk2"/>
                </a:solidFill>
                <a:latin typeface="Questrial"/>
                <a:ea typeface="Questrial"/>
                <a:cs typeface="Questrial"/>
                <a:sym typeface="Questrial"/>
              </a:rPr>
              <a:t>Supervision</a:t>
            </a:r>
          </a:p>
          <a:p>
            <a:pPr marL="287331" indent="-287331">
              <a:spcBef>
                <a:spcPts val="1500"/>
              </a:spcBef>
              <a:buClr>
                <a:schemeClr val="dk2"/>
              </a:buClr>
              <a:buFont typeface="Arial"/>
              <a:buAutoNum type="arabicPeriod"/>
            </a:pPr>
            <a:r>
              <a:rPr lang="en-US" sz="1800" dirty="0" smtClean="0">
                <a:solidFill>
                  <a:schemeClr val="dk2"/>
                </a:solidFill>
                <a:latin typeface="Questrial"/>
                <a:ea typeface="Questrial"/>
                <a:cs typeface="Questrial"/>
                <a:sym typeface="Questrial"/>
              </a:rPr>
              <a:t>Develop Class</a:t>
            </a:r>
            <a:r>
              <a:rPr lang="en-US" sz="1800" dirty="0">
                <a:solidFill>
                  <a:schemeClr val="dk2"/>
                </a:solidFill>
                <a:latin typeface="Questrial"/>
                <a:ea typeface="Questrial"/>
                <a:cs typeface="Questrial"/>
                <a:sym typeface="Questrial"/>
              </a:rPr>
              <a:t>-Wide Group </a:t>
            </a:r>
            <a:r>
              <a:rPr lang="en-US" sz="1800" dirty="0" smtClean="0">
                <a:solidFill>
                  <a:schemeClr val="dk2"/>
                </a:solidFill>
                <a:latin typeface="Questrial"/>
                <a:ea typeface="Questrial"/>
                <a:cs typeface="Questrial"/>
                <a:sym typeface="Questrial"/>
              </a:rPr>
              <a:t>Contingencies</a:t>
            </a:r>
            <a:endParaRPr lang="en-US" sz="1800" dirty="0">
              <a:solidFill>
                <a:schemeClr val="dk2"/>
              </a:solidFill>
              <a:latin typeface="Questrial"/>
              <a:ea typeface="Questrial"/>
              <a:cs typeface="Questrial"/>
              <a:sym typeface="Questrial"/>
            </a:endParaRP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Provide Multiple Opportunities to Respond</a:t>
            </a:r>
          </a:p>
        </p:txBody>
      </p:sp>
    </p:spTree>
    <p:extLst>
      <p:ext uri="{BB962C8B-B14F-4D97-AF65-F5344CB8AC3E}">
        <p14:creationId xmlns:p14="http://schemas.microsoft.com/office/powerpoint/2010/main" val="1520843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9"/>
          <p:cNvSpPr txBox="1">
            <a:spLocks noGrp="1"/>
          </p:cNvSpPr>
          <p:nvPr>
            <p:ph type="title"/>
          </p:nvPr>
        </p:nvSpPr>
        <p:spPr>
          <a:xfrm>
            <a:off x="1447800" y="274638"/>
            <a:ext cx="6050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pPr>
            <a:r>
              <a:rPr lang="en-US" sz="4000" b="1" dirty="0">
                <a:solidFill>
                  <a:schemeClr val="tx2"/>
                </a:solidFill>
              </a:rPr>
              <a:t>Decision Rules for T2 Support</a:t>
            </a:r>
            <a:endParaRPr sz="4000" b="1" dirty="0">
              <a:solidFill>
                <a:schemeClr val="tx2"/>
              </a:solidFill>
            </a:endParaRPr>
          </a:p>
        </p:txBody>
      </p:sp>
      <p:sp>
        <p:nvSpPr>
          <p:cNvPr id="405" name="Google Shape;405;p49"/>
          <p:cNvSpPr txBox="1">
            <a:spLocks noGrp="1"/>
          </p:cNvSpPr>
          <p:nvPr>
            <p:ph type="body" idx="1"/>
          </p:nvPr>
        </p:nvSpPr>
        <p:spPr>
          <a:xfrm>
            <a:off x="457200" y="1680852"/>
            <a:ext cx="7921500" cy="4822800"/>
          </a:xfrm>
          <a:prstGeom prst="rect">
            <a:avLst/>
          </a:prstGeom>
        </p:spPr>
        <p:txBody>
          <a:bodyPr spcFirstLastPara="1" wrap="square" lIns="91425" tIns="45700" rIns="91425" bIns="45700" anchor="t" anchorCtr="0">
            <a:noAutofit/>
          </a:bodyPr>
          <a:lstStyle/>
          <a:p>
            <a:pPr marL="457200" lvl="0" indent="-419100" rtl="0">
              <a:spcBef>
                <a:spcPts val="720"/>
              </a:spcBef>
              <a:spcAft>
                <a:spcPts val="0"/>
              </a:spcAft>
              <a:buSzPts val="3000"/>
              <a:buChar char="•"/>
            </a:pPr>
            <a:r>
              <a:rPr lang="en-US" sz="3000" dirty="0"/>
              <a:t>Teachers new to </a:t>
            </a:r>
            <a:r>
              <a:rPr lang="en-US" sz="3000" dirty="0" smtClean="0"/>
              <a:t>the school</a:t>
            </a:r>
            <a:endParaRPr sz="3000" dirty="0"/>
          </a:p>
          <a:p>
            <a:pPr marL="457200" lvl="0" indent="-419100" rtl="0">
              <a:spcBef>
                <a:spcPts val="0"/>
              </a:spcBef>
              <a:spcAft>
                <a:spcPts val="0"/>
              </a:spcAft>
              <a:buSzPts val="3000"/>
              <a:buChar char="•"/>
            </a:pPr>
            <a:r>
              <a:rPr lang="en-US" sz="3000" dirty="0"/>
              <a:t>Tier 1 team monitoring data and discovered grade levels observing and reporting high levels of problem behaviors- process with precision statement and solution </a:t>
            </a:r>
            <a:r>
              <a:rPr lang="en-US" sz="3000" dirty="0" smtClean="0"/>
              <a:t>development </a:t>
            </a:r>
            <a:endParaRPr sz="3000" dirty="0"/>
          </a:p>
          <a:p>
            <a:pPr marL="457200" lvl="0" indent="-419100" rtl="0">
              <a:spcBef>
                <a:spcPts val="0"/>
              </a:spcBef>
              <a:spcAft>
                <a:spcPts val="0"/>
              </a:spcAft>
              <a:buSzPts val="3000"/>
              <a:buChar char="•"/>
            </a:pPr>
            <a:r>
              <a:rPr lang="en-US" sz="3000" dirty="0"/>
              <a:t>Invitation always extended to staff</a:t>
            </a:r>
            <a:endParaRPr sz="3000" dirty="0"/>
          </a:p>
          <a:p>
            <a:pPr marL="457200" lvl="0" indent="-419100">
              <a:spcBef>
                <a:spcPts val="0"/>
              </a:spcBef>
              <a:spcAft>
                <a:spcPts val="0"/>
              </a:spcAft>
              <a:buSzPts val="3000"/>
              <a:buChar char="•"/>
            </a:pPr>
            <a:r>
              <a:rPr lang="en-US" sz="3000" dirty="0"/>
              <a:t>Admin Observation and Feedback Cycle- aligned with </a:t>
            </a:r>
            <a:r>
              <a:rPr lang="en-US" sz="3000" dirty="0" smtClean="0"/>
              <a:t>practices and offered additional  </a:t>
            </a:r>
            <a:r>
              <a:rPr lang="en-US" sz="3000" dirty="0"/>
              <a:t>support</a:t>
            </a:r>
            <a:endParaRPr sz="3000" dirty="0"/>
          </a:p>
        </p:txBody>
      </p:sp>
    </p:spTree>
    <p:extLst>
      <p:ext uri="{BB962C8B-B14F-4D97-AF65-F5344CB8AC3E}">
        <p14:creationId xmlns:p14="http://schemas.microsoft.com/office/powerpoint/2010/main" val="82415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1"/>
          <p:cNvSpPr txBox="1">
            <a:spLocks noGrp="1"/>
          </p:cNvSpPr>
          <p:nvPr>
            <p:ph type="title"/>
          </p:nvPr>
        </p:nvSpPr>
        <p:spPr>
          <a:xfrm>
            <a:off x="457200" y="274638"/>
            <a:ext cx="8686800" cy="1143000"/>
          </a:xfrm>
          <a:prstGeom prst="rect">
            <a:avLst/>
          </a:prstGeom>
          <a:noFill/>
          <a:ln>
            <a:noFill/>
          </a:ln>
        </p:spPr>
        <p:txBody>
          <a:bodyPr spcFirstLastPara="1" wrap="square" lIns="91425" tIns="45700" rIns="91425" bIns="45700" anchor="ctr" anchorCtr="0">
            <a:noAutofit/>
          </a:bodyPr>
          <a:lstStyle/>
          <a:p>
            <a:pPr marR="0">
              <a:spcBef>
                <a:spcPts val="0"/>
              </a:spcBef>
            </a:pPr>
            <a:r>
              <a:rPr lang="en-US" sz="4000" b="1" dirty="0">
                <a:solidFill>
                  <a:schemeClr val="tx2"/>
                </a:solidFill>
                <a:sym typeface="Arial"/>
              </a:rPr>
              <a:t>Data Informed PD for Small Groups</a:t>
            </a:r>
            <a:endParaRPr sz="4000" b="1" dirty="0">
              <a:solidFill>
                <a:schemeClr val="tx2"/>
              </a:solidFill>
              <a:sym typeface="Arial"/>
            </a:endParaRPr>
          </a:p>
        </p:txBody>
      </p:sp>
      <p:sp>
        <p:nvSpPr>
          <p:cNvPr id="417" name="Google Shape;417;p51"/>
          <p:cNvSpPr txBox="1">
            <a:spLocks noGrp="1"/>
          </p:cNvSpPr>
          <p:nvPr>
            <p:ph type="body" idx="1"/>
          </p:nvPr>
        </p:nvSpPr>
        <p:spPr>
          <a:xfrm>
            <a:off x="700617" y="1745722"/>
            <a:ext cx="7921625" cy="482441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Century Gothic"/>
              <a:buChar char="•"/>
            </a:pPr>
            <a:r>
              <a:rPr lang="en-US" dirty="0"/>
              <a:t>Tier 1 teams uncovered times of day with spikes in behaviors observed and reported</a:t>
            </a:r>
            <a:endParaRPr dirty="0"/>
          </a:p>
          <a:p>
            <a:pPr marL="342900" marR="0" lvl="0" indent="-342900" algn="l" rtl="0">
              <a:spcBef>
                <a:spcPts val="0"/>
              </a:spcBef>
              <a:spcAft>
                <a:spcPts val="0"/>
              </a:spcAft>
              <a:buClr>
                <a:schemeClr val="dk1"/>
              </a:buClr>
              <a:buSzPts val="3600"/>
              <a:buFont typeface="Century Gothic"/>
              <a:buChar char="•"/>
            </a:pPr>
            <a:r>
              <a:rPr lang="en-US" dirty="0"/>
              <a:t>Tier 1 team drilled down around time of day and realized that the context differed by grade level</a:t>
            </a:r>
            <a:endParaRPr dirty="0"/>
          </a:p>
          <a:p>
            <a:pPr marL="342900" marR="0" lvl="0" indent="-342900" algn="l" rtl="0">
              <a:spcBef>
                <a:spcPts val="0"/>
              </a:spcBef>
              <a:spcAft>
                <a:spcPts val="0"/>
              </a:spcAft>
              <a:buClr>
                <a:schemeClr val="dk1"/>
              </a:buClr>
              <a:buSzPts val="3600"/>
              <a:buFont typeface="Century Gothic"/>
              <a:buChar char="•"/>
            </a:pPr>
            <a:r>
              <a:rPr lang="en-US" dirty="0" smtClean="0"/>
              <a:t>Tier 1 team developed precision statements by grade level</a:t>
            </a:r>
          </a:p>
          <a:p>
            <a:pPr marL="342900" marR="0" lvl="0" indent="-342900" algn="l" rtl="0">
              <a:spcBef>
                <a:spcPts val="0"/>
              </a:spcBef>
              <a:spcAft>
                <a:spcPts val="0"/>
              </a:spcAft>
              <a:buClr>
                <a:schemeClr val="dk1"/>
              </a:buClr>
              <a:buSzPts val="3600"/>
              <a:buFont typeface="Century Gothic"/>
              <a:buChar char="•"/>
            </a:pPr>
            <a:r>
              <a:rPr lang="en-US" dirty="0" smtClean="0"/>
              <a:t>Grade levels engaged in solution development during collaborative teams</a:t>
            </a:r>
            <a:r>
              <a:rPr lang="en-US" dirty="0"/>
              <a:t>/PLCs</a:t>
            </a:r>
            <a:endParaRPr dirty="0"/>
          </a:p>
          <a:p>
            <a:pPr marL="0" marR="0" lvl="0" indent="0" algn="l" rtl="0">
              <a:spcBef>
                <a:spcPts val="0"/>
              </a:spcBef>
              <a:spcAft>
                <a:spcPts val="0"/>
              </a:spcAft>
              <a:buClr>
                <a:schemeClr val="dk1"/>
              </a:buClr>
              <a:buSzPts val="3600"/>
              <a:buNone/>
            </a:pPr>
            <a:endParaRPr dirty="0"/>
          </a:p>
        </p:txBody>
      </p:sp>
    </p:spTree>
    <p:extLst>
      <p:ext uri="{BB962C8B-B14F-4D97-AF65-F5344CB8AC3E}">
        <p14:creationId xmlns:p14="http://schemas.microsoft.com/office/powerpoint/2010/main" val="1011421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2"/>
          <p:cNvSpPr txBox="1">
            <a:spLocks noGrp="1"/>
          </p:cNvSpPr>
          <p:nvPr>
            <p:ph type="title"/>
          </p:nvPr>
        </p:nvSpPr>
        <p:spPr>
          <a:xfrm>
            <a:off x="457199" y="274638"/>
            <a:ext cx="8568267"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pPr>
            <a:r>
              <a:rPr lang="en-US" sz="4000" b="1" dirty="0">
                <a:solidFill>
                  <a:schemeClr val="tx2"/>
                </a:solidFill>
              </a:rPr>
              <a:t>All Staff PD, differentiated by need, led by choice</a:t>
            </a:r>
            <a:endParaRPr sz="4000" b="1" dirty="0">
              <a:solidFill>
                <a:schemeClr val="tx2"/>
              </a:solidFill>
            </a:endParaRPr>
          </a:p>
        </p:txBody>
      </p:sp>
      <p:sp>
        <p:nvSpPr>
          <p:cNvPr id="424" name="Google Shape;424;p52"/>
          <p:cNvSpPr txBox="1">
            <a:spLocks noGrp="1"/>
          </p:cNvSpPr>
          <p:nvPr>
            <p:ph type="body" idx="1"/>
          </p:nvPr>
        </p:nvSpPr>
        <p:spPr>
          <a:xfrm>
            <a:off x="819148" y="1796522"/>
            <a:ext cx="7921500" cy="4655079"/>
          </a:xfrm>
          <a:prstGeom prst="rect">
            <a:avLst/>
          </a:prstGeom>
        </p:spPr>
        <p:txBody>
          <a:bodyPr spcFirstLastPara="1" wrap="square" lIns="91425" tIns="45700" rIns="91425" bIns="45700" anchor="t" anchorCtr="0">
            <a:noAutofit/>
          </a:bodyPr>
          <a:lstStyle/>
          <a:p>
            <a:pPr>
              <a:spcBef>
                <a:spcPts val="720"/>
              </a:spcBef>
            </a:pPr>
            <a:r>
              <a:rPr lang="en-US" dirty="0" smtClean="0"/>
              <a:t>Retrained </a:t>
            </a:r>
            <a:r>
              <a:rPr lang="en-US" dirty="0"/>
              <a:t>all staff on routines and procedures</a:t>
            </a:r>
            <a:endParaRPr dirty="0"/>
          </a:p>
          <a:p>
            <a:pPr>
              <a:spcBef>
                <a:spcPts val="720"/>
              </a:spcBef>
            </a:pPr>
            <a:r>
              <a:rPr lang="en-US" dirty="0"/>
              <a:t>Within the training, broke into grade level teams with grade level specific data. PBIS grade level team leaders led grade level teams in precision statement development for problems and solution anchored to </a:t>
            </a:r>
            <a:r>
              <a:rPr lang="en-US" dirty="0" smtClean="0"/>
              <a:t>routines </a:t>
            </a:r>
            <a:r>
              <a:rPr lang="en-US" dirty="0"/>
              <a:t>and procedures</a:t>
            </a:r>
            <a:endParaRPr dirty="0"/>
          </a:p>
        </p:txBody>
      </p:sp>
    </p:spTree>
    <p:extLst>
      <p:ext uri="{BB962C8B-B14F-4D97-AF65-F5344CB8AC3E}">
        <p14:creationId xmlns:p14="http://schemas.microsoft.com/office/powerpoint/2010/main" val="356511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12750" y="120946"/>
            <a:ext cx="8244415" cy="1209457"/>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3600" b="1" dirty="0">
                <a:solidFill>
                  <a:schemeClr val="tx2">
                    <a:lumMod val="75000"/>
                  </a:schemeClr>
                </a:solidFill>
                <a:sym typeface="Arial"/>
              </a:rPr>
              <a:t>Do all teachers in your school employ basic classroom evidence based practices?</a:t>
            </a:r>
          </a:p>
        </p:txBody>
      </p:sp>
      <p:sp>
        <p:nvSpPr>
          <p:cNvPr id="220" name="Shape 220"/>
          <p:cNvSpPr txBox="1">
            <a:spLocks noGrp="1"/>
          </p:cNvSpPr>
          <p:nvPr>
            <p:ph idx="1"/>
          </p:nvPr>
        </p:nvSpPr>
        <p:spPr>
          <a:xfrm>
            <a:off x="412750" y="1372736"/>
            <a:ext cx="8541204" cy="5136960"/>
          </a:xfrm>
          <a:prstGeom prst="rect">
            <a:avLst/>
          </a:prstGeom>
          <a:noFill/>
          <a:ln>
            <a:noFill/>
          </a:ln>
        </p:spPr>
        <p:txBody>
          <a:bodyPr wrap="square" lIns="91425" tIns="45700" rIns="91425" bIns="45700" anchor="t" anchorCtr="0">
            <a:noAutofit/>
          </a:bodyPr>
          <a:lstStyle/>
          <a:p>
            <a:pPr>
              <a:lnSpc>
                <a:spcPct val="90000"/>
              </a:lnSpc>
              <a:spcBef>
                <a:spcPts val="0"/>
              </a:spcBef>
              <a:buClr>
                <a:schemeClr val="dk1"/>
              </a:buClr>
              <a:buSzPct val="101486"/>
            </a:pPr>
            <a:r>
              <a:rPr lang="en-US" sz="2800" dirty="0">
                <a:sym typeface="Questrial"/>
              </a:rPr>
              <a:t>Behavior Specific Praise statements to error correction is at least 4:1 and classroom system does not promote teacher attention to student </a:t>
            </a:r>
            <a:r>
              <a:rPr lang="en-US" sz="2800" dirty="0" smtClean="0">
                <a:sym typeface="Questrial"/>
              </a:rPr>
              <a:t>errors</a:t>
            </a:r>
          </a:p>
          <a:p>
            <a:pPr>
              <a:lnSpc>
                <a:spcPct val="90000"/>
              </a:lnSpc>
              <a:spcBef>
                <a:spcPts val="0"/>
              </a:spcBef>
              <a:buClr>
                <a:schemeClr val="dk1"/>
              </a:buClr>
              <a:buSzPct val="101486"/>
            </a:pPr>
            <a:r>
              <a:rPr lang="en-US" sz="2800" dirty="0" smtClean="0">
                <a:sym typeface="Questrial"/>
              </a:rPr>
              <a:t>OTR </a:t>
            </a:r>
            <a:r>
              <a:rPr lang="en-US" sz="2800" dirty="0">
                <a:sym typeface="Questrial"/>
              </a:rPr>
              <a:t>rate. Teacher talk should be no more than 40-50% of instructional </a:t>
            </a:r>
            <a:r>
              <a:rPr lang="en-US" sz="2800" dirty="0" smtClean="0">
                <a:sym typeface="Questrial"/>
              </a:rPr>
              <a:t>time</a:t>
            </a:r>
          </a:p>
          <a:p>
            <a:pPr>
              <a:lnSpc>
                <a:spcPct val="90000"/>
              </a:lnSpc>
              <a:spcBef>
                <a:spcPts val="0"/>
              </a:spcBef>
              <a:buClr>
                <a:schemeClr val="dk1"/>
              </a:buClr>
              <a:buSzPct val="101486"/>
            </a:pPr>
            <a:r>
              <a:rPr lang="en-US" sz="2800" dirty="0" smtClean="0">
                <a:sym typeface="Questrial"/>
              </a:rPr>
              <a:t>Routines </a:t>
            </a:r>
            <a:r>
              <a:rPr lang="en-US" sz="2800" dirty="0">
                <a:sym typeface="Questrial"/>
              </a:rPr>
              <a:t>and procedures defined and explicitly taught across </a:t>
            </a:r>
            <a:r>
              <a:rPr lang="en-US" sz="2800" dirty="0" smtClean="0">
                <a:sym typeface="Questrial"/>
              </a:rPr>
              <a:t>year</a:t>
            </a:r>
          </a:p>
          <a:p>
            <a:pPr>
              <a:lnSpc>
                <a:spcPct val="90000"/>
              </a:lnSpc>
              <a:spcBef>
                <a:spcPts val="0"/>
              </a:spcBef>
              <a:buClr>
                <a:schemeClr val="dk1"/>
              </a:buClr>
              <a:buSzPct val="101486"/>
            </a:pPr>
            <a:r>
              <a:rPr lang="en-US" sz="2800" dirty="0" smtClean="0">
                <a:sym typeface="Questrial"/>
              </a:rPr>
              <a:t>Social </a:t>
            </a:r>
            <a:r>
              <a:rPr lang="en-US" sz="2800" dirty="0">
                <a:sym typeface="Questrial"/>
              </a:rPr>
              <a:t>skills explicitly taught in context with behavior </a:t>
            </a:r>
            <a:r>
              <a:rPr lang="en-US" sz="2800" dirty="0" smtClean="0">
                <a:sym typeface="Questrial"/>
              </a:rPr>
              <a:t>examples</a:t>
            </a:r>
          </a:p>
          <a:p>
            <a:pPr>
              <a:lnSpc>
                <a:spcPct val="90000"/>
              </a:lnSpc>
              <a:spcBef>
                <a:spcPts val="0"/>
              </a:spcBef>
              <a:buClr>
                <a:schemeClr val="dk1"/>
              </a:buClr>
              <a:buSzPct val="101486"/>
            </a:pPr>
            <a:r>
              <a:rPr lang="en-US" sz="2800" dirty="0" smtClean="0">
                <a:sym typeface="Questrial"/>
              </a:rPr>
              <a:t>Pre</a:t>
            </a:r>
            <a:r>
              <a:rPr lang="en-US" sz="2800" dirty="0">
                <a:sym typeface="Questrial"/>
              </a:rPr>
              <a:t>-correction is used prior to </a:t>
            </a:r>
            <a:r>
              <a:rPr lang="en-US" sz="2800" dirty="0" smtClean="0">
                <a:sym typeface="Questrial"/>
              </a:rPr>
              <a:t>transitions</a:t>
            </a:r>
          </a:p>
          <a:p>
            <a:pPr>
              <a:lnSpc>
                <a:spcPct val="90000"/>
              </a:lnSpc>
              <a:spcBef>
                <a:spcPts val="0"/>
              </a:spcBef>
              <a:buClr>
                <a:schemeClr val="dk1"/>
              </a:buClr>
              <a:buSzPct val="101486"/>
            </a:pPr>
            <a:r>
              <a:rPr lang="en-US" sz="2800" dirty="0" smtClean="0">
                <a:sym typeface="Questrial"/>
              </a:rPr>
              <a:t>Active </a:t>
            </a:r>
            <a:r>
              <a:rPr lang="en-US" sz="2800" dirty="0">
                <a:sym typeface="Questrial"/>
              </a:rPr>
              <a:t>Supervision used in classroom (and non classroom) areas</a:t>
            </a:r>
          </a:p>
        </p:txBody>
      </p:sp>
      <p:sp>
        <p:nvSpPr>
          <p:cNvPr id="221" name="Shape 221"/>
          <p:cNvSpPr txBox="1"/>
          <p:nvPr/>
        </p:nvSpPr>
        <p:spPr>
          <a:xfrm>
            <a:off x="7392260" y="6509696"/>
            <a:ext cx="1561694"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(Barrett,S., 2016)</a:t>
            </a:r>
          </a:p>
        </p:txBody>
      </p:sp>
      <p:sp>
        <p:nvSpPr>
          <p:cNvPr id="222" name="Shape 222"/>
          <p:cNvSpPr txBox="1"/>
          <p:nvPr/>
        </p:nvSpPr>
        <p:spPr>
          <a:xfrm>
            <a:off x="1992615" y="6204931"/>
            <a:ext cx="4645196"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3A54A5"/>
              </a:buClr>
              <a:buSzPct val="25000"/>
              <a:buFont typeface="Arial"/>
              <a:buNone/>
            </a:pPr>
            <a:r>
              <a:rPr lang="en-US" sz="3600" b="1" i="1" dirty="0">
                <a:solidFill>
                  <a:schemeClr val="tx2">
                    <a:lumMod val="75000"/>
                  </a:schemeClr>
                </a:solidFill>
                <a:latin typeface="+mj-lt"/>
                <a:ea typeface="+mj-ea"/>
                <a:cs typeface="+mj-cs"/>
              </a:rPr>
              <a:t>How do you know?</a:t>
            </a:r>
          </a:p>
        </p:txBody>
      </p:sp>
    </p:spTree>
    <p:extLst>
      <p:ext uri="{BB962C8B-B14F-4D97-AF65-F5344CB8AC3E}">
        <p14:creationId xmlns:p14="http://schemas.microsoft.com/office/powerpoint/2010/main" val="36694554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4"/>
          <p:cNvSpPr txBox="1">
            <a:spLocks noGrp="1"/>
          </p:cNvSpPr>
          <p:nvPr>
            <p:ph type="title"/>
          </p:nvPr>
        </p:nvSpPr>
        <p:spPr>
          <a:xfrm>
            <a:off x="1600200" y="274638"/>
            <a:ext cx="6050100" cy="1143000"/>
          </a:xfrm>
          <a:prstGeom prst="rect">
            <a:avLst/>
          </a:prstGeom>
        </p:spPr>
        <p:txBody>
          <a:bodyPr spcFirstLastPara="1" wrap="square" lIns="91425" tIns="45700" rIns="91425" bIns="45700" anchor="ctr" anchorCtr="0">
            <a:noAutofit/>
          </a:bodyPr>
          <a:lstStyle/>
          <a:p>
            <a:pPr>
              <a:spcBef>
                <a:spcPts val="0"/>
              </a:spcBef>
            </a:pPr>
            <a:r>
              <a:rPr lang="en-US" sz="4000" b="1" dirty="0">
                <a:solidFill>
                  <a:schemeClr val="tx2"/>
                </a:solidFill>
              </a:rPr>
              <a:t>Routines and Procedures Specific to Grade Levels</a:t>
            </a:r>
            <a:endParaRPr sz="4000" b="1" dirty="0">
              <a:solidFill>
                <a:schemeClr val="tx2"/>
              </a:solidFill>
            </a:endParaRPr>
          </a:p>
        </p:txBody>
      </p:sp>
      <p:sp>
        <p:nvSpPr>
          <p:cNvPr id="438" name="Google Shape;438;p54"/>
          <p:cNvSpPr txBox="1">
            <a:spLocks noGrp="1"/>
          </p:cNvSpPr>
          <p:nvPr>
            <p:ph type="body" idx="1"/>
          </p:nvPr>
        </p:nvSpPr>
        <p:spPr>
          <a:xfrm>
            <a:off x="339050" y="1881200"/>
            <a:ext cx="8553900" cy="4884300"/>
          </a:xfrm>
          <a:prstGeom prst="rect">
            <a:avLst/>
          </a:prstGeom>
        </p:spPr>
        <p:txBody>
          <a:bodyPr spcFirstLastPara="1" wrap="square" lIns="91425" tIns="45700" rIns="91425" bIns="45700" anchor="t" anchorCtr="0">
            <a:noAutofit/>
          </a:bodyPr>
          <a:lstStyle/>
          <a:p>
            <a:pPr>
              <a:spcBef>
                <a:spcPts val="720"/>
              </a:spcBef>
            </a:pPr>
            <a:r>
              <a:rPr lang="en-US" dirty="0" smtClean="0"/>
              <a:t>Small </a:t>
            </a:r>
            <a:r>
              <a:rPr lang="en-US" dirty="0"/>
              <a:t>group by grade level- same process, but specific to the grade </a:t>
            </a:r>
            <a:r>
              <a:rPr lang="en-US" dirty="0" smtClean="0"/>
              <a:t>level</a:t>
            </a:r>
          </a:p>
          <a:p>
            <a:pPr>
              <a:spcBef>
                <a:spcPts val="720"/>
              </a:spcBef>
            </a:pPr>
            <a:r>
              <a:rPr lang="en-US" dirty="0"/>
              <a:t>T</a:t>
            </a:r>
            <a:r>
              <a:rPr lang="en-US" dirty="0" smtClean="0"/>
              <a:t>ier </a:t>
            </a:r>
            <a:r>
              <a:rPr lang="en-US" dirty="0"/>
              <a:t>1 team lead for each grade level coached the grade </a:t>
            </a:r>
            <a:r>
              <a:rPr lang="en-US" dirty="0" smtClean="0"/>
              <a:t>level through solution development </a:t>
            </a:r>
          </a:p>
          <a:p>
            <a:pPr>
              <a:spcBef>
                <a:spcPts val="720"/>
              </a:spcBef>
            </a:pPr>
            <a:r>
              <a:rPr lang="en-US" dirty="0" smtClean="0"/>
              <a:t>Planned data collection and review on fidelity </a:t>
            </a:r>
            <a:r>
              <a:rPr lang="en-US" dirty="0"/>
              <a:t>and </a:t>
            </a:r>
            <a:r>
              <a:rPr lang="en-US" dirty="0" smtClean="0"/>
              <a:t>outcomes</a:t>
            </a:r>
            <a:endParaRPr dirty="0"/>
          </a:p>
        </p:txBody>
      </p:sp>
    </p:spTree>
    <p:extLst>
      <p:ext uri="{BB962C8B-B14F-4D97-AF65-F5344CB8AC3E}">
        <p14:creationId xmlns:p14="http://schemas.microsoft.com/office/powerpoint/2010/main" val="217819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6"/>
          <p:cNvSpPr txBox="1">
            <a:spLocks noGrp="1"/>
          </p:cNvSpPr>
          <p:nvPr>
            <p:ph type="ctrTitle"/>
          </p:nvPr>
        </p:nvSpPr>
        <p:spPr>
          <a:xfrm>
            <a:off x="311675" y="2579349"/>
            <a:ext cx="8520600" cy="23451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D2A53"/>
              </a:buClr>
              <a:buSzPts val="4000"/>
              <a:buFont typeface="Arial"/>
              <a:buNone/>
            </a:pPr>
            <a:r>
              <a:rPr lang="en-US" sz="4000" b="1" i="0" u="none" strike="noStrike" cap="none">
                <a:solidFill>
                  <a:srgbClr val="000000"/>
                </a:solidFill>
                <a:latin typeface="Comfortaa"/>
                <a:ea typeface="Comfortaa"/>
                <a:cs typeface="Comfortaa"/>
                <a:sym typeface="Comfortaa"/>
              </a:rPr>
              <a:t>Best Practices:</a:t>
            </a:r>
            <a:endParaRPr sz="4000" b="1" i="0" u="none" strike="noStrike" cap="none">
              <a:solidFill>
                <a:srgbClr val="000000"/>
              </a:solidFill>
              <a:latin typeface="Comfortaa"/>
              <a:ea typeface="Comfortaa"/>
              <a:cs typeface="Comfortaa"/>
              <a:sym typeface="Comfortaa"/>
            </a:endParaRPr>
          </a:p>
          <a:p>
            <a:pPr marL="0" marR="0" lvl="0" indent="0" algn="ctr" rtl="0">
              <a:lnSpc>
                <a:spcPct val="100000"/>
              </a:lnSpc>
              <a:spcBef>
                <a:spcPts val="0"/>
              </a:spcBef>
              <a:spcAft>
                <a:spcPts val="0"/>
              </a:spcAft>
              <a:buClr>
                <a:schemeClr val="dk2"/>
              </a:buClr>
              <a:buSzPts val="1100"/>
              <a:buFont typeface="Arial"/>
              <a:buNone/>
            </a:pPr>
            <a:r>
              <a:rPr lang="en-US" sz="3200" b="0" i="0" u="none" strike="noStrike" cap="none">
                <a:solidFill>
                  <a:srgbClr val="000000"/>
                </a:solidFill>
                <a:latin typeface="Comfortaa"/>
                <a:ea typeface="Comfortaa"/>
                <a:cs typeface="Comfortaa"/>
                <a:sym typeface="Comfortaa"/>
              </a:rPr>
              <a:t>Systems of Support Within the Classroom</a:t>
            </a:r>
            <a:endParaRPr sz="3200" b="1" i="0" u="none" strike="noStrike" cap="none">
              <a:solidFill>
                <a:srgbClr val="000000"/>
              </a:solidFill>
              <a:latin typeface="Comfortaa"/>
              <a:ea typeface="Comfortaa"/>
              <a:cs typeface="Comfortaa"/>
              <a:sym typeface="Comfortaa"/>
            </a:endParaRPr>
          </a:p>
          <a:p>
            <a:pPr marL="0" marR="0" lvl="0" indent="0" algn="ctr" rtl="0">
              <a:lnSpc>
                <a:spcPct val="90000"/>
              </a:lnSpc>
              <a:spcBef>
                <a:spcPts val="0"/>
              </a:spcBef>
              <a:spcAft>
                <a:spcPts val="0"/>
              </a:spcAft>
              <a:buClr>
                <a:schemeClr val="dk1"/>
              </a:buClr>
              <a:buSzPts val="4400"/>
              <a:buFont typeface="Times New Roman"/>
              <a:buNone/>
            </a:pPr>
            <a:r>
              <a:rPr lang="en-US" sz="4400" b="0" i="0" u="none" strike="noStrike" cap="none">
                <a:solidFill>
                  <a:srgbClr val="000000"/>
                </a:solidFill>
                <a:latin typeface="Comfortaa"/>
                <a:ea typeface="Comfortaa"/>
                <a:cs typeface="Comfortaa"/>
                <a:sym typeface="Comfortaa"/>
              </a:rPr>
              <a:t>Opportunities to Respond</a:t>
            </a:r>
            <a:endParaRPr sz="4400" b="0" i="0" u="none" strike="noStrike" cap="none">
              <a:solidFill>
                <a:srgbClr val="000000"/>
              </a:solidFill>
              <a:latin typeface="Comfortaa"/>
              <a:ea typeface="Comfortaa"/>
              <a:cs typeface="Comfortaa"/>
              <a:sym typeface="Comfortaa"/>
            </a:endParaRPr>
          </a:p>
        </p:txBody>
      </p:sp>
      <p:sp>
        <p:nvSpPr>
          <p:cNvPr id="451" name="Google Shape;451;p56"/>
          <p:cNvSpPr txBox="1">
            <a:spLocks noGrp="1"/>
          </p:cNvSpPr>
          <p:nvPr>
            <p:ph type="subTitle" idx="1"/>
          </p:nvPr>
        </p:nvSpPr>
        <p:spPr>
          <a:xfrm>
            <a:off x="311705" y="5120425"/>
            <a:ext cx="8520600" cy="1476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Century Gothic"/>
                <a:ea typeface="Century Gothic"/>
                <a:cs typeface="Century Gothic"/>
                <a:sym typeface="Century Gothic"/>
              </a:rPr>
              <a:t>Salem Elementary</a:t>
            </a:r>
            <a:endParaRPr sz="2400" b="0" i="0" u="none" strike="noStrike" cap="none">
              <a:solidFill>
                <a:schemeClr val="dk1"/>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Century Gothic"/>
                <a:ea typeface="Century Gothic"/>
                <a:cs typeface="Century Gothic"/>
                <a:sym typeface="Century Gothic"/>
              </a:rPr>
              <a:t>March 30, 2018</a:t>
            </a:r>
            <a:endParaRPr sz="2400" b="0" i="0" u="none" strike="noStrike" cap="none">
              <a:solidFill>
                <a:schemeClr val="dk1"/>
              </a:solidFill>
              <a:latin typeface="Century Gothic"/>
              <a:ea typeface="Century Gothic"/>
              <a:cs typeface="Century Gothic"/>
              <a:sym typeface="Century Gothic"/>
            </a:endParaRPr>
          </a:p>
        </p:txBody>
      </p:sp>
      <p:sp>
        <p:nvSpPr>
          <p:cNvPr id="452" name="Google Shape;452;p56"/>
          <p:cNvSpPr txBox="1"/>
          <p:nvPr/>
        </p:nvSpPr>
        <p:spPr>
          <a:xfrm>
            <a:off x="209025" y="203200"/>
            <a:ext cx="8614200" cy="148975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4000" b="1" dirty="0">
                <a:solidFill>
                  <a:schemeClr val="tx2"/>
                </a:solidFill>
                <a:latin typeface="+mj-lt"/>
                <a:ea typeface="+mj-ea"/>
                <a:cs typeface="+mj-cs"/>
                <a:sym typeface="Comfortaa"/>
              </a:rPr>
              <a:t>Staff Training:</a:t>
            </a:r>
            <a:endParaRPr sz="4000" b="1" dirty="0">
              <a:solidFill>
                <a:schemeClr val="tx2"/>
              </a:solidFill>
              <a:latin typeface="+mj-lt"/>
              <a:ea typeface="+mj-ea"/>
              <a:cs typeface="+mj-cs"/>
              <a:sym typeface="Comfortaa"/>
            </a:endParaRPr>
          </a:p>
          <a:p>
            <a:pPr marL="0" lvl="0" indent="0" algn="ctr" rtl="0">
              <a:lnSpc>
                <a:spcPct val="90000"/>
              </a:lnSpc>
              <a:spcBef>
                <a:spcPts val="0"/>
              </a:spcBef>
              <a:spcAft>
                <a:spcPts val="0"/>
              </a:spcAft>
              <a:buNone/>
            </a:pPr>
            <a:r>
              <a:rPr lang="en-US" sz="4000" b="1" dirty="0">
                <a:solidFill>
                  <a:schemeClr val="tx2"/>
                </a:solidFill>
                <a:latin typeface="+mj-lt"/>
                <a:ea typeface="+mj-ea"/>
                <a:cs typeface="+mj-cs"/>
                <a:sym typeface="Comfortaa"/>
              </a:rPr>
              <a:t>Choice Board for Group Supports</a:t>
            </a:r>
            <a:endParaRPr sz="4000" b="1" dirty="0">
              <a:solidFill>
                <a:schemeClr val="tx2"/>
              </a:solidFill>
              <a:latin typeface="+mj-lt"/>
              <a:ea typeface="+mj-ea"/>
              <a:cs typeface="+mj-cs"/>
            </a:endParaRPr>
          </a:p>
        </p:txBody>
      </p:sp>
    </p:spTree>
    <p:extLst>
      <p:ext uri="{BB962C8B-B14F-4D97-AF65-F5344CB8AC3E}">
        <p14:creationId xmlns:p14="http://schemas.microsoft.com/office/powerpoint/2010/main" val="1497893025"/>
      </p:ext>
    </p:extLst>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7"/>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2060"/>
              </a:buClr>
              <a:buSzPts val="3000"/>
              <a:buFont typeface="Arial"/>
              <a:buNone/>
            </a:pPr>
            <a:r>
              <a:rPr lang="en-US" sz="3600" b="1" dirty="0">
                <a:solidFill>
                  <a:srgbClr val="002060"/>
                </a:solidFill>
                <a:latin typeface="Comfortaa"/>
                <a:ea typeface="Comfortaa"/>
                <a:cs typeface="Comfortaa"/>
                <a:sym typeface="Comfortaa"/>
              </a:rPr>
              <a:t> </a:t>
            </a:r>
            <a:r>
              <a:rPr lang="en-US" sz="4000" b="1" dirty="0">
                <a:solidFill>
                  <a:schemeClr val="tx2"/>
                </a:solidFill>
                <a:sym typeface="Comfortaa"/>
              </a:rPr>
              <a:t>Accept the Challenge</a:t>
            </a:r>
            <a:endParaRPr sz="4000" b="1" dirty="0">
              <a:solidFill>
                <a:schemeClr val="tx2"/>
              </a:solidFill>
              <a:sym typeface="Comfortaa"/>
            </a:endParaRPr>
          </a:p>
        </p:txBody>
      </p:sp>
      <p:sp>
        <p:nvSpPr>
          <p:cNvPr id="458" name="Google Shape;458;p57"/>
          <p:cNvSpPr txBox="1"/>
          <p:nvPr/>
        </p:nvSpPr>
        <p:spPr>
          <a:xfrm>
            <a:off x="440258" y="1624548"/>
            <a:ext cx="8686800" cy="503025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2400"/>
              <a:buFont typeface="Comfortaa"/>
              <a:buChar char="❑"/>
            </a:pPr>
            <a:r>
              <a:rPr lang="en-US" sz="3200" b="0" i="0" u="none" strike="noStrike" cap="none" dirty="0">
                <a:solidFill>
                  <a:schemeClr val="dk1"/>
                </a:solidFill>
                <a:latin typeface="Comfortaa"/>
                <a:ea typeface="Comfortaa"/>
                <a:cs typeface="Comfortaa"/>
                <a:sym typeface="Comfortaa"/>
              </a:rPr>
              <a:t>Peer Observation: Invite a peer to observe you trying a new or tried and true “opportunity to respond” session of teaching for 10 minutes.</a:t>
            </a:r>
            <a:endParaRPr sz="3200" b="0" i="0" u="none" strike="noStrike" cap="none" dirty="0">
              <a:solidFill>
                <a:schemeClr val="dk1"/>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2400"/>
              <a:buFont typeface="Arial"/>
              <a:buNone/>
            </a:pPr>
            <a:endParaRPr sz="3200" b="0" i="0" u="none" strike="noStrike" cap="none" dirty="0">
              <a:solidFill>
                <a:schemeClr val="dk1"/>
              </a:solidFill>
              <a:latin typeface="Comfortaa"/>
              <a:ea typeface="Comfortaa"/>
              <a:cs typeface="Comfortaa"/>
              <a:sym typeface="Comfortaa"/>
            </a:endParaRPr>
          </a:p>
          <a:p>
            <a:pPr marL="285750" marR="0" lvl="0" indent="-285750" algn="l" rtl="0">
              <a:lnSpc>
                <a:spcPct val="100000"/>
              </a:lnSpc>
              <a:spcBef>
                <a:spcPts val="0"/>
              </a:spcBef>
              <a:spcAft>
                <a:spcPts val="0"/>
              </a:spcAft>
              <a:buClr>
                <a:schemeClr val="dk1"/>
              </a:buClr>
              <a:buSzPts val="2400"/>
              <a:buFont typeface="Comfortaa"/>
              <a:buChar char="❑"/>
            </a:pPr>
            <a:r>
              <a:rPr lang="en-US" sz="3200" b="0" i="0" u="none" strike="noStrike" cap="none" dirty="0">
                <a:solidFill>
                  <a:schemeClr val="dk1"/>
                </a:solidFill>
                <a:latin typeface="Comfortaa"/>
                <a:ea typeface="Comfortaa"/>
                <a:cs typeface="Comfortaa"/>
                <a:sym typeface="Comfortaa"/>
              </a:rPr>
              <a:t>Video of Myself for Reflection: Video yourself while trying a new or tried and true “opportunity to respond” session for 10 minutes. Watch the video and observe yourself. </a:t>
            </a:r>
            <a:endParaRPr sz="3200" b="0" i="0" u="none" strike="noStrike" cap="none" dirty="0">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mfortaa"/>
              <a:ea typeface="Comfortaa"/>
              <a:cs typeface="Comfortaa"/>
              <a:sym typeface="Comfortaa"/>
            </a:endParaRPr>
          </a:p>
          <a:p>
            <a:pPr marL="285750" marR="0" lvl="0" indent="-133350" algn="l" rtl="0">
              <a:lnSpc>
                <a:spcPct val="100000"/>
              </a:lnSpc>
              <a:spcBef>
                <a:spcPts val="0"/>
              </a:spcBef>
              <a:spcAft>
                <a:spcPts val="0"/>
              </a:spcAft>
              <a:buClr>
                <a:schemeClr val="dk1"/>
              </a:buClr>
              <a:buSzPts val="2400"/>
              <a:buFont typeface="Noto Sans Symbols"/>
              <a:buNone/>
            </a:pPr>
            <a:endParaRPr sz="2400" b="0" i="0" u="none" strike="noStrike" cap="none" dirty="0">
              <a:solidFill>
                <a:schemeClr val="dk1"/>
              </a:solidFill>
              <a:latin typeface="Comfortaa"/>
              <a:ea typeface="Comfortaa"/>
              <a:cs typeface="Comfortaa"/>
              <a:sym typeface="Comfortaa"/>
            </a:endParaRPr>
          </a:p>
        </p:txBody>
      </p:sp>
    </p:spTree>
    <p:extLst>
      <p:ext uri="{BB962C8B-B14F-4D97-AF65-F5344CB8AC3E}">
        <p14:creationId xmlns:p14="http://schemas.microsoft.com/office/powerpoint/2010/main" val="3595146329"/>
      </p:ext>
    </p:extLst>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9"/>
          <p:cNvSpPr txBox="1">
            <a:spLocks noGrp="1"/>
          </p:cNvSpPr>
          <p:nvPr>
            <p:ph type="title"/>
          </p:nvPr>
        </p:nvSpPr>
        <p:spPr>
          <a:xfrm>
            <a:off x="1794933" y="274638"/>
            <a:ext cx="6050100" cy="1143000"/>
          </a:xfrm>
          <a:prstGeom prst="rect">
            <a:avLst/>
          </a:prstGeom>
          <a:noFill/>
          <a:ln>
            <a:noFill/>
          </a:ln>
        </p:spPr>
        <p:txBody>
          <a:bodyPr spcFirstLastPara="1" wrap="square" lIns="91425" tIns="45700" rIns="91425" bIns="45700" anchor="ctr" anchorCtr="0">
            <a:noAutofit/>
          </a:bodyPr>
          <a:lstStyle/>
          <a:p>
            <a:pPr algn="l">
              <a:lnSpc>
                <a:spcPct val="90000"/>
              </a:lnSpc>
              <a:spcBef>
                <a:spcPts val="0"/>
              </a:spcBef>
              <a:buClr>
                <a:srgbClr val="002060"/>
              </a:buClr>
              <a:buSzPts val="3000"/>
            </a:pPr>
            <a:r>
              <a:rPr lang="en-US" sz="4000" b="1" dirty="0">
                <a:solidFill>
                  <a:schemeClr val="tx2"/>
                </a:solidFill>
                <a:sym typeface="Arial"/>
              </a:rPr>
              <a:t>Roles and Responsibilities</a:t>
            </a:r>
            <a:endParaRPr sz="4000" b="1" dirty="0">
              <a:solidFill>
                <a:schemeClr val="tx2"/>
              </a:solidFill>
              <a:sym typeface="Arial"/>
            </a:endParaRPr>
          </a:p>
        </p:txBody>
      </p:sp>
      <p:sp>
        <p:nvSpPr>
          <p:cNvPr id="471" name="Google Shape;471;p59"/>
          <p:cNvSpPr txBox="1">
            <a:spLocks noGrp="1"/>
          </p:cNvSpPr>
          <p:nvPr>
            <p:ph type="body" idx="1"/>
          </p:nvPr>
        </p:nvSpPr>
        <p:spPr>
          <a:xfrm>
            <a:off x="971550" y="1881188"/>
            <a:ext cx="7921500" cy="4068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Century Gothic"/>
              <a:buChar char="•"/>
            </a:pPr>
            <a:r>
              <a:rPr lang="en-US" b="0" i="0" u="none" strike="noStrike" cap="none" dirty="0">
                <a:solidFill>
                  <a:schemeClr val="dk1"/>
                </a:solidFill>
                <a:ea typeface="Century Gothic"/>
                <a:cs typeface="Century Gothic"/>
                <a:sym typeface="Century Gothic"/>
              </a:rPr>
              <a:t>Admin</a:t>
            </a:r>
            <a:endParaRPr dirty="0"/>
          </a:p>
          <a:p>
            <a:pPr marL="342900" marR="0" lvl="0" indent="-342900" algn="l" rtl="0">
              <a:spcBef>
                <a:spcPts val="720"/>
              </a:spcBef>
              <a:spcAft>
                <a:spcPts val="0"/>
              </a:spcAft>
              <a:buClr>
                <a:schemeClr val="dk1"/>
              </a:buClr>
              <a:buSzPts val="3600"/>
              <a:buFont typeface="Century Gothic"/>
              <a:buChar char="•"/>
            </a:pPr>
            <a:r>
              <a:rPr lang="en-US" b="0" i="0" u="none" strike="noStrike" cap="none" dirty="0">
                <a:solidFill>
                  <a:schemeClr val="dk1"/>
                </a:solidFill>
                <a:ea typeface="Century Gothic"/>
                <a:cs typeface="Century Gothic"/>
                <a:sym typeface="Century Gothic"/>
              </a:rPr>
              <a:t>Tier 1 team</a:t>
            </a:r>
            <a:endParaRPr dirty="0"/>
          </a:p>
          <a:p>
            <a:pPr marL="342900" marR="0" lvl="0" indent="-342900" algn="l" rtl="0">
              <a:spcBef>
                <a:spcPts val="720"/>
              </a:spcBef>
              <a:spcAft>
                <a:spcPts val="0"/>
              </a:spcAft>
              <a:buClr>
                <a:schemeClr val="dk1"/>
              </a:buClr>
              <a:buSzPts val="3600"/>
              <a:buFont typeface="Century Gothic"/>
              <a:buChar char="•"/>
            </a:pPr>
            <a:r>
              <a:rPr lang="en-US" b="0" i="0" u="none" strike="noStrike" cap="none" dirty="0">
                <a:solidFill>
                  <a:schemeClr val="dk1"/>
                </a:solidFill>
                <a:ea typeface="Century Gothic"/>
                <a:cs typeface="Century Gothic"/>
                <a:sym typeface="Century Gothic"/>
              </a:rPr>
              <a:t>External coach, district coach</a:t>
            </a:r>
            <a:endParaRPr b="0" i="0" u="none" strike="noStrike" cap="none"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2831290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title"/>
          </p:nvPr>
        </p:nvSpPr>
        <p:spPr>
          <a:xfrm>
            <a:off x="457200" y="274638"/>
            <a:ext cx="8043333" cy="6583362"/>
          </a:xfrm>
          <a:prstGeom prst="rect">
            <a:avLst/>
          </a:prstGeom>
          <a:noFill/>
          <a:ln>
            <a:noFill/>
          </a:ln>
        </p:spPr>
        <p:txBody>
          <a:bodyPr spcFirstLastPara="1" wrap="square" lIns="91425" tIns="45700" rIns="91425" bIns="45700" anchor="ctr" anchorCtr="0">
            <a:noAutofit/>
          </a:bodyPr>
          <a:lstStyle/>
          <a:p>
            <a:pPr>
              <a:spcBef>
                <a:spcPts val="0"/>
              </a:spcBef>
            </a:pPr>
            <a:r>
              <a:rPr lang="en-US" sz="4000" b="1" dirty="0">
                <a:solidFill>
                  <a:schemeClr val="tx2"/>
                </a:solidFill>
                <a:sym typeface="Century Gothic"/>
              </a:rPr>
              <a:t>Considerations at Tier 3 to support whole school coaching with data, practices, systems</a:t>
            </a:r>
            <a:br>
              <a:rPr lang="en-US" sz="4000" b="1" dirty="0">
                <a:solidFill>
                  <a:schemeClr val="tx2"/>
                </a:solidFill>
                <a:sym typeface="Century Gothic"/>
              </a:rPr>
            </a:br>
            <a:endParaRPr sz="4000" b="1" dirty="0">
              <a:solidFill>
                <a:schemeClr val="tx2"/>
              </a:solidFill>
              <a:sym typeface="Arial"/>
            </a:endParaRPr>
          </a:p>
        </p:txBody>
      </p:sp>
    </p:spTree>
    <p:extLst>
      <p:ext uri="{BB962C8B-B14F-4D97-AF65-F5344CB8AC3E}">
        <p14:creationId xmlns:p14="http://schemas.microsoft.com/office/powerpoint/2010/main" val="40389252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C:\Users\Cathy\AppData\Local\Microsoft\Windows\Temporary Internet Files\Content.IE5\2SHFKYC0\MP900409483[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3" name="Shape 123"/>
          <p:cNvSpPr txBox="1">
            <a:spLocks noGrp="1"/>
          </p:cNvSpPr>
          <p:nvPr>
            <p:ph type="title"/>
          </p:nvPr>
        </p:nvSpPr>
        <p:spPr>
          <a:xfrm>
            <a:off x="291467" y="440267"/>
            <a:ext cx="2271337" cy="2015309"/>
          </a:xfrm>
          <a:prstGeom prst="rect">
            <a:avLst/>
          </a:prstGeom>
          <a:solidFill>
            <a:schemeClr val="bg2">
              <a:lumMod val="75000"/>
              <a:alpha val="30000"/>
            </a:schemeClr>
          </a:solidFill>
          <a:ln>
            <a:noFill/>
          </a:ln>
        </p:spPr>
        <p:txBody>
          <a:bodyPr lIns="68568" tIns="34274" rIns="68568" bIns="34274" anchor="ctr" anchorCtr="0">
            <a:noAutofit/>
          </a:bodyPr>
          <a:lstStyle/>
          <a:p>
            <a:r>
              <a:rPr lang="en-US" sz="3600" b="1" dirty="0">
                <a:solidFill>
                  <a:schemeClr val="tx2">
                    <a:lumMod val="75000"/>
                  </a:schemeClr>
                </a:solidFill>
                <a:sym typeface="Questrial"/>
              </a:rPr>
              <a:t>Positive Classroom Behavioral Supports</a:t>
            </a:r>
          </a:p>
        </p:txBody>
      </p:sp>
      <p:sp>
        <p:nvSpPr>
          <p:cNvPr id="7" name="Shape 122"/>
          <p:cNvSpPr txBox="1">
            <a:spLocks/>
          </p:cNvSpPr>
          <p:nvPr/>
        </p:nvSpPr>
        <p:spPr>
          <a:xfrm>
            <a:off x="6213653" y="0"/>
            <a:ext cx="2930347" cy="6858001"/>
          </a:xfrm>
          <a:prstGeom prst="rect">
            <a:avLst/>
          </a:prstGeom>
          <a:solidFill>
            <a:srgbClr val="FFFFFF">
              <a:alpha val="69803"/>
            </a:srgbClr>
          </a:solidFill>
          <a:ln>
            <a:noFill/>
          </a:ln>
        </p:spPr>
        <p:txBody>
          <a:bodyPr lIns="91423" tIns="45699" rIns="91423" bIns="45699" anchor="ctr"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pPr marL="287331" indent="-287331">
              <a:spcBef>
                <a:spcPts val="6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Define and Teach Rules and Routines aligned with School-wide Expectations (Classroom Matrix)</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Identify Continuum of </a:t>
            </a:r>
            <a:r>
              <a:rPr lang="en-US" sz="1800" dirty="0" smtClean="0">
                <a:solidFill>
                  <a:schemeClr val="dk2"/>
                </a:solidFill>
                <a:latin typeface="Questrial"/>
                <a:ea typeface="Questrial"/>
                <a:cs typeface="Questrial"/>
                <a:sym typeface="Questrial"/>
              </a:rPr>
              <a:t>Practices for Responding to Behavior</a:t>
            </a:r>
          </a:p>
          <a:p>
            <a:pPr marL="287331" indent="-287331">
              <a:spcBef>
                <a:spcPts val="1500"/>
              </a:spcBef>
              <a:buClr>
                <a:schemeClr val="dk2"/>
              </a:buClr>
              <a:buFont typeface="Noto Sans Symbols"/>
              <a:buAutoNum type="arabicPeriod"/>
            </a:pPr>
            <a:r>
              <a:rPr lang="en-US" sz="1800" dirty="0">
                <a:solidFill>
                  <a:schemeClr val="tx2"/>
                </a:solidFill>
                <a:latin typeface="Questrial"/>
                <a:ea typeface="Questrial"/>
                <a:cs typeface="Questrial"/>
                <a:sym typeface="Questrial"/>
              </a:rPr>
              <a:t>Arrange physical space to prompt appropriate behavior</a:t>
            </a:r>
          </a:p>
          <a:p>
            <a:pPr marL="287331" indent="-287331">
              <a:spcBef>
                <a:spcPts val="1500"/>
              </a:spcBef>
              <a:buClr>
                <a:schemeClr val="dk2"/>
              </a:buClr>
              <a:buFont typeface="Noto Sans Symbols"/>
              <a:buAutoNum type="arabicPeriod"/>
            </a:pPr>
            <a:r>
              <a:rPr lang="en-US" sz="1800" dirty="0" smtClean="0">
                <a:solidFill>
                  <a:schemeClr val="tx2"/>
                </a:solidFill>
                <a:latin typeface="Questrial"/>
                <a:ea typeface="Questrial"/>
                <a:cs typeface="Questrial"/>
                <a:sym typeface="Questrial"/>
              </a:rPr>
              <a:t>Employ </a:t>
            </a:r>
            <a:r>
              <a:rPr lang="en-US" sz="1800" dirty="0">
                <a:solidFill>
                  <a:schemeClr val="tx2"/>
                </a:solidFill>
                <a:latin typeface="Questrial"/>
                <a:ea typeface="Questrial"/>
                <a:cs typeface="Questrial"/>
                <a:sym typeface="Questrial"/>
              </a:rPr>
              <a:t>Active </a:t>
            </a:r>
            <a:r>
              <a:rPr lang="en-US" sz="1800" dirty="0">
                <a:solidFill>
                  <a:schemeClr val="dk2"/>
                </a:solidFill>
                <a:latin typeface="Questrial"/>
                <a:ea typeface="Questrial"/>
                <a:cs typeface="Questrial"/>
                <a:sym typeface="Questrial"/>
              </a:rPr>
              <a:t>Supervision</a:t>
            </a:r>
          </a:p>
          <a:p>
            <a:pPr marL="287331" indent="-287331">
              <a:spcBef>
                <a:spcPts val="1500"/>
              </a:spcBef>
              <a:buClr>
                <a:schemeClr val="dk2"/>
              </a:buClr>
              <a:buFont typeface="Arial"/>
              <a:buAutoNum type="arabicPeriod"/>
            </a:pPr>
            <a:r>
              <a:rPr lang="en-US" sz="1800" dirty="0" smtClean="0">
                <a:solidFill>
                  <a:schemeClr val="dk2"/>
                </a:solidFill>
                <a:latin typeface="Questrial"/>
                <a:ea typeface="Questrial"/>
                <a:cs typeface="Questrial"/>
                <a:sym typeface="Questrial"/>
              </a:rPr>
              <a:t>Develop Class</a:t>
            </a:r>
            <a:r>
              <a:rPr lang="en-US" sz="1800" dirty="0">
                <a:solidFill>
                  <a:schemeClr val="dk2"/>
                </a:solidFill>
                <a:latin typeface="Questrial"/>
                <a:ea typeface="Questrial"/>
                <a:cs typeface="Questrial"/>
                <a:sym typeface="Questrial"/>
              </a:rPr>
              <a:t>-Wide Group </a:t>
            </a:r>
            <a:r>
              <a:rPr lang="en-US" sz="1800" dirty="0" smtClean="0">
                <a:solidFill>
                  <a:schemeClr val="dk2"/>
                </a:solidFill>
                <a:latin typeface="Questrial"/>
                <a:ea typeface="Questrial"/>
                <a:cs typeface="Questrial"/>
                <a:sym typeface="Questrial"/>
              </a:rPr>
              <a:t>Contingencies</a:t>
            </a:r>
            <a:endParaRPr lang="en-US" sz="1800" dirty="0">
              <a:solidFill>
                <a:schemeClr val="dk2"/>
              </a:solidFill>
              <a:latin typeface="Questrial"/>
              <a:ea typeface="Questrial"/>
              <a:cs typeface="Questrial"/>
              <a:sym typeface="Questrial"/>
            </a:endParaRP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Provide Multiple Opportunities to Respond</a:t>
            </a:r>
          </a:p>
        </p:txBody>
      </p:sp>
    </p:spTree>
    <p:extLst>
      <p:ext uri="{BB962C8B-B14F-4D97-AF65-F5344CB8AC3E}">
        <p14:creationId xmlns:p14="http://schemas.microsoft.com/office/powerpoint/2010/main" val="32894911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noFill/>
          <a:ln>
            <a:noFill/>
          </a:ln>
        </p:spPr>
        <p:txBody>
          <a:bodyPr vert="horz" wrap="square" lIns="91425" tIns="91425" rIns="91425" bIns="91425" numCol="1" rtlCol="0" anchor="ctr" anchorCtr="0" compatLnSpc="1">
            <a:prstTxWarp prst="textNoShape">
              <a:avLst/>
            </a:prstTxWarp>
            <a:noAutofit/>
          </a:bodyPr>
          <a:lstStyle/>
          <a:p>
            <a:pPr>
              <a:spcBef>
                <a:spcPts val="0"/>
              </a:spcBef>
            </a:pPr>
            <a:r>
              <a:rPr lang="en-US" sz="4000" b="1" dirty="0">
                <a:solidFill>
                  <a:schemeClr val="tx2"/>
                </a:solidFill>
              </a:rPr>
              <a:t>Components of Coaching</a:t>
            </a:r>
          </a:p>
        </p:txBody>
      </p:sp>
      <p:sp>
        <p:nvSpPr>
          <p:cNvPr id="272" name="Shape 272"/>
          <p:cNvSpPr txBox="1">
            <a:spLocks noGrp="1"/>
          </p:cNvSpPr>
          <p:nvPr>
            <p:ph idx="1"/>
          </p:nvPr>
        </p:nvSpPr>
        <p:spPr/>
        <p:txBody>
          <a:bodyPr>
            <a:normAutofit/>
          </a:bodyPr>
          <a:lstStyle/>
          <a:p>
            <a:pPr marL="457200" lvl="0" indent="-457200">
              <a:buFont typeface="Wingdings" charset="2"/>
              <a:buChar char="ü"/>
            </a:pPr>
            <a:r>
              <a:rPr lang="en-US" sz="2800" dirty="0" smtClean="0">
                <a:sym typeface="Calibri"/>
              </a:rPr>
              <a:t>Assess the Classroom- Teacher interview &amp; Classroom Learning Walk </a:t>
            </a:r>
          </a:p>
          <a:p>
            <a:pPr marL="457200" lvl="0" indent="-457200">
              <a:buFont typeface="Wingdings" charset="2"/>
              <a:buChar char="ü"/>
            </a:pPr>
            <a:r>
              <a:rPr lang="en-US" sz="2800" dirty="0" smtClean="0">
                <a:sym typeface="Calibri"/>
              </a:rPr>
              <a:t>Provide Feedback</a:t>
            </a:r>
          </a:p>
          <a:p>
            <a:pPr marL="457200" lvl="0" indent="-457200">
              <a:buFont typeface="Wingdings" charset="2"/>
              <a:buChar char="ü"/>
            </a:pPr>
            <a:r>
              <a:rPr lang="en-US" sz="2800" dirty="0" smtClean="0">
                <a:sym typeface="Calibri"/>
              </a:rPr>
              <a:t>Provide Choices of Practices and Identify Priorities</a:t>
            </a:r>
          </a:p>
          <a:p>
            <a:pPr marL="457200" lvl="0" indent="-457200">
              <a:buFont typeface="Wingdings" charset="2"/>
              <a:buChar char="ü"/>
            </a:pPr>
            <a:r>
              <a:rPr lang="en-US" sz="2800" dirty="0" smtClean="0">
                <a:sym typeface="Calibri"/>
              </a:rPr>
              <a:t>Engage in Action Planning</a:t>
            </a:r>
          </a:p>
          <a:p>
            <a:pPr marL="457200" lvl="0" indent="-457200">
              <a:buFont typeface="Wingdings" charset="2"/>
              <a:buChar char="ü"/>
            </a:pPr>
            <a:r>
              <a:rPr lang="en-US" sz="2800" dirty="0" smtClean="0">
                <a:sym typeface="Calibri"/>
              </a:rPr>
              <a:t>Engage in On-Going Monitoring</a:t>
            </a:r>
            <a:endParaRPr lang="en-US" sz="2800" dirty="0">
              <a:sym typeface="Calibri"/>
            </a:endParaRPr>
          </a:p>
        </p:txBody>
      </p:sp>
      <p:sp>
        <p:nvSpPr>
          <p:cNvPr id="273" name="Shape 273"/>
          <p:cNvSpPr txBox="1"/>
          <p:nvPr/>
        </p:nvSpPr>
        <p:spPr>
          <a:xfrm>
            <a:off x="3767084" y="6458302"/>
            <a:ext cx="223208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Calibri"/>
                <a:ea typeface="Calibri"/>
                <a:cs typeface="Calibri"/>
                <a:sym typeface="Calibri"/>
              </a:rPr>
              <a:t>(</a:t>
            </a:r>
            <a:r>
              <a:rPr lang="en-US" sz="1800" dirty="0" err="1" smtClean="0">
                <a:solidFill>
                  <a:schemeClr val="dk1"/>
                </a:solidFill>
                <a:latin typeface="Calibri"/>
                <a:ea typeface="Calibri"/>
                <a:cs typeface="Calibri"/>
                <a:sym typeface="Calibri"/>
              </a:rPr>
              <a:t>Reinke</a:t>
            </a:r>
            <a:r>
              <a:rPr lang="en-US" sz="1800" dirty="0">
                <a:solidFill>
                  <a:schemeClr val="dk1"/>
                </a:solidFill>
                <a:latin typeface="Calibri"/>
                <a:ea typeface="Calibri"/>
                <a:cs typeface="Calibri"/>
                <a:sym typeface="Calibri"/>
              </a:rPr>
              <a:t>, et al., 2008)</a:t>
            </a:r>
          </a:p>
        </p:txBody>
      </p:sp>
    </p:spTree>
    <p:extLst>
      <p:ext uri="{BB962C8B-B14F-4D97-AF65-F5344CB8AC3E}">
        <p14:creationId xmlns:p14="http://schemas.microsoft.com/office/powerpoint/2010/main" val="41484954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6"/>
          <p:cNvSpPr txBox="1">
            <a:spLocks noGrp="1"/>
          </p:cNvSpPr>
          <p:nvPr>
            <p:ph type="title"/>
          </p:nvPr>
        </p:nvSpPr>
        <p:spPr>
          <a:xfrm>
            <a:off x="1524000" y="274638"/>
            <a:ext cx="6050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pPr>
            <a:r>
              <a:rPr lang="en-US" sz="4000" b="1" dirty="0">
                <a:solidFill>
                  <a:schemeClr val="tx2"/>
                </a:solidFill>
              </a:rPr>
              <a:t>Teacher Interview</a:t>
            </a:r>
            <a:endParaRPr sz="4000" b="1" dirty="0">
              <a:solidFill>
                <a:schemeClr val="tx2"/>
              </a:solidFill>
            </a:endParaRPr>
          </a:p>
        </p:txBody>
      </p:sp>
      <p:sp>
        <p:nvSpPr>
          <p:cNvPr id="519" name="Google Shape;519;p66"/>
          <p:cNvSpPr txBox="1">
            <a:spLocks noGrp="1"/>
          </p:cNvSpPr>
          <p:nvPr>
            <p:ph type="body" idx="1"/>
          </p:nvPr>
        </p:nvSpPr>
        <p:spPr>
          <a:xfrm>
            <a:off x="5318975" y="1742875"/>
            <a:ext cx="3574500" cy="3943500"/>
          </a:xfrm>
          <a:prstGeom prst="rect">
            <a:avLst/>
          </a:prstGeom>
        </p:spPr>
        <p:txBody>
          <a:bodyPr spcFirstLastPara="1" wrap="square" lIns="91425" tIns="45700" rIns="91425" bIns="45700" anchor="t" anchorCtr="0">
            <a:noAutofit/>
          </a:bodyPr>
          <a:lstStyle/>
          <a:p>
            <a:pPr marL="0" lvl="0" indent="0" algn="ctr" rtl="0">
              <a:spcBef>
                <a:spcPts val="720"/>
              </a:spcBef>
              <a:spcAft>
                <a:spcPts val="0"/>
              </a:spcAft>
              <a:buNone/>
            </a:pPr>
            <a:r>
              <a:rPr lang="en-US" sz="2800" b="1"/>
              <a:t>Why?</a:t>
            </a:r>
            <a:endParaRPr sz="2800" b="1"/>
          </a:p>
          <a:p>
            <a:pPr marL="0" lvl="0" indent="0" algn="ctr">
              <a:spcBef>
                <a:spcPts val="720"/>
              </a:spcBef>
              <a:spcAft>
                <a:spcPts val="0"/>
              </a:spcAft>
              <a:buNone/>
            </a:pPr>
            <a:r>
              <a:rPr lang="en-US" sz="2600"/>
              <a:t>To establish rapport, learn about the teacher’s classroom management style, and to gain knowledge about the teacher’s past experience.</a:t>
            </a:r>
            <a:endParaRPr sz="2600"/>
          </a:p>
        </p:txBody>
      </p:sp>
      <p:pic>
        <p:nvPicPr>
          <p:cNvPr id="520" name="Google Shape;520;p66"/>
          <p:cNvPicPr preferRelativeResize="0"/>
          <p:nvPr/>
        </p:nvPicPr>
        <p:blipFill>
          <a:blip r:embed="rId3">
            <a:alphaModFix/>
          </a:blip>
          <a:stretch>
            <a:fillRect/>
          </a:stretch>
        </p:blipFill>
        <p:spPr>
          <a:xfrm>
            <a:off x="228600" y="1792225"/>
            <a:ext cx="4953000" cy="3943350"/>
          </a:xfrm>
          <a:prstGeom prst="rect">
            <a:avLst/>
          </a:prstGeom>
          <a:noFill/>
          <a:ln w="9525" cap="flat" cmpd="sng">
            <a:solidFill>
              <a:srgbClr val="999999"/>
            </a:solidFill>
            <a:prstDash val="solid"/>
            <a:round/>
            <a:headEnd type="none" w="sm" len="sm"/>
            <a:tailEnd type="none" w="sm" len="sm"/>
          </a:ln>
        </p:spPr>
      </p:pic>
    </p:spTree>
    <p:extLst>
      <p:ext uri="{BB962C8B-B14F-4D97-AF65-F5344CB8AC3E}">
        <p14:creationId xmlns:p14="http://schemas.microsoft.com/office/powerpoint/2010/main" val="2345314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7"/>
          <p:cNvSpPr txBox="1">
            <a:spLocks noGrp="1"/>
          </p:cNvSpPr>
          <p:nvPr>
            <p:ph type="title"/>
          </p:nvPr>
        </p:nvSpPr>
        <p:spPr>
          <a:xfrm>
            <a:off x="262100" y="57550"/>
            <a:ext cx="6972300" cy="1143000"/>
          </a:xfrm>
          <a:prstGeom prst="rect">
            <a:avLst/>
          </a:prstGeom>
        </p:spPr>
        <p:txBody>
          <a:bodyPr spcFirstLastPara="1" wrap="square" lIns="91425" tIns="45700" rIns="91425" bIns="45700" anchor="ctr" anchorCtr="0">
            <a:noAutofit/>
          </a:bodyPr>
          <a:lstStyle/>
          <a:p>
            <a:pPr algn="l">
              <a:spcBef>
                <a:spcPts val="0"/>
              </a:spcBef>
            </a:pPr>
            <a:r>
              <a:rPr lang="en-US" sz="4000" b="1" dirty="0">
                <a:solidFill>
                  <a:schemeClr val="tx2"/>
                </a:solidFill>
              </a:rPr>
              <a:t>Classroom Observation</a:t>
            </a:r>
            <a:endParaRPr sz="4000" b="1" dirty="0">
              <a:solidFill>
                <a:schemeClr val="tx2"/>
              </a:solidFill>
            </a:endParaRPr>
          </a:p>
        </p:txBody>
      </p:sp>
      <p:sp>
        <p:nvSpPr>
          <p:cNvPr id="527" name="Google Shape;527;p67"/>
          <p:cNvSpPr txBox="1">
            <a:spLocks noGrp="1"/>
          </p:cNvSpPr>
          <p:nvPr>
            <p:ph type="body" idx="1"/>
          </p:nvPr>
        </p:nvSpPr>
        <p:spPr>
          <a:xfrm>
            <a:off x="262100" y="1251451"/>
            <a:ext cx="7921500" cy="3594000"/>
          </a:xfrm>
          <a:prstGeom prst="rect">
            <a:avLst/>
          </a:prstGeom>
        </p:spPr>
        <p:txBody>
          <a:bodyPr spcFirstLastPara="1" wrap="square" lIns="91425" tIns="45700" rIns="91425" bIns="45700" anchor="t" anchorCtr="0">
            <a:noAutofit/>
          </a:bodyPr>
          <a:lstStyle/>
          <a:p>
            <a:pPr marL="0" lvl="0" indent="0">
              <a:spcBef>
                <a:spcPts val="720"/>
              </a:spcBef>
              <a:spcAft>
                <a:spcPts val="0"/>
              </a:spcAft>
              <a:buNone/>
            </a:pPr>
            <a:r>
              <a:rPr lang="en-US"/>
              <a:t>Classroom Walkthrough </a:t>
            </a:r>
            <a:endParaRPr/>
          </a:p>
          <a:p>
            <a:pPr marL="0" lvl="0" indent="0">
              <a:spcBef>
                <a:spcPts val="720"/>
              </a:spcBef>
              <a:spcAft>
                <a:spcPts val="0"/>
              </a:spcAft>
              <a:buNone/>
            </a:pPr>
            <a:r>
              <a:rPr lang="en-US"/>
              <a:t>Tool</a:t>
            </a:r>
            <a:endParaRPr/>
          </a:p>
          <a:p>
            <a:pPr marL="0" lvl="0" indent="0">
              <a:spcBef>
                <a:spcPts val="720"/>
              </a:spcBef>
              <a:spcAft>
                <a:spcPts val="0"/>
              </a:spcAft>
              <a:buNone/>
            </a:pPr>
            <a:endParaRPr sz="2000"/>
          </a:p>
          <a:p>
            <a:pPr marL="0" lvl="0" indent="0">
              <a:spcBef>
                <a:spcPts val="720"/>
              </a:spcBef>
              <a:spcAft>
                <a:spcPts val="0"/>
              </a:spcAft>
              <a:buNone/>
            </a:pPr>
            <a:r>
              <a:rPr lang="en-US" sz="3000"/>
              <a:t>October 17 (baseline) </a:t>
            </a:r>
            <a:endParaRPr sz="3000"/>
          </a:p>
          <a:p>
            <a:pPr marL="0" lvl="0" indent="0">
              <a:spcBef>
                <a:spcPts val="720"/>
              </a:spcBef>
              <a:spcAft>
                <a:spcPts val="0"/>
              </a:spcAft>
              <a:buNone/>
            </a:pPr>
            <a:r>
              <a:rPr lang="en-US" sz="3000"/>
              <a:t>October 23 (fidelity check </a:t>
            </a:r>
            <a:endParaRPr sz="3000"/>
          </a:p>
          <a:p>
            <a:pPr marL="0" lvl="0" indent="0">
              <a:spcBef>
                <a:spcPts val="720"/>
              </a:spcBef>
              <a:spcAft>
                <a:spcPts val="0"/>
              </a:spcAft>
              <a:buNone/>
            </a:pPr>
            <a:r>
              <a:rPr lang="en-US" sz="3000"/>
              <a:t>as part of sw cr observations)</a:t>
            </a:r>
            <a:endParaRPr sz="3000"/>
          </a:p>
          <a:p>
            <a:pPr marL="0" lvl="0" indent="0">
              <a:spcBef>
                <a:spcPts val="720"/>
              </a:spcBef>
              <a:spcAft>
                <a:spcPts val="0"/>
              </a:spcAft>
              <a:buNone/>
            </a:pPr>
            <a:r>
              <a:rPr lang="en-US" sz="3000"/>
              <a:t>February 21</a:t>
            </a:r>
            <a:endParaRPr sz="3000"/>
          </a:p>
          <a:p>
            <a:pPr marL="0" lvl="0" indent="0" rtl="0">
              <a:spcBef>
                <a:spcPts val="720"/>
              </a:spcBef>
              <a:spcAft>
                <a:spcPts val="0"/>
              </a:spcAft>
              <a:buNone/>
            </a:pPr>
            <a:r>
              <a:rPr lang="en-US" sz="3000"/>
              <a:t>April 17 (fidelity check as part of sw cr observations)</a:t>
            </a:r>
            <a:endParaRPr sz="3000"/>
          </a:p>
        </p:txBody>
      </p:sp>
      <p:pic>
        <p:nvPicPr>
          <p:cNvPr id="528" name="Google Shape;528;p67"/>
          <p:cNvPicPr preferRelativeResize="0"/>
          <p:nvPr/>
        </p:nvPicPr>
        <p:blipFill>
          <a:blip r:embed="rId3">
            <a:alphaModFix/>
          </a:blip>
          <a:stretch>
            <a:fillRect/>
          </a:stretch>
        </p:blipFill>
        <p:spPr>
          <a:xfrm>
            <a:off x="5730825" y="1149650"/>
            <a:ext cx="3543925" cy="3695800"/>
          </a:xfrm>
          <a:prstGeom prst="rect">
            <a:avLst/>
          </a:prstGeom>
          <a:noFill/>
          <a:ln>
            <a:noFill/>
          </a:ln>
        </p:spPr>
      </p:pic>
      <p:grpSp>
        <p:nvGrpSpPr>
          <p:cNvPr id="529" name="Google Shape;529;p67"/>
          <p:cNvGrpSpPr/>
          <p:nvPr/>
        </p:nvGrpSpPr>
        <p:grpSpPr>
          <a:xfrm>
            <a:off x="7720400" y="5445225"/>
            <a:ext cx="1554350" cy="1380300"/>
            <a:chOff x="13501444" y="7198373"/>
            <a:chExt cx="3031695" cy="2322564"/>
          </a:xfrm>
        </p:grpSpPr>
        <p:pic>
          <p:nvPicPr>
            <p:cNvPr id="530" name="Google Shape;530;p67"/>
            <p:cNvPicPr preferRelativeResize="0"/>
            <p:nvPr/>
          </p:nvPicPr>
          <p:blipFill rotWithShape="1">
            <a:blip r:embed="rId4">
              <a:alphaModFix/>
            </a:blip>
            <a:srcRect/>
            <a:stretch/>
          </p:blipFill>
          <p:spPr>
            <a:xfrm>
              <a:off x="13501444" y="7198373"/>
              <a:ext cx="3031695" cy="2322564"/>
            </a:xfrm>
            <a:prstGeom prst="rect">
              <a:avLst/>
            </a:prstGeom>
            <a:noFill/>
            <a:ln>
              <a:noFill/>
            </a:ln>
          </p:spPr>
        </p:pic>
        <p:sp>
          <p:nvSpPr>
            <p:cNvPr id="531" name="Google Shape;531;p67"/>
            <p:cNvSpPr txBox="1"/>
            <p:nvPr/>
          </p:nvSpPr>
          <p:spPr>
            <a:xfrm>
              <a:off x="13851799" y="7472187"/>
              <a:ext cx="2331000" cy="106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DEFF8"/>
                </a:buClr>
                <a:buSzPts val="900"/>
                <a:buFont typeface="Arial"/>
                <a:buNone/>
              </a:pPr>
              <a:r>
                <a:rPr lang="en-US" sz="1500" b="1" i="0" u="none" strike="noStrike" cap="none">
                  <a:solidFill>
                    <a:srgbClr val="EDEFF8"/>
                  </a:solidFill>
                  <a:latin typeface="Arial"/>
                  <a:ea typeface="Arial"/>
                  <a:cs typeface="Arial"/>
                  <a:sym typeface="Arial"/>
                </a:rPr>
                <a:t>8 Classroom </a:t>
              </a:r>
              <a:endParaRPr sz="1500"/>
            </a:p>
            <a:p>
              <a:pPr marL="0" marR="0" lvl="0" indent="0" algn="ctr" rtl="0">
                <a:lnSpc>
                  <a:spcPct val="100000"/>
                </a:lnSpc>
                <a:spcBef>
                  <a:spcPts val="0"/>
                </a:spcBef>
                <a:spcAft>
                  <a:spcPts val="0"/>
                </a:spcAft>
                <a:buClr>
                  <a:srgbClr val="EDEFF8"/>
                </a:buClr>
                <a:buSzPts val="900"/>
                <a:buFont typeface="Arial"/>
                <a:buNone/>
              </a:pPr>
              <a:r>
                <a:rPr lang="en-US" sz="1500" b="1" i="0" u="none" strike="noStrike" cap="none">
                  <a:solidFill>
                    <a:srgbClr val="EDEFF8"/>
                  </a:solidFill>
                  <a:latin typeface="Arial"/>
                  <a:ea typeface="Arial"/>
                  <a:cs typeface="Arial"/>
                  <a:sym typeface="Arial"/>
                </a:rPr>
                <a:t>Practices</a:t>
              </a:r>
              <a:endParaRPr sz="1500"/>
            </a:p>
          </p:txBody>
        </p:sp>
      </p:grpSp>
    </p:spTree>
    <p:extLst>
      <p:ext uri="{BB962C8B-B14F-4D97-AF65-F5344CB8AC3E}">
        <p14:creationId xmlns:p14="http://schemas.microsoft.com/office/powerpoint/2010/main" val="87499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0"/>
          <p:cNvSpPr txBox="1">
            <a:spLocks noGrp="1"/>
          </p:cNvSpPr>
          <p:nvPr>
            <p:ph type="title"/>
          </p:nvPr>
        </p:nvSpPr>
        <p:spPr>
          <a:xfrm>
            <a:off x="529725" y="278800"/>
            <a:ext cx="78948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pPr>
            <a:r>
              <a:rPr lang="en-US" sz="4000" b="1" dirty="0">
                <a:solidFill>
                  <a:schemeClr val="tx2"/>
                </a:solidFill>
              </a:rPr>
              <a:t>Menu of Options</a:t>
            </a:r>
            <a:endParaRPr sz="4000" b="1" dirty="0">
              <a:solidFill>
                <a:schemeClr val="tx2"/>
              </a:solidFill>
            </a:endParaRPr>
          </a:p>
        </p:txBody>
      </p:sp>
      <p:pic>
        <p:nvPicPr>
          <p:cNvPr id="555" name="Google Shape;555;p70"/>
          <p:cNvPicPr preferRelativeResize="0"/>
          <p:nvPr/>
        </p:nvPicPr>
        <p:blipFill>
          <a:blip r:embed="rId3">
            <a:alphaModFix/>
          </a:blip>
          <a:stretch>
            <a:fillRect/>
          </a:stretch>
        </p:blipFill>
        <p:spPr>
          <a:xfrm>
            <a:off x="152400" y="1810159"/>
            <a:ext cx="8621725" cy="2998850"/>
          </a:xfrm>
          <a:prstGeom prst="rect">
            <a:avLst/>
          </a:prstGeom>
          <a:noFill/>
          <a:ln>
            <a:noFill/>
          </a:ln>
        </p:spPr>
      </p:pic>
    </p:spTree>
    <p:extLst>
      <p:ext uri="{BB962C8B-B14F-4D97-AF65-F5344CB8AC3E}">
        <p14:creationId xmlns:p14="http://schemas.microsoft.com/office/powerpoint/2010/main" val="109210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Questrial"/>
              <a:buNone/>
            </a:pPr>
            <a:r>
              <a:rPr lang="en-US" b="1" dirty="0">
                <a:solidFill>
                  <a:schemeClr val="tx2">
                    <a:lumMod val="75000"/>
                  </a:schemeClr>
                </a:solidFill>
                <a:sym typeface="Arial"/>
              </a:rPr>
              <a:t>What is your “Why”…</a:t>
            </a:r>
          </a:p>
        </p:txBody>
      </p:sp>
      <p:pic>
        <p:nvPicPr>
          <p:cNvPr id="228" name="Shape 228"/>
          <p:cNvPicPr preferRelativeResize="0"/>
          <p:nvPr/>
        </p:nvPicPr>
        <p:blipFill rotWithShape="1">
          <a:blip r:embed="rId3">
            <a:alphaModFix/>
          </a:blip>
          <a:srcRect/>
          <a:stretch/>
        </p:blipFill>
        <p:spPr>
          <a:xfrm>
            <a:off x="1963710" y="1758066"/>
            <a:ext cx="5058193" cy="3793643"/>
          </a:xfrm>
          <a:prstGeom prst="rect">
            <a:avLst/>
          </a:prstGeom>
          <a:noFill/>
          <a:ln>
            <a:noFill/>
          </a:ln>
        </p:spPr>
      </p:pic>
    </p:spTree>
    <p:extLst>
      <p:ext uri="{BB962C8B-B14F-4D97-AF65-F5344CB8AC3E}">
        <p14:creationId xmlns:p14="http://schemas.microsoft.com/office/powerpoint/2010/main" val="13168025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75"/>
          <p:cNvSpPr txBox="1">
            <a:spLocks noGrp="1"/>
          </p:cNvSpPr>
          <p:nvPr>
            <p:ph type="title"/>
          </p:nvPr>
        </p:nvSpPr>
        <p:spPr>
          <a:xfrm>
            <a:off x="590525" y="274638"/>
            <a:ext cx="8197875"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pPr>
            <a:r>
              <a:rPr lang="en-US" sz="4000" b="1" dirty="0">
                <a:solidFill>
                  <a:schemeClr val="tx2"/>
                </a:solidFill>
              </a:rPr>
              <a:t>Action Planning &amp; Self-Monitoring</a:t>
            </a:r>
            <a:endParaRPr sz="4000" b="1" dirty="0">
              <a:solidFill>
                <a:schemeClr val="tx2"/>
              </a:solidFill>
            </a:endParaRPr>
          </a:p>
        </p:txBody>
      </p:sp>
      <p:sp>
        <p:nvSpPr>
          <p:cNvPr id="598" name="Google Shape;598;p75"/>
          <p:cNvSpPr txBox="1">
            <a:spLocks noGrp="1"/>
          </p:cNvSpPr>
          <p:nvPr>
            <p:ph type="body" idx="1"/>
          </p:nvPr>
        </p:nvSpPr>
        <p:spPr>
          <a:xfrm>
            <a:off x="590525" y="1728800"/>
            <a:ext cx="8073900" cy="4919400"/>
          </a:xfrm>
          <a:prstGeom prst="rect">
            <a:avLst/>
          </a:prstGeom>
        </p:spPr>
        <p:txBody>
          <a:bodyPr spcFirstLastPara="1" wrap="square" lIns="91425" tIns="45700" rIns="91425" bIns="45700" anchor="t" anchorCtr="0">
            <a:noAutofit/>
          </a:bodyPr>
          <a:lstStyle/>
          <a:p>
            <a:pPr marL="0" lvl="0" indent="0" rtl="0">
              <a:spcBef>
                <a:spcPts val="720"/>
              </a:spcBef>
              <a:spcAft>
                <a:spcPts val="0"/>
              </a:spcAft>
              <a:buNone/>
            </a:pPr>
            <a:r>
              <a:rPr lang="en-US" sz="3200"/>
              <a:t>Scheduled follow up observations throughout the year. Used observation data to progress monitor goals.</a:t>
            </a:r>
            <a:endParaRPr sz="3200"/>
          </a:p>
          <a:p>
            <a:pPr marL="0" lvl="0" indent="0" rtl="0">
              <a:spcBef>
                <a:spcPts val="720"/>
              </a:spcBef>
              <a:spcAft>
                <a:spcPts val="0"/>
              </a:spcAft>
              <a:buNone/>
            </a:pPr>
            <a:endParaRPr sz="3200"/>
          </a:p>
          <a:p>
            <a:pPr marL="0" lvl="0" indent="0">
              <a:spcBef>
                <a:spcPts val="720"/>
              </a:spcBef>
              <a:spcAft>
                <a:spcPts val="0"/>
              </a:spcAft>
              <a:buNone/>
            </a:pPr>
            <a:r>
              <a:rPr lang="en-US" sz="3200"/>
              <a:t>Teacher also had students in class receiving Tier 2 support through CICO. </a:t>
            </a:r>
            <a:endParaRPr sz="3200"/>
          </a:p>
          <a:p>
            <a:pPr marL="457200" lvl="0" indent="-419100" rtl="0">
              <a:spcBef>
                <a:spcPts val="720"/>
              </a:spcBef>
              <a:spcAft>
                <a:spcPts val="0"/>
              </a:spcAft>
              <a:buSzPts val="3000"/>
              <a:buChar char="-"/>
            </a:pPr>
            <a:r>
              <a:rPr lang="en-US" sz="3000"/>
              <a:t>Received support from Tier 2 team lead: follow up assistance with DPR goals, reinforcement, and routines.</a:t>
            </a:r>
            <a:endParaRPr sz="3000"/>
          </a:p>
        </p:txBody>
      </p:sp>
    </p:spTree>
    <p:extLst>
      <p:ext uri="{BB962C8B-B14F-4D97-AF65-F5344CB8AC3E}">
        <p14:creationId xmlns:p14="http://schemas.microsoft.com/office/powerpoint/2010/main" val="385905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76"/>
          <p:cNvSpPr txBox="1">
            <a:spLocks noGrp="1"/>
          </p:cNvSpPr>
          <p:nvPr>
            <p:ph type="title"/>
          </p:nvPr>
        </p:nvSpPr>
        <p:spPr>
          <a:xfrm>
            <a:off x="1481300" y="286138"/>
            <a:ext cx="6050100" cy="11430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sz="4000" b="1" dirty="0">
                <a:solidFill>
                  <a:schemeClr val="tx2"/>
                </a:solidFill>
              </a:rPr>
              <a:t>Data Observation &amp; Feedback</a:t>
            </a:r>
            <a:endParaRPr sz="4000" b="1" dirty="0">
              <a:solidFill>
                <a:schemeClr val="tx2"/>
              </a:solidFill>
            </a:endParaRPr>
          </a:p>
        </p:txBody>
      </p:sp>
      <p:graphicFrame>
        <p:nvGraphicFramePr>
          <p:cNvPr id="605" name="Google Shape;605;p76"/>
          <p:cNvGraphicFramePr/>
          <p:nvPr/>
        </p:nvGraphicFramePr>
        <p:xfrm>
          <a:off x="200625" y="2116575"/>
          <a:ext cx="8651525" cy="3306900"/>
        </p:xfrm>
        <a:graphic>
          <a:graphicData uri="http://schemas.openxmlformats.org/drawingml/2006/table">
            <a:tbl>
              <a:tblPr>
                <a:noFill/>
              </a:tblPr>
              <a:tblGrid>
                <a:gridCol w="2135975"/>
                <a:gridCol w="1649325"/>
                <a:gridCol w="1591675"/>
                <a:gridCol w="1536975"/>
                <a:gridCol w="1737575"/>
              </a:tblGrid>
              <a:tr h="381000">
                <a:tc>
                  <a:txBody>
                    <a:bodyPr/>
                    <a:lstStyle/>
                    <a:p>
                      <a:pPr marL="0" lvl="0" indent="0"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US" sz="2000" b="1"/>
                        <a:t>Overall Ratio</a:t>
                      </a:r>
                      <a:endParaRPr sz="20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US" sz="2000" b="1"/>
                        <a:t>Boys</a:t>
                      </a:r>
                      <a:endParaRPr sz="20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US" sz="2000" b="1"/>
                        <a:t>Girls</a:t>
                      </a:r>
                      <a:endParaRPr sz="20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US" sz="2000" b="1"/>
                        <a:t>Engagement</a:t>
                      </a:r>
                      <a:endParaRPr sz="20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rtl="0">
                        <a:spcBef>
                          <a:spcPts val="720"/>
                        </a:spcBef>
                        <a:spcAft>
                          <a:spcPts val="0"/>
                        </a:spcAft>
                        <a:buNone/>
                      </a:pPr>
                      <a:r>
                        <a:rPr lang="en-US" sz="2500" b="1">
                          <a:solidFill>
                            <a:schemeClr val="dk1"/>
                          </a:solidFill>
                          <a:latin typeface="Century Gothic"/>
                          <a:ea typeface="Century Gothic"/>
                          <a:cs typeface="Century Gothic"/>
                          <a:sym typeface="Century Gothic"/>
                        </a:rPr>
                        <a:t>October 17</a:t>
                      </a:r>
                      <a:endParaRPr sz="25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1:2</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1:2</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2:1</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80%</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rtl="0">
                        <a:spcBef>
                          <a:spcPts val="720"/>
                        </a:spcBef>
                        <a:spcAft>
                          <a:spcPts val="0"/>
                        </a:spcAft>
                        <a:buNone/>
                      </a:pPr>
                      <a:r>
                        <a:rPr lang="en-US" sz="2500" b="1">
                          <a:solidFill>
                            <a:schemeClr val="dk1"/>
                          </a:solidFill>
                          <a:latin typeface="Century Gothic"/>
                          <a:ea typeface="Century Gothic"/>
                          <a:cs typeface="Century Gothic"/>
                          <a:sym typeface="Century Gothic"/>
                        </a:rPr>
                        <a:t>October 23</a:t>
                      </a:r>
                      <a:endParaRPr sz="25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1:1</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1:1</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1:1</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88%</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rtl="0">
                        <a:spcBef>
                          <a:spcPts val="720"/>
                        </a:spcBef>
                        <a:spcAft>
                          <a:spcPts val="0"/>
                        </a:spcAft>
                        <a:buNone/>
                      </a:pPr>
                      <a:r>
                        <a:rPr lang="en-US" sz="2500" b="1">
                          <a:solidFill>
                            <a:schemeClr val="dk1"/>
                          </a:solidFill>
                          <a:latin typeface="Century Gothic"/>
                          <a:ea typeface="Century Gothic"/>
                          <a:cs typeface="Century Gothic"/>
                          <a:sym typeface="Century Gothic"/>
                        </a:rPr>
                        <a:t>February 21</a:t>
                      </a:r>
                      <a:endParaRPr sz="25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1:2</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1:3</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2:1</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88%</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rtl="0">
                        <a:spcBef>
                          <a:spcPts val="720"/>
                        </a:spcBef>
                        <a:spcAft>
                          <a:spcPts val="0"/>
                        </a:spcAft>
                        <a:buNone/>
                      </a:pPr>
                      <a:r>
                        <a:rPr lang="en-US" sz="2500" b="1">
                          <a:solidFill>
                            <a:schemeClr val="dk1"/>
                          </a:solidFill>
                          <a:latin typeface="Century Gothic"/>
                          <a:ea typeface="Century Gothic"/>
                          <a:cs typeface="Century Gothic"/>
                          <a:sym typeface="Century Gothic"/>
                        </a:rPr>
                        <a:t>April 17</a:t>
                      </a:r>
                      <a:endParaRPr sz="2500" b="1">
                        <a:solidFill>
                          <a:schemeClr val="dk1"/>
                        </a:solidFill>
                        <a:latin typeface="Century Gothic"/>
                        <a:ea typeface="Century Gothic"/>
                        <a:cs typeface="Century Gothic"/>
                        <a:sym typeface="Century Gothic"/>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9:1</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4:0</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5:1</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000"/>
                        <a:t>100%</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rtl="0">
                        <a:spcBef>
                          <a:spcPts val="720"/>
                        </a:spcBef>
                        <a:spcAft>
                          <a:spcPts val="0"/>
                        </a:spcAft>
                        <a:buNone/>
                      </a:pPr>
                      <a:r>
                        <a:rPr lang="en-US" sz="2500" i="1">
                          <a:solidFill>
                            <a:schemeClr val="dk1"/>
                          </a:solidFill>
                          <a:latin typeface="Century Gothic"/>
                          <a:ea typeface="Century Gothic"/>
                          <a:cs typeface="Century Gothic"/>
                          <a:sym typeface="Century Gothic"/>
                        </a:rPr>
                        <a:t>April 17 SW</a:t>
                      </a:r>
                      <a:endParaRPr sz="2500" i="1">
                        <a:solidFill>
                          <a:schemeClr val="dk1"/>
                        </a:solidFill>
                        <a:latin typeface="Century Gothic"/>
                        <a:ea typeface="Century Gothic"/>
                        <a:cs typeface="Century Gothic"/>
                        <a:sym typeface="Century Gothic"/>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A9999"/>
                    </a:solidFill>
                  </a:tcPr>
                </a:tc>
                <a:tc>
                  <a:txBody>
                    <a:bodyPr/>
                    <a:lstStyle/>
                    <a:p>
                      <a:pPr marL="0" lvl="0" indent="0" algn="ctr" rtl="0">
                        <a:spcBef>
                          <a:spcPts val="0"/>
                        </a:spcBef>
                        <a:spcAft>
                          <a:spcPts val="0"/>
                        </a:spcAft>
                        <a:buNone/>
                      </a:pPr>
                      <a:r>
                        <a:rPr lang="en-US" sz="2000" i="1"/>
                        <a:t>5:1</a:t>
                      </a:r>
                      <a:endParaRPr sz="2000" i="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A9999"/>
                    </a:solidFill>
                  </a:tcPr>
                </a:tc>
                <a:tc>
                  <a:txBody>
                    <a:bodyPr/>
                    <a:lstStyle/>
                    <a:p>
                      <a:pPr marL="0" lvl="0" indent="0" algn="ctr" rtl="0">
                        <a:spcBef>
                          <a:spcPts val="0"/>
                        </a:spcBef>
                        <a:spcAft>
                          <a:spcPts val="0"/>
                        </a:spcAft>
                        <a:buNone/>
                      </a:pPr>
                      <a:r>
                        <a:rPr lang="en-US" sz="2000" i="1"/>
                        <a:t>4:1</a:t>
                      </a:r>
                      <a:endParaRPr sz="2000" i="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A9999"/>
                    </a:solidFill>
                  </a:tcPr>
                </a:tc>
                <a:tc>
                  <a:txBody>
                    <a:bodyPr/>
                    <a:lstStyle/>
                    <a:p>
                      <a:pPr marL="0" lvl="0" indent="0" algn="ctr" rtl="0">
                        <a:spcBef>
                          <a:spcPts val="0"/>
                        </a:spcBef>
                        <a:spcAft>
                          <a:spcPts val="0"/>
                        </a:spcAft>
                        <a:buNone/>
                      </a:pPr>
                      <a:r>
                        <a:rPr lang="en-US" sz="2000" i="1"/>
                        <a:t>7:1</a:t>
                      </a:r>
                      <a:endParaRPr sz="2000" i="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A9999"/>
                    </a:solidFill>
                  </a:tcPr>
                </a:tc>
                <a:tc>
                  <a:txBody>
                    <a:bodyPr/>
                    <a:lstStyle/>
                    <a:p>
                      <a:pPr marL="0" lvl="0" indent="0" algn="ctr" rtl="0">
                        <a:spcBef>
                          <a:spcPts val="0"/>
                        </a:spcBef>
                        <a:spcAft>
                          <a:spcPts val="0"/>
                        </a:spcAft>
                        <a:buNone/>
                      </a:pPr>
                      <a:r>
                        <a:rPr lang="en-US" sz="2000" i="1"/>
                        <a:t>99%</a:t>
                      </a:r>
                      <a:endParaRPr sz="2000" i="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A9999"/>
                    </a:solidFill>
                  </a:tcPr>
                </a:tc>
              </a:tr>
            </a:tbl>
          </a:graphicData>
        </a:graphic>
      </p:graphicFrame>
    </p:spTree>
    <p:extLst>
      <p:ext uri="{BB962C8B-B14F-4D97-AF65-F5344CB8AC3E}">
        <p14:creationId xmlns:p14="http://schemas.microsoft.com/office/powerpoint/2010/main" val="1416697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1"/>
          <p:cNvSpPr txBox="1">
            <a:spLocks noGrp="1"/>
          </p:cNvSpPr>
          <p:nvPr>
            <p:ph type="title"/>
          </p:nvPr>
        </p:nvSpPr>
        <p:spPr>
          <a:xfrm>
            <a:off x="1524000" y="503238"/>
            <a:ext cx="6050100" cy="1143000"/>
          </a:xfrm>
          <a:prstGeom prst="rect">
            <a:avLst/>
          </a:prstGeom>
        </p:spPr>
        <p:txBody>
          <a:bodyPr spcFirstLastPara="1" wrap="square" lIns="91425" tIns="45700" rIns="91425" bIns="45700" anchor="ctr" anchorCtr="0">
            <a:noAutofit/>
          </a:bodyPr>
          <a:lstStyle/>
          <a:p>
            <a:pPr>
              <a:spcBef>
                <a:spcPts val="0"/>
              </a:spcBef>
            </a:pPr>
            <a:r>
              <a:rPr lang="en-US" sz="4000" b="1" dirty="0">
                <a:solidFill>
                  <a:schemeClr val="tx2"/>
                </a:solidFill>
              </a:rPr>
              <a:t>Decision Rules for T3 Support</a:t>
            </a:r>
            <a:endParaRPr sz="4000" b="1" dirty="0">
              <a:solidFill>
                <a:schemeClr val="tx2"/>
              </a:solidFill>
            </a:endParaRPr>
          </a:p>
        </p:txBody>
      </p:sp>
      <p:sp>
        <p:nvSpPr>
          <p:cNvPr id="484" name="Google Shape;484;p61"/>
          <p:cNvSpPr txBox="1">
            <a:spLocks noGrp="1"/>
          </p:cNvSpPr>
          <p:nvPr>
            <p:ph type="body" idx="1"/>
          </p:nvPr>
        </p:nvSpPr>
        <p:spPr>
          <a:xfrm>
            <a:off x="401325" y="2262200"/>
            <a:ext cx="8371800" cy="4068900"/>
          </a:xfrm>
          <a:prstGeom prst="rect">
            <a:avLst/>
          </a:prstGeom>
        </p:spPr>
        <p:txBody>
          <a:bodyPr spcFirstLastPara="1" wrap="square" lIns="91425" tIns="45700" rIns="91425" bIns="45700" anchor="t" anchorCtr="0">
            <a:noAutofit/>
          </a:bodyPr>
          <a:lstStyle/>
          <a:p>
            <a:pPr marL="457200" lvl="0" indent="-406400" rtl="0">
              <a:spcBef>
                <a:spcPts val="720"/>
              </a:spcBef>
              <a:spcAft>
                <a:spcPts val="0"/>
              </a:spcAft>
              <a:buSzPts val="2800"/>
              <a:buChar char="●"/>
            </a:pPr>
            <a:r>
              <a:rPr lang="en-US" dirty="0"/>
              <a:t>All Tier 1 training/systems support (newsletters) included invitation through team leads to connect with coach (Self-selected and not tied to administrator)</a:t>
            </a:r>
            <a:endParaRPr dirty="0"/>
          </a:p>
          <a:p>
            <a:pPr marL="457200" lvl="0" indent="0" rtl="0">
              <a:spcBef>
                <a:spcPts val="720"/>
              </a:spcBef>
              <a:spcAft>
                <a:spcPts val="0"/>
              </a:spcAft>
              <a:buNone/>
            </a:pPr>
            <a:endParaRPr dirty="0"/>
          </a:p>
          <a:p>
            <a:pPr marL="457200" lvl="0" indent="-406400" rtl="0">
              <a:spcBef>
                <a:spcPts val="720"/>
              </a:spcBef>
              <a:spcAft>
                <a:spcPts val="0"/>
              </a:spcAft>
              <a:buSzPts val="2800"/>
              <a:buChar char="●"/>
            </a:pPr>
            <a:r>
              <a:rPr lang="en-US" dirty="0"/>
              <a:t>Admin offered coach as support through observation cycle (framed as positive offer-student with unique needs)</a:t>
            </a:r>
            <a:endParaRPr dirty="0"/>
          </a:p>
        </p:txBody>
      </p:sp>
    </p:spTree>
    <p:extLst>
      <p:ext uri="{BB962C8B-B14F-4D97-AF65-F5344CB8AC3E}">
        <p14:creationId xmlns:p14="http://schemas.microsoft.com/office/powerpoint/2010/main" val="4251803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3"/>
          <p:cNvSpPr txBox="1">
            <a:spLocks noGrp="1"/>
          </p:cNvSpPr>
          <p:nvPr>
            <p:ph type="title"/>
          </p:nvPr>
        </p:nvSpPr>
        <p:spPr>
          <a:xfrm>
            <a:off x="676188" y="193700"/>
            <a:ext cx="75933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chemeClr val="tx2"/>
                </a:solidFill>
                <a:sym typeface="Arial"/>
              </a:rPr>
              <a:t>Request for Assistance</a:t>
            </a:r>
            <a:endParaRPr sz="4000" b="1" dirty="0">
              <a:solidFill>
                <a:schemeClr val="tx2"/>
              </a:solidFill>
              <a:sym typeface="Arial"/>
            </a:endParaRPr>
          </a:p>
        </p:txBody>
      </p:sp>
      <p:pic>
        <p:nvPicPr>
          <p:cNvPr id="498" name="Google Shape;498;p63"/>
          <p:cNvPicPr preferRelativeResize="0"/>
          <p:nvPr/>
        </p:nvPicPr>
        <p:blipFill>
          <a:blip r:embed="rId3">
            <a:alphaModFix/>
          </a:blip>
          <a:stretch>
            <a:fillRect/>
          </a:stretch>
        </p:blipFill>
        <p:spPr>
          <a:xfrm>
            <a:off x="605200" y="1394200"/>
            <a:ext cx="7876175" cy="5102850"/>
          </a:xfrm>
          <a:prstGeom prst="rect">
            <a:avLst/>
          </a:prstGeom>
          <a:noFill/>
          <a:ln>
            <a:noFill/>
          </a:ln>
        </p:spPr>
      </p:pic>
    </p:spTree>
    <p:extLst>
      <p:ext uri="{BB962C8B-B14F-4D97-AF65-F5344CB8AC3E}">
        <p14:creationId xmlns:p14="http://schemas.microsoft.com/office/powerpoint/2010/main" val="2573416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4"/>
          <p:cNvSpPr txBox="1">
            <a:spLocks noGrp="1"/>
          </p:cNvSpPr>
          <p:nvPr>
            <p:ph type="title"/>
          </p:nvPr>
        </p:nvSpPr>
        <p:spPr>
          <a:xfrm>
            <a:off x="1152600" y="310225"/>
            <a:ext cx="6507000" cy="744000"/>
          </a:xfrm>
          <a:prstGeom prst="rect">
            <a:avLst/>
          </a:prstGeom>
        </p:spPr>
        <p:txBody>
          <a:bodyPr spcFirstLastPara="1" wrap="square" lIns="91425" tIns="45700" rIns="91425" bIns="45700" anchor="ctr" anchorCtr="0">
            <a:noAutofit/>
          </a:bodyPr>
          <a:lstStyle/>
          <a:p>
            <a:pPr>
              <a:spcBef>
                <a:spcPts val="0"/>
              </a:spcBef>
            </a:pPr>
            <a:r>
              <a:rPr lang="en-US" sz="4000" b="1" dirty="0">
                <a:solidFill>
                  <a:schemeClr val="tx2"/>
                </a:solidFill>
              </a:rPr>
              <a:t>Staff Survey Feedback</a:t>
            </a:r>
            <a:endParaRPr sz="4000" b="1" dirty="0">
              <a:solidFill>
                <a:schemeClr val="tx2"/>
              </a:solidFill>
            </a:endParaRPr>
          </a:p>
        </p:txBody>
      </p:sp>
      <p:pic>
        <p:nvPicPr>
          <p:cNvPr id="505" name="Google Shape;505;p64"/>
          <p:cNvPicPr preferRelativeResize="0"/>
          <p:nvPr/>
        </p:nvPicPr>
        <p:blipFill>
          <a:blip r:embed="rId3">
            <a:alphaModFix/>
          </a:blip>
          <a:stretch>
            <a:fillRect/>
          </a:stretch>
        </p:blipFill>
        <p:spPr>
          <a:xfrm>
            <a:off x="381000" y="1324475"/>
            <a:ext cx="8218100" cy="5422125"/>
          </a:xfrm>
          <a:prstGeom prst="rect">
            <a:avLst/>
          </a:prstGeom>
          <a:noFill/>
          <a:ln>
            <a:noFill/>
          </a:ln>
        </p:spPr>
      </p:pic>
    </p:spTree>
    <p:extLst>
      <p:ext uri="{BB962C8B-B14F-4D97-AF65-F5344CB8AC3E}">
        <p14:creationId xmlns:p14="http://schemas.microsoft.com/office/powerpoint/2010/main" val="21244960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noFill/>
          <a:ln>
            <a:noFill/>
          </a:ln>
        </p:spPr>
        <p:txBody>
          <a:bodyPr vert="horz" wrap="square" lIns="91425" tIns="91425" rIns="91425" bIns="91425" numCol="1" rtlCol="0" anchor="ctr" anchorCtr="0" compatLnSpc="1">
            <a:prstTxWarp prst="textNoShape">
              <a:avLst/>
            </a:prstTxWarp>
            <a:noAutofit/>
          </a:bodyPr>
          <a:lstStyle/>
          <a:p>
            <a:pPr>
              <a:spcBef>
                <a:spcPts val="0"/>
              </a:spcBef>
            </a:pPr>
            <a:r>
              <a:rPr lang="en-US" sz="4000" b="1" dirty="0">
                <a:solidFill>
                  <a:schemeClr val="tx2"/>
                </a:solidFill>
              </a:rPr>
              <a:t>Building a Culture of Coaching</a:t>
            </a:r>
          </a:p>
        </p:txBody>
      </p:sp>
      <p:sp>
        <p:nvSpPr>
          <p:cNvPr id="272" name="Shape 272"/>
          <p:cNvSpPr txBox="1">
            <a:spLocks noGrp="1"/>
          </p:cNvSpPr>
          <p:nvPr>
            <p:ph idx="1"/>
          </p:nvPr>
        </p:nvSpPr>
        <p:spPr/>
        <p:txBody>
          <a:bodyPr/>
          <a:lstStyle/>
          <a:p>
            <a:pPr marL="457200" lvl="0" indent="-457200">
              <a:buFont typeface="Wingdings" charset="2"/>
              <a:buChar char="q"/>
            </a:pPr>
            <a:r>
              <a:rPr lang="en-US" dirty="0" smtClean="0">
                <a:sym typeface="Calibri"/>
              </a:rPr>
              <a:t>Facilitated by a building coach, lead teacher, another trusted teacher, a teacher with fluency with identified practices</a:t>
            </a:r>
          </a:p>
          <a:p>
            <a:pPr marL="457200" lvl="0" indent="-457200">
              <a:buFont typeface="Wingdings" charset="2"/>
              <a:buChar char="q"/>
            </a:pPr>
            <a:r>
              <a:rPr lang="en-US" dirty="0" smtClean="0"/>
              <a:t>Remember… support not evaluation</a:t>
            </a:r>
          </a:p>
          <a:p>
            <a:pPr marL="457200" lvl="0" indent="-457200">
              <a:buFont typeface="Wingdings" charset="2"/>
              <a:buChar char="q"/>
            </a:pPr>
            <a:r>
              <a:rPr lang="en-US" dirty="0" smtClean="0">
                <a:sym typeface="Calibri"/>
              </a:rPr>
              <a:t>Data informed or request for assistance</a:t>
            </a:r>
          </a:p>
          <a:p>
            <a:pPr marL="457200" lvl="0" indent="-457200">
              <a:buFont typeface="Wingdings" charset="2"/>
              <a:buChar char="q"/>
            </a:pPr>
            <a:r>
              <a:rPr lang="en-US" dirty="0" smtClean="0"/>
              <a:t>Built on a culture of trust </a:t>
            </a:r>
            <a:endParaRPr lang="en-US" dirty="0" smtClean="0">
              <a:sym typeface="Calibri"/>
            </a:endParaRPr>
          </a:p>
        </p:txBody>
      </p:sp>
    </p:spTree>
    <p:extLst>
      <p:ext uri="{BB962C8B-B14F-4D97-AF65-F5344CB8AC3E}">
        <p14:creationId xmlns:p14="http://schemas.microsoft.com/office/powerpoint/2010/main" val="39933421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77"/>
          <p:cNvSpPr txBox="1">
            <a:spLocks noGrp="1"/>
          </p:cNvSpPr>
          <p:nvPr>
            <p:ph type="title"/>
          </p:nvPr>
        </p:nvSpPr>
        <p:spPr>
          <a:xfrm>
            <a:off x="1143000" y="274638"/>
            <a:ext cx="6050100" cy="1143000"/>
          </a:xfrm>
          <a:prstGeom prst="rect">
            <a:avLst/>
          </a:prstGeom>
          <a:noFill/>
          <a:ln>
            <a:noFill/>
          </a:ln>
        </p:spPr>
        <p:txBody>
          <a:bodyPr spcFirstLastPara="1" wrap="square" lIns="91425" tIns="45700" rIns="91425" bIns="45700" anchor="ctr" anchorCtr="0">
            <a:noAutofit/>
          </a:bodyPr>
          <a:lstStyle/>
          <a:p>
            <a:pPr marL="0" marR="0" lvl="0" indent="0">
              <a:spcBef>
                <a:spcPts val="0"/>
              </a:spcBef>
              <a:spcAft>
                <a:spcPts val="0"/>
              </a:spcAft>
            </a:pPr>
            <a:r>
              <a:rPr lang="en-US" sz="4000" b="1" dirty="0">
                <a:solidFill>
                  <a:schemeClr val="tx2"/>
                </a:solidFill>
                <a:sym typeface="Arial"/>
              </a:rPr>
              <a:t>Roles and Responsibilities</a:t>
            </a:r>
            <a:endParaRPr sz="4000" b="1" dirty="0">
              <a:solidFill>
                <a:schemeClr val="tx2"/>
              </a:solidFill>
              <a:sym typeface="Arial"/>
            </a:endParaRPr>
          </a:p>
        </p:txBody>
      </p:sp>
      <p:sp>
        <p:nvSpPr>
          <p:cNvPr id="611" name="Google Shape;611;p77"/>
          <p:cNvSpPr txBox="1">
            <a:spLocks noGrp="1"/>
          </p:cNvSpPr>
          <p:nvPr>
            <p:ph type="body" idx="1"/>
          </p:nvPr>
        </p:nvSpPr>
        <p:spPr>
          <a:xfrm>
            <a:off x="590550" y="1881188"/>
            <a:ext cx="7921500" cy="4068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Century Gothic"/>
              <a:buChar char="•"/>
            </a:pPr>
            <a:r>
              <a:rPr lang="en-US" b="0" i="0" u="none" strike="noStrike" cap="none" dirty="0">
                <a:solidFill>
                  <a:schemeClr val="dk1"/>
                </a:solidFill>
                <a:ea typeface="Century Gothic"/>
                <a:cs typeface="Century Gothic"/>
                <a:sym typeface="Century Gothic"/>
              </a:rPr>
              <a:t>Admin- sub time for staff to engage </a:t>
            </a:r>
            <a:r>
              <a:rPr lang="en-US" dirty="0"/>
              <a:t>in coaching relationship</a:t>
            </a:r>
            <a:endParaRPr dirty="0"/>
          </a:p>
          <a:p>
            <a:pPr marL="342900" marR="0" lvl="0" indent="-342900" algn="l" rtl="0">
              <a:spcBef>
                <a:spcPts val="720"/>
              </a:spcBef>
              <a:spcAft>
                <a:spcPts val="0"/>
              </a:spcAft>
              <a:buClr>
                <a:schemeClr val="dk1"/>
              </a:buClr>
              <a:buSzPts val="3600"/>
              <a:buFont typeface="Century Gothic"/>
              <a:buChar char="•"/>
            </a:pPr>
            <a:r>
              <a:rPr lang="en-US" b="0" i="0" u="none" strike="noStrike" cap="none" dirty="0">
                <a:solidFill>
                  <a:schemeClr val="dk1"/>
                </a:solidFill>
                <a:ea typeface="Century Gothic"/>
                <a:cs typeface="Century Gothic"/>
                <a:sym typeface="Century Gothic"/>
              </a:rPr>
              <a:t>Tier 1 </a:t>
            </a:r>
            <a:r>
              <a:rPr lang="en-US" b="0" i="0" u="none" strike="noStrike" cap="none" dirty="0" smtClean="0">
                <a:solidFill>
                  <a:schemeClr val="dk1"/>
                </a:solidFill>
                <a:ea typeface="Century Gothic"/>
                <a:cs typeface="Century Gothic"/>
                <a:sym typeface="Century Gothic"/>
              </a:rPr>
              <a:t>team (leads from each </a:t>
            </a:r>
            <a:r>
              <a:rPr lang="en-US" b="0" i="0" u="none" strike="noStrike" cap="none" dirty="0" err="1" smtClean="0">
                <a:solidFill>
                  <a:schemeClr val="dk1"/>
                </a:solidFill>
                <a:ea typeface="Century Gothic"/>
                <a:cs typeface="Century Gothic"/>
                <a:sym typeface="Century Gothic"/>
              </a:rPr>
              <a:t>dept</a:t>
            </a:r>
            <a:r>
              <a:rPr lang="en-US" b="0" i="0" u="none" strike="noStrike" cap="none" dirty="0" smtClean="0">
                <a:solidFill>
                  <a:schemeClr val="dk1"/>
                </a:solidFill>
                <a:ea typeface="Century Gothic"/>
                <a:cs typeface="Century Gothic"/>
                <a:sym typeface="Century Gothic"/>
              </a:rPr>
              <a:t>/core/grade level)</a:t>
            </a:r>
            <a:endParaRPr dirty="0"/>
          </a:p>
          <a:p>
            <a:pPr marL="342900" marR="0" lvl="0" indent="-342900" algn="l" rtl="0">
              <a:spcBef>
                <a:spcPts val="720"/>
              </a:spcBef>
              <a:spcAft>
                <a:spcPts val="0"/>
              </a:spcAft>
              <a:buClr>
                <a:schemeClr val="dk1"/>
              </a:buClr>
              <a:buSzPts val="3600"/>
              <a:buFont typeface="Century Gothic"/>
              <a:buChar char="•"/>
            </a:pPr>
            <a:r>
              <a:rPr lang="en-US" b="0" i="0" u="none" strike="noStrike" cap="none" dirty="0">
                <a:solidFill>
                  <a:schemeClr val="dk1"/>
                </a:solidFill>
                <a:ea typeface="Century Gothic"/>
                <a:cs typeface="Century Gothic"/>
                <a:sym typeface="Century Gothic"/>
              </a:rPr>
              <a:t>External coach, district coach</a:t>
            </a:r>
            <a:endParaRPr i="1" dirty="0"/>
          </a:p>
        </p:txBody>
      </p:sp>
    </p:spTree>
    <p:extLst>
      <p:ext uri="{BB962C8B-B14F-4D97-AF65-F5344CB8AC3E}">
        <p14:creationId xmlns:p14="http://schemas.microsoft.com/office/powerpoint/2010/main" val="2567473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2"/>
          <p:cNvSpPr txBox="1">
            <a:spLocks noGrp="1"/>
          </p:cNvSpPr>
          <p:nvPr>
            <p:ph type="title"/>
          </p:nvPr>
        </p:nvSpPr>
        <p:spPr>
          <a:xfrm>
            <a:off x="1546950" y="311113"/>
            <a:ext cx="6050100" cy="1143000"/>
          </a:xfrm>
          <a:prstGeom prst="rect">
            <a:avLst/>
          </a:prstGeom>
        </p:spPr>
        <p:txBody>
          <a:bodyPr spcFirstLastPara="1" wrap="square" lIns="91425" tIns="45700" rIns="91425" bIns="45700" anchor="ctr" anchorCtr="0">
            <a:noAutofit/>
          </a:bodyPr>
          <a:lstStyle/>
          <a:p>
            <a:pPr>
              <a:spcBef>
                <a:spcPts val="0"/>
              </a:spcBef>
            </a:pPr>
            <a:r>
              <a:rPr lang="en-US" sz="4000" b="1" dirty="0">
                <a:solidFill>
                  <a:schemeClr val="tx2"/>
                </a:solidFill>
              </a:rPr>
              <a:t>Staff Survey</a:t>
            </a:r>
            <a:endParaRPr sz="4000" b="1" dirty="0">
              <a:solidFill>
                <a:schemeClr val="tx2"/>
              </a:solidFill>
            </a:endParaRPr>
          </a:p>
        </p:txBody>
      </p:sp>
      <p:sp>
        <p:nvSpPr>
          <p:cNvPr id="660" name="Google Shape;660;p82"/>
          <p:cNvSpPr txBox="1">
            <a:spLocks noGrp="1"/>
          </p:cNvSpPr>
          <p:nvPr>
            <p:ph type="body" idx="1"/>
          </p:nvPr>
        </p:nvSpPr>
        <p:spPr>
          <a:xfrm>
            <a:off x="971550" y="1881200"/>
            <a:ext cx="7345800" cy="4068900"/>
          </a:xfrm>
          <a:prstGeom prst="rect">
            <a:avLst/>
          </a:prstGeom>
        </p:spPr>
        <p:txBody>
          <a:bodyPr spcFirstLastPara="1" wrap="square" lIns="91425" tIns="45700" rIns="91425" bIns="45700" anchor="t" anchorCtr="0">
            <a:noAutofit/>
          </a:bodyPr>
          <a:lstStyle/>
          <a:p>
            <a:pPr marL="0" lvl="0" indent="0" rtl="0">
              <a:spcBef>
                <a:spcPts val="720"/>
              </a:spcBef>
              <a:spcAft>
                <a:spcPts val="0"/>
              </a:spcAft>
              <a:buNone/>
            </a:pPr>
            <a:endParaRPr/>
          </a:p>
        </p:txBody>
      </p:sp>
      <p:pic>
        <p:nvPicPr>
          <p:cNvPr id="661" name="Google Shape;661;p82"/>
          <p:cNvPicPr preferRelativeResize="0"/>
          <p:nvPr/>
        </p:nvPicPr>
        <p:blipFill>
          <a:blip r:embed="rId3">
            <a:alphaModFix/>
          </a:blip>
          <a:stretch>
            <a:fillRect/>
          </a:stretch>
        </p:blipFill>
        <p:spPr>
          <a:xfrm>
            <a:off x="971550" y="1800225"/>
            <a:ext cx="7345800" cy="4149875"/>
          </a:xfrm>
          <a:prstGeom prst="rect">
            <a:avLst/>
          </a:prstGeom>
          <a:noFill/>
          <a:ln>
            <a:noFill/>
          </a:ln>
        </p:spPr>
      </p:pic>
    </p:spTree>
    <p:extLst>
      <p:ext uri="{BB962C8B-B14F-4D97-AF65-F5344CB8AC3E}">
        <p14:creationId xmlns:p14="http://schemas.microsoft.com/office/powerpoint/2010/main" val="3637608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84"/>
          <p:cNvSpPr txBox="1">
            <a:spLocks noGrp="1"/>
          </p:cNvSpPr>
          <p:nvPr>
            <p:ph type="title"/>
          </p:nvPr>
        </p:nvSpPr>
        <p:spPr>
          <a:xfrm>
            <a:off x="1778000" y="346076"/>
            <a:ext cx="60501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pPr>
            <a:r>
              <a:rPr lang="en-US" sz="4000" b="1" dirty="0">
                <a:solidFill>
                  <a:schemeClr val="tx2"/>
                </a:solidFill>
              </a:rPr>
              <a:t>Lessons Learned</a:t>
            </a:r>
            <a:endParaRPr sz="4000" b="1" dirty="0">
              <a:solidFill>
                <a:schemeClr val="tx2"/>
              </a:solidFill>
            </a:endParaRPr>
          </a:p>
        </p:txBody>
      </p:sp>
      <p:sp>
        <p:nvSpPr>
          <p:cNvPr id="675" name="Google Shape;675;p84"/>
          <p:cNvSpPr txBox="1">
            <a:spLocks noGrp="1"/>
          </p:cNvSpPr>
          <p:nvPr>
            <p:ph type="body" idx="1"/>
          </p:nvPr>
        </p:nvSpPr>
        <p:spPr>
          <a:xfrm>
            <a:off x="971550" y="1881188"/>
            <a:ext cx="7921500" cy="4068900"/>
          </a:xfrm>
          <a:prstGeom prst="rect">
            <a:avLst/>
          </a:prstGeom>
        </p:spPr>
        <p:txBody>
          <a:bodyPr spcFirstLastPara="1" wrap="square" lIns="91425" tIns="45700" rIns="91425" bIns="45700" anchor="t" anchorCtr="0">
            <a:noAutofit/>
          </a:bodyPr>
          <a:lstStyle/>
          <a:p>
            <a:pPr>
              <a:spcBef>
                <a:spcPts val="720"/>
              </a:spcBef>
            </a:pPr>
            <a:r>
              <a:rPr lang="en-US" dirty="0"/>
              <a:t>Using student and staff surveys to inform next steps</a:t>
            </a:r>
            <a:endParaRPr dirty="0"/>
          </a:p>
          <a:p>
            <a:pPr>
              <a:spcBef>
                <a:spcPts val="720"/>
              </a:spcBef>
            </a:pPr>
            <a:r>
              <a:rPr lang="en-US" dirty="0"/>
              <a:t>Collaboration time provided within the master schedule</a:t>
            </a:r>
            <a:endParaRPr dirty="0"/>
          </a:p>
        </p:txBody>
      </p:sp>
    </p:spTree>
    <p:extLst>
      <p:ext uri="{BB962C8B-B14F-4D97-AF65-F5344CB8AC3E}">
        <p14:creationId xmlns:p14="http://schemas.microsoft.com/office/powerpoint/2010/main" val="14226712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pic>
        <p:nvPicPr>
          <p:cNvPr id="681" name="Google Shape;681;p85"/>
          <p:cNvPicPr preferRelativeResize="0"/>
          <p:nvPr/>
        </p:nvPicPr>
        <p:blipFill>
          <a:blip r:embed="rId3">
            <a:alphaModFix/>
          </a:blip>
          <a:stretch>
            <a:fillRect/>
          </a:stretch>
        </p:blipFill>
        <p:spPr>
          <a:xfrm>
            <a:off x="212550" y="1114625"/>
            <a:ext cx="8779749" cy="5137025"/>
          </a:xfrm>
          <a:prstGeom prst="rect">
            <a:avLst/>
          </a:prstGeom>
          <a:noFill/>
          <a:ln>
            <a:noFill/>
          </a:ln>
        </p:spPr>
      </p:pic>
      <p:sp>
        <p:nvSpPr>
          <p:cNvPr id="682" name="Google Shape;682;p85"/>
          <p:cNvSpPr txBox="1"/>
          <p:nvPr/>
        </p:nvSpPr>
        <p:spPr>
          <a:xfrm>
            <a:off x="1105750" y="2670925"/>
            <a:ext cx="1407900" cy="257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b="1">
                <a:latin typeface="Questrial"/>
                <a:ea typeface="Questrial"/>
                <a:cs typeface="Questrial"/>
                <a:sym typeface="Questrial"/>
              </a:rPr>
              <a:t>Tier 1 team</a:t>
            </a:r>
            <a:endParaRPr sz="1800" b="1">
              <a:latin typeface="Questrial"/>
              <a:ea typeface="Questrial"/>
              <a:cs typeface="Questrial"/>
              <a:sym typeface="Questrial"/>
            </a:endParaRPr>
          </a:p>
        </p:txBody>
      </p:sp>
      <p:sp>
        <p:nvSpPr>
          <p:cNvPr id="683" name="Google Shape;683;p85"/>
          <p:cNvSpPr txBox="1"/>
          <p:nvPr/>
        </p:nvSpPr>
        <p:spPr>
          <a:xfrm>
            <a:off x="1105750" y="3128125"/>
            <a:ext cx="1407900" cy="257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b="1">
                <a:latin typeface="Questrial"/>
                <a:ea typeface="Questrial"/>
                <a:cs typeface="Questrial"/>
                <a:sym typeface="Questrial"/>
              </a:rPr>
              <a:t>Tier 2 team</a:t>
            </a:r>
            <a:endParaRPr sz="1800" b="1">
              <a:latin typeface="Questrial"/>
              <a:ea typeface="Questrial"/>
              <a:cs typeface="Questrial"/>
              <a:sym typeface="Questrial"/>
            </a:endParaRPr>
          </a:p>
        </p:txBody>
      </p:sp>
      <p:sp>
        <p:nvSpPr>
          <p:cNvPr id="684" name="Google Shape;684;p85"/>
          <p:cNvSpPr txBox="1"/>
          <p:nvPr/>
        </p:nvSpPr>
        <p:spPr>
          <a:xfrm>
            <a:off x="212550" y="4347325"/>
            <a:ext cx="2377200" cy="257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b="1">
                <a:latin typeface="Questrial"/>
                <a:ea typeface="Questrial"/>
                <a:cs typeface="Questrial"/>
                <a:sym typeface="Questrial"/>
              </a:rPr>
              <a:t>Coach Dayla Brown</a:t>
            </a:r>
            <a:endParaRPr sz="1800" b="1">
              <a:latin typeface="Questrial"/>
              <a:ea typeface="Questrial"/>
              <a:cs typeface="Questrial"/>
              <a:sym typeface="Questrial"/>
            </a:endParaRPr>
          </a:p>
        </p:txBody>
      </p:sp>
      <p:sp>
        <p:nvSpPr>
          <p:cNvPr id="685" name="Google Shape;685;p85"/>
          <p:cNvSpPr txBox="1"/>
          <p:nvPr/>
        </p:nvSpPr>
        <p:spPr>
          <a:xfrm>
            <a:off x="439650" y="4728325"/>
            <a:ext cx="2150100" cy="257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b="1">
                <a:latin typeface="Questrial"/>
                <a:ea typeface="Questrial"/>
                <a:cs typeface="Questrial"/>
                <a:sym typeface="Questrial"/>
              </a:rPr>
              <a:t>Online Resources</a:t>
            </a:r>
            <a:endParaRPr sz="1800" b="1">
              <a:latin typeface="Questrial"/>
              <a:ea typeface="Questrial"/>
              <a:cs typeface="Questrial"/>
              <a:sym typeface="Questrial"/>
            </a:endParaRPr>
          </a:p>
        </p:txBody>
      </p:sp>
      <p:sp>
        <p:nvSpPr>
          <p:cNvPr id="686" name="Google Shape;686;p85"/>
          <p:cNvSpPr txBox="1"/>
          <p:nvPr/>
        </p:nvSpPr>
        <p:spPr>
          <a:xfrm>
            <a:off x="1534200" y="3585325"/>
            <a:ext cx="923400" cy="257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b="1">
                <a:latin typeface="Questrial"/>
                <a:ea typeface="Questrial"/>
                <a:cs typeface="Questrial"/>
                <a:sym typeface="Questrial"/>
              </a:rPr>
              <a:t>Admin</a:t>
            </a:r>
            <a:endParaRPr sz="1800" b="1">
              <a:latin typeface="Questrial"/>
              <a:ea typeface="Questrial"/>
              <a:cs typeface="Questrial"/>
              <a:sym typeface="Questrial"/>
            </a:endParaRPr>
          </a:p>
        </p:txBody>
      </p:sp>
      <p:sp>
        <p:nvSpPr>
          <p:cNvPr id="687" name="Google Shape;687;p85"/>
          <p:cNvSpPr txBox="1"/>
          <p:nvPr/>
        </p:nvSpPr>
        <p:spPr>
          <a:xfrm>
            <a:off x="1258150" y="3966325"/>
            <a:ext cx="1407900" cy="257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b="1">
                <a:latin typeface="Questrial"/>
                <a:ea typeface="Questrial"/>
                <a:cs typeface="Questrial"/>
                <a:sym typeface="Questrial"/>
              </a:rPr>
              <a:t>Guidance</a:t>
            </a:r>
            <a:endParaRPr sz="1800" b="1">
              <a:latin typeface="Questrial"/>
              <a:ea typeface="Questrial"/>
              <a:cs typeface="Questrial"/>
              <a:sym typeface="Questrial"/>
            </a:endParaRPr>
          </a:p>
        </p:txBody>
      </p:sp>
      <p:sp>
        <p:nvSpPr>
          <p:cNvPr id="688" name="Google Shape;688;p85"/>
          <p:cNvSpPr txBox="1"/>
          <p:nvPr/>
        </p:nvSpPr>
        <p:spPr>
          <a:xfrm>
            <a:off x="60150" y="5185525"/>
            <a:ext cx="2682000" cy="257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b="1">
                <a:latin typeface="Questrial"/>
                <a:ea typeface="Questrial"/>
                <a:cs typeface="Questrial"/>
                <a:sym typeface="Questrial"/>
              </a:rPr>
              <a:t>Grade level Reflection</a:t>
            </a:r>
            <a:endParaRPr sz="1800" b="1">
              <a:latin typeface="Questrial"/>
              <a:ea typeface="Questrial"/>
              <a:cs typeface="Questrial"/>
              <a:sym typeface="Questrial"/>
            </a:endParaRPr>
          </a:p>
        </p:txBody>
      </p:sp>
    </p:spTree>
    <p:extLst>
      <p:ext uri="{BB962C8B-B14F-4D97-AF65-F5344CB8AC3E}">
        <p14:creationId xmlns:p14="http://schemas.microsoft.com/office/powerpoint/2010/main" val="192373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normAutofit/>
          </a:bodyPr>
          <a:lstStyle/>
          <a:p>
            <a:pPr defTabSz="457200">
              <a:defRPr/>
            </a:pPr>
            <a:r>
              <a:rPr lang="en-US" b="1" dirty="0">
                <a:solidFill>
                  <a:schemeClr val="tx2">
                    <a:lumMod val="75000"/>
                  </a:schemeClr>
                </a:solidFill>
              </a:rPr>
              <a:t>Consistency Matters</a:t>
            </a:r>
          </a:p>
        </p:txBody>
      </p:sp>
      <p:grpSp>
        <p:nvGrpSpPr>
          <p:cNvPr id="24578" name="Diagram 1028"/>
          <p:cNvGrpSpPr>
            <a:grpSpLocks noGrp="1" noChangeAspect="1"/>
          </p:cNvGrpSpPr>
          <p:nvPr/>
        </p:nvGrpSpPr>
        <p:grpSpPr bwMode="auto">
          <a:xfrm>
            <a:off x="1143000" y="1470025"/>
            <a:ext cx="7466413" cy="5159375"/>
            <a:chOff x="-237" y="1146"/>
            <a:chExt cx="4441" cy="2550"/>
          </a:xfrm>
        </p:grpSpPr>
        <p:sp>
          <p:nvSpPr>
            <p:cNvPr id="24581" name="AutoShape 1029"/>
            <p:cNvSpPr>
              <a:spLocks noChangeAspect="1" noChangeArrowheads="1" noTextEdit="1"/>
            </p:cNvSpPr>
            <p:nvPr/>
          </p:nvSpPr>
          <p:spPr bwMode="auto">
            <a:xfrm>
              <a:off x="1378" y="1248"/>
              <a:ext cx="2544"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91" name="_s1028"/>
            <p:cNvSpPr>
              <a:spLocks noChangeArrowheads="1" noTextEdit="1"/>
            </p:cNvSpPr>
            <p:nvPr/>
          </p:nvSpPr>
          <p:spPr bwMode="auto">
            <a:xfrm>
              <a:off x="1262" y="1664"/>
              <a:ext cx="1106" cy="918"/>
            </a:xfrm>
            <a:prstGeom prst="ellipse">
              <a:avLst/>
            </a:prstGeom>
            <a:solidFill>
              <a:srgbClr val="FFC000">
                <a:alpha val="50000"/>
              </a:srgbClr>
            </a:solidFill>
            <a:ln w="4699">
              <a:solidFill>
                <a:schemeClr val="accent3">
                  <a:lumMod val="50000"/>
                </a:schemeClr>
              </a:solidFill>
              <a:round/>
              <a:headEnd/>
              <a:tailEnd/>
            </a:ln>
          </p:spPr>
          <p:txBody>
            <a:bodyPr anchor="ctr"/>
            <a:lstStyle/>
            <a:p>
              <a:pPr>
                <a:defRPr/>
              </a:pPr>
              <a:endParaRPr lang="en-US" dirty="0">
                <a:ea typeface="+mn-ea"/>
                <a:cs typeface="Calibri"/>
              </a:endParaRPr>
            </a:p>
          </p:txBody>
        </p:sp>
        <p:sp>
          <p:nvSpPr>
            <p:cNvPr id="24583" name="_s1029"/>
            <p:cNvSpPr>
              <a:spLocks noChangeArrowheads="1"/>
            </p:cNvSpPr>
            <p:nvPr/>
          </p:nvSpPr>
          <p:spPr bwMode="auto">
            <a:xfrm>
              <a:off x="772" y="1146"/>
              <a:ext cx="2100"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3200" b="1" dirty="0">
                  <a:solidFill>
                    <a:srgbClr val="1D2A53"/>
                  </a:solidFill>
                  <a:latin typeface="Tw Cen MT"/>
                  <a:cs typeface="Tw Cen MT"/>
                </a:rPr>
                <a:t>Common </a:t>
              </a:r>
            </a:p>
            <a:p>
              <a:pPr algn="ctr"/>
              <a:r>
                <a:rPr lang="en-US" sz="3200" b="1" dirty="0">
                  <a:solidFill>
                    <a:srgbClr val="1D2A53"/>
                  </a:solidFill>
                  <a:latin typeface="Tw Cen MT"/>
                  <a:cs typeface="Tw Cen MT"/>
                </a:rPr>
                <a:t>Vision/Expectations</a:t>
              </a:r>
            </a:p>
          </p:txBody>
        </p:sp>
        <p:sp>
          <p:nvSpPr>
            <p:cNvPr id="16393" name="_s1030"/>
            <p:cNvSpPr>
              <a:spLocks noChangeArrowheads="1" noTextEdit="1"/>
            </p:cNvSpPr>
            <p:nvPr/>
          </p:nvSpPr>
          <p:spPr bwMode="auto">
            <a:xfrm>
              <a:off x="1564" y="2187"/>
              <a:ext cx="1107" cy="918"/>
            </a:xfrm>
            <a:prstGeom prst="ellipse">
              <a:avLst/>
            </a:prstGeom>
            <a:solidFill>
              <a:srgbClr val="4B731F">
                <a:alpha val="49804"/>
              </a:srgbClr>
            </a:solidFill>
            <a:ln w="4699">
              <a:solidFill>
                <a:schemeClr val="accent3">
                  <a:lumMod val="50000"/>
                </a:schemeClr>
              </a:solidFill>
              <a:round/>
              <a:headEnd/>
              <a:tailEnd/>
            </a:ln>
          </p:spPr>
          <p:txBody>
            <a:bodyPr anchor="ctr"/>
            <a:lstStyle/>
            <a:p>
              <a:pPr>
                <a:defRPr/>
              </a:pPr>
              <a:endParaRPr lang="en-US" dirty="0">
                <a:ea typeface="+mn-ea"/>
                <a:cs typeface="Calibri"/>
              </a:endParaRPr>
            </a:p>
          </p:txBody>
        </p:sp>
        <p:sp>
          <p:nvSpPr>
            <p:cNvPr id="24585" name="_s1031"/>
            <p:cNvSpPr>
              <a:spLocks noChangeArrowheads="1"/>
            </p:cNvSpPr>
            <p:nvPr/>
          </p:nvSpPr>
          <p:spPr bwMode="auto">
            <a:xfrm>
              <a:off x="2155" y="2754"/>
              <a:ext cx="2049"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3200" b="1" dirty="0">
                  <a:solidFill>
                    <a:srgbClr val="1D2A53"/>
                  </a:solidFill>
                  <a:latin typeface="Tw Cen MT"/>
                  <a:cs typeface="Tw Cen MT"/>
                </a:rPr>
                <a:t>Common </a:t>
              </a:r>
            </a:p>
            <a:p>
              <a:pPr algn="ctr"/>
              <a:r>
                <a:rPr lang="en-US" sz="3200" b="1" dirty="0">
                  <a:solidFill>
                    <a:srgbClr val="1D2A53"/>
                  </a:solidFill>
                  <a:latin typeface="Tw Cen MT"/>
                  <a:cs typeface="Tw Cen MT"/>
                </a:rPr>
                <a:t>Language </a:t>
              </a:r>
            </a:p>
          </p:txBody>
        </p:sp>
        <p:sp>
          <p:nvSpPr>
            <p:cNvPr id="16395" name="_s1032"/>
            <p:cNvSpPr>
              <a:spLocks noChangeArrowheads="1" noTextEdit="1"/>
            </p:cNvSpPr>
            <p:nvPr/>
          </p:nvSpPr>
          <p:spPr bwMode="auto">
            <a:xfrm>
              <a:off x="960" y="2187"/>
              <a:ext cx="1106" cy="918"/>
            </a:xfrm>
            <a:prstGeom prst="ellipse">
              <a:avLst/>
            </a:prstGeom>
            <a:solidFill>
              <a:srgbClr val="DE3F2E">
                <a:alpha val="49804"/>
              </a:srgbClr>
            </a:solidFill>
            <a:ln w="4699">
              <a:solidFill>
                <a:schemeClr val="accent3">
                  <a:lumMod val="50000"/>
                </a:schemeClr>
              </a:solidFill>
              <a:round/>
              <a:headEnd/>
              <a:tailEnd/>
            </a:ln>
          </p:spPr>
          <p:txBody>
            <a:bodyPr anchor="ctr"/>
            <a:lstStyle/>
            <a:p>
              <a:pPr>
                <a:defRPr/>
              </a:pPr>
              <a:endParaRPr lang="en-US" dirty="0">
                <a:ea typeface="+mn-ea"/>
                <a:cs typeface="Calibri"/>
              </a:endParaRPr>
            </a:p>
          </p:txBody>
        </p:sp>
        <p:sp>
          <p:nvSpPr>
            <p:cNvPr id="24587" name="_s1033"/>
            <p:cNvSpPr>
              <a:spLocks noChangeArrowheads="1"/>
            </p:cNvSpPr>
            <p:nvPr/>
          </p:nvSpPr>
          <p:spPr bwMode="auto">
            <a:xfrm>
              <a:off x="-237" y="2905"/>
              <a:ext cx="1090"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buFont typeface="Arial" charset="0"/>
                <a:buNone/>
              </a:pPr>
              <a:r>
                <a:rPr lang="en-US" sz="3200" b="1" dirty="0">
                  <a:solidFill>
                    <a:srgbClr val="1D2A53"/>
                  </a:solidFill>
                  <a:latin typeface="Tw Cen MT"/>
                  <a:cs typeface="Tw Cen MT"/>
                </a:rPr>
                <a:t>Common </a:t>
              </a:r>
            </a:p>
            <a:p>
              <a:pPr algn="ctr">
                <a:buFont typeface="Arial" charset="0"/>
                <a:buNone/>
              </a:pPr>
              <a:r>
                <a:rPr lang="en-US" sz="3200" b="1" dirty="0">
                  <a:solidFill>
                    <a:srgbClr val="1D2A53"/>
                  </a:solidFill>
                  <a:latin typeface="Tw Cen MT"/>
                  <a:cs typeface="Tw Cen MT"/>
                </a:rPr>
                <a:t>Practices</a:t>
              </a:r>
            </a:p>
          </p:txBody>
        </p:sp>
      </p:grpSp>
      <p:sp>
        <p:nvSpPr>
          <p:cNvPr id="24579" name="Text Box 12"/>
          <p:cNvSpPr txBox="1">
            <a:spLocks noChangeArrowheads="1"/>
          </p:cNvSpPr>
          <p:nvPr/>
        </p:nvSpPr>
        <p:spPr bwMode="auto">
          <a:xfrm>
            <a:off x="2758643" y="3571016"/>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smtClean="0">
                <a:solidFill>
                  <a:srgbClr val="1D2A53"/>
                </a:solidFill>
                <a:latin typeface="Tw Cen MT"/>
                <a:cs typeface="Tw Cen MT"/>
              </a:rPr>
              <a:t>SCHOOL COMMUNITY</a:t>
            </a:r>
            <a:endParaRPr lang="en-US" sz="3200" b="1" dirty="0">
              <a:solidFill>
                <a:srgbClr val="1D2A53"/>
              </a:solidFill>
              <a:latin typeface="Tw Cen MT"/>
              <a:cs typeface="Tw Cen MT"/>
            </a:endParaRPr>
          </a:p>
        </p:txBody>
      </p:sp>
      <p:sp>
        <p:nvSpPr>
          <p:cNvPr id="13" name="TextBox 12"/>
          <p:cNvSpPr txBox="1"/>
          <p:nvPr/>
        </p:nvSpPr>
        <p:spPr>
          <a:xfrm>
            <a:off x="2253730" y="6225726"/>
            <a:ext cx="4696725" cy="369332"/>
          </a:xfrm>
          <a:prstGeom prst="rect">
            <a:avLst/>
          </a:prstGeom>
          <a:noFill/>
        </p:spPr>
        <p:txBody>
          <a:bodyPr wrap="square" rtlCol="0">
            <a:spAutoFit/>
          </a:bodyPr>
          <a:lstStyle/>
          <a:p>
            <a:r>
              <a:rPr lang="en-US" dirty="0" smtClean="0"/>
              <a:t>(USDOE OSEP PBIS TA Center, 2010)</a:t>
            </a:r>
            <a:endParaRPr lang="en-US" dirty="0"/>
          </a:p>
        </p:txBody>
      </p:sp>
    </p:spTree>
    <p:extLst>
      <p:ext uri="{BB962C8B-B14F-4D97-AF65-F5344CB8AC3E}">
        <p14:creationId xmlns:p14="http://schemas.microsoft.com/office/powerpoint/2010/main" val="2129828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Shape 707"/>
          <p:cNvPicPr preferRelativeResize="0"/>
          <p:nvPr/>
        </p:nvPicPr>
        <p:blipFill rotWithShape="1">
          <a:blip r:embed="rId3">
            <a:alphaModFix/>
          </a:blip>
          <a:srcRect/>
          <a:stretch/>
        </p:blipFill>
        <p:spPr>
          <a:xfrm>
            <a:off x="0" y="1222375"/>
            <a:ext cx="9144000" cy="3809999"/>
          </a:xfrm>
          <a:prstGeom prst="rect">
            <a:avLst/>
          </a:prstGeom>
          <a:noFill/>
          <a:ln>
            <a:noFill/>
          </a:ln>
        </p:spPr>
      </p:pic>
      <p:sp>
        <p:nvSpPr>
          <p:cNvPr id="708" name="Shape 708"/>
          <p:cNvSpPr txBox="1">
            <a:spLocks noGrp="1"/>
          </p:cNvSpPr>
          <p:nvPr>
            <p:ph type="title"/>
          </p:nvPr>
        </p:nvSpPr>
        <p:spPr>
          <a:xfrm>
            <a:off x="-205740" y="1412875"/>
            <a:ext cx="7149855" cy="145861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2"/>
              </a:buClr>
              <a:buSzPct val="25000"/>
              <a:buFont typeface="Questrial"/>
              <a:buNone/>
            </a:pPr>
            <a:r>
              <a:rPr lang="en-US" sz="3600" b="0" i="0" u="none" strike="noStrike" cap="none" dirty="0">
                <a:solidFill>
                  <a:schemeClr val="dk2"/>
                </a:solidFill>
                <a:latin typeface="Questrial"/>
                <a:ea typeface="Questrial"/>
                <a:cs typeface="Questrial"/>
                <a:sym typeface="Questrial"/>
              </a:rPr>
              <a:t>A look beyond </a:t>
            </a:r>
            <a:r>
              <a:rPr lang="en-US" sz="3600" b="0" i="0" u="none" strike="noStrike" cap="none" dirty="0" smtClean="0">
                <a:solidFill>
                  <a:schemeClr val="dk2"/>
                </a:solidFill>
                <a:latin typeface="Questrial"/>
                <a:ea typeface="Questrial"/>
                <a:cs typeface="Questrial"/>
                <a:sym typeface="Questrial"/>
              </a:rPr>
              <a:t>classroom … </a:t>
            </a:r>
            <a:r>
              <a:rPr lang="en-US" sz="3600" b="0" i="0" u="none" strike="noStrike" cap="none" dirty="0">
                <a:solidFill>
                  <a:schemeClr val="dk2"/>
                </a:solidFill>
                <a:latin typeface="Questrial"/>
                <a:ea typeface="Questrial"/>
                <a:cs typeface="Questrial"/>
                <a:sym typeface="Questrial"/>
              </a:rPr>
              <a:t>the Ripple Effect</a:t>
            </a:r>
          </a:p>
        </p:txBody>
      </p:sp>
    </p:spTree>
    <p:extLst>
      <p:ext uri="{BB962C8B-B14F-4D97-AF65-F5344CB8AC3E}">
        <p14:creationId xmlns:p14="http://schemas.microsoft.com/office/powerpoint/2010/main" val="20673295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86"/>
          <p:cNvSpPr txBox="1">
            <a:spLocks noGrp="1"/>
          </p:cNvSpPr>
          <p:nvPr>
            <p:ph type="title"/>
          </p:nvPr>
        </p:nvSpPr>
        <p:spPr>
          <a:xfrm>
            <a:off x="457200" y="274638"/>
            <a:ext cx="77724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4000" b="1" dirty="0">
                <a:solidFill>
                  <a:schemeClr val="tx2"/>
                </a:solidFill>
              </a:rPr>
              <a:t>Sustaining the Work</a:t>
            </a:r>
            <a:endParaRPr sz="4000" b="1" dirty="0">
              <a:solidFill>
                <a:schemeClr val="tx2"/>
              </a:solidFill>
            </a:endParaRPr>
          </a:p>
        </p:txBody>
      </p:sp>
      <p:sp>
        <p:nvSpPr>
          <p:cNvPr id="695" name="Google Shape;695;p86"/>
          <p:cNvSpPr txBox="1">
            <a:spLocks noGrp="1"/>
          </p:cNvSpPr>
          <p:nvPr>
            <p:ph type="body" idx="1"/>
          </p:nvPr>
        </p:nvSpPr>
        <p:spPr>
          <a:xfrm>
            <a:off x="971550" y="1881188"/>
            <a:ext cx="7921500" cy="4068900"/>
          </a:xfrm>
          <a:prstGeom prst="rect">
            <a:avLst/>
          </a:prstGeom>
        </p:spPr>
        <p:txBody>
          <a:bodyPr spcFirstLastPara="1" wrap="square" lIns="91425" tIns="45700" rIns="91425" bIns="45700" anchor="t" anchorCtr="0">
            <a:noAutofit/>
          </a:bodyPr>
          <a:lstStyle/>
          <a:p>
            <a:pPr marL="0" lvl="0" indent="0" algn="ctr" rtl="0">
              <a:spcBef>
                <a:spcPts val="720"/>
              </a:spcBef>
              <a:spcAft>
                <a:spcPts val="0"/>
              </a:spcAft>
              <a:buNone/>
            </a:pPr>
            <a:r>
              <a:rPr lang="en-US" dirty="0"/>
              <a:t>Moving from coach as noun to coach as verb:  Inter-rater reliability among staff to collect observation data with coach</a:t>
            </a:r>
            <a:endParaRPr dirty="0"/>
          </a:p>
          <a:p>
            <a:pPr marL="0" lvl="0" indent="457200" algn="ctr" rtl="0">
              <a:spcBef>
                <a:spcPts val="720"/>
              </a:spcBef>
              <a:spcAft>
                <a:spcPts val="0"/>
              </a:spcAft>
              <a:buNone/>
            </a:pPr>
            <a:r>
              <a:rPr lang="en-US" dirty="0"/>
              <a:t>-District coach fading support</a:t>
            </a:r>
            <a:endParaRPr dirty="0"/>
          </a:p>
          <a:p>
            <a:pPr marL="0" lvl="0" indent="457200" algn="ctr" rtl="0">
              <a:spcBef>
                <a:spcPts val="720"/>
              </a:spcBef>
              <a:spcAft>
                <a:spcPts val="0"/>
              </a:spcAft>
              <a:buNone/>
            </a:pPr>
            <a:r>
              <a:rPr lang="en-US" dirty="0"/>
              <a:t>-Admin support </a:t>
            </a:r>
            <a:endParaRPr dirty="0"/>
          </a:p>
        </p:txBody>
      </p:sp>
    </p:spTree>
    <p:extLst>
      <p:ext uri="{BB962C8B-B14F-4D97-AF65-F5344CB8AC3E}">
        <p14:creationId xmlns:p14="http://schemas.microsoft.com/office/powerpoint/2010/main" val="4196778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87"/>
          <p:cNvSpPr txBox="1">
            <a:spLocks noGrp="1"/>
          </p:cNvSpPr>
          <p:nvPr>
            <p:ph type="title"/>
          </p:nvPr>
        </p:nvSpPr>
        <p:spPr>
          <a:xfrm>
            <a:off x="1038622" y="524482"/>
            <a:ext cx="7330787" cy="46059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a:p>
            <a:pPr marL="0" marR="0" lvl="0" indent="0" algn="ctr" rtl="0">
              <a:spcBef>
                <a:spcPts val="0"/>
              </a:spcBef>
              <a:spcAft>
                <a:spcPts val="0"/>
              </a:spcAft>
              <a:buNone/>
            </a:pPr>
            <a:r>
              <a:rPr lang="en-US" sz="4000" b="1" dirty="0">
                <a:solidFill>
                  <a:schemeClr val="tx2"/>
                </a:solidFill>
                <a:sym typeface="Arial"/>
              </a:rPr>
              <a:t>Resources for Defining, Measuring, and Guiding Professional Learning to Build Fluency with Practices (PCBS)</a:t>
            </a:r>
            <a:endParaRPr sz="4000" b="1" dirty="0">
              <a:solidFill>
                <a:schemeClr val="tx2"/>
              </a:solidFill>
              <a:sym typeface="Arial"/>
            </a:endParaRPr>
          </a:p>
        </p:txBody>
      </p:sp>
    </p:spTree>
    <p:extLst>
      <p:ext uri="{BB962C8B-B14F-4D97-AF65-F5344CB8AC3E}">
        <p14:creationId xmlns:p14="http://schemas.microsoft.com/office/powerpoint/2010/main" val="40356415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p88" descr="Screen Shot 2017-02-27 at 12.51.12 PM.png"/>
          <p:cNvPicPr preferRelativeResize="0"/>
          <p:nvPr/>
        </p:nvPicPr>
        <p:blipFill rotWithShape="1">
          <a:blip r:embed="rId3">
            <a:alphaModFix/>
          </a:blip>
          <a:srcRect/>
          <a:stretch/>
        </p:blipFill>
        <p:spPr>
          <a:xfrm>
            <a:off x="1893091" y="13510"/>
            <a:ext cx="5239593" cy="6322666"/>
          </a:xfrm>
          <a:prstGeom prst="rect">
            <a:avLst/>
          </a:prstGeom>
          <a:noFill/>
          <a:ln>
            <a:noFill/>
          </a:ln>
        </p:spPr>
      </p:pic>
      <p:sp>
        <p:nvSpPr>
          <p:cNvPr id="706" name="Google Shape;706;p88"/>
          <p:cNvSpPr txBox="1"/>
          <p:nvPr/>
        </p:nvSpPr>
        <p:spPr>
          <a:xfrm>
            <a:off x="135116" y="5953692"/>
            <a:ext cx="6308474" cy="11695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Available at: </a:t>
            </a:r>
            <a:r>
              <a:rPr lang="en-US" sz="1400" b="0" i="0" u="sng" strike="noStrike" cap="none">
                <a:solidFill>
                  <a:schemeClr val="hlink"/>
                </a:solidFill>
                <a:latin typeface="Arial"/>
                <a:ea typeface="Arial"/>
                <a:cs typeface="Arial"/>
                <a:sym typeface="Arial"/>
                <a:hlinkClick r:id="rId4"/>
              </a:rPr>
              <a:t>https://www.pbis.org/Common/Cms/files/pbisresources/PBIS%20Cultural%20Responsiveness%20Field%20Guide.pdf</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(Page 14 addresses Classroom)</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591968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9"/>
          <p:cNvSpPr txBox="1">
            <a:spLocks noGrp="1"/>
          </p:cNvSpPr>
          <p:nvPr>
            <p:ph type="title"/>
          </p:nvPr>
        </p:nvSpPr>
        <p:spPr>
          <a:xfrm>
            <a:off x="457200" y="274638"/>
            <a:ext cx="793891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200"/>
              <a:buFont typeface="Questrial"/>
              <a:buNone/>
            </a:pPr>
            <a:r>
              <a:rPr lang="en-US" sz="4800" b="0" i="0" u="none" strike="noStrike" cap="none">
                <a:solidFill>
                  <a:srgbClr val="3A54A5"/>
                </a:solidFill>
                <a:latin typeface="Arial"/>
                <a:ea typeface="Arial"/>
                <a:cs typeface="Arial"/>
                <a:sym typeface="Arial"/>
              </a:rPr>
              <a:t>National Resources Informing 8 Practices</a:t>
            </a:r>
            <a:endParaRPr/>
          </a:p>
        </p:txBody>
      </p:sp>
      <p:pic>
        <p:nvPicPr>
          <p:cNvPr id="712" name="Google Shape;712;p89" descr="Screen Shot 2017-02-12 at 5.52.29 PM.png"/>
          <p:cNvPicPr preferRelativeResize="0"/>
          <p:nvPr/>
        </p:nvPicPr>
        <p:blipFill rotWithShape="1">
          <a:blip r:embed="rId3">
            <a:alphaModFix/>
          </a:blip>
          <a:srcRect/>
          <a:stretch/>
        </p:blipFill>
        <p:spPr>
          <a:xfrm>
            <a:off x="275163" y="1259402"/>
            <a:ext cx="6990483" cy="5251870"/>
          </a:xfrm>
          <a:prstGeom prst="rect">
            <a:avLst/>
          </a:prstGeom>
          <a:noFill/>
          <a:ln>
            <a:noFill/>
          </a:ln>
        </p:spPr>
      </p:pic>
      <p:pic>
        <p:nvPicPr>
          <p:cNvPr id="713" name="Google Shape;713;p89" descr="Screen Shot 2017-02-12 at 5.53.14 PM.png"/>
          <p:cNvPicPr preferRelativeResize="0"/>
          <p:nvPr/>
        </p:nvPicPr>
        <p:blipFill rotWithShape="1">
          <a:blip r:embed="rId4">
            <a:alphaModFix/>
          </a:blip>
          <a:srcRect/>
          <a:stretch/>
        </p:blipFill>
        <p:spPr>
          <a:xfrm>
            <a:off x="0" y="5280142"/>
            <a:ext cx="9144000" cy="1602048"/>
          </a:xfrm>
          <a:prstGeom prst="rect">
            <a:avLst/>
          </a:prstGeom>
          <a:noFill/>
          <a:ln>
            <a:noFill/>
          </a:ln>
        </p:spPr>
      </p:pic>
    </p:spTree>
    <p:extLst>
      <p:ext uri="{BB962C8B-B14F-4D97-AF65-F5344CB8AC3E}">
        <p14:creationId xmlns:p14="http://schemas.microsoft.com/office/powerpoint/2010/main" val="30677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90"/>
          <p:cNvSpPr txBox="1">
            <a:spLocks noGrp="1"/>
          </p:cNvSpPr>
          <p:nvPr>
            <p:ph type="title"/>
          </p:nvPr>
        </p:nvSpPr>
        <p:spPr>
          <a:xfrm>
            <a:off x="650238" y="6005691"/>
            <a:ext cx="7948679"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3A54A5"/>
                </a:solidFill>
                <a:latin typeface="Arial"/>
                <a:ea typeface="Arial"/>
                <a:cs typeface="Arial"/>
                <a:sym typeface="Arial"/>
              </a:rPr>
              <a:t>https://louisville.edu/education/abri</a:t>
            </a:r>
            <a:br>
              <a:rPr lang="en-US" sz="4000" b="0" i="0" u="none" strike="noStrike" cap="none">
                <a:solidFill>
                  <a:srgbClr val="3A54A5"/>
                </a:solidFill>
                <a:latin typeface="Arial"/>
                <a:ea typeface="Arial"/>
                <a:cs typeface="Arial"/>
                <a:sym typeface="Arial"/>
              </a:rPr>
            </a:br>
            <a:endParaRPr sz="4000" b="0" i="0" u="none" strike="noStrike" cap="none">
              <a:solidFill>
                <a:srgbClr val="3A54A5"/>
              </a:solidFill>
              <a:latin typeface="Arial"/>
              <a:ea typeface="Arial"/>
              <a:cs typeface="Arial"/>
              <a:sym typeface="Arial"/>
            </a:endParaRPr>
          </a:p>
        </p:txBody>
      </p:sp>
      <p:pic>
        <p:nvPicPr>
          <p:cNvPr id="719" name="Google Shape;719;p90" descr="Screen Shot 2017-09-13 at 3.57.47 PM.png"/>
          <p:cNvPicPr preferRelativeResize="0"/>
          <p:nvPr/>
        </p:nvPicPr>
        <p:blipFill rotWithShape="1">
          <a:blip r:embed="rId3">
            <a:alphaModFix/>
          </a:blip>
          <a:srcRect/>
          <a:stretch/>
        </p:blipFill>
        <p:spPr>
          <a:xfrm>
            <a:off x="223123" y="1511362"/>
            <a:ext cx="8375794" cy="4494329"/>
          </a:xfrm>
          <a:prstGeom prst="rect">
            <a:avLst/>
          </a:prstGeom>
          <a:noFill/>
          <a:ln>
            <a:noFill/>
          </a:ln>
        </p:spPr>
      </p:pic>
      <p:sp>
        <p:nvSpPr>
          <p:cNvPr id="720" name="Google Shape;720;p90"/>
          <p:cNvSpPr txBox="1"/>
          <p:nvPr/>
        </p:nvSpPr>
        <p:spPr>
          <a:xfrm>
            <a:off x="318728" y="173690"/>
            <a:ext cx="8586187"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A54A5"/>
              </a:buClr>
              <a:buSzPts val="4000"/>
              <a:buFont typeface="Arial"/>
              <a:buNone/>
            </a:pPr>
            <a:r>
              <a:rPr lang="en-US" sz="4000" b="0" i="0" u="none" strike="noStrike" cap="none">
                <a:solidFill>
                  <a:srgbClr val="3A54A5"/>
                </a:solidFill>
                <a:latin typeface="Arial"/>
                <a:ea typeface="Arial"/>
                <a:cs typeface="Arial"/>
                <a:sym typeface="Arial"/>
              </a:rPr>
              <a:t>Resources for Effective Instruction and Classroom Management</a:t>
            </a:r>
            <a:endParaRPr/>
          </a:p>
        </p:txBody>
      </p:sp>
    </p:spTree>
    <p:extLst>
      <p:ext uri="{BB962C8B-B14F-4D97-AF65-F5344CB8AC3E}">
        <p14:creationId xmlns:p14="http://schemas.microsoft.com/office/powerpoint/2010/main" val="26909052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pic>
        <p:nvPicPr>
          <p:cNvPr id="725" name="Google Shape;725;p91" descr="Screen Shot 2017-02-22 at 6.23.58 PM.png"/>
          <p:cNvPicPr preferRelativeResize="0"/>
          <p:nvPr/>
        </p:nvPicPr>
        <p:blipFill rotWithShape="1">
          <a:blip r:embed="rId3">
            <a:alphaModFix/>
          </a:blip>
          <a:srcRect/>
          <a:stretch/>
        </p:blipFill>
        <p:spPr>
          <a:xfrm>
            <a:off x="-18141" y="235857"/>
            <a:ext cx="9144000" cy="6622143"/>
          </a:xfrm>
          <a:prstGeom prst="rect">
            <a:avLst/>
          </a:prstGeom>
          <a:noFill/>
          <a:ln>
            <a:noFill/>
          </a:ln>
        </p:spPr>
      </p:pic>
      <p:sp>
        <p:nvSpPr>
          <p:cNvPr id="726" name="Google Shape;726;p91"/>
          <p:cNvSpPr txBox="1"/>
          <p:nvPr/>
        </p:nvSpPr>
        <p:spPr>
          <a:xfrm rot="1102716">
            <a:off x="6906865" y="5279570"/>
            <a:ext cx="2122713"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B85B22"/>
              </a:buClr>
              <a:buSzPts val="700"/>
              <a:buFont typeface="Arial"/>
              <a:buNone/>
            </a:pPr>
            <a:r>
              <a:rPr lang="en-US" sz="2800" b="1" i="0" u="none" strike="noStrike" cap="none">
                <a:solidFill>
                  <a:srgbClr val="B85B22"/>
                </a:solidFill>
                <a:latin typeface="Arial"/>
                <a:ea typeface="Arial"/>
                <a:cs typeface="Arial"/>
                <a:sym typeface="Arial"/>
              </a:rPr>
              <a:t>Recorded Webinars</a:t>
            </a:r>
            <a:endParaRPr/>
          </a:p>
        </p:txBody>
      </p:sp>
    </p:spTree>
    <p:extLst>
      <p:ext uri="{BB962C8B-B14F-4D97-AF65-F5344CB8AC3E}">
        <p14:creationId xmlns:p14="http://schemas.microsoft.com/office/powerpoint/2010/main" val="22021566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731" name="Google Shape;731;p92" descr="Screen Shot 2017-02-22 at 6.29.32 PM.png"/>
          <p:cNvPicPr preferRelativeResize="0"/>
          <p:nvPr/>
        </p:nvPicPr>
        <p:blipFill rotWithShape="1">
          <a:blip r:embed="rId3">
            <a:alphaModFix/>
          </a:blip>
          <a:srcRect/>
          <a:stretch/>
        </p:blipFill>
        <p:spPr>
          <a:xfrm>
            <a:off x="0" y="0"/>
            <a:ext cx="9144000" cy="6677598"/>
          </a:xfrm>
          <a:prstGeom prst="rect">
            <a:avLst/>
          </a:prstGeom>
          <a:noFill/>
          <a:ln>
            <a:noFill/>
          </a:ln>
        </p:spPr>
      </p:pic>
      <p:sp>
        <p:nvSpPr>
          <p:cNvPr id="732" name="Google Shape;732;p92"/>
          <p:cNvSpPr txBox="1"/>
          <p:nvPr/>
        </p:nvSpPr>
        <p:spPr>
          <a:xfrm rot="-1163034">
            <a:off x="733497" y="4725157"/>
            <a:ext cx="3001257" cy="1815880"/>
          </a:xfrm>
          <a:prstGeom prst="rect">
            <a:avLst/>
          </a:prstGeom>
          <a:solidFill>
            <a:srgbClr val="EDEFF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700"/>
              <a:buFont typeface="Arial"/>
              <a:buNone/>
            </a:pPr>
            <a:r>
              <a:rPr lang="en-US" sz="2800" b="1" i="0" u="none" strike="noStrike" cap="none">
                <a:solidFill>
                  <a:schemeClr val="accent6"/>
                </a:solidFill>
                <a:latin typeface="Arial"/>
                <a:ea typeface="Arial"/>
                <a:cs typeface="Arial"/>
                <a:sym typeface="Arial"/>
              </a:rPr>
              <a:t>Comprehensive Modules with Assessment Tools</a:t>
            </a:r>
            <a:endParaRPr/>
          </a:p>
        </p:txBody>
      </p:sp>
    </p:spTree>
    <p:extLst>
      <p:ext uri="{BB962C8B-B14F-4D97-AF65-F5344CB8AC3E}">
        <p14:creationId xmlns:p14="http://schemas.microsoft.com/office/powerpoint/2010/main" val="1219439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pic>
        <p:nvPicPr>
          <p:cNvPr id="738" name="Google Shape;738;p93" descr="Screen Shot 2017-02-22 at 6.36.16 PM.png"/>
          <p:cNvPicPr preferRelativeResize="0"/>
          <p:nvPr/>
        </p:nvPicPr>
        <p:blipFill rotWithShape="1">
          <a:blip r:embed="rId3">
            <a:alphaModFix/>
          </a:blip>
          <a:srcRect/>
          <a:stretch/>
        </p:blipFill>
        <p:spPr>
          <a:xfrm>
            <a:off x="0" y="-18141"/>
            <a:ext cx="9144000" cy="5670631"/>
          </a:xfrm>
          <a:prstGeom prst="rect">
            <a:avLst/>
          </a:prstGeom>
          <a:noFill/>
          <a:ln>
            <a:noFill/>
          </a:ln>
        </p:spPr>
      </p:pic>
      <p:sp>
        <p:nvSpPr>
          <p:cNvPr id="739" name="Google Shape;739;p93"/>
          <p:cNvSpPr txBox="1"/>
          <p:nvPr/>
        </p:nvSpPr>
        <p:spPr>
          <a:xfrm>
            <a:off x="1514183" y="5652489"/>
            <a:ext cx="5081487" cy="9541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B85B22"/>
              </a:buClr>
              <a:buSzPts val="700"/>
              <a:buFont typeface="Arial"/>
              <a:buNone/>
            </a:pPr>
            <a:r>
              <a:rPr lang="en-US" sz="2800" b="1" i="0" u="none" strike="noStrike" cap="none">
                <a:solidFill>
                  <a:srgbClr val="B85B22"/>
                </a:solidFill>
                <a:latin typeface="Arial"/>
                <a:ea typeface="Arial"/>
                <a:cs typeface="Arial"/>
                <a:sym typeface="Arial"/>
              </a:rPr>
              <a:t>Comprehensive Resources (PD, Assessment) </a:t>
            </a:r>
            <a:endParaRPr/>
          </a:p>
        </p:txBody>
      </p:sp>
    </p:spTree>
    <p:extLst>
      <p:ext uri="{BB962C8B-B14F-4D97-AF65-F5344CB8AC3E}">
        <p14:creationId xmlns:p14="http://schemas.microsoft.com/office/powerpoint/2010/main" val="38072117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pic>
        <p:nvPicPr>
          <p:cNvPr id="761" name="Shape 761" descr="Screen Shot 2017-02-27 at 12.51.12 PM.png"/>
          <p:cNvPicPr preferRelativeResize="0"/>
          <p:nvPr/>
        </p:nvPicPr>
        <p:blipFill rotWithShape="1">
          <a:blip r:embed="rId3">
            <a:alphaModFix/>
          </a:blip>
          <a:srcRect/>
          <a:stretch/>
        </p:blipFill>
        <p:spPr>
          <a:xfrm>
            <a:off x="1893091" y="13510"/>
            <a:ext cx="5239593" cy="6322666"/>
          </a:xfrm>
          <a:prstGeom prst="rect">
            <a:avLst/>
          </a:prstGeom>
          <a:noFill/>
          <a:ln>
            <a:noFill/>
          </a:ln>
        </p:spPr>
      </p:pic>
      <p:sp>
        <p:nvSpPr>
          <p:cNvPr id="762" name="Shape 762"/>
          <p:cNvSpPr txBox="1"/>
          <p:nvPr/>
        </p:nvSpPr>
        <p:spPr>
          <a:xfrm>
            <a:off x="135116" y="5953692"/>
            <a:ext cx="6308474" cy="116955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Available at: </a:t>
            </a:r>
            <a:r>
              <a:rPr lang="en-US" sz="1400" b="0" i="0" u="sng" strike="noStrike" cap="none">
                <a:solidFill>
                  <a:schemeClr val="hlink"/>
                </a:solidFill>
                <a:latin typeface="Arial"/>
                <a:ea typeface="Arial"/>
                <a:cs typeface="Arial"/>
                <a:sym typeface="Arial"/>
                <a:hlinkClick r:id="rId4"/>
              </a:rPr>
              <a:t>https://www.pbis.org/Common/Cms/files/pbisresources/PBIS%20Cultural%20Responsiveness%20Field%20Guide.pdf</a:t>
            </a:r>
            <a:r>
              <a:rPr lang="en-US" sz="1400" b="0" i="0" u="none" strike="noStrike" cap="none">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(Page 14 addresses Classroom)</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8334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Shape 304"/>
          <p:cNvGrpSpPr/>
          <p:nvPr/>
        </p:nvGrpSpPr>
        <p:grpSpPr>
          <a:xfrm>
            <a:off x="1511141" y="1320800"/>
            <a:ext cx="6121715" cy="5168900"/>
            <a:chOff x="771231" y="0"/>
            <a:chExt cx="6121715" cy="5168900"/>
          </a:xfrm>
        </p:grpSpPr>
        <p:sp>
          <p:nvSpPr>
            <p:cNvPr id="305" name="Shape 305"/>
            <p:cNvSpPr/>
            <p:nvPr/>
          </p:nvSpPr>
          <p:spPr>
            <a:xfrm>
              <a:off x="771231" y="0"/>
              <a:ext cx="5168900" cy="5168900"/>
            </a:xfrm>
            <a:prstGeom prst="triangle">
              <a:avLst>
                <a:gd name="adj" fmla="val 50000"/>
              </a:avLst>
            </a:prstGeom>
            <a:gradFill>
              <a:gsLst>
                <a:gs pos="0">
                  <a:srgbClr val="676E3F"/>
                </a:gs>
                <a:gs pos="100000">
                  <a:srgbClr val="CBCEB6"/>
                </a:gs>
              </a:gsLst>
              <a:lin ang="16200000" scaled="0"/>
            </a:gradFill>
            <a:ln>
              <a:noFill/>
            </a:ln>
            <a:effectLst>
              <a:outerShdw blurRad="39999" dist="230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306" name="Shape 306"/>
            <p:cNvSpPr/>
            <p:nvPr/>
          </p:nvSpPr>
          <p:spPr>
            <a:xfrm>
              <a:off x="3178200" y="517725"/>
              <a:ext cx="3714746" cy="1207164"/>
            </a:xfrm>
            <a:prstGeom prst="roundRect">
              <a:avLst>
                <a:gd name="adj" fmla="val 16667"/>
              </a:avLst>
            </a:prstGeom>
            <a:solidFill>
              <a:schemeClr val="lt1">
                <a:alpha val="89803"/>
              </a:schemeClr>
            </a:solidFill>
            <a:ln w="9525" cap="flat" cmpd="sng">
              <a:solidFill>
                <a:srgbClr val="64694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7" name="Shape 307"/>
            <p:cNvSpPr txBox="1"/>
            <p:nvPr/>
          </p:nvSpPr>
          <p:spPr>
            <a:xfrm>
              <a:off x="3237128" y="576654"/>
              <a:ext cx="3596888" cy="1089305"/>
            </a:xfrm>
            <a:prstGeom prst="rect">
              <a:avLst/>
            </a:prstGeom>
            <a:noFill/>
            <a:ln>
              <a:noFill/>
            </a:ln>
          </p:spPr>
          <p:txBody>
            <a:bodyPr wrap="square" lIns="91425" tIns="91425" rIns="91425" bIns="91425" anchor="ctr"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Cancer treatment; nursing homes; dentures; organ transplants</a:t>
              </a:r>
            </a:p>
          </p:txBody>
        </p:sp>
        <p:sp>
          <p:nvSpPr>
            <p:cNvPr id="308" name="Shape 308"/>
            <p:cNvSpPr/>
            <p:nvPr/>
          </p:nvSpPr>
          <p:spPr>
            <a:xfrm>
              <a:off x="3191050" y="1957890"/>
              <a:ext cx="3689043" cy="1320756"/>
            </a:xfrm>
            <a:prstGeom prst="roundRect">
              <a:avLst>
                <a:gd name="adj" fmla="val 16667"/>
              </a:avLst>
            </a:prstGeom>
            <a:solidFill>
              <a:schemeClr val="lt1">
                <a:alpha val="89803"/>
              </a:schemeClr>
            </a:solidFill>
            <a:ln w="9525" cap="flat" cmpd="sng">
              <a:solidFill>
                <a:srgbClr val="A9AE9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9" name="Shape 309"/>
            <p:cNvSpPr txBox="1"/>
            <p:nvPr/>
          </p:nvSpPr>
          <p:spPr>
            <a:xfrm>
              <a:off x="3255525" y="2022364"/>
              <a:ext cx="3560094" cy="1191808"/>
            </a:xfrm>
            <a:prstGeom prst="rect">
              <a:avLst/>
            </a:prstGeom>
            <a:noFill/>
            <a:ln>
              <a:noFill/>
            </a:ln>
          </p:spPr>
          <p:txBody>
            <a:bodyPr wrap="square" lIns="91425" tIns="91425" rIns="91425" bIns="91425" anchor="ctr"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Medication; medical treatment; fill cavities; vision correction</a:t>
              </a:r>
            </a:p>
          </p:txBody>
        </p:sp>
        <p:sp>
          <p:nvSpPr>
            <p:cNvPr id="310" name="Shape 310"/>
            <p:cNvSpPr/>
            <p:nvPr/>
          </p:nvSpPr>
          <p:spPr>
            <a:xfrm>
              <a:off x="3203750" y="3592328"/>
              <a:ext cx="3663642" cy="1307582"/>
            </a:xfrm>
            <a:prstGeom prst="roundRect">
              <a:avLst>
                <a:gd name="adj" fmla="val 16667"/>
              </a:avLst>
            </a:prstGeom>
            <a:solidFill>
              <a:schemeClr val="lt1">
                <a:alpha val="89803"/>
              </a:schemeClr>
            </a:solidFill>
            <a:ln w="9525" cap="flat" cmpd="sng">
              <a:solidFill>
                <a:srgbClr val="A9AE9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1" name="Shape 311"/>
            <p:cNvSpPr txBox="1"/>
            <p:nvPr/>
          </p:nvSpPr>
          <p:spPr>
            <a:xfrm>
              <a:off x="3267582" y="3656160"/>
              <a:ext cx="3535981" cy="1179921"/>
            </a:xfrm>
            <a:prstGeom prst="rect">
              <a:avLst/>
            </a:prstGeom>
            <a:noFill/>
            <a:ln>
              <a:noFill/>
            </a:ln>
          </p:spPr>
          <p:txBody>
            <a:bodyPr wrap="square" lIns="91425" tIns="91425" rIns="91425" bIns="91425" anchor="ctr"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Check-ups; diet; exercise; vaccinations; fluoride; seatbelts</a:t>
              </a:r>
            </a:p>
          </p:txBody>
        </p:sp>
      </p:grpSp>
      <p:sp>
        <p:nvSpPr>
          <p:cNvPr id="312" name="Shape 312"/>
          <p:cNvSpPr txBox="1"/>
          <p:nvPr/>
        </p:nvSpPr>
        <p:spPr>
          <a:xfrm>
            <a:off x="0" y="51960"/>
            <a:ext cx="8968877" cy="830996"/>
          </a:xfrm>
          <a:prstGeom prst="rect">
            <a:avLst/>
          </a:prstGeom>
          <a:noFill/>
          <a:ln w="9525"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0" marR="0" lvl="0" indent="0" algn="ctr">
              <a:lnSpc>
                <a:spcPct val="100000"/>
              </a:lnSpc>
              <a:spcBef>
                <a:spcPct val="0"/>
              </a:spcBef>
              <a:spcAft>
                <a:spcPts val="0"/>
              </a:spcAft>
              <a:buClr>
                <a:srgbClr val="3A54A5"/>
              </a:buClr>
              <a:buSzPct val="25000"/>
              <a:defRPr/>
            </a:pPr>
            <a:r>
              <a:rPr lang="en-US" sz="4000" b="1" dirty="0">
                <a:solidFill>
                  <a:schemeClr val="tx2">
                    <a:lumMod val="75000"/>
                  </a:schemeClr>
                </a:solidFill>
                <a:latin typeface="+mj-lt"/>
                <a:ea typeface="+mj-ea"/>
                <a:cs typeface="+mj-cs"/>
              </a:rPr>
              <a:t>U.S. Public Health: Tiered Logic Model</a:t>
            </a:r>
          </a:p>
        </p:txBody>
      </p:sp>
      <p:sp>
        <p:nvSpPr>
          <p:cNvPr id="313" name="Shape 313"/>
          <p:cNvSpPr txBox="1"/>
          <p:nvPr/>
        </p:nvSpPr>
        <p:spPr>
          <a:xfrm>
            <a:off x="152401" y="6586210"/>
            <a:ext cx="8770937" cy="26160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100" b="0" i="0" u="none" strike="noStrike" cap="none">
                <a:solidFill>
                  <a:srgbClr val="000000"/>
                </a:solidFill>
                <a:latin typeface="Calibri"/>
                <a:ea typeface="Calibri"/>
                <a:cs typeface="Calibri"/>
                <a:sym typeface="Calibri"/>
              </a:rPr>
              <a:t>Walker et al. (1996). Integrated approaches to preventing antisocial behavior patterns among school-age children and youth. </a:t>
            </a:r>
            <a:r>
              <a:rPr lang="en-US" sz="1100" b="0" i="1" u="none" strike="noStrike" cap="none">
                <a:solidFill>
                  <a:srgbClr val="000000"/>
                </a:solidFill>
                <a:latin typeface="Calibri"/>
                <a:ea typeface="Calibri"/>
                <a:cs typeface="Calibri"/>
                <a:sym typeface="Calibri"/>
              </a:rPr>
              <a:t>JEBD, 4</a:t>
            </a:r>
            <a:r>
              <a:rPr lang="en-US" sz="1100" b="0" i="0" u="none" strike="noStrike" cap="none">
                <a:solidFill>
                  <a:srgbClr val="000000"/>
                </a:solidFill>
                <a:latin typeface="Calibri"/>
                <a:ea typeface="Calibri"/>
                <a:cs typeface="Calibri"/>
                <a:sym typeface="Calibri"/>
              </a:rPr>
              <a:t>, 194 – 209.</a:t>
            </a:r>
          </a:p>
        </p:txBody>
      </p:sp>
      <p:sp>
        <p:nvSpPr>
          <p:cNvPr id="314" name="Shape 314"/>
          <p:cNvSpPr/>
          <p:nvPr/>
        </p:nvSpPr>
        <p:spPr>
          <a:xfrm>
            <a:off x="1270000" y="5003800"/>
            <a:ext cx="2501900" cy="1155700"/>
          </a:xfrm>
          <a:prstGeom prst="rightArrowCallout">
            <a:avLst>
              <a:gd name="adj1" fmla="val 25000"/>
              <a:gd name="adj2" fmla="val 25000"/>
              <a:gd name="adj3" fmla="val 25000"/>
              <a:gd name="adj4" fmla="val 64977"/>
            </a:avLst>
          </a:prstGeom>
          <a:solidFill>
            <a:srgbClr val="18D637"/>
          </a:solidFill>
          <a:ln w="9525" cap="flat" cmpd="sng">
            <a:solidFill>
              <a:srgbClr val="A4B1DC"/>
            </a:solidFill>
            <a:prstDash val="solid"/>
            <a:round/>
            <a:headEnd type="none" w="med" len="med"/>
            <a:tailEnd type="none" w="med" len="med"/>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All</a:t>
            </a:r>
          </a:p>
        </p:txBody>
      </p:sp>
      <p:sp>
        <p:nvSpPr>
          <p:cNvPr id="315" name="Shape 315"/>
          <p:cNvSpPr/>
          <p:nvPr/>
        </p:nvSpPr>
        <p:spPr>
          <a:xfrm>
            <a:off x="1270000" y="3327400"/>
            <a:ext cx="2654299" cy="1155700"/>
          </a:xfrm>
          <a:prstGeom prst="rightArrowCallout">
            <a:avLst>
              <a:gd name="adj1" fmla="val 25000"/>
              <a:gd name="adj2" fmla="val 25000"/>
              <a:gd name="adj3" fmla="val 25000"/>
              <a:gd name="adj4" fmla="val 64977"/>
            </a:avLst>
          </a:prstGeom>
          <a:solidFill>
            <a:srgbClr val="FFFF00"/>
          </a:solidFill>
          <a:ln w="9525" cap="flat" cmpd="sng">
            <a:solidFill>
              <a:srgbClr val="A4B1DC"/>
            </a:solidFill>
            <a:prstDash val="solid"/>
            <a:round/>
            <a:headEnd type="none" w="med" len="med"/>
            <a:tailEnd type="none" w="med" len="med"/>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Some</a:t>
            </a:r>
          </a:p>
        </p:txBody>
      </p:sp>
      <p:sp>
        <p:nvSpPr>
          <p:cNvPr id="316" name="Shape 316"/>
          <p:cNvSpPr/>
          <p:nvPr/>
        </p:nvSpPr>
        <p:spPr>
          <a:xfrm>
            <a:off x="1270000" y="1930400"/>
            <a:ext cx="2806699" cy="1155700"/>
          </a:xfrm>
          <a:prstGeom prst="rightArrowCallout">
            <a:avLst>
              <a:gd name="adj1" fmla="val 25000"/>
              <a:gd name="adj2" fmla="val 25000"/>
              <a:gd name="adj3" fmla="val 25000"/>
              <a:gd name="adj4" fmla="val 64977"/>
            </a:avLst>
          </a:prstGeom>
          <a:solidFill>
            <a:srgbClr val="FF0000"/>
          </a:solidFill>
          <a:ln w="9525" cap="flat" cmpd="sng">
            <a:solidFill>
              <a:srgbClr val="A4B1DC"/>
            </a:solidFill>
            <a:prstDash val="solid"/>
            <a:round/>
            <a:headEnd type="none" w="med" len="med"/>
            <a:tailEnd type="none" w="med" len="med"/>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A few</a:t>
            </a:r>
          </a:p>
        </p:txBody>
      </p:sp>
    </p:spTree>
    <p:extLst>
      <p:ext uri="{BB962C8B-B14F-4D97-AF65-F5344CB8AC3E}">
        <p14:creationId xmlns:p14="http://schemas.microsoft.com/office/powerpoint/2010/main" val="1363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500"/>
                                        <p:tgtEl>
                                          <p:spTgt spid="31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5"/>
                                        </p:tgtEl>
                                        <p:attrNameLst>
                                          <p:attrName>style.visibility</p:attrName>
                                        </p:attrNameLst>
                                      </p:cBhvr>
                                      <p:to>
                                        <p:strVal val="visible"/>
                                      </p:to>
                                    </p:set>
                                    <p:anim calcmode="lin" valueType="num">
                                      <p:cBhvr additive="base">
                                        <p:cTn id="12" dur="500"/>
                                        <p:tgtEl>
                                          <p:spTgt spid="3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6"/>
                                        </p:tgtEl>
                                        <p:attrNameLst>
                                          <p:attrName>style.visibility</p:attrName>
                                        </p:attrNameLst>
                                      </p:cBhvr>
                                      <p:to>
                                        <p:strVal val="visible"/>
                                      </p:to>
                                    </p:set>
                                    <p:anim calcmode="lin" valueType="num">
                                      <p:cBhvr additive="base">
                                        <p:cTn id="17" dur="500"/>
                                        <p:tgtEl>
                                          <p:spTgt spid="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You-PNG.png"/>
          <p:cNvPicPr>
            <a:picLocks noGrp="1" noChangeAspect="1"/>
          </p:cNvPicPr>
          <p:nvPr>
            <p:ph idx="1"/>
          </p:nvPr>
        </p:nvPicPr>
        <p:blipFill>
          <a:blip r:embed="rId2">
            <a:extLst>
              <a:ext uri="{28A0092B-C50C-407E-A947-70E740481C1C}">
                <a14:useLocalDpi xmlns:a14="http://schemas.microsoft.com/office/drawing/2010/main" val="0"/>
              </a:ext>
            </a:extLst>
          </a:blip>
          <a:srcRect l="1478" r="1478"/>
          <a:stretch>
            <a:fillRect/>
          </a:stretch>
        </p:blipFill>
        <p:spPr>
          <a:xfrm>
            <a:off x="-551832" y="1134533"/>
            <a:ext cx="10407032" cy="5723467"/>
          </a:xfrm>
        </p:spPr>
      </p:pic>
    </p:spTree>
    <p:extLst>
      <p:ext uri="{BB962C8B-B14F-4D97-AF65-F5344CB8AC3E}">
        <p14:creationId xmlns:p14="http://schemas.microsoft.com/office/powerpoint/2010/main" val="328616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p:nvPr/>
        </p:nvSpPr>
        <p:spPr>
          <a:xfrm>
            <a:off x="152400" y="142875"/>
            <a:ext cx="7051674" cy="1143000"/>
          </a:xfrm>
          <a:prstGeom prst="rect">
            <a:avLst/>
          </a:prstGeom>
          <a:noFill/>
          <a:ln>
            <a:noFill/>
          </a:ln>
        </p:spPr>
        <p:txBody>
          <a:bodyPr wrap="square" lIns="84200" tIns="42100" rIns="84200" bIns="42100" anchor="ctr" anchorCtr="0">
            <a:noAutofit/>
          </a:bodyPr>
          <a:lstStyle/>
          <a:p>
            <a:pPr marL="0" marR="0" lvl="0" indent="0" algn="l" rtl="0">
              <a:lnSpc>
                <a:spcPct val="100000"/>
              </a:lnSpc>
              <a:spcBef>
                <a:spcPts val="0"/>
              </a:spcBef>
              <a:spcAft>
                <a:spcPts val="0"/>
              </a:spcAft>
              <a:buClr>
                <a:srgbClr val="000000"/>
              </a:buClr>
              <a:buFont typeface="Arial"/>
              <a:buNone/>
            </a:pPr>
            <a:endParaRPr sz="5500" b="0" i="0" u="none" strike="noStrike" cap="none">
              <a:solidFill>
                <a:srgbClr val="800040"/>
              </a:solidFill>
              <a:latin typeface="Calibri"/>
              <a:ea typeface="Calibri"/>
              <a:cs typeface="Calibri"/>
              <a:sym typeface="Calibri"/>
            </a:endParaRPr>
          </a:p>
        </p:txBody>
      </p:sp>
      <p:sp>
        <p:nvSpPr>
          <p:cNvPr id="324" name="Shape 324"/>
          <p:cNvSpPr/>
          <p:nvPr/>
        </p:nvSpPr>
        <p:spPr>
          <a:xfrm>
            <a:off x="915387" y="304995"/>
            <a:ext cx="5680364" cy="5943205"/>
          </a:xfrm>
          <a:prstGeom prst="triangle">
            <a:avLst>
              <a:gd name="adj" fmla="val 50000"/>
            </a:avLst>
          </a:prstGeom>
          <a:solidFill>
            <a:srgbClr val="00B050"/>
          </a:solidFill>
          <a:ln w="25400" cap="flat" cmpd="sng">
            <a:solidFill>
              <a:srgbClr val="00B050"/>
            </a:solidFill>
            <a:prstDash val="solid"/>
            <a:round/>
            <a:headEnd type="none" w="med" len="med"/>
            <a:tailEnd type="none" w="med" len="med"/>
          </a:ln>
        </p:spPr>
        <p:txBody>
          <a:bodyPr wrap="square" lIns="84200" tIns="42100" rIns="84200" bIns="42100" anchor="ctr" anchorCtr="0">
            <a:noAutofit/>
          </a:bodyPr>
          <a:lstStyle/>
          <a:p>
            <a:pPr marL="0" marR="0" lvl="0" indent="0" algn="ctr" rtl="0">
              <a:lnSpc>
                <a:spcPct val="100000"/>
              </a:lnSpc>
              <a:spcBef>
                <a:spcPts val="0"/>
              </a:spcBef>
              <a:spcAft>
                <a:spcPts val="0"/>
              </a:spcAft>
              <a:buClr>
                <a:srgbClr val="000000"/>
              </a:buClr>
              <a:buFont typeface="Arial"/>
              <a:buNone/>
            </a:pPr>
            <a:endParaRPr sz="1700" b="0" i="0" u="none" strike="noStrike" cap="none">
              <a:solidFill>
                <a:srgbClr val="FFFFFF"/>
              </a:solidFill>
              <a:latin typeface="Calibri"/>
              <a:ea typeface="Calibri"/>
              <a:cs typeface="Calibri"/>
              <a:sym typeface="Calibri"/>
            </a:endParaRPr>
          </a:p>
        </p:txBody>
      </p:sp>
      <p:sp>
        <p:nvSpPr>
          <p:cNvPr id="325" name="Shape 325"/>
          <p:cNvSpPr/>
          <p:nvPr/>
        </p:nvSpPr>
        <p:spPr>
          <a:xfrm>
            <a:off x="2733300" y="703391"/>
            <a:ext cx="3862450" cy="3940044"/>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rtl="0">
              <a:lnSpc>
                <a:spcPct val="100000"/>
              </a:lnSpc>
              <a:spcBef>
                <a:spcPts val="0"/>
              </a:spcBef>
              <a:spcAft>
                <a:spcPts val="0"/>
              </a:spcAft>
              <a:buClr>
                <a:srgbClr val="000000"/>
              </a:buClr>
              <a:buFont typeface="Arial"/>
              <a:buNone/>
            </a:pPr>
            <a:endParaRPr sz="1700" b="0" i="0" u="none" strike="noStrike" cap="none">
              <a:solidFill>
                <a:srgbClr val="FFFFFF"/>
              </a:solidFill>
              <a:latin typeface="Calibri"/>
              <a:ea typeface="Calibri"/>
              <a:cs typeface="Calibri"/>
              <a:sym typeface="Calibri"/>
            </a:endParaRPr>
          </a:p>
        </p:txBody>
      </p:sp>
      <p:sp>
        <p:nvSpPr>
          <p:cNvPr id="326" name="Shape 326"/>
          <p:cNvSpPr/>
          <p:nvPr/>
        </p:nvSpPr>
        <p:spPr>
          <a:xfrm>
            <a:off x="4247412" y="703391"/>
            <a:ext cx="2567049" cy="2460940"/>
          </a:xfrm>
          <a:prstGeom prst="triangle">
            <a:avLst>
              <a:gd name="adj" fmla="val 50000"/>
            </a:avLst>
          </a:prstGeom>
          <a:gradFill>
            <a:gsLst>
              <a:gs pos="0">
                <a:srgbClr val="FFFF57"/>
              </a:gs>
              <a:gs pos="16000">
                <a:srgbClr val="FFFF57"/>
              </a:gs>
              <a:gs pos="51000">
                <a:srgbClr val="C00000"/>
              </a:gs>
              <a:gs pos="100000">
                <a:srgbClr val="C00000"/>
              </a:gs>
            </a:gsLst>
            <a:lin ang="16200000" scaled="0"/>
          </a:gradFill>
          <a:ln w="25400" cap="flat" cmpd="sng">
            <a:solidFill>
              <a:srgbClr val="FFFF57"/>
            </a:solidFill>
            <a:prstDash val="solid"/>
            <a:round/>
            <a:headEnd type="none" w="med" len="med"/>
            <a:tailEnd type="none" w="med" len="med"/>
          </a:ln>
        </p:spPr>
        <p:txBody>
          <a:bodyPr wrap="square" lIns="84200" tIns="42100" rIns="84200" bIns="42100" anchor="ctr" anchorCtr="0">
            <a:noAutofit/>
          </a:bodyPr>
          <a:lstStyle/>
          <a:p>
            <a:pPr marL="0" marR="0" lvl="0" indent="0" algn="ctr" rtl="0">
              <a:lnSpc>
                <a:spcPct val="100000"/>
              </a:lnSpc>
              <a:spcBef>
                <a:spcPts val="0"/>
              </a:spcBef>
              <a:spcAft>
                <a:spcPts val="0"/>
              </a:spcAft>
              <a:buClr>
                <a:srgbClr val="000000"/>
              </a:buClr>
              <a:buFont typeface="Arial"/>
              <a:buNone/>
            </a:pPr>
            <a:endParaRPr sz="1700" b="0" i="0" u="none" strike="noStrike" cap="none">
              <a:solidFill>
                <a:srgbClr val="FFFFFF"/>
              </a:solidFill>
              <a:latin typeface="Calibri"/>
              <a:ea typeface="Calibri"/>
              <a:cs typeface="Calibri"/>
              <a:sym typeface="Calibri"/>
            </a:endParaRPr>
          </a:p>
        </p:txBody>
      </p:sp>
      <p:sp>
        <p:nvSpPr>
          <p:cNvPr id="327" name="Shape 327"/>
          <p:cNvSpPr txBox="1"/>
          <p:nvPr/>
        </p:nvSpPr>
        <p:spPr>
          <a:xfrm>
            <a:off x="152400" y="-210816"/>
            <a:ext cx="8991600" cy="1196975"/>
          </a:xfrm>
          <a:prstGeom prst="rect">
            <a:avLst/>
          </a:prstGeom>
          <a:solidFill>
            <a:srgbClr val="FFFFFF"/>
          </a:solidFill>
          <a:ln>
            <a:noFill/>
          </a:ln>
        </p:spPr>
        <p:txBody>
          <a:bodyPr wrap="square" lIns="93800" tIns="46900" rIns="93800" bIns="46900" anchor="ctr" anchorCtr="0">
            <a:noAutofit/>
          </a:bodyPr>
          <a:lstStyle/>
          <a:p>
            <a:pPr algn="ctr">
              <a:spcBef>
                <a:spcPct val="0"/>
              </a:spcBef>
              <a:buClr>
                <a:srgbClr val="3A54A5"/>
              </a:buClr>
              <a:buSzPct val="25000"/>
              <a:defRPr/>
            </a:pPr>
            <a:r>
              <a:rPr lang="en-US" sz="3600" b="1" dirty="0">
                <a:solidFill>
                  <a:schemeClr val="tx2">
                    <a:lumMod val="75000"/>
                  </a:schemeClr>
                </a:solidFill>
                <a:latin typeface="+mj-lt"/>
                <a:ea typeface="+mj-ea"/>
                <a:cs typeface="+mj-cs"/>
              </a:rPr>
              <a:t>Building Capacity through a Continuum of Supports</a:t>
            </a:r>
          </a:p>
        </p:txBody>
      </p:sp>
      <p:sp>
        <p:nvSpPr>
          <p:cNvPr id="328" name="Shape 328"/>
          <p:cNvSpPr txBox="1"/>
          <p:nvPr/>
        </p:nvSpPr>
        <p:spPr>
          <a:xfrm>
            <a:off x="5741192" y="1169854"/>
            <a:ext cx="2925760" cy="1570036"/>
          </a:xfrm>
          <a:prstGeom prst="rect">
            <a:avLst/>
          </a:prstGeom>
          <a:noFill/>
          <a:ln w="28575" cap="flat" cmpd="sng">
            <a:solidFill>
              <a:schemeClr val="dk2"/>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1D2A53"/>
              </a:buClr>
              <a:buSzPct val="25000"/>
              <a:buFont typeface="Questrial"/>
              <a:buNone/>
            </a:pPr>
            <a:r>
              <a:rPr lang="en-US" sz="3200" b="0" i="0" u="none" strike="noStrike" cap="none" dirty="0">
                <a:solidFill>
                  <a:srgbClr val="1D2A53"/>
                </a:solidFill>
                <a:latin typeface="Questrial"/>
                <a:ea typeface="Questrial"/>
                <a:cs typeface="Questrial"/>
                <a:sym typeface="Questrial"/>
              </a:rPr>
              <a:t>Support for a </a:t>
            </a:r>
            <a:r>
              <a:rPr lang="en-US" sz="3200" b="0" i="1" u="none" strike="noStrike" cap="none" dirty="0" smtClean="0">
                <a:solidFill>
                  <a:srgbClr val="1D2A53"/>
                </a:solidFill>
                <a:latin typeface="Questrial"/>
                <a:ea typeface="Questrial"/>
                <a:cs typeface="Questrial"/>
                <a:sym typeface="Questrial"/>
              </a:rPr>
              <a:t>Few</a:t>
            </a:r>
            <a:r>
              <a:rPr lang="en-US" sz="3200" b="0" i="0" u="none" strike="noStrike" cap="none" dirty="0" smtClean="0">
                <a:solidFill>
                  <a:srgbClr val="1D2A53"/>
                </a:solidFill>
                <a:latin typeface="Questrial"/>
                <a:ea typeface="Questrial"/>
                <a:cs typeface="Questrial"/>
                <a:sym typeface="Questrial"/>
              </a:rPr>
              <a:t> Staff Members</a:t>
            </a:r>
            <a:endParaRPr lang="en-US" sz="3200" b="0" i="0" u="none" strike="noStrike" cap="none" dirty="0">
              <a:solidFill>
                <a:srgbClr val="1D2A53"/>
              </a:solidFill>
              <a:latin typeface="Questrial"/>
              <a:ea typeface="Questrial"/>
              <a:cs typeface="Questrial"/>
              <a:sym typeface="Questrial"/>
            </a:endParaRPr>
          </a:p>
        </p:txBody>
      </p:sp>
      <p:sp>
        <p:nvSpPr>
          <p:cNvPr id="329" name="Shape 329"/>
          <p:cNvSpPr txBox="1"/>
          <p:nvPr/>
        </p:nvSpPr>
        <p:spPr>
          <a:xfrm>
            <a:off x="5181600" y="2916464"/>
            <a:ext cx="3962399" cy="1570038"/>
          </a:xfrm>
          <a:prstGeom prst="rect">
            <a:avLst/>
          </a:prstGeom>
          <a:noFill/>
          <a:ln w="28575" cap="flat" cmpd="sng">
            <a:solidFill>
              <a:schemeClr val="dk2"/>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1D2A53"/>
              </a:buClr>
              <a:buSzPct val="25000"/>
              <a:buFont typeface="Questrial"/>
              <a:buNone/>
            </a:pPr>
            <a:r>
              <a:rPr lang="en-US" sz="3200" b="0" i="0" u="none" strike="noStrike" cap="none" dirty="0">
                <a:solidFill>
                  <a:srgbClr val="1D2A53"/>
                </a:solidFill>
                <a:latin typeface="Questrial"/>
                <a:ea typeface="Questrial"/>
                <a:cs typeface="Questrial"/>
                <a:sym typeface="Questrial"/>
              </a:rPr>
              <a:t>Support for </a:t>
            </a:r>
            <a:r>
              <a:rPr lang="en-US" sz="3200" b="0" i="1" u="none" strike="noStrike" cap="none" dirty="0">
                <a:solidFill>
                  <a:srgbClr val="1D2A53"/>
                </a:solidFill>
                <a:latin typeface="Questrial"/>
                <a:ea typeface="Questrial"/>
                <a:cs typeface="Questrial"/>
                <a:sym typeface="Questrial"/>
              </a:rPr>
              <a:t>Some</a:t>
            </a:r>
            <a:r>
              <a:rPr lang="en-US" sz="3200" b="0" i="0" u="none" strike="noStrike" cap="none" dirty="0">
                <a:solidFill>
                  <a:srgbClr val="1D2A53"/>
                </a:solidFill>
                <a:latin typeface="Questrial"/>
                <a:ea typeface="Questrial"/>
                <a:cs typeface="Questrial"/>
                <a:sym typeface="Questrial"/>
              </a:rPr>
              <a:t>: Small Groups of </a:t>
            </a:r>
            <a:r>
              <a:rPr lang="en-US" sz="3200" b="0" i="0" u="none" strike="noStrike" cap="none" dirty="0" smtClean="0">
                <a:solidFill>
                  <a:srgbClr val="1D2A53"/>
                </a:solidFill>
                <a:latin typeface="Questrial"/>
                <a:ea typeface="Questrial"/>
                <a:cs typeface="Questrial"/>
                <a:sym typeface="Questrial"/>
              </a:rPr>
              <a:t>Staff </a:t>
            </a:r>
            <a:r>
              <a:rPr lang="en-US" sz="3200" dirty="0">
                <a:solidFill>
                  <a:srgbClr val="1D2A53"/>
                </a:solidFill>
                <a:latin typeface="Questrial"/>
                <a:ea typeface="Questrial"/>
                <a:cs typeface="Questrial"/>
                <a:sym typeface="Questrial"/>
              </a:rPr>
              <a:t>M</a:t>
            </a:r>
            <a:r>
              <a:rPr lang="en-US" sz="3200" b="0" i="0" u="none" strike="noStrike" cap="none" dirty="0" smtClean="0">
                <a:solidFill>
                  <a:srgbClr val="1D2A53"/>
                </a:solidFill>
                <a:latin typeface="Questrial"/>
                <a:ea typeface="Questrial"/>
                <a:cs typeface="Questrial"/>
                <a:sym typeface="Questrial"/>
              </a:rPr>
              <a:t>embers</a:t>
            </a:r>
            <a:endParaRPr lang="en-US" sz="3200" b="0" i="0" u="none" strike="noStrike" cap="none" dirty="0">
              <a:solidFill>
                <a:srgbClr val="1D2A53"/>
              </a:solidFill>
              <a:latin typeface="Questrial"/>
              <a:ea typeface="Questrial"/>
              <a:cs typeface="Questrial"/>
              <a:sym typeface="Questrial"/>
            </a:endParaRPr>
          </a:p>
        </p:txBody>
      </p:sp>
      <p:sp>
        <p:nvSpPr>
          <p:cNvPr id="330" name="Shape 330"/>
          <p:cNvSpPr txBox="1"/>
          <p:nvPr/>
        </p:nvSpPr>
        <p:spPr>
          <a:xfrm>
            <a:off x="5581557" y="4870689"/>
            <a:ext cx="3245030" cy="1077913"/>
          </a:xfrm>
          <a:prstGeom prst="rect">
            <a:avLst/>
          </a:prstGeom>
          <a:noFill/>
          <a:ln w="28575" cap="flat" cmpd="sng">
            <a:solidFill>
              <a:schemeClr val="dk2"/>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1D2A53"/>
              </a:buClr>
              <a:buSzPct val="25000"/>
              <a:buFont typeface="Questrial"/>
              <a:buNone/>
            </a:pPr>
            <a:r>
              <a:rPr lang="en-US" sz="3200" b="0" i="0" u="none" strike="noStrike" cap="none" dirty="0">
                <a:solidFill>
                  <a:srgbClr val="1D2A53"/>
                </a:solidFill>
                <a:latin typeface="Questrial"/>
                <a:ea typeface="Questrial"/>
                <a:cs typeface="Questrial"/>
                <a:sym typeface="Questrial"/>
              </a:rPr>
              <a:t>Support for </a:t>
            </a:r>
            <a:r>
              <a:rPr lang="en-US" sz="3200" b="0" i="1" u="none" strike="noStrike" cap="none" dirty="0">
                <a:solidFill>
                  <a:srgbClr val="1D2A53"/>
                </a:solidFill>
                <a:latin typeface="Questrial"/>
                <a:ea typeface="Questrial"/>
                <a:cs typeface="Questrial"/>
                <a:sym typeface="Questrial"/>
              </a:rPr>
              <a:t>All</a:t>
            </a:r>
            <a:r>
              <a:rPr lang="en-US" sz="3200" b="0" i="0" u="none" strike="noStrike" cap="none" dirty="0">
                <a:solidFill>
                  <a:srgbClr val="1D2A53"/>
                </a:solidFill>
                <a:latin typeface="Questrial"/>
                <a:ea typeface="Questrial"/>
                <a:cs typeface="Questrial"/>
                <a:sym typeface="Questrial"/>
              </a:rPr>
              <a:t> </a:t>
            </a:r>
            <a:r>
              <a:rPr lang="en-US" sz="3200" b="0" i="0" u="none" strike="noStrike" cap="none" dirty="0" smtClean="0">
                <a:solidFill>
                  <a:srgbClr val="1D2A53"/>
                </a:solidFill>
                <a:latin typeface="Questrial"/>
                <a:ea typeface="Questrial"/>
                <a:cs typeface="Questrial"/>
                <a:sym typeface="Questrial"/>
              </a:rPr>
              <a:t> Staff Members</a:t>
            </a:r>
            <a:endParaRPr lang="en-US" sz="3200" b="0" i="0" u="none" strike="noStrike" cap="none" dirty="0">
              <a:solidFill>
                <a:srgbClr val="1D2A53"/>
              </a:solidFill>
              <a:latin typeface="Questrial"/>
              <a:ea typeface="Questrial"/>
              <a:cs typeface="Questrial"/>
              <a:sym typeface="Questrial"/>
            </a:endParaRPr>
          </a:p>
        </p:txBody>
      </p:sp>
      <p:grpSp>
        <p:nvGrpSpPr>
          <p:cNvPr id="331" name="Shape 331"/>
          <p:cNvGrpSpPr/>
          <p:nvPr/>
        </p:nvGrpSpPr>
        <p:grpSpPr>
          <a:xfrm>
            <a:off x="33214" y="1208408"/>
            <a:ext cx="1113989" cy="4955625"/>
            <a:chOff x="33214" y="1208408"/>
            <a:chExt cx="1113989" cy="4955625"/>
          </a:xfrm>
        </p:grpSpPr>
        <p:sp>
          <p:nvSpPr>
            <p:cNvPr id="332" name="Shape 332"/>
            <p:cNvSpPr/>
            <p:nvPr/>
          </p:nvSpPr>
          <p:spPr>
            <a:xfrm>
              <a:off x="33214" y="1208408"/>
              <a:ext cx="1113989" cy="4955625"/>
            </a:xfrm>
            <a:prstGeom prst="upDownArrow">
              <a:avLst>
                <a:gd name="adj1" fmla="val 50000"/>
                <a:gd name="adj2" fmla="val 50000"/>
              </a:avLst>
            </a:prstGeom>
            <a:gradFill>
              <a:gsLst>
                <a:gs pos="0">
                  <a:srgbClr val="A1B2E9"/>
                </a:gs>
                <a:gs pos="100000">
                  <a:srgbClr val="BDCEFF"/>
                </a:gs>
              </a:gsLst>
              <a:lin ang="16200000" scaled="0"/>
            </a:gradFill>
            <a:ln w="9525" cap="flat" cmpd="sng">
              <a:solidFill>
                <a:srgbClr val="A4B1DC"/>
              </a:solidFill>
              <a:prstDash val="solid"/>
              <a:round/>
              <a:headEnd type="none" w="med" len="med"/>
              <a:tailEnd type="none" w="med" len="med"/>
            </a:ln>
            <a:effectLst>
              <a:outerShdw blurRad="39999" dist="23000" dir="5400000" rotWithShape="0">
                <a:srgbClr val="000000">
                  <a:alpha val="34509"/>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33" name="Shape 333"/>
            <p:cNvSpPr txBox="1"/>
            <p:nvPr/>
          </p:nvSpPr>
          <p:spPr>
            <a:xfrm rot="-5400000">
              <a:off x="-1039879" y="3497780"/>
              <a:ext cx="3230553" cy="58477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0" i="0" u="none" strike="noStrike" cap="none">
                  <a:solidFill>
                    <a:srgbClr val="000000"/>
                  </a:solidFill>
                  <a:latin typeface="Arial"/>
                  <a:ea typeface="Arial"/>
                  <a:cs typeface="Arial"/>
                  <a:sym typeface="Arial"/>
                </a:rPr>
                <a:t>Data-Informed </a:t>
              </a:r>
            </a:p>
          </p:txBody>
        </p:sp>
      </p:grpSp>
    </p:spTree>
    <p:extLst>
      <p:ext uri="{BB962C8B-B14F-4D97-AF65-F5344CB8AC3E}">
        <p14:creationId xmlns:p14="http://schemas.microsoft.com/office/powerpoint/2010/main" val="26767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27"/>
                                        </p:tgtEl>
                                      </p:cBhvr>
                                    </p:animEffect>
                                    <p:set>
                                      <p:cBhvr>
                                        <p:cTn id="12" dur="1" fill="hold">
                                          <p:stCondLst>
                                            <p:cond delay="1000"/>
                                          </p:stCondLst>
                                        </p:cTn>
                                        <p:tgtEl>
                                          <p:spTgt spid="3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 calcmode="lin" valueType="num">
                                      <p:cBhvr additive="base">
                                        <p:cTn id="17" dur="1000"/>
                                        <p:tgtEl>
                                          <p:spTgt spid="324"/>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
                                        </p:tgtEl>
                                        <p:attrNameLst>
                                          <p:attrName>style.visibility</p:attrName>
                                        </p:attrNameLst>
                                      </p:cBhvr>
                                      <p:to>
                                        <p:strVal val="visible"/>
                                      </p:to>
                                    </p:set>
                                    <p:animEffect transition="in" filter="fade">
                                      <p:cBhvr>
                                        <p:cTn id="22" dur="500"/>
                                        <p:tgtEl>
                                          <p:spTgt spid="3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25"/>
                                        </p:tgtEl>
                                        <p:attrNameLst>
                                          <p:attrName>style.visibility</p:attrName>
                                        </p:attrNameLst>
                                      </p:cBhvr>
                                      <p:to>
                                        <p:strVal val="visible"/>
                                      </p:to>
                                    </p:set>
                                    <p:anim calcmode="lin" valueType="num">
                                      <p:cBhvr additive="base">
                                        <p:cTn id="27" dur="2000"/>
                                        <p:tgtEl>
                                          <p:spTgt spid="325"/>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9"/>
                                        </p:tgtEl>
                                        <p:attrNameLst>
                                          <p:attrName>style.visibility</p:attrName>
                                        </p:attrNameLst>
                                      </p:cBhvr>
                                      <p:to>
                                        <p:strVal val="visible"/>
                                      </p:to>
                                    </p:set>
                                    <p:animEffect transition="in" filter="fade">
                                      <p:cBhvr>
                                        <p:cTn id="32" dur="500"/>
                                        <p:tgtEl>
                                          <p:spTgt spid="32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26"/>
                                        </p:tgtEl>
                                        <p:attrNameLst>
                                          <p:attrName>style.visibility</p:attrName>
                                        </p:attrNameLst>
                                      </p:cBhvr>
                                      <p:to>
                                        <p:strVal val="visible"/>
                                      </p:to>
                                    </p:set>
                                    <p:anim calcmode="lin" valueType="num">
                                      <p:cBhvr additive="base">
                                        <p:cTn id="37" dur="2000"/>
                                        <p:tgtEl>
                                          <p:spTgt spid="326"/>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8"/>
                                        </p:tgtEl>
                                        <p:attrNameLst>
                                          <p:attrName>style.visibility</p:attrName>
                                        </p:attrNameLst>
                                      </p:cBhvr>
                                      <p:to>
                                        <p:strVal val="visible"/>
                                      </p:to>
                                    </p:set>
                                    <p:animEffect transition="in" filter="fade">
                                      <p:cBhvr>
                                        <p:cTn id="42" dur="500"/>
                                        <p:tgtEl>
                                          <p:spTgt spid="3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1"/>
                                        </p:tgtEl>
                                        <p:attrNameLst>
                                          <p:attrName>style.visibility</p:attrName>
                                        </p:attrNameLst>
                                      </p:cBhvr>
                                      <p:to>
                                        <p:strVal val="visible"/>
                                      </p:to>
                                    </p:set>
                                    <p:animEffect transition="in" filter="fade">
                                      <p:cBhvr>
                                        <p:cTn id="47"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idAtlantic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Final_MWBIS 4</Template>
  <TotalTime>25268</TotalTime>
  <Words>4310</Words>
  <Application>Microsoft Office PowerPoint</Application>
  <PresentationFormat>On-screen Show (4:3)</PresentationFormat>
  <Paragraphs>511</Paragraphs>
  <Slides>80</Slides>
  <Notes>60</Notes>
  <HiddenSlides>0</HiddenSlides>
  <MMClips>0</MMClips>
  <ScaleCrop>false</ScaleCrop>
  <HeadingPairs>
    <vt:vector size="4" baseType="variant">
      <vt:variant>
        <vt:lpstr>Theme</vt:lpstr>
      </vt:variant>
      <vt:variant>
        <vt:i4>3</vt:i4>
      </vt:variant>
      <vt:variant>
        <vt:lpstr>Slide Titles</vt:lpstr>
      </vt:variant>
      <vt:variant>
        <vt:i4>80</vt:i4>
      </vt:variant>
    </vt:vector>
  </HeadingPairs>
  <TitlesOfParts>
    <vt:vector size="83" baseType="lpstr">
      <vt:lpstr>Final_MWBIS 4</vt:lpstr>
      <vt:lpstr>1_Final_MWBIS 4</vt:lpstr>
      <vt:lpstr>MidAtlantic presentation</vt:lpstr>
      <vt:lpstr>Positive Classroom Behavioral Supports:  Using Data and Systems to Build Capacity</vt:lpstr>
      <vt:lpstr>Appreciation is given to the following for their  contributions to this Professional Learning</vt:lpstr>
      <vt:lpstr>Learning Intentions </vt:lpstr>
      <vt:lpstr>Why … Rationale?</vt:lpstr>
      <vt:lpstr>Do all teachers in your school employ basic classroom evidence based practices?</vt:lpstr>
      <vt:lpstr>What is your “Why”…</vt:lpstr>
      <vt:lpstr>Consistency Matters</vt:lpstr>
      <vt:lpstr>PowerPoint Presentation</vt:lpstr>
      <vt:lpstr>PowerPoint Presentation</vt:lpstr>
      <vt:lpstr>PowerPoint Presentation</vt:lpstr>
      <vt:lpstr>Leaning into this work</vt:lpstr>
      <vt:lpstr>PowerPoint Presentation</vt:lpstr>
      <vt:lpstr>Resource Map for Classroom Management </vt:lpstr>
      <vt:lpstr>Are there other approaches, practices, programs to consider?</vt:lpstr>
      <vt:lpstr>PowerPoint Presentation</vt:lpstr>
      <vt:lpstr>Alignment of Support</vt:lpstr>
      <vt:lpstr>PowerPoint Presentation</vt:lpstr>
      <vt:lpstr>Considerations at Tier 1 to support whole school coaching with data, practices, systems </vt:lpstr>
      <vt:lpstr>Positive Classroom Behavioral Supports</vt:lpstr>
      <vt:lpstr>Structure of PD for all staff each of the 6 practices  </vt:lpstr>
      <vt:lpstr>Evolution of Fluency Building with Feedback Ratios</vt:lpstr>
      <vt:lpstr>Which practices are currently reflected in your flowchart? Connection to SW Tier 1</vt:lpstr>
      <vt:lpstr>Using the Classroom Snapshot to  Support Staff</vt:lpstr>
      <vt:lpstr>PowerPoint Presentation</vt:lpstr>
      <vt:lpstr>PowerPoint Presentation</vt:lpstr>
      <vt:lpstr>Assessment for Continuum of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Collection and Sharing Options</vt:lpstr>
      <vt:lpstr>Classroom Observation Data Collection Form</vt:lpstr>
      <vt:lpstr>Using outcome data </vt:lpstr>
      <vt:lpstr>SW-PBIS Team … Precision Statement</vt:lpstr>
      <vt:lpstr>PowerPoint Presentation</vt:lpstr>
      <vt:lpstr>PowerPoint Presentation</vt:lpstr>
      <vt:lpstr>PowerPoint Presentation</vt:lpstr>
      <vt:lpstr>PowerPoint Presentation</vt:lpstr>
      <vt:lpstr>Other System Supports Newsletters Here are a few other links of a typical “Growing the Green” messages.    Sharing Data with Staff Regularly Growing the Green Fun/Creative Factor (Respect Challenge)  </vt:lpstr>
      <vt:lpstr>Roles and Responsibilities</vt:lpstr>
      <vt:lpstr>PowerPoint Presentation</vt:lpstr>
      <vt:lpstr>Considerations at Tier 2 to support whole school coaching with data, practices, systems </vt:lpstr>
      <vt:lpstr>Positive Classroom Behavioral Supports</vt:lpstr>
      <vt:lpstr>Decision Rules for T2 Support</vt:lpstr>
      <vt:lpstr>Data Informed PD for Small Groups</vt:lpstr>
      <vt:lpstr>All Staff PD, differentiated by need, led by choice</vt:lpstr>
      <vt:lpstr>Routines and Procedures Specific to Grade Levels</vt:lpstr>
      <vt:lpstr>Best Practices: Systems of Support Within the Classroom Opportunities to Respond</vt:lpstr>
      <vt:lpstr> Accept the Challenge</vt:lpstr>
      <vt:lpstr>Roles and Responsibilities</vt:lpstr>
      <vt:lpstr>Considerations at Tier 3 to support whole school coaching with data, practices, systems </vt:lpstr>
      <vt:lpstr>Positive Classroom Behavioral Supports</vt:lpstr>
      <vt:lpstr>Components of Coaching</vt:lpstr>
      <vt:lpstr>Teacher Interview</vt:lpstr>
      <vt:lpstr>Classroom Observation</vt:lpstr>
      <vt:lpstr>Menu of Options</vt:lpstr>
      <vt:lpstr>Action Planning &amp; Self-Monitoring</vt:lpstr>
      <vt:lpstr>Data Observation &amp; Feedback</vt:lpstr>
      <vt:lpstr>Decision Rules for T3 Support</vt:lpstr>
      <vt:lpstr>Request for Assistance</vt:lpstr>
      <vt:lpstr>Staff Survey Feedback</vt:lpstr>
      <vt:lpstr>Building a Culture of Coaching</vt:lpstr>
      <vt:lpstr>Roles and Responsibilities</vt:lpstr>
      <vt:lpstr>Staff Survey</vt:lpstr>
      <vt:lpstr>Lessons Learned</vt:lpstr>
      <vt:lpstr>PowerPoint Presentation</vt:lpstr>
      <vt:lpstr>A look beyond classroom … the Ripple Effect</vt:lpstr>
      <vt:lpstr>Sustaining the Work</vt:lpstr>
      <vt:lpstr> Resources for Defining, Measuring, and Guiding Professional Learning to Build Fluency with Practices (PCBS)</vt:lpstr>
      <vt:lpstr>PowerPoint Presentation</vt:lpstr>
      <vt:lpstr>National Resources Informing 8 Practices</vt:lpstr>
      <vt:lpstr>https://louisville.edu/education/abri </vt:lpstr>
      <vt:lpstr>PowerPoint Presentation</vt:lpstr>
      <vt:lpstr>PowerPoint Presentation</vt:lpstr>
      <vt:lpstr>PowerPoint Presentation</vt:lpstr>
      <vt:lpstr>PowerPoint Presentation</vt:lpstr>
      <vt:lpstr>PowerPoint Presentation</vt:lpstr>
    </vt:vector>
  </TitlesOfParts>
  <Company>IL PBIS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Sheri Luecking</dc:creator>
  <cp:lastModifiedBy>Sarah Hearn</cp:lastModifiedBy>
  <cp:revision>225</cp:revision>
  <cp:lastPrinted>2018-09-05T12:55:56Z</cp:lastPrinted>
  <dcterms:created xsi:type="dcterms:W3CDTF">2014-11-24T17:40:55Z</dcterms:created>
  <dcterms:modified xsi:type="dcterms:W3CDTF">2018-09-06T01:17:45Z</dcterms:modified>
</cp:coreProperties>
</file>