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handoutMasterIdLst>
    <p:handoutMasterId r:id="rId83"/>
  </p:handoutMasterIdLst>
  <p:sldIdLst>
    <p:sldId id="256" r:id="rId2"/>
    <p:sldId id="391" r:id="rId3"/>
    <p:sldId id="260" r:id="rId4"/>
    <p:sldId id="261" r:id="rId5"/>
    <p:sldId id="442" r:id="rId6"/>
    <p:sldId id="266" r:id="rId7"/>
    <p:sldId id="267" r:id="rId8"/>
    <p:sldId id="413" r:id="rId9"/>
    <p:sldId id="298" r:id="rId10"/>
    <p:sldId id="411" r:id="rId11"/>
    <p:sldId id="402" r:id="rId12"/>
    <p:sldId id="416" r:id="rId13"/>
    <p:sldId id="275" r:id="rId14"/>
    <p:sldId id="448" r:id="rId15"/>
    <p:sldId id="449" r:id="rId16"/>
    <p:sldId id="450" r:id="rId17"/>
    <p:sldId id="418" r:id="rId18"/>
    <p:sldId id="451" r:id="rId19"/>
    <p:sldId id="421" r:id="rId20"/>
    <p:sldId id="452" r:id="rId21"/>
    <p:sldId id="447" r:id="rId22"/>
    <p:sldId id="422" r:id="rId23"/>
    <p:sldId id="409" r:id="rId24"/>
    <p:sldId id="299" r:id="rId25"/>
    <p:sldId id="300" r:id="rId26"/>
    <p:sldId id="302" r:id="rId27"/>
    <p:sldId id="303" r:id="rId28"/>
    <p:sldId id="307" r:id="rId29"/>
    <p:sldId id="426" r:id="rId30"/>
    <p:sldId id="306" r:id="rId31"/>
    <p:sldId id="308" r:id="rId32"/>
    <p:sldId id="423" r:id="rId33"/>
    <p:sldId id="309" r:id="rId34"/>
    <p:sldId id="310" r:id="rId35"/>
    <p:sldId id="311" r:id="rId36"/>
    <p:sldId id="312" r:id="rId37"/>
    <p:sldId id="313" r:id="rId38"/>
    <p:sldId id="314" r:id="rId39"/>
    <p:sldId id="315" r:id="rId40"/>
    <p:sldId id="317" r:id="rId41"/>
    <p:sldId id="425" r:id="rId42"/>
    <p:sldId id="427" r:id="rId43"/>
    <p:sldId id="428" r:id="rId44"/>
    <p:sldId id="429" r:id="rId45"/>
    <p:sldId id="385" r:id="rId46"/>
    <p:sldId id="319" r:id="rId47"/>
    <p:sldId id="321" r:id="rId48"/>
    <p:sldId id="322" r:id="rId49"/>
    <p:sldId id="323" r:id="rId50"/>
    <p:sldId id="382" r:id="rId51"/>
    <p:sldId id="383" r:id="rId52"/>
    <p:sldId id="324" r:id="rId53"/>
    <p:sldId id="325" r:id="rId54"/>
    <p:sldId id="326" r:id="rId55"/>
    <p:sldId id="327" r:id="rId56"/>
    <p:sldId id="328" r:id="rId57"/>
    <p:sldId id="329" r:id="rId58"/>
    <p:sldId id="330" r:id="rId59"/>
    <p:sldId id="331" r:id="rId60"/>
    <p:sldId id="332" r:id="rId61"/>
    <p:sldId id="333" r:id="rId62"/>
    <p:sldId id="334" r:id="rId63"/>
    <p:sldId id="337" r:id="rId64"/>
    <p:sldId id="338" r:id="rId65"/>
    <p:sldId id="339" r:id="rId66"/>
    <p:sldId id="340" r:id="rId67"/>
    <p:sldId id="341" r:id="rId68"/>
    <p:sldId id="343" r:id="rId69"/>
    <p:sldId id="445" r:id="rId70"/>
    <p:sldId id="360" r:id="rId71"/>
    <p:sldId id="361" r:id="rId72"/>
    <p:sldId id="362" r:id="rId73"/>
    <p:sldId id="363" r:id="rId74"/>
    <p:sldId id="364" r:id="rId75"/>
    <p:sldId id="365" r:id="rId76"/>
    <p:sldId id="366" r:id="rId77"/>
    <p:sldId id="367" r:id="rId78"/>
    <p:sldId id="368" r:id="rId79"/>
    <p:sldId id="369" r:id="rId80"/>
    <p:sldId id="437"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4080"/>
    <a:srgbClr val="0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63" d="100"/>
          <a:sy n="63" d="100"/>
        </p:scale>
        <p:origin x="-1880" y="-808"/>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11964-97FF-4BF3-8470-F636A53CAD2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1DB07B0-EA29-426C-B456-170D3F59B32F}">
      <dgm:prSet phldrT="[Text]" custT="1"/>
      <dgm:spPr>
        <a:solidFill>
          <a:schemeClr val="accent1">
            <a:lumMod val="60000"/>
            <a:lumOff val="40000"/>
          </a:schemeClr>
        </a:solidFill>
      </dgm:spPr>
      <dgm:t>
        <a:bodyPr/>
        <a:lstStyle/>
        <a:p>
          <a:endParaRPr lang="en-US" sz="4000" b="1" dirty="0">
            <a:solidFill>
              <a:schemeClr val="tx1"/>
            </a:solidFill>
            <a:latin typeface="Gill Sans MT" pitchFamily="34" charset="0"/>
          </a:endParaRPr>
        </a:p>
      </dgm:t>
    </dgm:pt>
    <dgm:pt modelId="{39BAA1EF-D2B0-498B-8B8B-41A9FFCF38D2}" type="parTrans" cxnId="{F3B0F4C8-DE12-4D34-B59F-C4D9531F33A7}">
      <dgm:prSet/>
      <dgm:spPr/>
      <dgm:t>
        <a:bodyPr/>
        <a:lstStyle/>
        <a:p>
          <a:endParaRPr lang="en-US"/>
        </a:p>
      </dgm:t>
    </dgm:pt>
    <dgm:pt modelId="{2825C7CC-9E7E-4F6A-86A1-61BACD764D27}" type="sibTrans" cxnId="{F3B0F4C8-DE12-4D34-B59F-C4D9531F33A7}">
      <dgm:prSet/>
      <dgm:spPr/>
      <dgm:t>
        <a:bodyPr/>
        <a:lstStyle/>
        <a:p>
          <a:endParaRPr lang="en-US"/>
        </a:p>
      </dgm:t>
    </dgm:pt>
    <dgm:pt modelId="{C3A09E8D-6394-40EB-B47D-9BE65C8C2BFC}">
      <dgm:prSet phldrT="[Text]" custT="1"/>
      <dgm:spPr>
        <a:solidFill>
          <a:schemeClr val="accent1">
            <a:lumMod val="20000"/>
            <a:lumOff val="80000"/>
          </a:schemeClr>
        </a:solidFill>
      </dgm:spPr>
      <dgm:t>
        <a:bodyPr/>
        <a:lstStyle/>
        <a:p>
          <a:pPr algn="l"/>
          <a:endParaRPr lang="en-US" sz="3200" i="1" dirty="0" smtClean="0">
            <a:solidFill>
              <a:schemeClr val="tx1"/>
            </a:solidFill>
          </a:endParaRPr>
        </a:p>
        <a:p>
          <a:pPr algn="l"/>
          <a:r>
            <a:rPr lang="en-US" sz="3200" b="1" i="0" dirty="0" smtClean="0">
              <a:solidFill>
                <a:schemeClr val="tx1"/>
              </a:solidFill>
            </a:rPr>
            <a:t>Conversation</a:t>
          </a:r>
          <a:r>
            <a:rPr lang="en-US" sz="3200" dirty="0" smtClean="0">
              <a:solidFill>
                <a:schemeClr val="tx1"/>
              </a:solidFill>
            </a:rPr>
            <a:t>: Can students engage in conversation during this activity? If yes, about what? With whom? </a:t>
          </a:r>
          <a:endParaRPr lang="en-US" sz="3200" dirty="0" smtClean="0">
            <a:solidFill>
              <a:schemeClr val="tx1"/>
            </a:solidFill>
            <a:latin typeface="Gill Sans MT" pitchFamily="34" charset="0"/>
          </a:endParaRPr>
        </a:p>
      </dgm:t>
    </dgm:pt>
    <dgm:pt modelId="{B0265A09-8412-4AD6-B6FB-A3EE27C8F9B6}" type="parTrans" cxnId="{753C8114-7004-42BE-A151-EC061DF30DAF}">
      <dgm:prSet/>
      <dgm:spPr/>
      <dgm:t>
        <a:bodyPr/>
        <a:lstStyle/>
        <a:p>
          <a:endParaRPr lang="en-US"/>
        </a:p>
      </dgm:t>
    </dgm:pt>
    <dgm:pt modelId="{E5990A5A-7587-415A-96D8-16AA5F0F7666}" type="sibTrans" cxnId="{753C8114-7004-42BE-A151-EC061DF30DAF}">
      <dgm:prSet/>
      <dgm:spPr/>
      <dgm:t>
        <a:bodyPr/>
        <a:lstStyle/>
        <a:p>
          <a:endParaRPr lang="en-US"/>
        </a:p>
      </dgm:t>
    </dgm:pt>
    <dgm:pt modelId="{ACE7238D-D00C-4CC8-BC4F-6F75EDE4EC97}">
      <dgm:prSet phldrT="[Text]" custT="1"/>
      <dgm:spPr>
        <a:solidFill>
          <a:schemeClr val="accent1">
            <a:lumMod val="20000"/>
            <a:lumOff val="80000"/>
          </a:schemeClr>
        </a:solidFill>
      </dgm:spPr>
      <dgm:t>
        <a:bodyPr/>
        <a:lstStyle/>
        <a:p>
          <a:pPr algn="l"/>
          <a:r>
            <a:rPr lang="en-US" sz="3200" b="1" i="0" dirty="0" smtClean="0">
              <a:solidFill>
                <a:schemeClr val="tx1"/>
              </a:solidFill>
            </a:rPr>
            <a:t>Participation:</a:t>
          </a:r>
          <a:r>
            <a:rPr lang="en-US" sz="3200" dirty="0" smtClean="0">
              <a:solidFill>
                <a:schemeClr val="tx1"/>
              </a:solidFill>
            </a:rPr>
            <a:t>  What does it look like and sound like?</a:t>
          </a:r>
          <a:endParaRPr lang="en-US" sz="3200" dirty="0">
            <a:solidFill>
              <a:schemeClr val="tx1"/>
            </a:solidFill>
          </a:endParaRPr>
        </a:p>
      </dgm:t>
    </dgm:pt>
    <dgm:pt modelId="{E0D2A76C-229D-4357-831B-D12F6186F92D}" type="parTrans" cxnId="{0680535D-D53F-4E66-9BC5-CCCD8B618C8B}">
      <dgm:prSet/>
      <dgm:spPr/>
      <dgm:t>
        <a:bodyPr/>
        <a:lstStyle/>
        <a:p>
          <a:endParaRPr lang="en-US"/>
        </a:p>
      </dgm:t>
    </dgm:pt>
    <dgm:pt modelId="{4D00C4F0-18EC-49E5-BA1F-E04DE96F055F}" type="sibTrans" cxnId="{0680535D-D53F-4E66-9BC5-CCCD8B618C8B}">
      <dgm:prSet/>
      <dgm:spPr/>
      <dgm:t>
        <a:bodyPr/>
        <a:lstStyle/>
        <a:p>
          <a:endParaRPr lang="en-US"/>
        </a:p>
      </dgm:t>
    </dgm:pt>
    <dgm:pt modelId="{85BC2EAE-D72B-4770-B4D9-34F95D843529}">
      <dgm:prSet phldrT="[Text]" custT="1"/>
      <dgm:spPr>
        <a:solidFill>
          <a:schemeClr val="accent1">
            <a:lumMod val="20000"/>
            <a:lumOff val="80000"/>
          </a:schemeClr>
        </a:solidFill>
      </dgm:spPr>
      <dgm:t>
        <a:bodyPr/>
        <a:lstStyle/>
        <a:p>
          <a:pPr algn="l"/>
          <a:endParaRPr lang="en-US" sz="3200" b="1" i="0" dirty="0" smtClean="0">
            <a:solidFill>
              <a:schemeClr val="tx1"/>
            </a:solidFill>
          </a:endParaRPr>
        </a:p>
        <a:p>
          <a:pPr algn="l"/>
          <a:r>
            <a:rPr lang="en-US" sz="3200" b="1" i="0" dirty="0" smtClean="0">
              <a:solidFill>
                <a:schemeClr val="tx1"/>
              </a:solidFill>
            </a:rPr>
            <a:t>Help:</a:t>
          </a:r>
          <a:r>
            <a:rPr lang="en-US" sz="3200" dirty="0" smtClean="0">
              <a:solidFill>
                <a:schemeClr val="tx1"/>
              </a:solidFill>
            </a:rPr>
            <a:t>  How do students get your attention to ask a question? What do they do while they wait?</a:t>
          </a:r>
          <a:endParaRPr lang="en-US" sz="3200" dirty="0">
            <a:solidFill>
              <a:schemeClr val="tx1"/>
            </a:solidFill>
            <a:latin typeface="Gill Sans MT" pitchFamily="34" charset="0"/>
          </a:endParaRPr>
        </a:p>
      </dgm:t>
    </dgm:pt>
    <dgm:pt modelId="{81015142-FF0D-4624-A265-106F5823AEEB}" type="parTrans" cxnId="{C7C6F83E-034C-410B-9DEA-EC76B25E82B4}">
      <dgm:prSet/>
      <dgm:spPr/>
      <dgm:t>
        <a:bodyPr/>
        <a:lstStyle/>
        <a:p>
          <a:endParaRPr lang="en-US"/>
        </a:p>
      </dgm:t>
    </dgm:pt>
    <dgm:pt modelId="{5A040675-329E-4144-86EC-2E6E0B969FB9}" type="sibTrans" cxnId="{C7C6F83E-034C-410B-9DEA-EC76B25E82B4}">
      <dgm:prSet/>
      <dgm:spPr/>
      <dgm:t>
        <a:bodyPr/>
        <a:lstStyle/>
        <a:p>
          <a:endParaRPr lang="en-US"/>
        </a:p>
      </dgm:t>
    </dgm:pt>
    <dgm:pt modelId="{24E2FD3B-0EFD-4DF2-9885-AA66A955496C}">
      <dgm:prSet phldrT="[Text]" custT="1"/>
      <dgm:spPr>
        <a:solidFill>
          <a:schemeClr val="accent1">
            <a:lumMod val="20000"/>
            <a:lumOff val="80000"/>
          </a:schemeClr>
        </a:solidFill>
      </dgm:spPr>
      <dgm:t>
        <a:bodyPr/>
        <a:lstStyle/>
        <a:p>
          <a:pPr algn="l"/>
          <a:r>
            <a:rPr lang="en-US" sz="3200" b="1" i="0" dirty="0" smtClean="0">
              <a:solidFill>
                <a:schemeClr val="tx1"/>
              </a:solidFill>
            </a:rPr>
            <a:t>Movement:</a:t>
          </a:r>
          <a:r>
            <a:rPr lang="en-US" sz="3200" dirty="0" smtClean="0">
              <a:solidFill>
                <a:schemeClr val="tx1"/>
              </a:solidFill>
            </a:rPr>
            <a:t>  Can students get out of their seats for this activity? If so, for what reasons?</a:t>
          </a:r>
          <a:endParaRPr lang="en-US" sz="3200" dirty="0">
            <a:solidFill>
              <a:schemeClr val="tx1"/>
            </a:solidFill>
          </a:endParaRPr>
        </a:p>
      </dgm:t>
    </dgm:pt>
    <dgm:pt modelId="{68167932-67FA-40E7-AEC8-47F9CBE422EE}" type="parTrans" cxnId="{C67628CB-12DD-4C77-8672-D86A5383ADB8}">
      <dgm:prSet/>
      <dgm:spPr/>
      <dgm:t>
        <a:bodyPr/>
        <a:lstStyle/>
        <a:p>
          <a:endParaRPr lang="en-US"/>
        </a:p>
      </dgm:t>
    </dgm:pt>
    <dgm:pt modelId="{05058C53-DD26-4EE7-BF37-60ED8A438350}" type="sibTrans" cxnId="{C67628CB-12DD-4C77-8672-D86A5383ADB8}">
      <dgm:prSet/>
      <dgm:spPr/>
      <dgm:t>
        <a:bodyPr/>
        <a:lstStyle/>
        <a:p>
          <a:endParaRPr lang="en-US"/>
        </a:p>
      </dgm:t>
    </dgm:pt>
    <dgm:pt modelId="{E08AF0AD-AA33-43E1-851E-2AD3A1028AFB}" type="pres">
      <dgm:prSet presAssocID="{AC911964-97FF-4BF3-8470-F636A53CAD20}" presName="diagram" presStyleCnt="0">
        <dgm:presLayoutVars>
          <dgm:chMax val="1"/>
          <dgm:dir/>
          <dgm:animLvl val="ctr"/>
          <dgm:resizeHandles val="exact"/>
        </dgm:presLayoutVars>
      </dgm:prSet>
      <dgm:spPr/>
      <dgm:t>
        <a:bodyPr/>
        <a:lstStyle/>
        <a:p>
          <a:endParaRPr lang="en-US"/>
        </a:p>
      </dgm:t>
    </dgm:pt>
    <dgm:pt modelId="{57CC25A5-8D03-4285-884C-FA0539BC1F1C}" type="pres">
      <dgm:prSet presAssocID="{AC911964-97FF-4BF3-8470-F636A53CAD20}" presName="matrix" presStyleCnt="0"/>
      <dgm:spPr/>
    </dgm:pt>
    <dgm:pt modelId="{FAAF7F43-03A2-4A85-A4BA-684AC259AE87}" type="pres">
      <dgm:prSet presAssocID="{AC911964-97FF-4BF3-8470-F636A53CAD20}" presName="tile1" presStyleLbl="node1" presStyleIdx="0" presStyleCnt="4"/>
      <dgm:spPr/>
      <dgm:t>
        <a:bodyPr/>
        <a:lstStyle/>
        <a:p>
          <a:endParaRPr lang="en-US"/>
        </a:p>
      </dgm:t>
    </dgm:pt>
    <dgm:pt modelId="{ABFDC7B3-B04C-4AD9-A740-7C75CD1159A3}" type="pres">
      <dgm:prSet presAssocID="{AC911964-97FF-4BF3-8470-F636A53CAD20}" presName="tile1text" presStyleLbl="node1" presStyleIdx="0" presStyleCnt="4">
        <dgm:presLayoutVars>
          <dgm:chMax val="0"/>
          <dgm:chPref val="0"/>
          <dgm:bulletEnabled val="1"/>
        </dgm:presLayoutVars>
      </dgm:prSet>
      <dgm:spPr/>
      <dgm:t>
        <a:bodyPr/>
        <a:lstStyle/>
        <a:p>
          <a:endParaRPr lang="en-US"/>
        </a:p>
      </dgm:t>
    </dgm:pt>
    <dgm:pt modelId="{FA97289F-7A98-4778-A92C-1E3878F0C4A5}" type="pres">
      <dgm:prSet presAssocID="{AC911964-97FF-4BF3-8470-F636A53CAD20}" presName="tile2" presStyleLbl="node1" presStyleIdx="1" presStyleCnt="4"/>
      <dgm:spPr/>
      <dgm:t>
        <a:bodyPr/>
        <a:lstStyle/>
        <a:p>
          <a:endParaRPr lang="en-US"/>
        </a:p>
      </dgm:t>
    </dgm:pt>
    <dgm:pt modelId="{E64DB60D-39EF-441B-A5BC-902584D57B21}" type="pres">
      <dgm:prSet presAssocID="{AC911964-97FF-4BF3-8470-F636A53CAD20}" presName="tile2text" presStyleLbl="node1" presStyleIdx="1" presStyleCnt="4">
        <dgm:presLayoutVars>
          <dgm:chMax val="0"/>
          <dgm:chPref val="0"/>
          <dgm:bulletEnabled val="1"/>
        </dgm:presLayoutVars>
      </dgm:prSet>
      <dgm:spPr/>
      <dgm:t>
        <a:bodyPr/>
        <a:lstStyle/>
        <a:p>
          <a:endParaRPr lang="en-US"/>
        </a:p>
      </dgm:t>
    </dgm:pt>
    <dgm:pt modelId="{6B7AFA15-ECD6-4D04-BBD2-A1180D2787F7}" type="pres">
      <dgm:prSet presAssocID="{AC911964-97FF-4BF3-8470-F636A53CAD20}" presName="tile3" presStyleLbl="node1" presStyleIdx="2" presStyleCnt="4" custLinFactNeighborX="-397"/>
      <dgm:spPr/>
      <dgm:t>
        <a:bodyPr/>
        <a:lstStyle/>
        <a:p>
          <a:endParaRPr lang="en-US"/>
        </a:p>
      </dgm:t>
    </dgm:pt>
    <dgm:pt modelId="{CF09650F-CA4C-4EFF-B25E-935FBF4DE3F3}" type="pres">
      <dgm:prSet presAssocID="{AC911964-97FF-4BF3-8470-F636A53CAD20}" presName="tile3text" presStyleLbl="node1" presStyleIdx="2" presStyleCnt="4">
        <dgm:presLayoutVars>
          <dgm:chMax val="0"/>
          <dgm:chPref val="0"/>
          <dgm:bulletEnabled val="1"/>
        </dgm:presLayoutVars>
      </dgm:prSet>
      <dgm:spPr/>
      <dgm:t>
        <a:bodyPr/>
        <a:lstStyle/>
        <a:p>
          <a:endParaRPr lang="en-US"/>
        </a:p>
      </dgm:t>
    </dgm:pt>
    <dgm:pt modelId="{58B6C905-CEAC-4A6D-A9FD-C4ADB959091E}" type="pres">
      <dgm:prSet presAssocID="{AC911964-97FF-4BF3-8470-F636A53CAD20}" presName="tile4" presStyleLbl="node1" presStyleIdx="3" presStyleCnt="4"/>
      <dgm:spPr/>
      <dgm:t>
        <a:bodyPr/>
        <a:lstStyle/>
        <a:p>
          <a:endParaRPr lang="en-US"/>
        </a:p>
      </dgm:t>
    </dgm:pt>
    <dgm:pt modelId="{886F5D7D-03A1-4F28-8C26-74AFAF70629C}" type="pres">
      <dgm:prSet presAssocID="{AC911964-97FF-4BF3-8470-F636A53CAD20}" presName="tile4text" presStyleLbl="node1" presStyleIdx="3" presStyleCnt="4">
        <dgm:presLayoutVars>
          <dgm:chMax val="0"/>
          <dgm:chPref val="0"/>
          <dgm:bulletEnabled val="1"/>
        </dgm:presLayoutVars>
      </dgm:prSet>
      <dgm:spPr/>
      <dgm:t>
        <a:bodyPr/>
        <a:lstStyle/>
        <a:p>
          <a:endParaRPr lang="en-US"/>
        </a:p>
      </dgm:t>
    </dgm:pt>
    <dgm:pt modelId="{DCCE4B34-AC15-4C20-B398-5DC554D0CC93}" type="pres">
      <dgm:prSet presAssocID="{AC911964-97FF-4BF3-8470-F636A53CAD20}" presName="centerTile" presStyleLbl="fgShp" presStyleIdx="0" presStyleCnt="1" custScaleX="125879" custScaleY="87079" custLinFactNeighborX="0" custLinFactNeighborY="14059">
        <dgm:presLayoutVars>
          <dgm:chMax val="0"/>
          <dgm:chPref val="0"/>
        </dgm:presLayoutVars>
      </dgm:prSet>
      <dgm:spPr/>
      <dgm:t>
        <a:bodyPr/>
        <a:lstStyle/>
        <a:p>
          <a:endParaRPr lang="en-US"/>
        </a:p>
      </dgm:t>
    </dgm:pt>
  </dgm:ptLst>
  <dgm:cxnLst>
    <dgm:cxn modelId="{2436C00D-8A15-EB4A-93D3-BA58458E08CE}" type="presOf" srcId="{C3A09E8D-6394-40EB-B47D-9BE65C8C2BFC}" destId="{FAAF7F43-03A2-4A85-A4BA-684AC259AE87}" srcOrd="0" destOrd="0" presId="urn:microsoft.com/office/officeart/2005/8/layout/matrix1"/>
    <dgm:cxn modelId="{142564C9-14C2-284C-B223-DDD30B3A4C20}" type="presOf" srcId="{C3A09E8D-6394-40EB-B47D-9BE65C8C2BFC}" destId="{ABFDC7B3-B04C-4AD9-A740-7C75CD1159A3}" srcOrd="1" destOrd="0" presId="urn:microsoft.com/office/officeart/2005/8/layout/matrix1"/>
    <dgm:cxn modelId="{42653BFC-EE32-0B48-9825-33544BE1F921}" type="presOf" srcId="{21DB07B0-EA29-426C-B456-170D3F59B32F}" destId="{DCCE4B34-AC15-4C20-B398-5DC554D0CC93}" srcOrd="0" destOrd="0" presId="urn:microsoft.com/office/officeart/2005/8/layout/matrix1"/>
    <dgm:cxn modelId="{8D4DA3C4-5581-FC43-9B58-03134D143E77}" type="presOf" srcId="{ACE7238D-D00C-4CC8-BC4F-6F75EDE4EC97}" destId="{886F5D7D-03A1-4F28-8C26-74AFAF70629C}" srcOrd="1" destOrd="0" presId="urn:microsoft.com/office/officeart/2005/8/layout/matrix1"/>
    <dgm:cxn modelId="{FBD88CEC-F746-774D-9330-17C7D438124B}" type="presOf" srcId="{AC911964-97FF-4BF3-8470-F636A53CAD20}" destId="{E08AF0AD-AA33-43E1-851E-2AD3A1028AFB}" srcOrd="0" destOrd="0" presId="urn:microsoft.com/office/officeart/2005/8/layout/matrix1"/>
    <dgm:cxn modelId="{633337B9-EC6C-BB42-852E-37C4F321E27A}" type="presOf" srcId="{ACE7238D-D00C-4CC8-BC4F-6F75EDE4EC97}" destId="{58B6C905-CEAC-4A6D-A9FD-C4ADB959091E}" srcOrd="0" destOrd="0" presId="urn:microsoft.com/office/officeart/2005/8/layout/matrix1"/>
    <dgm:cxn modelId="{C7C6F83E-034C-410B-9DEA-EC76B25E82B4}" srcId="{21DB07B0-EA29-426C-B456-170D3F59B32F}" destId="{85BC2EAE-D72B-4770-B4D9-34F95D843529}" srcOrd="1" destOrd="0" parTransId="{81015142-FF0D-4624-A265-106F5823AEEB}" sibTransId="{5A040675-329E-4144-86EC-2E6E0B969FB9}"/>
    <dgm:cxn modelId="{E62C14EC-E15F-2646-BB57-60C926C25045}" type="presOf" srcId="{24E2FD3B-0EFD-4DF2-9885-AA66A955496C}" destId="{CF09650F-CA4C-4EFF-B25E-935FBF4DE3F3}" srcOrd="1" destOrd="0" presId="urn:microsoft.com/office/officeart/2005/8/layout/matrix1"/>
    <dgm:cxn modelId="{0680535D-D53F-4E66-9BC5-CCCD8B618C8B}" srcId="{21DB07B0-EA29-426C-B456-170D3F59B32F}" destId="{ACE7238D-D00C-4CC8-BC4F-6F75EDE4EC97}" srcOrd="3" destOrd="0" parTransId="{E0D2A76C-229D-4357-831B-D12F6186F92D}" sibTransId="{4D00C4F0-18EC-49E5-BA1F-E04DE96F055F}"/>
    <dgm:cxn modelId="{3F81346C-121C-0F41-886B-86FF10834590}" type="presOf" srcId="{24E2FD3B-0EFD-4DF2-9885-AA66A955496C}" destId="{6B7AFA15-ECD6-4D04-BBD2-A1180D2787F7}" srcOrd="0" destOrd="0" presId="urn:microsoft.com/office/officeart/2005/8/layout/matrix1"/>
    <dgm:cxn modelId="{FE9BDC34-6DEA-324A-B67C-BAF4D7B6EEB8}" type="presOf" srcId="{85BC2EAE-D72B-4770-B4D9-34F95D843529}" destId="{E64DB60D-39EF-441B-A5BC-902584D57B21}" srcOrd="1" destOrd="0" presId="urn:microsoft.com/office/officeart/2005/8/layout/matrix1"/>
    <dgm:cxn modelId="{A3F5FCAA-21F7-E847-8711-BB750125FAEB}" type="presOf" srcId="{85BC2EAE-D72B-4770-B4D9-34F95D843529}" destId="{FA97289F-7A98-4778-A92C-1E3878F0C4A5}" srcOrd="0" destOrd="0" presId="urn:microsoft.com/office/officeart/2005/8/layout/matrix1"/>
    <dgm:cxn modelId="{753C8114-7004-42BE-A151-EC061DF30DAF}" srcId="{21DB07B0-EA29-426C-B456-170D3F59B32F}" destId="{C3A09E8D-6394-40EB-B47D-9BE65C8C2BFC}" srcOrd="0" destOrd="0" parTransId="{B0265A09-8412-4AD6-B6FB-A3EE27C8F9B6}" sibTransId="{E5990A5A-7587-415A-96D8-16AA5F0F7666}"/>
    <dgm:cxn modelId="{F3B0F4C8-DE12-4D34-B59F-C4D9531F33A7}" srcId="{AC911964-97FF-4BF3-8470-F636A53CAD20}" destId="{21DB07B0-EA29-426C-B456-170D3F59B32F}" srcOrd="0" destOrd="0" parTransId="{39BAA1EF-D2B0-498B-8B8B-41A9FFCF38D2}" sibTransId="{2825C7CC-9E7E-4F6A-86A1-61BACD764D27}"/>
    <dgm:cxn modelId="{C67628CB-12DD-4C77-8672-D86A5383ADB8}" srcId="{21DB07B0-EA29-426C-B456-170D3F59B32F}" destId="{24E2FD3B-0EFD-4DF2-9885-AA66A955496C}" srcOrd="2" destOrd="0" parTransId="{68167932-67FA-40E7-AEC8-47F9CBE422EE}" sibTransId="{05058C53-DD26-4EE7-BF37-60ED8A438350}"/>
    <dgm:cxn modelId="{FF65A93B-04B5-4C46-8FF9-E378D840F525}" type="presParOf" srcId="{E08AF0AD-AA33-43E1-851E-2AD3A1028AFB}" destId="{57CC25A5-8D03-4285-884C-FA0539BC1F1C}" srcOrd="0" destOrd="0" presId="urn:microsoft.com/office/officeart/2005/8/layout/matrix1"/>
    <dgm:cxn modelId="{2FBE93C3-16A8-BD46-9D17-0A97EF194551}" type="presParOf" srcId="{57CC25A5-8D03-4285-884C-FA0539BC1F1C}" destId="{FAAF7F43-03A2-4A85-A4BA-684AC259AE87}" srcOrd="0" destOrd="0" presId="urn:microsoft.com/office/officeart/2005/8/layout/matrix1"/>
    <dgm:cxn modelId="{2816FD3F-87EE-4041-AABD-5939BE2ACD0E}" type="presParOf" srcId="{57CC25A5-8D03-4285-884C-FA0539BC1F1C}" destId="{ABFDC7B3-B04C-4AD9-A740-7C75CD1159A3}" srcOrd="1" destOrd="0" presId="urn:microsoft.com/office/officeart/2005/8/layout/matrix1"/>
    <dgm:cxn modelId="{B7176D22-D8B8-DF41-84F9-9011C8841AB0}" type="presParOf" srcId="{57CC25A5-8D03-4285-884C-FA0539BC1F1C}" destId="{FA97289F-7A98-4778-A92C-1E3878F0C4A5}" srcOrd="2" destOrd="0" presId="urn:microsoft.com/office/officeart/2005/8/layout/matrix1"/>
    <dgm:cxn modelId="{D27D885E-4A11-F049-8D75-338BCC16F1DF}" type="presParOf" srcId="{57CC25A5-8D03-4285-884C-FA0539BC1F1C}" destId="{E64DB60D-39EF-441B-A5BC-902584D57B21}" srcOrd="3" destOrd="0" presId="urn:microsoft.com/office/officeart/2005/8/layout/matrix1"/>
    <dgm:cxn modelId="{FD74AE28-670B-E242-A567-DA590D56F6D8}" type="presParOf" srcId="{57CC25A5-8D03-4285-884C-FA0539BC1F1C}" destId="{6B7AFA15-ECD6-4D04-BBD2-A1180D2787F7}" srcOrd="4" destOrd="0" presId="urn:microsoft.com/office/officeart/2005/8/layout/matrix1"/>
    <dgm:cxn modelId="{C7C4565A-1BF0-2642-9558-7ECBFD2169E9}" type="presParOf" srcId="{57CC25A5-8D03-4285-884C-FA0539BC1F1C}" destId="{CF09650F-CA4C-4EFF-B25E-935FBF4DE3F3}" srcOrd="5" destOrd="0" presId="urn:microsoft.com/office/officeart/2005/8/layout/matrix1"/>
    <dgm:cxn modelId="{0555D4E1-83AC-6345-BCD0-34920AF8CE7B}" type="presParOf" srcId="{57CC25A5-8D03-4285-884C-FA0539BC1F1C}" destId="{58B6C905-CEAC-4A6D-A9FD-C4ADB959091E}" srcOrd="6" destOrd="0" presId="urn:microsoft.com/office/officeart/2005/8/layout/matrix1"/>
    <dgm:cxn modelId="{9B2C906D-5D18-6F47-919B-C39F42DB5D31}" type="presParOf" srcId="{57CC25A5-8D03-4285-884C-FA0539BC1F1C}" destId="{886F5D7D-03A1-4F28-8C26-74AFAF70629C}" srcOrd="7" destOrd="0" presId="urn:microsoft.com/office/officeart/2005/8/layout/matrix1"/>
    <dgm:cxn modelId="{E8BEAFE9-AE8F-C54D-86DC-6ED1DAA9ACF9}" type="presParOf" srcId="{E08AF0AD-AA33-43E1-851E-2AD3A1028AFB}" destId="{DCCE4B34-AC15-4C20-B398-5DC554D0CC93}" srcOrd="1" destOrd="0" presId="urn:microsoft.com/office/officeart/2005/8/layout/matrix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F7F43-03A2-4A85-A4BA-684AC259AE87}">
      <dsp:nvSpPr>
        <dsp:cNvPr id="0" name=""/>
        <dsp:cNvSpPr/>
      </dsp:nvSpPr>
      <dsp:spPr>
        <a:xfrm rot="16200000">
          <a:off x="634735" y="-634735"/>
          <a:ext cx="3302529" cy="4572000"/>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endParaRPr lang="en-US" sz="3200" i="1" kern="1200" dirty="0" smtClean="0">
            <a:solidFill>
              <a:schemeClr val="tx1"/>
            </a:solidFill>
          </a:endParaRPr>
        </a:p>
        <a:p>
          <a:pPr lvl="0" algn="l" defTabSz="1422400">
            <a:lnSpc>
              <a:spcPct val="90000"/>
            </a:lnSpc>
            <a:spcBef>
              <a:spcPct val="0"/>
            </a:spcBef>
            <a:spcAft>
              <a:spcPct val="35000"/>
            </a:spcAft>
          </a:pPr>
          <a:r>
            <a:rPr lang="en-US" sz="3200" b="1" i="0" kern="1200" dirty="0" smtClean="0">
              <a:solidFill>
                <a:schemeClr val="tx1"/>
              </a:solidFill>
            </a:rPr>
            <a:t>Conversation</a:t>
          </a:r>
          <a:r>
            <a:rPr lang="en-US" sz="3200" kern="1200" dirty="0" smtClean="0">
              <a:solidFill>
                <a:schemeClr val="tx1"/>
              </a:solidFill>
            </a:rPr>
            <a:t>: Can students engage in conversation during this activity? If yes, about what? With whom? </a:t>
          </a:r>
          <a:endParaRPr lang="en-US" sz="3200" kern="1200" dirty="0" smtClean="0">
            <a:solidFill>
              <a:schemeClr val="tx1"/>
            </a:solidFill>
            <a:latin typeface="Gill Sans MT" pitchFamily="34" charset="0"/>
          </a:endParaRPr>
        </a:p>
      </dsp:txBody>
      <dsp:txXfrm rot="5400000">
        <a:off x="-1" y="1"/>
        <a:ext cx="4572000" cy="2476896"/>
      </dsp:txXfrm>
    </dsp:sp>
    <dsp:sp modelId="{FA97289F-7A98-4778-A92C-1E3878F0C4A5}">
      <dsp:nvSpPr>
        <dsp:cNvPr id="0" name=""/>
        <dsp:cNvSpPr/>
      </dsp:nvSpPr>
      <dsp:spPr>
        <a:xfrm>
          <a:off x="4572000" y="0"/>
          <a:ext cx="4572000" cy="3302529"/>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endParaRPr lang="en-US" sz="3200" b="1" i="0" kern="1200" dirty="0" smtClean="0">
            <a:solidFill>
              <a:schemeClr val="tx1"/>
            </a:solidFill>
          </a:endParaRPr>
        </a:p>
        <a:p>
          <a:pPr lvl="0" algn="l" defTabSz="1422400">
            <a:lnSpc>
              <a:spcPct val="90000"/>
            </a:lnSpc>
            <a:spcBef>
              <a:spcPct val="0"/>
            </a:spcBef>
            <a:spcAft>
              <a:spcPct val="35000"/>
            </a:spcAft>
          </a:pPr>
          <a:r>
            <a:rPr lang="en-US" sz="3200" b="1" i="0" kern="1200" dirty="0" smtClean="0">
              <a:solidFill>
                <a:schemeClr val="tx1"/>
              </a:solidFill>
            </a:rPr>
            <a:t>Help:</a:t>
          </a:r>
          <a:r>
            <a:rPr lang="en-US" sz="3200" kern="1200" dirty="0" smtClean="0">
              <a:solidFill>
                <a:schemeClr val="tx1"/>
              </a:solidFill>
            </a:rPr>
            <a:t>  How do students get your attention to ask a question? What do they do while they wait?</a:t>
          </a:r>
          <a:endParaRPr lang="en-US" sz="3200" kern="1200" dirty="0">
            <a:solidFill>
              <a:schemeClr val="tx1"/>
            </a:solidFill>
            <a:latin typeface="Gill Sans MT" pitchFamily="34" charset="0"/>
          </a:endParaRPr>
        </a:p>
      </dsp:txBody>
      <dsp:txXfrm>
        <a:off x="4572000" y="0"/>
        <a:ext cx="4572000" cy="2476896"/>
      </dsp:txXfrm>
    </dsp:sp>
    <dsp:sp modelId="{6B7AFA15-ECD6-4D04-BBD2-A1180D2787F7}">
      <dsp:nvSpPr>
        <dsp:cNvPr id="0" name=""/>
        <dsp:cNvSpPr/>
      </dsp:nvSpPr>
      <dsp:spPr>
        <a:xfrm rot="10800000">
          <a:off x="0" y="3302529"/>
          <a:ext cx="4572000" cy="3302529"/>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b="1" i="0" kern="1200" dirty="0" smtClean="0">
              <a:solidFill>
                <a:schemeClr val="tx1"/>
              </a:solidFill>
            </a:rPr>
            <a:t>Movement:</a:t>
          </a:r>
          <a:r>
            <a:rPr lang="en-US" sz="3200" kern="1200" dirty="0" smtClean="0">
              <a:solidFill>
                <a:schemeClr val="tx1"/>
              </a:solidFill>
            </a:rPr>
            <a:t>  Can students get out of their seats for this activity? If so, for what reasons?</a:t>
          </a:r>
          <a:endParaRPr lang="en-US" sz="3200" kern="1200" dirty="0">
            <a:solidFill>
              <a:schemeClr val="tx1"/>
            </a:solidFill>
          </a:endParaRPr>
        </a:p>
      </dsp:txBody>
      <dsp:txXfrm rot="10800000">
        <a:off x="0" y="4128161"/>
        <a:ext cx="4572000" cy="2476896"/>
      </dsp:txXfrm>
    </dsp:sp>
    <dsp:sp modelId="{58B6C905-CEAC-4A6D-A9FD-C4ADB959091E}">
      <dsp:nvSpPr>
        <dsp:cNvPr id="0" name=""/>
        <dsp:cNvSpPr/>
      </dsp:nvSpPr>
      <dsp:spPr>
        <a:xfrm rot="5400000">
          <a:off x="5206735" y="2667793"/>
          <a:ext cx="3302529" cy="4572000"/>
        </a:xfrm>
        <a:prstGeom prst="round1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b="1" i="0" kern="1200" dirty="0" smtClean="0">
              <a:solidFill>
                <a:schemeClr val="tx1"/>
              </a:solidFill>
            </a:rPr>
            <a:t>Participation:</a:t>
          </a:r>
          <a:r>
            <a:rPr lang="en-US" sz="3200" kern="1200" dirty="0" smtClean="0">
              <a:solidFill>
                <a:schemeClr val="tx1"/>
              </a:solidFill>
            </a:rPr>
            <a:t>  What does it look like and sound like?</a:t>
          </a:r>
          <a:endParaRPr lang="en-US" sz="3200" kern="1200" dirty="0">
            <a:solidFill>
              <a:schemeClr val="tx1"/>
            </a:solidFill>
          </a:endParaRPr>
        </a:p>
      </dsp:txBody>
      <dsp:txXfrm rot="-5400000">
        <a:off x="4571999" y="4128161"/>
        <a:ext cx="4572000" cy="2476896"/>
      </dsp:txXfrm>
    </dsp:sp>
    <dsp:sp modelId="{DCCE4B34-AC15-4C20-B398-5DC554D0CC93}">
      <dsp:nvSpPr>
        <dsp:cNvPr id="0" name=""/>
        <dsp:cNvSpPr/>
      </dsp:nvSpPr>
      <dsp:spPr>
        <a:xfrm>
          <a:off x="2845443" y="2815727"/>
          <a:ext cx="3453112" cy="143790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b="1" kern="1200" dirty="0">
            <a:solidFill>
              <a:schemeClr val="tx1"/>
            </a:solidFill>
            <a:latin typeface="Gill Sans MT" pitchFamily="34" charset="0"/>
          </a:endParaRPr>
        </a:p>
      </dsp:txBody>
      <dsp:txXfrm>
        <a:off x="2915636" y="2885920"/>
        <a:ext cx="3312726" cy="129751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D1A9AB-B9A3-D44E-A9DA-BCA0E4DEDFA0}" type="datetimeFigureOut">
              <a:rPr lang="en-US" smtClean="0"/>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540D82-1F7C-5C41-B346-A652E93C78C2}" type="slidenum">
              <a:rPr lang="en-US" smtClean="0"/>
              <a:t>‹#›</a:t>
            </a:fld>
            <a:endParaRPr lang="en-US"/>
          </a:p>
        </p:txBody>
      </p:sp>
    </p:spTree>
    <p:extLst>
      <p:ext uri="{BB962C8B-B14F-4D97-AF65-F5344CB8AC3E}">
        <p14:creationId xmlns:p14="http://schemas.microsoft.com/office/powerpoint/2010/main" val="3038292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48831-A871-624A-9847-DAC112EA668A}"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29BEF-8A9F-C94A-93DF-281A7B9B6E53}" type="slidenum">
              <a:rPr lang="en-US" smtClean="0"/>
              <a:t>‹#›</a:t>
            </a:fld>
            <a:endParaRPr lang="en-US"/>
          </a:p>
        </p:txBody>
      </p:sp>
    </p:spTree>
    <p:extLst>
      <p:ext uri="{BB962C8B-B14F-4D97-AF65-F5344CB8AC3E}">
        <p14:creationId xmlns:p14="http://schemas.microsoft.com/office/powerpoint/2010/main" val="436164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afeandcivilschools.com/research/references/positive-approach-to-behavior.ph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2</a:t>
            </a:fld>
            <a:endParaRPr lang="en-US" dirty="0"/>
          </a:p>
        </p:txBody>
      </p:sp>
    </p:spTree>
    <p:extLst>
      <p:ext uri="{BB962C8B-B14F-4D97-AF65-F5344CB8AC3E}">
        <p14:creationId xmlns:p14="http://schemas.microsoft.com/office/powerpoint/2010/main" val="206975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 excellent template teachers and teams can use to organize the instructional process for the desired behavioral skill</a:t>
            </a:r>
            <a:r>
              <a:rPr lang="en-US" baseline="0" dirty="0" smtClean="0"/>
              <a:t> and can be found on p. </a:t>
            </a:r>
            <a:r>
              <a:rPr lang="en-US" baseline="0" smtClean="0"/>
              <a:t>13 </a:t>
            </a:r>
            <a:r>
              <a:rPr lang="en-US" baseline="0" dirty="0" smtClean="0"/>
              <a:t>in your workbook.  This can be used for your lesson planning activity at the end of this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18</a:t>
            </a:fld>
            <a:endParaRPr lang="en-US"/>
          </a:p>
        </p:txBody>
      </p:sp>
    </p:spTree>
    <p:extLst>
      <p:ext uri="{BB962C8B-B14F-4D97-AF65-F5344CB8AC3E}">
        <p14:creationId xmlns:p14="http://schemas.microsoft.com/office/powerpoint/2010/main" val="239681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traditional approach to discipline has been reactionary.</a:t>
            </a:r>
            <a:r>
              <a:rPr lang="en-US" baseline="0" dirty="0" smtClean="0">
                <a:latin typeface="Calibri" charset="0"/>
              </a:rPr>
              <a:t> </a:t>
            </a:r>
            <a:r>
              <a:rPr lang="en-US" sz="1200" kern="1200" dirty="0" smtClean="0">
                <a:solidFill>
                  <a:schemeClr val="tx1"/>
                </a:solidFill>
                <a:latin typeface="+mn-lt"/>
                <a:ea typeface="+mn-ea"/>
                <a:cs typeface="+mn-cs"/>
              </a:rPr>
              <a:t>With PBIS, we are shifting from a traditional, reactive response to student behavior to a preventative response.</a:t>
            </a:r>
            <a:r>
              <a:rPr lang="en-US" baseline="0"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23</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mechanisms behind what we do are important.</a:t>
            </a:r>
          </a:p>
          <a:p>
            <a:pPr eaLnBrk="1" hangingPunct="1">
              <a:spcBef>
                <a:spcPct val="0"/>
              </a:spcBef>
            </a:pPr>
            <a:r>
              <a:rPr lang="en-US" dirty="0" smtClean="0">
                <a:latin typeface="Calibri" charset="0"/>
              </a:rPr>
              <a:t>Define the what,</a:t>
            </a:r>
            <a:r>
              <a:rPr lang="en-US" baseline="0" dirty="0" smtClean="0">
                <a:latin typeface="Calibri" charset="0"/>
              </a:rPr>
              <a:t> when, where, how </a:t>
            </a:r>
            <a:r>
              <a:rPr lang="en-US" baseline="0" dirty="0" err="1" smtClean="0">
                <a:latin typeface="Calibri" charset="0"/>
              </a:rPr>
              <a:t>abd</a:t>
            </a:r>
            <a:r>
              <a:rPr lang="en-US" baseline="0" dirty="0" smtClean="0">
                <a:latin typeface="Calibri" charset="0"/>
              </a:rPr>
              <a:t> why of your expectations</a:t>
            </a:r>
          </a:p>
          <a:p>
            <a:pPr eaLnBrk="1" hangingPunct="1">
              <a:spcBef>
                <a:spcPct val="0"/>
              </a:spcBef>
            </a:pPr>
            <a:r>
              <a:rPr lang="en-US" baseline="0" dirty="0" smtClean="0">
                <a:latin typeface="Calibri" charset="0"/>
              </a:rPr>
              <a:t>Link you antecedents with consequences- the best antecedents for behavior are those that predict the consequence of preforming the behavior</a:t>
            </a:r>
          </a:p>
          <a:p>
            <a:pPr eaLnBrk="1" hangingPunct="1">
              <a:spcBef>
                <a:spcPct val="0"/>
              </a:spcBef>
            </a:pPr>
            <a:r>
              <a:rPr lang="en-US" baseline="0" dirty="0" smtClean="0">
                <a:latin typeface="Calibri" charset="0"/>
              </a:rPr>
              <a:t>Shape the behavior </a:t>
            </a:r>
            <a:r>
              <a:rPr lang="en-US" baseline="0" dirty="0" err="1" smtClean="0">
                <a:latin typeface="Calibri" charset="0"/>
              </a:rPr>
              <a:t>your’e</a:t>
            </a:r>
            <a:r>
              <a:rPr lang="en-US" baseline="0" dirty="0" smtClean="0">
                <a:latin typeface="Calibri" charset="0"/>
              </a:rPr>
              <a:t> looking for through </a:t>
            </a:r>
            <a:r>
              <a:rPr lang="en-US" baseline="0" dirty="0" err="1" smtClean="0">
                <a:latin typeface="Calibri" charset="0"/>
              </a:rPr>
              <a:t>pos</a:t>
            </a:r>
            <a:r>
              <a:rPr lang="en-US" baseline="0" dirty="0" smtClean="0">
                <a:latin typeface="Calibri" charset="0"/>
              </a:rPr>
              <a:t> </a:t>
            </a:r>
            <a:r>
              <a:rPr lang="en-US" baseline="0" dirty="0" err="1" smtClean="0">
                <a:latin typeface="Calibri" charset="0"/>
              </a:rPr>
              <a:t>reinf</a:t>
            </a:r>
            <a:r>
              <a:rPr lang="en-US" baseline="0" dirty="0" smtClean="0">
                <a:latin typeface="Calibri" charset="0"/>
              </a:rPr>
              <a:t>. If needed, get the desired behavior going with </a:t>
            </a:r>
            <a:r>
              <a:rPr lang="en-US" baseline="0" dirty="0" err="1" smtClean="0">
                <a:latin typeface="Calibri" charset="0"/>
              </a:rPr>
              <a:t>neg</a:t>
            </a:r>
            <a:r>
              <a:rPr lang="en-US" baseline="0" dirty="0" smtClean="0">
                <a:latin typeface="Calibri" charset="0"/>
              </a:rPr>
              <a:t> </a:t>
            </a:r>
            <a:r>
              <a:rPr lang="en-US" baseline="0" dirty="0" err="1" smtClean="0">
                <a:latin typeface="Calibri" charset="0"/>
              </a:rPr>
              <a:t>reinf</a:t>
            </a:r>
            <a:r>
              <a:rPr lang="en-US" baseline="0" dirty="0" smtClean="0">
                <a:latin typeface="Calibri" charset="0"/>
              </a:rPr>
              <a:t> and then immediately and consistently provide </a:t>
            </a:r>
            <a:r>
              <a:rPr lang="en-US" baseline="0" dirty="0" err="1" smtClean="0">
                <a:latin typeface="Calibri" charset="0"/>
              </a:rPr>
              <a:t>pos</a:t>
            </a:r>
            <a:r>
              <a:rPr lang="en-US" baseline="0" dirty="0" smtClean="0">
                <a:latin typeface="Calibri" charset="0"/>
              </a:rPr>
              <a:t> </a:t>
            </a:r>
            <a:r>
              <a:rPr lang="en-US" baseline="0" dirty="0" err="1" smtClean="0">
                <a:latin typeface="Calibri" charset="0"/>
              </a:rPr>
              <a:t>reinf</a:t>
            </a:r>
            <a:r>
              <a:rPr lang="en-US" baseline="0" dirty="0" smtClean="0">
                <a:latin typeface="Calibri" charset="0"/>
              </a:rPr>
              <a:t> for the behavior. Avoid getting yourself emotionally worked up </a:t>
            </a:r>
            <a:r>
              <a:rPr lang="en-US" baseline="0" dirty="0" err="1" smtClean="0">
                <a:latin typeface="Calibri" charset="0"/>
              </a:rPr>
              <a:t>tht</a:t>
            </a:r>
            <a:r>
              <a:rPr lang="en-US" baseline="0" dirty="0" smtClean="0">
                <a:latin typeface="Calibri" charset="0"/>
              </a:rPr>
              <a:t> you’re too upset to post </a:t>
            </a:r>
            <a:r>
              <a:rPr lang="en-US" baseline="0" dirty="0" err="1" smtClean="0">
                <a:latin typeface="Calibri" charset="0"/>
              </a:rPr>
              <a:t>reinf</a:t>
            </a:r>
            <a:r>
              <a:rPr lang="en-US" baseline="0" dirty="0" smtClean="0">
                <a:latin typeface="Calibri" charset="0"/>
              </a:rPr>
              <a:t> the behavior once it does occur.</a:t>
            </a:r>
          </a:p>
          <a:p>
            <a:pPr eaLnBrk="1" hangingPunct="1">
              <a:spcBef>
                <a:spcPct val="0"/>
              </a:spcBef>
            </a:pPr>
            <a:r>
              <a:rPr lang="en-US" baseline="0" dirty="0" smtClean="0">
                <a:latin typeface="Calibri" charset="0"/>
              </a:rPr>
              <a:t>Change our behavior- if we same things day in and day out , we can’t expect the outcome to be any different today </a:t>
            </a:r>
            <a:r>
              <a:rPr lang="en-US" baseline="0" dirty="0" err="1" smtClean="0">
                <a:latin typeface="Calibri" charset="0"/>
              </a:rPr>
              <a:t>thatn</a:t>
            </a:r>
            <a:r>
              <a:rPr lang="en-US" baseline="0" dirty="0" smtClean="0">
                <a:latin typeface="Calibri" charset="0"/>
              </a:rPr>
              <a:t> it was yesterday. You get what you </a:t>
            </a:r>
            <a:r>
              <a:rPr lang="en-US" baseline="0" dirty="0" err="1" smtClean="0">
                <a:latin typeface="Calibri" charset="0"/>
              </a:rPr>
              <a:t>rinforce</a:t>
            </a:r>
            <a:r>
              <a:rPr lang="en-US" baseline="0" dirty="0" smtClean="0">
                <a:latin typeface="Calibri" charset="0"/>
              </a:rPr>
              <a:t>. Look at the effect your behavior is having on </a:t>
            </a:r>
            <a:r>
              <a:rPr lang="en-US" baseline="0" dirty="0" err="1" smtClean="0">
                <a:latin typeface="Calibri" charset="0"/>
              </a:rPr>
              <a:t>tohers</a:t>
            </a:r>
            <a:r>
              <a:rPr lang="en-US" baseline="0" dirty="0" smtClean="0">
                <a:latin typeface="Calibri" charset="0"/>
              </a:rPr>
              <a:t>, if you’re not getting the </a:t>
            </a:r>
            <a:r>
              <a:rPr lang="en-US" baseline="0" dirty="0" err="1" smtClean="0">
                <a:latin typeface="Calibri" charset="0"/>
              </a:rPr>
              <a:t>behvioar</a:t>
            </a:r>
            <a:r>
              <a:rPr lang="en-US" baseline="0" dirty="0" smtClean="0">
                <a:latin typeface="Calibri" charset="0"/>
              </a:rPr>
              <a:t> you want, look for ways to arrange the environment to </a:t>
            </a:r>
            <a:r>
              <a:rPr lang="en-US" baseline="0" dirty="0" err="1" smtClean="0">
                <a:latin typeface="Calibri" charset="0"/>
              </a:rPr>
              <a:t>reinf</a:t>
            </a:r>
            <a:r>
              <a:rPr lang="en-US" baseline="0" dirty="0" smtClean="0">
                <a:latin typeface="Calibri" charset="0"/>
              </a:rPr>
              <a:t> it and/or directly </a:t>
            </a:r>
            <a:r>
              <a:rPr lang="en-US" baseline="0" dirty="0" err="1" smtClean="0">
                <a:latin typeface="Calibri" charset="0"/>
              </a:rPr>
              <a:t>reinf</a:t>
            </a:r>
            <a:r>
              <a:rPr lang="en-US" baseline="0" dirty="0" smtClean="0">
                <a:latin typeface="Calibri" charset="0"/>
              </a:rPr>
              <a:t> it yourself.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25</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Reinf</a:t>
            </a:r>
            <a:r>
              <a:rPr lang="en-US" baseline="0" dirty="0" smtClean="0"/>
              <a:t> </a:t>
            </a:r>
            <a:r>
              <a:rPr lang="en-US" baseline="0" dirty="0" err="1" smtClean="0"/>
              <a:t>increaes</a:t>
            </a:r>
            <a:r>
              <a:rPr lang="en-US" baseline="0" dirty="0" smtClean="0"/>
              <a:t> behavior</a:t>
            </a:r>
            <a:endParaRPr lang="en-US" dirty="0" smtClean="0"/>
          </a:p>
          <a:p>
            <a:r>
              <a:rPr lang="en-US" dirty="0" err="1" smtClean="0"/>
              <a:t>Pos</a:t>
            </a:r>
            <a:r>
              <a:rPr lang="en-US" dirty="0" smtClean="0"/>
              <a:t> </a:t>
            </a:r>
            <a:r>
              <a:rPr lang="en-US" dirty="0" err="1" smtClean="0"/>
              <a:t>reinf</a:t>
            </a:r>
            <a:r>
              <a:rPr lang="en-US" dirty="0" smtClean="0"/>
              <a:t>- get something/stimulus</a:t>
            </a:r>
          </a:p>
          <a:p>
            <a:r>
              <a:rPr lang="en-US" dirty="0" err="1" smtClean="0"/>
              <a:t>Neg</a:t>
            </a:r>
            <a:r>
              <a:rPr lang="en-US" dirty="0" smtClean="0"/>
              <a:t> </a:t>
            </a:r>
            <a:r>
              <a:rPr lang="en-US" dirty="0" err="1" smtClean="0"/>
              <a:t>Reing</a:t>
            </a:r>
            <a:r>
              <a:rPr lang="en-US" dirty="0" smtClean="0"/>
              <a:t>- avoid something</a:t>
            </a:r>
          </a:p>
          <a:p>
            <a:endParaRPr lang="en-US" dirty="0" smtClean="0"/>
          </a:p>
          <a:p>
            <a:r>
              <a:rPr lang="en-US" dirty="0" smtClean="0"/>
              <a:t>Punishment decreases</a:t>
            </a:r>
          </a:p>
          <a:p>
            <a:r>
              <a:rPr lang="en-US" dirty="0" err="1" smtClean="0"/>
              <a:t>Pos</a:t>
            </a:r>
            <a:r>
              <a:rPr lang="en-US" dirty="0" smtClean="0"/>
              <a:t> Punishment-</a:t>
            </a:r>
            <a:r>
              <a:rPr lang="en-US" baseline="0" dirty="0" smtClean="0"/>
              <a:t> something/</a:t>
            </a:r>
            <a:r>
              <a:rPr lang="en-US" baseline="0" dirty="0" err="1" smtClean="0"/>
              <a:t>stimuls</a:t>
            </a:r>
            <a:r>
              <a:rPr lang="en-US" baseline="0" dirty="0" smtClean="0"/>
              <a:t> is added- after a student </a:t>
            </a:r>
            <a:r>
              <a:rPr lang="en-US" baseline="0" dirty="0" err="1" smtClean="0"/>
              <a:t>misbhaves</a:t>
            </a:r>
            <a:r>
              <a:rPr lang="en-US" baseline="0" dirty="0" smtClean="0"/>
              <a:t> we call home –we have added something. If the behavior decreases in the future, then we positively punished</a:t>
            </a:r>
          </a:p>
          <a:p>
            <a:r>
              <a:rPr lang="en-US" baseline="0" dirty="0" err="1" smtClean="0"/>
              <a:t>Neg</a:t>
            </a:r>
            <a:r>
              <a:rPr lang="en-US" baseline="0" dirty="0" smtClean="0"/>
              <a:t> Punishment-something /stimulus is removed. If a student misbehaves and we take away recess. If his behavior discontinues that behavior in the </a:t>
            </a:r>
            <a:r>
              <a:rPr lang="en-US" baseline="0" dirty="0" err="1" smtClean="0"/>
              <a:t>fuure</a:t>
            </a:r>
            <a:r>
              <a:rPr lang="en-US" baseline="0" dirty="0" smtClean="0"/>
              <a:t>, then we have </a:t>
            </a:r>
            <a:r>
              <a:rPr lang="en-US" baseline="0" dirty="0" err="1" smtClean="0"/>
              <a:t>neg</a:t>
            </a:r>
            <a:r>
              <a:rPr lang="en-US" baseline="0" dirty="0" smtClean="0"/>
              <a:t> punished that behavior</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27</a:t>
            </a:fld>
            <a:endParaRPr lang="en-US"/>
          </a:p>
        </p:txBody>
      </p:sp>
    </p:spTree>
    <p:extLst>
      <p:ext uri="{BB962C8B-B14F-4D97-AF65-F5344CB8AC3E}">
        <p14:creationId xmlns:p14="http://schemas.microsoft.com/office/powerpoint/2010/main" val="362870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C36B524-70AD-4320-98F2-B8EE1BF2296D}" type="slidenum">
              <a:rPr lang="en-US" smtClean="0"/>
              <a:pPr/>
              <a:t>28</a:t>
            </a:fld>
            <a:endParaRPr lang="en-US" dirty="0"/>
          </a:p>
        </p:txBody>
      </p:sp>
    </p:spTree>
    <p:extLst>
      <p:ext uri="{BB962C8B-B14F-4D97-AF65-F5344CB8AC3E}">
        <p14:creationId xmlns:p14="http://schemas.microsoft.com/office/powerpoint/2010/main" val="253371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Locus of control-</a:t>
            </a:r>
            <a:r>
              <a:rPr lang="en-US" baseline="0" dirty="0" smtClean="0"/>
              <a:t> you are able to have control over your own destiny</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31</a:t>
            </a:fld>
            <a:endParaRPr lang="en-US"/>
          </a:p>
        </p:txBody>
      </p:sp>
    </p:spTree>
    <p:extLst>
      <p:ext uri="{BB962C8B-B14F-4D97-AF65-F5344CB8AC3E}">
        <p14:creationId xmlns:p14="http://schemas.microsoft.com/office/powerpoint/2010/main" val="301823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Downloaded from:</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http://www.safeandcivilschools.com/research/references/positive-approach-to-behavior.php</a:t>
            </a:r>
            <a:endParaRPr lang="en-US" dirty="0"/>
          </a:p>
        </p:txBody>
      </p:sp>
      <p:sp>
        <p:nvSpPr>
          <p:cNvPr id="4" name="Slide Number Placeholder 3"/>
          <p:cNvSpPr>
            <a:spLocks noGrp="1"/>
          </p:cNvSpPr>
          <p:nvPr>
            <p:ph type="sldNum" sz="quarter" idx="10"/>
          </p:nvPr>
        </p:nvSpPr>
        <p:spPr/>
        <p:txBody>
          <a:bodyPr/>
          <a:lstStyle/>
          <a:p>
            <a:fld id="{99961BE8-61E8-F34A-90F5-DB0E2D407226}" type="slidenum">
              <a:rPr lang="en-US" smtClean="0"/>
              <a:pPr/>
              <a:t>32</a:t>
            </a:fld>
            <a:endParaRPr lang="en-US"/>
          </a:p>
        </p:txBody>
      </p:sp>
    </p:spTree>
    <p:extLst>
      <p:ext uri="{BB962C8B-B14F-4D97-AF65-F5344CB8AC3E}">
        <p14:creationId xmlns:p14="http://schemas.microsoft.com/office/powerpoint/2010/main" val="136217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this team support</a:t>
            </a:r>
            <a:r>
              <a:rPr lang="en-US" baseline="0" dirty="0" smtClean="0"/>
              <a:t> this vision for discipline</a:t>
            </a:r>
            <a:endParaRPr lang="en-US" dirty="0"/>
          </a:p>
        </p:txBody>
      </p:sp>
      <p:sp>
        <p:nvSpPr>
          <p:cNvPr id="4" name="Slide Number Placeholder 3"/>
          <p:cNvSpPr>
            <a:spLocks noGrp="1"/>
          </p:cNvSpPr>
          <p:nvPr>
            <p:ph type="sldNum" sz="quarter" idx="10"/>
          </p:nvPr>
        </p:nvSpPr>
        <p:spPr/>
        <p:txBody>
          <a:bodyPr/>
          <a:lstStyle/>
          <a:p>
            <a:fld id="{7C36B524-70AD-4320-98F2-B8EE1BF2296D}" type="slidenum">
              <a:rPr lang="en-US" smtClean="0"/>
              <a:pPr/>
              <a:t>36</a:t>
            </a:fld>
            <a:endParaRPr lang="en-US" dirty="0"/>
          </a:p>
        </p:txBody>
      </p:sp>
    </p:spTree>
    <p:extLst>
      <p:ext uri="{BB962C8B-B14F-4D97-AF65-F5344CB8AC3E}">
        <p14:creationId xmlns:p14="http://schemas.microsoft.com/office/powerpoint/2010/main" val="253371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use thumbs up and thumbs down cards</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37</a:t>
            </a:fld>
            <a:endParaRPr lang="en-US"/>
          </a:p>
        </p:txBody>
      </p:sp>
    </p:spTree>
    <p:extLst>
      <p:ext uri="{BB962C8B-B14F-4D97-AF65-F5344CB8AC3E}">
        <p14:creationId xmlns:p14="http://schemas.microsoft.com/office/powerpoint/2010/main" val="68150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use thumbs up and thumbs </a:t>
            </a:r>
            <a:r>
              <a:rPr lang="en-US" smtClean="0"/>
              <a:t>down cards</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38</a:t>
            </a:fld>
            <a:endParaRPr lang="en-US"/>
          </a:p>
        </p:txBody>
      </p:sp>
    </p:spTree>
    <p:extLst>
      <p:ext uri="{BB962C8B-B14F-4D97-AF65-F5344CB8AC3E}">
        <p14:creationId xmlns:p14="http://schemas.microsoft.com/office/powerpoint/2010/main" val="6815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Anthony </a:t>
            </a:r>
            <a:r>
              <a:rPr lang="en-US" sz="1200" b="1" kern="1200" dirty="0" err="1" smtClean="0">
                <a:solidFill>
                  <a:schemeClr val="tx1"/>
                </a:solidFill>
                <a:effectLst/>
                <a:latin typeface="+mn-lt"/>
                <a:ea typeface="+mn-ea"/>
                <a:cs typeface="+mn-cs"/>
              </a:rPr>
              <a:t>Biglan</a:t>
            </a:r>
            <a:r>
              <a:rPr lang="en-US" sz="1200" b="1" kern="1200" dirty="0" smtClean="0">
                <a:solidFill>
                  <a:schemeClr val="tx1"/>
                </a:solidFill>
                <a:effectLst/>
                <a:latin typeface="+mn-lt"/>
                <a:ea typeface="+mn-ea"/>
                <a:cs typeface="+mn-cs"/>
              </a:rPr>
              <a:t>, PhD,</a:t>
            </a:r>
            <a:r>
              <a:rPr lang="en-US" sz="1200" kern="1200" dirty="0" smtClean="0">
                <a:solidFill>
                  <a:schemeClr val="tx1"/>
                </a:solidFill>
                <a:effectLst/>
                <a:latin typeface="+mn-lt"/>
                <a:ea typeface="+mn-ea"/>
                <a:cs typeface="+mn-cs"/>
              </a:rPr>
              <a:t> is a senior scientist at Oregon Research Institute and a leading figure in the development of prevention science. His research over the past thirty years has helped to identify effective family, school, and community interventions to prevent all of the most common and costly problems of childhood and adolescence. He is a leader in efforts to use prevention science to build more nurturing families, schools, and communities throughout the world. </a:t>
            </a:r>
            <a:r>
              <a:rPr lang="en-US" sz="1200" kern="1200" dirty="0" err="1" smtClean="0">
                <a:solidFill>
                  <a:schemeClr val="tx1"/>
                </a:solidFill>
                <a:effectLst/>
                <a:latin typeface="+mn-lt"/>
                <a:ea typeface="+mn-ea"/>
                <a:cs typeface="+mn-cs"/>
              </a:rPr>
              <a:t>Biglan</a:t>
            </a:r>
            <a:r>
              <a:rPr lang="en-US" sz="1200" kern="1200" dirty="0" smtClean="0">
                <a:solidFill>
                  <a:schemeClr val="tx1"/>
                </a:solidFill>
                <a:effectLst/>
                <a:latin typeface="+mn-lt"/>
                <a:ea typeface="+mn-ea"/>
                <a:cs typeface="+mn-cs"/>
              </a:rPr>
              <a:t> lives in Eugene, Oregon.</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6</a:t>
            </a:fld>
            <a:endParaRPr lang="en-US"/>
          </a:p>
        </p:txBody>
      </p:sp>
    </p:spTree>
    <p:extLst>
      <p:ext uri="{BB962C8B-B14F-4D97-AF65-F5344CB8AC3E}">
        <p14:creationId xmlns:p14="http://schemas.microsoft.com/office/powerpoint/2010/main" val="1641786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use thumbs up and thumbs down cards</a:t>
            </a:r>
            <a:endParaRPr lang="en-US" dirty="0"/>
          </a:p>
        </p:txBody>
      </p:sp>
      <p:sp>
        <p:nvSpPr>
          <p:cNvPr id="4" name="Slide Number Placeholder 3"/>
          <p:cNvSpPr>
            <a:spLocks noGrp="1"/>
          </p:cNvSpPr>
          <p:nvPr>
            <p:ph type="sldNum" sz="quarter" idx="10"/>
          </p:nvPr>
        </p:nvSpPr>
        <p:spPr/>
        <p:txBody>
          <a:bodyPr/>
          <a:lstStyle/>
          <a:p>
            <a:fld id="{A6F49CB8-DC47-1944-B573-38962F37DC36}" type="slidenum">
              <a:rPr lang="en-US" smtClean="0"/>
              <a:t>39</a:t>
            </a:fld>
            <a:endParaRPr lang="en-US"/>
          </a:p>
        </p:txBody>
      </p:sp>
    </p:spTree>
    <p:extLst>
      <p:ext uri="{BB962C8B-B14F-4D97-AF65-F5344CB8AC3E}">
        <p14:creationId xmlns:p14="http://schemas.microsoft.com/office/powerpoint/2010/main" val="68150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traditional approach to discipline has been reactionary.</a:t>
            </a:r>
            <a:r>
              <a:rPr lang="en-US" baseline="0" dirty="0" smtClean="0">
                <a:latin typeface="Calibri" charset="0"/>
              </a:rPr>
              <a:t> </a:t>
            </a:r>
            <a:r>
              <a:rPr lang="en-US" sz="1200" kern="1200" dirty="0" smtClean="0">
                <a:solidFill>
                  <a:schemeClr val="tx1"/>
                </a:solidFill>
                <a:latin typeface="+mn-lt"/>
                <a:ea typeface="+mn-ea"/>
                <a:cs typeface="+mn-cs"/>
              </a:rPr>
              <a:t>With PBIS, we are shifting from a traditional, reactive response to student behavior to a preventative response.</a:t>
            </a:r>
            <a:r>
              <a:rPr lang="en-US" baseline="0"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45</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smtClean="0">
                <a:latin typeface="Times New Roman" pitchFamily="18" charset="0"/>
                <a:ea typeface="ＭＳ Ｐゴシック" pitchFamily="34" charset="-128"/>
              </a:rPr>
              <a:t>Even when we have clearly defined rules and routines and give high rates of positive feedback we know some students will still demonstrate inappropriate or undesirable behavior.  </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When misbehavior happens, correcting students is not bad or wrong- in fact, consistently responding to inappropriate behavior is essential.  Correctives are a problem only if they exceed the rate of positives.</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However….(</a:t>
            </a:r>
            <a:r>
              <a:rPr lang="en-US" i="1" smtClean="0">
                <a:latin typeface="Times New Roman" pitchFamily="18" charset="0"/>
                <a:ea typeface="ＭＳ Ｐゴシック" pitchFamily="34" charset="-128"/>
              </a:rPr>
              <a:t>Read Slide)</a:t>
            </a:r>
          </a:p>
          <a:p>
            <a:pPr eaLnBrk="1" hangingPunct="1">
              <a:spcBef>
                <a:spcPct val="0"/>
              </a:spcBef>
              <a:defRPr/>
            </a:pPr>
            <a:endParaRPr lang="en-US" smtClean="0">
              <a:latin typeface="Times New Roman" pitchFamily="18" charset="0"/>
              <a:ea typeface="ＭＳ Ｐゴシック" pitchFamily="34" charset="-128"/>
            </a:endParaRPr>
          </a:p>
          <a:p>
            <a:pPr eaLnBrk="1" hangingPunct="1">
              <a:spcBef>
                <a:spcPct val="0"/>
              </a:spcBef>
              <a:defRPr/>
            </a:pPr>
            <a:r>
              <a:rPr lang="en-US" smtClean="0">
                <a:latin typeface="Times New Roman" pitchFamily="18" charset="0"/>
                <a:ea typeface="ＭＳ Ｐゴシック" pitchFamily="34" charset="-128"/>
              </a:rPr>
              <a:t>The teacher who yells or berates is, in effect, saying to the student this is how an adult reacts and copes with undesirable behaviors in an environment </a:t>
            </a:r>
            <a:r>
              <a:rPr lang="en-US" sz="900">
                <a:latin typeface="Times New Roman" pitchFamily="18" charset="0"/>
                <a:ea typeface="ＭＳ Ｐゴシック" pitchFamily="34" charset="-128"/>
              </a:rPr>
              <a:t>(Alberto &amp; Troutman, 2006). </a:t>
            </a:r>
          </a:p>
          <a:p>
            <a:pPr eaLnBrk="1" hangingPunct="1">
              <a:spcBef>
                <a:spcPct val="0"/>
              </a:spcBef>
              <a:defRPr/>
            </a:pPr>
            <a:r>
              <a:rPr lang="en-US" smtClean="0">
                <a:latin typeface="Times New Roman" pitchFamily="18" charset="0"/>
                <a:ea typeface="ＭＳ Ｐゴシック" pitchFamily="34" charset="-128"/>
              </a:rPr>
              <a:t>This is not the model we want to provide for students.</a:t>
            </a:r>
          </a:p>
          <a:p>
            <a:pPr eaLnBrk="1" hangingPunct="1">
              <a:spcBef>
                <a:spcPct val="0"/>
              </a:spcBef>
              <a:defRPr/>
            </a:pPr>
            <a:endParaRPr lang="en-US" sz="900">
              <a:latin typeface="Times New Roman" pitchFamily="18" charset="0"/>
              <a:ea typeface="ＭＳ Ｐゴシック" pitchFamily="34" charset="-128"/>
            </a:endParaRPr>
          </a:p>
          <a:p>
            <a:pPr eaLnBrk="1" hangingPunct="1">
              <a:spcBef>
                <a:spcPct val="0"/>
              </a:spcBef>
              <a:defRPr/>
            </a:pPr>
            <a:endParaRPr lang="en-US" smtClean="0">
              <a:latin typeface="Times New Roman" pitchFamily="18" charset="0"/>
              <a:ea typeface="ＭＳ Ｐゴシック" pitchFamily="34" charset="-128"/>
            </a:endParaRPr>
          </a:p>
        </p:txBody>
      </p:sp>
      <p:sp>
        <p:nvSpPr>
          <p:cNvPr id="788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09" indent="-285734">
              <a:defRPr sz="2400">
                <a:solidFill>
                  <a:schemeClr val="tx1"/>
                </a:solidFill>
                <a:latin typeface="Arial" pitchFamily="34" charset="0"/>
                <a:ea typeface="ＭＳ Ｐゴシック" pitchFamily="34" charset="-128"/>
              </a:defRPr>
            </a:lvl2pPr>
            <a:lvl3pPr marL="1142937" indent="-228587">
              <a:defRPr sz="2400">
                <a:solidFill>
                  <a:schemeClr val="tx1"/>
                </a:solidFill>
                <a:latin typeface="Arial" pitchFamily="34" charset="0"/>
                <a:ea typeface="ＭＳ Ｐゴシック" pitchFamily="34" charset="-128"/>
              </a:defRPr>
            </a:lvl3pPr>
            <a:lvl4pPr marL="1600112" indent="-228587">
              <a:defRPr sz="2400">
                <a:solidFill>
                  <a:schemeClr val="tx1"/>
                </a:solidFill>
                <a:latin typeface="Arial" pitchFamily="34" charset="0"/>
                <a:ea typeface="ＭＳ Ｐゴシック" pitchFamily="34" charset="-128"/>
              </a:defRPr>
            </a:lvl4pPr>
            <a:lvl5pPr marL="2057287" indent="-228587">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8EE79D8-697A-4CD7-8069-7CEA0049C98E}" type="slidenum">
              <a:rPr lang="en-US" sz="1200">
                <a:latin typeface="Times New Roman" pitchFamily="18" charset="0"/>
              </a:rPr>
              <a:pPr>
                <a:defRPr/>
              </a:pPr>
              <a:t>56</a:t>
            </a:fld>
            <a:endParaRPr lang="en-US" sz="1200">
              <a:latin typeface="Times New Roman" pitchFamily="18" charset="0"/>
            </a:endParaRPr>
          </a:p>
        </p:txBody>
      </p:sp>
    </p:spTree>
    <p:extLst>
      <p:ext uri="{BB962C8B-B14F-4D97-AF65-F5344CB8AC3E}">
        <p14:creationId xmlns:p14="http://schemas.microsoft.com/office/powerpoint/2010/main" val="3732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Calibri"/>
                <a:cs typeface="+mn-cs"/>
              </a:rPr>
              <a:t>When students passing in the hallways see that all educators consistently stop students to address even small violations of procedures, they will quickly bring their behavior in line.</a:t>
            </a:r>
          </a:p>
          <a:p>
            <a:pPr>
              <a:defRPr/>
            </a:pPr>
            <a:r>
              <a:rPr lang="en-US" dirty="0">
                <a:latin typeface="Calibri"/>
                <a:cs typeface="+mn-cs"/>
              </a:rPr>
              <a:t>Give teams time to think of a current problem or a previous problem where staff are not responding consistently or where staff did increase consistency with response and that contributed to a decrease in that behavior.</a:t>
            </a:r>
          </a:p>
        </p:txBody>
      </p:sp>
      <p:sp>
        <p:nvSpPr>
          <p:cNvPr id="921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44FED0-3985-413F-926E-D36A38FC160C}" type="slidenum">
              <a:rPr lang="en-US" sz="1200" smtClean="0">
                <a:latin typeface="Calibri"/>
              </a:rPr>
              <a:pPr>
                <a:defRPr/>
              </a:pPr>
              <a:t>59</a:t>
            </a:fld>
            <a:endParaRPr lang="en-US" sz="1200" dirty="0" smtClean="0">
              <a:latin typeface="Calibri"/>
            </a:endParaRPr>
          </a:p>
        </p:txBody>
      </p:sp>
    </p:spTree>
    <p:extLst>
      <p:ext uri="{BB962C8B-B14F-4D97-AF65-F5344CB8AC3E}">
        <p14:creationId xmlns:p14="http://schemas.microsoft.com/office/powerpoint/2010/main" val="2108158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language like this is situational inappropriate- time and place , not wrong, bad remove </a:t>
            </a:r>
            <a:r>
              <a:rPr lang="en-US" dirty="0" err="1" smtClean="0"/>
              <a:t>judgement</a:t>
            </a:r>
            <a:r>
              <a:rPr lang="en-US" baseline="0" dirty="0" smtClean="0"/>
              <a:t> .</a:t>
            </a:r>
            <a:r>
              <a:rPr lang="en-US" sz="1200" dirty="0" smtClean="0">
                <a:solidFill>
                  <a:srgbClr val="000000"/>
                </a:solidFill>
              </a:rPr>
              <a:t>Time and place.</a:t>
            </a:r>
            <a:r>
              <a:rPr lang="en-US" sz="1200" baseline="0" dirty="0" smtClean="0">
                <a:solidFill>
                  <a:srgbClr val="000000"/>
                </a:solidFill>
              </a:rPr>
              <a:t> </a:t>
            </a:r>
            <a:r>
              <a:rPr lang="en-US" sz="1200" dirty="0" smtClean="0">
                <a:solidFill>
                  <a:srgbClr val="000000"/>
                </a:solidFill>
              </a:rPr>
              <a:t>Remove </a:t>
            </a:r>
            <a:r>
              <a:rPr lang="en-US" sz="1200" dirty="0" err="1" smtClean="0">
                <a:solidFill>
                  <a:srgbClr val="000000"/>
                </a:solidFill>
              </a:rPr>
              <a:t>judgement</a:t>
            </a:r>
            <a:endParaRPr 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C36B524-70AD-4320-98F2-B8EE1BF2296D}" type="slidenum">
              <a:rPr lang="en-US" smtClean="0"/>
              <a:pPr/>
              <a:t>61</a:t>
            </a:fld>
            <a:endParaRPr lang="en-US" dirty="0"/>
          </a:p>
        </p:txBody>
      </p:sp>
    </p:spTree>
    <p:extLst>
      <p:ext uri="{BB962C8B-B14F-4D97-AF65-F5344CB8AC3E}">
        <p14:creationId xmlns:p14="http://schemas.microsoft.com/office/powerpoint/2010/main" val="2533715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theme based response costs …surfs up, cooking, and killing frogs</a:t>
            </a:r>
            <a:endParaRPr lang="en-US" dirty="0"/>
          </a:p>
        </p:txBody>
      </p:sp>
      <p:sp>
        <p:nvSpPr>
          <p:cNvPr id="4" name="Slide Number Placeholder 3"/>
          <p:cNvSpPr>
            <a:spLocks noGrp="1"/>
          </p:cNvSpPr>
          <p:nvPr>
            <p:ph type="sldNum" sz="quarter" idx="10"/>
          </p:nvPr>
        </p:nvSpPr>
        <p:spPr/>
        <p:txBody>
          <a:bodyPr/>
          <a:lstStyle/>
          <a:p>
            <a:fld id="{2BEC0EB9-A96E-D246-BD4D-F6BEC2B3492C}" type="slidenum">
              <a:rPr lang="en-US" smtClean="0"/>
              <a:pPr/>
              <a:t>64</a:t>
            </a:fld>
            <a:endParaRPr lang="en-US"/>
          </a:p>
        </p:txBody>
      </p:sp>
    </p:spTree>
    <p:extLst>
      <p:ext uri="{BB962C8B-B14F-4D97-AF65-F5344CB8AC3E}">
        <p14:creationId xmlns:p14="http://schemas.microsoft.com/office/powerpoint/2010/main" val="2971000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hangingPunct="1">
              <a:defRPr/>
            </a:pPr>
            <a:r>
              <a:rPr lang="en-US" sz="1200" dirty="0" smtClean="0">
                <a:latin typeface="Gill Sans MT" pitchFamily="34" charset="0"/>
              </a:rPr>
              <a:t>Response cost does not teach replacement behavior-</a:t>
            </a:r>
          </a:p>
          <a:p>
            <a:pPr eaLnBrk="1" hangingPunct="1">
              <a:defRPr/>
            </a:pPr>
            <a:r>
              <a:rPr lang="en-US" sz="1200" dirty="0" smtClean="0">
                <a:latin typeface="Gill Sans MT" pitchFamily="34" charset="0"/>
              </a:rPr>
              <a:t> It is not a teaching intervention as students are not</a:t>
            </a:r>
          </a:p>
          <a:p>
            <a:pPr eaLnBrk="1" hangingPunct="1">
              <a:defRPr/>
            </a:pPr>
            <a:r>
              <a:rPr lang="en-US" sz="1200" dirty="0" smtClean="0">
                <a:latin typeface="Gill Sans MT" pitchFamily="34" charset="0"/>
              </a:rPr>
              <a:t> taught appropriate behaviors.</a:t>
            </a:r>
          </a:p>
          <a:p>
            <a:pPr eaLnBrk="1" hangingPunct="1">
              <a:defRPr/>
            </a:pPr>
            <a:r>
              <a:rPr lang="en-US" sz="1200" dirty="0" smtClean="0">
                <a:latin typeface="Gill Sans MT" pitchFamily="34" charset="0"/>
              </a:rPr>
              <a:t>Response cost is a complex procedure to implement</a:t>
            </a:r>
          </a:p>
          <a:p>
            <a:pPr eaLnBrk="1" hangingPunct="1">
              <a:defRPr/>
            </a:pPr>
            <a:r>
              <a:rPr lang="en-US" sz="1200" dirty="0" smtClean="0">
                <a:latin typeface="Gill Sans MT" pitchFamily="34" charset="0"/>
              </a:rPr>
              <a:t> correctly</a:t>
            </a:r>
          </a:p>
          <a:p>
            <a:pPr lvl="1" eaLnBrk="1" hangingPunct="1">
              <a:defRPr/>
            </a:pPr>
            <a:r>
              <a:rPr lang="en-US" sz="1200" dirty="0" smtClean="0">
                <a:latin typeface="Gill Sans MT" pitchFamily="34" charset="0"/>
              </a:rPr>
              <a:t>Requires balance between positive reinforcement (BSPS)</a:t>
            </a:r>
          </a:p>
          <a:p>
            <a:pPr lvl="1" eaLnBrk="1" hangingPunct="1">
              <a:defRPr/>
            </a:pPr>
            <a:r>
              <a:rPr lang="en-US" sz="1200" dirty="0" smtClean="0">
                <a:latin typeface="Gill Sans MT" pitchFamily="34" charset="0"/>
              </a:rPr>
              <a:t> and “fines” (punishment)</a:t>
            </a:r>
            <a:r>
              <a:rPr lang="en-US" sz="1200" dirty="0" smtClean="0"/>
              <a:t>. Can be difficult to apply correctly when teaching.</a:t>
            </a:r>
          </a:p>
          <a:p>
            <a:pPr lvl="1" eaLnBrk="1" hangingPunct="1">
              <a:defRPr/>
            </a:pPr>
            <a:endParaRPr lang="en-US" sz="1200" dirty="0" smtClean="0">
              <a:latin typeface="Gill Sans MT" pitchFamily="34" charset="0"/>
            </a:endParaRPr>
          </a:p>
        </p:txBody>
      </p:sp>
      <p:sp>
        <p:nvSpPr>
          <p:cNvPr id="4" name="Slide Number Placeholder 3"/>
          <p:cNvSpPr>
            <a:spLocks noGrp="1"/>
          </p:cNvSpPr>
          <p:nvPr>
            <p:ph type="sldNum" sz="quarter" idx="5"/>
          </p:nvPr>
        </p:nvSpPr>
        <p:spPr/>
        <p:txBody>
          <a:bodyPr/>
          <a:lstStyle/>
          <a:p>
            <a:pPr>
              <a:defRPr/>
            </a:pPr>
            <a:fld id="{568EDFE2-EBB2-4C31-BDB1-881C4C65E523}" type="slidenum">
              <a:rPr lang="en-US" smtClean="0"/>
              <a:pPr>
                <a:defRPr/>
              </a:pPr>
              <a:t>65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Use this as a self assessment to determine which teachers may</a:t>
            </a:r>
            <a:r>
              <a:rPr lang="en-US" sz="1000" baseline="0" dirty="0" smtClean="0"/>
              <a:t> need </a:t>
            </a:r>
          </a:p>
          <a:p>
            <a:r>
              <a:rPr lang="en-US" sz="1000" baseline="0" dirty="0" smtClean="0"/>
              <a:t>extra training or support with this practice.</a:t>
            </a:r>
            <a:endParaRPr lang="en-US" sz="1000" dirty="0"/>
          </a:p>
        </p:txBody>
      </p:sp>
      <p:sp>
        <p:nvSpPr>
          <p:cNvPr id="4" name="Slide Number Placeholder 3"/>
          <p:cNvSpPr>
            <a:spLocks noGrp="1"/>
          </p:cNvSpPr>
          <p:nvPr>
            <p:ph type="sldNum" sz="quarter" idx="10"/>
          </p:nvPr>
        </p:nvSpPr>
        <p:spPr/>
        <p:txBody>
          <a:bodyPr/>
          <a:lstStyle/>
          <a:p>
            <a:fld id="{A5C04D7D-6BCF-BF47-8CAA-5C91DED02858}" type="slidenum">
              <a:rPr lang="en-US" smtClean="0"/>
              <a:t>68</a:t>
            </a:fld>
            <a:endParaRPr lang="en-US"/>
          </a:p>
        </p:txBody>
      </p:sp>
    </p:spTree>
    <p:extLst>
      <p:ext uri="{BB962C8B-B14F-4D97-AF65-F5344CB8AC3E}">
        <p14:creationId xmlns:p14="http://schemas.microsoft.com/office/powerpoint/2010/main" val="278159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the tools to help our families and schools to be more nurturing. Rather than addressing each psychological, behavioral, or health problem as though it is unrelated to every other problem, we need to get all of the organizations working on human wellbeing to band together to help make all of our families and schools more nurturing.</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7</a:t>
            </a:fld>
            <a:endParaRPr lang="en-US"/>
          </a:p>
        </p:txBody>
      </p:sp>
    </p:spTree>
    <p:extLst>
      <p:ext uri="{BB962C8B-B14F-4D97-AF65-F5344CB8AC3E}">
        <p14:creationId xmlns:p14="http://schemas.microsoft.com/office/powerpoint/2010/main" val="3989112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watching group and make tally marks when people have eyes on you. Point out one person (for example---”Mary, I am so glad to see you are following along with what we are doing.  You have had your eyes on me and seem very focused today. I am proud of you”).  Make sure to put tally marks on the chart and tell the entire group why.</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70</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18" name="Shape 6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traditional approach to discipline has been reactionary.</a:t>
            </a:r>
            <a:r>
              <a:rPr lang="en-US" baseline="0" dirty="0" smtClean="0">
                <a:latin typeface="Calibri" charset="0"/>
              </a:rPr>
              <a:t> </a:t>
            </a:r>
            <a:r>
              <a:rPr lang="en-US" sz="1200" kern="1200" dirty="0" smtClean="0">
                <a:solidFill>
                  <a:schemeClr val="tx1"/>
                </a:solidFill>
                <a:latin typeface="+mn-lt"/>
                <a:ea typeface="+mn-ea"/>
                <a:cs typeface="+mn-cs"/>
              </a:rPr>
              <a:t>With PBIS, we are shifting from a traditional, reactive response to student behavior to a preventative response.</a:t>
            </a:r>
            <a:r>
              <a:rPr lang="en-US" baseline="0"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8</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traditional approach to discipline has been reactionary.</a:t>
            </a:r>
            <a:r>
              <a:rPr lang="en-US" baseline="0" dirty="0" smtClean="0">
                <a:latin typeface="Calibri" charset="0"/>
              </a:rPr>
              <a:t> </a:t>
            </a:r>
            <a:r>
              <a:rPr lang="en-US" sz="1200" kern="1200" dirty="0" smtClean="0">
                <a:solidFill>
                  <a:schemeClr val="tx1"/>
                </a:solidFill>
                <a:latin typeface="+mn-lt"/>
                <a:ea typeface="+mn-ea"/>
                <a:cs typeface="+mn-cs"/>
              </a:rPr>
              <a:t>With PBIS, we are shifting from a traditional, reactive response to student behavior to a preventative response.</a:t>
            </a:r>
            <a:r>
              <a:rPr lang="en-US" baseline="0"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9</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 with entering</a:t>
            </a:r>
            <a:r>
              <a:rPr lang="en-US" baseline="0" dirty="0" smtClean="0"/>
              <a:t> your school-wide expectations on the left side and then add your classroom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457200" indent="-457200">
              <a:buFont typeface="Arial"/>
              <a:buChar char="•"/>
            </a:pPr>
            <a:r>
              <a:rPr lang="en-US" dirty="0" smtClean="0"/>
              <a:t>The School-wide matrix includes the rules for classrooms.</a:t>
            </a:r>
          </a:p>
          <a:p>
            <a:pPr marL="457200" indent="-457200">
              <a:buFont typeface="Arial"/>
              <a:buChar char="•"/>
            </a:pPr>
            <a:r>
              <a:rPr lang="en-US" dirty="0" smtClean="0"/>
              <a:t>Classrooms then expand their matrix to also include the routines/procedures for common routines (mapped to the school-wide expectations).</a:t>
            </a:r>
          </a:p>
        </p:txBody>
      </p:sp>
      <p:sp>
        <p:nvSpPr>
          <p:cNvPr id="4" name="Slide Number Placeholder 3"/>
          <p:cNvSpPr>
            <a:spLocks noGrp="1"/>
          </p:cNvSpPr>
          <p:nvPr>
            <p:ph type="sldNum" sz="quarter" idx="10"/>
          </p:nvPr>
        </p:nvSpPr>
        <p:spPr/>
        <p:txBody>
          <a:bodyPr/>
          <a:lstStyle/>
          <a:p>
            <a:fld id="{A5C04D7D-6BCF-BF47-8CAA-5C91DED02858}" type="slidenum">
              <a:rPr lang="en-US" smtClean="0"/>
              <a:t>13</a:t>
            </a:fld>
            <a:endParaRPr lang="en-US"/>
          </a:p>
        </p:txBody>
      </p:sp>
    </p:spTree>
    <p:extLst>
      <p:ext uri="{BB962C8B-B14F-4D97-AF65-F5344CB8AC3E}">
        <p14:creationId xmlns:p14="http://schemas.microsoft.com/office/powerpoint/2010/main" val="144891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87D154-3B95-489C-80AE-73DC5A54F70D}" type="slidenum">
              <a:rPr lang="en-US">
                <a:latin typeface="Arial" charset="0"/>
                <a:cs typeface="Arial" charset="0"/>
              </a:rPr>
              <a:pPr/>
              <a:t>14</a:t>
            </a:fld>
            <a:endParaRPr lang="en-US">
              <a:latin typeface="Arial" charset="0"/>
              <a:cs typeface="Arial" charset="0"/>
            </a:endParaRPr>
          </a:p>
        </p:txBody>
      </p:sp>
      <p:sp>
        <p:nvSpPr>
          <p:cNvPr id="171010" name="Rectangle 2"/>
          <p:cNvSpPr>
            <a:spLocks noGrp="1" noRot="1" noChangeAspect="1" noChangeArrowheads="1" noTextEdit="1"/>
          </p:cNvSpPr>
          <p:nvPr>
            <p:ph type="sldImg"/>
          </p:nvPr>
        </p:nvSpPr>
        <p:spPr bwMode="auto">
          <a:xfrm>
            <a:off x="1146175" y="685800"/>
            <a:ext cx="4570413" cy="3429000"/>
          </a:xfrm>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slide show will stop at the red question mark.  Mention that many writers/experts/teachers recommend posting the rules prominently.   After taking contributions from the audience, click again to show the two reasons.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incorporating</a:t>
            </a:r>
            <a:r>
              <a:rPr lang="en-US" baseline="0" dirty="0" smtClean="0"/>
              <a:t> pro-social skills within the teaching matrix.  Specific behaviors are important and necessary, but we are also addressing social competency with all our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students spend more time in small cooperative,</a:t>
            </a:r>
            <a:r>
              <a:rPr lang="en-US" baseline="0" dirty="0" smtClean="0"/>
              <a:t> collaborative work groups, they rely on these prosocial skills for their academic work as well.  You can increase content coverage when you </a:t>
            </a:r>
            <a:r>
              <a:rPr lang="en-US" baseline="0" dirty="0" err="1" smtClean="0"/>
              <a:t>precorrect</a:t>
            </a:r>
            <a:r>
              <a:rPr lang="en-US" baseline="0" dirty="0" smtClean="0"/>
              <a:t> and teach prosocial skills (Anita Archer principle).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Mention behaviors of those being successful or the pro social skills needed by children – intent is to lead the child to be more independent and better quality of life</a:t>
            </a:r>
            <a:endParaRPr lang="en-US" dirty="0" smtClean="0"/>
          </a:p>
          <a:p>
            <a:endParaRPr lang="en-US" dirty="0"/>
          </a:p>
        </p:txBody>
      </p:sp>
      <p:sp>
        <p:nvSpPr>
          <p:cNvPr id="4" name="Slide Number Placeholder 3"/>
          <p:cNvSpPr>
            <a:spLocks noGrp="1"/>
          </p:cNvSpPr>
          <p:nvPr>
            <p:ph type="sldNum" sz="quarter" idx="10"/>
          </p:nvPr>
        </p:nvSpPr>
        <p:spPr/>
        <p:txBody>
          <a:bodyPr/>
          <a:lstStyle/>
          <a:p>
            <a:fld id="{82697CD9-E82C-694D-AC14-5F98FA1737D9}" type="slidenum">
              <a:rPr lang="en-US" smtClean="0"/>
              <a:pPr/>
              <a:t>15</a:t>
            </a:fld>
            <a:endParaRPr lang="en-US"/>
          </a:p>
        </p:txBody>
      </p:sp>
    </p:spTree>
    <p:extLst>
      <p:ext uri="{BB962C8B-B14F-4D97-AF65-F5344CB8AC3E}">
        <p14:creationId xmlns:p14="http://schemas.microsoft.com/office/powerpoint/2010/main" val="315823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BDFBE08-0145-4D4B-995F-7059AFF72C7E}" type="slidenum">
              <a:rPr lang="en-US" smtClean="0"/>
              <a:pPr>
                <a:defRPr/>
              </a:pPr>
              <a:t>16</a:t>
            </a:fld>
            <a:endParaRPr lang="en-US"/>
          </a:p>
        </p:txBody>
      </p:sp>
    </p:spTree>
    <p:extLst>
      <p:ext uri="{BB962C8B-B14F-4D97-AF65-F5344CB8AC3E}">
        <p14:creationId xmlns:p14="http://schemas.microsoft.com/office/powerpoint/2010/main" val="243549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21568B-BA2A-264F-9529-F5059426C48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6671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1568B-BA2A-264F-9529-F5059426C48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30045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1568B-BA2A-264F-9529-F5059426C48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11053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249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1568B-BA2A-264F-9529-F5059426C48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38496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21568B-BA2A-264F-9529-F5059426C48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404521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21568B-BA2A-264F-9529-F5059426C48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7820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21568B-BA2A-264F-9529-F5059426C48F}"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17189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1568B-BA2A-264F-9529-F5059426C48F}"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318707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1568B-BA2A-264F-9529-F5059426C48F}"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356900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1568B-BA2A-264F-9529-F5059426C48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278447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1568B-BA2A-264F-9529-F5059426C48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829AF-64C0-AE4D-82DE-8ECB31A48734}" type="slidenum">
              <a:rPr lang="en-US" smtClean="0"/>
              <a:t>‹#›</a:t>
            </a:fld>
            <a:endParaRPr lang="en-US"/>
          </a:p>
        </p:txBody>
      </p:sp>
    </p:spTree>
    <p:extLst>
      <p:ext uri="{BB962C8B-B14F-4D97-AF65-F5344CB8AC3E}">
        <p14:creationId xmlns:p14="http://schemas.microsoft.com/office/powerpoint/2010/main" val="145278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1568B-BA2A-264F-9529-F5059426C48F}" type="datetimeFigureOut">
              <a:rPr lang="en-US" smtClean="0"/>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829AF-64C0-AE4D-82DE-8ECB31A48734}" type="slidenum">
              <a:rPr lang="en-US" smtClean="0"/>
              <a:t>‹#›</a:t>
            </a:fld>
            <a:endParaRPr lang="en-US"/>
          </a:p>
        </p:txBody>
      </p:sp>
    </p:spTree>
    <p:extLst>
      <p:ext uri="{BB962C8B-B14F-4D97-AF65-F5344CB8AC3E}">
        <p14:creationId xmlns:p14="http://schemas.microsoft.com/office/powerpoint/2010/main" val="419748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jpeg"/><Relationship Id="rId12" Type="http://schemas.openxmlformats.org/officeDocument/2006/relationships/image" Target="../media/image6.tif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5.jpeg"/><Relationship Id="rId5" Type="http://schemas.openxmlformats.org/officeDocument/2006/relationships/slideLayout" Target="../slideLayouts/slideLayout12.xml"/><Relationship Id="rId15" Type="http://schemas.openxmlformats.org/officeDocument/2006/relationships/image" Target="../media/image9.tiff"/><Relationship Id="rId10" Type="http://schemas.openxmlformats.org/officeDocument/2006/relationships/image" Target="../media/image4.jpeg"/><Relationship Id="rId4" Type="http://schemas.openxmlformats.org/officeDocument/2006/relationships/tags" Target="../tags/tag4.xml"/><Relationship Id="rId9" Type="http://schemas.openxmlformats.org/officeDocument/2006/relationships/image" Target="../media/image3.jpe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uhiCFdWeQf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8639"/>
            <a:ext cx="7772400" cy="2951812"/>
          </a:xfrm>
        </p:spPr>
        <p:txBody>
          <a:bodyPr>
            <a:normAutofit/>
          </a:bodyPr>
          <a:lstStyle/>
          <a:p>
            <a:r>
              <a:rPr lang="en-US" b="1" dirty="0" smtClean="0">
                <a:solidFill>
                  <a:srgbClr val="1F497D"/>
                </a:solidFill>
              </a:rPr>
              <a:t>Positive Classroom Behavioral Supports </a:t>
            </a:r>
            <a:endParaRPr lang="en-US" b="1" dirty="0">
              <a:solidFill>
                <a:srgbClr val="1F497D"/>
              </a:solidFill>
            </a:endParaRPr>
          </a:p>
        </p:txBody>
      </p:sp>
      <p:sp>
        <p:nvSpPr>
          <p:cNvPr id="3" name="Subtitle 2"/>
          <p:cNvSpPr>
            <a:spLocks noGrp="1"/>
          </p:cNvSpPr>
          <p:nvPr>
            <p:ph type="subTitle" idx="1"/>
          </p:nvPr>
        </p:nvSpPr>
        <p:spPr/>
        <p:txBody>
          <a:bodyPr/>
          <a:lstStyle/>
          <a:p>
            <a:r>
              <a:rPr lang="en-US" dirty="0" smtClean="0"/>
              <a:t>Kimberly Yanek, PhD</a:t>
            </a:r>
          </a:p>
          <a:p>
            <a:r>
              <a:rPr lang="en-US" dirty="0" err="1" smtClean="0"/>
              <a:t>kyanek@midatlanticpbis.org</a:t>
            </a:r>
            <a:endParaRPr lang="en-US" dirty="0"/>
          </a:p>
        </p:txBody>
      </p:sp>
    </p:spTree>
    <p:extLst>
      <p:ext uri="{BB962C8B-B14F-4D97-AF65-F5344CB8AC3E}">
        <p14:creationId xmlns:p14="http://schemas.microsoft.com/office/powerpoint/2010/main" val="311110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690" y="113961"/>
            <a:ext cx="8971784" cy="6642288"/>
          </a:xfrm>
          <a:prstGeom prst="rect">
            <a:avLst/>
          </a:prstGeom>
        </p:spPr>
      </p:pic>
      <p:sp>
        <p:nvSpPr>
          <p:cNvPr id="4" name="Title 3"/>
          <p:cNvSpPr>
            <a:spLocks noGrp="1"/>
          </p:cNvSpPr>
          <p:nvPr>
            <p:ph type="ctrTitle"/>
          </p:nvPr>
        </p:nvSpPr>
        <p:spPr>
          <a:xfrm>
            <a:off x="702072" y="125563"/>
            <a:ext cx="4475381" cy="1470025"/>
          </a:xfrm>
        </p:spPr>
        <p:txBody>
          <a:bodyPr>
            <a:normAutofit/>
          </a:bodyPr>
          <a:lstStyle/>
          <a:p>
            <a:r>
              <a:rPr lang="en-US" b="1" dirty="0">
                <a:solidFill>
                  <a:srgbClr val="1F497D"/>
                </a:solidFill>
              </a:rPr>
              <a:t>Learning Intention</a:t>
            </a:r>
            <a:br>
              <a:rPr lang="en-US" b="1" dirty="0">
                <a:solidFill>
                  <a:srgbClr val="1F497D"/>
                </a:solidFill>
              </a:rPr>
            </a:br>
            <a:endParaRPr lang="en-US" b="1" dirty="0">
              <a:solidFill>
                <a:srgbClr val="1F497D"/>
              </a:solidFill>
            </a:endParaRPr>
          </a:p>
        </p:txBody>
      </p:sp>
      <p:sp>
        <p:nvSpPr>
          <p:cNvPr id="6" name="Subtitle 5"/>
          <p:cNvSpPr>
            <a:spLocks noGrp="1"/>
          </p:cNvSpPr>
          <p:nvPr>
            <p:ph type="subTitle" idx="1"/>
          </p:nvPr>
        </p:nvSpPr>
        <p:spPr>
          <a:xfrm>
            <a:off x="0" y="1116422"/>
            <a:ext cx="5900552" cy="3930416"/>
          </a:xfrm>
        </p:spPr>
        <p:txBody>
          <a:bodyPr>
            <a:normAutofit/>
          </a:bodyPr>
          <a:lstStyle/>
          <a:p>
            <a:r>
              <a:rPr lang="en-US" b="1" dirty="0">
                <a:solidFill>
                  <a:srgbClr val="1F497D"/>
                </a:solidFill>
                <a:latin typeface="+mj-lt"/>
                <a:ea typeface="+mj-ea"/>
                <a:cs typeface="+mj-cs"/>
              </a:rPr>
              <a:t>Develop a class-wide plan of preventative practices </a:t>
            </a:r>
          </a:p>
          <a:p>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40379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2"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2320752" y="5274957"/>
            <a:ext cx="4524646" cy="769441"/>
          </a:xfrm>
          <a:prstGeom prst="rect">
            <a:avLst/>
          </a:prstGeom>
          <a:noFill/>
        </p:spPr>
        <p:txBody>
          <a:bodyPr wrap="none" rtlCol="0">
            <a:spAutoFit/>
          </a:bodyPr>
          <a:lstStyle/>
          <a:p>
            <a:pPr algn="ctr"/>
            <a:r>
              <a:rPr lang="en-US" sz="4400" b="1" i="1" dirty="0" smtClean="0"/>
              <a:t>Lighten the load…</a:t>
            </a:r>
            <a:endParaRPr lang="en-US" sz="4400" b="1" i="1" dirty="0"/>
          </a:p>
        </p:txBody>
      </p:sp>
    </p:spTree>
    <p:extLst>
      <p:ext uri="{BB962C8B-B14F-4D97-AF65-F5344CB8AC3E}">
        <p14:creationId xmlns:p14="http://schemas.microsoft.com/office/powerpoint/2010/main" val="343187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2"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1349659" y="5274957"/>
            <a:ext cx="6466834" cy="1077218"/>
          </a:xfrm>
          <a:prstGeom prst="rect">
            <a:avLst/>
          </a:prstGeom>
          <a:noFill/>
        </p:spPr>
        <p:txBody>
          <a:bodyPr wrap="none" rtlCol="0">
            <a:spAutoFit/>
          </a:bodyPr>
          <a:lstStyle/>
          <a:p>
            <a:pPr algn="ctr"/>
            <a:r>
              <a:rPr lang="en-US" sz="3200" dirty="0" smtClean="0"/>
              <a:t>Practice #1:  Define expectations </a:t>
            </a:r>
            <a:r>
              <a:rPr lang="en-US" sz="3200" dirty="0"/>
              <a:t>with </a:t>
            </a:r>
            <a:endParaRPr lang="en-US" sz="3200" dirty="0" smtClean="0"/>
          </a:p>
          <a:p>
            <a:pPr algn="ctr"/>
            <a:r>
              <a:rPr lang="en-US" sz="3200" dirty="0" smtClean="0"/>
              <a:t>specific </a:t>
            </a:r>
            <a:r>
              <a:rPr lang="en-US" sz="3200" dirty="0"/>
              <a:t>behaviors/rules and routines</a:t>
            </a:r>
          </a:p>
        </p:txBody>
      </p:sp>
    </p:spTree>
    <p:extLst>
      <p:ext uri="{BB962C8B-B14F-4D97-AF65-F5344CB8AC3E}">
        <p14:creationId xmlns:p14="http://schemas.microsoft.com/office/powerpoint/2010/main" val="3759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59" y="251"/>
            <a:ext cx="6987106" cy="650535"/>
          </a:xfrm>
        </p:spPr>
        <p:txBody>
          <a:bodyPr>
            <a:normAutofit fontScale="90000"/>
          </a:bodyPr>
          <a:lstStyle/>
          <a:p>
            <a:r>
              <a:rPr lang="en-US" dirty="0" smtClean="0"/>
              <a:t>Sample Classroom Matrix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6641659"/>
              </p:ext>
            </p:extLst>
          </p:nvPr>
        </p:nvGraphicFramePr>
        <p:xfrm>
          <a:off x="126344" y="592742"/>
          <a:ext cx="8911674" cy="6206668"/>
        </p:xfrm>
        <a:graphic>
          <a:graphicData uri="http://schemas.openxmlformats.org/drawingml/2006/table">
            <a:tbl>
              <a:tblPr firstRow="1" bandRow="1">
                <a:tableStyleId>{5940675A-B579-460E-94D1-54222C63F5DA}</a:tableStyleId>
              </a:tblPr>
              <a:tblGrid>
                <a:gridCol w="1319458"/>
                <a:gridCol w="1651099"/>
                <a:gridCol w="1485279"/>
                <a:gridCol w="1362507"/>
                <a:gridCol w="1608052"/>
                <a:gridCol w="1485279"/>
              </a:tblGrid>
              <a:tr h="3318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Tw Cen MT"/>
                          <a:cs typeface="Tw Cen MT"/>
                        </a:rPr>
                        <a:t>The Wilson Way</a:t>
                      </a:r>
                      <a:endParaRPr kumimoji="0" lang="en-US" sz="1800" b="1"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Rules</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anchor="b" horzOverflow="overflow">
                    <a:solidFill>
                      <a:srgbClr val="C4CDEA"/>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(Attention Signal: 1-2-3 Eyes on Me)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r>
              <a:tr h="56407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When you feel upset …</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Morning Routine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How to Transition/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Line Up</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Small Group Work</a:t>
                      </a:r>
                    </a:p>
                  </a:txBody>
                  <a:tcPr marL="91028" marR="91028" horzOverflow="overflow">
                    <a:solidFill>
                      <a:srgbClr val="C4CDEA"/>
                    </a:solidFill>
                  </a:tcPr>
                </a:tc>
              </a:tr>
              <a:tr h="1759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Responsible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Clean up area</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Apologize for mistakes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Recognize what you’re feeling “I feel…”</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Stop and take a few deep breaths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Turn in homework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instructional materials in desk</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materials away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Get materials ready for next activity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Do your fair share</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Manage time carefully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r>
              <a:tr h="1957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Respectful</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Raise hand</a:t>
                      </a:r>
                    </a:p>
                    <a:p>
                      <a:pPr marL="173038" indent="-173038">
                        <a:buFont typeface="Arial"/>
                        <a:buChar char="•"/>
                      </a:pPr>
                      <a:r>
                        <a:rPr lang="en-US" sz="1400" b="0" i="0" dirty="0" smtClean="0">
                          <a:ln>
                            <a:noFill/>
                          </a:ln>
                          <a:solidFill>
                            <a:schemeClr val="tx2"/>
                          </a:solidFill>
                          <a:latin typeface="Tw Cen MT"/>
                          <a:cs typeface="Tw Cen MT"/>
                        </a:rPr>
                        <a:t>Listen to speaker</a:t>
                      </a:r>
                    </a:p>
                    <a:p>
                      <a:pPr marL="173038" indent="-173038">
                        <a:buFont typeface="Arial"/>
                        <a:buChar char="•"/>
                      </a:pPr>
                      <a:r>
                        <a:rPr lang="en-US" sz="1400" b="0" i="0" dirty="0" smtClean="0">
                          <a:ln>
                            <a:noFill/>
                          </a:ln>
                          <a:solidFill>
                            <a:schemeClr val="tx2"/>
                          </a:solidFill>
                          <a:latin typeface="Tw Cen MT"/>
                          <a:cs typeface="Tw Cen MT"/>
                        </a:rPr>
                        <a:t>Follow directions</a:t>
                      </a:r>
                    </a:p>
                    <a:p>
                      <a:pPr marL="173038" indent="-173038">
                        <a:buFont typeface="Arial"/>
                        <a:buChar char="•"/>
                      </a:pPr>
                      <a:r>
                        <a:rPr lang="en-US" sz="1400" b="1" i="0" dirty="0" smtClean="0">
                          <a:ln>
                            <a:noFill/>
                          </a:ln>
                          <a:solidFill>
                            <a:schemeClr val="accent6">
                              <a:lumMod val="75000"/>
                            </a:schemeClr>
                          </a:solidFill>
                          <a:latin typeface="Tw Cen MT"/>
                          <a:cs typeface="Tw Cen MT"/>
                        </a:rPr>
                        <a:t>Use appropriate </a:t>
                      </a:r>
                      <a:r>
                        <a:rPr lang="en-US" sz="1400" b="1" i="0" kern="1200" dirty="0" smtClean="0">
                          <a:ln>
                            <a:noFill/>
                          </a:ln>
                          <a:solidFill>
                            <a:schemeClr val="accent6">
                              <a:lumMod val="75000"/>
                            </a:schemeClr>
                          </a:solidFill>
                          <a:latin typeface="Tw Cen MT"/>
                          <a:ea typeface="+mn-ea"/>
                          <a:cs typeface="Tw Cen MT"/>
                        </a:rPr>
                        <a:t>voice</a:t>
                      </a:r>
                      <a:r>
                        <a:rPr lang="en-US" sz="1400" b="1" i="0" baseline="0" dirty="0" smtClean="0">
                          <a:ln>
                            <a:noFill/>
                          </a:ln>
                          <a:solidFill>
                            <a:schemeClr val="accent6">
                              <a:lumMod val="75000"/>
                            </a:schemeClr>
                          </a:solidFill>
                          <a:latin typeface="Tw Cen MT"/>
                          <a:cs typeface="Tw Cen MT"/>
                        </a:rPr>
                        <a:t> level</a:t>
                      </a:r>
                      <a:endParaRPr lang="en-US" sz="1400" b="1" i="0" dirty="0">
                        <a:ln>
                          <a:noFill/>
                        </a:ln>
                        <a:solidFill>
                          <a:schemeClr val="accent6">
                            <a:lumMod val="75000"/>
                          </a:schemeClr>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Ask for a break if you need a moment</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Express your feelings appropriately</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Say “good morning</a:t>
                      </a:r>
                      <a:r>
                        <a:rPr lang="en-US" sz="1300" b="0" i="0" baseline="0" dirty="0" smtClean="0">
                          <a:ln>
                            <a:noFill/>
                          </a:ln>
                          <a:solidFill>
                            <a:schemeClr val="tx2"/>
                          </a:solidFill>
                          <a:latin typeface="Tw Cen MT"/>
                          <a:cs typeface="Tw Cen MT"/>
                        </a:rPr>
                        <a:t>” to teacher and classmates</a:t>
                      </a:r>
                      <a:endParaRPr lang="en-US" sz="1300" b="0" i="0" dirty="0" smtClean="0">
                        <a:ln>
                          <a:noFill/>
                        </a:ln>
                        <a:solidFill>
                          <a:schemeClr val="tx2"/>
                        </a:solidFill>
                        <a:latin typeface="Tw Cen MT"/>
                        <a:cs typeface="Tw Cen MT"/>
                      </a:endParaRPr>
                    </a:p>
                    <a:p>
                      <a:pPr marL="285750" indent="-285750">
                        <a:spcBef>
                          <a:spcPts val="0"/>
                        </a:spcBef>
                        <a:spcAft>
                          <a:spcPts val="0"/>
                        </a:spcAft>
                        <a:buFont typeface="Wingdings" charset="2"/>
                        <a:buChar char="§"/>
                      </a:pPr>
                      <a:r>
                        <a:rPr lang="en-US" sz="1300" b="1" i="0" dirty="0" smtClean="0">
                          <a:ln>
                            <a:noFill/>
                          </a:ln>
                          <a:solidFill>
                            <a:srgbClr val="E46C0A"/>
                          </a:solidFill>
                          <a:latin typeface="Tw Cen MT"/>
                          <a:cs typeface="Tw Cen MT"/>
                        </a:rPr>
                        <a:t>Talk in soft </a:t>
                      </a:r>
                      <a:r>
                        <a:rPr lang="en-US" sz="1400" b="1" i="0" kern="1200" dirty="0" smtClean="0">
                          <a:ln>
                            <a:noFill/>
                          </a:ln>
                          <a:solidFill>
                            <a:schemeClr val="accent6">
                              <a:lumMod val="75000"/>
                            </a:schemeClr>
                          </a:solidFill>
                          <a:latin typeface="Tw Cen MT"/>
                          <a:ea typeface="+mn-ea"/>
                          <a:cs typeface="Tw Cen MT"/>
                        </a:rPr>
                        <a:t>voices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for direction to next activity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Arial" pitchFamily="-111" charset="0"/>
                          <a:cs typeface="Tw Cen MT"/>
                        </a:rPr>
                        <a:t>Be silent</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to understand your peers </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Take turns speaking</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mn-ea"/>
                          <a:cs typeface="Tw Cen MT"/>
                        </a:rPr>
                        <a:t>Use kind words with feedback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mn-ea"/>
                          <a:cs typeface="Tw Cen MT"/>
                        </a:rPr>
                        <a:t>Speak only to group members</a:t>
                      </a:r>
                      <a:endParaRPr kumimoji="0" lang="en-US" sz="1300" b="1" i="0" u="none" strike="noStrike" cap="none" normalizeH="0" baseline="0" dirty="0" smtClean="0">
                        <a:ln>
                          <a:noFill/>
                        </a:ln>
                        <a:solidFill>
                          <a:srgbClr val="E46C0A"/>
                        </a:solidFill>
                        <a:effectLst/>
                        <a:latin typeface="Tw Cen MT"/>
                        <a:ea typeface="Arial" pitchFamily="-111" charset="0"/>
                        <a:cs typeface="Tw Cen MT"/>
                      </a:endParaRPr>
                    </a:p>
                  </a:txBody>
                  <a:tcPr marL="91028" marR="91028" horzOverflow="overflow"/>
                </a:tc>
              </a:tr>
              <a:tr h="1343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Safe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Walk quietly</a:t>
                      </a:r>
                    </a:p>
                    <a:p>
                      <a:pPr marL="173038" indent="-173038">
                        <a:buFont typeface="Arial"/>
                        <a:buChar char="•"/>
                      </a:pPr>
                      <a:r>
                        <a:rPr lang="en-US" sz="1400" b="0" i="0" dirty="0" smtClean="0">
                          <a:ln>
                            <a:noFill/>
                          </a:ln>
                          <a:solidFill>
                            <a:schemeClr val="tx2"/>
                          </a:solidFill>
                          <a:latin typeface="Tw Cen MT"/>
                          <a:cs typeface="Tw Cen MT"/>
                        </a:rPr>
                        <a:t>Keep hands and feet to self</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Talk to someone if you need help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Talk to someone if it will make you feel better</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Put personal belongings in designated areas</a:t>
                      </a:r>
                    </a:p>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Take your seat</a:t>
                      </a:r>
                      <a:endParaRPr lang="en-US" sz="1300" b="0" i="0" dirty="0">
                        <a:ln>
                          <a:noFill/>
                        </a:ln>
                        <a:solidFill>
                          <a:schemeClr val="tx2"/>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Stand up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Push in chair</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Wait for group to be called to line up</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Clean up area when time is up</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r>
            </a:tbl>
          </a:graphicData>
        </a:graphic>
      </p:graphicFrame>
      <p:sp>
        <p:nvSpPr>
          <p:cNvPr id="3" name="Frame 2"/>
          <p:cNvSpPr/>
          <p:nvPr/>
        </p:nvSpPr>
        <p:spPr>
          <a:xfrm>
            <a:off x="1359942" y="769316"/>
            <a:ext cx="1908065" cy="6052665"/>
          </a:xfrm>
          <a:prstGeom prst="frame">
            <a:avLst/>
          </a:prstGeom>
          <a:solidFill>
            <a:srgbClr val="FFCC66"/>
          </a:solidFill>
          <a:ln w="12700" cmpd="sng"/>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Left Arrow 3"/>
          <p:cNvSpPr/>
          <p:nvPr/>
        </p:nvSpPr>
        <p:spPr>
          <a:xfrm rot="19164282">
            <a:off x="185371" y="434644"/>
            <a:ext cx="1791746" cy="1232448"/>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School-wide Expectations</a:t>
            </a:r>
            <a:endParaRPr lang="en-US" b="1" dirty="0">
              <a:solidFill>
                <a:srgbClr val="000000"/>
              </a:solidFill>
            </a:endParaRPr>
          </a:p>
        </p:txBody>
      </p:sp>
      <p:sp>
        <p:nvSpPr>
          <p:cNvPr id="6" name="Left Arrow 5"/>
          <p:cNvSpPr/>
          <p:nvPr/>
        </p:nvSpPr>
        <p:spPr>
          <a:xfrm>
            <a:off x="2846815" y="2903005"/>
            <a:ext cx="1903293" cy="1190530"/>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Rules</a:t>
            </a:r>
            <a:endParaRPr lang="en-US" b="1" dirty="0">
              <a:solidFill>
                <a:srgbClr val="000000"/>
              </a:solidFill>
            </a:endParaRPr>
          </a:p>
        </p:txBody>
      </p:sp>
      <p:sp>
        <p:nvSpPr>
          <p:cNvPr id="7" name="Left Arrow 6"/>
          <p:cNvSpPr/>
          <p:nvPr/>
        </p:nvSpPr>
        <p:spPr>
          <a:xfrm rot="20115101">
            <a:off x="7198964" y="117385"/>
            <a:ext cx="1982208" cy="1066801"/>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Routines</a:t>
            </a:r>
            <a:endParaRPr lang="en-US" b="1" dirty="0">
              <a:solidFill>
                <a:srgbClr val="000000"/>
              </a:solidFill>
            </a:endParaRPr>
          </a:p>
        </p:txBody>
      </p:sp>
      <p:sp>
        <p:nvSpPr>
          <p:cNvPr id="9" name="Left Arrow 8"/>
          <p:cNvSpPr/>
          <p:nvPr/>
        </p:nvSpPr>
        <p:spPr>
          <a:xfrm rot="20115101">
            <a:off x="3884978" y="-13122"/>
            <a:ext cx="2092176" cy="1317201"/>
          </a:xfrm>
          <a:prstGeom prst="leftArrow">
            <a:avLst>
              <a:gd name="adj1" fmla="val 50000"/>
              <a:gd name="adj2" fmla="val 49570"/>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Pro-social/Social Emotional  </a:t>
            </a:r>
            <a:endParaRPr lang="en-US" b="1" dirty="0">
              <a:solidFill>
                <a:srgbClr val="000000"/>
              </a:solidFill>
            </a:endParaRPr>
          </a:p>
        </p:txBody>
      </p:sp>
    </p:spTree>
    <p:extLst>
      <p:ext uri="{BB962C8B-B14F-4D97-AF65-F5344CB8AC3E}">
        <p14:creationId xmlns:p14="http://schemas.microsoft.com/office/powerpoint/2010/main" val="3599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botslideimg" descr="980346347110_0_ALB"/>
          <p:cNvPicPr>
            <a:picLocks noChangeAspect="1" noChangeArrowheads="1"/>
          </p:cNvPicPr>
          <p:nvPr/>
        </p:nvPicPr>
        <p:blipFill>
          <a:blip r:embed="rId3" cstate="print"/>
          <a:srcRect l="3572" t="21428" r="14285" b="893"/>
          <a:stretch>
            <a:fillRect/>
          </a:stretch>
        </p:blipFill>
        <p:spPr bwMode="auto">
          <a:xfrm>
            <a:off x="2895600" y="53417"/>
            <a:ext cx="5273561" cy="6780292"/>
          </a:xfrm>
          <a:prstGeom prst="rect">
            <a:avLst/>
          </a:prstGeom>
          <a:noFill/>
          <a:ln w="9525">
            <a:noFill/>
            <a:miter lim="800000"/>
            <a:headEnd/>
            <a:tailEnd/>
          </a:ln>
        </p:spPr>
      </p:pic>
      <p:sp>
        <p:nvSpPr>
          <p:cNvPr id="169992" name="Text Box 8"/>
          <p:cNvSpPr txBox="1">
            <a:spLocks noChangeArrowheads="1"/>
          </p:cNvSpPr>
          <p:nvPr/>
        </p:nvSpPr>
        <p:spPr bwMode="auto">
          <a:xfrm>
            <a:off x="457200" y="6400800"/>
            <a:ext cx="3048000" cy="366713"/>
          </a:xfrm>
          <a:prstGeom prst="rect">
            <a:avLst/>
          </a:prstGeom>
          <a:noFill/>
          <a:ln w="9525">
            <a:noFill/>
            <a:miter lim="800000"/>
            <a:headEnd/>
            <a:tailEnd/>
          </a:ln>
          <a:effectLst/>
        </p:spPr>
        <p:txBody>
          <a:bodyPr>
            <a:spAutoFit/>
          </a:bodyPr>
          <a:lstStyle/>
          <a:p>
            <a:pPr>
              <a:spcBef>
                <a:spcPct val="50000"/>
              </a:spcBef>
            </a:pPr>
            <a:r>
              <a:rPr lang="en-US"/>
              <a:t>Rosa Lee Carter ES</a:t>
            </a:r>
          </a:p>
        </p:txBody>
      </p:sp>
    </p:spTree>
    <p:extLst>
      <p:ext uri="{BB962C8B-B14F-4D97-AF65-F5344CB8AC3E}">
        <p14:creationId xmlns:p14="http://schemas.microsoft.com/office/powerpoint/2010/main" val="99155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0369094"/>
              </p:ext>
            </p:extLst>
          </p:nvPr>
        </p:nvGraphicFramePr>
        <p:xfrm>
          <a:off x="160970" y="0"/>
          <a:ext cx="8853360" cy="7192240"/>
        </p:xfrm>
        <a:graphic>
          <a:graphicData uri="http://schemas.openxmlformats.org/drawingml/2006/table">
            <a:tbl>
              <a:tblPr firstRow="1" bandRow="1">
                <a:tableStyleId>{5940675A-B579-460E-94D1-54222C63F5DA}</a:tableStyleId>
              </a:tblPr>
              <a:tblGrid>
                <a:gridCol w="3275605"/>
                <a:gridCol w="5577755"/>
              </a:tblGrid>
              <a:tr h="1375047">
                <a:tc>
                  <a:txBody>
                    <a:bodyPr/>
                    <a:lstStyle/>
                    <a:p>
                      <a:pPr algn="ctr"/>
                      <a:r>
                        <a:rPr lang="en-US" sz="3600" dirty="0" smtClean="0">
                          <a:solidFill>
                            <a:schemeClr val="tx2"/>
                          </a:solidFill>
                        </a:rPr>
                        <a:t>Expectation</a:t>
                      </a:r>
                      <a:endParaRPr lang="en-US" sz="3600" dirty="0">
                        <a:solidFill>
                          <a:schemeClr val="tx2"/>
                        </a:solidFill>
                      </a:endParaRPr>
                    </a:p>
                  </a:txBody>
                  <a:tcPr anchor="ctr">
                    <a:solidFill>
                      <a:srgbClr val="D0D8E8"/>
                    </a:solidFill>
                  </a:tcPr>
                </a:tc>
                <a:tc>
                  <a:txBody>
                    <a:bodyPr/>
                    <a:lstStyle/>
                    <a:p>
                      <a:pPr algn="ctr"/>
                      <a:endParaRPr lang="en-US" sz="3600" dirty="0" smtClean="0">
                        <a:solidFill>
                          <a:schemeClr val="tx2"/>
                        </a:solidFill>
                      </a:endParaRPr>
                    </a:p>
                    <a:p>
                      <a:pPr algn="ctr"/>
                      <a:r>
                        <a:rPr lang="en-US" sz="3600" dirty="0" smtClean="0">
                          <a:solidFill>
                            <a:schemeClr val="tx2"/>
                          </a:solidFill>
                        </a:rPr>
                        <a:t>Pro-Social/</a:t>
                      </a:r>
                    </a:p>
                    <a:p>
                      <a:pPr algn="ctr"/>
                      <a:r>
                        <a:rPr lang="en-US" sz="3600" dirty="0" smtClean="0">
                          <a:solidFill>
                            <a:schemeClr val="tx2"/>
                          </a:solidFill>
                        </a:rPr>
                        <a:t>Social Emotional Skill</a:t>
                      </a:r>
                      <a:endParaRPr lang="en-US" sz="3600" dirty="0">
                        <a:solidFill>
                          <a:schemeClr val="tx2"/>
                        </a:solidFill>
                      </a:endParaRPr>
                    </a:p>
                  </a:txBody>
                  <a:tcPr>
                    <a:solidFill>
                      <a:srgbClr val="D0D8E8"/>
                    </a:solidFill>
                  </a:tcPr>
                </a:tc>
              </a:tr>
              <a:tr h="1462520">
                <a:tc>
                  <a:txBody>
                    <a:bodyPr/>
                    <a:lstStyle/>
                    <a:p>
                      <a:pPr algn="ctr"/>
                      <a:r>
                        <a:rPr lang="en-US" sz="3200" dirty="0" smtClean="0"/>
                        <a:t>Be Safe</a:t>
                      </a:r>
                      <a:endParaRPr lang="en-US" sz="3200" dirty="0"/>
                    </a:p>
                  </a:txBody>
                  <a:tcPr anchor="ctr"/>
                </a:tc>
                <a:tc>
                  <a:txBody>
                    <a:bodyPr/>
                    <a:lstStyle/>
                    <a:p>
                      <a:r>
                        <a:rPr lang="en-US" sz="3200" dirty="0" smtClean="0"/>
                        <a:t>I tell</a:t>
                      </a:r>
                      <a:r>
                        <a:rPr lang="en-US" sz="3200" baseline="0" dirty="0" smtClean="0"/>
                        <a:t> an adult when I am worried about a friend</a:t>
                      </a:r>
                      <a:endParaRPr lang="en-US" sz="3200" dirty="0"/>
                    </a:p>
                  </a:txBody>
                  <a:tcPr/>
                </a:tc>
              </a:tr>
              <a:tr h="2372320">
                <a:tc>
                  <a:txBody>
                    <a:bodyPr/>
                    <a:lstStyle/>
                    <a:p>
                      <a:pPr algn="ctr"/>
                      <a:r>
                        <a:rPr lang="en-US" sz="3200" dirty="0" smtClean="0"/>
                        <a:t>Be Respectful</a:t>
                      </a:r>
                      <a:endParaRPr lang="en-US" sz="3200" dirty="0"/>
                    </a:p>
                  </a:txBody>
                  <a:tcPr anchor="ctr"/>
                </a:tc>
                <a:tc>
                  <a:txBody>
                    <a:bodyPr/>
                    <a:lstStyle/>
                    <a:p>
                      <a:r>
                        <a:rPr lang="en-US" sz="3200" dirty="0" smtClean="0"/>
                        <a:t>Make</a:t>
                      </a:r>
                      <a:r>
                        <a:rPr lang="en-US" sz="3200" baseline="0" dirty="0" smtClean="0"/>
                        <a:t> sure everyone gets a turn</a:t>
                      </a:r>
                    </a:p>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Choose kindness over being right</a:t>
                      </a:r>
                    </a:p>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t>Encourage others; tell peer they did a good job</a:t>
                      </a:r>
                    </a:p>
                  </a:txBody>
                  <a:tcPr/>
                </a:tc>
              </a:tr>
              <a:tr h="1462520">
                <a:tc>
                  <a:txBody>
                    <a:bodyPr/>
                    <a:lstStyle/>
                    <a:p>
                      <a:pPr algn="ctr"/>
                      <a:r>
                        <a:rPr lang="en-US" sz="3200" dirty="0" smtClean="0"/>
                        <a:t>Be Responsible</a:t>
                      </a:r>
                      <a:endParaRPr lang="en-US" sz="3200" dirty="0"/>
                    </a:p>
                  </a:txBody>
                  <a:tcPr anchor="ctr"/>
                </a:tc>
                <a:tc>
                  <a:txBody>
                    <a:bodyPr/>
                    <a:lstStyle/>
                    <a:p>
                      <a:r>
                        <a:rPr lang="en-US" sz="3200" baseline="0" dirty="0" smtClean="0"/>
                        <a:t>Check in with my feelings during the day</a:t>
                      </a:r>
                    </a:p>
                  </a:txBody>
                  <a:tcPr/>
                </a:tc>
              </a:tr>
            </a:tbl>
          </a:graphicData>
        </a:graphic>
      </p:graphicFrame>
    </p:spTree>
    <p:extLst>
      <p:ext uri="{BB962C8B-B14F-4D97-AF65-F5344CB8AC3E}">
        <p14:creationId xmlns:p14="http://schemas.microsoft.com/office/powerpoint/2010/main" val="356467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3AFBD68D-5A69-4039-811E-F19E86B2DF8B}" type="slidenum">
              <a:rPr lang="en-US" smtClean="0"/>
              <a:pPr>
                <a:defRPr/>
              </a:pPr>
              <a:t>16</a:t>
            </a:fld>
            <a:endParaRPr lang="en-US"/>
          </a:p>
        </p:txBody>
      </p:sp>
      <p:graphicFrame>
        <p:nvGraphicFramePr>
          <p:cNvPr id="2" name="Diagram 1"/>
          <p:cNvGraphicFramePr/>
          <p:nvPr>
            <p:extLst>
              <p:ext uri="{D42A27DB-BD31-4B8C-83A1-F6EECF244321}">
                <p14:modId xmlns:p14="http://schemas.microsoft.com/office/powerpoint/2010/main" val="3349897605"/>
              </p:ext>
            </p:extLst>
          </p:nvPr>
        </p:nvGraphicFramePr>
        <p:xfrm>
          <a:off x="0" y="116417"/>
          <a:ext cx="9144000" cy="6605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43592" y="3074985"/>
            <a:ext cx="3554962" cy="1200329"/>
          </a:xfrm>
          <a:prstGeom prst="rect">
            <a:avLst/>
          </a:prstGeom>
          <a:noFill/>
        </p:spPr>
        <p:txBody>
          <a:bodyPr wrap="square" rtlCol="0">
            <a:spAutoFit/>
          </a:bodyPr>
          <a:lstStyle/>
          <a:p>
            <a:pPr algn="ctr"/>
            <a:r>
              <a:rPr lang="en-US" sz="3600" b="1" dirty="0" smtClean="0"/>
              <a:t>Procedures/Routines</a:t>
            </a:r>
            <a:endParaRPr lang="en-US" sz="3600" b="1" dirty="0"/>
          </a:p>
        </p:txBody>
      </p:sp>
    </p:spTree>
    <p:extLst>
      <p:ext uri="{BB962C8B-B14F-4D97-AF65-F5344CB8AC3E}">
        <p14:creationId xmlns:p14="http://schemas.microsoft.com/office/powerpoint/2010/main" val="204709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2"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716494" y="5274957"/>
            <a:ext cx="7733207" cy="1077218"/>
          </a:xfrm>
          <a:prstGeom prst="rect">
            <a:avLst/>
          </a:prstGeom>
          <a:noFill/>
        </p:spPr>
        <p:txBody>
          <a:bodyPr wrap="none" rtlCol="0">
            <a:spAutoFit/>
          </a:bodyPr>
          <a:lstStyle/>
          <a:p>
            <a:pPr algn="ctr"/>
            <a:r>
              <a:rPr lang="en-US" sz="3200" dirty="0" smtClean="0"/>
              <a:t>Practice #3: Use </a:t>
            </a:r>
            <a:r>
              <a:rPr lang="en-US" sz="3200" dirty="0"/>
              <a:t>explicit instruction to teach </a:t>
            </a:r>
            <a:endParaRPr lang="en-US" sz="3200" dirty="0" smtClean="0"/>
          </a:p>
          <a:p>
            <a:pPr algn="ctr"/>
            <a:r>
              <a:rPr lang="en-US" sz="3200" dirty="0" smtClean="0"/>
              <a:t>specific </a:t>
            </a:r>
            <a:r>
              <a:rPr lang="en-US" sz="3200" dirty="0"/>
              <a:t>behaviors/</a:t>
            </a:r>
            <a:r>
              <a:rPr lang="en-US" sz="3200" dirty="0" smtClean="0"/>
              <a:t>rules, routines, and signals</a:t>
            </a:r>
            <a:endParaRPr lang="en-US" sz="3200" dirty="0"/>
          </a:p>
        </p:txBody>
      </p:sp>
    </p:spTree>
    <p:extLst>
      <p:ext uri="{BB962C8B-B14F-4D97-AF65-F5344CB8AC3E}">
        <p14:creationId xmlns:p14="http://schemas.microsoft.com/office/powerpoint/2010/main" val="217237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5527"/>
            <a:ext cx="4166532" cy="2625480"/>
          </a:xfrm>
        </p:spPr>
        <p:txBody>
          <a:bodyPr>
            <a:normAutofit/>
          </a:bodyPr>
          <a:lstStyle/>
          <a:p>
            <a:pPr>
              <a:buClr>
                <a:srgbClr val="1D2A53"/>
              </a:buClr>
              <a:buSzPct val="25000"/>
            </a:pPr>
            <a:r>
              <a:rPr lang="en-US" sz="3200" b="1" dirty="0" smtClean="0">
                <a:solidFill>
                  <a:srgbClr val="1F497D"/>
                </a:solidFill>
              </a:rPr>
              <a:t>We</a:t>
            </a:r>
            <a:r>
              <a:rPr lang="en-US" sz="3200" b="1" i="1" dirty="0" smtClean="0">
                <a:solidFill>
                  <a:srgbClr val="1F497D"/>
                </a:solidFill>
              </a:rPr>
              <a:t> </a:t>
            </a:r>
            <a:r>
              <a:rPr lang="en-US" sz="3200" b="1" i="1" dirty="0" smtClean="0">
                <a:solidFill>
                  <a:srgbClr val="E46C0A"/>
                </a:solidFill>
              </a:rPr>
              <a:t>taught</a:t>
            </a:r>
            <a:r>
              <a:rPr lang="en-US" sz="3200" b="1" i="1" dirty="0" smtClean="0">
                <a:solidFill>
                  <a:srgbClr val="1F497D"/>
                </a:solidFill>
              </a:rPr>
              <a:t> </a:t>
            </a:r>
            <a:r>
              <a:rPr lang="en-US" sz="3200" b="1" dirty="0" smtClean="0">
                <a:solidFill>
                  <a:srgbClr val="1F497D"/>
                </a:solidFill>
              </a:rPr>
              <a:t>the behaviors defined on our classroom matrix using explicit instruction</a:t>
            </a:r>
            <a:endParaRPr lang="en-US" sz="3200" b="1" dirty="0">
              <a:solidFill>
                <a:srgbClr val="1F497D"/>
              </a:solidFill>
            </a:endParaRPr>
          </a:p>
        </p:txBody>
      </p:sp>
      <p:pic>
        <p:nvPicPr>
          <p:cNvPr id="5" name="Content Placeholder 18" descr="Classroom Behavior Lesson Plan Form.pdf"/>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0855" b="10855"/>
          <a:stretch/>
        </p:blipFill>
        <p:spPr>
          <a:xfrm>
            <a:off x="3940976" y="1084264"/>
            <a:ext cx="5548313" cy="5249862"/>
          </a:xfrm>
          <a:noFill/>
        </p:spPr>
      </p:pic>
      <p:sp>
        <p:nvSpPr>
          <p:cNvPr id="3" name="TextBox 2"/>
          <p:cNvSpPr txBox="1"/>
          <p:nvPr/>
        </p:nvSpPr>
        <p:spPr>
          <a:xfrm>
            <a:off x="5608415" y="527950"/>
            <a:ext cx="2759890" cy="369332"/>
          </a:xfrm>
          <a:prstGeom prst="rect">
            <a:avLst/>
          </a:prstGeom>
          <a:noFill/>
        </p:spPr>
        <p:txBody>
          <a:bodyPr wrap="none" rtlCol="0">
            <a:spAutoFit/>
          </a:bodyPr>
          <a:lstStyle/>
          <a:p>
            <a:r>
              <a:rPr lang="en-US" b="1" dirty="0">
                <a:solidFill>
                  <a:srgbClr val="1F497D"/>
                </a:solidFill>
              </a:rPr>
              <a:t>Behavior Lesson Plan Form</a:t>
            </a:r>
            <a:endParaRPr lang="en-US" dirty="0"/>
          </a:p>
        </p:txBody>
      </p:sp>
      <p:sp>
        <p:nvSpPr>
          <p:cNvPr id="4" name="TextBox 3"/>
          <p:cNvSpPr txBox="1"/>
          <p:nvPr/>
        </p:nvSpPr>
        <p:spPr>
          <a:xfrm>
            <a:off x="485318" y="2445527"/>
            <a:ext cx="3681214" cy="2554545"/>
          </a:xfrm>
          <a:prstGeom prst="rect">
            <a:avLst/>
          </a:prstGeom>
          <a:solidFill>
            <a:schemeClr val="bg1"/>
          </a:solidFill>
        </p:spPr>
        <p:txBody>
          <a:bodyPr wrap="square" rtlCol="0">
            <a:spAutoFit/>
          </a:bodyPr>
          <a:lstStyle/>
          <a:p>
            <a:pPr algn="ctr"/>
            <a:r>
              <a:rPr lang="en-US" sz="4000" b="1" i="1" dirty="0" smtClean="0">
                <a:solidFill>
                  <a:schemeClr val="accent2"/>
                </a:solidFill>
              </a:rPr>
              <a:t>I went over …</a:t>
            </a:r>
            <a:endParaRPr lang="en-US" sz="4000" b="1" i="1" dirty="0">
              <a:solidFill>
                <a:schemeClr val="accent2"/>
              </a:solidFill>
            </a:endParaRPr>
          </a:p>
          <a:p>
            <a:pPr algn="ctr"/>
            <a:r>
              <a:rPr lang="en-US" sz="4000" b="1" i="1" dirty="0" smtClean="0">
                <a:solidFill>
                  <a:schemeClr val="accent2"/>
                </a:solidFill>
              </a:rPr>
              <a:t>Nope</a:t>
            </a:r>
          </a:p>
          <a:p>
            <a:pPr algn="ctr"/>
            <a:r>
              <a:rPr lang="en-US" sz="4000" b="1" i="1" dirty="0" smtClean="0">
                <a:solidFill>
                  <a:schemeClr val="accent2"/>
                </a:solidFill>
              </a:rPr>
              <a:t>Non-example</a:t>
            </a:r>
          </a:p>
          <a:p>
            <a:pPr algn="ctr"/>
            <a:endParaRPr lang="en-US" sz="4000" b="1" i="1" dirty="0">
              <a:solidFill>
                <a:schemeClr val="accent2"/>
              </a:solidFill>
            </a:endParaRPr>
          </a:p>
        </p:txBody>
      </p:sp>
    </p:spTree>
    <p:extLst>
      <p:ext uri="{BB962C8B-B14F-4D97-AF65-F5344CB8AC3E}">
        <p14:creationId xmlns:p14="http://schemas.microsoft.com/office/powerpoint/2010/main" val="29959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2"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524585" y="5274957"/>
            <a:ext cx="7799751" cy="1077218"/>
          </a:xfrm>
          <a:prstGeom prst="rect">
            <a:avLst/>
          </a:prstGeom>
          <a:noFill/>
        </p:spPr>
        <p:txBody>
          <a:bodyPr wrap="square" rtlCol="0">
            <a:spAutoFit/>
          </a:bodyPr>
          <a:lstStyle/>
          <a:p>
            <a:pPr algn="ctr"/>
            <a:r>
              <a:rPr lang="en-US" sz="3200" dirty="0" smtClean="0"/>
              <a:t>Practices #4-6: </a:t>
            </a:r>
            <a:r>
              <a:rPr lang="en-US" sz="3200" dirty="0"/>
              <a:t>P</a:t>
            </a:r>
            <a:r>
              <a:rPr lang="en-US" sz="3200" dirty="0" smtClean="0"/>
              <a:t>re-correction, </a:t>
            </a:r>
          </a:p>
          <a:p>
            <a:pPr algn="ctr"/>
            <a:r>
              <a:rPr lang="en-US" sz="3200" dirty="0" smtClean="0"/>
              <a:t>Active Supervision, Re-teach</a:t>
            </a:r>
            <a:endParaRPr lang="en-US" sz="3200" dirty="0"/>
          </a:p>
        </p:txBody>
      </p:sp>
    </p:spTree>
    <p:extLst>
      <p:ext uri="{BB962C8B-B14F-4D97-AF65-F5344CB8AC3E}">
        <p14:creationId xmlns:p14="http://schemas.microsoft.com/office/powerpoint/2010/main" val="384037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pbis.org/common/cms/media/Logo_big.jpg"/>
          <p:cNvPicPr>
            <a:picLocks noChangeAspect="1" noChangeArrowheads="1"/>
          </p:cNvPicPr>
          <p:nvPr>
            <p:custDataLst>
              <p:tags r:id="rId2"/>
            </p:custDataLst>
          </p:nvPr>
        </p:nvPicPr>
        <p:blipFill>
          <a:blip r:embed="rId7">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6"/>
          <p:cNvSpPr txBox="1">
            <a:spLocks noChangeArrowheads="1"/>
          </p:cNvSpPr>
          <p:nvPr>
            <p:custDataLst>
              <p:tags r:id="rId3"/>
            </p:custDataLst>
          </p:nvPr>
        </p:nvSpPr>
        <p:spPr bwMode="auto">
          <a:xfrm>
            <a:off x="287867" y="473799"/>
            <a:ext cx="6558008" cy="144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6" rIns="91436" bIns="4571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4000" b="1" i="1" dirty="0">
                <a:solidFill>
                  <a:schemeClr val="tx2"/>
                </a:solidFill>
                <a:latin typeface="+mj-lt"/>
                <a:ea typeface="+mj-ea"/>
                <a:cs typeface="Calibri"/>
              </a:rPr>
              <a:t>Appreciation</a:t>
            </a:r>
            <a:r>
              <a:rPr lang="en-US" sz="3600" b="1" dirty="0" smtClean="0">
                <a:solidFill>
                  <a:schemeClr val="tx2"/>
                </a:solidFill>
                <a:latin typeface="+mj-lt"/>
                <a:cs typeface="Calibri"/>
              </a:rPr>
              <a:t> </a:t>
            </a:r>
            <a:r>
              <a:rPr lang="en-US" sz="2400" dirty="0">
                <a:solidFill>
                  <a:srgbClr val="000000"/>
                </a:solidFill>
                <a:latin typeface="+mj-lt"/>
                <a:cs typeface="Calibri"/>
              </a:rPr>
              <a:t>is given to the </a:t>
            </a:r>
            <a:r>
              <a:rPr lang="en-US" sz="2400" dirty="0" smtClean="0">
                <a:solidFill>
                  <a:srgbClr val="000000"/>
                </a:solidFill>
                <a:latin typeface="+mj-lt"/>
                <a:cs typeface="Calibri"/>
              </a:rPr>
              <a:t>following</a:t>
            </a:r>
          </a:p>
          <a:p>
            <a:pPr algn="ctr" eaLnBrk="1" hangingPunct="1"/>
            <a:r>
              <a:rPr lang="en-US" sz="2400" dirty="0" smtClean="0">
                <a:solidFill>
                  <a:srgbClr val="000000"/>
                </a:solidFill>
                <a:latin typeface="+mj-lt"/>
                <a:cs typeface="Calibri"/>
              </a:rPr>
              <a:t>for their contributions to this Professional Learning:</a:t>
            </a:r>
            <a:endParaRPr lang="en-US" sz="2400" dirty="0">
              <a:solidFill>
                <a:srgbClr val="000000"/>
              </a:solidFill>
              <a:latin typeface="+mj-lt"/>
              <a:cs typeface="Calibri"/>
            </a:endParaRPr>
          </a:p>
        </p:txBody>
      </p:sp>
      <p:pic>
        <p:nvPicPr>
          <p:cNvPr id="89092" name="Picture 6"/>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a:ext>
            </a:extLst>
          </a:blip>
          <a:srcRect/>
          <a:stretch>
            <a:fillRect/>
          </a:stretch>
        </p:blipFill>
        <p:spPr bwMode="auto">
          <a:xfrm>
            <a:off x="4750655" y="2202848"/>
            <a:ext cx="1412240" cy="57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9" descr="PBIS_Letterhead-Top.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VTSS LOGO color o.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73047" y="5184270"/>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12"/>
          <a:stretch>
            <a:fillRect/>
          </a:stretch>
        </p:blipFill>
        <p:spPr>
          <a:xfrm>
            <a:off x="850786" y="3867502"/>
            <a:ext cx="1581697" cy="1381349"/>
          </a:xfrm>
          <a:prstGeom prst="rect">
            <a:avLst/>
          </a:prstGeom>
        </p:spPr>
      </p:pic>
      <p:grpSp>
        <p:nvGrpSpPr>
          <p:cNvPr id="18" name="Group 17"/>
          <p:cNvGrpSpPr/>
          <p:nvPr/>
        </p:nvGrpSpPr>
        <p:grpSpPr>
          <a:xfrm>
            <a:off x="1300779" y="2202848"/>
            <a:ext cx="2556934" cy="1177310"/>
            <a:chOff x="2834308" y="2395711"/>
            <a:chExt cx="3475384" cy="1600200"/>
          </a:xfrm>
        </p:grpSpPr>
        <p:pic>
          <p:nvPicPr>
            <p:cNvPr id="9" name="Picture 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17" name="Picture 16"/>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Tree>
    <p:custDataLst>
      <p:tags r:id="rId1"/>
    </p:custDataLst>
    <p:extLst>
      <p:ext uri="{BB962C8B-B14F-4D97-AF65-F5344CB8AC3E}">
        <p14:creationId xmlns:p14="http://schemas.microsoft.com/office/powerpoint/2010/main" val="309504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Monitor, Reinforce, and Correct</a:t>
            </a:r>
          </a:p>
        </p:txBody>
      </p:sp>
      <p:sp>
        <p:nvSpPr>
          <p:cNvPr id="3" name="Content Placeholder 2"/>
          <p:cNvSpPr>
            <a:spLocks noGrp="1"/>
          </p:cNvSpPr>
          <p:nvPr>
            <p:ph idx="1"/>
          </p:nvPr>
        </p:nvSpPr>
        <p:spPr/>
        <p:txBody>
          <a:bodyPr/>
          <a:lstStyle/>
          <a:p>
            <a:pPr>
              <a:buFont typeface="Wingdings" charset="2"/>
              <a:buChar char="ü"/>
            </a:pPr>
            <a:r>
              <a:rPr lang="en-US" dirty="0" smtClean="0"/>
              <a:t>Pre-correct/remind students about expected behaviors</a:t>
            </a:r>
          </a:p>
          <a:p>
            <a:pPr>
              <a:buFont typeface="Wingdings" charset="2"/>
              <a:buChar char="ü"/>
            </a:pPr>
            <a:r>
              <a:rPr lang="en-US" dirty="0" smtClean="0"/>
              <a:t>Use active supervision (</a:t>
            </a:r>
            <a:r>
              <a:rPr lang="en-US" i="1" dirty="0" smtClean="0"/>
              <a:t>Move, Scan, Interact</a:t>
            </a:r>
            <a:r>
              <a:rPr lang="en-US" dirty="0" smtClean="0"/>
              <a:t>)</a:t>
            </a:r>
          </a:p>
          <a:p>
            <a:r>
              <a:rPr lang="en-US" dirty="0" smtClean="0"/>
              <a:t>Provide specific, contingent feedback to reinforce and correct</a:t>
            </a:r>
          </a:p>
          <a:p>
            <a:pPr>
              <a:buFont typeface="Wingdings" charset="2"/>
              <a:buChar char="ü"/>
            </a:pPr>
            <a:r>
              <a:rPr lang="en-US" dirty="0" smtClean="0"/>
              <a:t>Reteach and practice throughout the day and school year</a:t>
            </a:r>
          </a:p>
          <a:p>
            <a:endParaRPr lang="en-US" dirty="0" smtClean="0"/>
          </a:p>
          <a:p>
            <a:endParaRPr lang="en-US" dirty="0"/>
          </a:p>
        </p:txBody>
      </p:sp>
    </p:spTree>
    <p:extLst>
      <p:ext uri="{BB962C8B-B14F-4D97-AF65-F5344CB8AC3E}">
        <p14:creationId xmlns:p14="http://schemas.microsoft.com/office/powerpoint/2010/main" val="348598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690" y="113961"/>
            <a:ext cx="8971784" cy="6642288"/>
          </a:xfrm>
          <a:prstGeom prst="rect">
            <a:avLst/>
          </a:prstGeom>
        </p:spPr>
      </p:pic>
      <p:sp>
        <p:nvSpPr>
          <p:cNvPr id="4" name="Title 3"/>
          <p:cNvSpPr>
            <a:spLocks noGrp="1"/>
          </p:cNvSpPr>
          <p:nvPr>
            <p:ph type="ctrTitle"/>
          </p:nvPr>
        </p:nvSpPr>
        <p:spPr>
          <a:xfrm>
            <a:off x="702072" y="125563"/>
            <a:ext cx="4475381" cy="1470025"/>
          </a:xfrm>
        </p:spPr>
        <p:txBody>
          <a:bodyPr>
            <a:normAutofit/>
          </a:bodyPr>
          <a:lstStyle/>
          <a:p>
            <a:r>
              <a:rPr lang="en-US" b="1" dirty="0">
                <a:solidFill>
                  <a:srgbClr val="1F497D"/>
                </a:solidFill>
              </a:rPr>
              <a:t>Learning Intention</a:t>
            </a:r>
            <a:br>
              <a:rPr lang="en-US" b="1" dirty="0">
                <a:solidFill>
                  <a:srgbClr val="1F497D"/>
                </a:solidFill>
              </a:rPr>
            </a:br>
            <a:endParaRPr lang="en-US" b="1" dirty="0">
              <a:solidFill>
                <a:srgbClr val="1F497D"/>
              </a:solidFill>
            </a:endParaRPr>
          </a:p>
        </p:txBody>
      </p:sp>
      <p:sp>
        <p:nvSpPr>
          <p:cNvPr id="6" name="Subtitle 5"/>
          <p:cNvSpPr>
            <a:spLocks noGrp="1"/>
          </p:cNvSpPr>
          <p:nvPr>
            <p:ph type="subTitle" idx="1"/>
          </p:nvPr>
        </p:nvSpPr>
        <p:spPr>
          <a:xfrm>
            <a:off x="0" y="1116422"/>
            <a:ext cx="5900552" cy="3930416"/>
          </a:xfrm>
        </p:spPr>
        <p:txBody>
          <a:bodyPr>
            <a:normAutofit/>
          </a:bodyPr>
          <a:lstStyle/>
          <a:p>
            <a:r>
              <a:rPr lang="en-US" b="1" dirty="0" smtClean="0">
                <a:solidFill>
                  <a:srgbClr val="1F497D"/>
                </a:solidFill>
                <a:latin typeface="+mj-lt"/>
                <a:ea typeface="+mj-ea"/>
                <a:cs typeface="+mj-cs"/>
              </a:rPr>
              <a:t>Develop </a:t>
            </a:r>
            <a:r>
              <a:rPr lang="en-US" b="1" dirty="0">
                <a:solidFill>
                  <a:srgbClr val="1F497D"/>
                </a:solidFill>
                <a:latin typeface="+mj-lt"/>
                <a:ea typeface="+mj-ea"/>
                <a:cs typeface="+mj-cs"/>
              </a:rPr>
              <a:t>a class-wide plan of effective responses to student behavior anchored to function</a:t>
            </a:r>
          </a:p>
          <a:p>
            <a:endParaRPr lang="en-US" b="1" dirty="0">
              <a:solidFill>
                <a:srgbClr val="1F497D"/>
              </a:solidFill>
              <a:latin typeface="+mj-lt"/>
              <a:ea typeface="+mj-ea"/>
              <a:cs typeface="+mj-cs"/>
            </a:endParaRPr>
          </a:p>
          <a:p>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632833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2"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524585" y="5274957"/>
            <a:ext cx="7799751" cy="584776"/>
          </a:xfrm>
          <a:prstGeom prst="rect">
            <a:avLst/>
          </a:prstGeom>
          <a:noFill/>
        </p:spPr>
        <p:txBody>
          <a:bodyPr wrap="square" rtlCol="0">
            <a:spAutoFit/>
          </a:bodyPr>
          <a:lstStyle/>
          <a:p>
            <a:pPr algn="ctr"/>
            <a:r>
              <a:rPr lang="en-US" sz="3200" dirty="0" smtClean="0"/>
              <a:t>Practices #7: Reinforcement</a:t>
            </a:r>
            <a:endParaRPr lang="en-US" sz="3200" dirty="0"/>
          </a:p>
        </p:txBody>
      </p:sp>
    </p:spTree>
    <p:extLst>
      <p:ext uri="{BB962C8B-B14F-4D97-AF65-F5344CB8AC3E}">
        <p14:creationId xmlns:p14="http://schemas.microsoft.com/office/powerpoint/2010/main" val="2606069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88533"/>
            <a:ext cx="8229600" cy="1143000"/>
          </a:xfrm>
        </p:spPr>
        <p:txBody>
          <a:bodyPr>
            <a:normAutofit/>
          </a:bodyPr>
          <a:lstStyle/>
          <a:p>
            <a:pPr>
              <a:defRPr/>
            </a:pPr>
            <a:r>
              <a:rPr lang="en-US" sz="4300" b="1" dirty="0">
                <a:solidFill>
                  <a:schemeClr val="bg1"/>
                </a:solidFill>
              </a:rPr>
              <a:t>ABCs of Behavior</a:t>
            </a:r>
          </a:p>
        </p:txBody>
      </p:sp>
      <p:sp>
        <p:nvSpPr>
          <p:cNvPr id="5" name="Rectangle 4"/>
          <p:cNvSpPr/>
          <p:nvPr/>
        </p:nvSpPr>
        <p:spPr>
          <a:xfrm>
            <a:off x="0" y="956242"/>
            <a:ext cx="2823882" cy="50806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rgbClr val="FFFFFF"/>
                </a:solidFill>
                <a:ea typeface="ＭＳ Ｐゴシック" charset="0"/>
                <a:cs typeface="Calibri"/>
              </a:rPr>
              <a:t>Antecedents:</a:t>
            </a:r>
            <a:endParaRPr lang="en-US" sz="3200" dirty="0" smtClean="0">
              <a:solidFill>
                <a:srgbClr val="FFFFFF"/>
              </a:solidFill>
              <a:ea typeface="ＭＳ Ｐゴシック" charset="0"/>
              <a:cs typeface="Calibri"/>
            </a:endParaRPr>
          </a:p>
          <a:p>
            <a:pPr algn="ctr">
              <a:defRPr/>
            </a:pPr>
            <a:r>
              <a:rPr lang="en-US" sz="3200" dirty="0" smtClean="0">
                <a:solidFill>
                  <a:srgbClr val="FFFFFF"/>
                </a:solidFill>
                <a:ea typeface="ＭＳ Ｐゴシック" charset="0"/>
                <a:cs typeface="Calibri"/>
              </a:rPr>
              <a:t>Expected behaviors taught,</a:t>
            </a:r>
          </a:p>
          <a:p>
            <a:pPr algn="ctr">
              <a:defRPr/>
            </a:pPr>
            <a:r>
              <a:rPr lang="en-US" sz="3200" dirty="0" smtClean="0">
                <a:solidFill>
                  <a:srgbClr val="FFFFFF"/>
                </a:solidFill>
                <a:ea typeface="ＭＳ Ｐゴシック" charset="0"/>
                <a:cs typeface="Calibri"/>
              </a:rPr>
              <a:t>Classroom practices implemented (routines, supervision), etc. </a:t>
            </a:r>
            <a:endParaRPr lang="en-US" sz="3200" dirty="0">
              <a:solidFill>
                <a:srgbClr val="FFFFFF"/>
              </a:solidFill>
              <a:ea typeface="ＭＳ Ｐゴシック" charset="0"/>
              <a:cs typeface="Calibri"/>
            </a:endParaRPr>
          </a:p>
        </p:txBody>
      </p:sp>
      <p:sp>
        <p:nvSpPr>
          <p:cNvPr id="6" name="Rectangle 5"/>
          <p:cNvSpPr/>
          <p:nvPr/>
        </p:nvSpPr>
        <p:spPr>
          <a:xfrm>
            <a:off x="2961344" y="971184"/>
            <a:ext cx="2743200" cy="227105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ea typeface="ＭＳ Ｐゴシック" charset="0"/>
                <a:cs typeface="Calibri"/>
              </a:rPr>
              <a:t>Behavior:</a:t>
            </a:r>
          </a:p>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r>
              <a:rPr lang="en-US" sz="3200" b="1" i="1" dirty="0" smtClean="0">
                <a:solidFill>
                  <a:schemeClr val="bg1"/>
                </a:solidFill>
                <a:ea typeface="ＭＳ Ｐゴシック" charset="0"/>
                <a:cs typeface="Calibri"/>
              </a:rPr>
              <a:t>Expectations defined</a:t>
            </a:r>
          </a:p>
        </p:txBody>
      </p:sp>
      <p:sp>
        <p:nvSpPr>
          <p:cNvPr id="7" name="Rectangle 6"/>
          <p:cNvSpPr/>
          <p:nvPr/>
        </p:nvSpPr>
        <p:spPr>
          <a:xfrm>
            <a:off x="5940025" y="1001065"/>
            <a:ext cx="3203975" cy="50358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Calibri"/>
              <a:cs typeface="Calibri"/>
            </a:endParaRPr>
          </a:p>
          <a:p>
            <a:pPr algn="ctr">
              <a:defRPr/>
            </a:pPr>
            <a:r>
              <a:rPr lang="en-US" sz="3200" b="1" i="1" dirty="0">
                <a:solidFill>
                  <a:schemeClr val="bg1"/>
                </a:solidFill>
                <a:ea typeface="ＭＳ Ｐゴシック" charset="0"/>
                <a:cs typeface="Calibri"/>
              </a:rPr>
              <a:t>Consequences</a:t>
            </a:r>
            <a:r>
              <a:rPr lang="en-US" sz="3200" b="1" i="1" dirty="0" smtClean="0">
                <a:solidFill>
                  <a:schemeClr val="bg1"/>
                </a:solidFill>
                <a:ea typeface="ＭＳ Ｐゴシック" charset="0"/>
                <a:cs typeface="Calibri"/>
              </a:rPr>
              <a:t>:</a:t>
            </a:r>
          </a:p>
          <a:p>
            <a:pPr algn="ctr">
              <a:defRPr/>
            </a:pPr>
            <a:endParaRPr lang="en-US" sz="3200" b="1" i="1" dirty="0">
              <a:solidFill>
                <a:schemeClr val="bg1"/>
              </a:solidFill>
              <a:ea typeface="ＭＳ Ｐゴシック" charset="0"/>
              <a:cs typeface="Calibri"/>
            </a:endParaRPr>
          </a:p>
          <a:p>
            <a:pPr algn="ctr">
              <a:defRPr/>
            </a:pPr>
            <a:r>
              <a:rPr lang="en-US" sz="3200" b="1" i="1" dirty="0" smtClean="0">
                <a:solidFill>
                  <a:schemeClr val="bg1"/>
                </a:solidFill>
                <a:ea typeface="ＭＳ Ｐゴシック" charset="0"/>
                <a:cs typeface="Calibri"/>
              </a:rPr>
              <a:t> Acknowledge-</a:t>
            </a:r>
            <a:r>
              <a:rPr lang="en-US" sz="3200" b="1" i="1" dirty="0" err="1" smtClean="0">
                <a:solidFill>
                  <a:schemeClr val="bg1"/>
                </a:solidFill>
                <a:ea typeface="ＭＳ Ｐゴシック" charset="0"/>
                <a:cs typeface="Calibri"/>
              </a:rPr>
              <a:t>ment</a:t>
            </a:r>
            <a:r>
              <a:rPr lang="en-US" sz="3200" b="1" i="1" dirty="0" smtClean="0">
                <a:solidFill>
                  <a:schemeClr val="bg1"/>
                </a:solidFill>
                <a:ea typeface="ＭＳ Ｐゴシック" charset="0"/>
                <a:cs typeface="Calibri"/>
              </a:rPr>
              <a:t>/Reinforcement/ Behavior Specific Praise</a:t>
            </a:r>
          </a:p>
          <a:p>
            <a:pPr algn="ctr">
              <a:defRPr/>
            </a:pPr>
            <a:endParaRPr lang="en-US" sz="3200" b="1" i="1" dirty="0">
              <a:solidFill>
                <a:schemeClr val="bg1"/>
              </a:solidFill>
              <a:ea typeface="ＭＳ Ｐゴシック" charset="0"/>
              <a:cs typeface="Calibri"/>
            </a:endParaRPr>
          </a:p>
          <a:p>
            <a:pPr algn="ctr">
              <a:defRPr/>
            </a:pPr>
            <a:r>
              <a:rPr lang="en-US" sz="3200" b="1" i="1" dirty="0">
                <a:solidFill>
                  <a:schemeClr val="bg1"/>
                </a:solidFill>
                <a:ea typeface="ＭＳ Ｐゴシック" charset="0"/>
                <a:cs typeface="Calibri"/>
              </a:rPr>
              <a:t>Effective Responses</a:t>
            </a:r>
          </a:p>
        </p:txBody>
      </p:sp>
      <p:sp>
        <p:nvSpPr>
          <p:cNvPr id="8" name="Right Arrow 7"/>
          <p:cNvSpPr/>
          <p:nvPr/>
        </p:nvSpPr>
        <p:spPr>
          <a:xfrm>
            <a:off x="2525058" y="3164901"/>
            <a:ext cx="691513"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393763" y="3167530"/>
            <a:ext cx="748874"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6429452" y="6086185"/>
            <a:ext cx="271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
        <p:nvSpPr>
          <p:cNvPr id="3" name="TextBox 2"/>
          <p:cNvSpPr txBox="1"/>
          <p:nvPr/>
        </p:nvSpPr>
        <p:spPr>
          <a:xfrm>
            <a:off x="1213227" y="6317851"/>
            <a:ext cx="5976904" cy="523220"/>
          </a:xfrm>
          <a:prstGeom prst="rect">
            <a:avLst/>
          </a:prstGeom>
          <a:noFill/>
        </p:spPr>
        <p:txBody>
          <a:bodyPr wrap="none" rtlCol="0">
            <a:spAutoFit/>
          </a:bodyPr>
          <a:lstStyle/>
          <a:p>
            <a:r>
              <a:rPr lang="en-US" sz="2800" b="1" i="1" dirty="0" smtClean="0"/>
              <a:t>Knowing this, helps us with the WHY…</a:t>
            </a:r>
            <a:endParaRPr lang="en-US" sz="2800" b="1" i="1" dirty="0"/>
          </a:p>
        </p:txBody>
      </p:sp>
      <p:sp>
        <p:nvSpPr>
          <p:cNvPr id="14" name="Rectangle 13"/>
          <p:cNvSpPr/>
          <p:nvPr/>
        </p:nvSpPr>
        <p:spPr>
          <a:xfrm>
            <a:off x="2961344" y="3556000"/>
            <a:ext cx="2743200" cy="243606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ea typeface="ＭＳ Ｐゴシック" charset="0"/>
                <a:cs typeface="Calibri"/>
              </a:rPr>
              <a:t>Behavior:</a:t>
            </a:r>
          </a:p>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r>
              <a:rPr lang="en-US" sz="3200" b="1" i="1" dirty="0" smtClean="0">
                <a:solidFill>
                  <a:schemeClr val="bg1"/>
                </a:solidFill>
                <a:ea typeface="ＭＳ Ｐゴシック" charset="0"/>
                <a:cs typeface="Calibri"/>
              </a:rPr>
              <a:t>“Problem Behaviors” defined</a:t>
            </a:r>
            <a:endParaRPr lang="en-US" sz="3200" b="1" i="1" dirty="0">
              <a:solidFill>
                <a:schemeClr val="bg1"/>
              </a:solidFill>
              <a:ea typeface="ＭＳ Ｐゴシック" charset="0"/>
              <a:cs typeface="Calibri"/>
            </a:endParaRPr>
          </a:p>
        </p:txBody>
      </p:sp>
    </p:spTree>
    <p:extLst>
      <p:ext uri="{BB962C8B-B14F-4D97-AF65-F5344CB8AC3E}">
        <p14:creationId xmlns:p14="http://schemas.microsoft.com/office/powerpoint/2010/main" val="308137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503" y="299428"/>
            <a:ext cx="7292298"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Continuum of Responses</a:t>
            </a:r>
          </a:p>
        </p:txBody>
      </p:sp>
      <p:pic>
        <p:nvPicPr>
          <p:cNvPr id="5" name="Picture 4" descr="Screen Shot 2017-12-02 at 4.0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69" y="256114"/>
            <a:ext cx="1198333" cy="1161524"/>
          </a:xfrm>
          <a:prstGeom prst="rect">
            <a:avLst/>
          </a:prstGeom>
        </p:spPr>
      </p:pic>
      <p:pic>
        <p:nvPicPr>
          <p:cNvPr id="7" name="Picture 6" descr="Screen Shot 2017-12-03 at 7.57.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03" y="1417638"/>
            <a:ext cx="3828150" cy="5130242"/>
          </a:xfrm>
          <a:prstGeom prst="rect">
            <a:avLst/>
          </a:prstGeom>
        </p:spPr>
      </p:pic>
      <p:pic>
        <p:nvPicPr>
          <p:cNvPr id="8" name="Picture 7" descr="Screen Shot 2017-12-03 at 7.58.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69" y="1417638"/>
            <a:ext cx="3944747" cy="4982838"/>
          </a:xfrm>
          <a:prstGeom prst="rect">
            <a:avLst/>
          </a:prstGeom>
        </p:spPr>
      </p:pic>
      <p:sp>
        <p:nvSpPr>
          <p:cNvPr id="4" name="Rounded Rectangle 3"/>
          <p:cNvSpPr/>
          <p:nvPr/>
        </p:nvSpPr>
        <p:spPr>
          <a:xfrm>
            <a:off x="223569" y="1417638"/>
            <a:ext cx="3944747" cy="2108480"/>
          </a:xfrm>
          <a:prstGeom prst="roundRect">
            <a:avLst/>
          </a:prstGeom>
          <a:noFill/>
          <a:ln w="38100">
            <a:solidFill>
              <a:srgbClr val="FFFF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3451" y="3585883"/>
            <a:ext cx="1198333" cy="1795930"/>
          </a:xfrm>
          <a:prstGeom prst="roundRect">
            <a:avLst/>
          </a:prstGeom>
          <a:noFill/>
          <a:ln w="38100">
            <a:solidFill>
              <a:srgbClr val="FFFF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592303" y="1555096"/>
            <a:ext cx="3828150" cy="1179139"/>
          </a:xfrm>
          <a:prstGeom prst="roundRect">
            <a:avLst/>
          </a:prstGeom>
          <a:noFill/>
          <a:ln w="38100">
            <a:solidFill>
              <a:srgbClr val="FFFF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29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9143999" cy="3114350"/>
          </a:xfrm>
        </p:spPr>
        <p:txBody>
          <a:bodyPr>
            <a:noAutofit/>
          </a:bodyPr>
          <a:lstStyle/>
          <a:p>
            <a:pPr>
              <a:defRPr/>
            </a:pPr>
            <a:r>
              <a:rPr lang="en-US" b="1" dirty="0">
                <a:solidFill>
                  <a:srgbClr val="1F497D"/>
                </a:solidFill>
              </a:rPr>
              <a:t>Science of Behavior</a:t>
            </a:r>
          </a:p>
        </p:txBody>
      </p:sp>
      <p:sp>
        <p:nvSpPr>
          <p:cNvPr id="5" name="Rectangle 4"/>
          <p:cNvSpPr/>
          <p:nvPr/>
        </p:nvSpPr>
        <p:spPr>
          <a:xfrm>
            <a:off x="451181" y="3236901"/>
            <a:ext cx="2590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2</a:t>
            </a:r>
          </a:p>
          <a:p>
            <a:pPr algn="ctr">
              <a:defRPr/>
            </a:pPr>
            <a:endParaRPr lang="en-US" sz="3200" dirty="0">
              <a:solidFill>
                <a:srgbClr val="000000"/>
              </a:solidFill>
            </a:endParaRPr>
          </a:p>
          <a:p>
            <a:pPr algn="ctr">
              <a:defRPr/>
            </a:pPr>
            <a:r>
              <a:rPr lang="en-US" sz="3200" dirty="0">
                <a:solidFill>
                  <a:srgbClr val="000000"/>
                </a:solidFill>
              </a:rPr>
              <a:t>Antecedent/</a:t>
            </a:r>
          </a:p>
          <a:p>
            <a:pPr algn="ctr">
              <a:defRPr/>
            </a:pPr>
            <a:r>
              <a:rPr lang="en-US" sz="3200" dirty="0">
                <a:solidFill>
                  <a:srgbClr val="000000"/>
                </a:solidFill>
              </a:rPr>
              <a:t>Trigger: </a:t>
            </a:r>
          </a:p>
          <a:p>
            <a:pPr algn="ctr">
              <a:defRPr/>
            </a:pPr>
            <a:r>
              <a:rPr lang="en-US" sz="3200" dirty="0">
                <a:solidFill>
                  <a:srgbClr val="000000"/>
                </a:solidFill>
              </a:rPr>
              <a:t>When _____ happens…. </a:t>
            </a:r>
          </a:p>
        </p:txBody>
      </p:sp>
      <p:sp>
        <p:nvSpPr>
          <p:cNvPr id="6" name="Rectangle 5"/>
          <p:cNvSpPr/>
          <p:nvPr/>
        </p:nvSpPr>
        <p:spPr>
          <a:xfrm>
            <a:off x="3200400" y="3221960"/>
            <a:ext cx="2743200" cy="3352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1  </a:t>
            </a:r>
            <a:endParaRPr lang="en-US" sz="3200" dirty="0">
              <a:solidFill>
                <a:srgbClr val="000000"/>
              </a:solidFill>
            </a:endParaRPr>
          </a:p>
          <a:p>
            <a:pPr algn="ctr" fontAlgn="auto">
              <a:spcBef>
                <a:spcPts val="0"/>
              </a:spcBef>
              <a:spcAft>
                <a:spcPts val="0"/>
              </a:spcAft>
              <a:defRPr/>
            </a:pPr>
            <a:endParaRPr lang="en-US" dirty="0">
              <a:solidFill>
                <a:srgbClr val="000000"/>
              </a:solidFill>
            </a:endParaRPr>
          </a:p>
          <a:p>
            <a:pPr algn="ctr" fontAlgn="auto">
              <a:spcBef>
                <a:spcPts val="0"/>
              </a:spcBef>
              <a:spcAft>
                <a:spcPts val="0"/>
              </a:spcAft>
              <a:defRPr/>
            </a:pPr>
            <a:r>
              <a:rPr lang="en-US" sz="3200" dirty="0">
                <a:solidFill>
                  <a:srgbClr val="000000"/>
                </a:solidFill>
                <a:cs typeface="Tw Cen MT"/>
              </a:rPr>
              <a:t>Behavior:</a:t>
            </a:r>
          </a:p>
          <a:p>
            <a:pPr algn="ctr" fontAlgn="auto">
              <a:spcBef>
                <a:spcPts val="0"/>
              </a:spcBef>
              <a:spcAft>
                <a:spcPts val="0"/>
              </a:spcAft>
              <a:defRPr/>
            </a:pPr>
            <a:endParaRPr lang="en-US" sz="3200" dirty="0">
              <a:solidFill>
                <a:srgbClr val="000000"/>
              </a:solidFill>
              <a:cs typeface="Tw Cen MT"/>
            </a:endParaRPr>
          </a:p>
          <a:p>
            <a:pPr algn="ctr" fontAlgn="auto">
              <a:spcBef>
                <a:spcPts val="0"/>
              </a:spcBef>
              <a:spcAft>
                <a:spcPts val="0"/>
              </a:spcAft>
              <a:defRPr/>
            </a:pPr>
            <a:r>
              <a:rPr lang="en-US" sz="3200" dirty="0">
                <a:solidFill>
                  <a:srgbClr val="000000"/>
                </a:solidFill>
                <a:cs typeface="Tw Cen MT"/>
              </a:rPr>
              <a:t>the student does (</a:t>
            </a:r>
            <a:r>
              <a:rPr lang="en-US" sz="3200" b="1" dirty="0">
                <a:solidFill>
                  <a:srgbClr val="000000"/>
                </a:solidFill>
                <a:cs typeface="Tw Cen MT"/>
              </a:rPr>
              <a:t>what</a:t>
            </a:r>
            <a:r>
              <a:rPr lang="en-US" sz="3200" dirty="0">
                <a:solidFill>
                  <a:srgbClr val="000000"/>
                </a:solidFill>
                <a:cs typeface="Tw Cen MT"/>
              </a:rPr>
              <a:t>)__</a:t>
            </a:r>
          </a:p>
        </p:txBody>
      </p:sp>
      <p:sp>
        <p:nvSpPr>
          <p:cNvPr id="13" name="Rectangle 12"/>
          <p:cNvSpPr/>
          <p:nvPr/>
        </p:nvSpPr>
        <p:spPr>
          <a:xfrm>
            <a:off x="5981783" y="3114350"/>
            <a:ext cx="3056377" cy="356361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 </a:t>
            </a:r>
            <a:endParaRPr lang="en-US" sz="3200" dirty="0">
              <a:solidFill>
                <a:srgbClr val="000000"/>
              </a:solidFill>
              <a:cs typeface="Tw Cen MT"/>
            </a:endParaRPr>
          </a:p>
        </p:txBody>
      </p:sp>
      <p:sp>
        <p:nvSpPr>
          <p:cNvPr id="7" name="Rectangle 6"/>
          <p:cNvSpPr/>
          <p:nvPr/>
        </p:nvSpPr>
        <p:spPr>
          <a:xfrm>
            <a:off x="6104377" y="3221960"/>
            <a:ext cx="2861960" cy="33528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a:defRPr/>
            </a:pPr>
            <a:endParaRPr lang="en-US" sz="3200" dirty="0" smtClean="0">
              <a:solidFill>
                <a:srgbClr val="000000"/>
              </a:solidFill>
            </a:endParaRPr>
          </a:p>
          <a:p>
            <a:pPr algn="ctr">
              <a:defRPr/>
            </a:pPr>
            <a:r>
              <a:rPr lang="en-US" sz="3200" dirty="0" smtClean="0">
                <a:solidFill>
                  <a:srgbClr val="000000"/>
                </a:solidFill>
              </a:rPr>
              <a:t>3</a:t>
            </a:r>
            <a:endParaRPr lang="en-US" sz="3200" dirty="0">
              <a:solidFill>
                <a:srgbClr val="000000"/>
              </a:solidFill>
            </a:endParaRPr>
          </a:p>
          <a:p>
            <a:pPr algn="ctr">
              <a:defRPr/>
            </a:pPr>
            <a:r>
              <a:rPr lang="en-US" sz="3200" dirty="0" smtClean="0">
                <a:solidFill>
                  <a:srgbClr val="000000"/>
                </a:solidFill>
              </a:rPr>
              <a:t>Consequence</a:t>
            </a:r>
            <a:r>
              <a:rPr lang="en-US" sz="3200" dirty="0">
                <a:solidFill>
                  <a:srgbClr val="000000"/>
                </a:solidFill>
              </a:rPr>
              <a:t>/</a:t>
            </a:r>
          </a:p>
          <a:p>
            <a:pPr algn="ctr">
              <a:defRPr/>
            </a:pPr>
            <a:r>
              <a:rPr lang="en-US" sz="3200" dirty="0">
                <a:solidFill>
                  <a:srgbClr val="000000"/>
                </a:solidFill>
              </a:rPr>
              <a:t>Outcome</a:t>
            </a:r>
          </a:p>
          <a:p>
            <a:pPr algn="ctr">
              <a:defRPr/>
            </a:pPr>
            <a:endParaRPr lang="en-US" sz="3200" dirty="0">
              <a:solidFill>
                <a:srgbClr val="000000"/>
              </a:solidFill>
            </a:endParaRPr>
          </a:p>
          <a:p>
            <a:pPr algn="ctr">
              <a:defRPr/>
            </a:pPr>
            <a:r>
              <a:rPr lang="en-US" sz="3200" dirty="0">
                <a:solidFill>
                  <a:srgbClr val="000000"/>
                </a:solidFill>
              </a:rPr>
              <a:t>..because (why) ______ </a:t>
            </a:r>
          </a:p>
          <a:p>
            <a:pPr algn="ctr">
              <a:defRPr/>
            </a:pPr>
            <a:endParaRPr lang="en-US" sz="3200" dirty="0">
              <a:solidFill>
                <a:srgbClr val="000000"/>
              </a:solidFill>
            </a:endParaRPr>
          </a:p>
        </p:txBody>
      </p:sp>
      <p:sp>
        <p:nvSpPr>
          <p:cNvPr id="8" name="Right Arrow 7"/>
          <p:cNvSpPr/>
          <p:nvPr/>
        </p:nvSpPr>
        <p:spPr>
          <a:xfrm>
            <a:off x="2874130"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9577"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154466" y="6541898"/>
            <a:ext cx="363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Tree>
    <p:extLst>
      <p:ext uri="{BB962C8B-B14F-4D97-AF65-F5344CB8AC3E}">
        <p14:creationId xmlns:p14="http://schemas.microsoft.com/office/powerpoint/2010/main" val="176428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Antecedents </a:t>
            </a:r>
            <a:r>
              <a:rPr lang="en-US" b="1" dirty="0">
                <a:solidFill>
                  <a:srgbClr val="1F497D"/>
                </a:solidFill>
              </a:rPr>
              <a:t>(precede behavior)</a:t>
            </a:r>
          </a:p>
        </p:txBody>
      </p:sp>
      <p:sp>
        <p:nvSpPr>
          <p:cNvPr id="3" name="Content Placeholder 2"/>
          <p:cNvSpPr>
            <a:spLocks noGrp="1"/>
          </p:cNvSpPr>
          <p:nvPr>
            <p:ph idx="1"/>
          </p:nvPr>
        </p:nvSpPr>
        <p:spPr/>
        <p:txBody>
          <a:bodyPr>
            <a:normAutofit fontScale="92500" lnSpcReduction="20000"/>
          </a:bodyPr>
          <a:lstStyle/>
          <a:p>
            <a:pPr>
              <a:buFont typeface="Wingdings" charset="2"/>
              <a:buChar char="ü"/>
            </a:pPr>
            <a:r>
              <a:rPr lang="en-US" dirty="0" smtClean="0"/>
              <a:t>Define, Post, Teach/Model, and Reinforce Expected Behavior defined on Matrices (rules, routines)</a:t>
            </a:r>
          </a:p>
          <a:p>
            <a:r>
              <a:rPr lang="en-US" dirty="0" smtClean="0"/>
              <a:t>Proximity Control</a:t>
            </a:r>
          </a:p>
          <a:p>
            <a:pPr>
              <a:buFont typeface="Wingdings" charset="2"/>
              <a:buChar char="ü"/>
            </a:pPr>
            <a:r>
              <a:rPr lang="en-US" dirty="0" smtClean="0"/>
              <a:t>Active Supervision</a:t>
            </a:r>
          </a:p>
          <a:p>
            <a:pPr>
              <a:buFont typeface="Wingdings" charset="2"/>
              <a:buChar char="ü"/>
            </a:pPr>
            <a:r>
              <a:rPr lang="en-US" dirty="0" smtClean="0"/>
              <a:t>Pre-correct before predictable difficulties</a:t>
            </a:r>
          </a:p>
          <a:p>
            <a:r>
              <a:rPr lang="en-US" dirty="0" smtClean="0"/>
              <a:t>High rates of opportunities to respond/active engagement</a:t>
            </a:r>
          </a:p>
          <a:p>
            <a:r>
              <a:rPr lang="en-US" dirty="0" smtClean="0"/>
              <a:t>Meaningful instruction</a:t>
            </a:r>
          </a:p>
          <a:p>
            <a:r>
              <a:rPr lang="en-US" dirty="0" smtClean="0"/>
              <a:t>Subject, Location, Peers, Adults  </a:t>
            </a:r>
          </a:p>
          <a:p>
            <a:endParaRPr lang="en-US" dirty="0"/>
          </a:p>
        </p:txBody>
      </p:sp>
    </p:spTree>
    <p:extLst>
      <p:ext uri="{BB962C8B-B14F-4D97-AF65-F5344CB8AC3E}">
        <p14:creationId xmlns:p14="http://schemas.microsoft.com/office/powerpoint/2010/main" val="1791934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Consequences </a:t>
            </a:r>
            <a:r>
              <a:rPr lang="en-US" b="1" dirty="0">
                <a:solidFill>
                  <a:srgbClr val="1F497D"/>
                </a:solidFill>
              </a:rPr>
              <a:t>(follow behavior)</a:t>
            </a:r>
          </a:p>
        </p:txBody>
      </p:sp>
      <p:sp>
        <p:nvSpPr>
          <p:cNvPr id="3" name="Content Placeholder 2"/>
          <p:cNvSpPr>
            <a:spLocks noGrp="1"/>
          </p:cNvSpPr>
          <p:nvPr>
            <p:ph idx="1"/>
          </p:nvPr>
        </p:nvSpPr>
        <p:spPr>
          <a:xfrm>
            <a:off x="895525" y="1449298"/>
            <a:ext cx="7229604" cy="4525963"/>
          </a:xfrm>
        </p:spPr>
        <p:txBody>
          <a:bodyPr>
            <a:normAutofit/>
          </a:bodyPr>
          <a:lstStyle/>
          <a:p>
            <a:r>
              <a:rPr lang="en-US" dirty="0"/>
              <a:t>Either increase or decrease future rates of a behavior</a:t>
            </a:r>
          </a:p>
          <a:p>
            <a:pPr lvl="1"/>
            <a:r>
              <a:rPr lang="en-US" dirty="0"/>
              <a:t>It’s the student’s perception of the consequence that determines if it’s reinforcing (increases behavior) or punishing (decreases the behavior). </a:t>
            </a:r>
          </a:p>
          <a:p>
            <a:pPr lvl="1"/>
            <a:r>
              <a:rPr lang="en-US" dirty="0"/>
              <a:t>Did the consequence increase or decrease the behavior? </a:t>
            </a:r>
          </a:p>
        </p:txBody>
      </p:sp>
    </p:spTree>
    <p:extLst>
      <p:ext uri="{BB962C8B-B14F-4D97-AF65-F5344CB8AC3E}">
        <p14:creationId xmlns:p14="http://schemas.microsoft.com/office/powerpoint/2010/main" val="2351483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SzPct val="25000"/>
              <a:defRPr/>
            </a:pPr>
            <a:r>
              <a:rPr lang="en-US" b="1" dirty="0">
                <a:solidFill>
                  <a:srgbClr val="1F497D"/>
                </a:solidFill>
              </a:rPr>
              <a:t>What is acknowledgement/reinforcement?</a:t>
            </a:r>
          </a:p>
        </p:txBody>
      </p:sp>
      <p:sp>
        <p:nvSpPr>
          <p:cNvPr id="7" name="Content Placeholder 2"/>
          <p:cNvSpPr>
            <a:spLocks noGrp="1"/>
          </p:cNvSpPr>
          <p:nvPr>
            <p:ph idx="1"/>
          </p:nvPr>
        </p:nvSpPr>
        <p:spPr/>
        <p:txBody>
          <a:bodyPr>
            <a:normAutofit lnSpcReduction="10000"/>
          </a:bodyPr>
          <a:lstStyle/>
          <a:p>
            <a:pPr marL="0" indent="0" algn="ctr">
              <a:buNone/>
            </a:pPr>
            <a:r>
              <a:rPr lang="en-US" dirty="0" smtClean="0"/>
              <a:t> </a:t>
            </a:r>
            <a:endParaRPr lang="en-US" dirty="0"/>
          </a:p>
          <a:p>
            <a:pPr marL="0" indent="0" algn="ctr">
              <a:buNone/>
            </a:pPr>
            <a:r>
              <a:rPr lang="en-US" dirty="0"/>
              <a:t>A</a:t>
            </a:r>
            <a:r>
              <a:rPr lang="en-US" dirty="0" smtClean="0"/>
              <a:t>cknowledgement/reinforcement are those things and events that follow a behavior and increase the probability that the behavior will be repeated in the future. </a:t>
            </a:r>
          </a:p>
          <a:p>
            <a:pPr marL="0" indent="0" algn="ctr">
              <a:buNone/>
            </a:pPr>
            <a:endParaRPr lang="en-US" dirty="0"/>
          </a:p>
          <a:p>
            <a:pPr marL="0" indent="0" algn="ctr">
              <a:buNone/>
            </a:pPr>
            <a:r>
              <a:rPr lang="en-US" dirty="0" smtClean="0"/>
              <a:t>One of the </a:t>
            </a:r>
            <a:r>
              <a:rPr lang="en-US" i="1" dirty="0" smtClean="0"/>
              <a:t>most powerful </a:t>
            </a:r>
            <a:r>
              <a:rPr lang="en-US" dirty="0" smtClean="0"/>
              <a:t>tools for changing behavior.</a:t>
            </a:r>
          </a:p>
          <a:p>
            <a:pPr marL="0" indent="0" algn="r">
              <a:buNone/>
            </a:pPr>
            <a:r>
              <a:rPr lang="en-US" sz="1400" dirty="0" smtClean="0"/>
              <a:t>(Daniels, 2000)</a:t>
            </a:r>
            <a:endParaRPr lang="en-US" dirty="0" smtClean="0"/>
          </a:p>
          <a:p>
            <a:pPr lvl="1"/>
            <a:endParaRPr lang="en-US" dirty="0" smtClean="0"/>
          </a:p>
          <a:p>
            <a:endParaRPr lang="en-US" dirty="0"/>
          </a:p>
        </p:txBody>
      </p:sp>
    </p:spTree>
    <p:extLst>
      <p:ext uri="{BB962C8B-B14F-4D97-AF65-F5344CB8AC3E}">
        <p14:creationId xmlns:p14="http://schemas.microsoft.com/office/powerpoint/2010/main" val="1613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49" y="274637"/>
            <a:ext cx="9005951" cy="1975697"/>
          </a:xfrm>
        </p:spPr>
        <p:txBody>
          <a:bodyPr>
            <a:noAutofit/>
          </a:bodyPr>
          <a:lstStyle/>
          <a:p>
            <a:r>
              <a:rPr lang="en-US" b="1" dirty="0">
                <a:solidFill>
                  <a:srgbClr val="1F497D"/>
                </a:solidFill>
              </a:rPr>
              <a:t>Why should I reinforce students for doing what they should already be doing?</a:t>
            </a:r>
          </a:p>
        </p:txBody>
      </p:sp>
      <p:sp>
        <p:nvSpPr>
          <p:cNvPr id="3" name="Content Placeholder 2"/>
          <p:cNvSpPr>
            <a:spLocks noGrp="1"/>
          </p:cNvSpPr>
          <p:nvPr>
            <p:ph idx="1"/>
          </p:nvPr>
        </p:nvSpPr>
        <p:spPr>
          <a:xfrm>
            <a:off x="457200" y="2457421"/>
            <a:ext cx="8229600" cy="3668742"/>
          </a:xfrm>
        </p:spPr>
        <p:txBody>
          <a:bodyPr/>
          <a:lstStyle/>
          <a:p>
            <a:r>
              <a:rPr lang="en-US" dirty="0" smtClean="0"/>
              <a:t>Reinforce behavior, not people</a:t>
            </a:r>
          </a:p>
          <a:p>
            <a:r>
              <a:rPr lang="en-US" dirty="0" smtClean="0"/>
              <a:t>Part of effective instruction</a:t>
            </a:r>
          </a:p>
          <a:p>
            <a:r>
              <a:rPr lang="en-US" dirty="0" smtClean="0"/>
              <a:t>Some students mistrust adult feedback</a:t>
            </a:r>
          </a:p>
          <a:p>
            <a:r>
              <a:rPr lang="en-US" dirty="0" smtClean="0"/>
              <a:t>Larger reach of students</a:t>
            </a:r>
            <a:endParaRPr lang="en-US" dirty="0"/>
          </a:p>
        </p:txBody>
      </p:sp>
    </p:spTree>
    <p:extLst>
      <p:ext uri="{BB962C8B-B14F-4D97-AF65-F5344CB8AC3E}">
        <p14:creationId xmlns:p14="http://schemas.microsoft.com/office/powerpoint/2010/main" val="173066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8036" y="614223"/>
            <a:ext cx="7548992" cy="5572221"/>
          </a:xfrm>
          <a:prstGeom prst="rect">
            <a:avLst/>
          </a:prstGeom>
        </p:spPr>
      </p:pic>
      <p:sp>
        <p:nvSpPr>
          <p:cNvPr id="2" name="Title 1"/>
          <p:cNvSpPr>
            <a:spLocks noGrp="1"/>
          </p:cNvSpPr>
          <p:nvPr>
            <p:ph type="title"/>
          </p:nvPr>
        </p:nvSpPr>
        <p:spPr>
          <a:xfrm>
            <a:off x="928036" y="3874671"/>
            <a:ext cx="4144304" cy="2515834"/>
          </a:xfrm>
        </p:spPr>
        <p:txBody>
          <a:bodyPr>
            <a:normAutofit/>
          </a:bodyPr>
          <a:lstStyle/>
          <a:p>
            <a:r>
              <a:rPr lang="en-US" sz="5400" b="1" i="1" dirty="0">
                <a:solidFill>
                  <a:srgbClr val="1F497D"/>
                </a:solidFill>
              </a:rPr>
              <a:t>Getting to Know You…</a:t>
            </a:r>
          </a:p>
        </p:txBody>
      </p:sp>
    </p:spTree>
    <p:extLst>
      <p:ext uri="{BB962C8B-B14F-4D97-AF65-F5344CB8AC3E}">
        <p14:creationId xmlns:p14="http://schemas.microsoft.com/office/powerpoint/2010/main" val="1823778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Continuum of Practices to Encourage Appropriate Behavior</a:t>
            </a:r>
          </a:p>
        </p:txBody>
      </p:sp>
      <p:sp>
        <p:nvSpPr>
          <p:cNvPr id="3" name="Content Placeholder 2"/>
          <p:cNvSpPr>
            <a:spLocks noGrp="1"/>
          </p:cNvSpPr>
          <p:nvPr>
            <p:ph idx="1"/>
          </p:nvPr>
        </p:nvSpPr>
        <p:spPr>
          <a:xfrm>
            <a:off x="457200" y="2349822"/>
            <a:ext cx="8229600" cy="4525963"/>
          </a:xfrm>
        </p:spPr>
        <p:txBody>
          <a:bodyPr/>
          <a:lstStyle/>
          <a:p>
            <a:pPr lvl="0"/>
            <a:r>
              <a:rPr lang="en-US" dirty="0"/>
              <a:t>General praise </a:t>
            </a:r>
          </a:p>
          <a:p>
            <a:pPr lvl="0"/>
            <a:r>
              <a:rPr lang="en-US" b="1" i="1" dirty="0"/>
              <a:t>Behavior Specific and Contingent Praise</a:t>
            </a:r>
          </a:p>
          <a:p>
            <a:pPr lvl="0"/>
            <a:r>
              <a:rPr lang="en-US" dirty="0"/>
              <a:t>Group Contingencies (Positive Behavior Game)</a:t>
            </a:r>
          </a:p>
          <a:p>
            <a:pPr lvl="0"/>
            <a:r>
              <a:rPr lang="en-US" dirty="0"/>
              <a:t>Behavioral Contracting</a:t>
            </a:r>
          </a:p>
          <a:p>
            <a:r>
              <a:rPr lang="en-US" dirty="0"/>
              <a:t>Token Economies </a:t>
            </a:r>
          </a:p>
        </p:txBody>
      </p:sp>
    </p:spTree>
    <p:extLst>
      <p:ext uri="{BB962C8B-B14F-4D97-AF65-F5344CB8AC3E}">
        <p14:creationId xmlns:p14="http://schemas.microsoft.com/office/powerpoint/2010/main" val="3858199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b="1" dirty="0" smtClean="0">
                <a:solidFill>
                  <a:srgbClr val="1F497D"/>
                </a:solidFill>
              </a:rPr>
              <a:t>Benefits of Behavior Specific Praise</a:t>
            </a:r>
            <a:endParaRPr lang="en-US" sz="4300" b="1" dirty="0">
              <a:solidFill>
                <a:srgbClr val="1F497D"/>
              </a:solidFill>
            </a:endParaRPr>
          </a:p>
        </p:txBody>
      </p:sp>
      <p:sp>
        <p:nvSpPr>
          <p:cNvPr id="3" name="Content Placeholder 2"/>
          <p:cNvSpPr>
            <a:spLocks noGrp="1"/>
          </p:cNvSpPr>
          <p:nvPr>
            <p:ph idx="1"/>
          </p:nvPr>
        </p:nvSpPr>
        <p:spPr/>
        <p:txBody>
          <a:bodyPr>
            <a:normAutofit fontScale="92500" lnSpcReduction="20000"/>
          </a:bodyPr>
          <a:lstStyle/>
          <a:p>
            <a:pPr marL="457200" indent="-457200">
              <a:buClr>
                <a:schemeClr val="accent6"/>
              </a:buClr>
              <a:buFont typeface="Arial"/>
              <a:buChar char="•"/>
            </a:pPr>
            <a:r>
              <a:rPr lang="en-US" dirty="0"/>
              <a:t>Helps adults and students focus on positive social behaviors and actions.</a:t>
            </a:r>
          </a:p>
          <a:p>
            <a:pPr marL="457200" indent="-457200">
              <a:buClr>
                <a:schemeClr val="accent6"/>
              </a:buClr>
              <a:buFont typeface="Arial"/>
              <a:buChar char="•"/>
            </a:pPr>
            <a:r>
              <a:rPr lang="en-US" dirty="0" smtClean="0"/>
              <a:t>It </a:t>
            </a:r>
            <a:r>
              <a:rPr lang="en-US" dirty="0"/>
              <a:t>is the most powerful behavior change tool teachers have in their repertoire.</a:t>
            </a:r>
          </a:p>
          <a:p>
            <a:pPr marL="457200" indent="-457200">
              <a:buClr>
                <a:schemeClr val="accent6"/>
              </a:buClr>
              <a:buFont typeface="Arial"/>
              <a:buChar char="•"/>
            </a:pPr>
            <a:r>
              <a:rPr lang="en-US" dirty="0" smtClean="0"/>
              <a:t>Increases </a:t>
            </a:r>
            <a:r>
              <a:rPr lang="en-US" dirty="0"/>
              <a:t>the likelihood students will use the recognized behaviors and skills in the future.</a:t>
            </a:r>
          </a:p>
          <a:p>
            <a:pPr marL="457200" indent="-457200">
              <a:buClr>
                <a:schemeClr val="accent6"/>
              </a:buClr>
              <a:buFont typeface="Arial"/>
              <a:buChar char="•"/>
            </a:pPr>
            <a:r>
              <a:rPr lang="en-US" dirty="0" smtClean="0"/>
              <a:t>Decreases </a:t>
            </a:r>
            <a:r>
              <a:rPr lang="en-US" dirty="0"/>
              <a:t>inappropriate behavior and therefore, reduces the need for correction.</a:t>
            </a:r>
          </a:p>
          <a:p>
            <a:pPr marL="457200" indent="-457200">
              <a:buClr>
                <a:schemeClr val="accent6"/>
              </a:buClr>
              <a:buFont typeface="Arial"/>
              <a:buChar char="•"/>
            </a:pPr>
            <a:r>
              <a:rPr lang="en-US" dirty="0" smtClean="0"/>
              <a:t>Enhances </a:t>
            </a:r>
            <a:r>
              <a:rPr lang="en-US" dirty="0"/>
              <a:t>self-esteem and helps build internal </a:t>
            </a:r>
            <a:r>
              <a:rPr lang="en-US" dirty="0" smtClean="0"/>
              <a:t>locus</a:t>
            </a:r>
            <a:r>
              <a:rPr lang="en-US" dirty="0" smtClean="0">
                <a:solidFill>
                  <a:schemeClr val="accent2"/>
                </a:solidFill>
              </a:rPr>
              <a:t> </a:t>
            </a:r>
            <a:r>
              <a:rPr lang="en-US" dirty="0"/>
              <a:t>of </a:t>
            </a:r>
            <a:r>
              <a:rPr lang="en-US" dirty="0" smtClean="0"/>
              <a:t>control.</a:t>
            </a:r>
            <a:endParaRPr lang="en-US" dirty="0"/>
          </a:p>
        </p:txBody>
      </p:sp>
    </p:spTree>
    <p:extLst>
      <p:ext uri="{BB962C8B-B14F-4D97-AF65-F5344CB8AC3E}">
        <p14:creationId xmlns:p14="http://schemas.microsoft.com/office/powerpoint/2010/main" val="3764991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owth.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0325"/>
            <a:ext cx="9278938" cy="6962775"/>
          </a:xfrm>
          <a:prstGeom prst="rect">
            <a:avLst/>
          </a:prstGeom>
          <a:ln>
            <a:noFill/>
          </a:ln>
          <a:effectLst>
            <a:softEdge rad="112500"/>
          </a:effectLst>
        </p:spPr>
      </p:pic>
      <p:sp>
        <p:nvSpPr>
          <p:cNvPr id="5" name="Title 1"/>
          <p:cNvSpPr txBox="1">
            <a:spLocks/>
          </p:cNvSpPr>
          <p:nvPr/>
        </p:nvSpPr>
        <p:spPr>
          <a:xfrm>
            <a:off x="3205387" y="4620385"/>
            <a:ext cx="5333524" cy="1828800"/>
          </a:xfrm>
          <a:prstGeom prst="rect">
            <a:avLst/>
          </a:prstGeom>
        </p:spPr>
        <p:txBody>
          <a:bodyPr lIns="91439" tIns="45719" rIns="91439" bIns="45719" anchor="ctr">
            <a:normAutofit fontScale="97500"/>
          </a:bodyPr>
          <a:lstStyle/>
          <a:p>
            <a:pPr algn="ctr">
              <a:defRPr/>
            </a:pPr>
            <a:r>
              <a:rPr lang="en-US" sz="3200" dirty="0">
                <a:solidFill>
                  <a:srgbClr val="82BC00"/>
                </a:solidFill>
                <a:latin typeface="+mj-lt"/>
              </a:rPr>
              <a:t>“Whatever you feed, </a:t>
            </a:r>
          </a:p>
          <a:p>
            <a:pPr algn="ctr">
              <a:defRPr/>
            </a:pPr>
            <a:r>
              <a:rPr lang="en-US" sz="3200" dirty="0">
                <a:solidFill>
                  <a:srgbClr val="82BC00"/>
                </a:solidFill>
                <a:latin typeface="+mj-lt"/>
              </a:rPr>
              <a:t>will grow.” </a:t>
            </a:r>
          </a:p>
          <a:p>
            <a:pPr algn="ctr">
              <a:defRPr/>
            </a:pPr>
            <a:r>
              <a:rPr lang="en-US" sz="3200" dirty="0">
                <a:solidFill>
                  <a:srgbClr val="82BC00"/>
                </a:solidFill>
                <a:latin typeface="+mj-lt"/>
              </a:rPr>
              <a:t>~Bishop TD Jakes</a:t>
            </a:r>
          </a:p>
        </p:txBody>
      </p:sp>
    </p:spTree>
    <p:extLst>
      <p:ext uri="{BB962C8B-B14F-4D97-AF65-F5344CB8AC3E}">
        <p14:creationId xmlns:p14="http://schemas.microsoft.com/office/powerpoint/2010/main" val="1709926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SzPct val="25000"/>
              <a:defRPr/>
            </a:pPr>
            <a:r>
              <a:rPr lang="en-US" b="1" dirty="0">
                <a:solidFill>
                  <a:srgbClr val="1F497D"/>
                </a:solidFill>
              </a:rPr>
              <a:t>General Praise and Non-contingent Attention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Relationship building…</a:t>
            </a:r>
          </a:p>
          <a:p>
            <a:pPr marL="0" indent="0" algn="ctr">
              <a:buNone/>
            </a:pPr>
            <a:r>
              <a:rPr lang="en-US" dirty="0" smtClean="0"/>
              <a:t>“When a teacher makes the effort to engage with every student individually, students learn and internalize that they are valued … reducing the likelihood that they will misbehave.” </a:t>
            </a:r>
          </a:p>
          <a:p>
            <a:pPr marL="0" indent="0" algn="r">
              <a:buNone/>
            </a:pPr>
            <a:r>
              <a:rPr lang="en-US" dirty="0" smtClean="0"/>
              <a:t>(</a:t>
            </a:r>
            <a:r>
              <a:rPr lang="en-US" dirty="0" err="1" smtClean="0"/>
              <a:t>Sprick</a:t>
            </a:r>
            <a:r>
              <a:rPr lang="en-US" dirty="0" smtClean="0"/>
              <a:t> et al., 2010)</a:t>
            </a:r>
          </a:p>
          <a:p>
            <a:pPr marL="0" indent="0" algn="ctr">
              <a:buNone/>
            </a:pPr>
            <a:r>
              <a:rPr lang="en-US" i="1" dirty="0" smtClean="0"/>
              <a:t>Time and Place</a:t>
            </a:r>
            <a:r>
              <a:rPr lang="en-US" dirty="0" smtClean="0"/>
              <a:t>:  Upon entry into classroom, greeting students at the door, outside of the classroom, end of class, brief interjections into instructional time</a:t>
            </a:r>
            <a:endParaRPr lang="en-US" dirty="0"/>
          </a:p>
        </p:txBody>
      </p:sp>
    </p:spTree>
    <p:extLst>
      <p:ext uri="{BB962C8B-B14F-4D97-AF65-F5344CB8AC3E}">
        <p14:creationId xmlns:p14="http://schemas.microsoft.com/office/powerpoint/2010/main" val="3570129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 y="274638"/>
            <a:ext cx="8585781" cy="1143000"/>
          </a:xfrm>
        </p:spPr>
        <p:txBody>
          <a:bodyPr>
            <a:noAutofit/>
          </a:bodyPr>
          <a:lstStyle/>
          <a:p>
            <a:pPr>
              <a:buSzPct val="25000"/>
              <a:defRPr/>
            </a:pPr>
            <a:r>
              <a:rPr lang="en-US" b="1" dirty="0">
                <a:solidFill>
                  <a:srgbClr val="1F497D"/>
                </a:solidFill>
              </a:rPr>
              <a:t>Behavior Specific Contingent Praise</a:t>
            </a:r>
          </a:p>
        </p:txBody>
      </p:sp>
      <p:sp>
        <p:nvSpPr>
          <p:cNvPr id="3" name="Content Placeholder 2"/>
          <p:cNvSpPr>
            <a:spLocks noGrp="1"/>
          </p:cNvSpPr>
          <p:nvPr>
            <p:ph idx="1"/>
          </p:nvPr>
        </p:nvSpPr>
        <p:spPr/>
        <p:txBody>
          <a:bodyPr/>
          <a:lstStyle/>
          <a:p>
            <a:pPr lvl="0"/>
            <a:r>
              <a:rPr lang="en-US" i="1" dirty="0" smtClean="0"/>
              <a:t>Behavior Specific:  </a:t>
            </a:r>
            <a:r>
              <a:rPr lang="en-US" dirty="0"/>
              <a:t>s</a:t>
            </a:r>
            <a:r>
              <a:rPr lang="en-US" dirty="0" smtClean="0"/>
              <a:t>tate the specific behavior being praised using language from the school-wide and/or classroom teaching matrix </a:t>
            </a:r>
          </a:p>
          <a:p>
            <a:r>
              <a:rPr lang="en-US" i="1" dirty="0" smtClean="0"/>
              <a:t>Contingent:</a:t>
            </a:r>
            <a:r>
              <a:rPr lang="en-US" dirty="0" smtClean="0"/>
              <a:t> means it is delivered immediately after the behavior we want to see again occurs</a:t>
            </a:r>
          </a:p>
          <a:p>
            <a:pPr marL="0" lvl="0" indent="0">
              <a:buNone/>
            </a:pPr>
            <a:endParaRPr lang="en-US" dirty="0" smtClean="0"/>
          </a:p>
          <a:p>
            <a:endParaRPr lang="en-US" dirty="0"/>
          </a:p>
        </p:txBody>
      </p:sp>
    </p:spTree>
    <p:extLst>
      <p:ext uri="{BB962C8B-B14F-4D97-AF65-F5344CB8AC3E}">
        <p14:creationId xmlns:p14="http://schemas.microsoft.com/office/powerpoint/2010/main" val="2352087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Additional considerations</a:t>
            </a:r>
            <a:endParaRPr lang="en-US" b="1"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Be sincere</a:t>
            </a:r>
          </a:p>
          <a:p>
            <a:r>
              <a:rPr lang="en-US" dirty="0" smtClean="0"/>
              <a:t>Deliver using your natural demeanor</a:t>
            </a:r>
          </a:p>
          <a:p>
            <a:r>
              <a:rPr lang="en-US" dirty="0" smtClean="0"/>
              <a:t>Praise effort</a:t>
            </a:r>
          </a:p>
          <a:p>
            <a:r>
              <a:rPr lang="en-US" dirty="0" smtClean="0"/>
              <a:t>Show benefit of specific behavior</a:t>
            </a:r>
          </a:p>
          <a:p>
            <a:r>
              <a:rPr lang="en-US" dirty="0" smtClean="0"/>
              <a:t>Remove judgment</a:t>
            </a:r>
            <a:endParaRPr lang="en-US" dirty="0">
              <a:hlinkClick r:id="rId2"/>
            </a:endParaRPr>
          </a:p>
          <a:p>
            <a:r>
              <a:rPr lang="en-US" dirty="0" smtClean="0">
                <a:hlinkClick r:id="rId2"/>
              </a:rPr>
              <a:t>Too much praise? https</a:t>
            </a:r>
            <a:r>
              <a:rPr lang="en-US" dirty="0">
                <a:hlinkClick r:id="rId2"/>
              </a:rPr>
              <a:t>://youtu.be/</a:t>
            </a:r>
            <a:r>
              <a:rPr lang="en-US" dirty="0" smtClean="0">
                <a:hlinkClick r:id="rId2"/>
              </a:rPr>
              <a:t>uhiCFdWeQfA</a:t>
            </a:r>
            <a:endParaRPr lang="en-US" dirty="0" smtClean="0"/>
          </a:p>
          <a:p>
            <a:endParaRPr lang="en-US" dirty="0" smtClean="0"/>
          </a:p>
          <a:p>
            <a:endParaRPr lang="en-US" dirty="0"/>
          </a:p>
        </p:txBody>
      </p:sp>
    </p:spTree>
    <p:extLst>
      <p:ext uri="{BB962C8B-B14F-4D97-AF65-F5344CB8AC3E}">
        <p14:creationId xmlns:p14="http://schemas.microsoft.com/office/powerpoint/2010/main" val="3917831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90600"/>
            <a:ext cx="9144000" cy="4876800"/>
          </a:xfrm>
          <a:prstGeom prst="rect">
            <a:avLst/>
          </a:prstGeom>
        </p:spPr>
      </p:pic>
      <p:sp>
        <p:nvSpPr>
          <p:cNvPr id="6" name="Oval Callout 5"/>
          <p:cNvSpPr/>
          <p:nvPr/>
        </p:nvSpPr>
        <p:spPr>
          <a:xfrm>
            <a:off x="2437914" y="-2149"/>
            <a:ext cx="4686049" cy="3359978"/>
          </a:xfrm>
          <a:prstGeom prst="wedgeEllipseCallout">
            <a:avLst>
              <a:gd name="adj1" fmla="val -43160"/>
              <a:gd name="adj2" fmla="val 45592"/>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Brian, thank you for raising your hand and letting me know that you need help. You are being responsible for your learning.</a:t>
            </a:r>
            <a:endParaRPr lang="en-US" sz="2800" dirty="0">
              <a:solidFill>
                <a:srgbClr val="000000"/>
              </a:solidFill>
            </a:endParaRPr>
          </a:p>
        </p:txBody>
      </p:sp>
    </p:spTree>
    <p:extLst>
      <p:ext uri="{BB962C8B-B14F-4D97-AF65-F5344CB8AC3E}">
        <p14:creationId xmlns:p14="http://schemas.microsoft.com/office/powerpoint/2010/main" val="2435759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30259056"/>
              </p:ext>
            </p:extLst>
          </p:nvPr>
        </p:nvGraphicFramePr>
        <p:xfrm>
          <a:off x="291965" y="1826561"/>
          <a:ext cx="6116682" cy="1627817"/>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Cindy, you are doing a great job!</a:t>
                      </a:r>
                      <a:endParaRPr lang="en-US" sz="3200" b="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44956284"/>
              </p:ext>
            </p:extLst>
          </p:nvPr>
        </p:nvGraphicFramePr>
        <p:xfrm>
          <a:off x="303479" y="3495082"/>
          <a:ext cx="6116682" cy="1627817"/>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Class, I noticed you all did a great job</a:t>
                      </a:r>
                      <a:r>
                        <a:rPr lang="en-US" sz="3200" b="0" baseline="0" dirty="0" smtClean="0"/>
                        <a:t> staying on task yesterday.</a:t>
                      </a:r>
                      <a:endParaRPr lang="en-US" sz="3200" b="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68799804"/>
              </p:ext>
            </p:extLst>
          </p:nvPr>
        </p:nvGraphicFramePr>
        <p:xfrm>
          <a:off x="6402906" y="5122899"/>
          <a:ext cx="2525502" cy="1627817"/>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Specific and contingent</a:t>
                      </a:r>
                      <a:endParaRPr lang="en-US" sz="3200" b="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8561355"/>
              </p:ext>
            </p:extLst>
          </p:nvPr>
        </p:nvGraphicFramePr>
        <p:xfrm>
          <a:off x="291965" y="189790"/>
          <a:ext cx="6116682" cy="1627817"/>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Joe, you are sitting quietly.</a:t>
                      </a:r>
                      <a:endParaRPr lang="en-US" sz="32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41001938"/>
              </p:ext>
            </p:extLst>
          </p:nvPr>
        </p:nvGraphicFramePr>
        <p:xfrm>
          <a:off x="6408647" y="189790"/>
          <a:ext cx="2525502" cy="1627817"/>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 Specific</a:t>
                      </a:r>
                      <a:r>
                        <a:rPr lang="en-US" sz="3200" b="0" baseline="0" dirty="0" smtClean="0"/>
                        <a:t> and Contingent</a:t>
                      </a:r>
                      <a:endParaRPr lang="en-US" sz="3200" b="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4101331"/>
              </p:ext>
            </p:extLst>
          </p:nvPr>
        </p:nvGraphicFramePr>
        <p:xfrm>
          <a:off x="6420161" y="1817607"/>
          <a:ext cx="2525502" cy="1627817"/>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Not Specific</a:t>
                      </a:r>
                      <a:endParaRPr lang="en-US" sz="3200" b="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3687221"/>
              </p:ext>
            </p:extLst>
          </p:nvPr>
        </p:nvGraphicFramePr>
        <p:xfrm>
          <a:off x="6423588" y="3495082"/>
          <a:ext cx="2525502" cy="1627817"/>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Specific,</a:t>
                      </a:r>
                      <a:r>
                        <a:rPr lang="en-US" sz="3200" b="0" baseline="0" dirty="0" smtClean="0"/>
                        <a:t> not contingent</a:t>
                      </a:r>
                      <a:endParaRPr lang="en-US" sz="3200" b="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74489877"/>
              </p:ext>
            </p:extLst>
          </p:nvPr>
        </p:nvGraphicFramePr>
        <p:xfrm>
          <a:off x="316106" y="5122899"/>
          <a:ext cx="6116682" cy="1627817"/>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William, nice work taking detailed notes.</a:t>
                      </a:r>
                      <a:endParaRPr lang="en-US" sz="3200" b="0" dirty="0"/>
                    </a:p>
                  </a:txBody>
                  <a:tcPr/>
                </a:tc>
              </a:tr>
            </a:tbl>
          </a:graphicData>
        </a:graphic>
      </p:graphicFrame>
    </p:spTree>
    <p:extLst>
      <p:ext uri="{BB962C8B-B14F-4D97-AF65-F5344CB8AC3E}">
        <p14:creationId xmlns:p14="http://schemas.microsoft.com/office/powerpoint/2010/main" val="2959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34884218"/>
              </p:ext>
            </p:extLst>
          </p:nvPr>
        </p:nvGraphicFramePr>
        <p:xfrm>
          <a:off x="6440736" y="4921747"/>
          <a:ext cx="2523970" cy="1219082"/>
        </p:xfrm>
        <a:graphic>
          <a:graphicData uri="http://schemas.openxmlformats.org/drawingml/2006/table">
            <a:tbl>
              <a:tblPr firstRow="1" bandRow="1">
                <a:tableStyleId>{BC89EF96-8CEA-46FF-86C4-4CE0E7609802}</a:tableStyleId>
              </a:tblPr>
              <a:tblGrid>
                <a:gridCol w="2523970"/>
              </a:tblGrid>
              <a:tr h="1219082">
                <a:tc>
                  <a:txBody>
                    <a:bodyPr/>
                    <a:lstStyle/>
                    <a:p>
                      <a:pPr algn="ctr"/>
                      <a:r>
                        <a:rPr lang="en-US" sz="3200" b="0" dirty="0" smtClean="0"/>
                        <a:t>Not specific</a:t>
                      </a:r>
                      <a:endParaRPr lang="en-US" sz="3200" b="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35576577"/>
              </p:ext>
            </p:extLst>
          </p:nvPr>
        </p:nvGraphicFramePr>
        <p:xfrm>
          <a:off x="6433463" y="1869762"/>
          <a:ext cx="2525502" cy="3017520"/>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Specific and contingent…can be delivered to more than one person.</a:t>
                      </a:r>
                      <a:endParaRPr lang="en-US" sz="3200" b="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3280626"/>
              </p:ext>
            </p:extLst>
          </p:nvPr>
        </p:nvGraphicFramePr>
        <p:xfrm>
          <a:off x="316781" y="225124"/>
          <a:ext cx="6116682" cy="1627817"/>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William, those are cool shoes!</a:t>
                      </a:r>
                      <a:endParaRPr lang="en-US" sz="3200" b="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89166177"/>
              </p:ext>
            </p:extLst>
          </p:nvPr>
        </p:nvGraphicFramePr>
        <p:xfrm>
          <a:off x="337973" y="4922258"/>
          <a:ext cx="6116682" cy="1219082"/>
        </p:xfrm>
        <a:graphic>
          <a:graphicData uri="http://schemas.openxmlformats.org/drawingml/2006/table">
            <a:tbl>
              <a:tblPr firstRow="1" bandRow="1">
                <a:tableStyleId>{BC89EF96-8CEA-46FF-86C4-4CE0E7609802}</a:tableStyleId>
              </a:tblPr>
              <a:tblGrid>
                <a:gridCol w="6116682"/>
              </a:tblGrid>
              <a:tr h="1219082">
                <a:tc>
                  <a:txBody>
                    <a:bodyPr/>
                    <a:lstStyle/>
                    <a:p>
                      <a:pPr algn="ctr"/>
                      <a:r>
                        <a:rPr lang="en-US" sz="3200" b="0" dirty="0" smtClean="0"/>
                        <a:t>Way to go Daniel! Keep up the good work.</a:t>
                      </a:r>
                      <a:endParaRPr lang="en-US" sz="3200" b="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360806"/>
              </p:ext>
            </p:extLst>
          </p:nvPr>
        </p:nvGraphicFramePr>
        <p:xfrm>
          <a:off x="331722" y="1867882"/>
          <a:ext cx="6116682" cy="3017520"/>
        </p:xfrm>
        <a:graphic>
          <a:graphicData uri="http://schemas.openxmlformats.org/drawingml/2006/table">
            <a:tbl>
              <a:tblPr firstRow="1" bandRow="1">
                <a:tableStyleId>{BC89EF96-8CEA-46FF-86C4-4CE0E7609802}</a:tableStyleId>
              </a:tblPr>
              <a:tblGrid>
                <a:gridCol w="6116682"/>
              </a:tblGrid>
              <a:tr h="1627817">
                <a:tc>
                  <a:txBody>
                    <a:bodyPr/>
                    <a:lstStyle/>
                    <a:p>
                      <a:pPr algn="ctr"/>
                      <a:r>
                        <a:rPr lang="en-US" sz="3200" b="0" dirty="0" smtClean="0"/>
                        <a:t>I am noticing</a:t>
                      </a:r>
                      <a:r>
                        <a:rPr lang="en-US" sz="3200" b="0" baseline="0" dirty="0" smtClean="0"/>
                        <a:t> Shelia and Juan getting to class on time.</a:t>
                      </a:r>
                    </a:p>
                    <a:p>
                      <a:pPr algn="ctr"/>
                      <a:endParaRPr lang="en-US" sz="3200" b="0" baseline="0" dirty="0" smtClean="0"/>
                    </a:p>
                    <a:p>
                      <a:pPr algn="ctr"/>
                      <a:endParaRPr lang="en-US" sz="3200" b="0" baseline="0" dirty="0" smtClean="0"/>
                    </a:p>
                    <a:p>
                      <a:pPr algn="ctr"/>
                      <a:endParaRPr lang="en-US" sz="3200" b="0" baseline="0" dirty="0" smtClean="0"/>
                    </a:p>
                    <a:p>
                      <a:pPr algn="ctr"/>
                      <a:endParaRPr lang="en-US" sz="3200" b="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84006209"/>
              </p:ext>
            </p:extLst>
          </p:nvPr>
        </p:nvGraphicFramePr>
        <p:xfrm>
          <a:off x="6439204" y="225124"/>
          <a:ext cx="2525502" cy="1627817"/>
        </p:xfrm>
        <a:graphic>
          <a:graphicData uri="http://schemas.openxmlformats.org/drawingml/2006/table">
            <a:tbl>
              <a:tblPr firstRow="1" bandRow="1">
                <a:tableStyleId>{BC89EF96-8CEA-46FF-86C4-4CE0E7609802}</a:tableStyleId>
              </a:tblPr>
              <a:tblGrid>
                <a:gridCol w="2525502"/>
              </a:tblGrid>
              <a:tr h="1627817">
                <a:tc>
                  <a:txBody>
                    <a:bodyPr/>
                    <a:lstStyle/>
                    <a:p>
                      <a:pPr algn="ctr"/>
                      <a:r>
                        <a:rPr lang="en-US" sz="3200" b="0" dirty="0" smtClean="0"/>
                        <a:t> This</a:t>
                      </a:r>
                      <a:r>
                        <a:rPr lang="en-US" sz="3200" b="0" baseline="0" dirty="0" smtClean="0"/>
                        <a:t> is a compliment </a:t>
                      </a:r>
                      <a:r>
                        <a:rPr lang="en-US" sz="3200" b="0" baseline="0" dirty="0" smtClean="0">
                          <a:sym typeface="Wingdings"/>
                        </a:rPr>
                        <a:t></a:t>
                      </a:r>
                      <a:endParaRPr lang="en-US" sz="3200" b="0" dirty="0"/>
                    </a:p>
                  </a:txBody>
                  <a:tcPr/>
                </a:tc>
              </a:tr>
            </a:tbl>
          </a:graphicData>
        </a:graphic>
      </p:graphicFrame>
    </p:spTree>
    <p:extLst>
      <p:ext uri="{BB962C8B-B14F-4D97-AF65-F5344CB8AC3E}">
        <p14:creationId xmlns:p14="http://schemas.microsoft.com/office/powerpoint/2010/main" val="10580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19977784"/>
              </p:ext>
            </p:extLst>
          </p:nvPr>
        </p:nvGraphicFramePr>
        <p:xfrm>
          <a:off x="291965" y="2804822"/>
          <a:ext cx="6116682" cy="3682970"/>
        </p:xfrm>
        <a:graphic>
          <a:graphicData uri="http://schemas.openxmlformats.org/drawingml/2006/table">
            <a:tbl>
              <a:tblPr firstRow="1" bandRow="1">
                <a:tableStyleId>{BC89EF96-8CEA-46FF-86C4-4CE0E7609802}</a:tableStyleId>
              </a:tblPr>
              <a:tblGrid>
                <a:gridCol w="6116682"/>
              </a:tblGrid>
              <a:tr h="3682970">
                <a:tc>
                  <a:txBody>
                    <a:bodyPr/>
                    <a:lstStyle/>
                    <a:p>
                      <a:pPr algn="ctr"/>
                      <a:r>
                        <a:rPr lang="en-US" sz="3200" b="0" dirty="0" smtClean="0"/>
                        <a:t>Diego, your planner is really organized</a:t>
                      </a:r>
                      <a:r>
                        <a:rPr lang="en-US" sz="3200" b="0" baseline="0" dirty="0" smtClean="0"/>
                        <a:t> and you wrote down all of your assignments. This is going to help you with your time management and that is an important skill.</a:t>
                      </a:r>
                      <a:endParaRPr lang="en-US" sz="3200" b="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86454576"/>
              </p:ext>
            </p:extLst>
          </p:nvPr>
        </p:nvGraphicFramePr>
        <p:xfrm>
          <a:off x="6408647" y="269959"/>
          <a:ext cx="2525502" cy="2492515"/>
        </p:xfrm>
        <a:graphic>
          <a:graphicData uri="http://schemas.openxmlformats.org/drawingml/2006/table">
            <a:tbl>
              <a:tblPr firstRow="1" bandRow="1">
                <a:tableStyleId>{BC89EF96-8CEA-46FF-86C4-4CE0E7609802}</a:tableStyleId>
              </a:tblPr>
              <a:tblGrid>
                <a:gridCol w="2525502"/>
              </a:tblGrid>
              <a:tr h="2492515">
                <a:tc>
                  <a:txBody>
                    <a:bodyPr/>
                    <a:lstStyle/>
                    <a:p>
                      <a:pPr algn="ctr"/>
                      <a:r>
                        <a:rPr lang="en-US" sz="3200" b="0" dirty="0" smtClean="0"/>
                        <a:t> Specific</a:t>
                      </a:r>
                      <a:r>
                        <a:rPr lang="en-US" sz="3200" b="0" baseline="0" dirty="0" smtClean="0"/>
                        <a:t> and Contingent …plus effort</a:t>
                      </a:r>
                      <a:endParaRPr lang="en-US" sz="3200" b="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61256569"/>
              </p:ext>
            </p:extLst>
          </p:nvPr>
        </p:nvGraphicFramePr>
        <p:xfrm>
          <a:off x="291965" y="270470"/>
          <a:ext cx="6116682" cy="2492515"/>
        </p:xfrm>
        <a:graphic>
          <a:graphicData uri="http://schemas.openxmlformats.org/drawingml/2006/table">
            <a:tbl>
              <a:tblPr firstRow="1" bandRow="1">
                <a:tableStyleId>{BC89EF96-8CEA-46FF-86C4-4CE0E7609802}</a:tableStyleId>
              </a:tblPr>
              <a:tblGrid>
                <a:gridCol w="6116682"/>
              </a:tblGrid>
              <a:tr h="2492515">
                <a:tc>
                  <a:txBody>
                    <a:bodyPr/>
                    <a:lstStyle/>
                    <a:p>
                      <a:pPr algn="ctr"/>
                      <a:r>
                        <a:rPr lang="en-US" sz="3200" b="0" dirty="0" smtClean="0"/>
                        <a:t>Justin,</a:t>
                      </a:r>
                      <a:r>
                        <a:rPr lang="en-US" sz="3200" b="0" baseline="0" dirty="0" smtClean="0"/>
                        <a:t> you raised your score from the previous assessment by 10 points. You must have spent a lot of time preparing. Well done! </a:t>
                      </a:r>
                      <a:endParaRPr lang="en-US" sz="3200" b="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9492887"/>
              </p:ext>
            </p:extLst>
          </p:nvPr>
        </p:nvGraphicFramePr>
        <p:xfrm>
          <a:off x="6408647" y="2804822"/>
          <a:ext cx="2525502" cy="3682970"/>
        </p:xfrm>
        <a:graphic>
          <a:graphicData uri="http://schemas.openxmlformats.org/drawingml/2006/table">
            <a:tbl>
              <a:tblPr firstRow="1" bandRow="1">
                <a:tableStyleId>{BC89EF96-8CEA-46FF-86C4-4CE0E7609802}</a:tableStyleId>
              </a:tblPr>
              <a:tblGrid>
                <a:gridCol w="2525502"/>
              </a:tblGrid>
              <a:tr h="3682970">
                <a:tc>
                  <a:txBody>
                    <a:bodyPr/>
                    <a:lstStyle/>
                    <a:p>
                      <a:pPr algn="ctr"/>
                      <a:r>
                        <a:rPr lang="en-US" sz="3200" b="0" dirty="0" smtClean="0"/>
                        <a:t>Specific and contingent …plus benefit</a:t>
                      </a:r>
                      <a:endParaRPr lang="en-US" sz="3200" b="0" dirty="0"/>
                    </a:p>
                  </a:txBody>
                  <a:tcPr/>
                </a:tc>
              </a:tr>
            </a:tbl>
          </a:graphicData>
        </a:graphic>
      </p:graphicFrame>
    </p:spTree>
    <p:extLst>
      <p:ext uri="{BB962C8B-B14F-4D97-AF65-F5344CB8AC3E}">
        <p14:creationId xmlns:p14="http://schemas.microsoft.com/office/powerpoint/2010/main" val="19850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82207" y="32769"/>
            <a:ext cx="5945364" cy="1143000"/>
          </a:xfrm>
        </p:spPr>
        <p:txBody>
          <a:bodyPr>
            <a:normAutofit/>
          </a:bodyPr>
          <a:lstStyle/>
          <a:p>
            <a:r>
              <a:rPr lang="en-US" b="1" dirty="0">
                <a:solidFill>
                  <a:schemeClr val="tx2">
                    <a:lumMod val="50000"/>
                  </a:schemeClr>
                </a:solidFill>
              </a:rPr>
              <a:t>Learning Intentions</a:t>
            </a:r>
          </a:p>
        </p:txBody>
      </p:sp>
      <p:sp>
        <p:nvSpPr>
          <p:cNvPr id="3" name="Content Placeholder 2"/>
          <p:cNvSpPr>
            <a:spLocks noGrp="1"/>
          </p:cNvSpPr>
          <p:nvPr>
            <p:ph idx="1"/>
          </p:nvPr>
        </p:nvSpPr>
        <p:spPr>
          <a:xfrm>
            <a:off x="13724" y="1378484"/>
            <a:ext cx="8229600" cy="4525963"/>
          </a:xfrm>
        </p:spPr>
        <p:txBody>
          <a:bodyPr>
            <a:normAutofit/>
          </a:bodyPr>
          <a:lstStyle/>
          <a:p>
            <a:r>
              <a:rPr lang="en-US" b="1" dirty="0" smtClean="0"/>
              <a:t>Explore the Science of Behavior as our anchor for developing a class-wide plan of support for student behavior</a:t>
            </a:r>
          </a:p>
          <a:p>
            <a:r>
              <a:rPr lang="en-US" b="1" dirty="0" smtClean="0"/>
              <a:t>Review a class-wide plan of </a:t>
            </a:r>
          </a:p>
          <a:p>
            <a:pPr marL="0" indent="0">
              <a:buNone/>
            </a:pPr>
            <a:r>
              <a:rPr lang="en-US" b="1" dirty="0"/>
              <a:t> </a:t>
            </a:r>
            <a:r>
              <a:rPr lang="en-US" b="1" dirty="0" smtClean="0"/>
              <a:t>   preventative practices </a:t>
            </a:r>
          </a:p>
          <a:p>
            <a:r>
              <a:rPr lang="en-US" b="1" dirty="0"/>
              <a:t>Develop a class-wide plan of effective responses to student behavior </a:t>
            </a:r>
          </a:p>
          <a:p>
            <a:pPr marL="0" indent="0">
              <a:buNone/>
            </a:pPr>
            <a:r>
              <a:rPr lang="en-US" b="1" dirty="0"/>
              <a:t>    anchored </a:t>
            </a:r>
            <a:r>
              <a:rPr lang="en-US" b="1" dirty="0" smtClean="0"/>
              <a:t>to function</a:t>
            </a:r>
          </a:p>
          <a:p>
            <a:endParaRPr lang="en-US" dirty="0"/>
          </a:p>
        </p:txBody>
      </p:sp>
    </p:spTree>
    <p:extLst>
      <p:ext uri="{BB962C8B-B14F-4D97-AF65-F5344CB8AC3E}">
        <p14:creationId xmlns:p14="http://schemas.microsoft.com/office/powerpoint/2010/main" val="2595490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1F497D"/>
                </a:solidFill>
              </a:rPr>
              <a:t>What if students do not find praise reinforcing?</a:t>
            </a:r>
          </a:p>
        </p:txBody>
      </p:sp>
      <p:sp>
        <p:nvSpPr>
          <p:cNvPr id="3" name="Content Placeholder 2"/>
          <p:cNvSpPr>
            <a:spLocks noGrp="1"/>
          </p:cNvSpPr>
          <p:nvPr>
            <p:ph idx="1"/>
          </p:nvPr>
        </p:nvSpPr>
        <p:spPr/>
        <p:txBody>
          <a:bodyPr/>
          <a:lstStyle/>
          <a:p>
            <a:r>
              <a:rPr lang="en-US" dirty="0" smtClean="0"/>
              <a:t>They still need feedback (we all do)</a:t>
            </a:r>
          </a:p>
          <a:p>
            <a:pPr lvl="1"/>
            <a:r>
              <a:rPr lang="en-US" dirty="0" smtClean="0"/>
              <a:t>Written</a:t>
            </a:r>
          </a:p>
          <a:p>
            <a:pPr lvl="1"/>
            <a:r>
              <a:rPr lang="en-US" dirty="0" smtClean="0"/>
              <a:t>Talk privately</a:t>
            </a:r>
          </a:p>
          <a:p>
            <a:pPr lvl="1"/>
            <a:r>
              <a:rPr lang="en-US" dirty="0" smtClean="0"/>
              <a:t>Secret signal</a:t>
            </a:r>
          </a:p>
          <a:p>
            <a:pPr lvl="1"/>
            <a:endParaRPr lang="en-US" dirty="0" smtClean="0"/>
          </a:p>
        </p:txBody>
      </p:sp>
    </p:spTree>
    <p:extLst>
      <p:ext uri="{BB962C8B-B14F-4D97-AF65-F5344CB8AC3E}">
        <p14:creationId xmlns:p14="http://schemas.microsoft.com/office/powerpoint/2010/main" val="3329122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413"/>
          </a:xfrm>
        </p:spPr>
        <p:txBody>
          <a:bodyPr rtlCol="0">
            <a:noAutofit/>
          </a:bodyPr>
          <a:lstStyle/>
          <a:p>
            <a:pPr eaLnBrk="1" fontAlgn="auto" hangingPunct="1">
              <a:spcAft>
                <a:spcPts val="0"/>
              </a:spcAft>
              <a:defRPr/>
            </a:pPr>
            <a:r>
              <a:rPr lang="en-US" sz="4000" b="1" dirty="0" smtClean="0">
                <a:solidFill>
                  <a:srgbClr val="1F497D"/>
                </a:solidFill>
                <a:ea typeface="+mj-ea"/>
                <a:cs typeface="+mj-cs"/>
              </a:rPr>
              <a:t>How do we use reinforcement to shape pro-social behaviors?</a:t>
            </a:r>
          </a:p>
        </p:txBody>
      </p:sp>
      <p:sp>
        <p:nvSpPr>
          <p:cNvPr id="21507" name="Content Placeholder 2"/>
          <p:cNvSpPr>
            <a:spLocks noGrp="1"/>
          </p:cNvSpPr>
          <p:nvPr>
            <p:ph idx="1"/>
          </p:nvPr>
        </p:nvSpPr>
        <p:spPr>
          <a:xfrm>
            <a:off x="104589" y="1808552"/>
            <a:ext cx="9039412" cy="5049448"/>
          </a:xfrm>
          <a:solidFill>
            <a:srgbClr val="FFFFFF"/>
          </a:solidFill>
        </p:spPr>
        <p:txBody>
          <a:bodyPr>
            <a:normAutofit/>
          </a:bodyPr>
          <a:lstStyle/>
          <a:p>
            <a:pPr eaLnBrk="1" hangingPunct="1">
              <a:lnSpc>
                <a:spcPct val="80000"/>
              </a:lnSpc>
              <a:buFont typeface="Arial" charset="0"/>
              <a:buNone/>
            </a:pPr>
            <a:r>
              <a:rPr lang="en-US" sz="2800" b="1" dirty="0" smtClean="0"/>
              <a:t>Immediate/High frequency/Predictable/Tangible</a:t>
            </a:r>
          </a:p>
          <a:p>
            <a:pPr>
              <a:lnSpc>
                <a:spcPct val="80000"/>
              </a:lnSpc>
            </a:pPr>
            <a:r>
              <a:rPr lang="en-US" sz="2800" dirty="0" smtClean="0"/>
              <a:t>Delivered at a high rate for a short period while teaching</a:t>
            </a:r>
          </a:p>
          <a:p>
            <a:pPr marL="0" indent="0">
              <a:lnSpc>
                <a:spcPct val="80000"/>
              </a:lnSpc>
              <a:buNone/>
            </a:pPr>
            <a:r>
              <a:rPr lang="en-US" sz="2800" dirty="0" smtClean="0"/>
              <a:t>      new behaviors or responding to problem behavior</a:t>
            </a:r>
          </a:p>
          <a:p>
            <a:pPr>
              <a:lnSpc>
                <a:spcPct val="80000"/>
              </a:lnSpc>
            </a:pPr>
            <a:r>
              <a:rPr lang="en-US" sz="2800" dirty="0" smtClean="0"/>
              <a:t>Name behavior and tie back to school-wide/class-wide expectation</a:t>
            </a:r>
          </a:p>
          <a:p>
            <a:pPr eaLnBrk="1" hangingPunct="1">
              <a:lnSpc>
                <a:spcPct val="80000"/>
              </a:lnSpc>
              <a:buFont typeface="Arial" charset="0"/>
              <a:buNone/>
            </a:pPr>
            <a:endParaRPr lang="en-US" sz="2800" dirty="0" smtClean="0"/>
          </a:p>
          <a:p>
            <a:pPr eaLnBrk="1" hangingPunct="1">
              <a:lnSpc>
                <a:spcPct val="80000"/>
              </a:lnSpc>
              <a:buFont typeface="Arial" charset="0"/>
              <a:buNone/>
            </a:pPr>
            <a:r>
              <a:rPr lang="en-US" sz="2800" b="1" dirty="0" smtClean="0">
                <a:solidFill>
                  <a:srgbClr val="000000"/>
                </a:solidFill>
              </a:rPr>
              <a:t>Intermittent/Unexpected</a:t>
            </a:r>
          </a:p>
          <a:p>
            <a:pPr>
              <a:lnSpc>
                <a:spcPct val="80000"/>
              </a:lnSpc>
            </a:pPr>
            <a:r>
              <a:rPr lang="en-US" sz="2800" dirty="0" smtClean="0"/>
              <a:t>Brings “surprise” attention to certain behaviors or at scheduled intervals</a:t>
            </a:r>
          </a:p>
          <a:p>
            <a:pPr>
              <a:lnSpc>
                <a:spcPct val="80000"/>
              </a:lnSpc>
            </a:pPr>
            <a:r>
              <a:rPr lang="en-US" sz="2800" dirty="0" smtClean="0"/>
              <a:t>Use to maintain a taught behavior</a:t>
            </a:r>
          </a:p>
          <a:p>
            <a:pPr eaLnBrk="1" hangingPunct="1">
              <a:lnSpc>
                <a:spcPct val="80000"/>
              </a:lnSpc>
              <a:buFont typeface="Arial" charset="0"/>
              <a:buNone/>
            </a:pPr>
            <a:endParaRPr lang="en-US" sz="2800" dirty="0" smtClean="0"/>
          </a:p>
          <a:p>
            <a:pPr eaLnBrk="1" hangingPunct="1">
              <a:lnSpc>
                <a:spcPct val="80000"/>
              </a:lnSpc>
              <a:buFont typeface="Arial" charset="0"/>
              <a:buNone/>
            </a:pPr>
            <a:r>
              <a:rPr lang="en-US" sz="2000" dirty="0" smtClean="0"/>
              <a:t>		</a:t>
            </a:r>
          </a:p>
        </p:txBody>
      </p:sp>
    </p:spTree>
    <p:extLst>
      <p:ext uri="{BB962C8B-B14F-4D97-AF65-F5344CB8AC3E}">
        <p14:creationId xmlns:p14="http://schemas.microsoft.com/office/powerpoint/2010/main" val="2208746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49" y="274638"/>
            <a:ext cx="9005951" cy="1143000"/>
          </a:xfrm>
        </p:spPr>
        <p:txBody>
          <a:bodyPr>
            <a:normAutofit/>
          </a:bodyPr>
          <a:lstStyle/>
          <a:p>
            <a:r>
              <a:rPr lang="en-US" b="1" dirty="0">
                <a:solidFill>
                  <a:srgbClr val="1F497D"/>
                </a:solidFill>
              </a:rPr>
              <a:t>Fluency Building</a:t>
            </a:r>
          </a:p>
        </p:txBody>
      </p:sp>
      <p:sp>
        <p:nvSpPr>
          <p:cNvPr id="3" name="Content Placeholder 2"/>
          <p:cNvSpPr>
            <a:spLocks noGrp="1"/>
          </p:cNvSpPr>
          <p:nvPr>
            <p:ph idx="1"/>
          </p:nvPr>
        </p:nvSpPr>
        <p:spPr/>
        <p:txBody>
          <a:bodyPr/>
          <a:lstStyle/>
          <a:p>
            <a:r>
              <a:rPr lang="en-US" dirty="0" smtClean="0"/>
              <a:t>Many adults struggle with acknowledgement</a:t>
            </a:r>
          </a:p>
          <a:p>
            <a:r>
              <a:rPr lang="en-US" dirty="0" smtClean="0"/>
              <a:t>Tokens, tangibles, DOJO points paired with Behavior Specific and contingent praise</a:t>
            </a:r>
          </a:p>
          <a:p>
            <a:r>
              <a:rPr lang="en-US" dirty="0" smtClean="0"/>
              <a:t>Blue Pad/Yellow Pad with expectations</a:t>
            </a:r>
          </a:p>
          <a:p>
            <a:r>
              <a:rPr lang="en-US" dirty="0" smtClean="0"/>
              <a:t>Stems/sentence starters posted around the room, in planner</a:t>
            </a:r>
          </a:p>
          <a:p>
            <a:r>
              <a:rPr lang="en-US" dirty="0" smtClean="0"/>
              <a:t>Paper clip shifting</a:t>
            </a:r>
          </a:p>
          <a:p>
            <a:r>
              <a:rPr lang="en-US" dirty="0" smtClean="0"/>
              <a:t>Tally marks</a:t>
            </a:r>
            <a:endParaRPr lang="en-US" dirty="0"/>
          </a:p>
        </p:txBody>
      </p:sp>
    </p:spTree>
    <p:extLst>
      <p:ext uri="{BB962C8B-B14F-4D97-AF65-F5344CB8AC3E}">
        <p14:creationId xmlns:p14="http://schemas.microsoft.com/office/powerpoint/2010/main" val="3624873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Planning Considerations</a:t>
            </a: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How will you acknowledge and show appreciation to students for using the behaviors defined and taught?</a:t>
            </a:r>
          </a:p>
          <a:p>
            <a:r>
              <a:rPr lang="en-US" dirty="0" smtClean="0"/>
              <a:t>How will you support yourself and colleague(s) to build fluency with behavior specific and contingent praise?</a:t>
            </a:r>
          </a:p>
          <a:p>
            <a:r>
              <a:rPr lang="en-US" dirty="0" smtClean="0"/>
              <a:t>How will you monitor and make decisions about the need to use immediate </a:t>
            </a:r>
            <a:r>
              <a:rPr lang="en-US" dirty="0" err="1" smtClean="0"/>
              <a:t>vs</a:t>
            </a:r>
            <a:r>
              <a:rPr lang="en-US" dirty="0" smtClean="0"/>
              <a:t> intermittent reinforcement?</a:t>
            </a:r>
            <a:endParaRPr lang="en-US" dirty="0"/>
          </a:p>
        </p:txBody>
      </p:sp>
    </p:spTree>
    <p:extLst>
      <p:ext uri="{BB962C8B-B14F-4D97-AF65-F5344CB8AC3E}">
        <p14:creationId xmlns:p14="http://schemas.microsoft.com/office/powerpoint/2010/main" val="593865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503" y="299428"/>
            <a:ext cx="7292298"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Continuum of Responses</a:t>
            </a:r>
          </a:p>
        </p:txBody>
      </p:sp>
      <p:pic>
        <p:nvPicPr>
          <p:cNvPr id="7" name="Picture 6" descr="Screen Shot 2017-12-03 at 7.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03" y="1417638"/>
            <a:ext cx="3828150" cy="5130242"/>
          </a:xfrm>
          <a:prstGeom prst="rect">
            <a:avLst/>
          </a:prstGeom>
        </p:spPr>
      </p:pic>
      <p:pic>
        <p:nvPicPr>
          <p:cNvPr id="8" name="Picture 7" descr="Screen Shot 2017-12-03 at 7.58.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69" y="1417638"/>
            <a:ext cx="3944747" cy="4982838"/>
          </a:xfrm>
          <a:prstGeom prst="rect">
            <a:avLst/>
          </a:prstGeom>
        </p:spPr>
      </p:pic>
      <p:sp>
        <p:nvSpPr>
          <p:cNvPr id="10" name="Rounded Rectangle 9"/>
          <p:cNvSpPr/>
          <p:nvPr/>
        </p:nvSpPr>
        <p:spPr>
          <a:xfrm>
            <a:off x="1306745" y="3548074"/>
            <a:ext cx="2738083" cy="1891386"/>
          </a:xfrm>
          <a:prstGeom prst="roundRect">
            <a:avLst/>
          </a:prstGeom>
          <a:noFill/>
          <a:ln w="38100">
            <a:solidFill>
              <a:srgbClr val="FFFF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17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88533"/>
            <a:ext cx="8229600" cy="1143000"/>
          </a:xfrm>
        </p:spPr>
        <p:txBody>
          <a:bodyPr>
            <a:normAutofit/>
          </a:bodyPr>
          <a:lstStyle/>
          <a:p>
            <a:pPr>
              <a:defRPr/>
            </a:pPr>
            <a:r>
              <a:rPr lang="en-US" sz="4300" b="1" dirty="0">
                <a:solidFill>
                  <a:schemeClr val="bg1"/>
                </a:solidFill>
              </a:rPr>
              <a:t>ABCs of Behavior</a:t>
            </a:r>
          </a:p>
        </p:txBody>
      </p:sp>
      <p:sp>
        <p:nvSpPr>
          <p:cNvPr id="5" name="Rectangle 4"/>
          <p:cNvSpPr/>
          <p:nvPr/>
        </p:nvSpPr>
        <p:spPr>
          <a:xfrm>
            <a:off x="0" y="956242"/>
            <a:ext cx="2823882" cy="50806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rgbClr val="FFFFFF"/>
                </a:solidFill>
                <a:ea typeface="ＭＳ Ｐゴシック" charset="0"/>
                <a:cs typeface="Calibri"/>
              </a:rPr>
              <a:t>Antecedents:</a:t>
            </a:r>
            <a:endParaRPr lang="en-US" sz="3200" dirty="0" smtClean="0">
              <a:solidFill>
                <a:srgbClr val="FFFFFF"/>
              </a:solidFill>
              <a:ea typeface="ＭＳ Ｐゴシック" charset="0"/>
              <a:cs typeface="Calibri"/>
            </a:endParaRPr>
          </a:p>
          <a:p>
            <a:pPr algn="ctr">
              <a:defRPr/>
            </a:pPr>
            <a:r>
              <a:rPr lang="en-US" sz="3200" dirty="0" smtClean="0">
                <a:solidFill>
                  <a:srgbClr val="FFFFFF"/>
                </a:solidFill>
                <a:ea typeface="ＭＳ Ｐゴシック" charset="0"/>
                <a:cs typeface="Calibri"/>
              </a:rPr>
              <a:t>Expected behaviors taught,</a:t>
            </a:r>
          </a:p>
          <a:p>
            <a:pPr algn="ctr">
              <a:defRPr/>
            </a:pPr>
            <a:r>
              <a:rPr lang="en-US" sz="3200" dirty="0" smtClean="0">
                <a:solidFill>
                  <a:srgbClr val="FFFFFF"/>
                </a:solidFill>
                <a:ea typeface="ＭＳ Ｐゴシック" charset="0"/>
                <a:cs typeface="Calibri"/>
              </a:rPr>
              <a:t>Classroom practices implemented (routines, supervision), etc. </a:t>
            </a:r>
            <a:endParaRPr lang="en-US" sz="3200" dirty="0">
              <a:solidFill>
                <a:srgbClr val="FFFFFF"/>
              </a:solidFill>
              <a:ea typeface="ＭＳ Ｐゴシック" charset="0"/>
              <a:cs typeface="Calibri"/>
            </a:endParaRPr>
          </a:p>
        </p:txBody>
      </p:sp>
      <p:sp>
        <p:nvSpPr>
          <p:cNvPr id="6" name="Rectangle 5"/>
          <p:cNvSpPr/>
          <p:nvPr/>
        </p:nvSpPr>
        <p:spPr>
          <a:xfrm>
            <a:off x="2961344" y="971184"/>
            <a:ext cx="2743200" cy="227105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ea typeface="ＭＳ Ｐゴシック" charset="0"/>
                <a:cs typeface="Calibri"/>
              </a:rPr>
              <a:t>Behavior:</a:t>
            </a:r>
          </a:p>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r>
              <a:rPr lang="en-US" sz="3200" b="1" i="1" dirty="0" smtClean="0">
                <a:solidFill>
                  <a:schemeClr val="bg1"/>
                </a:solidFill>
                <a:ea typeface="ＭＳ Ｐゴシック" charset="0"/>
                <a:cs typeface="Calibri"/>
              </a:rPr>
              <a:t>Expectations defined</a:t>
            </a:r>
          </a:p>
        </p:txBody>
      </p:sp>
      <p:sp>
        <p:nvSpPr>
          <p:cNvPr id="7" name="Rectangle 6"/>
          <p:cNvSpPr/>
          <p:nvPr/>
        </p:nvSpPr>
        <p:spPr>
          <a:xfrm>
            <a:off x="5940025" y="1001065"/>
            <a:ext cx="3203975" cy="50358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Calibri"/>
              <a:cs typeface="Calibri"/>
            </a:endParaRPr>
          </a:p>
          <a:p>
            <a:pPr algn="ctr">
              <a:defRPr/>
            </a:pPr>
            <a:r>
              <a:rPr lang="en-US" sz="3200" b="1" i="1" dirty="0">
                <a:solidFill>
                  <a:schemeClr val="bg1"/>
                </a:solidFill>
                <a:ea typeface="ＭＳ Ｐゴシック" charset="0"/>
                <a:cs typeface="Calibri"/>
              </a:rPr>
              <a:t>Consequences</a:t>
            </a:r>
            <a:r>
              <a:rPr lang="en-US" sz="3200" b="1" i="1" dirty="0" smtClean="0">
                <a:solidFill>
                  <a:schemeClr val="bg1"/>
                </a:solidFill>
                <a:ea typeface="ＭＳ Ｐゴシック" charset="0"/>
                <a:cs typeface="Calibri"/>
              </a:rPr>
              <a:t>:</a:t>
            </a:r>
          </a:p>
          <a:p>
            <a:pPr algn="ctr">
              <a:defRPr/>
            </a:pPr>
            <a:endParaRPr lang="en-US" sz="3200" b="1" i="1" dirty="0">
              <a:solidFill>
                <a:schemeClr val="bg1"/>
              </a:solidFill>
              <a:ea typeface="ＭＳ Ｐゴシック" charset="0"/>
              <a:cs typeface="Calibri"/>
            </a:endParaRPr>
          </a:p>
          <a:p>
            <a:pPr marL="457200" indent="-457200" algn="ctr">
              <a:buFont typeface="Wingdings" charset="2"/>
              <a:buChar char="ü"/>
              <a:defRPr/>
            </a:pPr>
            <a:r>
              <a:rPr lang="en-US" sz="3200" b="1" i="1" dirty="0" smtClean="0">
                <a:solidFill>
                  <a:schemeClr val="bg1"/>
                </a:solidFill>
                <a:ea typeface="ＭＳ Ｐゴシック" charset="0"/>
                <a:cs typeface="Calibri"/>
              </a:rPr>
              <a:t> Acknowledge-</a:t>
            </a:r>
            <a:r>
              <a:rPr lang="en-US" sz="3200" b="1" i="1" dirty="0" err="1" smtClean="0">
                <a:solidFill>
                  <a:schemeClr val="bg1"/>
                </a:solidFill>
                <a:ea typeface="ＭＳ Ｐゴシック" charset="0"/>
                <a:cs typeface="Calibri"/>
              </a:rPr>
              <a:t>ment</a:t>
            </a:r>
            <a:r>
              <a:rPr lang="en-US" sz="3200" b="1" i="1" dirty="0" smtClean="0">
                <a:solidFill>
                  <a:schemeClr val="bg1"/>
                </a:solidFill>
                <a:ea typeface="ＭＳ Ｐゴシック" charset="0"/>
                <a:cs typeface="Calibri"/>
              </a:rPr>
              <a:t>/Reinforcement/ Behavior Specific Praise</a:t>
            </a:r>
          </a:p>
          <a:p>
            <a:pPr algn="ctr">
              <a:defRPr/>
            </a:pPr>
            <a:r>
              <a:rPr lang="en-US" sz="3200" b="1" i="1" dirty="0" smtClean="0">
                <a:solidFill>
                  <a:schemeClr val="bg1"/>
                </a:solidFill>
                <a:ea typeface="ＭＳ Ｐゴシック" charset="0"/>
                <a:cs typeface="Calibri"/>
              </a:rPr>
              <a:t>Effective </a:t>
            </a:r>
            <a:r>
              <a:rPr lang="en-US" sz="3200" b="1" i="1" dirty="0">
                <a:solidFill>
                  <a:schemeClr val="bg1"/>
                </a:solidFill>
                <a:ea typeface="ＭＳ Ｐゴシック" charset="0"/>
                <a:cs typeface="Calibri"/>
              </a:rPr>
              <a:t>Responses</a:t>
            </a:r>
          </a:p>
        </p:txBody>
      </p:sp>
      <p:sp>
        <p:nvSpPr>
          <p:cNvPr id="8" name="Right Arrow 7"/>
          <p:cNvSpPr/>
          <p:nvPr/>
        </p:nvSpPr>
        <p:spPr>
          <a:xfrm>
            <a:off x="2525058" y="3164901"/>
            <a:ext cx="691513"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393763" y="3167530"/>
            <a:ext cx="748874"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6429452" y="6086185"/>
            <a:ext cx="271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
        <p:nvSpPr>
          <p:cNvPr id="3" name="TextBox 2"/>
          <p:cNvSpPr txBox="1"/>
          <p:nvPr/>
        </p:nvSpPr>
        <p:spPr>
          <a:xfrm>
            <a:off x="1213227" y="6317851"/>
            <a:ext cx="5976904" cy="523220"/>
          </a:xfrm>
          <a:prstGeom prst="rect">
            <a:avLst/>
          </a:prstGeom>
          <a:noFill/>
        </p:spPr>
        <p:txBody>
          <a:bodyPr wrap="none" rtlCol="0">
            <a:spAutoFit/>
          </a:bodyPr>
          <a:lstStyle/>
          <a:p>
            <a:r>
              <a:rPr lang="en-US" sz="2800" b="1" i="1" dirty="0" smtClean="0"/>
              <a:t>Knowing this, helps us with the WHY…</a:t>
            </a:r>
            <a:endParaRPr lang="en-US" sz="2800" b="1" i="1" dirty="0"/>
          </a:p>
        </p:txBody>
      </p:sp>
      <p:sp>
        <p:nvSpPr>
          <p:cNvPr id="14" name="Rectangle 13"/>
          <p:cNvSpPr/>
          <p:nvPr/>
        </p:nvSpPr>
        <p:spPr>
          <a:xfrm>
            <a:off x="2961344" y="3556000"/>
            <a:ext cx="2743200" cy="243606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endParaRPr lang="en-US" sz="3200" b="1" i="1" dirty="0">
              <a:solidFill>
                <a:schemeClr val="bg1"/>
              </a:solidFill>
              <a:ea typeface="ＭＳ Ｐゴシック" charset="0"/>
              <a:cs typeface="Calibri"/>
            </a:endParaRPr>
          </a:p>
        </p:txBody>
      </p:sp>
    </p:spTree>
    <p:extLst>
      <p:ext uri="{BB962C8B-B14F-4D97-AF65-F5344CB8AC3E}">
        <p14:creationId xmlns:p14="http://schemas.microsoft.com/office/powerpoint/2010/main" val="204574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solidFill>
                  <a:srgbClr val="1F497D"/>
                </a:solidFill>
              </a:rPr>
              <a:t>Reasons Students Commonly Misbehave</a:t>
            </a:r>
          </a:p>
        </p:txBody>
      </p:sp>
      <p:sp>
        <p:nvSpPr>
          <p:cNvPr id="440" name="Shape 44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Student(s) don’t know </a:t>
            </a:r>
            <a:r>
              <a:rPr lang="en-US" sz="2800" b="0" i="0" u="none" strike="noStrike" cap="none" dirty="0" smtClean="0">
                <a:solidFill>
                  <a:schemeClr val="dk1"/>
                </a:solidFill>
                <a:latin typeface="Calibri"/>
                <a:ea typeface="Calibri"/>
                <a:cs typeface="Calibri"/>
                <a:sym typeface="Calibri"/>
              </a:rPr>
              <a:t>expectations </a:t>
            </a:r>
            <a:r>
              <a:rPr lang="en-US" sz="2800" b="0" i="1" u="none" strike="noStrike" cap="none" dirty="0" smtClean="0">
                <a:solidFill>
                  <a:schemeClr val="dk1"/>
                </a:solidFill>
                <a:latin typeface="Calibri"/>
                <a:ea typeface="Calibri"/>
                <a:cs typeface="Calibri"/>
                <a:sym typeface="Calibri"/>
              </a:rPr>
              <a:t>or time and place</a:t>
            </a:r>
            <a:endParaRPr lang="en-US" sz="2800" b="0" i="1"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Student(s) don’t know how to exhibit expected behavior</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Student is unaware he/she is engaged in the misbehavior</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Misbehavior is providing student with desired outcome:</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Obtaining attention from adults/peers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Escape from difficult task or non-desired activity</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0787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p:cNvPicPr preferRelativeResize="0"/>
          <p:nvPr/>
        </p:nvPicPr>
        <p:blipFill rotWithShape="1">
          <a:blip r:embed="rId3">
            <a:alphaModFix/>
          </a:blip>
          <a:srcRect l="1" t="11196" r="664"/>
          <a:stretch/>
        </p:blipFill>
        <p:spPr>
          <a:xfrm>
            <a:off x="254000" y="314369"/>
            <a:ext cx="8669867" cy="6543631"/>
          </a:xfrm>
          <a:prstGeom prst="rect">
            <a:avLst/>
          </a:prstGeom>
          <a:noFill/>
          <a:ln>
            <a:noFill/>
          </a:ln>
        </p:spPr>
      </p:pic>
    </p:spTree>
    <p:extLst>
      <p:ext uri="{BB962C8B-B14F-4D97-AF65-F5344CB8AC3E}">
        <p14:creationId xmlns:p14="http://schemas.microsoft.com/office/powerpoint/2010/main" val="3574280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Practices … Making Connections</a:t>
            </a:r>
          </a:p>
        </p:txBody>
      </p:sp>
      <p:sp>
        <p:nvSpPr>
          <p:cNvPr id="3" name="Content Placeholder 2"/>
          <p:cNvSpPr>
            <a:spLocks noGrp="1"/>
          </p:cNvSpPr>
          <p:nvPr>
            <p:ph idx="1"/>
          </p:nvPr>
        </p:nvSpPr>
        <p:spPr/>
        <p:txBody>
          <a:bodyPr>
            <a:normAutofit/>
          </a:bodyPr>
          <a:lstStyle/>
          <a:p>
            <a:r>
              <a:rPr lang="en-US" b="1" dirty="0" smtClean="0">
                <a:solidFill>
                  <a:srgbClr val="77933C"/>
                </a:solidFill>
              </a:rPr>
              <a:t>Balance</a:t>
            </a:r>
            <a:r>
              <a:rPr lang="en-US" dirty="0" smtClean="0"/>
              <a:t> accountability with an understanding of behavior prompted by trauma</a:t>
            </a:r>
          </a:p>
          <a:p>
            <a:r>
              <a:rPr lang="en-US" dirty="0" smtClean="0"/>
              <a:t>Address behavior issues </a:t>
            </a:r>
            <a:r>
              <a:rPr lang="en-US" b="1" i="1" dirty="0" smtClean="0">
                <a:solidFill>
                  <a:srgbClr val="4F6228"/>
                </a:solidFill>
              </a:rPr>
              <a:t>as learning opportunities </a:t>
            </a:r>
            <a:r>
              <a:rPr lang="en-US" dirty="0" smtClean="0"/>
              <a:t>and teachable moments</a:t>
            </a:r>
          </a:p>
          <a:p>
            <a:r>
              <a:rPr lang="en-US" dirty="0" smtClean="0"/>
              <a:t>Use </a:t>
            </a:r>
            <a:r>
              <a:rPr lang="en-US" b="1" i="1" dirty="0" smtClean="0">
                <a:solidFill>
                  <a:srgbClr val="4F6228"/>
                </a:solidFill>
              </a:rPr>
              <a:t>natural consequences </a:t>
            </a:r>
            <a:r>
              <a:rPr lang="en-US" dirty="0" smtClean="0"/>
              <a:t>that are logically related to the misbehavior</a:t>
            </a:r>
          </a:p>
          <a:p>
            <a:r>
              <a:rPr lang="en-US" dirty="0" smtClean="0"/>
              <a:t>Learn student triggers (</a:t>
            </a:r>
            <a:r>
              <a:rPr lang="en-US" b="1" i="1" dirty="0" smtClean="0">
                <a:solidFill>
                  <a:srgbClr val="4F6228"/>
                </a:solidFill>
              </a:rPr>
              <a:t>antecedents</a:t>
            </a:r>
            <a:r>
              <a:rPr lang="en-US" dirty="0" smtClean="0"/>
              <a:t>) and how to avoid them- recognize early warning signs </a:t>
            </a:r>
          </a:p>
          <a:p>
            <a:pPr marL="0" indent="0">
              <a:buNone/>
            </a:pPr>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1546243" y="6023157"/>
            <a:ext cx="6026485" cy="646331"/>
          </a:xfrm>
          <a:prstGeom prst="rect">
            <a:avLst/>
          </a:prstGeom>
          <a:noFill/>
        </p:spPr>
        <p:txBody>
          <a:bodyPr wrap="none" rtlCol="0">
            <a:spAutoFit/>
          </a:bodyPr>
          <a:lstStyle/>
          <a:p>
            <a:pPr algn="ctr"/>
            <a:r>
              <a:rPr lang="en-US" dirty="0" smtClean="0"/>
              <a:t>Strategies and Resources to Create a Trauma-Sensitive School,</a:t>
            </a:r>
          </a:p>
          <a:p>
            <a:pPr algn="ctr"/>
            <a:r>
              <a:rPr lang="en-US" dirty="0" smtClean="0"/>
              <a:t>Wisconsin Department of Public Instruction </a:t>
            </a:r>
            <a:endParaRPr lang="en-US" dirty="0"/>
          </a:p>
        </p:txBody>
      </p:sp>
    </p:spTree>
    <p:extLst>
      <p:ext uri="{BB962C8B-B14F-4D97-AF65-F5344CB8AC3E}">
        <p14:creationId xmlns:p14="http://schemas.microsoft.com/office/powerpoint/2010/main" val="69370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Practices … Making Connections</a:t>
            </a:r>
          </a:p>
        </p:txBody>
      </p:sp>
      <p:sp>
        <p:nvSpPr>
          <p:cNvPr id="3" name="Content Placeholder 2"/>
          <p:cNvSpPr>
            <a:spLocks noGrp="1"/>
          </p:cNvSpPr>
          <p:nvPr>
            <p:ph idx="1"/>
          </p:nvPr>
        </p:nvSpPr>
        <p:spPr/>
        <p:txBody>
          <a:bodyPr>
            <a:normAutofit/>
          </a:bodyPr>
          <a:lstStyle/>
          <a:p>
            <a:r>
              <a:rPr lang="en-US" dirty="0" smtClean="0"/>
              <a:t>Create a “</a:t>
            </a:r>
            <a:r>
              <a:rPr lang="en-US" b="1" dirty="0" smtClean="0">
                <a:solidFill>
                  <a:srgbClr val="77933C"/>
                </a:solidFill>
              </a:rPr>
              <a:t>Calm Zone</a:t>
            </a:r>
            <a:r>
              <a:rPr lang="en-US" dirty="0" smtClean="0"/>
              <a:t>” or </a:t>
            </a:r>
            <a:r>
              <a:rPr lang="en-US" b="1" dirty="0" smtClean="0">
                <a:solidFill>
                  <a:srgbClr val="77933C"/>
                </a:solidFill>
              </a:rPr>
              <a:t>safe place </a:t>
            </a:r>
            <a:r>
              <a:rPr lang="en-US" dirty="0" smtClean="0"/>
              <a:t>for students to seek out by </a:t>
            </a:r>
            <a:r>
              <a:rPr lang="en-US" b="1" dirty="0" smtClean="0">
                <a:solidFill>
                  <a:srgbClr val="77933C"/>
                </a:solidFill>
              </a:rPr>
              <a:t>choice to help regulate emotions</a:t>
            </a:r>
            <a:r>
              <a:rPr lang="en-US" dirty="0" smtClean="0"/>
              <a:t> (possibly escape motivated behavior, teach how to access “Calm Zone”)</a:t>
            </a:r>
          </a:p>
          <a:p>
            <a:r>
              <a:rPr lang="en-US" dirty="0" smtClean="0"/>
              <a:t>Use data to inform need for additional layers of support that are based on function (SAIG, FBA/BIP)</a:t>
            </a:r>
          </a:p>
          <a:p>
            <a:pPr lvl="1"/>
            <a:endParaRPr lang="en-US" dirty="0" smtClean="0"/>
          </a:p>
          <a:p>
            <a:pPr lvl="1"/>
            <a:endParaRPr lang="en-US" dirty="0" smtClean="0"/>
          </a:p>
          <a:p>
            <a:pPr marL="457200" lvl="1" indent="0">
              <a:buNone/>
            </a:pPr>
            <a:endParaRPr lang="en-US" dirty="0"/>
          </a:p>
        </p:txBody>
      </p:sp>
      <p:sp>
        <p:nvSpPr>
          <p:cNvPr id="4" name="TextBox 3"/>
          <p:cNvSpPr txBox="1"/>
          <p:nvPr/>
        </p:nvSpPr>
        <p:spPr>
          <a:xfrm>
            <a:off x="1546243" y="6079996"/>
            <a:ext cx="6026485" cy="646331"/>
          </a:xfrm>
          <a:prstGeom prst="rect">
            <a:avLst/>
          </a:prstGeom>
          <a:noFill/>
        </p:spPr>
        <p:txBody>
          <a:bodyPr wrap="none" rtlCol="0">
            <a:spAutoFit/>
          </a:bodyPr>
          <a:lstStyle/>
          <a:p>
            <a:pPr algn="ctr"/>
            <a:r>
              <a:rPr lang="en-US" dirty="0" smtClean="0"/>
              <a:t>Strategies and Resources to Create a Trauma-Sensitive School,</a:t>
            </a:r>
          </a:p>
          <a:p>
            <a:pPr algn="ctr"/>
            <a:r>
              <a:rPr lang="en-US" dirty="0" smtClean="0"/>
              <a:t>Wisconsin Department of Public Instruction </a:t>
            </a:r>
            <a:endParaRPr lang="en-US" dirty="0"/>
          </a:p>
        </p:txBody>
      </p:sp>
    </p:spTree>
    <p:extLst>
      <p:ext uri="{BB962C8B-B14F-4D97-AF65-F5344CB8AC3E}">
        <p14:creationId xmlns:p14="http://schemas.microsoft.com/office/powerpoint/2010/main" val="230902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690" y="113961"/>
            <a:ext cx="8971784" cy="6642288"/>
          </a:xfrm>
          <a:prstGeom prst="rect">
            <a:avLst/>
          </a:prstGeom>
        </p:spPr>
      </p:pic>
      <p:sp>
        <p:nvSpPr>
          <p:cNvPr id="4" name="Title 3"/>
          <p:cNvSpPr>
            <a:spLocks noGrp="1"/>
          </p:cNvSpPr>
          <p:nvPr>
            <p:ph type="ctrTitle"/>
          </p:nvPr>
        </p:nvSpPr>
        <p:spPr>
          <a:xfrm>
            <a:off x="295048" y="81405"/>
            <a:ext cx="5322009" cy="1073466"/>
          </a:xfrm>
        </p:spPr>
        <p:txBody>
          <a:bodyPr>
            <a:normAutofit/>
          </a:bodyPr>
          <a:lstStyle/>
          <a:p>
            <a:r>
              <a:rPr lang="en-US" b="1" dirty="0">
                <a:solidFill>
                  <a:srgbClr val="1F497D"/>
                </a:solidFill>
              </a:rPr>
              <a:t>Learning Intention</a:t>
            </a:r>
          </a:p>
        </p:txBody>
      </p:sp>
      <p:sp>
        <p:nvSpPr>
          <p:cNvPr id="5" name="Subtitle 4"/>
          <p:cNvSpPr>
            <a:spLocks noGrp="1"/>
          </p:cNvSpPr>
          <p:nvPr>
            <p:ph type="subTitle" idx="1"/>
          </p:nvPr>
        </p:nvSpPr>
        <p:spPr>
          <a:xfrm>
            <a:off x="99676" y="1154870"/>
            <a:ext cx="5580526" cy="2089477"/>
          </a:xfrm>
        </p:spPr>
        <p:txBody>
          <a:bodyPr>
            <a:noAutofit/>
          </a:bodyPr>
          <a:lstStyle/>
          <a:p>
            <a:r>
              <a:rPr lang="en-US" b="1" dirty="0">
                <a:solidFill>
                  <a:srgbClr val="1F497D"/>
                </a:solidFill>
                <a:latin typeface="+mj-lt"/>
                <a:ea typeface="+mj-ea"/>
                <a:cs typeface="+mj-cs"/>
              </a:rPr>
              <a:t>Explore the Science of Behavior as our anchor for developing a class-wide plan of support for student behavior</a:t>
            </a:r>
          </a:p>
        </p:txBody>
      </p:sp>
    </p:spTree>
    <p:extLst>
      <p:ext uri="{BB962C8B-B14F-4D97-AF65-F5344CB8AC3E}">
        <p14:creationId xmlns:p14="http://schemas.microsoft.com/office/powerpoint/2010/main" val="1377237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7" y="-71926"/>
            <a:ext cx="8987292" cy="1143000"/>
          </a:xfrm>
        </p:spPr>
        <p:txBody>
          <a:bodyPr>
            <a:noAutofit/>
          </a:bodyPr>
          <a:lstStyle/>
          <a:p>
            <a:r>
              <a:rPr lang="en-US" sz="4000" b="1" dirty="0">
                <a:solidFill>
                  <a:srgbClr val="1F497D"/>
                </a:solidFill>
              </a:rPr>
              <a:t>We make lots of mistakes in our adult life</a:t>
            </a:r>
          </a:p>
        </p:txBody>
      </p:sp>
      <p:sp>
        <p:nvSpPr>
          <p:cNvPr id="3" name="Content Placeholder 2"/>
          <p:cNvSpPr>
            <a:spLocks noGrp="1"/>
          </p:cNvSpPr>
          <p:nvPr>
            <p:ph sz="half" idx="1"/>
          </p:nvPr>
        </p:nvSpPr>
        <p:spPr>
          <a:xfrm>
            <a:off x="457200" y="1446692"/>
            <a:ext cx="4038600" cy="4038329"/>
          </a:xfrm>
        </p:spPr>
        <p:txBody>
          <a:bodyPr>
            <a:normAutofit fontScale="47500" lnSpcReduction="20000"/>
          </a:bodyPr>
          <a:lstStyle/>
          <a:p>
            <a:r>
              <a:rPr lang="en-US" sz="6700" dirty="0" smtClean="0"/>
              <a:t>Lose keys</a:t>
            </a:r>
          </a:p>
          <a:p>
            <a:r>
              <a:rPr lang="en-US" sz="6700" dirty="0" smtClean="0"/>
              <a:t>Get lost</a:t>
            </a:r>
          </a:p>
          <a:p>
            <a:r>
              <a:rPr lang="en-US" sz="6700" dirty="0" smtClean="0"/>
              <a:t>Forget appointments</a:t>
            </a:r>
          </a:p>
          <a:p>
            <a:r>
              <a:rPr lang="en-US" sz="6700" dirty="0" smtClean="0"/>
              <a:t>Get into car accidents</a:t>
            </a:r>
          </a:p>
          <a:p>
            <a:r>
              <a:rPr lang="en-US" sz="6700" dirty="0" smtClean="0"/>
              <a:t>Overlook paying bills</a:t>
            </a:r>
          </a:p>
          <a:p>
            <a:pPr marL="0" indent="0">
              <a:buNone/>
            </a:pPr>
            <a:endParaRPr lang="en-US" dirty="0" smtClean="0"/>
          </a:p>
          <a:p>
            <a:pPr marL="0" indent="0" algn="ctr">
              <a:buNone/>
            </a:pPr>
            <a:endParaRPr lang="en-US" sz="5800" i="1" dirty="0" smtClean="0"/>
          </a:p>
          <a:p>
            <a:pPr marL="0" indent="0">
              <a:buNone/>
            </a:pPr>
            <a:r>
              <a:rPr lang="en-US" dirty="0" smtClean="0"/>
              <a:t> </a:t>
            </a:r>
          </a:p>
          <a:p>
            <a:endParaRPr lang="en-US" dirty="0"/>
          </a:p>
        </p:txBody>
      </p:sp>
      <p:sp>
        <p:nvSpPr>
          <p:cNvPr id="4" name="Content Placeholder 3"/>
          <p:cNvSpPr>
            <a:spLocks noGrp="1"/>
          </p:cNvSpPr>
          <p:nvPr>
            <p:ph sz="half" idx="2"/>
          </p:nvPr>
        </p:nvSpPr>
        <p:spPr>
          <a:xfrm>
            <a:off x="4648200" y="1446692"/>
            <a:ext cx="4038600" cy="4215267"/>
          </a:xfrm>
        </p:spPr>
        <p:txBody>
          <a:bodyPr>
            <a:normAutofit fontScale="47500" lnSpcReduction="20000"/>
          </a:bodyPr>
          <a:lstStyle/>
          <a:p>
            <a:r>
              <a:rPr lang="en-US" sz="6700" dirty="0"/>
              <a:t>Neglect to call friends when we said we would</a:t>
            </a:r>
          </a:p>
          <a:p>
            <a:r>
              <a:rPr lang="en-US" sz="6700" dirty="0"/>
              <a:t>Misplace our phone</a:t>
            </a:r>
          </a:p>
          <a:p>
            <a:r>
              <a:rPr lang="en-US" sz="6700" dirty="0"/>
              <a:t>Engage in road rage-curse and yell</a:t>
            </a:r>
          </a:p>
          <a:p>
            <a:r>
              <a:rPr lang="en-US" sz="6700" dirty="0"/>
              <a:t>Drink too much</a:t>
            </a:r>
          </a:p>
          <a:p>
            <a:r>
              <a:rPr lang="en-US" sz="6700" dirty="0"/>
              <a:t>Eat the wrong foods</a:t>
            </a:r>
          </a:p>
          <a:p>
            <a:endParaRPr lang="en-US" dirty="0"/>
          </a:p>
        </p:txBody>
      </p:sp>
      <p:sp>
        <p:nvSpPr>
          <p:cNvPr id="5" name="TextBox 4"/>
          <p:cNvSpPr txBox="1"/>
          <p:nvPr/>
        </p:nvSpPr>
        <p:spPr>
          <a:xfrm>
            <a:off x="0" y="5206033"/>
            <a:ext cx="9144000" cy="2062103"/>
          </a:xfrm>
          <a:prstGeom prst="rect">
            <a:avLst/>
          </a:prstGeom>
          <a:noFill/>
        </p:spPr>
        <p:txBody>
          <a:bodyPr wrap="square" rtlCol="0">
            <a:spAutoFit/>
          </a:bodyPr>
          <a:lstStyle/>
          <a:p>
            <a:pPr algn="ctr"/>
            <a:r>
              <a:rPr lang="en-US" sz="3200" i="1" dirty="0" smtClean="0"/>
              <a:t>“In </a:t>
            </a:r>
            <a:r>
              <a:rPr lang="en-US" sz="3200" i="1" dirty="0"/>
              <a:t>other words, we do countless things we want our </a:t>
            </a:r>
            <a:r>
              <a:rPr lang="en-US" sz="3200" i="1" dirty="0" smtClean="0"/>
              <a:t>children, </a:t>
            </a:r>
            <a:r>
              <a:rPr lang="en-US" sz="3200" i="1" dirty="0"/>
              <a:t>in their young state of being, not to do just because we told them these things are wrong</a:t>
            </a:r>
            <a:r>
              <a:rPr lang="en-US" sz="3200" i="1" dirty="0" smtClean="0"/>
              <a:t>.”</a:t>
            </a:r>
            <a:endParaRPr lang="en-US" sz="3200" i="1" dirty="0"/>
          </a:p>
          <a:p>
            <a:pPr algn="ctr"/>
            <a:endParaRPr lang="en-US" sz="3200" dirty="0"/>
          </a:p>
        </p:txBody>
      </p:sp>
      <p:sp>
        <p:nvSpPr>
          <p:cNvPr id="6" name="TextBox 5"/>
          <p:cNvSpPr txBox="1"/>
          <p:nvPr/>
        </p:nvSpPr>
        <p:spPr>
          <a:xfrm>
            <a:off x="7986937" y="6581001"/>
            <a:ext cx="1157063" cy="276999"/>
          </a:xfrm>
          <a:prstGeom prst="rect">
            <a:avLst/>
          </a:prstGeom>
          <a:noFill/>
        </p:spPr>
        <p:txBody>
          <a:bodyPr wrap="none" rtlCol="0">
            <a:spAutoFit/>
          </a:bodyPr>
          <a:lstStyle/>
          <a:p>
            <a:r>
              <a:rPr lang="en-US" sz="1200" dirty="0"/>
              <a:t>(</a:t>
            </a:r>
            <a:r>
              <a:rPr lang="en-US" sz="1200" dirty="0" err="1" smtClean="0"/>
              <a:t>Tsabury</a:t>
            </a:r>
            <a:r>
              <a:rPr lang="en-US" sz="1200" dirty="0" smtClean="0"/>
              <a:t>, 2010)</a:t>
            </a:r>
            <a:endParaRPr lang="en-US" sz="1200" dirty="0"/>
          </a:p>
        </p:txBody>
      </p:sp>
    </p:spTree>
    <p:extLst>
      <p:ext uri="{BB962C8B-B14F-4D97-AF65-F5344CB8AC3E}">
        <p14:creationId xmlns:p14="http://schemas.microsoft.com/office/powerpoint/2010/main" val="64983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Learning from Our Mistakes</a:t>
            </a:r>
          </a:p>
        </p:txBody>
      </p:sp>
      <p:sp>
        <p:nvSpPr>
          <p:cNvPr id="3" name="Content Placeholder 2"/>
          <p:cNvSpPr>
            <a:spLocks noGrp="1"/>
          </p:cNvSpPr>
          <p:nvPr>
            <p:ph idx="1"/>
          </p:nvPr>
        </p:nvSpPr>
        <p:spPr/>
        <p:txBody>
          <a:bodyPr>
            <a:normAutofit/>
          </a:bodyPr>
          <a:lstStyle/>
          <a:p>
            <a:r>
              <a:rPr lang="en-US" dirty="0" smtClean="0"/>
              <a:t>Only when they feel free of fear can they extract the lesson they need </a:t>
            </a:r>
            <a:r>
              <a:rPr lang="en-US" b="1" i="1" dirty="0" smtClean="0">
                <a:solidFill>
                  <a:srgbClr val="77933C"/>
                </a:solidFill>
              </a:rPr>
              <a:t>(safe)</a:t>
            </a:r>
          </a:p>
          <a:p>
            <a:r>
              <a:rPr lang="en-US" dirty="0" smtClean="0"/>
              <a:t>Free them from fear of failure, able to accept that </a:t>
            </a:r>
            <a:r>
              <a:rPr lang="en-US" b="1" i="1" dirty="0" smtClean="0">
                <a:solidFill>
                  <a:srgbClr val="77933C"/>
                </a:solidFill>
              </a:rPr>
              <a:t>mistakes are an inevitable and even essential aspect of life</a:t>
            </a:r>
            <a:endParaRPr lang="en-US" b="1" i="1" dirty="0">
              <a:solidFill>
                <a:srgbClr val="77933C"/>
              </a:solidFill>
            </a:endParaRPr>
          </a:p>
        </p:txBody>
      </p:sp>
      <p:sp>
        <p:nvSpPr>
          <p:cNvPr id="4" name="TextBox 3"/>
          <p:cNvSpPr txBox="1"/>
          <p:nvPr/>
        </p:nvSpPr>
        <p:spPr>
          <a:xfrm>
            <a:off x="6328105" y="6126163"/>
            <a:ext cx="2129459" cy="461665"/>
          </a:xfrm>
          <a:prstGeom prst="rect">
            <a:avLst/>
          </a:prstGeom>
          <a:noFill/>
        </p:spPr>
        <p:txBody>
          <a:bodyPr wrap="none" rtlCol="0">
            <a:spAutoFit/>
          </a:bodyPr>
          <a:lstStyle/>
          <a:p>
            <a:r>
              <a:rPr lang="en-US" sz="2400" dirty="0"/>
              <a:t>(</a:t>
            </a:r>
            <a:r>
              <a:rPr lang="en-US" sz="2400" dirty="0" err="1" smtClean="0"/>
              <a:t>Tsabury</a:t>
            </a:r>
            <a:r>
              <a:rPr lang="en-US" sz="2400" dirty="0" smtClean="0"/>
              <a:t>, 2010)</a:t>
            </a:r>
            <a:endParaRPr lang="en-US" sz="2400" dirty="0"/>
          </a:p>
        </p:txBody>
      </p:sp>
    </p:spTree>
    <p:extLst>
      <p:ext uri="{BB962C8B-B14F-4D97-AF65-F5344CB8AC3E}">
        <p14:creationId xmlns:p14="http://schemas.microsoft.com/office/powerpoint/2010/main" val="33939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19" y="274638"/>
            <a:ext cx="9042981" cy="1143000"/>
          </a:xfrm>
        </p:spPr>
        <p:txBody>
          <a:bodyPr>
            <a:noAutofit/>
          </a:bodyPr>
          <a:lstStyle/>
          <a:p>
            <a:pPr>
              <a:spcBef>
                <a:spcPts val="0"/>
              </a:spcBef>
              <a:buClr>
                <a:schemeClr val="dk1"/>
              </a:buClr>
              <a:buSzPct val="25000"/>
            </a:pPr>
            <a:r>
              <a:rPr lang="en-US" b="1" dirty="0">
                <a:solidFill>
                  <a:srgbClr val="1F497D"/>
                </a:solidFill>
              </a:rPr>
              <a:t>Continuum of Practices to </a:t>
            </a:r>
            <a:r>
              <a:rPr lang="en-US" b="1" dirty="0" smtClean="0">
                <a:solidFill>
                  <a:srgbClr val="1F497D"/>
                </a:solidFill>
              </a:rPr>
              <a:t>Prevent Behavioral Errors</a:t>
            </a:r>
            <a:endParaRPr lang="en-US" b="1" dirty="0">
              <a:solidFill>
                <a:srgbClr val="1F497D"/>
              </a:solidFill>
            </a:endParaRPr>
          </a:p>
        </p:txBody>
      </p:sp>
      <p:sp>
        <p:nvSpPr>
          <p:cNvPr id="6" name="Content Placeholder 5"/>
          <p:cNvSpPr>
            <a:spLocks noGrp="1"/>
          </p:cNvSpPr>
          <p:nvPr>
            <p:ph idx="1"/>
          </p:nvPr>
        </p:nvSpPr>
        <p:spPr/>
        <p:txBody>
          <a:bodyPr>
            <a:normAutofit fontScale="92500" lnSpcReduction="20000"/>
          </a:bodyPr>
          <a:lstStyle/>
          <a:p>
            <a:pPr marL="0" indent="0">
              <a:buNone/>
            </a:pPr>
            <a:r>
              <a:rPr lang="en-US" b="1" dirty="0" smtClean="0"/>
              <a:t>Pre-correction practices</a:t>
            </a:r>
          </a:p>
          <a:p>
            <a:pPr lvl="1"/>
            <a:r>
              <a:rPr lang="en-US" dirty="0" smtClean="0"/>
              <a:t>Define, post, teach,</a:t>
            </a:r>
            <a:r>
              <a:rPr lang="en-US" dirty="0"/>
              <a:t> </a:t>
            </a:r>
            <a:r>
              <a:rPr lang="en-US" dirty="0" smtClean="0"/>
              <a:t>model, practice, and reinforce expected behaviors</a:t>
            </a:r>
          </a:p>
          <a:p>
            <a:pPr lvl="1"/>
            <a:r>
              <a:rPr lang="en-US" dirty="0" smtClean="0"/>
              <a:t>Prompting or pre-correction, especially right before a challenging time</a:t>
            </a:r>
          </a:p>
          <a:p>
            <a:pPr lvl="1"/>
            <a:r>
              <a:rPr lang="en-US" dirty="0" smtClean="0"/>
              <a:t>Active supervision (move, scan, …)</a:t>
            </a:r>
          </a:p>
          <a:p>
            <a:pPr lvl="1"/>
            <a:r>
              <a:rPr lang="en-US" dirty="0" smtClean="0"/>
              <a:t>Proximity control</a:t>
            </a:r>
          </a:p>
          <a:p>
            <a:pPr lvl="1"/>
            <a:r>
              <a:rPr lang="en-US" dirty="0" smtClean="0"/>
              <a:t>Physical arrangements free of distractions that promote learning and prevent problem behavior</a:t>
            </a:r>
          </a:p>
          <a:p>
            <a:pPr lvl="1"/>
            <a:r>
              <a:rPr lang="en-US" dirty="0" smtClean="0"/>
              <a:t>High levels of opportunities to respond, active engagement</a:t>
            </a:r>
          </a:p>
          <a:p>
            <a:pPr lvl="1"/>
            <a:r>
              <a:rPr lang="en-US" dirty="0" smtClean="0"/>
              <a:t>Adequate wait time for student responses</a:t>
            </a:r>
          </a:p>
          <a:p>
            <a:pPr lvl="1"/>
            <a:endParaRPr lang="en-US" dirty="0" smtClean="0"/>
          </a:p>
          <a:p>
            <a:pPr lvl="1"/>
            <a:endParaRPr lang="en-US" dirty="0"/>
          </a:p>
        </p:txBody>
      </p:sp>
    </p:spTree>
    <p:extLst>
      <p:ext uri="{BB962C8B-B14F-4D97-AF65-F5344CB8AC3E}">
        <p14:creationId xmlns:p14="http://schemas.microsoft.com/office/powerpoint/2010/main" val="1168794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1F497D"/>
                </a:solidFill>
              </a:rPr>
              <a:t>Continuum of Practices to Discourage </a:t>
            </a:r>
            <a:r>
              <a:rPr lang="en-US" b="1" dirty="0" smtClean="0">
                <a:solidFill>
                  <a:srgbClr val="1F497D"/>
                </a:solidFill>
              </a:rPr>
              <a:t>Low Level Behavioral Errors</a:t>
            </a:r>
            <a:endParaRPr lang="en-US" b="1" dirty="0">
              <a:solidFill>
                <a:srgbClr val="1F497D"/>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1" dirty="0" smtClean="0"/>
              <a:t>Low level </a:t>
            </a:r>
            <a:r>
              <a:rPr lang="en-US" b="1" dirty="0"/>
              <a:t>b</a:t>
            </a:r>
            <a:r>
              <a:rPr lang="en-US" b="1" dirty="0" smtClean="0"/>
              <a:t>ehavior </a:t>
            </a:r>
            <a:r>
              <a:rPr lang="en-US" b="1" dirty="0"/>
              <a:t>e</a:t>
            </a:r>
            <a:r>
              <a:rPr lang="en-US" b="1" dirty="0" smtClean="0"/>
              <a:t>rror practices (in addition to pre-correction practices)</a:t>
            </a:r>
          </a:p>
          <a:p>
            <a:pPr lvl="1"/>
            <a:r>
              <a:rPr lang="en-US" i="1" dirty="0" smtClean="0"/>
              <a:t>Specific and Contingent Error Correction</a:t>
            </a:r>
          </a:p>
          <a:p>
            <a:pPr lvl="1"/>
            <a:r>
              <a:rPr lang="en-US" dirty="0" smtClean="0"/>
              <a:t>Re-directing</a:t>
            </a:r>
          </a:p>
          <a:p>
            <a:pPr lvl="1"/>
            <a:r>
              <a:rPr lang="en-US" dirty="0" smtClean="0"/>
              <a:t>Re-teaching with additional practice</a:t>
            </a:r>
          </a:p>
          <a:p>
            <a:pPr lvl="1"/>
            <a:r>
              <a:rPr lang="en-US" dirty="0" smtClean="0"/>
              <a:t>Behavior specific praise of peers in close proximity engaged in desired behavior</a:t>
            </a:r>
          </a:p>
          <a:p>
            <a:pPr lvl="1"/>
            <a:r>
              <a:rPr lang="en-US" dirty="0" smtClean="0"/>
              <a:t>Planned Ignoring</a:t>
            </a:r>
          </a:p>
          <a:p>
            <a:pPr lvl="1"/>
            <a:r>
              <a:rPr lang="en-US" dirty="0" smtClean="0"/>
              <a:t>Direct eye contact/signal/non-verbal cue</a:t>
            </a:r>
          </a:p>
          <a:p>
            <a:pPr lvl="1"/>
            <a:r>
              <a:rPr lang="en-US" dirty="0" smtClean="0"/>
              <a:t>Provide choice</a:t>
            </a:r>
          </a:p>
          <a:p>
            <a:pPr lvl="1"/>
            <a:r>
              <a:rPr lang="en-US" dirty="0" smtClean="0"/>
              <a:t>Time out from reinforcement</a:t>
            </a:r>
          </a:p>
          <a:p>
            <a:endParaRPr lang="en-US" dirty="0" smtClean="0"/>
          </a:p>
          <a:p>
            <a:endParaRPr lang="en-US" dirty="0" smtClean="0"/>
          </a:p>
          <a:p>
            <a:endParaRPr lang="en-US" dirty="0"/>
          </a:p>
        </p:txBody>
      </p:sp>
    </p:spTree>
    <p:extLst>
      <p:ext uri="{BB962C8B-B14F-4D97-AF65-F5344CB8AC3E}">
        <p14:creationId xmlns:p14="http://schemas.microsoft.com/office/powerpoint/2010/main" val="1837277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19824869"/>
              </p:ext>
            </p:extLst>
          </p:nvPr>
        </p:nvGraphicFramePr>
        <p:xfrm>
          <a:off x="0" y="100391"/>
          <a:ext cx="9144000" cy="6593256"/>
        </p:xfrm>
        <a:graphic>
          <a:graphicData uri="http://schemas.openxmlformats.org/drawingml/2006/table">
            <a:tbl>
              <a:tblPr bandRow="1">
                <a:tableStyleId>{5FD0F851-EC5A-4D38-B0AD-8093EC10F338}</a:tableStyleId>
              </a:tblPr>
              <a:tblGrid>
                <a:gridCol w="2213846"/>
                <a:gridCol w="6930154"/>
              </a:tblGrid>
              <a:tr h="849438">
                <a:tc gridSpan="2">
                  <a:txBody>
                    <a:bodyPr/>
                    <a:lstStyle/>
                    <a:p>
                      <a:pPr algn="ctr"/>
                      <a:r>
                        <a:rPr lang="en-US" sz="4300" b="1" dirty="0" smtClean="0">
                          <a:solidFill>
                            <a:srgbClr val="1F497D"/>
                          </a:solidFill>
                        </a:rPr>
                        <a:t>Definitions of Strategies</a:t>
                      </a:r>
                      <a:endParaRPr lang="en-US" sz="4300" b="1" dirty="0">
                        <a:solidFill>
                          <a:srgbClr val="1F497D"/>
                        </a:solidFill>
                      </a:endParaRPr>
                    </a:p>
                  </a:txBody>
                  <a:tcPr anchor="ctr">
                    <a:solidFill>
                      <a:schemeClr val="accent5">
                        <a:lumMod val="40000"/>
                        <a:lumOff val="6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i="0" dirty="0" smtClean="0">
                        <a:solidFill>
                          <a:schemeClr val="accent1">
                            <a:lumMod val="50000"/>
                          </a:schemeClr>
                        </a:solidFill>
                      </a:endParaRPr>
                    </a:p>
                  </a:txBody>
                  <a:tcPr anchor="ctr"/>
                </a:tc>
              </a:tr>
              <a:tr h="849438">
                <a:tc>
                  <a:txBody>
                    <a:bodyPr/>
                    <a:lstStyle/>
                    <a:p>
                      <a:pPr algn="l"/>
                      <a:r>
                        <a:rPr lang="en-US" sz="2000" b="1" dirty="0" smtClean="0"/>
                        <a:t>Planned</a:t>
                      </a:r>
                      <a:r>
                        <a:rPr lang="en-US" sz="2000" b="1" baseline="0" dirty="0" smtClean="0"/>
                        <a:t> Ignoring</a:t>
                      </a:r>
                      <a:endParaRPr lang="en-US" sz="20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baseline="0" dirty="0" smtClean="0">
                          <a:solidFill>
                            <a:schemeClr val="tx1"/>
                          </a:solidFill>
                        </a:rPr>
                        <a:t>Ignore student behaviors when their motivation is attention, and continue instruction without stopping.</a:t>
                      </a:r>
                      <a:endParaRPr lang="en-US" sz="2000" i="0" dirty="0" smtClean="0">
                        <a:solidFill>
                          <a:schemeClr val="tx1"/>
                        </a:solidFill>
                      </a:endParaRPr>
                    </a:p>
                  </a:txBody>
                  <a:tcPr anchor="ctr"/>
                </a:tc>
              </a:tr>
              <a:tr h="849438">
                <a:tc>
                  <a:txBody>
                    <a:bodyPr/>
                    <a:lstStyle/>
                    <a:p>
                      <a:pPr algn="l"/>
                      <a:r>
                        <a:rPr lang="en-US" sz="2000" b="1" dirty="0" smtClean="0"/>
                        <a:t>Physical Proximity </a:t>
                      </a:r>
                    </a:p>
                  </a:txBody>
                  <a:tcPr anchor="ctr">
                    <a:solidFill>
                      <a:schemeClr val="accent5">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Using teacher proximity to communicate teacher awareness, caring,</a:t>
                      </a:r>
                      <a:r>
                        <a:rPr lang="en-US" sz="2000" i="0" baseline="0" dirty="0" smtClean="0">
                          <a:solidFill>
                            <a:schemeClr val="tx1"/>
                          </a:solidFill>
                        </a:rPr>
                        <a:t> and concern.</a:t>
                      </a:r>
                      <a:endParaRPr lang="en-US" sz="2000" i="0" dirty="0" smtClean="0">
                        <a:solidFill>
                          <a:schemeClr val="tx1"/>
                        </a:solidFill>
                      </a:endParaRPr>
                    </a:p>
                  </a:txBody>
                  <a:tcPr anchor="ctr">
                    <a:solidFill>
                      <a:schemeClr val="accent5">
                        <a:lumMod val="40000"/>
                        <a:lumOff val="60000"/>
                      </a:schemeClr>
                    </a:solidFill>
                  </a:tcPr>
                </a:tc>
              </a:tr>
              <a:tr h="8494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t>Signal/Non-Verbal Cue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Teacher gestures to prompt a desired behavior, response, or adherence to a classroom procedure and routine.</a:t>
                      </a:r>
                    </a:p>
                  </a:txBody>
                  <a:tcPr anchor="ctr"/>
                </a:tc>
              </a:tr>
              <a:tr h="8494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t>Direct Eye Contact</a:t>
                      </a:r>
                    </a:p>
                  </a:txBody>
                  <a:tcPr anchor="ctr">
                    <a:solidFill>
                      <a:schemeClr val="accent5">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The ”teacher</a:t>
                      </a:r>
                      <a:r>
                        <a:rPr lang="en-US" sz="2000" i="0" baseline="0" dirty="0" smtClean="0">
                          <a:solidFill>
                            <a:schemeClr val="tx1"/>
                          </a:solidFill>
                        </a:rPr>
                        <a:t> look” to get attention and non-verbally prompt a student.</a:t>
                      </a:r>
                      <a:endParaRPr lang="en-US" sz="2000" i="0" dirty="0" smtClean="0">
                        <a:solidFill>
                          <a:schemeClr val="tx1"/>
                        </a:solidFill>
                      </a:endParaRPr>
                    </a:p>
                  </a:txBody>
                  <a:tcPr anchor="ctr">
                    <a:solidFill>
                      <a:schemeClr val="accent5">
                        <a:lumMod val="40000"/>
                        <a:lumOff val="60000"/>
                      </a:schemeClr>
                    </a:solidFill>
                  </a:tcPr>
                </a:tc>
              </a:tr>
              <a:tr h="1577527">
                <a:tc>
                  <a:txBody>
                    <a:bodyPr/>
                    <a:lstStyle/>
                    <a:p>
                      <a:pPr algn="l"/>
                      <a:r>
                        <a:rPr lang="en-US" sz="2000" b="1" dirty="0" smtClean="0"/>
                        <a:t>Praise (BSPS) the Appropriate Behavior in Others</a:t>
                      </a:r>
                      <a:endParaRPr lang="en-US" sz="2000" b="1"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Identify</a:t>
                      </a:r>
                      <a:r>
                        <a:rPr lang="en-US" sz="2000" i="0" baseline="0" dirty="0" smtClean="0">
                          <a:solidFill>
                            <a:schemeClr val="tx1"/>
                          </a:solidFill>
                        </a:rPr>
                        <a:t> the correct behavior in another student or group, and use behavior specific praise to remind all students of the expectation/specific behavior.</a:t>
                      </a:r>
                      <a:endParaRPr lang="en-US" sz="2000" i="0" dirty="0" smtClean="0">
                        <a:solidFill>
                          <a:schemeClr val="tx1"/>
                        </a:solidFill>
                      </a:endParaRPr>
                    </a:p>
                  </a:txBody>
                  <a:tcPr anchor="ctr"/>
                </a:tc>
              </a:tr>
              <a:tr h="768539">
                <a:tc>
                  <a:txBody>
                    <a:bodyPr/>
                    <a:lstStyle/>
                    <a:p>
                      <a:pPr algn="l"/>
                      <a:r>
                        <a:rPr lang="en-US" sz="2000" b="1" dirty="0" smtClean="0"/>
                        <a:t>Redirect</a:t>
                      </a:r>
                      <a:endParaRPr lang="en-US" sz="2000" b="1" dirty="0"/>
                    </a:p>
                  </a:txBody>
                  <a:tcPr anchor="ctr">
                    <a:solidFill>
                      <a:schemeClr val="accent5">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Restate the desired behavior as described on the teaching matrix.</a:t>
                      </a:r>
                    </a:p>
                  </a:txBody>
                  <a:tcPr anchor="ctr">
                    <a:solidFill>
                      <a:schemeClr val="accent5">
                        <a:lumMod val="40000"/>
                        <a:lumOff val="60000"/>
                      </a:schemeClr>
                    </a:solidFill>
                  </a:tcPr>
                </a:tc>
              </a:tr>
            </a:tbl>
          </a:graphicData>
        </a:graphic>
      </p:graphicFrame>
      <p:sp>
        <p:nvSpPr>
          <p:cNvPr id="3" name="Folded Corner 2"/>
          <p:cNvSpPr/>
          <p:nvPr/>
        </p:nvSpPr>
        <p:spPr>
          <a:xfrm>
            <a:off x="8109857" y="6386285"/>
            <a:ext cx="991838" cy="41492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tx1"/>
                </a:solidFill>
              </a:rPr>
              <a:t>p. 14</a:t>
            </a:r>
            <a:endParaRPr lang="en-US" sz="2800" b="1" dirty="0">
              <a:solidFill>
                <a:schemeClr val="tx1"/>
              </a:solidFill>
            </a:endParaRPr>
          </a:p>
        </p:txBody>
      </p:sp>
    </p:spTree>
    <p:extLst>
      <p:ext uri="{BB962C8B-B14F-4D97-AF65-F5344CB8AC3E}">
        <p14:creationId xmlns:p14="http://schemas.microsoft.com/office/powerpoint/2010/main" val="105690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61700362"/>
              </p:ext>
            </p:extLst>
          </p:nvPr>
        </p:nvGraphicFramePr>
        <p:xfrm>
          <a:off x="0" y="-59764"/>
          <a:ext cx="9144000" cy="6964482"/>
        </p:xfrm>
        <a:graphic>
          <a:graphicData uri="http://schemas.openxmlformats.org/drawingml/2006/table">
            <a:tbl>
              <a:tblPr bandRow="1">
                <a:tableStyleId>{5FD0F851-EC5A-4D38-B0AD-8093EC10F338}</a:tableStyleId>
              </a:tblPr>
              <a:tblGrid>
                <a:gridCol w="1959429"/>
                <a:gridCol w="7184571"/>
              </a:tblGrid>
              <a:tr h="780939">
                <a:tc gridSpan="2">
                  <a:txBody>
                    <a:bodyPr/>
                    <a:lstStyle/>
                    <a:p>
                      <a:pPr algn="ctr"/>
                      <a:r>
                        <a:rPr lang="en-US" sz="4300" b="1" dirty="0" smtClean="0">
                          <a:solidFill>
                            <a:schemeClr val="tx2"/>
                          </a:solidFill>
                        </a:rPr>
                        <a:t>Definitions of Strategies (</a:t>
                      </a:r>
                      <a:r>
                        <a:rPr lang="en-US" sz="4300" b="1" dirty="0" err="1" smtClean="0">
                          <a:solidFill>
                            <a:schemeClr val="tx2"/>
                          </a:solidFill>
                        </a:rPr>
                        <a:t>con’t</a:t>
                      </a:r>
                      <a:r>
                        <a:rPr lang="en-US" sz="4300" b="1" dirty="0" smtClean="0">
                          <a:solidFill>
                            <a:schemeClr val="tx2"/>
                          </a:solidFill>
                        </a:rPr>
                        <a:t>)</a:t>
                      </a:r>
                      <a:endParaRPr lang="en-US" sz="4300" b="1" dirty="0">
                        <a:solidFill>
                          <a:schemeClr val="tx2"/>
                        </a:solidFill>
                      </a:endParaRPr>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i="0" dirty="0" smtClean="0">
                        <a:solidFill>
                          <a:schemeClr val="accent1">
                            <a:lumMod val="50000"/>
                          </a:schemeClr>
                        </a:solidFill>
                      </a:endParaRPr>
                    </a:p>
                  </a:txBody>
                  <a:tcPr anchor="ctr"/>
                </a:tc>
              </a:tr>
              <a:tr h="1138896">
                <a:tc>
                  <a:txBody>
                    <a:bodyPr/>
                    <a:lstStyle/>
                    <a:p>
                      <a:pPr algn="l"/>
                      <a:r>
                        <a:rPr lang="en-US" sz="2000" b="1" dirty="0" smtClean="0">
                          <a:solidFill>
                            <a:schemeClr val="tx1"/>
                          </a:solidFill>
                        </a:rPr>
                        <a:t>Support for Procedures/ Routines</a:t>
                      </a:r>
                      <a:endParaRPr lang="en-US" sz="2000" b="1" dirty="0">
                        <a:solidFill>
                          <a:schemeClr val="tx1"/>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Identify and</a:t>
                      </a:r>
                      <a:r>
                        <a:rPr lang="en-US" sz="2000" i="0" baseline="0" dirty="0" smtClean="0">
                          <a:solidFill>
                            <a:schemeClr val="tx1"/>
                          </a:solidFill>
                        </a:rPr>
                        <a:t> install a classroom routine to prevent the problem behavior. Provide a booster for a routine already in place.</a:t>
                      </a:r>
                      <a:endParaRPr lang="en-US" sz="2000" i="0" dirty="0" smtClean="0">
                        <a:solidFill>
                          <a:schemeClr val="tx1"/>
                        </a:solidFill>
                      </a:endParaRPr>
                    </a:p>
                  </a:txBody>
                  <a:tcPr anchor="ctr"/>
                </a:tc>
              </a:tr>
              <a:tr h="793776">
                <a:tc>
                  <a:txBody>
                    <a:bodyPr/>
                    <a:lstStyle/>
                    <a:p>
                      <a:pPr algn="l"/>
                      <a:r>
                        <a:rPr lang="en-US" sz="2000" b="1" dirty="0" smtClean="0">
                          <a:solidFill>
                            <a:schemeClr val="tx1"/>
                          </a:solidFill>
                        </a:rPr>
                        <a:t>Re-teach</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State and demonstrate the matrix behavior.  Have the student demonstrate. Provide immediate feedback.</a:t>
                      </a:r>
                    </a:p>
                  </a:txBody>
                  <a:tcPr anchor="ctr"/>
                </a:tc>
              </a:tr>
              <a:tr h="10067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Differential Reinforcement</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0" dirty="0" smtClean="0">
                          <a:solidFill>
                            <a:schemeClr val="tx1"/>
                          </a:solidFill>
                        </a:rPr>
                        <a:t>Reinforcing one behavior and not another. For example reinforce the positive behavior while</a:t>
                      </a:r>
                      <a:r>
                        <a:rPr lang="en-US" sz="2000" i="0" baseline="0" dirty="0" smtClean="0">
                          <a:solidFill>
                            <a:schemeClr val="tx1"/>
                          </a:solidFill>
                        </a:rPr>
                        <a:t> ignoring an inappropriate behavior.</a:t>
                      </a:r>
                      <a:endParaRPr lang="en-US" sz="2000" i="0" dirty="0" smtClean="0">
                        <a:solidFill>
                          <a:schemeClr val="tx1"/>
                        </a:solidFill>
                      </a:endParaRPr>
                    </a:p>
                  </a:txBody>
                  <a:tcPr anchor="ctr"/>
                </a:tc>
              </a:tr>
              <a:tr h="11388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Specific and Content Error Correction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Specific directions that prompt or alert the student to stop the undesired behavior and to engage in the desired behavior.</a:t>
                      </a:r>
                    </a:p>
                  </a:txBody>
                  <a:tcPr anchor="ctr"/>
                </a:tc>
              </a:tr>
              <a:tr h="1311457">
                <a:tc>
                  <a:txBody>
                    <a:bodyPr/>
                    <a:lstStyle/>
                    <a:p>
                      <a:pPr algn="l"/>
                      <a:r>
                        <a:rPr lang="en-US" sz="2000" b="1" dirty="0" smtClean="0">
                          <a:solidFill>
                            <a:schemeClr val="tx1"/>
                          </a:solidFill>
                        </a:rPr>
                        <a:t>Provide Choice</a:t>
                      </a:r>
                      <a:endParaRPr lang="en-US" sz="2000" b="1" dirty="0">
                        <a:solidFill>
                          <a:schemeClr val="tx1"/>
                        </a:solidFill>
                      </a:endParaRPr>
                    </a:p>
                  </a:txBody>
                  <a:tcPr anchor="c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Give choice to accomplish task in another location, about the order of task completion, using alternate supplies to complete the task or for a different type of activity that accomplishes the same instructional objective. Choices should lead to the same outcome.</a:t>
                      </a:r>
                    </a:p>
                  </a:txBody>
                  <a:tcPr anchor="ctr">
                    <a:solidFill>
                      <a:srgbClr val="FFFFFF"/>
                    </a:solidFill>
                  </a:tcPr>
                </a:tc>
              </a:tr>
              <a:tr h="793776">
                <a:tc>
                  <a:txBody>
                    <a:bodyPr/>
                    <a:lstStyle/>
                    <a:p>
                      <a:pPr algn="l"/>
                      <a:r>
                        <a:rPr lang="en-US" sz="2000" b="1" dirty="0" smtClean="0">
                          <a:solidFill>
                            <a:schemeClr val="tx1"/>
                          </a:solidFill>
                        </a:rPr>
                        <a:t>Conference with Student</a:t>
                      </a:r>
                      <a:endParaRPr lang="en-US" sz="2000" b="1" dirty="0">
                        <a:solidFill>
                          <a:schemeClr val="tx1"/>
                        </a:solidFill>
                      </a:endParaRPr>
                    </a:p>
                  </a:txBody>
                  <a:tcPr anchor="ctr">
                    <a:solidFill>
                      <a:srgbClr val="B7DE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Describe the problem. Describe the alternative behavior. Tell why the alternative is better. Practice. Provide feedback.</a:t>
                      </a:r>
                    </a:p>
                  </a:txBody>
                  <a:tcPr anchor="ctr">
                    <a:solidFill>
                      <a:srgbClr val="B7DEE8"/>
                    </a:solidFill>
                  </a:tcPr>
                </a:tc>
              </a:tr>
            </a:tbl>
          </a:graphicData>
        </a:graphic>
      </p:graphicFrame>
      <p:sp>
        <p:nvSpPr>
          <p:cNvPr id="3" name="Folded Corner 2"/>
          <p:cNvSpPr/>
          <p:nvPr/>
        </p:nvSpPr>
        <p:spPr>
          <a:xfrm>
            <a:off x="8109857" y="6495143"/>
            <a:ext cx="991838" cy="41492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tx1"/>
                </a:solidFill>
              </a:rPr>
              <a:t>p. 14</a:t>
            </a:r>
            <a:endParaRPr lang="en-US" sz="2800" b="1" dirty="0">
              <a:solidFill>
                <a:schemeClr val="tx1"/>
              </a:solidFill>
            </a:endParaRPr>
          </a:p>
        </p:txBody>
      </p:sp>
    </p:spTree>
    <p:extLst>
      <p:ext uri="{BB962C8B-B14F-4D97-AF65-F5344CB8AC3E}">
        <p14:creationId xmlns:p14="http://schemas.microsoft.com/office/powerpoint/2010/main" val="396237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4119" y="274638"/>
            <a:ext cx="8826302" cy="1143000"/>
          </a:xfrm>
        </p:spPr>
        <p:txBody>
          <a:bodyPr>
            <a:noAutofit/>
          </a:bodyPr>
          <a:lstStyle/>
          <a:p>
            <a:pPr>
              <a:defRPr/>
            </a:pPr>
            <a:r>
              <a:rPr lang="en-US" sz="4300" b="1" dirty="0">
                <a:solidFill>
                  <a:srgbClr val="1F497D"/>
                </a:solidFill>
              </a:rPr>
              <a:t>Why Focus on Response </a:t>
            </a:r>
            <a:r>
              <a:rPr lang="en-US" sz="4300" b="1" dirty="0" smtClean="0">
                <a:solidFill>
                  <a:srgbClr val="1F497D"/>
                </a:solidFill>
              </a:rPr>
              <a:t>Strategies &amp; </a:t>
            </a:r>
            <a:r>
              <a:rPr lang="en-US" sz="4300" b="1" dirty="0">
                <a:solidFill>
                  <a:srgbClr val="1F497D"/>
                </a:solidFill>
              </a:rPr>
              <a:t/>
            </a:r>
            <a:br>
              <a:rPr lang="en-US" sz="4300" b="1" dirty="0">
                <a:solidFill>
                  <a:srgbClr val="1F497D"/>
                </a:solidFill>
              </a:rPr>
            </a:br>
            <a:r>
              <a:rPr lang="en-US" sz="4300" b="1" dirty="0">
                <a:solidFill>
                  <a:srgbClr val="1F497D"/>
                </a:solidFill>
              </a:rPr>
              <a:t>Error Correction?</a:t>
            </a:r>
          </a:p>
        </p:txBody>
      </p:sp>
      <p:sp>
        <p:nvSpPr>
          <p:cNvPr id="15363" name="Content Placeholder 2"/>
          <p:cNvSpPr>
            <a:spLocks noGrp="1"/>
          </p:cNvSpPr>
          <p:nvPr>
            <p:ph idx="1"/>
          </p:nvPr>
        </p:nvSpPr>
        <p:spPr>
          <a:xfrm>
            <a:off x="582621" y="1477570"/>
            <a:ext cx="8229600" cy="4525962"/>
          </a:xfrm>
        </p:spPr>
        <p:txBody>
          <a:bodyPr>
            <a:normAutofit lnSpcReduction="10000"/>
          </a:bodyPr>
          <a:lstStyle/>
          <a:p>
            <a:pPr marL="0" indent="0" algn="ctr" eaLnBrk="1" hangingPunct="1">
              <a:buNone/>
            </a:pPr>
            <a:endParaRPr lang="en-US" altLang="ja-JP" dirty="0" smtClean="0">
              <a:ea typeface="ＭＳ Ｐゴシック" pitchFamily="34" charset="-128"/>
            </a:endParaRPr>
          </a:p>
          <a:p>
            <a:pPr marL="0" indent="0" algn="ctr" eaLnBrk="1" hangingPunct="1">
              <a:buNone/>
            </a:pPr>
            <a:r>
              <a:rPr lang="en-US" altLang="ja-JP" dirty="0" smtClean="0">
                <a:ea typeface="ＭＳ Ｐゴシック" pitchFamily="34" charset="-128"/>
              </a:rPr>
              <a:t>What is the single most commonly used but </a:t>
            </a:r>
            <a:r>
              <a:rPr lang="en-US" altLang="ja-JP" i="1" dirty="0" smtClean="0">
                <a:solidFill>
                  <a:srgbClr val="DD8047"/>
                </a:solidFill>
                <a:ea typeface="ＭＳ Ｐゴシック" pitchFamily="34" charset="-128"/>
              </a:rPr>
              <a:t>least effective</a:t>
            </a:r>
            <a:r>
              <a:rPr lang="en-US" altLang="ja-JP" i="1" dirty="0" smtClean="0">
                <a:solidFill>
                  <a:schemeClr val="accent2"/>
                </a:solidFill>
                <a:ea typeface="ＭＳ Ｐゴシック" pitchFamily="34" charset="-128"/>
              </a:rPr>
              <a:t> </a:t>
            </a:r>
            <a:r>
              <a:rPr lang="en-US" altLang="ja-JP" dirty="0" smtClean="0">
                <a:ea typeface="ＭＳ Ｐゴシック" pitchFamily="34" charset="-128"/>
              </a:rPr>
              <a:t>method for addressing undesirable behavior?</a:t>
            </a:r>
          </a:p>
          <a:p>
            <a:pPr marL="0" indent="0" algn="ctr" eaLnBrk="1" hangingPunct="1">
              <a:buNone/>
            </a:pPr>
            <a:endParaRPr lang="en-US" altLang="ja-JP" dirty="0" smtClean="0">
              <a:ea typeface="ＭＳ Ｐゴシック" pitchFamily="34" charset="-128"/>
            </a:endParaRPr>
          </a:p>
          <a:p>
            <a:pPr marL="0" indent="0" algn="ctr" eaLnBrk="1" hangingPunct="1">
              <a:buNone/>
            </a:pPr>
            <a:r>
              <a:rPr lang="en-US" altLang="ja-JP" dirty="0" smtClean="0">
                <a:ea typeface="ＭＳ Ｐゴシック" pitchFamily="34" charset="-128"/>
              </a:rPr>
              <a:t>The single most commonly used but least effective method for addressing undesirable behavior is to </a:t>
            </a:r>
            <a:r>
              <a:rPr lang="en-US" altLang="ja-JP" i="1" dirty="0">
                <a:solidFill>
                  <a:srgbClr val="DD8047"/>
                </a:solidFill>
                <a:ea typeface="ＭＳ Ｐゴシック" pitchFamily="34" charset="-128"/>
              </a:rPr>
              <a:t>verbally scold and berate a </a:t>
            </a:r>
            <a:r>
              <a:rPr lang="en-US" altLang="ja-JP" i="1" dirty="0" smtClean="0">
                <a:solidFill>
                  <a:srgbClr val="DD8047"/>
                </a:solidFill>
                <a:ea typeface="ＭＳ Ｐゴシック" pitchFamily="34" charset="-128"/>
              </a:rPr>
              <a:t>student</a:t>
            </a:r>
            <a:r>
              <a:rPr lang="en-US" altLang="ja-JP" dirty="0">
                <a:solidFill>
                  <a:srgbClr val="DD8047"/>
                </a:solidFill>
                <a:ea typeface="ＭＳ Ｐゴシック" pitchFamily="34" charset="-128"/>
              </a:rPr>
              <a:t> </a:t>
            </a:r>
            <a:r>
              <a:rPr lang="en-US" altLang="ja-JP" dirty="0" smtClean="0">
                <a:solidFill>
                  <a:srgbClr val="DD8047"/>
                </a:solidFill>
                <a:ea typeface="ＭＳ Ｐゴシック" pitchFamily="34" charset="-128"/>
              </a:rPr>
              <a:t> </a:t>
            </a:r>
            <a:r>
              <a:rPr lang="en-US" altLang="ja-JP" sz="2400" dirty="0" smtClean="0">
                <a:ea typeface="ＭＳ Ｐゴシック" pitchFamily="34" charset="-128"/>
              </a:rPr>
              <a:t>(</a:t>
            </a:r>
            <a:r>
              <a:rPr lang="en-US" altLang="ja-JP" sz="2400" dirty="0" err="1" smtClean="0">
                <a:ea typeface="ＭＳ Ｐゴシック" pitchFamily="34" charset="-128"/>
              </a:rPr>
              <a:t>Albetro</a:t>
            </a:r>
            <a:r>
              <a:rPr lang="en-US" altLang="ja-JP" sz="2400" dirty="0" smtClean="0">
                <a:ea typeface="ＭＳ Ｐゴシック" pitchFamily="34" charset="-128"/>
              </a:rPr>
              <a:t> &amp; Troutman, 2006).</a:t>
            </a:r>
          </a:p>
          <a:p>
            <a:pPr eaLnBrk="1" hangingPunct="1">
              <a:buFont typeface="Arial" pitchFamily="34" charset="0"/>
              <a:buNone/>
            </a:pPr>
            <a:endParaRPr lang="en-US" sz="3000"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771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965" y="350815"/>
            <a:ext cx="8277227" cy="2773426"/>
          </a:xfrm>
        </p:spPr>
        <p:txBody>
          <a:bodyPr>
            <a:noAutofit/>
          </a:bodyPr>
          <a:lstStyle/>
          <a:p>
            <a:r>
              <a:rPr lang="en-US" b="1" dirty="0" smtClean="0">
                <a:solidFill>
                  <a:srgbClr val="1F497D"/>
                </a:solidFill>
              </a:rPr>
              <a:t>“</a:t>
            </a:r>
            <a:r>
              <a:rPr lang="en-US" b="1" dirty="0">
                <a:solidFill>
                  <a:srgbClr val="1F497D"/>
                </a:solidFill>
              </a:rPr>
              <a:t>Negative</a:t>
            </a:r>
            <a:r>
              <a:rPr lang="en-US" b="1" dirty="0" smtClean="0">
                <a:solidFill>
                  <a:srgbClr val="1F497D"/>
                </a:solidFill>
              </a:rPr>
              <a:t>” interactions are not wrong and are part of feedback… the key is the way in which they are delivered…</a:t>
            </a:r>
            <a:endParaRPr lang="en-US" b="1" dirty="0">
              <a:solidFill>
                <a:srgbClr val="1F497D"/>
              </a:solidFill>
            </a:endParaRPr>
          </a:p>
        </p:txBody>
      </p:sp>
      <p:sp>
        <p:nvSpPr>
          <p:cNvPr id="4" name="Content Placeholder 2"/>
          <p:cNvSpPr txBox="1">
            <a:spLocks/>
          </p:cNvSpPr>
          <p:nvPr/>
        </p:nvSpPr>
        <p:spPr>
          <a:xfrm>
            <a:off x="119530" y="3833605"/>
            <a:ext cx="9024470" cy="1497151"/>
          </a:xfrm>
          <a:prstGeom prst="rect">
            <a:avLst/>
          </a:prstGeom>
          <a:solidFill>
            <a:srgbClr val="FFFFFF"/>
          </a:solidFill>
        </p:spPr>
        <p:txBody>
          <a:bodyPr vert="horz" lIns="91440" tIns="45720" rIns="91440" bIns="45720" rtlCol="0">
            <a:noAutofit/>
          </a:bodyPr>
          <a:lst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smtClean="0">
                <a:solidFill>
                  <a:srgbClr val="000000"/>
                </a:solidFill>
                <a:latin typeface="Calibri"/>
                <a:cs typeface="Calibri"/>
              </a:rPr>
              <a:t>Set the Tone</a:t>
            </a:r>
          </a:p>
          <a:p>
            <a:pPr algn="ctr"/>
            <a:r>
              <a:rPr lang="en-US" sz="2800" dirty="0" smtClean="0">
                <a:solidFill>
                  <a:srgbClr val="000000"/>
                </a:solidFill>
                <a:latin typeface="Calibri"/>
                <a:cs typeface="Calibri"/>
              </a:rPr>
              <a:t>Responses to inappropriate behaviors are always: </a:t>
            </a:r>
            <a:br>
              <a:rPr lang="en-US" sz="2800" dirty="0" smtClean="0">
                <a:solidFill>
                  <a:srgbClr val="000000"/>
                </a:solidFill>
                <a:latin typeface="Calibri"/>
                <a:cs typeface="Calibri"/>
              </a:rPr>
            </a:br>
            <a:r>
              <a:rPr lang="en-US" sz="2800" dirty="0" smtClean="0">
                <a:solidFill>
                  <a:srgbClr val="000000"/>
                </a:solidFill>
                <a:latin typeface="Calibri"/>
                <a:cs typeface="Calibri"/>
              </a:rPr>
              <a:t>1. Calm   2. Consistent   3. Brief   4. Immediate  5. Respectful</a:t>
            </a:r>
            <a:endParaRPr lang="en-US" sz="2800" dirty="0">
              <a:solidFill>
                <a:srgbClr val="000000"/>
              </a:solidFill>
              <a:latin typeface="Calibri"/>
              <a:cs typeface="Calibri"/>
            </a:endParaRPr>
          </a:p>
        </p:txBody>
      </p:sp>
    </p:spTree>
    <p:extLst>
      <p:ext uri="{BB962C8B-B14F-4D97-AF65-F5344CB8AC3E}">
        <p14:creationId xmlns:p14="http://schemas.microsoft.com/office/powerpoint/2010/main" val="3811389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Goals of Error Correction</a:t>
            </a:r>
          </a:p>
        </p:txBody>
      </p:sp>
      <p:sp>
        <p:nvSpPr>
          <p:cNvPr id="3" name="Content Placeholder 2"/>
          <p:cNvSpPr>
            <a:spLocks noGrp="1"/>
          </p:cNvSpPr>
          <p:nvPr>
            <p:ph idx="1"/>
          </p:nvPr>
        </p:nvSpPr>
        <p:spPr/>
        <p:txBody>
          <a:bodyPr>
            <a:normAutofit/>
          </a:bodyPr>
          <a:lstStyle/>
          <a:p>
            <a:r>
              <a:rPr lang="en-US" i="1" dirty="0" smtClean="0">
                <a:solidFill>
                  <a:srgbClr val="E46C0A"/>
                </a:solidFill>
              </a:rPr>
              <a:t>Interrupt</a:t>
            </a:r>
            <a:r>
              <a:rPr lang="en-US" dirty="0" smtClean="0"/>
              <a:t> the problem behavior and </a:t>
            </a:r>
            <a:r>
              <a:rPr lang="en-US" i="1" dirty="0" smtClean="0">
                <a:solidFill>
                  <a:schemeClr val="accent6">
                    <a:lumMod val="75000"/>
                  </a:schemeClr>
                </a:solidFill>
              </a:rPr>
              <a:t>engage </a:t>
            </a:r>
            <a:r>
              <a:rPr lang="en-US" dirty="0" smtClean="0"/>
              <a:t>the students in the expected behavior- </a:t>
            </a:r>
            <a:r>
              <a:rPr lang="en-US" i="1" dirty="0" smtClean="0"/>
              <a:t>to teach that this is not okay</a:t>
            </a:r>
          </a:p>
          <a:p>
            <a:r>
              <a:rPr lang="en-US" i="1" dirty="0" smtClean="0">
                <a:solidFill>
                  <a:srgbClr val="E46C0A"/>
                </a:solidFill>
              </a:rPr>
              <a:t>Ensure the students exhibit </a:t>
            </a:r>
            <a:r>
              <a:rPr lang="en-US" dirty="0" smtClean="0"/>
              <a:t>the expected behavior in future occurrences of similar situations</a:t>
            </a:r>
          </a:p>
          <a:p>
            <a:r>
              <a:rPr lang="en-US" i="1" dirty="0" smtClean="0">
                <a:solidFill>
                  <a:srgbClr val="E46C0A"/>
                </a:solidFill>
              </a:rPr>
              <a:t>Avoid escalation </a:t>
            </a:r>
            <a:r>
              <a:rPr lang="en-US" dirty="0" smtClean="0"/>
              <a:t>of the problem behavior</a:t>
            </a:r>
          </a:p>
          <a:p>
            <a:pPr marL="0" indent="0" algn="r">
              <a:buNone/>
            </a:pPr>
            <a:r>
              <a:rPr lang="en-US" sz="2000" dirty="0" smtClean="0"/>
              <a:t>(Colvin, 2010)</a:t>
            </a:r>
            <a:endParaRPr lang="en-US" sz="2000" dirty="0"/>
          </a:p>
          <a:p>
            <a:pPr algn="r"/>
            <a:endParaRPr lang="en-US" dirty="0"/>
          </a:p>
        </p:txBody>
      </p:sp>
    </p:spTree>
    <p:extLst>
      <p:ext uri="{BB962C8B-B14F-4D97-AF65-F5344CB8AC3E}">
        <p14:creationId xmlns:p14="http://schemas.microsoft.com/office/powerpoint/2010/main" val="673978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70050"/>
            <a:ext cx="8229600" cy="1143000"/>
          </a:xfrm>
        </p:spPr>
        <p:txBody>
          <a:bodyPr>
            <a:noAutofit/>
          </a:bodyPr>
          <a:lstStyle/>
          <a:p>
            <a:r>
              <a:rPr lang="en-US" sz="4300" b="1" dirty="0" smtClean="0">
                <a:solidFill>
                  <a:srgbClr val="1F497D"/>
                </a:solidFill>
                <a:ea typeface="ＭＳ Ｐゴシック" pitchFamily="34" charset="-128"/>
              </a:rPr>
              <a:t>Consistency is key, not severity</a:t>
            </a:r>
          </a:p>
        </p:txBody>
      </p:sp>
      <p:sp>
        <p:nvSpPr>
          <p:cNvPr id="3" name="Content Placeholder 2"/>
          <p:cNvSpPr>
            <a:spLocks noGrp="1"/>
          </p:cNvSpPr>
          <p:nvPr>
            <p:ph idx="1"/>
          </p:nvPr>
        </p:nvSpPr>
        <p:spPr>
          <a:xfrm>
            <a:off x="491296" y="1466543"/>
            <a:ext cx="8229600" cy="4046636"/>
          </a:xfrm>
        </p:spPr>
        <p:txBody>
          <a:bodyPr>
            <a:normAutofit lnSpcReduction="10000"/>
          </a:bodyPr>
          <a:lstStyle/>
          <a:p>
            <a:pPr>
              <a:defRPr/>
            </a:pPr>
            <a:r>
              <a:rPr lang="en-US" dirty="0" smtClean="0">
                <a:cs typeface="+mn-cs"/>
              </a:rPr>
              <a:t>It is less important what the response is, than that something is </a:t>
            </a:r>
            <a:r>
              <a:rPr lang="en-US" dirty="0">
                <a:solidFill>
                  <a:srgbClr val="DD8047"/>
                </a:solidFill>
              </a:rPr>
              <a:t>r</a:t>
            </a:r>
            <a:r>
              <a:rPr lang="en-US" dirty="0" smtClean="0">
                <a:solidFill>
                  <a:srgbClr val="DD8047"/>
                </a:solidFill>
                <a:cs typeface="+mn-cs"/>
              </a:rPr>
              <a:t>eliably </a:t>
            </a:r>
            <a:r>
              <a:rPr lang="en-US" dirty="0" smtClean="0">
                <a:cs typeface="+mn-cs"/>
              </a:rPr>
              <a:t>done.</a:t>
            </a:r>
          </a:p>
          <a:p>
            <a:pPr marL="0" indent="0">
              <a:buNone/>
              <a:defRPr/>
            </a:pPr>
            <a:endParaRPr lang="en-US" dirty="0" smtClean="0">
              <a:cs typeface="+mn-cs"/>
            </a:endParaRPr>
          </a:p>
          <a:p>
            <a:pPr>
              <a:defRPr/>
            </a:pPr>
            <a:r>
              <a:rPr lang="en-US" dirty="0" smtClean="0">
                <a:cs typeface="+mn-cs"/>
              </a:rPr>
              <a:t>How we respond or what consequence is used is less important than the </a:t>
            </a:r>
            <a:r>
              <a:rPr lang="en-US" dirty="0" smtClean="0">
                <a:solidFill>
                  <a:srgbClr val="DD8047"/>
                </a:solidFill>
                <a:cs typeface="+mn-cs"/>
              </a:rPr>
              <a:t>certainty </a:t>
            </a:r>
            <a:r>
              <a:rPr lang="en-US" dirty="0" smtClean="0">
                <a:cs typeface="+mn-cs"/>
              </a:rPr>
              <a:t>that something will be done, even something relatively brief such as redirection or re-teaching.</a:t>
            </a:r>
          </a:p>
          <a:p>
            <a:pPr marL="0" indent="0">
              <a:buFont typeface="Arial" pitchFamily="34" charset="0"/>
              <a:buNone/>
              <a:defRPr/>
            </a:pPr>
            <a:endParaRPr lang="en-US" dirty="0">
              <a:ea typeface="+mn-ea"/>
              <a:cs typeface="+mn-cs"/>
            </a:endParaRPr>
          </a:p>
        </p:txBody>
      </p:sp>
    </p:spTree>
    <p:extLst>
      <p:ext uri="{BB962C8B-B14F-4D97-AF65-F5344CB8AC3E}">
        <p14:creationId xmlns:p14="http://schemas.microsoft.com/office/powerpoint/2010/main" val="81551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dirty="0" err="1" smtClean="0">
                <a:solidFill>
                  <a:schemeClr val="tx2"/>
                </a:solidFill>
              </a:rPr>
              <a:t>P</a:t>
            </a:r>
            <a:r>
              <a:rPr lang="en-US" b="1" dirty="0" err="1">
                <a:solidFill>
                  <a:srgbClr val="1F497D"/>
                </a:solidFill>
              </a:rPr>
              <a:t>rosoc</a:t>
            </a:r>
            <a:r>
              <a:rPr lang="en-US" sz="4300" b="1" dirty="0" err="1" smtClean="0">
                <a:solidFill>
                  <a:schemeClr val="tx2"/>
                </a:solidFill>
              </a:rPr>
              <a:t>iality</a:t>
            </a:r>
            <a:r>
              <a:rPr lang="en-US" sz="4300" b="1" dirty="0" smtClean="0">
                <a:solidFill>
                  <a:schemeClr val="tx2"/>
                </a:solidFill>
              </a:rPr>
              <a:t> and Social Well Being</a:t>
            </a:r>
            <a:endParaRPr lang="en-US" sz="4300" b="1" dirty="0">
              <a:solidFill>
                <a:schemeClr val="tx2"/>
              </a:solidFill>
            </a:endParaRPr>
          </a:p>
        </p:txBody>
      </p:sp>
      <p:sp>
        <p:nvSpPr>
          <p:cNvPr id="3" name="Content Placeholder 2"/>
          <p:cNvSpPr>
            <a:spLocks noGrp="1"/>
          </p:cNvSpPr>
          <p:nvPr>
            <p:ph idx="1"/>
          </p:nvPr>
        </p:nvSpPr>
        <p:spPr/>
        <p:txBody>
          <a:bodyPr/>
          <a:lstStyle/>
          <a:p>
            <a:pPr marL="0" indent="0" algn="ctr">
              <a:buNone/>
            </a:pPr>
            <a:endParaRPr lang="en-US" sz="1800" dirty="0"/>
          </a:p>
          <a:p>
            <a:pPr marL="0" indent="0" algn="ctr">
              <a:buNone/>
            </a:pPr>
            <a:r>
              <a:rPr lang="en-US" dirty="0" smtClean="0"/>
              <a:t>“</a:t>
            </a:r>
            <a:r>
              <a:rPr lang="en-US" i="1" dirty="0" err="1" smtClean="0"/>
              <a:t>Prosocial</a:t>
            </a:r>
            <a:r>
              <a:rPr lang="en-US" i="1" dirty="0" smtClean="0"/>
              <a:t> individuals contribute to others’ well being through </a:t>
            </a:r>
            <a:r>
              <a:rPr lang="en-US" b="1" i="1" dirty="0" smtClean="0">
                <a:solidFill>
                  <a:schemeClr val="accent3">
                    <a:lumMod val="75000"/>
                  </a:schemeClr>
                </a:solidFill>
              </a:rPr>
              <a:t>kindness</a:t>
            </a:r>
            <a:r>
              <a:rPr lang="en-US" i="1" dirty="0" smtClean="0"/>
              <a:t>, </a:t>
            </a:r>
            <a:r>
              <a:rPr lang="en-US" b="1" i="1" dirty="0" smtClean="0">
                <a:solidFill>
                  <a:srgbClr val="77933C"/>
                </a:solidFill>
              </a:rPr>
              <a:t>productive work</a:t>
            </a:r>
            <a:r>
              <a:rPr lang="en-US" i="1" dirty="0" smtClean="0"/>
              <a:t>, </a:t>
            </a:r>
            <a:r>
              <a:rPr lang="en-US" b="1" i="1" dirty="0" smtClean="0">
                <a:solidFill>
                  <a:srgbClr val="77933C"/>
                </a:solidFill>
              </a:rPr>
              <a:t>improving their community</a:t>
            </a:r>
            <a:r>
              <a:rPr lang="en-US" i="1" dirty="0" smtClean="0"/>
              <a:t>, and </a:t>
            </a:r>
            <a:r>
              <a:rPr lang="en-US" b="1" i="1" dirty="0" smtClean="0">
                <a:solidFill>
                  <a:srgbClr val="77933C"/>
                </a:solidFill>
              </a:rPr>
              <a:t>supporting family, friends, and coworkers</a:t>
            </a:r>
            <a:r>
              <a:rPr lang="en-US" i="1" dirty="0" smtClean="0"/>
              <a:t>, as well as </a:t>
            </a:r>
            <a:r>
              <a:rPr lang="en-US" b="1" i="1" dirty="0" smtClean="0">
                <a:solidFill>
                  <a:srgbClr val="77933C"/>
                </a:solidFill>
              </a:rPr>
              <a:t>creative acts </a:t>
            </a:r>
            <a:r>
              <a:rPr lang="en-US" i="1" dirty="0" smtClean="0"/>
              <a:t>of all kinds</a:t>
            </a:r>
            <a:r>
              <a:rPr lang="en-US" dirty="0" smtClean="0"/>
              <a:t>” </a:t>
            </a:r>
            <a:r>
              <a:rPr lang="en-US" sz="1800" dirty="0" smtClean="0"/>
              <a:t>(Biglan,2015)</a:t>
            </a:r>
            <a:endParaRPr lang="en-US" sz="1800" dirty="0"/>
          </a:p>
        </p:txBody>
      </p:sp>
    </p:spTree>
    <p:extLst>
      <p:ext uri="{BB962C8B-B14F-4D97-AF65-F5344CB8AC3E}">
        <p14:creationId xmlns:p14="http://schemas.microsoft.com/office/powerpoint/2010/main" val="4239767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333" y="0"/>
            <a:ext cx="8427251" cy="1597233"/>
          </a:xfrm>
        </p:spPr>
        <p:txBody>
          <a:bodyPr>
            <a:noAutofit/>
          </a:bodyPr>
          <a:lstStyle/>
          <a:p>
            <a:r>
              <a:rPr lang="en-US" b="1" dirty="0" smtClean="0">
                <a:solidFill>
                  <a:srgbClr val="1F497D"/>
                </a:solidFill>
              </a:rPr>
              <a:t>Specific and Contingent Error Correction </a:t>
            </a:r>
            <a:r>
              <a:rPr lang="en-US" b="1" dirty="0">
                <a:solidFill>
                  <a:srgbClr val="1F497D"/>
                </a:solidFill>
              </a:rPr>
              <a:t>D</a:t>
            </a:r>
            <a:r>
              <a:rPr lang="en-US" b="1" dirty="0" smtClean="0">
                <a:solidFill>
                  <a:srgbClr val="1F497D"/>
                </a:solidFill>
              </a:rPr>
              <a:t>efinition</a:t>
            </a:r>
            <a:endParaRPr lang="en-US" b="1" i="1" dirty="0">
              <a:solidFill>
                <a:srgbClr val="1F497D"/>
              </a:solidFill>
            </a:endParaRPr>
          </a:p>
        </p:txBody>
      </p:sp>
      <p:sp>
        <p:nvSpPr>
          <p:cNvPr id="4" name="Subtitle 3"/>
          <p:cNvSpPr>
            <a:spLocks noGrp="1"/>
          </p:cNvSpPr>
          <p:nvPr>
            <p:ph type="subTitle" idx="1"/>
          </p:nvPr>
        </p:nvSpPr>
        <p:spPr>
          <a:xfrm>
            <a:off x="541866" y="1597233"/>
            <a:ext cx="8144933" cy="4278634"/>
          </a:xfrm>
        </p:spPr>
        <p:txBody>
          <a:bodyPr>
            <a:normAutofit fontScale="92500" lnSpcReduction="20000"/>
          </a:bodyPr>
          <a:lstStyle/>
          <a:p>
            <a:pPr algn="l"/>
            <a:r>
              <a:rPr lang="en-US" b="1" i="1" dirty="0">
                <a:solidFill>
                  <a:schemeClr val="accent6"/>
                </a:solidFill>
              </a:rPr>
              <a:t>Error correction </a:t>
            </a:r>
            <a:r>
              <a:rPr lang="en-US" dirty="0">
                <a:solidFill>
                  <a:srgbClr val="1D2A53"/>
                </a:solidFill>
              </a:rPr>
              <a:t>is an informative statement provided by a teacher or other adult following the occurrence of an undesired behavior.  </a:t>
            </a:r>
            <a:endParaRPr lang="en-US" dirty="0" smtClean="0">
              <a:solidFill>
                <a:srgbClr val="1D2A53"/>
              </a:solidFill>
            </a:endParaRPr>
          </a:p>
          <a:p>
            <a:pPr algn="l"/>
            <a:endParaRPr lang="en-US" dirty="0"/>
          </a:p>
          <a:p>
            <a:pPr algn="l"/>
            <a:r>
              <a:rPr lang="en-US" dirty="0" smtClean="0">
                <a:solidFill>
                  <a:srgbClr val="1D2A53"/>
                </a:solidFill>
              </a:rPr>
              <a:t>It </a:t>
            </a:r>
            <a:r>
              <a:rPr lang="en-US" dirty="0">
                <a:solidFill>
                  <a:srgbClr val="1D2A53"/>
                </a:solidFill>
              </a:rPr>
              <a:t>is </a:t>
            </a:r>
            <a:r>
              <a:rPr lang="en-US" b="1" i="1" dirty="0">
                <a:solidFill>
                  <a:srgbClr val="DD8047"/>
                </a:solidFill>
              </a:rPr>
              <a:t>contingent</a:t>
            </a:r>
            <a:r>
              <a:rPr lang="en-US" dirty="0"/>
              <a:t> </a:t>
            </a:r>
            <a:r>
              <a:rPr lang="en-US" dirty="0">
                <a:solidFill>
                  <a:srgbClr val="1D2A53"/>
                </a:solidFill>
              </a:rPr>
              <a:t>(occurs immediately after the undesired </a:t>
            </a:r>
            <a:r>
              <a:rPr lang="en-US" dirty="0" smtClean="0">
                <a:solidFill>
                  <a:srgbClr val="1D2A53"/>
                </a:solidFill>
              </a:rPr>
              <a:t>behavior);</a:t>
            </a:r>
            <a:r>
              <a:rPr lang="en-US" dirty="0" smtClean="0"/>
              <a:t> </a:t>
            </a:r>
            <a:r>
              <a:rPr lang="en-US" b="1" i="1" dirty="0">
                <a:solidFill>
                  <a:srgbClr val="DD8047"/>
                </a:solidFill>
              </a:rPr>
              <a:t>specific</a:t>
            </a:r>
            <a:r>
              <a:rPr lang="en-US" dirty="0"/>
              <a:t> </a:t>
            </a:r>
            <a:r>
              <a:rPr lang="en-US" dirty="0">
                <a:solidFill>
                  <a:srgbClr val="1D2A53"/>
                </a:solidFill>
              </a:rPr>
              <a:t>(tells the learner exactly what they are doing incorrectly and what they should do differently in the future); and</a:t>
            </a:r>
            <a:r>
              <a:rPr lang="en-US" dirty="0"/>
              <a:t> </a:t>
            </a:r>
            <a:r>
              <a:rPr lang="en-US" b="1" i="1" dirty="0">
                <a:solidFill>
                  <a:srgbClr val="DD8047"/>
                </a:solidFill>
              </a:rPr>
              <a:t>brief</a:t>
            </a:r>
            <a:r>
              <a:rPr lang="en-US" dirty="0">
                <a:solidFill>
                  <a:srgbClr val="DD8047"/>
                </a:solidFill>
              </a:rPr>
              <a:t> </a:t>
            </a:r>
            <a:r>
              <a:rPr lang="en-US" dirty="0">
                <a:solidFill>
                  <a:srgbClr val="1D2A53"/>
                </a:solidFill>
              </a:rPr>
              <a:t>(after redirecting back to appropriate behavior, move on). </a:t>
            </a:r>
          </a:p>
        </p:txBody>
      </p:sp>
    </p:spTree>
    <p:extLst>
      <p:ext uri="{BB962C8B-B14F-4D97-AF65-F5344CB8AC3E}">
        <p14:creationId xmlns:p14="http://schemas.microsoft.com/office/powerpoint/2010/main" val="957022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90600"/>
            <a:ext cx="9144000" cy="4876800"/>
          </a:xfrm>
          <a:prstGeom prst="rect">
            <a:avLst/>
          </a:prstGeom>
        </p:spPr>
      </p:pic>
      <p:sp>
        <p:nvSpPr>
          <p:cNvPr id="6" name="Oval Callout 5"/>
          <p:cNvSpPr/>
          <p:nvPr/>
        </p:nvSpPr>
        <p:spPr>
          <a:xfrm>
            <a:off x="2437914" y="-2149"/>
            <a:ext cx="5284834" cy="3359978"/>
          </a:xfrm>
          <a:prstGeom prst="wedgeEllipseCallout">
            <a:avLst>
              <a:gd name="adj1" fmla="val -43160"/>
              <a:gd name="adj2" fmla="val 45592"/>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Brian, remember to raise your hand to contribute when I we are having a group discussion. Calling out is not appropriate during this time.  </a:t>
            </a:r>
          </a:p>
        </p:txBody>
      </p:sp>
    </p:spTree>
    <p:extLst>
      <p:ext uri="{BB962C8B-B14F-4D97-AF65-F5344CB8AC3E}">
        <p14:creationId xmlns:p14="http://schemas.microsoft.com/office/powerpoint/2010/main" val="3343447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261793"/>
              </p:ext>
            </p:extLst>
          </p:nvPr>
        </p:nvGraphicFramePr>
        <p:xfrm>
          <a:off x="118130" y="1"/>
          <a:ext cx="8874516" cy="6694276"/>
        </p:xfrm>
        <a:graphic>
          <a:graphicData uri="http://schemas.openxmlformats.org/drawingml/2006/table">
            <a:tbl>
              <a:tblPr firstRow="1" bandRow="1">
                <a:tableStyleId>{5C22544A-7EE6-4342-B048-85BDC9FD1C3A}</a:tableStyleId>
              </a:tblPr>
              <a:tblGrid>
                <a:gridCol w="4437258"/>
                <a:gridCol w="4437258"/>
              </a:tblGrid>
              <a:tr h="547128">
                <a:tc gridSpan="2">
                  <a:txBody>
                    <a:bodyPr/>
                    <a:lstStyle/>
                    <a:p>
                      <a:pPr algn="ctr"/>
                      <a:r>
                        <a:rPr lang="en-US" sz="2800" b="1" kern="1200" dirty="0" smtClean="0">
                          <a:solidFill>
                            <a:srgbClr val="000000"/>
                          </a:solidFill>
                          <a:effectLst/>
                          <a:latin typeface="+mn-lt"/>
                          <a:ea typeface="+mn-ea"/>
                          <a:cs typeface="+mn-cs"/>
                        </a:rPr>
                        <a:t>Specific and Contingent Error Correction</a:t>
                      </a:r>
                      <a:r>
                        <a:rPr lang="en-US" sz="2800" dirty="0" smtClean="0">
                          <a:solidFill>
                            <a:srgbClr val="000000"/>
                          </a:solidFill>
                          <a:effectLst/>
                        </a:rPr>
                        <a:t> </a:t>
                      </a:r>
                      <a:endParaRPr lang="en-US" sz="2800" dirty="0">
                        <a:solidFill>
                          <a:srgbClr val="000000"/>
                        </a:solidFill>
                      </a:endParaRPr>
                    </a:p>
                  </a:txBody>
                  <a:tcPr/>
                </a:tc>
                <a:tc hMerge="1">
                  <a:txBody>
                    <a:bodyPr/>
                    <a:lstStyle/>
                    <a:p>
                      <a:endParaRPr lang="en-US" dirty="0"/>
                    </a:p>
                  </a:txBody>
                  <a:tcPr/>
                </a:tc>
              </a:tr>
              <a:tr h="547128">
                <a:tc>
                  <a:txBody>
                    <a:bodyPr/>
                    <a:lstStyle/>
                    <a:p>
                      <a:pPr algn="ctr"/>
                      <a:r>
                        <a:rPr lang="en-US" sz="2800" dirty="0" smtClean="0"/>
                        <a:t>Examples</a:t>
                      </a:r>
                      <a:endParaRPr lang="en-US" sz="2800" dirty="0"/>
                    </a:p>
                  </a:txBody>
                  <a:tcPr/>
                </a:tc>
                <a:tc>
                  <a:txBody>
                    <a:bodyPr/>
                    <a:lstStyle/>
                    <a:p>
                      <a:pPr algn="ctr"/>
                      <a:r>
                        <a:rPr lang="en-US" sz="2800" dirty="0" smtClean="0"/>
                        <a:t>Non-Examples</a:t>
                      </a:r>
                      <a:endParaRPr lang="en-US" sz="2800" dirty="0"/>
                    </a:p>
                  </a:txBody>
                  <a:tcPr/>
                </a:tc>
              </a:tr>
              <a:tr h="2349434">
                <a:tc>
                  <a:txBody>
                    <a:bodyPr/>
                    <a:lstStyle/>
                    <a:p>
                      <a:r>
                        <a:rPr lang="en-US" sz="2800" kern="1200" dirty="0" smtClean="0">
                          <a:solidFill>
                            <a:schemeClr val="dk1"/>
                          </a:solidFill>
                          <a:effectLst/>
                          <a:latin typeface="+mn-lt"/>
                          <a:ea typeface="+mn-ea"/>
                          <a:cs typeface="+mn-cs"/>
                        </a:rPr>
                        <a:t>Joe, please raise your hand to contribute when we are having a class discussion. Calling out is not appropriate during this time.</a:t>
                      </a:r>
                      <a:r>
                        <a:rPr lang="en-US" sz="2800" dirty="0" smtClean="0">
                          <a:effectLst/>
                        </a:rPr>
                        <a:t> </a:t>
                      </a:r>
                      <a:endParaRPr lang="en-US" sz="2800" dirty="0"/>
                    </a:p>
                  </a:txBody>
                  <a:tcPr/>
                </a:tc>
                <a:tc>
                  <a:txBody>
                    <a:bodyPr/>
                    <a:lstStyle/>
                    <a:p>
                      <a:r>
                        <a:rPr lang="en-US" sz="2800" kern="1200" dirty="0" smtClean="0">
                          <a:solidFill>
                            <a:schemeClr val="dk1"/>
                          </a:solidFill>
                          <a:effectLst/>
                          <a:latin typeface="+mn-lt"/>
                          <a:ea typeface="+mn-ea"/>
                          <a:cs typeface="+mn-cs"/>
                        </a:rPr>
                        <a:t>How many times do I need to say “raise your hand”?</a:t>
                      </a:r>
                      <a:r>
                        <a:rPr lang="en-US" sz="2800" dirty="0" smtClean="0">
                          <a:effectLst/>
                        </a:rPr>
                        <a:t> </a:t>
                      </a:r>
                      <a:endParaRPr lang="en-US" sz="2800" dirty="0"/>
                    </a:p>
                  </a:txBody>
                  <a:tcPr/>
                </a:tc>
              </a:tr>
              <a:tr h="3250586">
                <a:tc>
                  <a:txBody>
                    <a:bodyPr/>
                    <a:lstStyle/>
                    <a:p>
                      <a:r>
                        <a:rPr lang="en-US" sz="2800" kern="1200" dirty="0" smtClean="0">
                          <a:solidFill>
                            <a:schemeClr val="dk1"/>
                          </a:solidFill>
                          <a:effectLst/>
                          <a:latin typeface="+mn-lt"/>
                          <a:ea typeface="+mn-ea"/>
                          <a:cs typeface="+mn-cs"/>
                        </a:rPr>
                        <a:t>Jillian, remember to be on time to class which means you are in the door before the final bell rings.</a:t>
                      </a:r>
                      <a:r>
                        <a:rPr lang="en-US" sz="2800" dirty="0" smtClean="0">
                          <a:effectLst/>
                        </a:rPr>
                        <a:t> </a:t>
                      </a:r>
                      <a:endParaRPr lang="en-US" sz="2800" dirty="0"/>
                    </a:p>
                  </a:txBody>
                  <a:tcPr/>
                </a:tc>
                <a:tc>
                  <a:txBody>
                    <a:bodyPr/>
                    <a:lstStyle/>
                    <a:p>
                      <a:r>
                        <a:rPr lang="en-US" sz="2800" kern="1200" dirty="0" smtClean="0">
                          <a:solidFill>
                            <a:schemeClr val="dk1"/>
                          </a:solidFill>
                          <a:effectLst/>
                          <a:latin typeface="+mn-lt"/>
                          <a:ea typeface="+mn-ea"/>
                          <a:cs typeface="+mn-cs"/>
                        </a:rPr>
                        <a:t>We have gone over this a million times! You need to bring your materials to class. What are you thinking? What would happen if I sent you to the office or called home? …</a:t>
                      </a:r>
                      <a:r>
                        <a:rPr lang="en-US" sz="2800" dirty="0" smtClean="0">
                          <a:effectLst/>
                        </a:rPr>
                        <a:t> </a:t>
                      </a:r>
                      <a:endParaRPr lang="en-US" sz="2800" dirty="0"/>
                    </a:p>
                  </a:txBody>
                  <a:tcPr/>
                </a:tc>
              </a:tr>
            </a:tbl>
          </a:graphicData>
        </a:graphic>
      </p:graphicFrame>
    </p:spTree>
    <p:extLst>
      <p:ext uri="{BB962C8B-B14F-4D97-AF65-F5344CB8AC3E}">
        <p14:creationId xmlns:p14="http://schemas.microsoft.com/office/powerpoint/2010/main" val="1886764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1F497D"/>
                </a:solidFill>
              </a:rPr>
              <a:t>Additional Considerations for Response Systems …</a:t>
            </a:r>
          </a:p>
        </p:txBody>
      </p:sp>
      <p:sp>
        <p:nvSpPr>
          <p:cNvPr id="3" name="Content Placeholder 2"/>
          <p:cNvSpPr>
            <a:spLocks noGrp="1"/>
          </p:cNvSpPr>
          <p:nvPr>
            <p:ph idx="1"/>
          </p:nvPr>
        </p:nvSpPr>
        <p:spPr>
          <a:xfrm>
            <a:off x="15694" y="2780251"/>
            <a:ext cx="2270306" cy="2980358"/>
          </a:xfrm>
        </p:spPr>
        <p:txBody>
          <a:bodyPr>
            <a:normAutofit lnSpcReduction="10000"/>
          </a:bodyPr>
          <a:lstStyle/>
          <a:p>
            <a:pPr marL="0" indent="0" algn="ctr">
              <a:buNone/>
            </a:pPr>
            <a:r>
              <a:rPr lang="en-US" sz="4000" dirty="0" smtClean="0"/>
              <a:t>Response Cost Systems</a:t>
            </a:r>
          </a:p>
          <a:p>
            <a:pPr marL="0" indent="0" algn="ctr">
              <a:buNone/>
            </a:pPr>
            <a:endParaRPr lang="en-US" sz="4000" dirty="0"/>
          </a:p>
          <a:p>
            <a:pPr marL="0" indent="0" algn="ct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286000" y="1645052"/>
            <a:ext cx="6771204" cy="5024663"/>
          </a:xfrm>
          <a:prstGeom prst="rect">
            <a:avLst/>
          </a:prstGeom>
        </p:spPr>
      </p:pic>
    </p:spTree>
    <p:extLst>
      <p:ext uri="{BB962C8B-B14F-4D97-AF65-F5344CB8AC3E}">
        <p14:creationId xmlns:p14="http://schemas.microsoft.com/office/powerpoint/2010/main" val="227446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we engaging with classroom behavior?</a:t>
            </a:r>
            <a:endParaRPr lang="en-US" dirty="0"/>
          </a:p>
        </p:txBody>
      </p:sp>
      <p:sp>
        <p:nvSpPr>
          <p:cNvPr id="3" name="Content Placeholder 2"/>
          <p:cNvSpPr>
            <a:spLocks noGrp="1"/>
          </p:cNvSpPr>
          <p:nvPr>
            <p:ph idx="1"/>
          </p:nvPr>
        </p:nvSpPr>
        <p:spPr/>
        <p:txBody>
          <a:bodyPr/>
          <a:lstStyle/>
          <a:p>
            <a:r>
              <a:rPr lang="en-US" dirty="0"/>
              <a:t>Response </a:t>
            </a:r>
            <a:r>
              <a:rPr lang="en-US" dirty="0" smtClean="0"/>
              <a:t>cost</a:t>
            </a:r>
          </a:p>
          <a:p>
            <a:pPr lvl="1"/>
            <a:r>
              <a:rPr lang="en-US" dirty="0" smtClean="0"/>
              <a:t>How does it show up? </a:t>
            </a:r>
          </a:p>
          <a:p>
            <a:pPr lvl="1"/>
            <a:r>
              <a:rPr lang="en-US" dirty="0" smtClean="0"/>
              <a:t>What are the unintended </a:t>
            </a:r>
            <a:r>
              <a:rPr lang="en-US" dirty="0"/>
              <a:t>side effects </a:t>
            </a:r>
            <a:r>
              <a:rPr lang="en-US" dirty="0" smtClean="0"/>
              <a:t>…shaming? </a:t>
            </a:r>
            <a:r>
              <a:rPr lang="en-US" dirty="0"/>
              <a:t>b</a:t>
            </a:r>
            <a:r>
              <a:rPr lang="en-US" dirty="0" smtClean="0"/>
              <a:t>laming?</a:t>
            </a:r>
          </a:p>
          <a:p>
            <a:pPr lvl="1"/>
            <a:r>
              <a:rPr lang="en-US" dirty="0" smtClean="0"/>
              <a:t>How does it line up with our valued outcomes?</a:t>
            </a:r>
            <a:endParaRPr lang="en-US" dirty="0"/>
          </a:p>
          <a:p>
            <a:pPr marL="0" indent="0">
              <a:buNone/>
            </a:pPr>
            <a:endParaRPr lang="en-US" dirty="0"/>
          </a:p>
          <a:p>
            <a:pPr lvl="1"/>
            <a:endParaRPr lang="en-US" dirty="0"/>
          </a:p>
        </p:txBody>
      </p:sp>
      <p:pic>
        <p:nvPicPr>
          <p:cNvPr id="4" name="Picture 3"/>
          <p:cNvPicPr>
            <a:picLocks noChangeAspect="1"/>
          </p:cNvPicPr>
          <p:nvPr/>
        </p:nvPicPr>
        <p:blipFill>
          <a:blip r:embed="rId3"/>
          <a:stretch>
            <a:fillRect/>
          </a:stretch>
        </p:blipFill>
        <p:spPr>
          <a:xfrm>
            <a:off x="2656920" y="225153"/>
            <a:ext cx="4419113" cy="6608019"/>
          </a:xfrm>
          <a:prstGeom prst="rect">
            <a:avLst/>
          </a:prstGeom>
        </p:spPr>
      </p:pic>
      <p:pic>
        <p:nvPicPr>
          <p:cNvPr id="5" name="Picture 4"/>
          <p:cNvPicPr>
            <a:picLocks noChangeAspect="1"/>
          </p:cNvPicPr>
          <p:nvPr/>
        </p:nvPicPr>
        <p:blipFill>
          <a:blip r:embed="rId4"/>
          <a:stretch>
            <a:fillRect/>
          </a:stretch>
        </p:blipFill>
        <p:spPr>
          <a:xfrm>
            <a:off x="2948656" y="428882"/>
            <a:ext cx="6195344" cy="4919832"/>
          </a:xfrm>
          <a:prstGeom prst="rect">
            <a:avLst/>
          </a:prstGeom>
        </p:spPr>
      </p:pic>
      <p:pic>
        <p:nvPicPr>
          <p:cNvPr id="6" name="Picture 5"/>
          <p:cNvPicPr>
            <a:picLocks noChangeAspect="1"/>
          </p:cNvPicPr>
          <p:nvPr/>
        </p:nvPicPr>
        <p:blipFill>
          <a:blip r:embed="rId5"/>
          <a:stretch>
            <a:fillRect/>
          </a:stretch>
        </p:blipFill>
        <p:spPr>
          <a:xfrm>
            <a:off x="2269227" y="940057"/>
            <a:ext cx="5667157" cy="4643092"/>
          </a:xfrm>
          <a:prstGeom prst="rect">
            <a:avLst/>
          </a:prstGeom>
        </p:spPr>
      </p:pic>
      <p:pic>
        <p:nvPicPr>
          <p:cNvPr id="7" name="Picture 6"/>
          <p:cNvPicPr>
            <a:picLocks noChangeAspect="1"/>
          </p:cNvPicPr>
          <p:nvPr/>
        </p:nvPicPr>
        <p:blipFill>
          <a:blip r:embed="rId6"/>
          <a:stretch>
            <a:fillRect/>
          </a:stretch>
        </p:blipFill>
        <p:spPr>
          <a:xfrm>
            <a:off x="255623" y="368415"/>
            <a:ext cx="4645606" cy="5839562"/>
          </a:xfrm>
          <a:prstGeom prst="rect">
            <a:avLst/>
          </a:prstGeom>
        </p:spPr>
      </p:pic>
    </p:spTree>
    <p:extLst>
      <p:ext uri="{BB962C8B-B14F-4D97-AF65-F5344CB8AC3E}">
        <p14:creationId xmlns:p14="http://schemas.microsoft.com/office/powerpoint/2010/main" val="32749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hangingPunct="1"/>
            <a:r>
              <a:rPr lang="en-US" b="1" dirty="0">
                <a:solidFill>
                  <a:srgbClr val="1F497D"/>
                </a:solidFill>
              </a:rPr>
              <a:t>Cautionary Tales</a:t>
            </a:r>
          </a:p>
        </p:txBody>
      </p:sp>
      <p:sp>
        <p:nvSpPr>
          <p:cNvPr id="25603" name="Content Placeholder 2"/>
          <p:cNvSpPr>
            <a:spLocks noGrp="1"/>
          </p:cNvSpPr>
          <p:nvPr>
            <p:ph idx="1"/>
          </p:nvPr>
        </p:nvSpPr>
        <p:spPr/>
        <p:txBody>
          <a:bodyPr>
            <a:normAutofit/>
          </a:bodyPr>
          <a:lstStyle/>
          <a:p>
            <a:pPr eaLnBrk="1" hangingPunct="1"/>
            <a:r>
              <a:rPr lang="en-US" sz="3600" dirty="0" smtClean="0">
                <a:latin typeface="Calibri"/>
                <a:cs typeface="Calibri"/>
              </a:rPr>
              <a:t>Response cost does not teach replacement behavior</a:t>
            </a:r>
          </a:p>
          <a:p>
            <a:pPr eaLnBrk="1" hangingPunct="1"/>
            <a:r>
              <a:rPr lang="en-US" sz="3600" dirty="0" smtClean="0">
                <a:latin typeface="Calibri"/>
                <a:cs typeface="Calibri"/>
              </a:rPr>
              <a:t>Response cost is a complex procedure to implement correctly</a:t>
            </a:r>
          </a:p>
          <a:p>
            <a:pPr lvl="1" eaLnBrk="1" hangingPunct="1"/>
            <a:r>
              <a:rPr lang="en-US" sz="3600" dirty="0" smtClean="0">
                <a:latin typeface="Calibri"/>
                <a:cs typeface="Calibri"/>
              </a:rPr>
              <a:t>Requires balance between positive reinforcement (BSPS) and “fines” (punishment) … 4:1 ratios</a:t>
            </a:r>
          </a:p>
        </p:txBody>
      </p:sp>
      <p:sp>
        <p:nvSpPr>
          <p:cNvPr id="25604" name="TextBox 3"/>
          <p:cNvSpPr txBox="1">
            <a:spLocks noChangeArrowheads="1"/>
          </p:cNvSpPr>
          <p:nvPr/>
        </p:nvSpPr>
        <p:spPr bwMode="auto">
          <a:xfrm>
            <a:off x="3426794" y="5784705"/>
            <a:ext cx="463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a:cs typeface="Calibri"/>
              </a:rPr>
              <a:t>          (</a:t>
            </a:r>
            <a:r>
              <a:rPr lang="en-US" sz="1400" dirty="0" err="1">
                <a:latin typeface="Calibri"/>
                <a:cs typeface="Calibri"/>
              </a:rPr>
              <a:t>Darch</a:t>
            </a:r>
            <a:r>
              <a:rPr lang="en-US" sz="1400" dirty="0">
                <a:latin typeface="Calibri"/>
                <a:cs typeface="Calibri"/>
              </a:rPr>
              <a:t>, &amp; </a:t>
            </a:r>
            <a:r>
              <a:rPr lang="en-US" sz="1400" dirty="0" err="1">
                <a:latin typeface="Calibri"/>
                <a:cs typeface="Calibri"/>
              </a:rPr>
              <a:t>Kame’enui</a:t>
            </a:r>
            <a:r>
              <a:rPr lang="en-US" sz="1400" dirty="0">
                <a:latin typeface="Calibri"/>
                <a:cs typeface="Calibri"/>
              </a:rPr>
              <a:t>, 2004; Webber, &amp; </a:t>
            </a:r>
            <a:r>
              <a:rPr lang="en-US" sz="1400" dirty="0" err="1">
                <a:latin typeface="Calibri"/>
                <a:cs typeface="Calibri"/>
              </a:rPr>
              <a:t>Plotts</a:t>
            </a:r>
            <a:r>
              <a:rPr lang="en-US" sz="1400" dirty="0">
                <a:latin typeface="Calibri"/>
                <a:cs typeface="Calibri"/>
              </a:rPr>
              <a:t>, 2008</a:t>
            </a:r>
            <a:r>
              <a:rPr lang="en-US" sz="1400" dirty="0" smtClean="0">
                <a:latin typeface="Calibri"/>
                <a:cs typeface="Calibri"/>
              </a:rPr>
              <a:t>) </a:t>
            </a:r>
            <a:endParaRPr lang="en-US" sz="1400" dirty="0">
              <a:latin typeface="Calibri"/>
              <a:cs typeface="Calibri"/>
            </a:endParaRPr>
          </a:p>
        </p:txBody>
      </p:sp>
    </p:spTree>
    <p:extLst>
      <p:ext uri="{BB962C8B-B14F-4D97-AF65-F5344CB8AC3E}">
        <p14:creationId xmlns:p14="http://schemas.microsoft.com/office/powerpoint/2010/main" val="69966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7"/>
            <a:ext cx="8686800" cy="1143000"/>
          </a:xfrm>
        </p:spPr>
        <p:txBody>
          <a:bodyPr>
            <a:noAutofit/>
          </a:bodyPr>
          <a:lstStyle/>
          <a:p>
            <a:r>
              <a:rPr lang="en-US" b="1" dirty="0">
                <a:solidFill>
                  <a:srgbClr val="1F497D"/>
                </a:solidFill>
              </a:rPr>
              <a:t>Considerations with Response Cost </a:t>
            </a:r>
          </a:p>
        </p:txBody>
      </p:sp>
      <p:sp>
        <p:nvSpPr>
          <p:cNvPr id="3" name="Content Placeholder 2"/>
          <p:cNvSpPr>
            <a:spLocks noGrp="1"/>
          </p:cNvSpPr>
          <p:nvPr>
            <p:ph idx="1"/>
          </p:nvPr>
        </p:nvSpPr>
        <p:spPr>
          <a:xfrm>
            <a:off x="687292" y="1600200"/>
            <a:ext cx="8059271" cy="4953000"/>
          </a:xfrm>
        </p:spPr>
        <p:txBody>
          <a:bodyPr>
            <a:normAutofit/>
          </a:bodyPr>
          <a:lstStyle/>
          <a:p>
            <a:pPr eaLnBrk="1" hangingPunct="1">
              <a:buClr>
                <a:schemeClr val="accent6"/>
              </a:buClr>
            </a:pPr>
            <a:r>
              <a:rPr lang="en-US" dirty="0" smtClean="0">
                <a:latin typeface="Calibri"/>
                <a:cs typeface="Calibri"/>
              </a:rPr>
              <a:t>If you use a “response cost” be sure students can earn positives as well </a:t>
            </a:r>
            <a:r>
              <a:rPr lang="en-US" i="1" dirty="0" smtClean="0">
                <a:latin typeface="Calibri"/>
                <a:cs typeface="Calibri"/>
              </a:rPr>
              <a:t>(4:1 ratio)</a:t>
            </a:r>
          </a:p>
          <a:p>
            <a:pPr eaLnBrk="1" hangingPunct="1">
              <a:buClr>
                <a:schemeClr val="accent6"/>
              </a:buClr>
            </a:pPr>
            <a:r>
              <a:rPr lang="en-US" dirty="0" smtClean="0">
                <a:latin typeface="Calibri"/>
                <a:cs typeface="Calibri"/>
              </a:rPr>
              <a:t>Is it working? </a:t>
            </a:r>
            <a:r>
              <a:rPr lang="en-US" i="1" dirty="0" smtClean="0">
                <a:latin typeface="Calibri"/>
                <a:cs typeface="Calibri"/>
              </a:rPr>
              <a:t>Test - are the same students doing well and doing poorly each day? Do students know who is “always on red”?</a:t>
            </a:r>
          </a:p>
          <a:p>
            <a:pPr eaLnBrk="1" hangingPunct="1">
              <a:buClr>
                <a:schemeClr val="accent6"/>
              </a:buClr>
            </a:pPr>
            <a:r>
              <a:rPr lang="en-US" dirty="0" smtClean="0">
                <a:latin typeface="Calibri"/>
                <a:cs typeface="Calibri"/>
              </a:rPr>
              <a:t>What do you do when a student has lost everything by 9:30 on Monday morning?</a:t>
            </a:r>
          </a:p>
          <a:p>
            <a:pPr eaLnBrk="1" hangingPunct="1">
              <a:buClr>
                <a:schemeClr val="accent6"/>
              </a:buClr>
            </a:pPr>
            <a:r>
              <a:rPr lang="en-US" i="1" dirty="0" smtClean="0">
                <a:latin typeface="Calibri"/>
                <a:cs typeface="Calibri"/>
              </a:rPr>
              <a:t>Avoid drawing attention to negative behavior (first response?)</a:t>
            </a:r>
          </a:p>
        </p:txBody>
      </p:sp>
      <p:sp>
        <p:nvSpPr>
          <p:cNvPr id="28676" name="TextBox 3"/>
          <p:cNvSpPr txBox="1">
            <a:spLocks noChangeArrowheads="1"/>
          </p:cNvSpPr>
          <p:nvPr/>
        </p:nvSpPr>
        <p:spPr bwMode="auto">
          <a:xfrm>
            <a:off x="6127916" y="5966107"/>
            <a:ext cx="2558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a:cs typeface="Calibri"/>
              </a:rPr>
              <a:t>(</a:t>
            </a:r>
            <a:r>
              <a:rPr lang="en-US" sz="1400" dirty="0">
                <a:latin typeface="Calibri"/>
                <a:cs typeface="Calibri"/>
              </a:rPr>
              <a:t>Anderson, 2008)</a:t>
            </a:r>
          </a:p>
        </p:txBody>
      </p:sp>
    </p:spTree>
    <p:extLst>
      <p:ext uri="{BB962C8B-B14F-4D97-AF65-F5344CB8AC3E}">
        <p14:creationId xmlns:p14="http://schemas.microsoft.com/office/powerpoint/2010/main" val="24663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503" y="299428"/>
            <a:ext cx="7292298" cy="1077218"/>
          </a:xfrm>
          <a:prstGeom prst="rect">
            <a:avLst/>
          </a:prstGeom>
          <a:noFill/>
        </p:spPr>
        <p:txBody>
          <a:bodyPr wrap="square" rtlCol="0">
            <a:spAutoFit/>
          </a:bodyPr>
          <a:lstStyle/>
          <a:p>
            <a:pPr algn="ctr">
              <a:spcBef>
                <a:spcPct val="0"/>
              </a:spcBef>
            </a:pPr>
            <a:r>
              <a:rPr lang="en-US" sz="3200" b="1" dirty="0">
                <a:solidFill>
                  <a:srgbClr val="1F497D"/>
                </a:solidFill>
                <a:latin typeface="+mj-lt"/>
                <a:ea typeface="+mj-ea"/>
                <a:cs typeface="+mj-cs"/>
              </a:rPr>
              <a:t>Positive Classroom Behavioral Support Snapshot:  Continuum of Responses</a:t>
            </a:r>
          </a:p>
        </p:txBody>
      </p:sp>
      <p:pic>
        <p:nvPicPr>
          <p:cNvPr id="7" name="Picture 6" descr="Screen Shot 2017-12-03 at 7.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03" y="1417638"/>
            <a:ext cx="3828150" cy="5130242"/>
          </a:xfrm>
          <a:prstGeom prst="rect">
            <a:avLst/>
          </a:prstGeom>
        </p:spPr>
      </p:pic>
      <p:pic>
        <p:nvPicPr>
          <p:cNvPr id="8" name="Picture 7" descr="Screen Shot 2017-12-03 at 7.58.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69" y="1417638"/>
            <a:ext cx="3944747" cy="4982838"/>
          </a:xfrm>
          <a:prstGeom prst="rect">
            <a:avLst/>
          </a:prstGeom>
        </p:spPr>
      </p:pic>
      <p:sp>
        <p:nvSpPr>
          <p:cNvPr id="10" name="Rounded Rectangle 9"/>
          <p:cNvSpPr/>
          <p:nvPr/>
        </p:nvSpPr>
        <p:spPr>
          <a:xfrm>
            <a:off x="4592303" y="4123766"/>
            <a:ext cx="3828150" cy="1328550"/>
          </a:xfrm>
          <a:prstGeom prst="roundRect">
            <a:avLst/>
          </a:prstGeom>
          <a:noFill/>
          <a:ln w="38100">
            <a:solidFill>
              <a:srgbClr val="FFFF00">
                <a:alpha val="97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25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4353" y="155108"/>
            <a:ext cx="8979647" cy="1143000"/>
          </a:xfrm>
        </p:spPr>
        <p:txBody>
          <a:bodyPr>
            <a:noAutofit/>
          </a:bodyPr>
          <a:lstStyle/>
          <a:p>
            <a:r>
              <a:rPr lang="en-US" sz="4000" b="1" dirty="0">
                <a:solidFill>
                  <a:srgbClr val="1F497D"/>
                </a:solidFill>
              </a:rPr>
              <a:t>Assessment for Continuum of Responses</a:t>
            </a:r>
          </a:p>
        </p:txBody>
      </p:sp>
      <p:pic>
        <p:nvPicPr>
          <p:cNvPr id="3" name="Picture 2" descr="Screen Shot 2017-12-03 at 7.57.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9" y="2835189"/>
            <a:ext cx="9265581" cy="3955092"/>
          </a:xfrm>
          <a:prstGeom prst="rect">
            <a:avLst/>
          </a:prstGeom>
        </p:spPr>
      </p:pic>
      <p:sp>
        <p:nvSpPr>
          <p:cNvPr id="4" name="TextBox 3"/>
          <p:cNvSpPr txBox="1"/>
          <p:nvPr/>
        </p:nvSpPr>
        <p:spPr>
          <a:xfrm>
            <a:off x="717178" y="1666541"/>
            <a:ext cx="8156174" cy="769441"/>
          </a:xfrm>
          <a:prstGeom prst="rect">
            <a:avLst/>
          </a:prstGeom>
          <a:solidFill>
            <a:srgbClr val="FFFF00"/>
          </a:solidFill>
        </p:spPr>
        <p:txBody>
          <a:bodyPr wrap="none" rtlCol="0">
            <a:spAutoFit/>
          </a:bodyPr>
          <a:lstStyle/>
          <a:p>
            <a:r>
              <a:rPr lang="en-US" sz="4400" b="1" dirty="0">
                <a:solidFill>
                  <a:srgbClr val="1F497D"/>
                </a:solidFill>
                <a:latin typeface="+mj-lt"/>
                <a:ea typeface="+mj-ea"/>
                <a:cs typeface="+mj-cs"/>
              </a:rPr>
              <a:t>The minimum goal </a:t>
            </a:r>
            <a:r>
              <a:rPr lang="en-US" sz="4400" b="1" dirty="0" smtClean="0">
                <a:solidFill>
                  <a:srgbClr val="1F497D"/>
                </a:solidFill>
                <a:latin typeface="+mj-lt"/>
                <a:ea typeface="+mj-ea"/>
                <a:cs typeface="+mj-cs"/>
              </a:rPr>
              <a:t>is a ratio of </a:t>
            </a:r>
            <a:r>
              <a:rPr lang="en-US" sz="4400" b="1" dirty="0">
                <a:solidFill>
                  <a:srgbClr val="1F497D"/>
                </a:solidFill>
                <a:latin typeface="+mj-lt"/>
                <a:ea typeface="+mj-ea"/>
                <a:cs typeface="+mj-cs"/>
              </a:rPr>
              <a:t>4:1</a:t>
            </a:r>
          </a:p>
        </p:txBody>
      </p:sp>
    </p:spTree>
    <p:extLst>
      <p:ext uri="{BB962C8B-B14F-4D97-AF65-F5344CB8AC3E}">
        <p14:creationId xmlns:p14="http://schemas.microsoft.com/office/powerpoint/2010/main" val="23892736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Planning Considerations</a:t>
            </a:r>
          </a:p>
        </p:txBody>
      </p:sp>
      <p:sp>
        <p:nvSpPr>
          <p:cNvPr id="3" name="Content Placeholder 2"/>
          <p:cNvSpPr>
            <a:spLocks noGrp="1"/>
          </p:cNvSpPr>
          <p:nvPr>
            <p:ph idx="1"/>
          </p:nvPr>
        </p:nvSpPr>
        <p:spPr/>
        <p:txBody>
          <a:bodyPr/>
          <a:lstStyle/>
          <a:p>
            <a:r>
              <a:rPr lang="en-US" dirty="0"/>
              <a:t>How will we respond to students with behavioral errors?</a:t>
            </a:r>
          </a:p>
          <a:p>
            <a:r>
              <a:rPr lang="en-US" dirty="0" smtClean="0"/>
              <a:t>How will we support one another with consistency?</a:t>
            </a:r>
            <a:endParaRPr lang="en-US" dirty="0"/>
          </a:p>
        </p:txBody>
      </p:sp>
    </p:spTree>
    <p:extLst>
      <p:ext uri="{BB962C8B-B14F-4D97-AF65-F5344CB8AC3E}">
        <p14:creationId xmlns:p14="http://schemas.microsoft.com/office/powerpoint/2010/main" val="133427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b="1" dirty="0" smtClean="0">
                <a:solidFill>
                  <a:schemeClr val="tx2"/>
                </a:solidFill>
              </a:rPr>
              <a:t>Why focus on </a:t>
            </a:r>
            <a:r>
              <a:rPr lang="en-US" sz="4300" b="1" dirty="0" err="1" smtClean="0">
                <a:solidFill>
                  <a:schemeClr val="tx2"/>
                </a:solidFill>
              </a:rPr>
              <a:t>Prosocial</a:t>
            </a:r>
            <a:r>
              <a:rPr lang="en-US" sz="4300" b="1" dirty="0" smtClean="0">
                <a:solidFill>
                  <a:schemeClr val="tx2"/>
                </a:solidFill>
              </a:rPr>
              <a:t> and Social Well Being?</a:t>
            </a:r>
            <a:endParaRPr lang="en-US" sz="4300" b="1" dirty="0">
              <a:solidFill>
                <a:schemeClr val="tx2"/>
              </a:solidFill>
            </a:endParaRPr>
          </a:p>
        </p:txBody>
      </p:sp>
      <p:sp>
        <p:nvSpPr>
          <p:cNvPr id="3" name="Content Placeholder 2"/>
          <p:cNvSpPr>
            <a:spLocks noGrp="1"/>
          </p:cNvSpPr>
          <p:nvPr>
            <p:ph idx="1"/>
          </p:nvPr>
        </p:nvSpPr>
        <p:spPr>
          <a:xfrm>
            <a:off x="139969" y="1433847"/>
            <a:ext cx="8979647" cy="5375943"/>
          </a:xfrm>
        </p:spPr>
        <p:txBody>
          <a:bodyPr>
            <a:noAutofit/>
          </a:bodyPr>
          <a:lstStyle/>
          <a:p>
            <a:pPr marL="0" indent="0" algn="ctr">
              <a:buNone/>
            </a:pPr>
            <a:r>
              <a:rPr lang="en-US" dirty="0" err="1" smtClean="0"/>
              <a:t>Prosocial</a:t>
            </a:r>
            <a:r>
              <a:rPr lang="en-US" dirty="0" smtClean="0"/>
              <a:t> people…</a:t>
            </a:r>
          </a:p>
          <a:p>
            <a:pPr marL="0" indent="0" algn="ctr">
              <a:buNone/>
            </a:pPr>
            <a:r>
              <a:rPr lang="en-US" dirty="0" smtClean="0"/>
              <a:t> have more friends,</a:t>
            </a:r>
          </a:p>
          <a:p>
            <a:pPr marL="0" indent="0" algn="ctr">
              <a:buNone/>
            </a:pPr>
            <a:r>
              <a:rPr lang="en-US" b="1" dirty="0" smtClean="0">
                <a:solidFill>
                  <a:srgbClr val="77933C"/>
                </a:solidFill>
              </a:rPr>
              <a:t>more meaningful relationships</a:t>
            </a:r>
            <a:r>
              <a:rPr lang="en-US" dirty="0" smtClean="0"/>
              <a:t>, </a:t>
            </a:r>
          </a:p>
          <a:p>
            <a:pPr marL="0" indent="0" algn="ctr">
              <a:buNone/>
            </a:pPr>
            <a:r>
              <a:rPr lang="en-US" b="1" dirty="0" smtClean="0">
                <a:solidFill>
                  <a:srgbClr val="77933C"/>
                </a:solidFill>
              </a:rPr>
              <a:t>fewer behavioral problems</a:t>
            </a:r>
          </a:p>
          <a:p>
            <a:pPr marL="0" indent="0" algn="ctr">
              <a:buNone/>
            </a:pPr>
            <a:r>
              <a:rPr lang="en-US" dirty="0"/>
              <a:t>a</a:t>
            </a:r>
            <a:r>
              <a:rPr lang="en-US" dirty="0" smtClean="0"/>
              <a:t>re </a:t>
            </a:r>
            <a:r>
              <a:rPr lang="en-US" b="1" i="1" dirty="0" smtClean="0">
                <a:solidFill>
                  <a:srgbClr val="77933C"/>
                </a:solidFill>
              </a:rPr>
              <a:t>productive and caring</a:t>
            </a:r>
          </a:p>
          <a:p>
            <a:pPr marL="0" indent="0" algn="ctr">
              <a:buNone/>
            </a:pPr>
            <a:r>
              <a:rPr lang="en-US" dirty="0" smtClean="0"/>
              <a:t>They </a:t>
            </a:r>
            <a:r>
              <a:rPr lang="en-US" b="1" dirty="0" smtClean="0">
                <a:solidFill>
                  <a:srgbClr val="77933C"/>
                </a:solidFill>
              </a:rPr>
              <a:t>excel in school </a:t>
            </a:r>
            <a:r>
              <a:rPr lang="en-US" dirty="0" smtClean="0"/>
              <a:t>and are </a:t>
            </a:r>
            <a:r>
              <a:rPr lang="en-US" b="1" dirty="0" smtClean="0">
                <a:solidFill>
                  <a:srgbClr val="77933C"/>
                </a:solidFill>
              </a:rPr>
              <a:t>healthier.</a:t>
            </a:r>
          </a:p>
          <a:p>
            <a:pPr marL="0" indent="0" algn="ctr">
              <a:buNone/>
            </a:pPr>
            <a:endParaRPr lang="en-US" i="1" dirty="0"/>
          </a:p>
          <a:p>
            <a:pPr marL="0" indent="0" algn="ctr">
              <a:buNone/>
            </a:pPr>
            <a:r>
              <a:rPr lang="en-US" b="1" i="1" dirty="0">
                <a:solidFill>
                  <a:schemeClr val="tx2"/>
                </a:solidFill>
                <a:latin typeface="+mj-lt"/>
                <a:ea typeface="+mj-ea"/>
                <a:cs typeface="+mj-cs"/>
              </a:rPr>
              <a:t>Behavioral science has taught us how to foster these qualities</a:t>
            </a:r>
          </a:p>
        </p:txBody>
      </p:sp>
      <p:sp>
        <p:nvSpPr>
          <p:cNvPr id="4" name="Rectangle 3"/>
          <p:cNvSpPr/>
          <p:nvPr/>
        </p:nvSpPr>
        <p:spPr>
          <a:xfrm>
            <a:off x="7312295" y="6339678"/>
            <a:ext cx="1422234" cy="369332"/>
          </a:xfrm>
          <a:prstGeom prst="rect">
            <a:avLst/>
          </a:prstGeom>
        </p:spPr>
        <p:txBody>
          <a:bodyPr wrap="none">
            <a:spAutoFit/>
          </a:bodyPr>
          <a:lstStyle/>
          <a:p>
            <a:pPr algn="ctr"/>
            <a:r>
              <a:rPr lang="en-US" dirty="0"/>
              <a:t>(Biglan,2015)</a:t>
            </a:r>
          </a:p>
        </p:txBody>
      </p:sp>
    </p:spTree>
    <p:extLst>
      <p:ext uri="{BB962C8B-B14F-4D97-AF65-F5344CB8AC3E}">
        <p14:creationId xmlns:p14="http://schemas.microsoft.com/office/powerpoint/2010/main" val="4834215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297" y="1213104"/>
            <a:ext cx="8540557" cy="3977272"/>
          </a:xfrm>
        </p:spPr>
        <p:txBody>
          <a:bodyPr>
            <a:normAutofit fontScale="90000"/>
          </a:bodyPr>
          <a:lstStyle/>
          <a:p>
            <a:r>
              <a:rPr lang="en-US" sz="4000" dirty="0" smtClean="0">
                <a:solidFill>
                  <a:srgbClr val="1F497D"/>
                </a:solidFill>
              </a:rPr>
              <a:t/>
            </a:r>
            <a:br>
              <a:rPr lang="en-US" sz="4000" dirty="0" smtClean="0">
                <a:solidFill>
                  <a:srgbClr val="1F497D"/>
                </a:solidFill>
              </a:rPr>
            </a:br>
            <a:r>
              <a:rPr lang="en-US" sz="4900" b="1" dirty="0">
                <a:solidFill>
                  <a:srgbClr val="1F497D"/>
                </a:solidFill>
              </a:rPr>
              <a:t>Positive Behavior Game:  An Interdependent Group </a:t>
            </a:r>
            <a:r>
              <a:rPr lang="en-US" sz="4900" b="1" dirty="0" smtClean="0">
                <a:solidFill>
                  <a:srgbClr val="1F497D"/>
                </a:solidFill>
              </a:rPr>
              <a:t>Contingency</a:t>
            </a:r>
            <a:r>
              <a:rPr lang="en-US" sz="4900" b="1" dirty="0">
                <a:solidFill>
                  <a:srgbClr val="1F497D"/>
                </a:solidFill>
              </a:rPr>
              <a:t> </a:t>
            </a:r>
            <a:r>
              <a:rPr lang="en-US" sz="4900" b="1" dirty="0" smtClean="0">
                <a:solidFill>
                  <a:srgbClr val="1F497D"/>
                </a:solidFill>
              </a:rPr>
              <a:t>(</a:t>
            </a:r>
            <a:r>
              <a:rPr lang="en-US" sz="4900" b="1" i="1" dirty="0" smtClean="0">
                <a:solidFill>
                  <a:srgbClr val="1F497D"/>
                </a:solidFill>
              </a:rPr>
              <a:t>All for one</a:t>
            </a:r>
            <a:r>
              <a:rPr lang="en-US" sz="4900" b="1" dirty="0" smtClean="0">
                <a:solidFill>
                  <a:srgbClr val="1F497D"/>
                </a:solidFill>
              </a:rPr>
              <a:t>)</a:t>
            </a:r>
            <a:br>
              <a:rPr lang="en-US" sz="4900" b="1" dirty="0" smtClean="0">
                <a:solidFill>
                  <a:srgbClr val="1F497D"/>
                </a:solidFill>
              </a:rPr>
            </a:br>
            <a:r>
              <a:rPr lang="en-US" sz="4900" b="1" dirty="0" smtClean="0">
                <a:solidFill>
                  <a:srgbClr val="1F497D"/>
                </a:solidFill>
              </a:rPr>
              <a:t/>
            </a:r>
            <a:br>
              <a:rPr lang="en-US" sz="4900" b="1" dirty="0" smtClean="0">
                <a:solidFill>
                  <a:srgbClr val="1F497D"/>
                </a:solidFill>
              </a:rPr>
            </a:br>
            <a:r>
              <a:rPr lang="en-US" sz="4900" b="1" dirty="0">
                <a:solidFill>
                  <a:srgbClr val="1F497D"/>
                </a:solidFill>
              </a:rPr>
              <a:t/>
            </a:r>
            <a:br>
              <a:rPr lang="en-US" sz="4900" b="1" dirty="0">
                <a:solidFill>
                  <a:srgbClr val="1F497D"/>
                </a:solidFill>
              </a:rPr>
            </a:br>
            <a:r>
              <a:rPr lang="en-US" sz="4900" b="1" dirty="0" smtClean="0">
                <a:solidFill>
                  <a:srgbClr val="1F497D"/>
                </a:solidFill>
              </a:rPr>
              <a:t>Using a Game to Support Teacher  Fluency and Student Behavior</a:t>
            </a:r>
            <a:endParaRPr lang="en-US" sz="4900" b="1" dirty="0">
              <a:solidFill>
                <a:srgbClr val="1F497D"/>
              </a:solidFill>
            </a:endParaRPr>
          </a:p>
        </p:txBody>
      </p:sp>
      <p:sp>
        <p:nvSpPr>
          <p:cNvPr id="3" name="Folded Corner 2"/>
          <p:cNvSpPr/>
          <p:nvPr/>
        </p:nvSpPr>
        <p:spPr>
          <a:xfrm>
            <a:off x="7692571" y="6386285"/>
            <a:ext cx="1409124" cy="41492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tx1"/>
                </a:solidFill>
              </a:rPr>
              <a:t>p. 21-22</a:t>
            </a:r>
            <a:endParaRPr lang="en-US" sz="2800" b="1" dirty="0">
              <a:solidFill>
                <a:schemeClr val="tx1"/>
              </a:solidFill>
            </a:endParaRPr>
          </a:p>
        </p:txBody>
      </p:sp>
    </p:spTree>
    <p:extLst>
      <p:ext uri="{BB962C8B-B14F-4D97-AF65-F5344CB8AC3E}">
        <p14:creationId xmlns:p14="http://schemas.microsoft.com/office/powerpoint/2010/main" val="11954043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1F497D"/>
                </a:solidFill>
              </a:rPr>
              <a:t>Positive Behavior Game</a:t>
            </a:r>
          </a:p>
        </p:txBody>
      </p:sp>
      <p:sp>
        <p:nvSpPr>
          <p:cNvPr id="3" name="Content Placeholder 2"/>
          <p:cNvSpPr>
            <a:spLocks noGrp="1"/>
          </p:cNvSpPr>
          <p:nvPr>
            <p:ph idx="1"/>
          </p:nvPr>
        </p:nvSpPr>
        <p:spPr>
          <a:xfrm>
            <a:off x="457200" y="1600200"/>
            <a:ext cx="8229600" cy="5081029"/>
          </a:xfrm>
        </p:spPr>
        <p:txBody>
          <a:bodyPr>
            <a:normAutofit/>
          </a:bodyPr>
          <a:lstStyle/>
          <a:p>
            <a:r>
              <a:rPr lang="en-US" dirty="0"/>
              <a:t>The </a:t>
            </a:r>
            <a:r>
              <a:rPr lang="en-US" b="1" dirty="0"/>
              <a:t>Positive Behavior Game</a:t>
            </a:r>
            <a:r>
              <a:rPr lang="en-US" dirty="0"/>
              <a:t> is adapted from the Good Behavior Game. </a:t>
            </a:r>
            <a:endParaRPr lang="en-US" dirty="0" smtClean="0"/>
          </a:p>
          <a:p>
            <a:r>
              <a:rPr lang="en-US" dirty="0" smtClean="0"/>
              <a:t>It </a:t>
            </a:r>
            <a:r>
              <a:rPr lang="en-US" dirty="0"/>
              <a:t>is a </a:t>
            </a:r>
            <a:r>
              <a:rPr lang="en-US" dirty="0" smtClean="0"/>
              <a:t>game format used to </a:t>
            </a:r>
            <a:r>
              <a:rPr lang="en-US" dirty="0"/>
              <a:t>explicitly teach, remind, and acknowledge positive student behavior and has been shown to increase student social and academic success without detracting from instruction</a:t>
            </a:r>
            <a:r>
              <a:rPr lang="en-US" dirty="0" smtClean="0"/>
              <a:t>.</a:t>
            </a:r>
          </a:p>
          <a:p>
            <a:pPr lvl="0"/>
            <a:r>
              <a:rPr lang="en-US" dirty="0">
                <a:solidFill>
                  <a:srgbClr val="10253F"/>
                </a:solidFill>
                <a:ea typeface="Calibri"/>
                <a:cs typeface="Calibri"/>
                <a:sym typeface="Calibri"/>
              </a:rPr>
              <a:t>The PBG is directly linked to the school-</a:t>
            </a:r>
            <a:r>
              <a:rPr lang="en-US" dirty="0" smtClean="0">
                <a:solidFill>
                  <a:srgbClr val="10253F"/>
                </a:solidFill>
                <a:ea typeface="Calibri"/>
                <a:cs typeface="Calibri"/>
                <a:sym typeface="Calibri"/>
              </a:rPr>
              <a:t>wide/class-wide </a:t>
            </a:r>
            <a:r>
              <a:rPr lang="en-US" dirty="0">
                <a:solidFill>
                  <a:srgbClr val="10253F"/>
                </a:solidFill>
                <a:ea typeface="Calibri"/>
                <a:cs typeface="Calibri"/>
                <a:sym typeface="Calibri"/>
              </a:rPr>
              <a:t>behavioral </a:t>
            </a:r>
            <a:r>
              <a:rPr lang="en-US" dirty="0" smtClean="0">
                <a:solidFill>
                  <a:srgbClr val="10253F"/>
                </a:solidFill>
                <a:ea typeface="Calibri"/>
                <a:cs typeface="Calibri"/>
                <a:sym typeface="Calibri"/>
              </a:rPr>
              <a:t>expectations  </a:t>
            </a:r>
            <a:endParaRPr lang="en-US" dirty="0">
              <a:solidFill>
                <a:srgbClr val="10253F"/>
              </a:solidFill>
              <a:ea typeface="Calibri"/>
              <a:cs typeface="Calibri"/>
              <a:sym typeface="Calibri"/>
            </a:endParaRPr>
          </a:p>
          <a:p>
            <a:endParaRPr lang="en-US" dirty="0"/>
          </a:p>
          <a:p>
            <a:endParaRPr lang="en-US" dirty="0"/>
          </a:p>
        </p:txBody>
      </p:sp>
    </p:spTree>
    <p:extLst>
      <p:ext uri="{BB962C8B-B14F-4D97-AF65-F5344CB8AC3E}">
        <p14:creationId xmlns:p14="http://schemas.microsoft.com/office/powerpoint/2010/main" val="6860366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7657508"/>
              </p:ext>
            </p:extLst>
          </p:nvPr>
        </p:nvGraphicFramePr>
        <p:xfrm>
          <a:off x="147660" y="177218"/>
          <a:ext cx="8889284" cy="6528382"/>
        </p:xfrm>
        <a:graphic>
          <a:graphicData uri="http://schemas.openxmlformats.org/drawingml/2006/table">
            <a:tbl>
              <a:tblPr firstRow="1" bandRow="1">
                <a:tableStyleId>{5C22544A-7EE6-4342-B048-85BDC9FD1C3A}</a:tableStyleId>
              </a:tblPr>
              <a:tblGrid>
                <a:gridCol w="4444642"/>
                <a:gridCol w="4444642"/>
              </a:tblGrid>
              <a:tr h="1213489">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dirty="0">
                          <a:solidFill>
                            <a:srgbClr val="000000"/>
                          </a:solidFill>
                          <a:effectLst/>
                          <a:latin typeface="Cambria"/>
                          <a:ea typeface="Cambria"/>
                          <a:cs typeface="Cambria"/>
                        </a:rPr>
                        <a:t>Example</a:t>
                      </a:r>
                      <a:endParaRPr lang="en-US" sz="3200" dirty="0">
                        <a:solidFill>
                          <a:srgbClr val="000000"/>
                        </a:solidFill>
                        <a:effectLst/>
                        <a:latin typeface="Cambria"/>
                        <a:ea typeface="Cambria"/>
                        <a:cs typeface="Cambria"/>
                      </a:endParaRPr>
                    </a:p>
                  </a:txBody>
                  <a:tcPr marL="68580" marR="68580" marT="0" marB="0"/>
                </a:tc>
              </a:tr>
              <a:tr h="3188936">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The teacher identifies and teaches/re-teaches the target behavior.</a:t>
                      </a:r>
                      <a:endParaRPr lang="en-US" sz="3200" dirty="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Target Behavior:  Raise hand to contribute during class discussion. (Model as necessary and write the targeted behavior to display)</a:t>
                      </a:r>
                    </a:p>
                  </a:txBody>
                  <a:tcPr marL="68580" marR="68580" marT="0" marB="0"/>
                </a:tc>
              </a:tr>
              <a:tr h="2125957">
                <a:tc>
                  <a:txBody>
                    <a:bodyPr/>
                    <a:lstStyle/>
                    <a:p>
                      <a:pPr marL="0" marR="0">
                        <a:spcBef>
                          <a:spcPts val="0"/>
                        </a:spcBef>
                        <a:spcAft>
                          <a:spcPts val="0"/>
                        </a:spcAft>
                      </a:pPr>
                      <a:r>
                        <a:rPr lang="en-US" sz="3200">
                          <a:solidFill>
                            <a:srgbClr val="000000"/>
                          </a:solidFill>
                          <a:effectLst/>
                          <a:latin typeface="Cambria"/>
                          <a:ea typeface="Times New Roman"/>
                          <a:cs typeface="Times New Roman"/>
                        </a:rPr>
                        <a:t>The class plays during instruction for at least 10 minutes.</a:t>
                      </a:r>
                      <a:endParaRPr lang="en-US" sz="320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During teacher-led instruction, the timer is set for 10 minutes and the game is played.</a:t>
                      </a:r>
                    </a:p>
                  </a:txBody>
                  <a:tcPr marL="68580" marR="68580" marT="0" marB="0"/>
                </a:tc>
              </a:tr>
            </a:tbl>
          </a:graphicData>
        </a:graphic>
      </p:graphicFrame>
    </p:spTree>
    <p:extLst>
      <p:ext uri="{BB962C8B-B14F-4D97-AF65-F5344CB8AC3E}">
        <p14:creationId xmlns:p14="http://schemas.microsoft.com/office/powerpoint/2010/main" val="18235267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5495902"/>
              </p:ext>
            </p:extLst>
          </p:nvPr>
        </p:nvGraphicFramePr>
        <p:xfrm>
          <a:off x="147660" y="672518"/>
          <a:ext cx="8889284" cy="5308960"/>
        </p:xfrm>
        <a:graphic>
          <a:graphicData uri="http://schemas.openxmlformats.org/drawingml/2006/table">
            <a:tbl>
              <a:tblPr firstRow="1" bandRow="1">
                <a:tableStyleId>{5C22544A-7EE6-4342-B048-85BDC9FD1C3A}</a:tableStyleId>
              </a:tblPr>
              <a:tblGrid>
                <a:gridCol w="4444642"/>
                <a:gridCol w="4444642"/>
              </a:tblGrid>
              <a:tr h="470482">
                <a:tc>
                  <a:txBody>
                    <a:bodyPr/>
                    <a:lstStyle/>
                    <a:p>
                      <a:pPr marL="0" marR="0" algn="ctr">
                        <a:spcBef>
                          <a:spcPts val="0"/>
                        </a:spcBef>
                        <a:spcAft>
                          <a:spcPts val="0"/>
                        </a:spcAft>
                      </a:pPr>
                      <a:r>
                        <a:rPr lang="en-US" sz="3200" b="1" dirty="0" smtClean="0">
                          <a:solidFill>
                            <a:srgbClr val="000000"/>
                          </a:solidFill>
                          <a:effectLst/>
                          <a:latin typeface="Cambria"/>
                          <a:ea typeface="Cambria"/>
                          <a:cs typeface="Cambria"/>
                        </a:rPr>
                        <a:t>Component</a:t>
                      </a:r>
                    </a:p>
                    <a:p>
                      <a:pPr marL="0" marR="0" algn="ctr">
                        <a:spcBef>
                          <a:spcPts val="0"/>
                        </a:spcBef>
                        <a:spcAft>
                          <a:spcPts val="0"/>
                        </a:spcAft>
                      </a:pP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tr>
              <a:tr h="4333600">
                <a:tc>
                  <a:txBody>
                    <a:bodyPr/>
                    <a:lstStyle/>
                    <a:p>
                      <a:pPr marL="0" marR="0">
                        <a:spcBef>
                          <a:spcPts val="0"/>
                        </a:spcBef>
                        <a:spcAft>
                          <a:spcPts val="0"/>
                        </a:spcAft>
                      </a:pPr>
                      <a:r>
                        <a:rPr lang="en-US" sz="3200" dirty="0">
                          <a:solidFill>
                            <a:srgbClr val="000000"/>
                          </a:solidFill>
                          <a:effectLst/>
                          <a:latin typeface="Cambria"/>
                          <a:ea typeface="Times New Roman"/>
                          <a:cs typeface="Times New Roman"/>
                        </a:rPr>
                        <a:t>Teacher provides pre-correction(reminders</a:t>
                      </a:r>
                      <a:r>
                        <a:rPr lang="en-US" sz="3200" dirty="0" smtClean="0">
                          <a:solidFill>
                            <a:srgbClr val="000000"/>
                          </a:solidFill>
                          <a:effectLst/>
                          <a:latin typeface="Cambria"/>
                          <a:ea typeface="Times New Roman"/>
                          <a:cs typeface="Times New Roman"/>
                        </a:rPr>
                        <a:t>) before </a:t>
                      </a:r>
                      <a:r>
                        <a:rPr lang="en-US" sz="3200" dirty="0">
                          <a:solidFill>
                            <a:srgbClr val="000000"/>
                          </a:solidFill>
                          <a:effectLst/>
                          <a:latin typeface="Cambria"/>
                          <a:ea typeface="Times New Roman"/>
                          <a:cs typeface="Times New Roman"/>
                        </a:rPr>
                        <a:t>predictable or challenging transitions or routines.</a:t>
                      </a:r>
                      <a:endParaRPr lang="en-US" sz="3200" dirty="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Before playing the game, teacher writes the targeted behavior </a:t>
                      </a:r>
                      <a:r>
                        <a:rPr lang="en-US" sz="3200" dirty="0" smtClean="0">
                          <a:solidFill>
                            <a:srgbClr val="000000"/>
                          </a:solidFill>
                          <a:effectLst/>
                          <a:latin typeface="Cambria"/>
                          <a:ea typeface="Cambria"/>
                          <a:cs typeface="Cambria"/>
                        </a:rPr>
                        <a:t>on display</a:t>
                      </a:r>
                      <a:endParaRPr lang="en-US" sz="3200" dirty="0">
                        <a:solidFill>
                          <a:srgbClr val="000000"/>
                        </a:solidFill>
                        <a:effectLst/>
                        <a:latin typeface="Cambria"/>
                        <a:ea typeface="Cambria"/>
                        <a:cs typeface="Cambria"/>
                      </a:endParaRPr>
                    </a:p>
                  </a:txBody>
                  <a:tcPr marL="68580" marR="68580" marT="0" marB="0"/>
                </a:tc>
              </a:tr>
            </a:tbl>
          </a:graphicData>
        </a:graphic>
      </p:graphicFrame>
    </p:spTree>
    <p:extLst>
      <p:ext uri="{BB962C8B-B14F-4D97-AF65-F5344CB8AC3E}">
        <p14:creationId xmlns:p14="http://schemas.microsoft.com/office/powerpoint/2010/main" val="12275229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2600030"/>
              </p:ext>
            </p:extLst>
          </p:nvPr>
        </p:nvGraphicFramePr>
        <p:xfrm>
          <a:off x="147660" y="177218"/>
          <a:ext cx="8889284" cy="6477944"/>
        </p:xfrm>
        <a:graphic>
          <a:graphicData uri="http://schemas.openxmlformats.org/drawingml/2006/table">
            <a:tbl>
              <a:tblPr firstRow="1" bandRow="1">
                <a:tableStyleId>{5C22544A-7EE6-4342-B048-85BDC9FD1C3A}</a:tableStyleId>
              </a:tblPr>
              <a:tblGrid>
                <a:gridCol w="4444642"/>
                <a:gridCol w="4444642"/>
              </a:tblGrid>
              <a:tr h="1113464">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tr>
              <a:tr h="1414418">
                <a:tc rowSpan="2">
                  <a:txBody>
                    <a:bodyPr/>
                    <a:lstStyle/>
                    <a:p>
                      <a:pPr marL="0" marR="0">
                        <a:spcBef>
                          <a:spcPts val="0"/>
                        </a:spcBef>
                        <a:spcAft>
                          <a:spcPts val="0"/>
                        </a:spcAft>
                      </a:pPr>
                      <a:r>
                        <a:rPr lang="en-US" sz="3200" dirty="0">
                          <a:solidFill>
                            <a:srgbClr val="000000"/>
                          </a:solidFill>
                          <a:effectLst/>
                          <a:latin typeface="Cambria"/>
                          <a:ea typeface="Times New Roman"/>
                          <a:cs typeface="Times New Roman"/>
                        </a:rPr>
                        <a:t>When the teacher observes a student(s) engaging in the targeted behavior, the teacher delivers behavior specific praise and the class gets a point. Points are displayed for the class.</a:t>
                      </a:r>
                      <a:endParaRPr lang="en-US" sz="3200" dirty="0">
                        <a:solidFill>
                          <a:srgbClr val="000000"/>
                        </a:solidFill>
                        <a:effectLst/>
                        <a:latin typeface="Cambria"/>
                        <a:ea typeface="Cambria"/>
                        <a:cs typeface="Cambria"/>
                      </a:endParaRPr>
                    </a:p>
                    <a:p>
                      <a:pPr marL="0" marR="0">
                        <a:spcBef>
                          <a:spcPts val="0"/>
                        </a:spcBef>
                        <a:spcAft>
                          <a:spcPts val="0"/>
                        </a:spcAft>
                      </a:pPr>
                      <a:r>
                        <a:rPr lang="en-US" sz="3200" dirty="0">
                          <a:solidFill>
                            <a:srgbClr val="000000"/>
                          </a:solidFill>
                          <a:effectLst/>
                          <a:latin typeface="Cambria"/>
                          <a:ea typeface="Cambria"/>
                          <a:cs typeface="Cambria"/>
                        </a:rPr>
                        <a:t> </a:t>
                      </a:r>
                    </a:p>
                    <a:p>
                      <a:pPr marL="0" marR="0">
                        <a:spcBef>
                          <a:spcPts val="0"/>
                        </a:spcBef>
                        <a:spcAft>
                          <a:spcPts val="0"/>
                        </a:spcAft>
                      </a:pPr>
                      <a:r>
                        <a:rPr lang="en-US" sz="3200" dirty="0">
                          <a:solidFill>
                            <a:srgbClr val="000000"/>
                          </a:solidFill>
                          <a:effectLst/>
                          <a:latin typeface="Cambria"/>
                          <a:ea typeface="Cambria"/>
                          <a:cs typeface="Cambria"/>
                        </a:rPr>
                        <a:t> </a:t>
                      </a:r>
                    </a:p>
                  </a:txBody>
                  <a:tcPr marL="68580" marR="68580" marT="0" marB="0"/>
                </a:tc>
                <a:tc>
                  <a:txBody>
                    <a:bodyPr/>
                    <a:lstStyle/>
                    <a:p>
                      <a:pPr marL="0" marR="0" algn="ctr">
                        <a:spcBef>
                          <a:spcPts val="0"/>
                        </a:spcBef>
                        <a:spcAft>
                          <a:spcPts val="0"/>
                        </a:spcAft>
                      </a:pPr>
                      <a:r>
                        <a:rPr lang="en-US" sz="3200" dirty="0" smtClean="0">
                          <a:solidFill>
                            <a:srgbClr val="000000"/>
                          </a:solidFill>
                          <a:effectLst/>
                          <a:latin typeface="Cambria"/>
                          <a:ea typeface="Cambria"/>
                          <a:cs typeface="Cambria"/>
                        </a:rPr>
                        <a:t>Targeted Behavior:  Hand Raising</a:t>
                      </a:r>
                      <a:r>
                        <a:rPr lang="en-US" sz="3200" dirty="0">
                          <a:solidFill>
                            <a:srgbClr val="000000"/>
                          </a:solidFill>
                          <a:effectLst/>
                          <a:latin typeface="Cambria"/>
                          <a:ea typeface="Cambria"/>
                          <a:cs typeface="Cambria"/>
                        </a:rPr>
                        <a:t> </a:t>
                      </a:r>
                    </a:p>
                  </a:txBody>
                  <a:tcPr marL="68580" marR="68580" marT="0" marB="0"/>
                </a:tc>
              </a:tr>
              <a:tr h="2682240">
                <a:tc vMerge="1">
                  <a:txBody>
                    <a:bodyPr/>
                    <a:lstStyle/>
                    <a:p>
                      <a:endParaRPr lang="en-US"/>
                    </a:p>
                  </a:txBody>
                  <a:tcPr/>
                </a:tc>
                <a:tc>
                  <a:txBody>
                    <a:bodyPr/>
                    <a:lstStyle/>
                    <a:p>
                      <a:pPr marL="0" marR="0" algn="ctr">
                        <a:spcBef>
                          <a:spcPts val="0"/>
                        </a:spcBef>
                        <a:spcAft>
                          <a:spcPts val="0"/>
                        </a:spcAft>
                      </a:pPr>
                      <a:endParaRPr lang="en-US" sz="3200" dirty="0">
                        <a:solidFill>
                          <a:srgbClr val="000000"/>
                        </a:solidFill>
                        <a:effectLst/>
                        <a:latin typeface="Cambria"/>
                        <a:ea typeface="Cambria"/>
                        <a:cs typeface="Cambria"/>
                      </a:endParaRPr>
                    </a:p>
                  </a:txBody>
                  <a:tcPr marL="68580" marR="68580" marT="0" marB="0"/>
                </a:tc>
              </a:tr>
            </a:tbl>
          </a:graphicData>
        </a:graphic>
      </p:graphicFrame>
      <p:pic>
        <p:nvPicPr>
          <p:cNvPr id="3" name="Picture 2" descr="Macintosh HD:Users:kimberlyyanek:Desktop:Screen Shot 2017-11-30 at 6.52.01 AM.png"/>
          <p:cNvPicPr/>
          <p:nvPr/>
        </p:nvPicPr>
        <p:blipFill>
          <a:blip r:embed="rId2">
            <a:extLst>
              <a:ext uri="{28A0092B-C50C-407E-A947-70E740481C1C}">
                <a14:useLocalDpi xmlns:a14="http://schemas.microsoft.com/office/drawing/2010/main" val="0"/>
              </a:ext>
            </a:extLst>
          </a:blip>
          <a:srcRect/>
          <a:stretch>
            <a:fillRect/>
          </a:stretch>
        </p:blipFill>
        <p:spPr bwMode="auto">
          <a:xfrm>
            <a:off x="5360670" y="3569970"/>
            <a:ext cx="1167130" cy="849630"/>
          </a:xfrm>
          <a:prstGeom prst="rect">
            <a:avLst/>
          </a:prstGeom>
          <a:noFill/>
          <a:ln>
            <a:noFill/>
          </a:ln>
        </p:spPr>
      </p:pic>
      <p:pic>
        <p:nvPicPr>
          <p:cNvPr id="5" name="Picture 4" descr="Macintosh HD:Users:kimberlyyanek:Desktop:Screen Shot 2017-11-30 at 6.52.01 AM.png"/>
          <p:cNvPicPr/>
          <p:nvPr/>
        </p:nvPicPr>
        <p:blipFill>
          <a:blip r:embed="rId2">
            <a:extLst>
              <a:ext uri="{28A0092B-C50C-407E-A947-70E740481C1C}">
                <a14:useLocalDpi xmlns:a14="http://schemas.microsoft.com/office/drawing/2010/main" val="0"/>
              </a:ext>
            </a:extLst>
          </a:blip>
          <a:srcRect/>
          <a:stretch>
            <a:fillRect/>
          </a:stretch>
        </p:blipFill>
        <p:spPr bwMode="auto">
          <a:xfrm>
            <a:off x="7443470" y="3569970"/>
            <a:ext cx="976630" cy="674370"/>
          </a:xfrm>
          <a:prstGeom prst="rect">
            <a:avLst/>
          </a:prstGeom>
          <a:noFill/>
          <a:ln>
            <a:noFill/>
          </a:ln>
        </p:spPr>
      </p:pic>
    </p:spTree>
    <p:extLst>
      <p:ext uri="{BB962C8B-B14F-4D97-AF65-F5344CB8AC3E}">
        <p14:creationId xmlns:p14="http://schemas.microsoft.com/office/powerpoint/2010/main" val="10554820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30581663"/>
              </p:ext>
            </p:extLst>
          </p:nvPr>
        </p:nvGraphicFramePr>
        <p:xfrm>
          <a:off x="110440" y="388599"/>
          <a:ext cx="8889284" cy="3064184"/>
        </p:xfrm>
        <a:graphic>
          <a:graphicData uri="http://schemas.openxmlformats.org/drawingml/2006/table">
            <a:tbl>
              <a:tblPr firstRow="1" bandRow="1">
                <a:tableStyleId>{5C22544A-7EE6-4342-B048-85BDC9FD1C3A}</a:tableStyleId>
              </a:tblPr>
              <a:tblGrid>
                <a:gridCol w="4444642"/>
                <a:gridCol w="4444642"/>
              </a:tblGrid>
              <a:tr h="1113464">
                <a:tc>
                  <a:txBody>
                    <a:bodyPr/>
                    <a:lstStyle/>
                    <a:p>
                      <a:pPr marL="0" marR="0" algn="ctr">
                        <a:spcBef>
                          <a:spcPts val="0"/>
                        </a:spcBef>
                        <a:spcAft>
                          <a:spcPts val="0"/>
                        </a:spcAft>
                      </a:pPr>
                      <a:r>
                        <a:rPr lang="en-US" sz="3200" b="1" dirty="0">
                          <a:solidFill>
                            <a:srgbClr val="000000"/>
                          </a:solidFill>
                          <a:effectLst/>
                          <a:latin typeface="Cambria"/>
                          <a:ea typeface="Cambria"/>
                          <a:cs typeface="Cambria"/>
                        </a:rPr>
                        <a:t>Component</a:t>
                      </a:r>
                      <a:endParaRPr lang="en-US" sz="3200" dirty="0">
                        <a:solidFill>
                          <a:srgbClr val="000000"/>
                        </a:solidFill>
                        <a:effectLst/>
                        <a:latin typeface="Cambria"/>
                        <a:ea typeface="Cambria"/>
                        <a:cs typeface="Cambria"/>
                      </a:endParaRPr>
                    </a:p>
                  </a:txBody>
                  <a:tcPr marL="68580" marR="68580" marT="0" marB="0"/>
                </a:tc>
                <a:tc>
                  <a:txBody>
                    <a:bodyPr/>
                    <a:lstStyle/>
                    <a:p>
                      <a:pPr marL="0" marR="0" algn="ctr">
                        <a:spcBef>
                          <a:spcPts val="0"/>
                        </a:spcBef>
                        <a:spcAft>
                          <a:spcPts val="0"/>
                        </a:spcAft>
                      </a:pPr>
                      <a:r>
                        <a:rPr lang="en-US" sz="3200" b="1">
                          <a:solidFill>
                            <a:srgbClr val="000000"/>
                          </a:solidFill>
                          <a:effectLst/>
                          <a:latin typeface="Cambria"/>
                          <a:ea typeface="Cambria"/>
                          <a:cs typeface="Cambria"/>
                        </a:rPr>
                        <a:t>Example</a:t>
                      </a:r>
                      <a:endParaRPr lang="en-US" sz="3200">
                        <a:solidFill>
                          <a:srgbClr val="000000"/>
                        </a:solidFill>
                        <a:effectLst/>
                        <a:latin typeface="Cambria"/>
                        <a:ea typeface="Cambria"/>
                        <a:cs typeface="Cambria"/>
                      </a:endParaRPr>
                    </a:p>
                  </a:txBody>
                  <a:tcPr marL="68580" marR="68580" marT="0" marB="0"/>
                </a:tc>
              </a:tr>
              <a:tr h="1113464">
                <a:tc>
                  <a:txBody>
                    <a:bodyPr/>
                    <a:lstStyle/>
                    <a:p>
                      <a:pPr marL="0" marR="0">
                        <a:spcBef>
                          <a:spcPts val="0"/>
                        </a:spcBef>
                        <a:spcAft>
                          <a:spcPts val="0"/>
                        </a:spcAft>
                      </a:pPr>
                      <a:r>
                        <a:rPr lang="en-US" sz="3200">
                          <a:solidFill>
                            <a:srgbClr val="000000"/>
                          </a:solidFill>
                          <a:effectLst/>
                          <a:latin typeface="Cambria"/>
                          <a:ea typeface="Times New Roman"/>
                          <a:cs typeface="Times New Roman"/>
                        </a:rPr>
                        <a:t>If a student needs a reminder, the teacher uses error correction, reminders, re-teaching</a:t>
                      </a:r>
                      <a:endParaRPr lang="en-US" sz="3200">
                        <a:solidFill>
                          <a:srgbClr val="000000"/>
                        </a:solidFill>
                        <a:effectLst/>
                        <a:latin typeface="Cambria"/>
                        <a:ea typeface="Cambria"/>
                        <a:cs typeface="Cambria"/>
                      </a:endParaRPr>
                    </a:p>
                  </a:txBody>
                  <a:tcPr marL="68580" marR="68580" marT="0" marB="0"/>
                </a:tc>
                <a:tc>
                  <a:txBody>
                    <a:bodyPr/>
                    <a:lstStyle/>
                    <a:p>
                      <a:pPr marL="0" marR="0">
                        <a:spcBef>
                          <a:spcPts val="0"/>
                        </a:spcBef>
                        <a:spcAft>
                          <a:spcPts val="0"/>
                        </a:spcAft>
                      </a:pPr>
                      <a:r>
                        <a:rPr lang="en-US" sz="3200" dirty="0">
                          <a:solidFill>
                            <a:srgbClr val="000000"/>
                          </a:solidFill>
                          <a:effectLst/>
                          <a:latin typeface="Cambria"/>
                          <a:ea typeface="Cambria"/>
                          <a:cs typeface="Cambria"/>
                        </a:rPr>
                        <a:t>“Jillian, please remember to raise your hand during class discussion. “</a:t>
                      </a:r>
                    </a:p>
                  </a:txBody>
                  <a:tcPr marL="68580" marR="68580" marT="0" marB="0"/>
                </a:tc>
              </a:tr>
            </a:tbl>
          </a:graphicData>
        </a:graphic>
      </p:graphicFrame>
    </p:spTree>
    <p:extLst>
      <p:ext uri="{BB962C8B-B14F-4D97-AF65-F5344CB8AC3E}">
        <p14:creationId xmlns:p14="http://schemas.microsoft.com/office/powerpoint/2010/main" val="11183892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6242856"/>
              </p:ext>
            </p:extLst>
          </p:nvPr>
        </p:nvGraphicFramePr>
        <p:xfrm>
          <a:off x="50800" y="126996"/>
          <a:ext cx="8991600" cy="6722112"/>
        </p:xfrm>
        <a:graphic>
          <a:graphicData uri="http://schemas.openxmlformats.org/drawingml/2006/table">
            <a:tbl>
              <a:tblPr firstRow="1" bandRow="1">
                <a:tableStyleId>{5C22544A-7EE6-4342-B048-85BDC9FD1C3A}</a:tableStyleId>
              </a:tblPr>
              <a:tblGrid>
                <a:gridCol w="8991600"/>
              </a:tblGrid>
              <a:tr h="827088">
                <a:tc>
                  <a:txBody>
                    <a:bodyPr/>
                    <a:lstStyle/>
                    <a:p>
                      <a:pPr marL="0" marR="0">
                        <a:spcBef>
                          <a:spcPts val="0"/>
                        </a:spcBef>
                        <a:spcAft>
                          <a:spcPts val="0"/>
                        </a:spcAft>
                      </a:pPr>
                      <a:r>
                        <a:rPr lang="en-US" sz="3200" dirty="0" smtClean="0">
                          <a:solidFill>
                            <a:srgbClr val="000000"/>
                          </a:solidFill>
                          <a:effectLst/>
                          <a:latin typeface="Cambria"/>
                          <a:ea typeface="Cambria"/>
                          <a:cs typeface="Cambria"/>
                        </a:rPr>
                        <a:t>Positive Behavior</a:t>
                      </a:r>
                      <a:r>
                        <a:rPr lang="en-US" sz="3200" baseline="0" dirty="0" smtClean="0">
                          <a:solidFill>
                            <a:srgbClr val="000000"/>
                          </a:solidFill>
                          <a:effectLst/>
                          <a:latin typeface="Cambria"/>
                          <a:ea typeface="Cambria"/>
                          <a:cs typeface="Cambria"/>
                        </a:rPr>
                        <a:t> Game Checklist</a:t>
                      </a:r>
                      <a:endParaRPr lang="en-US" sz="32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Display and teach </a:t>
                      </a:r>
                      <a:r>
                        <a:rPr lang="en-US" sz="2800" dirty="0">
                          <a:solidFill>
                            <a:srgbClr val="000000"/>
                          </a:solidFill>
                          <a:effectLst/>
                          <a:latin typeface="Cambria"/>
                          <a:ea typeface="Times New Roman"/>
                          <a:cs typeface="Times New Roman"/>
                        </a:rPr>
                        <a:t>the targeted </a:t>
                      </a:r>
                      <a:r>
                        <a:rPr lang="en-US" sz="2800" dirty="0" smtClean="0">
                          <a:solidFill>
                            <a:srgbClr val="000000"/>
                          </a:solidFill>
                          <a:effectLst/>
                          <a:latin typeface="Cambria"/>
                          <a:ea typeface="Times New Roman"/>
                          <a:cs typeface="Times New Roman"/>
                        </a:rPr>
                        <a:t>behavior  </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Play </a:t>
                      </a:r>
                      <a:r>
                        <a:rPr lang="en-US" sz="2800" dirty="0">
                          <a:solidFill>
                            <a:srgbClr val="000000"/>
                          </a:solidFill>
                          <a:effectLst/>
                          <a:latin typeface="Cambria"/>
                          <a:ea typeface="Times New Roman"/>
                          <a:cs typeface="Times New Roman"/>
                        </a:rPr>
                        <a:t>for at least 10 </a:t>
                      </a:r>
                      <a:r>
                        <a:rPr lang="en-US" sz="2800" dirty="0" smtClean="0">
                          <a:solidFill>
                            <a:srgbClr val="000000"/>
                          </a:solidFill>
                          <a:effectLst/>
                          <a:latin typeface="Cambria"/>
                          <a:ea typeface="Times New Roman"/>
                          <a:cs typeface="Times New Roman"/>
                        </a:rPr>
                        <a:t>minutes </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Provide pre</a:t>
                      </a:r>
                      <a:r>
                        <a:rPr lang="en-US" sz="2800" dirty="0">
                          <a:solidFill>
                            <a:srgbClr val="000000"/>
                          </a:solidFill>
                          <a:effectLst/>
                          <a:latin typeface="Cambria"/>
                          <a:ea typeface="Times New Roman"/>
                          <a:cs typeface="Times New Roman"/>
                        </a:rPr>
                        <a:t>-corrections prior to difficult transitions or </a:t>
                      </a:r>
                      <a:r>
                        <a:rPr lang="en-US" sz="2800" dirty="0" smtClean="0">
                          <a:solidFill>
                            <a:srgbClr val="000000"/>
                          </a:solidFill>
                          <a:effectLst/>
                          <a:latin typeface="Cambria"/>
                          <a:ea typeface="Times New Roman"/>
                          <a:cs typeface="Times New Roman"/>
                        </a:rPr>
                        <a:t>routines </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Deliver points </a:t>
                      </a:r>
                      <a:r>
                        <a:rPr lang="en-US" sz="2800" dirty="0">
                          <a:solidFill>
                            <a:srgbClr val="000000"/>
                          </a:solidFill>
                          <a:effectLst/>
                          <a:latin typeface="Cambria"/>
                          <a:ea typeface="Times New Roman"/>
                          <a:cs typeface="Times New Roman"/>
                        </a:rPr>
                        <a:t>for engaging in the identified target </a:t>
                      </a:r>
                      <a:r>
                        <a:rPr lang="en-US" sz="2800" dirty="0" smtClean="0">
                          <a:solidFill>
                            <a:srgbClr val="000000"/>
                          </a:solidFill>
                          <a:effectLst/>
                          <a:latin typeface="Cambria"/>
                          <a:ea typeface="Times New Roman"/>
                          <a:cs typeface="Times New Roman"/>
                        </a:rPr>
                        <a:t>behavior</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Provide a </a:t>
                      </a:r>
                      <a:r>
                        <a:rPr lang="en-US" sz="2800" dirty="0">
                          <a:solidFill>
                            <a:srgbClr val="000000"/>
                          </a:solidFill>
                          <a:effectLst/>
                          <a:latin typeface="Cambria"/>
                          <a:ea typeface="Times New Roman"/>
                          <a:cs typeface="Times New Roman"/>
                        </a:rPr>
                        <a:t>behavior specific praise statement when delivering a </a:t>
                      </a:r>
                      <a:r>
                        <a:rPr lang="en-US" sz="2800" dirty="0" smtClean="0">
                          <a:solidFill>
                            <a:srgbClr val="000000"/>
                          </a:solidFill>
                          <a:effectLst/>
                          <a:latin typeface="Cambria"/>
                          <a:ea typeface="Times New Roman"/>
                          <a:cs typeface="Times New Roman"/>
                        </a:rPr>
                        <a:t>point</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smtClean="0">
                          <a:solidFill>
                            <a:srgbClr val="000000"/>
                          </a:solidFill>
                          <a:effectLst/>
                          <a:latin typeface="Cambria"/>
                          <a:ea typeface="Times New Roman"/>
                          <a:cs typeface="Times New Roman"/>
                        </a:rPr>
                        <a:t>Display points</a:t>
                      </a:r>
                      <a:endParaRPr lang="en-US" sz="2800" dirty="0">
                        <a:solidFill>
                          <a:srgbClr val="000000"/>
                        </a:solidFill>
                        <a:effectLst/>
                        <a:latin typeface="Cambria"/>
                        <a:ea typeface="Cambria"/>
                        <a:cs typeface="Cambria"/>
                      </a:endParaRPr>
                    </a:p>
                  </a:txBody>
                  <a:tcPr marL="68580" marR="68580" marT="0" marB="0" anchor="ctr"/>
                </a:tc>
              </a:tr>
              <a:tr h="827088">
                <a:tc>
                  <a:txBody>
                    <a:bodyPr/>
                    <a:lstStyle/>
                    <a:p>
                      <a:pPr marL="0" marR="0">
                        <a:spcBef>
                          <a:spcPts val="0"/>
                        </a:spcBef>
                        <a:spcAft>
                          <a:spcPts val="0"/>
                        </a:spcAft>
                      </a:pPr>
                      <a:r>
                        <a:rPr lang="en-US" sz="2800" dirty="0">
                          <a:solidFill>
                            <a:srgbClr val="000000"/>
                          </a:solidFill>
                          <a:effectLst/>
                          <a:latin typeface="Cambria"/>
                          <a:ea typeface="Times New Roman"/>
                          <a:cs typeface="Times New Roman"/>
                        </a:rPr>
                        <a:t>If the students need reminders, </a:t>
                      </a:r>
                      <a:r>
                        <a:rPr lang="en-US" sz="2800" dirty="0" smtClean="0">
                          <a:solidFill>
                            <a:srgbClr val="000000"/>
                          </a:solidFill>
                          <a:effectLst/>
                          <a:latin typeface="Cambria"/>
                          <a:ea typeface="Times New Roman"/>
                          <a:cs typeface="Times New Roman"/>
                        </a:rPr>
                        <a:t>re</a:t>
                      </a:r>
                      <a:r>
                        <a:rPr lang="en-US" sz="2800" dirty="0">
                          <a:solidFill>
                            <a:srgbClr val="000000"/>
                          </a:solidFill>
                          <a:effectLst/>
                          <a:latin typeface="Cambria"/>
                          <a:ea typeface="Times New Roman"/>
                          <a:cs typeface="Times New Roman"/>
                        </a:rPr>
                        <a:t>-teach </a:t>
                      </a:r>
                      <a:r>
                        <a:rPr lang="en-US" sz="2800" dirty="0" smtClean="0">
                          <a:solidFill>
                            <a:srgbClr val="000000"/>
                          </a:solidFill>
                          <a:effectLst/>
                          <a:latin typeface="Cambria"/>
                          <a:ea typeface="Times New Roman"/>
                          <a:cs typeface="Times New Roman"/>
                        </a:rPr>
                        <a:t>and </a:t>
                      </a:r>
                      <a:r>
                        <a:rPr lang="en-US" sz="2800" dirty="0">
                          <a:solidFill>
                            <a:srgbClr val="000000"/>
                          </a:solidFill>
                          <a:effectLst/>
                          <a:latin typeface="Cambria"/>
                          <a:ea typeface="Times New Roman"/>
                          <a:cs typeface="Times New Roman"/>
                        </a:rPr>
                        <a:t>remind/re-teach/correct for the targeted </a:t>
                      </a:r>
                      <a:r>
                        <a:rPr lang="en-US" sz="2800" dirty="0" smtClean="0">
                          <a:solidFill>
                            <a:srgbClr val="000000"/>
                          </a:solidFill>
                          <a:effectLst/>
                          <a:latin typeface="Cambria"/>
                          <a:ea typeface="Times New Roman"/>
                          <a:cs typeface="Times New Roman"/>
                        </a:rPr>
                        <a:t>behavior</a:t>
                      </a:r>
                      <a:endParaRPr lang="en-US" sz="2800" dirty="0">
                        <a:solidFill>
                          <a:srgbClr val="000000"/>
                        </a:solidFill>
                        <a:effectLst/>
                        <a:latin typeface="Cambria"/>
                        <a:ea typeface="Cambria"/>
                        <a:cs typeface="Cambria"/>
                      </a:endParaRPr>
                    </a:p>
                  </a:txBody>
                  <a:tcPr marL="68580" marR="68580" marT="0" marB="0"/>
                </a:tc>
              </a:tr>
            </a:tbl>
          </a:graphicData>
        </a:graphic>
      </p:graphicFrame>
    </p:spTree>
    <p:extLst>
      <p:ext uri="{BB962C8B-B14F-4D97-AF65-F5344CB8AC3E}">
        <p14:creationId xmlns:p14="http://schemas.microsoft.com/office/powerpoint/2010/main" val="285647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139171"/>
            <a:ext cx="8229600" cy="1143000"/>
          </a:xfrm>
          <a:prstGeom prst="rect">
            <a:avLst/>
          </a:prstGeom>
          <a:noFill/>
          <a:ln>
            <a:noFill/>
          </a:ln>
        </p:spPr>
        <p:txBody>
          <a:bodyPr lIns="91425" tIns="45700" rIns="91425" bIns="45700" anchor="ctr" anchorCtr="0">
            <a:noAutofit/>
          </a:bodyPr>
          <a:lstStyle/>
          <a:p>
            <a:pPr>
              <a:buSzPct val="25000"/>
            </a:pPr>
            <a:r>
              <a:rPr lang="en-US" b="1" dirty="0">
                <a:solidFill>
                  <a:srgbClr val="1F497D"/>
                </a:solidFill>
              </a:rPr>
              <a:t>Positive Behavior Game</a:t>
            </a:r>
          </a:p>
        </p:txBody>
      </p:sp>
      <p:sp>
        <p:nvSpPr>
          <p:cNvPr id="560" name="Shape 56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Teacher sets up the students to “catch” them having positive behaviors</a:t>
            </a: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Teacher has to catch the students engaging in the desired behaviors </a:t>
            </a: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If students need a reminder, the students do not get a </a:t>
            </a:r>
            <a:r>
              <a:rPr lang="en-US" sz="2800" b="0" i="0" u="none" strike="noStrike" cap="none" dirty="0" smtClean="0">
                <a:solidFill>
                  <a:srgbClr val="10253F"/>
                </a:solidFill>
                <a:latin typeface="Calibri"/>
                <a:ea typeface="Calibri"/>
                <a:cs typeface="Calibri"/>
                <a:sym typeface="Calibri"/>
              </a:rPr>
              <a:t>point (do not take points away) </a:t>
            </a:r>
            <a:endParaRPr lang="en-US" sz="28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Whole group earning </a:t>
            </a:r>
            <a:r>
              <a:rPr lang="en-US" sz="3200" b="0" i="0" u="none" strike="noStrike" cap="none" dirty="0" smtClean="0">
                <a:solidFill>
                  <a:srgbClr val="10253F"/>
                </a:solidFill>
                <a:latin typeface="Calibri"/>
                <a:ea typeface="Calibri"/>
                <a:cs typeface="Calibri"/>
                <a:sym typeface="Calibri"/>
              </a:rPr>
              <a:t>acknowledgement</a:t>
            </a:r>
            <a:endParaRPr lang="en-US" sz="3200" b="0" i="0" u="none" strike="noStrike" cap="none" dirty="0">
              <a:solidFill>
                <a:srgbClr val="10253F"/>
              </a:solidFill>
              <a:latin typeface="Calibri"/>
              <a:ea typeface="Calibri"/>
              <a:cs typeface="Calibri"/>
              <a:sym typeface="Calibri"/>
            </a:endParaRPr>
          </a:p>
          <a:p>
            <a:pPr marL="742950" marR="0" lvl="1" indent="-285750" algn="l" rtl="0">
              <a:lnSpc>
                <a:spcPct val="90000"/>
              </a:lnSpc>
              <a:spcBef>
                <a:spcPts val="560"/>
              </a:spcBef>
              <a:spcAft>
                <a:spcPts val="0"/>
              </a:spcAft>
              <a:buClr>
                <a:srgbClr val="10253F"/>
              </a:buClr>
              <a:buSzPct val="100000"/>
              <a:buFont typeface="Arial"/>
              <a:buChar char="–"/>
            </a:pPr>
            <a:r>
              <a:rPr lang="en-US" sz="2800" b="0" i="0" u="none" strike="noStrike" cap="none" dirty="0">
                <a:solidFill>
                  <a:srgbClr val="10253F"/>
                </a:solidFill>
                <a:latin typeface="Calibri"/>
                <a:ea typeface="Calibri"/>
                <a:cs typeface="Calibri"/>
                <a:sym typeface="Calibri"/>
              </a:rPr>
              <a:t>Based on the overall behavior of the group</a:t>
            </a:r>
          </a:p>
          <a:p>
            <a:pPr marL="342900" marR="0" lvl="0" indent="-342900" algn="l" rtl="0">
              <a:lnSpc>
                <a:spcPct val="90000"/>
              </a:lnSpc>
              <a:spcBef>
                <a:spcPts val="640"/>
              </a:spcBef>
              <a:spcAft>
                <a:spcPts val="0"/>
              </a:spcAft>
              <a:buClr>
                <a:srgbClr val="10253F"/>
              </a:buClr>
              <a:buSzPct val="100000"/>
              <a:buFont typeface="Arial"/>
              <a:buChar char="•"/>
            </a:pPr>
            <a:r>
              <a:rPr lang="en-US" sz="3200" b="0" i="0" u="none" strike="noStrike" cap="none" dirty="0">
                <a:solidFill>
                  <a:srgbClr val="10253F"/>
                </a:solidFill>
                <a:latin typeface="Calibri"/>
                <a:ea typeface="Calibri"/>
                <a:cs typeface="Calibri"/>
                <a:sym typeface="Calibri"/>
              </a:rPr>
              <a:t>Cultivate and reinforce social responsibility</a:t>
            </a:r>
          </a:p>
          <a:p>
            <a:pPr marL="0" marR="0" lvl="0" indent="0" algn="l" rtl="0">
              <a:lnSpc>
                <a:spcPct val="90000"/>
              </a:lnSpc>
              <a:spcBef>
                <a:spcPts val="640"/>
              </a:spcBef>
              <a:spcAft>
                <a:spcPts val="0"/>
              </a:spcAft>
              <a:buClr>
                <a:schemeClr val="dk1"/>
              </a:buClr>
              <a:buSzPct val="25000"/>
              <a:buFont typeface="Arial"/>
              <a:buNone/>
            </a:pPr>
            <a:endParaRPr sz="32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spcAft>
                <a:spcPts val="0"/>
              </a:spcAft>
              <a:buClr>
                <a:schemeClr val="dk1"/>
              </a:buClr>
              <a:buSzPct val="100000"/>
              <a:buFont typeface="Arial"/>
              <a:buNone/>
            </a:pPr>
            <a:endParaRPr sz="3200" b="0" i="0" u="none" strike="noStrike" cap="none" dirty="0">
              <a:solidFill>
                <a:srgbClr val="10253F"/>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rgbClr val="10253F"/>
              </a:solidFill>
              <a:latin typeface="Calibri"/>
              <a:ea typeface="Calibri"/>
              <a:cs typeface="Calibri"/>
              <a:sym typeface="Calibri"/>
            </a:endParaRPr>
          </a:p>
        </p:txBody>
      </p:sp>
    </p:spTree>
    <p:extLst>
      <p:ext uri="{BB962C8B-B14F-4D97-AF65-F5344CB8AC3E}">
        <p14:creationId xmlns:p14="http://schemas.microsoft.com/office/powerpoint/2010/main" val="33859716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95346"/>
            <a:ext cx="8229600" cy="1143000"/>
          </a:xfrm>
          <a:prstGeom prst="rect">
            <a:avLst/>
          </a:prstGeom>
          <a:noFill/>
          <a:ln>
            <a:noFill/>
          </a:ln>
        </p:spPr>
        <p:txBody>
          <a:bodyPr lIns="91425" tIns="45700" rIns="91425" bIns="45700" anchor="ctr" anchorCtr="0">
            <a:noAutofit/>
          </a:bodyPr>
          <a:lstStyle/>
          <a:p>
            <a:pPr lvl="0">
              <a:buSzPct val="25000"/>
            </a:pPr>
            <a:r>
              <a:rPr lang="en-US" b="1" dirty="0" smtClean="0">
                <a:solidFill>
                  <a:srgbClr val="1F497D"/>
                </a:solidFill>
              </a:rPr>
              <a:t>Set Students up for Success</a:t>
            </a:r>
            <a:endParaRPr lang="en-US" b="1" dirty="0">
              <a:solidFill>
                <a:srgbClr val="1F497D"/>
              </a:solidFill>
            </a:endParaRPr>
          </a:p>
        </p:txBody>
      </p:sp>
      <p:sp>
        <p:nvSpPr>
          <p:cNvPr id="621" name="Shape 621"/>
          <p:cNvSpPr txBox="1">
            <a:spLocks noGrp="1"/>
          </p:cNvSpPr>
          <p:nvPr>
            <p:ph idx="1"/>
          </p:nvPr>
        </p:nvSpPr>
        <p:spPr>
          <a:xfrm>
            <a:off x="457200" y="1397000"/>
            <a:ext cx="8229600" cy="5105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smtClean="0">
                <a:solidFill>
                  <a:schemeClr val="dk1"/>
                </a:solidFill>
                <a:latin typeface="Calibri"/>
                <a:ea typeface="Calibri"/>
                <a:cs typeface="Calibri"/>
                <a:sym typeface="Calibri"/>
              </a:rPr>
              <a:t>Pre</a:t>
            </a:r>
            <a:r>
              <a:rPr lang="en-US" sz="2720" b="0" i="0" u="none" strike="noStrike" cap="none" dirty="0">
                <a:solidFill>
                  <a:schemeClr val="dk1"/>
                </a:solidFill>
                <a:latin typeface="Calibri"/>
                <a:ea typeface="Calibri"/>
                <a:cs typeface="Calibri"/>
                <a:sym typeface="Calibri"/>
              </a:rPr>
              <a:t>-teaching, and re-teaching the </a:t>
            </a:r>
            <a:r>
              <a:rPr lang="en-US" sz="2720" b="0" i="0" u="none" strike="noStrike" cap="none" dirty="0" smtClean="0">
                <a:solidFill>
                  <a:schemeClr val="dk1"/>
                </a:solidFill>
                <a:latin typeface="Calibri"/>
                <a:ea typeface="Calibri"/>
                <a:cs typeface="Calibri"/>
                <a:sym typeface="Calibri"/>
              </a:rPr>
              <a:t>targeted </a:t>
            </a:r>
            <a:r>
              <a:rPr lang="en-US" sz="2720" b="0" i="0" u="none" strike="noStrike" cap="none" dirty="0">
                <a:solidFill>
                  <a:schemeClr val="dk1"/>
                </a:solidFill>
                <a:latin typeface="Calibri"/>
                <a:ea typeface="Calibri"/>
                <a:cs typeface="Calibri"/>
                <a:sym typeface="Calibri"/>
              </a:rPr>
              <a:t>behavior</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smtClean="0">
                <a:solidFill>
                  <a:schemeClr val="dk1"/>
                </a:solidFill>
                <a:latin typeface="Calibri"/>
                <a:ea typeface="Calibri"/>
                <a:cs typeface="Calibri"/>
                <a:sym typeface="Calibri"/>
              </a:rPr>
              <a:t>Pre-correct: provide reminders </a:t>
            </a:r>
            <a:r>
              <a:rPr lang="en-US" sz="2720" b="0" i="0" u="none" strike="noStrike" cap="none" dirty="0">
                <a:solidFill>
                  <a:schemeClr val="dk1"/>
                </a:solidFill>
                <a:latin typeface="Calibri"/>
                <a:ea typeface="Calibri"/>
                <a:cs typeface="Calibri"/>
                <a:sym typeface="Calibri"/>
              </a:rPr>
              <a:t>BEFORE you anticipate the problem behavior </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Consider a non-verbal cue to use the desired behavior</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EX: Sign, thumb’s up, wink, point to the points on the </a:t>
            </a:r>
            <a:r>
              <a:rPr lang="en-US" sz="2380" b="0" i="0" u="none" strike="noStrike" cap="none" dirty="0" smtClean="0">
                <a:solidFill>
                  <a:schemeClr val="dk1"/>
                </a:solidFill>
                <a:latin typeface="Calibri"/>
                <a:ea typeface="Calibri"/>
                <a:cs typeface="Calibri"/>
                <a:sym typeface="Calibri"/>
              </a:rPr>
              <a:t>board</a:t>
            </a:r>
          </a:p>
          <a:p>
            <a:pPr indent="-285750">
              <a:lnSpc>
                <a:spcPct val="90000"/>
              </a:lnSpc>
              <a:spcBef>
                <a:spcPts val="476"/>
              </a:spcBef>
              <a:buClr>
                <a:schemeClr val="dk1"/>
              </a:buClr>
              <a:buSzPct val="99166"/>
              <a:buFont typeface="Arial"/>
              <a:buChar char="–"/>
            </a:pPr>
            <a:r>
              <a:rPr lang="en-US" sz="2780" dirty="0" smtClean="0">
                <a:solidFill>
                  <a:schemeClr val="dk1"/>
                </a:solidFill>
                <a:latin typeface="Calibri"/>
                <a:ea typeface="Calibri"/>
                <a:cs typeface="Calibri"/>
                <a:sym typeface="Calibri"/>
              </a:rPr>
              <a:t>Use proximity by moving near a student needing a prompt. Deliver BSP once the student demonstrates behavior</a:t>
            </a:r>
            <a:endParaRPr lang="en-US" sz="278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Make them “special earners” to earn additional points for the class when they demonstrate the desired behaviors </a:t>
            </a:r>
          </a:p>
          <a:p>
            <a:pPr marL="1314450" marR="0" lvl="2" indent="-514350" algn="l" rtl="0">
              <a:lnSpc>
                <a:spcPct val="90000"/>
              </a:lnSpc>
              <a:spcBef>
                <a:spcPts val="408"/>
              </a:spcBef>
              <a:spcAft>
                <a:spcPts val="0"/>
              </a:spcAft>
              <a:buClr>
                <a:schemeClr val="dk1"/>
              </a:buClr>
              <a:buSzPct val="102000"/>
              <a:buFont typeface="Arial"/>
              <a:buNone/>
            </a:pPr>
            <a:endParaRPr sz="204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476"/>
              </a:spcBef>
              <a:spcAft>
                <a:spcPts val="0"/>
              </a:spcAft>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a:p>
            <a:pPr marL="400050" marR="0" lvl="1" indent="-6350" algn="l" rtl="0">
              <a:lnSpc>
                <a:spcPct val="90000"/>
              </a:lnSpc>
              <a:spcBef>
                <a:spcPts val="476"/>
              </a:spcBef>
              <a:spcAft>
                <a:spcPts val="0"/>
              </a:spcAft>
              <a:buClr>
                <a:schemeClr val="dk1"/>
              </a:buClr>
              <a:buSzPct val="25000"/>
              <a:buFont typeface="Arial"/>
              <a:buNone/>
            </a:pPr>
            <a:endParaRPr sz="238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76"/>
              </a:spcBef>
              <a:buClr>
                <a:schemeClr val="dk1"/>
              </a:buClr>
              <a:buSzPct val="99166"/>
              <a:buFont typeface="Arial"/>
              <a:buNone/>
            </a:pPr>
            <a:endParaRPr sz="238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6206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50523"/>
            <a:ext cx="8229600" cy="1143000"/>
          </a:xfrm>
          <a:prstGeom prst="rect">
            <a:avLst/>
          </a:prstGeom>
          <a:noFill/>
          <a:ln>
            <a:noFill/>
          </a:ln>
        </p:spPr>
        <p:txBody>
          <a:bodyPr lIns="91425" tIns="45700" rIns="91425" bIns="45700" anchor="ctr" anchorCtr="0">
            <a:noAutofit/>
          </a:bodyPr>
          <a:lstStyle/>
          <a:p>
            <a:pPr>
              <a:buSzPct val="25000"/>
            </a:pPr>
            <a:r>
              <a:rPr lang="en-US" b="1" dirty="0" smtClean="0">
                <a:solidFill>
                  <a:srgbClr val="1F497D"/>
                </a:solidFill>
              </a:rPr>
              <a:t>Support </a:t>
            </a:r>
            <a:r>
              <a:rPr lang="en-US" b="1" dirty="0">
                <a:solidFill>
                  <a:srgbClr val="1F497D"/>
                </a:solidFill>
              </a:rPr>
              <a:t>ALL Students</a:t>
            </a:r>
          </a:p>
        </p:txBody>
      </p:sp>
      <p:sp>
        <p:nvSpPr>
          <p:cNvPr id="614" name="Shape 614"/>
          <p:cNvSpPr txBox="1">
            <a:spLocks noGrp="1"/>
          </p:cNvSpPr>
          <p:nvPr>
            <p:ph idx="1"/>
          </p:nvPr>
        </p:nvSpPr>
        <p:spPr>
          <a:xfrm>
            <a:off x="717175" y="1307175"/>
            <a:ext cx="7883010" cy="521215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b="0" i="0" u="none" strike="noStrike" cap="none" dirty="0">
                <a:solidFill>
                  <a:schemeClr val="dk1"/>
                </a:solidFill>
                <a:latin typeface="Calibri"/>
                <a:ea typeface="Calibri"/>
                <a:cs typeface="Calibri"/>
                <a:sym typeface="Calibri"/>
              </a:rPr>
              <a:t>Consider how accessible the game is to your learners with special needs:</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Do any students need images on the board in addition to words?</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EX: PICTURE of </a:t>
            </a:r>
            <a:r>
              <a:rPr lang="en-US" b="0" i="0" u="none" strike="noStrike" cap="none" dirty="0" smtClean="0">
                <a:solidFill>
                  <a:schemeClr val="dk1"/>
                </a:solidFill>
                <a:latin typeface="Calibri"/>
                <a:ea typeface="Calibri"/>
                <a:cs typeface="Calibri"/>
                <a:sym typeface="Calibri"/>
              </a:rPr>
              <a:t>students raising </a:t>
            </a:r>
            <a:r>
              <a:rPr lang="en-US" b="0" i="0" u="none" strike="noStrike" cap="none" dirty="0">
                <a:solidFill>
                  <a:schemeClr val="dk1"/>
                </a:solidFill>
                <a:latin typeface="Calibri"/>
                <a:ea typeface="Calibri"/>
                <a:cs typeface="Calibri"/>
                <a:sym typeface="Calibri"/>
              </a:rPr>
              <a:t>their hand.</a:t>
            </a:r>
          </a:p>
          <a:p>
            <a:pPr marL="342900" marR="0" lvl="0" indent="-342900" algn="l" rtl="0">
              <a:lnSpc>
                <a:spcPct val="90000"/>
              </a:lnSpc>
              <a:spcBef>
                <a:spcPts val="592"/>
              </a:spcBef>
              <a:spcAft>
                <a:spcPts val="0"/>
              </a:spcAft>
              <a:buClr>
                <a:schemeClr val="dk1"/>
              </a:buClr>
              <a:buSzPct val="98666"/>
              <a:buFont typeface="Arial"/>
              <a:buChar char="•"/>
            </a:pPr>
            <a:r>
              <a:rPr lang="en-US" b="0" i="0" u="none" strike="noStrike" cap="none" dirty="0">
                <a:solidFill>
                  <a:schemeClr val="dk1"/>
                </a:solidFill>
                <a:latin typeface="Calibri"/>
                <a:ea typeface="Calibri"/>
                <a:cs typeface="Calibri"/>
                <a:sym typeface="Calibri"/>
              </a:rPr>
              <a:t>Do any students have behavioral challenges?</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 They may need additional practice, reminders, and reinforcement</a:t>
            </a:r>
          </a:p>
          <a:p>
            <a:pPr marL="742950" marR="0" lvl="1" indent="-285750" algn="l" rtl="0">
              <a:lnSpc>
                <a:spcPct val="90000"/>
              </a:lnSpc>
              <a:spcBef>
                <a:spcPts val="518"/>
              </a:spcBef>
              <a:spcAft>
                <a:spcPts val="0"/>
              </a:spcAft>
              <a:buClr>
                <a:schemeClr val="dk1"/>
              </a:buClr>
              <a:buSzPct val="99615"/>
              <a:buFont typeface="Arial"/>
              <a:buChar char="–"/>
            </a:pPr>
            <a:r>
              <a:rPr lang="en-US" b="0" i="0" u="none" strike="noStrike" cap="none" dirty="0">
                <a:solidFill>
                  <a:schemeClr val="dk1"/>
                </a:solidFill>
                <a:latin typeface="Calibri"/>
                <a:ea typeface="Calibri"/>
                <a:cs typeface="Calibri"/>
                <a:sym typeface="Calibri"/>
              </a:rPr>
              <a:t>Do not allow their behaviors to bring down the average for the entire class. </a:t>
            </a:r>
            <a:endParaRPr sz="3200" b="0" i="0" u="none" strike="noStrike" cap="none" dirty="0">
              <a:solidFill>
                <a:schemeClr val="dk1"/>
              </a:solidFill>
              <a:latin typeface="Calibri"/>
              <a:ea typeface="Calibri"/>
              <a:cs typeface="Calibri"/>
              <a:sym typeface="Calibri"/>
            </a:endParaRPr>
          </a:p>
          <a:p>
            <a:pPr marL="1314450" marR="0" lvl="2" indent="-514350" algn="l" rtl="0">
              <a:lnSpc>
                <a:spcPct val="90000"/>
              </a:lnSpc>
              <a:spcBef>
                <a:spcPts val="444"/>
              </a:spcBef>
              <a:spcAft>
                <a:spcPts val="0"/>
              </a:spcAft>
              <a:buClr>
                <a:schemeClr val="dk1"/>
              </a:buClr>
              <a:buSzPct val="100909"/>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914400" marR="0" lvl="1" indent="-520700" algn="l" rtl="0">
              <a:lnSpc>
                <a:spcPct val="90000"/>
              </a:lnSpc>
              <a:spcBef>
                <a:spcPts val="518"/>
              </a:spcBef>
              <a:spcAft>
                <a:spcPts val="0"/>
              </a:spcAft>
              <a:buClr>
                <a:schemeClr val="dk1"/>
              </a:buClr>
              <a:buSzPct val="99615"/>
              <a:buFont typeface="Arial"/>
              <a:buNone/>
            </a:pPr>
            <a:endParaRPr b="0" i="0" u="none" strike="noStrike" cap="none" dirty="0">
              <a:solidFill>
                <a:schemeClr val="dk1"/>
              </a:solidFill>
              <a:latin typeface="Calibri"/>
              <a:ea typeface="Calibri"/>
              <a:cs typeface="Calibri"/>
              <a:sym typeface="Calibri"/>
            </a:endParaRPr>
          </a:p>
          <a:p>
            <a:pPr marL="400050" marR="0" lvl="1" indent="-6350" algn="l" rtl="0">
              <a:lnSpc>
                <a:spcPct val="90000"/>
              </a:lnSpc>
              <a:spcBef>
                <a:spcPts val="518"/>
              </a:spcBef>
              <a:spcAft>
                <a:spcPts val="0"/>
              </a:spcAft>
              <a:buClr>
                <a:schemeClr val="dk1"/>
              </a:buClr>
              <a:buSzPct val="25000"/>
              <a:buFont typeface="Arial"/>
              <a:buNone/>
            </a:pPr>
            <a:endParaRPr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18"/>
              </a:spcBef>
              <a:buClr>
                <a:schemeClr val="dk1"/>
              </a:buClr>
              <a:buSzPct val="99615"/>
              <a:buFont typeface="Arial"/>
              <a:buNone/>
            </a:pP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77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74572"/>
            <a:ext cx="8229600" cy="1143000"/>
          </a:xfrm>
        </p:spPr>
        <p:txBody>
          <a:bodyPr>
            <a:normAutofit/>
          </a:bodyPr>
          <a:lstStyle/>
          <a:p>
            <a:pPr>
              <a:defRPr/>
            </a:pPr>
            <a:r>
              <a:rPr lang="en-US" sz="4300" b="1" dirty="0">
                <a:solidFill>
                  <a:srgbClr val="1F497D"/>
                </a:solidFill>
              </a:rPr>
              <a:t>ABCs of Behavior</a:t>
            </a:r>
          </a:p>
        </p:txBody>
      </p:sp>
      <p:sp>
        <p:nvSpPr>
          <p:cNvPr id="5" name="Rectangle 4"/>
          <p:cNvSpPr/>
          <p:nvPr/>
        </p:nvSpPr>
        <p:spPr>
          <a:xfrm>
            <a:off x="451181" y="3236901"/>
            <a:ext cx="2590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2</a:t>
            </a:r>
          </a:p>
          <a:p>
            <a:pPr algn="ctr">
              <a:defRPr/>
            </a:pPr>
            <a:endParaRPr lang="en-US" sz="3200" dirty="0">
              <a:solidFill>
                <a:srgbClr val="000000"/>
              </a:solidFill>
            </a:endParaRPr>
          </a:p>
          <a:p>
            <a:pPr algn="ctr">
              <a:defRPr/>
            </a:pPr>
            <a:r>
              <a:rPr lang="en-US" sz="3200" dirty="0">
                <a:solidFill>
                  <a:srgbClr val="000000"/>
                </a:solidFill>
              </a:rPr>
              <a:t>Antecedent/</a:t>
            </a:r>
          </a:p>
          <a:p>
            <a:pPr algn="ctr">
              <a:defRPr/>
            </a:pPr>
            <a:r>
              <a:rPr lang="en-US" sz="3200" dirty="0">
                <a:solidFill>
                  <a:srgbClr val="000000"/>
                </a:solidFill>
              </a:rPr>
              <a:t>Trigger: </a:t>
            </a:r>
          </a:p>
          <a:p>
            <a:pPr algn="ctr">
              <a:defRPr/>
            </a:pPr>
            <a:r>
              <a:rPr lang="en-US" sz="3200" dirty="0">
                <a:solidFill>
                  <a:srgbClr val="000000"/>
                </a:solidFill>
              </a:rPr>
              <a:t>When _____ happens…. </a:t>
            </a:r>
          </a:p>
        </p:txBody>
      </p:sp>
      <p:sp>
        <p:nvSpPr>
          <p:cNvPr id="6" name="Rectangle 5"/>
          <p:cNvSpPr/>
          <p:nvPr/>
        </p:nvSpPr>
        <p:spPr>
          <a:xfrm>
            <a:off x="3200400" y="3221960"/>
            <a:ext cx="2743200" cy="3352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1  </a:t>
            </a:r>
            <a:endParaRPr lang="en-US" sz="3200" dirty="0">
              <a:solidFill>
                <a:srgbClr val="000000"/>
              </a:solidFill>
            </a:endParaRPr>
          </a:p>
          <a:p>
            <a:pPr algn="ctr" fontAlgn="auto">
              <a:spcBef>
                <a:spcPts val="0"/>
              </a:spcBef>
              <a:spcAft>
                <a:spcPts val="0"/>
              </a:spcAft>
              <a:defRPr/>
            </a:pPr>
            <a:endParaRPr lang="en-US" dirty="0">
              <a:solidFill>
                <a:srgbClr val="000000"/>
              </a:solidFill>
            </a:endParaRPr>
          </a:p>
          <a:p>
            <a:pPr algn="ctr" fontAlgn="auto">
              <a:spcBef>
                <a:spcPts val="0"/>
              </a:spcBef>
              <a:spcAft>
                <a:spcPts val="0"/>
              </a:spcAft>
              <a:defRPr/>
            </a:pPr>
            <a:r>
              <a:rPr lang="en-US" sz="3200" dirty="0">
                <a:solidFill>
                  <a:srgbClr val="000000"/>
                </a:solidFill>
                <a:cs typeface="Tw Cen MT"/>
              </a:rPr>
              <a:t>Behavior:</a:t>
            </a:r>
          </a:p>
          <a:p>
            <a:pPr algn="ctr" fontAlgn="auto">
              <a:spcBef>
                <a:spcPts val="0"/>
              </a:spcBef>
              <a:spcAft>
                <a:spcPts val="0"/>
              </a:spcAft>
              <a:defRPr/>
            </a:pPr>
            <a:endParaRPr lang="en-US" sz="3200" dirty="0">
              <a:solidFill>
                <a:srgbClr val="000000"/>
              </a:solidFill>
              <a:cs typeface="Tw Cen MT"/>
            </a:endParaRPr>
          </a:p>
          <a:p>
            <a:pPr algn="ctr" fontAlgn="auto">
              <a:spcBef>
                <a:spcPts val="0"/>
              </a:spcBef>
              <a:spcAft>
                <a:spcPts val="0"/>
              </a:spcAft>
              <a:defRPr/>
            </a:pPr>
            <a:r>
              <a:rPr lang="en-US" sz="3200" dirty="0">
                <a:solidFill>
                  <a:srgbClr val="000000"/>
                </a:solidFill>
                <a:cs typeface="Tw Cen MT"/>
              </a:rPr>
              <a:t>the student does (</a:t>
            </a:r>
            <a:r>
              <a:rPr lang="en-US" sz="3200" b="1" dirty="0">
                <a:solidFill>
                  <a:srgbClr val="000000"/>
                </a:solidFill>
                <a:cs typeface="Tw Cen MT"/>
              </a:rPr>
              <a:t>what</a:t>
            </a:r>
            <a:r>
              <a:rPr lang="en-US" sz="3200" dirty="0">
                <a:solidFill>
                  <a:srgbClr val="000000"/>
                </a:solidFill>
                <a:cs typeface="Tw Cen MT"/>
              </a:rPr>
              <a:t>)__</a:t>
            </a:r>
          </a:p>
        </p:txBody>
      </p:sp>
      <p:sp>
        <p:nvSpPr>
          <p:cNvPr id="7" name="Rectangle 6"/>
          <p:cNvSpPr/>
          <p:nvPr/>
        </p:nvSpPr>
        <p:spPr>
          <a:xfrm>
            <a:off x="6104377" y="3221960"/>
            <a:ext cx="2590800" cy="33528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a:defRPr/>
            </a:pPr>
            <a:endParaRPr lang="en-US" sz="3200" dirty="0" smtClean="0">
              <a:solidFill>
                <a:srgbClr val="000000"/>
              </a:solidFill>
            </a:endParaRPr>
          </a:p>
          <a:p>
            <a:pPr algn="ctr">
              <a:defRPr/>
            </a:pPr>
            <a:r>
              <a:rPr lang="en-US" sz="3200" dirty="0" smtClean="0">
                <a:solidFill>
                  <a:srgbClr val="000000"/>
                </a:solidFill>
              </a:rPr>
              <a:t>3</a:t>
            </a:r>
            <a:endParaRPr lang="en-US" sz="3200" dirty="0">
              <a:solidFill>
                <a:srgbClr val="000000"/>
              </a:solidFill>
            </a:endParaRPr>
          </a:p>
          <a:p>
            <a:pPr algn="ctr">
              <a:defRPr/>
            </a:pPr>
            <a:endParaRPr lang="en-US" sz="3200" dirty="0">
              <a:solidFill>
                <a:srgbClr val="000000"/>
              </a:solidFill>
            </a:endParaRPr>
          </a:p>
          <a:p>
            <a:pPr algn="ctr">
              <a:defRPr/>
            </a:pPr>
            <a:r>
              <a:rPr lang="en-US" sz="3200" dirty="0">
                <a:solidFill>
                  <a:srgbClr val="000000"/>
                </a:solidFill>
              </a:rPr>
              <a:t>Consequence/</a:t>
            </a:r>
          </a:p>
          <a:p>
            <a:pPr algn="ctr">
              <a:defRPr/>
            </a:pPr>
            <a:r>
              <a:rPr lang="en-US" sz="3200" dirty="0" smtClean="0">
                <a:solidFill>
                  <a:srgbClr val="000000"/>
                </a:solidFill>
              </a:rPr>
              <a:t>Outcome</a:t>
            </a:r>
            <a:endParaRPr lang="en-US" sz="3200" dirty="0">
              <a:solidFill>
                <a:srgbClr val="000000"/>
              </a:solidFill>
            </a:endParaRPr>
          </a:p>
          <a:p>
            <a:pPr algn="ctr">
              <a:defRPr/>
            </a:pPr>
            <a:r>
              <a:rPr lang="en-US" sz="3200" dirty="0">
                <a:solidFill>
                  <a:srgbClr val="000000"/>
                </a:solidFill>
              </a:rPr>
              <a:t>..because (why) ______ </a:t>
            </a:r>
          </a:p>
          <a:p>
            <a:pPr algn="ctr">
              <a:defRPr/>
            </a:pPr>
            <a:endParaRPr lang="en-US" sz="3200" dirty="0">
              <a:solidFill>
                <a:srgbClr val="000000"/>
              </a:solidFill>
            </a:endParaRPr>
          </a:p>
        </p:txBody>
      </p:sp>
      <p:sp>
        <p:nvSpPr>
          <p:cNvPr id="8" name="Right Arrow 7"/>
          <p:cNvSpPr/>
          <p:nvPr/>
        </p:nvSpPr>
        <p:spPr>
          <a:xfrm>
            <a:off x="2874130"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9577"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154466" y="6541898"/>
            <a:ext cx="363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
        <p:nvSpPr>
          <p:cNvPr id="2" name="Left Arrow 1"/>
          <p:cNvSpPr/>
          <p:nvPr/>
        </p:nvSpPr>
        <p:spPr>
          <a:xfrm rot="18583361">
            <a:off x="6031820" y="402591"/>
            <a:ext cx="2949781" cy="2815026"/>
          </a:xfrm>
          <a:prstGeom prst="leftArrow">
            <a:avLst>
              <a:gd name="adj1" fmla="val 50000"/>
              <a:gd name="adj2" fmla="val 507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8" name="TextBox 2"/>
          <p:cNvSpPr txBox="1">
            <a:spLocks noChangeArrowheads="1"/>
          </p:cNvSpPr>
          <p:nvPr/>
        </p:nvSpPr>
        <p:spPr bwMode="auto">
          <a:xfrm rot="18562412">
            <a:off x="6283298" y="554938"/>
            <a:ext cx="3044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1D2A53"/>
                </a:solidFill>
                <a:latin typeface="Tw Cen MT"/>
                <a:cs typeface="Tw Cen MT"/>
              </a:rPr>
              <a:t>Traditional Consequence System</a:t>
            </a:r>
            <a:endParaRPr lang="en-US" sz="2800" dirty="0">
              <a:solidFill>
                <a:srgbClr val="1D2A53"/>
              </a:solidFill>
              <a:latin typeface="Tw Cen MT"/>
              <a:cs typeface="Tw Cen MT"/>
            </a:endParaRPr>
          </a:p>
        </p:txBody>
      </p:sp>
      <p:sp>
        <p:nvSpPr>
          <p:cNvPr id="12" name="Left Arrow 11"/>
          <p:cNvSpPr/>
          <p:nvPr/>
        </p:nvSpPr>
        <p:spPr>
          <a:xfrm rot="13996795">
            <a:off x="-117096" y="312217"/>
            <a:ext cx="3122733" cy="284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0" name="TextBox 12"/>
          <p:cNvSpPr txBox="1">
            <a:spLocks noChangeArrowheads="1"/>
          </p:cNvSpPr>
          <p:nvPr/>
        </p:nvSpPr>
        <p:spPr bwMode="auto">
          <a:xfrm rot="3111438">
            <a:off x="-155397" y="973114"/>
            <a:ext cx="31410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1D2A53"/>
                </a:solidFill>
                <a:latin typeface="Tw Cen MT"/>
                <a:cs typeface="Tw Cen MT"/>
              </a:rPr>
              <a:t>Prevention Science: </a:t>
            </a:r>
          </a:p>
          <a:p>
            <a:pPr eaLnBrk="1" hangingPunct="1"/>
            <a:r>
              <a:rPr lang="en-US" sz="2800" dirty="0" smtClean="0">
                <a:solidFill>
                  <a:srgbClr val="1D2A53"/>
                </a:solidFill>
                <a:latin typeface="Tw Cen MT"/>
                <a:cs typeface="Tw Cen MT"/>
              </a:rPr>
              <a:t>Instructional </a:t>
            </a:r>
            <a:r>
              <a:rPr lang="en-US" sz="2800" dirty="0">
                <a:solidFill>
                  <a:srgbClr val="1D2A53"/>
                </a:solidFill>
                <a:latin typeface="Tw Cen MT"/>
                <a:cs typeface="Tw Cen MT"/>
              </a:rPr>
              <a:t>Approach</a:t>
            </a:r>
          </a:p>
        </p:txBody>
      </p:sp>
    </p:spTree>
    <p:extLst>
      <p:ext uri="{BB962C8B-B14F-4D97-AF65-F5344CB8AC3E}">
        <p14:creationId xmlns:p14="http://schemas.microsoft.com/office/powerpoint/2010/main" val="123044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F497D"/>
                </a:solidFill>
              </a:rPr>
              <a:t>Planning Considerations</a:t>
            </a:r>
          </a:p>
        </p:txBody>
      </p:sp>
      <p:sp>
        <p:nvSpPr>
          <p:cNvPr id="3" name="Content Placeholder 2"/>
          <p:cNvSpPr>
            <a:spLocks noGrp="1"/>
          </p:cNvSpPr>
          <p:nvPr>
            <p:ph idx="1"/>
          </p:nvPr>
        </p:nvSpPr>
        <p:spPr/>
        <p:txBody>
          <a:bodyPr/>
          <a:lstStyle/>
          <a:p>
            <a:r>
              <a:rPr lang="en-US" dirty="0" smtClean="0"/>
              <a:t>How will we use group contingencies to support student behavior?</a:t>
            </a:r>
          </a:p>
          <a:p>
            <a:r>
              <a:rPr lang="en-US" dirty="0" smtClean="0"/>
              <a:t>What might the Positive Behavior Game look like for us?</a:t>
            </a:r>
            <a:endParaRPr lang="en-US" dirty="0"/>
          </a:p>
        </p:txBody>
      </p:sp>
    </p:spTree>
    <p:extLst>
      <p:ext uri="{BB962C8B-B14F-4D97-AF65-F5344CB8AC3E}">
        <p14:creationId xmlns:p14="http://schemas.microsoft.com/office/powerpoint/2010/main" val="2120565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88533"/>
            <a:ext cx="8229600" cy="1143000"/>
          </a:xfrm>
        </p:spPr>
        <p:txBody>
          <a:bodyPr>
            <a:normAutofit/>
          </a:bodyPr>
          <a:lstStyle/>
          <a:p>
            <a:pPr>
              <a:defRPr/>
            </a:pPr>
            <a:r>
              <a:rPr lang="en-US" sz="4300" b="1" dirty="0">
                <a:solidFill>
                  <a:schemeClr val="bg1"/>
                </a:solidFill>
              </a:rPr>
              <a:t>ABCs of Behavior</a:t>
            </a:r>
          </a:p>
        </p:txBody>
      </p:sp>
      <p:sp>
        <p:nvSpPr>
          <p:cNvPr id="5" name="Rectangle 4"/>
          <p:cNvSpPr/>
          <p:nvPr/>
        </p:nvSpPr>
        <p:spPr>
          <a:xfrm>
            <a:off x="0" y="956242"/>
            <a:ext cx="2823882" cy="50806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rgbClr val="FFFFFF"/>
                </a:solidFill>
                <a:ea typeface="ＭＳ Ｐゴシック" charset="0"/>
                <a:cs typeface="Calibri"/>
              </a:rPr>
              <a:t>Antecedents:</a:t>
            </a:r>
            <a:endParaRPr lang="en-US" sz="3200" dirty="0" smtClean="0">
              <a:solidFill>
                <a:srgbClr val="FFFFFF"/>
              </a:solidFill>
              <a:ea typeface="ＭＳ Ｐゴシック" charset="0"/>
              <a:cs typeface="Calibri"/>
            </a:endParaRPr>
          </a:p>
          <a:p>
            <a:pPr algn="ctr">
              <a:defRPr/>
            </a:pPr>
            <a:r>
              <a:rPr lang="en-US" sz="3200" dirty="0" smtClean="0">
                <a:solidFill>
                  <a:srgbClr val="FFFFFF"/>
                </a:solidFill>
                <a:ea typeface="ＭＳ Ｐゴシック" charset="0"/>
                <a:cs typeface="Calibri"/>
              </a:rPr>
              <a:t>Expected behaviors taught,</a:t>
            </a:r>
          </a:p>
          <a:p>
            <a:pPr algn="ctr">
              <a:defRPr/>
            </a:pPr>
            <a:r>
              <a:rPr lang="en-US" sz="3200" dirty="0" smtClean="0">
                <a:solidFill>
                  <a:srgbClr val="FFFFFF"/>
                </a:solidFill>
                <a:ea typeface="ＭＳ Ｐゴシック" charset="0"/>
                <a:cs typeface="Calibri"/>
              </a:rPr>
              <a:t>Classroom practices implemented (routines, supervision), etc. </a:t>
            </a:r>
            <a:endParaRPr lang="en-US" sz="3200" dirty="0">
              <a:solidFill>
                <a:srgbClr val="FFFFFF"/>
              </a:solidFill>
              <a:ea typeface="ＭＳ Ｐゴシック" charset="0"/>
              <a:cs typeface="Calibri"/>
            </a:endParaRPr>
          </a:p>
        </p:txBody>
      </p:sp>
      <p:sp>
        <p:nvSpPr>
          <p:cNvPr id="6" name="Rectangle 5"/>
          <p:cNvSpPr/>
          <p:nvPr/>
        </p:nvSpPr>
        <p:spPr>
          <a:xfrm>
            <a:off x="2961344" y="971184"/>
            <a:ext cx="2743200" cy="227105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ea typeface="ＭＳ Ｐゴシック" charset="0"/>
                <a:cs typeface="Calibri"/>
              </a:rPr>
              <a:t>Behavior:</a:t>
            </a:r>
          </a:p>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r>
              <a:rPr lang="en-US" sz="3200" b="1" i="1" dirty="0" smtClean="0">
                <a:solidFill>
                  <a:schemeClr val="bg1"/>
                </a:solidFill>
                <a:ea typeface="ＭＳ Ｐゴシック" charset="0"/>
                <a:cs typeface="Calibri"/>
              </a:rPr>
              <a:t>Expectations defined</a:t>
            </a:r>
          </a:p>
        </p:txBody>
      </p:sp>
      <p:sp>
        <p:nvSpPr>
          <p:cNvPr id="7" name="Rectangle 6"/>
          <p:cNvSpPr/>
          <p:nvPr/>
        </p:nvSpPr>
        <p:spPr>
          <a:xfrm>
            <a:off x="5940025" y="1001065"/>
            <a:ext cx="3203975" cy="50358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Calibri"/>
              <a:cs typeface="Calibri"/>
            </a:endParaRPr>
          </a:p>
          <a:p>
            <a:pPr algn="ctr">
              <a:defRPr/>
            </a:pPr>
            <a:r>
              <a:rPr lang="en-US" sz="3200" b="1" i="1" dirty="0">
                <a:solidFill>
                  <a:schemeClr val="bg1"/>
                </a:solidFill>
                <a:ea typeface="ＭＳ Ｐゴシック" charset="0"/>
                <a:cs typeface="Calibri"/>
              </a:rPr>
              <a:t>Consequences</a:t>
            </a:r>
            <a:r>
              <a:rPr lang="en-US" sz="3200" b="1" i="1" dirty="0" smtClean="0">
                <a:solidFill>
                  <a:schemeClr val="bg1"/>
                </a:solidFill>
                <a:ea typeface="ＭＳ Ｐゴシック" charset="0"/>
                <a:cs typeface="Calibri"/>
              </a:rPr>
              <a:t>:</a:t>
            </a:r>
          </a:p>
          <a:p>
            <a:pPr algn="ctr">
              <a:defRPr/>
            </a:pPr>
            <a:endParaRPr lang="en-US" sz="3200" b="1" i="1" dirty="0">
              <a:solidFill>
                <a:schemeClr val="bg1"/>
              </a:solidFill>
              <a:ea typeface="ＭＳ Ｐゴシック" charset="0"/>
              <a:cs typeface="Calibri"/>
            </a:endParaRPr>
          </a:p>
          <a:p>
            <a:pPr algn="ctr">
              <a:defRPr/>
            </a:pPr>
            <a:r>
              <a:rPr lang="en-US" sz="3200" b="1" i="1" dirty="0" smtClean="0">
                <a:solidFill>
                  <a:schemeClr val="bg1"/>
                </a:solidFill>
                <a:ea typeface="ＭＳ Ｐゴシック" charset="0"/>
                <a:cs typeface="Calibri"/>
              </a:rPr>
              <a:t> Acknowledge-</a:t>
            </a:r>
            <a:r>
              <a:rPr lang="en-US" sz="3200" b="1" i="1" dirty="0" err="1" smtClean="0">
                <a:solidFill>
                  <a:schemeClr val="bg1"/>
                </a:solidFill>
                <a:ea typeface="ＭＳ Ｐゴシック" charset="0"/>
                <a:cs typeface="Calibri"/>
              </a:rPr>
              <a:t>ment</a:t>
            </a:r>
            <a:r>
              <a:rPr lang="en-US" sz="3200" b="1" i="1" dirty="0" smtClean="0">
                <a:solidFill>
                  <a:schemeClr val="bg1"/>
                </a:solidFill>
                <a:ea typeface="ＭＳ Ｐゴシック" charset="0"/>
                <a:cs typeface="Calibri"/>
              </a:rPr>
              <a:t>/Reinforcement/ Behavior Specific Praise</a:t>
            </a:r>
          </a:p>
          <a:p>
            <a:pPr algn="ctr">
              <a:defRPr/>
            </a:pPr>
            <a:endParaRPr lang="en-US" sz="3200" b="1" i="1" dirty="0">
              <a:solidFill>
                <a:schemeClr val="bg1"/>
              </a:solidFill>
              <a:ea typeface="ＭＳ Ｐゴシック" charset="0"/>
              <a:cs typeface="Calibri"/>
            </a:endParaRPr>
          </a:p>
          <a:p>
            <a:pPr algn="ctr">
              <a:defRPr/>
            </a:pPr>
            <a:r>
              <a:rPr lang="en-US" sz="3200" b="1" i="1" dirty="0">
                <a:solidFill>
                  <a:schemeClr val="bg1"/>
                </a:solidFill>
                <a:ea typeface="ＭＳ Ｐゴシック" charset="0"/>
                <a:cs typeface="Calibri"/>
              </a:rPr>
              <a:t>Effective Responses</a:t>
            </a:r>
          </a:p>
        </p:txBody>
      </p:sp>
      <p:sp>
        <p:nvSpPr>
          <p:cNvPr id="8" name="Right Arrow 7"/>
          <p:cNvSpPr/>
          <p:nvPr/>
        </p:nvSpPr>
        <p:spPr>
          <a:xfrm>
            <a:off x="2525058" y="3164901"/>
            <a:ext cx="691513"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393763" y="3167530"/>
            <a:ext cx="748874"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6429452" y="6086185"/>
            <a:ext cx="271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
        <p:nvSpPr>
          <p:cNvPr id="3" name="TextBox 2"/>
          <p:cNvSpPr txBox="1"/>
          <p:nvPr/>
        </p:nvSpPr>
        <p:spPr>
          <a:xfrm>
            <a:off x="1213227" y="6317851"/>
            <a:ext cx="5976904" cy="523220"/>
          </a:xfrm>
          <a:prstGeom prst="rect">
            <a:avLst/>
          </a:prstGeom>
          <a:noFill/>
        </p:spPr>
        <p:txBody>
          <a:bodyPr wrap="none" rtlCol="0">
            <a:spAutoFit/>
          </a:bodyPr>
          <a:lstStyle/>
          <a:p>
            <a:r>
              <a:rPr lang="en-US" sz="2800" b="1" i="1" dirty="0" smtClean="0"/>
              <a:t>Knowing this, helps us with the WHY…</a:t>
            </a:r>
            <a:endParaRPr lang="en-US" sz="2800" b="1" i="1" dirty="0"/>
          </a:p>
        </p:txBody>
      </p:sp>
      <p:sp>
        <p:nvSpPr>
          <p:cNvPr id="14" name="Rectangle 13"/>
          <p:cNvSpPr/>
          <p:nvPr/>
        </p:nvSpPr>
        <p:spPr>
          <a:xfrm>
            <a:off x="2961344" y="3556000"/>
            <a:ext cx="2743200" cy="243606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ea typeface="ＭＳ Ｐゴシック" charset="0"/>
                <a:cs typeface="Calibri"/>
              </a:rPr>
              <a:t>Behavior:</a:t>
            </a:r>
          </a:p>
          <a:p>
            <a:pPr algn="ctr" fontAlgn="auto">
              <a:spcBef>
                <a:spcPts val="0"/>
              </a:spcBef>
              <a:spcAft>
                <a:spcPts val="0"/>
              </a:spcAft>
              <a:defRPr/>
            </a:pPr>
            <a:endParaRPr lang="en-US" sz="3200" b="1" i="1" dirty="0" smtClean="0">
              <a:solidFill>
                <a:schemeClr val="bg1"/>
              </a:solidFill>
              <a:ea typeface="ＭＳ Ｐゴシック" charset="0"/>
              <a:cs typeface="Calibri"/>
            </a:endParaRPr>
          </a:p>
          <a:p>
            <a:pPr algn="ctr" fontAlgn="auto">
              <a:spcBef>
                <a:spcPts val="0"/>
              </a:spcBef>
              <a:spcAft>
                <a:spcPts val="0"/>
              </a:spcAft>
              <a:defRPr/>
            </a:pPr>
            <a:r>
              <a:rPr lang="en-US" sz="3200" b="1" i="1" dirty="0" smtClean="0">
                <a:solidFill>
                  <a:schemeClr val="bg1"/>
                </a:solidFill>
                <a:ea typeface="ＭＳ Ｐゴシック" charset="0"/>
                <a:cs typeface="Calibri"/>
              </a:rPr>
              <a:t>“Problem Behaviors” defined</a:t>
            </a:r>
            <a:endParaRPr lang="en-US" sz="3200" b="1" i="1" dirty="0">
              <a:solidFill>
                <a:schemeClr val="bg1"/>
              </a:solidFill>
              <a:ea typeface="ＭＳ Ｐゴシック" charset="0"/>
              <a:cs typeface="Calibri"/>
            </a:endParaRPr>
          </a:p>
        </p:txBody>
      </p:sp>
    </p:spTree>
    <p:extLst>
      <p:ext uri="{BB962C8B-B14F-4D97-AF65-F5344CB8AC3E}">
        <p14:creationId xmlns:p14="http://schemas.microsoft.com/office/powerpoint/2010/main" val="167384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TTxO31lRrPnAREVqxgPtAR"/>
</p:tagLst>
</file>

<file path=ppt/tags/tag4.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20476</TotalTime>
  <Words>4700</Words>
  <Application>Microsoft Office PowerPoint</Application>
  <PresentationFormat>On-screen Show (4:3)</PresentationFormat>
  <Paragraphs>629</Paragraphs>
  <Slides>80</Slides>
  <Notes>33</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Positive Classroom Behavioral Supports </vt:lpstr>
      <vt:lpstr>PowerPoint Presentation</vt:lpstr>
      <vt:lpstr>Getting to Know You…</vt:lpstr>
      <vt:lpstr>Learning Intentions</vt:lpstr>
      <vt:lpstr>Learning Intention</vt:lpstr>
      <vt:lpstr>Prosociality and Social Well Being</vt:lpstr>
      <vt:lpstr>Why focus on Prosocial and Social Well Being?</vt:lpstr>
      <vt:lpstr>ABCs of Behavior</vt:lpstr>
      <vt:lpstr>ABCs of Behavior</vt:lpstr>
      <vt:lpstr>Learning Intention </vt:lpstr>
      <vt:lpstr>Responding</vt:lpstr>
      <vt:lpstr>Responding</vt:lpstr>
      <vt:lpstr>Sample Classroom Matrix</vt:lpstr>
      <vt:lpstr>PowerPoint Presentation</vt:lpstr>
      <vt:lpstr>PowerPoint Presentation</vt:lpstr>
      <vt:lpstr>PowerPoint Presentation</vt:lpstr>
      <vt:lpstr>Responding</vt:lpstr>
      <vt:lpstr>We taught the behaviors defined on our classroom matrix using explicit instruction</vt:lpstr>
      <vt:lpstr>Responding</vt:lpstr>
      <vt:lpstr>Monitor, Reinforce, and Correct</vt:lpstr>
      <vt:lpstr>Learning Intention </vt:lpstr>
      <vt:lpstr>Responding</vt:lpstr>
      <vt:lpstr>ABCs of Behavior</vt:lpstr>
      <vt:lpstr>PowerPoint Presentation</vt:lpstr>
      <vt:lpstr>Science of Behavior</vt:lpstr>
      <vt:lpstr>Antecedents (precede behavior)</vt:lpstr>
      <vt:lpstr>Consequences (follow behavior)</vt:lpstr>
      <vt:lpstr>What is acknowledgement/reinforcement?</vt:lpstr>
      <vt:lpstr>Why should I reinforce students for doing what they should already be doing?</vt:lpstr>
      <vt:lpstr>Continuum of Practices to Encourage Appropriate Behavior</vt:lpstr>
      <vt:lpstr>Benefits of Behavior Specific Praise</vt:lpstr>
      <vt:lpstr>PowerPoint Presentation</vt:lpstr>
      <vt:lpstr>General Praise and Non-contingent Attention</vt:lpstr>
      <vt:lpstr>Behavior Specific Contingent Praise</vt:lpstr>
      <vt:lpstr>Additional considerations</vt:lpstr>
      <vt:lpstr>PowerPoint Presentation</vt:lpstr>
      <vt:lpstr>PowerPoint Presentation</vt:lpstr>
      <vt:lpstr>PowerPoint Presentation</vt:lpstr>
      <vt:lpstr>PowerPoint Presentation</vt:lpstr>
      <vt:lpstr>What if students do not find praise reinforcing?</vt:lpstr>
      <vt:lpstr>How do we use reinforcement to shape pro-social behaviors?</vt:lpstr>
      <vt:lpstr>Fluency Building</vt:lpstr>
      <vt:lpstr>Planning Considerations</vt:lpstr>
      <vt:lpstr>PowerPoint Presentation</vt:lpstr>
      <vt:lpstr>ABCs of Behavior</vt:lpstr>
      <vt:lpstr>Reasons Students Commonly Misbehave</vt:lpstr>
      <vt:lpstr>PowerPoint Presentation</vt:lpstr>
      <vt:lpstr>Practices … Making Connections</vt:lpstr>
      <vt:lpstr>Practices … Making Connections</vt:lpstr>
      <vt:lpstr>We make lots of mistakes in our adult life</vt:lpstr>
      <vt:lpstr>Learning from Our Mistakes</vt:lpstr>
      <vt:lpstr>Continuum of Practices to Prevent Behavioral Errors</vt:lpstr>
      <vt:lpstr>Continuum of Practices to Discourage Low Level Behavioral Errors</vt:lpstr>
      <vt:lpstr>PowerPoint Presentation</vt:lpstr>
      <vt:lpstr>PowerPoint Presentation</vt:lpstr>
      <vt:lpstr>Why Focus on Response Strategies &amp;  Error Correction?</vt:lpstr>
      <vt:lpstr>“Negative” interactions are not wrong and are part of feedback… the key is the way in which they are delivered…</vt:lpstr>
      <vt:lpstr>Goals of Error Correction</vt:lpstr>
      <vt:lpstr>Consistency is key, not severity</vt:lpstr>
      <vt:lpstr>Specific and Contingent Error Correction Definition</vt:lpstr>
      <vt:lpstr>PowerPoint Presentation</vt:lpstr>
      <vt:lpstr>PowerPoint Presentation</vt:lpstr>
      <vt:lpstr>Additional Considerations for Response Systems …</vt:lpstr>
      <vt:lpstr>How are we engaging with classroom behavior?</vt:lpstr>
      <vt:lpstr>Cautionary Tales</vt:lpstr>
      <vt:lpstr>Considerations with Response Cost </vt:lpstr>
      <vt:lpstr>PowerPoint Presentation</vt:lpstr>
      <vt:lpstr>Assessment for Continuum of Responses</vt:lpstr>
      <vt:lpstr>Planning Considerations</vt:lpstr>
      <vt:lpstr> Positive Behavior Game:  An Interdependent Group Contingency (All for one)   Using a Game to Support Teacher  Fluency and Student Behavior</vt:lpstr>
      <vt:lpstr>Positive Behavior Game</vt:lpstr>
      <vt:lpstr>PowerPoint Presentation</vt:lpstr>
      <vt:lpstr>PowerPoint Presentation</vt:lpstr>
      <vt:lpstr>PowerPoint Presentation</vt:lpstr>
      <vt:lpstr>PowerPoint Presentation</vt:lpstr>
      <vt:lpstr>PowerPoint Presentation</vt:lpstr>
      <vt:lpstr>Positive Behavior Game</vt:lpstr>
      <vt:lpstr>Set Students up for Success</vt:lpstr>
      <vt:lpstr>Support ALL Students</vt:lpstr>
      <vt:lpstr>Planning Considerations</vt:lpstr>
    </vt:vector>
  </TitlesOfParts>
  <Company>MidAtlantic PBIS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Yanek</dc:creator>
  <cp:lastModifiedBy>Sarah Hearn</cp:lastModifiedBy>
  <cp:revision>56</cp:revision>
  <cp:lastPrinted>2018-09-05T15:04:48Z</cp:lastPrinted>
  <dcterms:created xsi:type="dcterms:W3CDTF">2018-08-04T16:29:39Z</dcterms:created>
  <dcterms:modified xsi:type="dcterms:W3CDTF">2018-09-06T01:19:08Z</dcterms:modified>
</cp:coreProperties>
</file>