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22"/>
  </p:notesMasterIdLst>
  <p:handoutMasterIdLst>
    <p:handoutMasterId r:id="rId123"/>
  </p:handoutMasterIdLst>
  <p:sldIdLst>
    <p:sldId id="264" r:id="rId2"/>
    <p:sldId id="411" r:id="rId3"/>
    <p:sldId id="258" r:id="rId4"/>
    <p:sldId id="409" r:id="rId5"/>
    <p:sldId id="259" r:id="rId6"/>
    <p:sldId id="266" r:id="rId7"/>
    <p:sldId id="269" r:id="rId8"/>
    <p:sldId id="267" r:id="rId9"/>
    <p:sldId id="271" r:id="rId10"/>
    <p:sldId id="272" r:id="rId11"/>
    <p:sldId id="274" r:id="rId12"/>
    <p:sldId id="276" r:id="rId13"/>
    <p:sldId id="273" r:id="rId14"/>
    <p:sldId id="277" r:id="rId15"/>
    <p:sldId id="301" r:id="rId16"/>
    <p:sldId id="283" r:id="rId17"/>
    <p:sldId id="290" r:id="rId18"/>
    <p:sldId id="291" r:id="rId19"/>
    <p:sldId id="289" r:id="rId20"/>
    <p:sldId id="292" r:id="rId21"/>
    <p:sldId id="295" r:id="rId22"/>
    <p:sldId id="296" r:id="rId23"/>
    <p:sldId id="287" r:id="rId24"/>
    <p:sldId id="377" r:id="rId25"/>
    <p:sldId id="284" r:id="rId26"/>
    <p:sldId id="298" r:id="rId27"/>
    <p:sldId id="299" r:id="rId28"/>
    <p:sldId id="300" r:id="rId29"/>
    <p:sldId id="279" r:id="rId30"/>
    <p:sldId id="282" r:id="rId31"/>
    <p:sldId id="303" r:id="rId32"/>
    <p:sldId id="304" r:id="rId33"/>
    <p:sldId id="305" r:id="rId34"/>
    <p:sldId id="306" r:id="rId35"/>
    <p:sldId id="307" r:id="rId36"/>
    <p:sldId id="406" r:id="rId37"/>
    <p:sldId id="293" r:id="rId38"/>
    <p:sldId id="378" r:id="rId39"/>
    <p:sldId id="308" r:id="rId40"/>
    <p:sldId id="312" r:id="rId41"/>
    <p:sldId id="310" r:id="rId42"/>
    <p:sldId id="314" r:id="rId43"/>
    <p:sldId id="313" r:id="rId44"/>
    <p:sldId id="315" r:id="rId45"/>
    <p:sldId id="317" r:id="rId46"/>
    <p:sldId id="318" r:id="rId47"/>
    <p:sldId id="336" r:id="rId48"/>
    <p:sldId id="319" r:id="rId49"/>
    <p:sldId id="320" r:id="rId50"/>
    <p:sldId id="321" r:id="rId51"/>
    <p:sldId id="322" r:id="rId52"/>
    <p:sldId id="323" r:id="rId53"/>
    <p:sldId id="324" r:id="rId54"/>
    <p:sldId id="326" r:id="rId55"/>
    <p:sldId id="327" r:id="rId56"/>
    <p:sldId id="328" r:id="rId57"/>
    <p:sldId id="329" r:id="rId58"/>
    <p:sldId id="330" r:id="rId59"/>
    <p:sldId id="331" r:id="rId60"/>
    <p:sldId id="332" r:id="rId61"/>
    <p:sldId id="333" r:id="rId62"/>
    <p:sldId id="334" r:id="rId63"/>
    <p:sldId id="337" r:id="rId64"/>
    <p:sldId id="325" r:id="rId65"/>
    <p:sldId id="338" r:id="rId66"/>
    <p:sldId id="405" r:id="rId67"/>
    <p:sldId id="339" r:id="rId68"/>
    <p:sldId id="340" r:id="rId69"/>
    <p:sldId id="351" r:id="rId70"/>
    <p:sldId id="344" r:id="rId71"/>
    <p:sldId id="345" r:id="rId72"/>
    <p:sldId id="346" r:id="rId73"/>
    <p:sldId id="347" r:id="rId74"/>
    <p:sldId id="348" r:id="rId75"/>
    <p:sldId id="352" r:id="rId76"/>
    <p:sldId id="349" r:id="rId77"/>
    <p:sldId id="350" r:id="rId78"/>
    <p:sldId id="354" r:id="rId79"/>
    <p:sldId id="353" r:id="rId80"/>
    <p:sldId id="355" r:id="rId81"/>
    <p:sldId id="297" r:id="rId82"/>
    <p:sldId id="356" r:id="rId83"/>
    <p:sldId id="358" r:id="rId84"/>
    <p:sldId id="364" r:id="rId85"/>
    <p:sldId id="359" r:id="rId86"/>
    <p:sldId id="362" r:id="rId87"/>
    <p:sldId id="342" r:id="rId88"/>
    <p:sldId id="361" r:id="rId89"/>
    <p:sldId id="408" r:id="rId90"/>
    <p:sldId id="365" r:id="rId91"/>
    <p:sldId id="380" r:id="rId92"/>
    <p:sldId id="393" r:id="rId93"/>
    <p:sldId id="371" r:id="rId94"/>
    <p:sldId id="373" r:id="rId95"/>
    <p:sldId id="407" r:id="rId96"/>
    <p:sldId id="372" r:id="rId97"/>
    <p:sldId id="383" r:id="rId98"/>
    <p:sldId id="385" r:id="rId99"/>
    <p:sldId id="387" r:id="rId100"/>
    <p:sldId id="390" r:id="rId101"/>
    <p:sldId id="404" r:id="rId102"/>
    <p:sldId id="388" r:id="rId103"/>
    <p:sldId id="397" r:id="rId104"/>
    <p:sldId id="412" r:id="rId105"/>
    <p:sldId id="413" r:id="rId106"/>
    <p:sldId id="414" r:id="rId107"/>
    <p:sldId id="418" r:id="rId108"/>
    <p:sldId id="426" r:id="rId109"/>
    <p:sldId id="424" r:id="rId110"/>
    <p:sldId id="427" r:id="rId111"/>
    <p:sldId id="420" r:id="rId112"/>
    <p:sldId id="417" r:id="rId113"/>
    <p:sldId id="425" r:id="rId114"/>
    <p:sldId id="423" r:id="rId115"/>
    <p:sldId id="428" r:id="rId116"/>
    <p:sldId id="416" r:id="rId117"/>
    <p:sldId id="410" r:id="rId118"/>
    <p:sldId id="376" r:id="rId119"/>
    <p:sldId id="429" r:id="rId120"/>
    <p:sldId id="430"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33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94660"/>
  </p:normalViewPr>
  <p:slideViewPr>
    <p:cSldViewPr snapToGrid="0">
      <p:cViewPr varScale="1">
        <p:scale>
          <a:sx n="96" d="100"/>
          <a:sy n="96" d="100"/>
        </p:scale>
        <p:origin x="9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or Person Centered Planning</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Team Based PTR</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Brief PTR</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17358" custLinFactNeighborY="18704"/>
      <dgm:spPr>
        <a:solidFill>
          <a:srgbClr val="FF0000"/>
        </a:solidFill>
      </dgm:spPr>
      <dgm:t>
        <a:bodyPr/>
        <a:lstStyle/>
        <a:p>
          <a:endParaRPr lang="en-US"/>
        </a:p>
      </dgm:t>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Y="20213" custLinFactNeighborY="100000">
        <dgm:presLayoutVars>
          <dgm:bulletEnabled val="1"/>
        </dgm:presLayoutVars>
      </dgm:prSet>
      <dgm:spPr/>
      <dgm:t>
        <a:bodyPr/>
        <a:lstStyle/>
        <a:p>
          <a:endParaRPr lang="en-US"/>
        </a:p>
      </dgm:t>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custLinFactY="27187" custLinFactNeighborX="-871" custLinFactNeighborY="100000">
        <dgm:presLayoutVars>
          <dgm:bulletEnabled val="1"/>
        </dgm:presLayoutVars>
      </dgm:prSet>
      <dgm:spPr/>
      <dgm:t>
        <a:bodyPr/>
        <a:lstStyle/>
        <a:p>
          <a:endParaRPr lang="en-US"/>
        </a:p>
      </dgm:t>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custLinFactY="30955" custLinFactNeighborX="435" custLinFactNeighborY="100000">
        <dgm:presLayoutVars>
          <dgm:bulletEnabled val="1"/>
        </dgm:presLayoutVars>
      </dgm:prSet>
      <dgm:spPr/>
      <dgm:t>
        <a:bodyPr/>
        <a:lstStyle/>
        <a:p>
          <a:endParaRPr lang="en-US"/>
        </a:p>
      </dgm:t>
    </dgm:pt>
    <dgm:pt modelId="{812971CB-1A1E-4515-8535-DA92795FB236}" type="pres">
      <dgm:prSet presAssocID="{DA0E81D8-F32C-4746-8C2A-B36C9FF2C078}" presName="aSpace" presStyleCnt="0"/>
      <dgm:spPr/>
    </dgm:pt>
  </dgm:ptLst>
  <dgm:cxnLst>
    <dgm:cxn modelId="{0967ECFE-541E-495C-8A9D-634B25C3C19D}" srcId="{B19475A8-946D-4264-9114-395B3D7B4F4B}" destId="{3472D8E8-EBF0-4166-B6A0-F95E2CF0B9AD}" srcOrd="0" destOrd="0" parTransId="{F5D31154-FA79-4CB4-BC62-64FDAD4ECD8A}" sibTransId="{CB3361FE-D92D-4B41-8B24-8C8F1BC9DFE2}"/>
    <dgm:cxn modelId="{2C348020-7F38-7C4E-A36A-9B98845F1AC9}" type="presOf" srcId="{DA0E81D8-F32C-4746-8C2A-B36C9FF2C078}" destId="{6D80FB82-6075-46C2-B85E-DC6274E9A0E4}" srcOrd="0" destOrd="0" presId="urn:microsoft.com/office/officeart/2005/8/layout/pyramid2"/>
    <dgm:cxn modelId="{B625E010-56DB-7447-A142-0D7197BF5E30}" type="presOf" srcId="{3472D8E8-EBF0-4166-B6A0-F95E2CF0B9AD}" destId="{82237467-8E4E-4EDB-98A7-E94EC7516CA8}" srcOrd="0" destOrd="0" presId="urn:microsoft.com/office/officeart/2005/8/layout/pyramid2"/>
    <dgm:cxn modelId="{23202592-A1E3-BF4E-9D2A-BD17EFF76C52}" type="presOf" srcId="{CDCC7B93-6DBB-4BDA-841E-C6272BD10225}" destId="{BF5E6E49-5D5F-419A-9449-D6F79006882A}" srcOrd="0" destOrd="0" presId="urn:microsoft.com/office/officeart/2005/8/layout/pyramid2"/>
    <dgm:cxn modelId="{3FB90E04-D211-4FDD-9E76-5F939C493338}" srcId="{B19475A8-946D-4264-9114-395B3D7B4F4B}" destId="{DA0E81D8-F32C-4746-8C2A-B36C9FF2C078}" srcOrd="2" destOrd="0" parTransId="{5CCC96FE-885C-4C17-95BF-4B7FCAA5DBEB}" sibTransId="{3EB50E04-8BFA-4343-9DA5-1789CD8B234E}"/>
    <dgm:cxn modelId="{470B0F70-6975-5F47-9A3B-B1FCCA30CEFB}" type="presOf" srcId="{B19475A8-946D-4264-9114-395B3D7B4F4B}" destId="{175D57C3-7757-4E36-AC69-2BA2B29FA577}" srcOrd="0" destOrd="0" presId="urn:microsoft.com/office/officeart/2005/8/layout/pyramid2"/>
    <dgm:cxn modelId="{AB72555D-FE3F-4F94-8EC0-FB443CFBBD94}" srcId="{B19475A8-946D-4264-9114-395B3D7B4F4B}" destId="{CDCC7B93-6DBB-4BDA-841E-C6272BD10225}" srcOrd="1" destOrd="0" parTransId="{89C0B479-7374-4165-9312-F79B65DE89DA}" sibTransId="{41295B27-2E2D-4314-98F3-49CB7EC99A4C}"/>
    <dgm:cxn modelId="{62EB32BB-F5DA-1341-871D-D6A2A1C8CE37}" type="presParOf" srcId="{175D57C3-7757-4E36-AC69-2BA2B29FA577}" destId="{9C9C4B7D-42E6-4B02-BB3D-A17338148842}" srcOrd="0" destOrd="0" presId="urn:microsoft.com/office/officeart/2005/8/layout/pyramid2"/>
    <dgm:cxn modelId="{8835FF3C-1666-F243-9C22-E032D01C30BF}" type="presParOf" srcId="{175D57C3-7757-4E36-AC69-2BA2B29FA577}" destId="{A5F89F03-292C-4B4B-A936-FE039202B26E}" srcOrd="1" destOrd="0" presId="urn:microsoft.com/office/officeart/2005/8/layout/pyramid2"/>
    <dgm:cxn modelId="{C2A0BAF0-783E-8B45-B1A8-F5AA929E8CBA}" type="presParOf" srcId="{A5F89F03-292C-4B4B-A936-FE039202B26E}" destId="{82237467-8E4E-4EDB-98A7-E94EC7516CA8}" srcOrd="0" destOrd="0" presId="urn:microsoft.com/office/officeart/2005/8/layout/pyramid2"/>
    <dgm:cxn modelId="{8176BA9D-88F8-0C44-8931-6BD78DE7F740}" type="presParOf" srcId="{A5F89F03-292C-4B4B-A936-FE039202B26E}" destId="{E1BE8C8F-8FFB-47BD-9A7B-14448826A74E}" srcOrd="1" destOrd="0" presId="urn:microsoft.com/office/officeart/2005/8/layout/pyramid2"/>
    <dgm:cxn modelId="{D84641E5-BAAA-8E49-BB0F-0CBB149DE802}" type="presParOf" srcId="{A5F89F03-292C-4B4B-A936-FE039202B26E}" destId="{BF5E6E49-5D5F-419A-9449-D6F79006882A}" srcOrd="2" destOrd="0" presId="urn:microsoft.com/office/officeart/2005/8/layout/pyramid2"/>
    <dgm:cxn modelId="{7DD86154-2C2C-CB4B-8DB3-BFFA21834D13}" type="presParOf" srcId="{A5F89F03-292C-4B4B-A936-FE039202B26E}" destId="{13910015-9B31-43D4-9478-F0724BDC300A}" srcOrd="3" destOrd="0" presId="urn:microsoft.com/office/officeart/2005/8/layout/pyramid2"/>
    <dgm:cxn modelId="{B7425A1E-55B7-EA42-B248-773286573C28}" type="presParOf" srcId="{A5F89F03-292C-4B4B-A936-FE039202B26E}" destId="{6D80FB82-6075-46C2-B85E-DC6274E9A0E4}" srcOrd="4" destOrd="0" presId="urn:microsoft.com/office/officeart/2005/8/layout/pyramid2"/>
    <dgm:cxn modelId="{C14F7FA5-60C6-4349-B32D-D8BE960D7E5F}"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41C0D-613E-744F-93D4-69184BFEC8D3}"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4AAC5313-174A-2443-A66B-C7643B1A53F8}">
      <dgm:prSet phldrT="[Text]"/>
      <dgm:spPr>
        <a:ln>
          <a:solidFill>
            <a:schemeClr val="accent1"/>
          </a:solidFill>
        </a:ln>
      </dgm:spPr>
      <dgm:t>
        <a:bodyPr/>
        <a:lstStyle/>
        <a:p>
          <a:r>
            <a:rPr lang="en-US" dirty="0" smtClean="0"/>
            <a:t>Step 1-Develop and use a daily progress monitoring system</a:t>
          </a:r>
          <a:endParaRPr lang="en-US" dirty="0"/>
        </a:p>
      </dgm:t>
    </dgm:pt>
    <dgm:pt modelId="{50D86B0F-B974-5445-A0D9-796B0C5388E1}" type="parTrans" cxnId="{7D2A3766-3D5E-4A4C-8D1E-6C8A41C2F95F}">
      <dgm:prSet/>
      <dgm:spPr/>
      <dgm:t>
        <a:bodyPr/>
        <a:lstStyle/>
        <a:p>
          <a:endParaRPr lang="en-US"/>
        </a:p>
      </dgm:t>
    </dgm:pt>
    <dgm:pt modelId="{83C60878-3EA4-7548-BBCC-8FF7E8B9CDE7}" type="sibTrans" cxnId="{7D2A3766-3D5E-4A4C-8D1E-6C8A41C2F95F}">
      <dgm:prSet/>
      <dgm:spPr/>
      <dgm:t>
        <a:bodyPr/>
        <a:lstStyle/>
        <a:p>
          <a:endParaRPr lang="en-US"/>
        </a:p>
      </dgm:t>
    </dgm:pt>
    <dgm:pt modelId="{12ACA3A6-8549-7F46-BABE-0F3B9DCE085F}">
      <dgm:prSet phldrT="[Text]"/>
      <dgm:spPr>
        <a:ln>
          <a:solidFill>
            <a:schemeClr val="accent1"/>
          </a:solidFill>
        </a:ln>
      </dgm:spPr>
      <dgm:t>
        <a:bodyPr/>
        <a:lstStyle/>
        <a:p>
          <a:r>
            <a:rPr lang="en-US" dirty="0" smtClean="0"/>
            <a:t>Step 2-Analyze</a:t>
          </a:r>
          <a:r>
            <a:rPr lang="en-US" baseline="0" dirty="0" smtClean="0"/>
            <a:t> the problem by conducting an FBA on each target problem behavior</a:t>
          </a:r>
          <a:endParaRPr lang="en-US" dirty="0"/>
        </a:p>
      </dgm:t>
    </dgm:pt>
    <dgm:pt modelId="{DBC048BE-165B-F341-A382-AF5711856C1C}" type="parTrans" cxnId="{7CF1C449-1AE5-7A48-B1C9-C46246103E3E}">
      <dgm:prSet/>
      <dgm:spPr/>
      <dgm:t>
        <a:bodyPr/>
        <a:lstStyle/>
        <a:p>
          <a:endParaRPr lang="en-US"/>
        </a:p>
      </dgm:t>
    </dgm:pt>
    <dgm:pt modelId="{071A11F7-3F0A-214A-A75A-78FCE368CAD2}" type="sibTrans" cxnId="{7CF1C449-1AE5-7A48-B1C9-C46246103E3E}">
      <dgm:prSet/>
      <dgm:spPr/>
      <dgm:t>
        <a:bodyPr/>
        <a:lstStyle/>
        <a:p>
          <a:endParaRPr lang="en-US"/>
        </a:p>
      </dgm:t>
    </dgm:pt>
    <dgm:pt modelId="{360CAF55-116B-B649-8808-9CD2C0931CED}">
      <dgm:prSet phldrT="[Text]"/>
      <dgm:spPr>
        <a:ln>
          <a:solidFill>
            <a:schemeClr val="accent1"/>
          </a:solidFill>
        </a:ln>
      </dgm:spPr>
      <dgm:t>
        <a:bodyPr/>
        <a:lstStyle/>
        <a:p>
          <a:r>
            <a:rPr lang="en-US" dirty="0" smtClean="0"/>
            <a:t>Step 2-Develop a hypothesis</a:t>
          </a:r>
          <a:r>
            <a:rPr lang="en-US" baseline="0" dirty="0" smtClean="0"/>
            <a:t> from synthesized information</a:t>
          </a:r>
          <a:endParaRPr lang="en-US" dirty="0"/>
        </a:p>
      </dgm:t>
    </dgm:pt>
    <dgm:pt modelId="{744B7327-EDCF-BD45-A529-CF5AB3062F27}" type="parTrans" cxnId="{CB44B891-3A1E-DA4E-9716-82A4DAF6E032}">
      <dgm:prSet/>
      <dgm:spPr/>
      <dgm:t>
        <a:bodyPr/>
        <a:lstStyle/>
        <a:p>
          <a:endParaRPr lang="en-US"/>
        </a:p>
      </dgm:t>
    </dgm:pt>
    <dgm:pt modelId="{772179F1-4DF5-E742-80A1-50AA88DCFBFF}" type="sibTrans" cxnId="{CB44B891-3A1E-DA4E-9716-82A4DAF6E032}">
      <dgm:prSet/>
      <dgm:spPr/>
      <dgm:t>
        <a:bodyPr/>
        <a:lstStyle/>
        <a:p>
          <a:endParaRPr lang="en-US"/>
        </a:p>
      </dgm:t>
    </dgm:pt>
    <dgm:pt modelId="{1D15827D-98E0-5D4D-BEDF-D3FADDF9A452}">
      <dgm:prSet phldrT="[Text]"/>
      <dgm:spPr>
        <a:ln>
          <a:solidFill>
            <a:schemeClr val="accent1"/>
          </a:solidFill>
        </a:ln>
      </dgm:spPr>
      <dgm:t>
        <a:bodyPr/>
        <a:lstStyle/>
        <a:p>
          <a:r>
            <a:rPr lang="en-US" dirty="0" smtClean="0"/>
            <a:t>Step 3-Select</a:t>
          </a:r>
          <a:r>
            <a:rPr lang="en-US" baseline="0" dirty="0" smtClean="0"/>
            <a:t> and develop a multi-component intervention plan linked to the hypothesis</a:t>
          </a:r>
          <a:endParaRPr lang="en-US" dirty="0"/>
        </a:p>
      </dgm:t>
    </dgm:pt>
    <dgm:pt modelId="{747D79BB-0E8B-BB4F-822F-08976FECFDEB}" type="parTrans" cxnId="{A3E6C9BA-74DC-0044-B09E-93EE2D26BE7B}">
      <dgm:prSet/>
      <dgm:spPr/>
      <dgm:t>
        <a:bodyPr/>
        <a:lstStyle/>
        <a:p>
          <a:endParaRPr lang="en-US"/>
        </a:p>
      </dgm:t>
    </dgm:pt>
    <dgm:pt modelId="{E4946B07-9690-B14D-9881-F19ADF9136E4}" type="sibTrans" cxnId="{A3E6C9BA-74DC-0044-B09E-93EE2D26BE7B}">
      <dgm:prSet/>
      <dgm:spPr/>
      <dgm:t>
        <a:bodyPr/>
        <a:lstStyle/>
        <a:p>
          <a:endParaRPr lang="en-US"/>
        </a:p>
      </dgm:t>
    </dgm:pt>
    <dgm:pt modelId="{F54C5425-425D-3448-9E75-7AECF952DB7E}">
      <dgm:prSet/>
      <dgm:spPr>
        <a:ln>
          <a:solidFill>
            <a:schemeClr val="accent1"/>
          </a:solidFill>
        </a:ln>
      </dgm:spPr>
      <dgm:t>
        <a:bodyPr/>
        <a:lstStyle/>
        <a:p>
          <a:r>
            <a:rPr lang="en-US" dirty="0" smtClean="0"/>
            <a:t>Step 1-identify, define, and prioritize behaviors</a:t>
          </a:r>
          <a:endParaRPr lang="en-US" dirty="0"/>
        </a:p>
      </dgm:t>
    </dgm:pt>
    <dgm:pt modelId="{0BE4999A-338E-8A40-B950-7D9BE195CD5E}" type="parTrans" cxnId="{CAD3F1D4-1F04-A64D-A2A9-267E2B518879}">
      <dgm:prSet/>
      <dgm:spPr/>
      <dgm:t>
        <a:bodyPr/>
        <a:lstStyle/>
        <a:p>
          <a:endParaRPr lang="en-US"/>
        </a:p>
      </dgm:t>
    </dgm:pt>
    <dgm:pt modelId="{3FF36420-CA39-364A-8201-69EB15687B48}" type="sibTrans" cxnId="{CAD3F1D4-1F04-A64D-A2A9-267E2B518879}">
      <dgm:prSet/>
      <dgm:spPr/>
      <dgm:t>
        <a:bodyPr/>
        <a:lstStyle/>
        <a:p>
          <a:endParaRPr lang="en-US"/>
        </a:p>
      </dgm:t>
    </dgm:pt>
    <dgm:pt modelId="{23E4294E-8F63-5441-BFD0-2FB9F3F88F64}">
      <dgm:prSet/>
      <dgm:spPr>
        <a:ln>
          <a:solidFill>
            <a:schemeClr val="accent1"/>
          </a:solidFill>
        </a:ln>
      </dgm:spPr>
      <dgm:t>
        <a:bodyPr/>
        <a:lstStyle/>
        <a:p>
          <a:r>
            <a:rPr lang="en-US" dirty="0" smtClean="0"/>
            <a:t>Step 3-Coach the teacher to implement the plan and measure fidelity</a:t>
          </a:r>
          <a:endParaRPr lang="en-US" dirty="0"/>
        </a:p>
      </dgm:t>
    </dgm:pt>
    <dgm:pt modelId="{2A013C6F-F068-7048-AE7D-5B5F76D19AA8}" type="parTrans" cxnId="{DD89ED18-C37B-5F44-A01E-65BF6A4C5CAE}">
      <dgm:prSet/>
      <dgm:spPr/>
      <dgm:t>
        <a:bodyPr/>
        <a:lstStyle/>
        <a:p>
          <a:endParaRPr lang="en-US"/>
        </a:p>
      </dgm:t>
    </dgm:pt>
    <dgm:pt modelId="{D79A0A20-8142-2F43-9E95-981E59AB6590}" type="sibTrans" cxnId="{DD89ED18-C37B-5F44-A01E-65BF6A4C5CAE}">
      <dgm:prSet/>
      <dgm:spPr/>
      <dgm:t>
        <a:bodyPr/>
        <a:lstStyle/>
        <a:p>
          <a:endParaRPr lang="en-US"/>
        </a:p>
      </dgm:t>
    </dgm:pt>
    <dgm:pt modelId="{89210370-A648-4441-88A2-A9E3FCC0A958}">
      <dgm:prSet/>
      <dgm:spPr>
        <a:ln>
          <a:solidFill>
            <a:schemeClr val="accent1"/>
          </a:solidFill>
        </a:ln>
      </dgm:spPr>
      <dgm:t>
        <a:bodyPr/>
        <a:lstStyle/>
        <a:p>
          <a:r>
            <a:rPr lang="en-US" dirty="0" smtClean="0"/>
            <a:t>Step 4-Within</a:t>
          </a:r>
          <a:r>
            <a:rPr lang="en-US" baseline="0" dirty="0" smtClean="0"/>
            <a:t> 3 weeks, examine the progress monitoring data and fidelity data and make next-step decisions</a:t>
          </a:r>
          <a:endParaRPr lang="en-US" dirty="0"/>
        </a:p>
      </dgm:t>
    </dgm:pt>
    <dgm:pt modelId="{36297360-D654-B44B-8F61-3CBD35FB6799}" type="parTrans" cxnId="{0B743D25-F88E-D245-B497-FEE9A3415009}">
      <dgm:prSet/>
      <dgm:spPr/>
      <dgm:t>
        <a:bodyPr/>
        <a:lstStyle/>
        <a:p>
          <a:endParaRPr lang="en-US"/>
        </a:p>
      </dgm:t>
    </dgm:pt>
    <dgm:pt modelId="{13F61584-0A5A-9746-8974-35D40D45A5BA}" type="sibTrans" cxnId="{0B743D25-F88E-D245-B497-FEE9A3415009}">
      <dgm:prSet/>
      <dgm:spPr/>
      <dgm:t>
        <a:bodyPr/>
        <a:lstStyle/>
        <a:p>
          <a:endParaRPr lang="en-US"/>
        </a:p>
      </dgm:t>
    </dgm:pt>
    <dgm:pt modelId="{D5E66DDC-C08F-1041-B146-79CE377A4CBE}" type="pres">
      <dgm:prSet presAssocID="{29841C0D-613E-744F-93D4-69184BFEC8D3}" presName="cycle" presStyleCnt="0">
        <dgm:presLayoutVars>
          <dgm:dir/>
          <dgm:resizeHandles val="exact"/>
        </dgm:presLayoutVars>
      </dgm:prSet>
      <dgm:spPr/>
      <dgm:t>
        <a:bodyPr/>
        <a:lstStyle/>
        <a:p>
          <a:endParaRPr lang="en-US"/>
        </a:p>
      </dgm:t>
    </dgm:pt>
    <dgm:pt modelId="{5D1A8577-365E-A343-8F68-E23ADAE55F00}" type="pres">
      <dgm:prSet presAssocID="{4AAC5313-174A-2443-A66B-C7643B1A53F8}" presName="dummy" presStyleCnt="0"/>
      <dgm:spPr/>
    </dgm:pt>
    <dgm:pt modelId="{782D89F2-A4DF-4B49-9CC0-A54485011AC3}" type="pres">
      <dgm:prSet presAssocID="{4AAC5313-174A-2443-A66B-C7643B1A53F8}" presName="node" presStyleLbl="revTx" presStyleIdx="0" presStyleCnt="7">
        <dgm:presLayoutVars>
          <dgm:bulletEnabled val="1"/>
        </dgm:presLayoutVars>
      </dgm:prSet>
      <dgm:spPr/>
      <dgm:t>
        <a:bodyPr/>
        <a:lstStyle/>
        <a:p>
          <a:endParaRPr lang="en-US"/>
        </a:p>
      </dgm:t>
    </dgm:pt>
    <dgm:pt modelId="{4340E6A8-EE0A-1B42-8157-2BC1C18DE6E7}" type="pres">
      <dgm:prSet presAssocID="{83C60878-3EA4-7548-BBCC-8FF7E8B9CDE7}" presName="sibTrans" presStyleLbl="node1" presStyleIdx="0" presStyleCnt="7"/>
      <dgm:spPr/>
      <dgm:t>
        <a:bodyPr/>
        <a:lstStyle/>
        <a:p>
          <a:endParaRPr lang="en-US"/>
        </a:p>
      </dgm:t>
    </dgm:pt>
    <dgm:pt modelId="{B94F2FD9-BDA9-C543-951B-B3FD15C33711}" type="pres">
      <dgm:prSet presAssocID="{12ACA3A6-8549-7F46-BABE-0F3B9DCE085F}" presName="dummy" presStyleCnt="0"/>
      <dgm:spPr/>
    </dgm:pt>
    <dgm:pt modelId="{0D16FBE9-8AD8-6944-97D3-2DA3BEA2FE91}" type="pres">
      <dgm:prSet presAssocID="{12ACA3A6-8549-7F46-BABE-0F3B9DCE085F}" presName="node" presStyleLbl="revTx" presStyleIdx="1" presStyleCnt="7">
        <dgm:presLayoutVars>
          <dgm:bulletEnabled val="1"/>
        </dgm:presLayoutVars>
      </dgm:prSet>
      <dgm:spPr/>
      <dgm:t>
        <a:bodyPr/>
        <a:lstStyle/>
        <a:p>
          <a:endParaRPr lang="en-US"/>
        </a:p>
      </dgm:t>
    </dgm:pt>
    <dgm:pt modelId="{C94CACA3-CAB3-4641-8191-904FA7CAEA91}" type="pres">
      <dgm:prSet presAssocID="{071A11F7-3F0A-214A-A75A-78FCE368CAD2}" presName="sibTrans" presStyleLbl="node1" presStyleIdx="1" presStyleCnt="7"/>
      <dgm:spPr/>
      <dgm:t>
        <a:bodyPr/>
        <a:lstStyle/>
        <a:p>
          <a:endParaRPr lang="en-US"/>
        </a:p>
      </dgm:t>
    </dgm:pt>
    <dgm:pt modelId="{83BE3144-B205-DF41-AF14-BD22797C90EA}" type="pres">
      <dgm:prSet presAssocID="{360CAF55-116B-B649-8808-9CD2C0931CED}" presName="dummy" presStyleCnt="0"/>
      <dgm:spPr/>
    </dgm:pt>
    <dgm:pt modelId="{89579230-0E16-6948-B121-912C99C195CC}" type="pres">
      <dgm:prSet presAssocID="{360CAF55-116B-B649-8808-9CD2C0931CED}" presName="node" presStyleLbl="revTx" presStyleIdx="2" presStyleCnt="7">
        <dgm:presLayoutVars>
          <dgm:bulletEnabled val="1"/>
        </dgm:presLayoutVars>
      </dgm:prSet>
      <dgm:spPr/>
      <dgm:t>
        <a:bodyPr/>
        <a:lstStyle/>
        <a:p>
          <a:endParaRPr lang="en-US"/>
        </a:p>
      </dgm:t>
    </dgm:pt>
    <dgm:pt modelId="{826E698D-A217-D54B-A9AF-7DDA43BEC350}" type="pres">
      <dgm:prSet presAssocID="{772179F1-4DF5-E742-80A1-50AA88DCFBFF}" presName="sibTrans" presStyleLbl="node1" presStyleIdx="2" presStyleCnt="7"/>
      <dgm:spPr/>
      <dgm:t>
        <a:bodyPr/>
        <a:lstStyle/>
        <a:p>
          <a:endParaRPr lang="en-US"/>
        </a:p>
      </dgm:t>
    </dgm:pt>
    <dgm:pt modelId="{7D993A3C-D2A3-E241-842B-CCE8651D341F}" type="pres">
      <dgm:prSet presAssocID="{1D15827D-98E0-5D4D-BEDF-D3FADDF9A452}" presName="dummy" presStyleCnt="0"/>
      <dgm:spPr/>
    </dgm:pt>
    <dgm:pt modelId="{2F029AD6-C390-864A-B89E-34BD88AD1E72}" type="pres">
      <dgm:prSet presAssocID="{1D15827D-98E0-5D4D-BEDF-D3FADDF9A452}" presName="node" presStyleLbl="revTx" presStyleIdx="3" presStyleCnt="7">
        <dgm:presLayoutVars>
          <dgm:bulletEnabled val="1"/>
        </dgm:presLayoutVars>
      </dgm:prSet>
      <dgm:spPr/>
      <dgm:t>
        <a:bodyPr/>
        <a:lstStyle/>
        <a:p>
          <a:endParaRPr lang="en-US"/>
        </a:p>
      </dgm:t>
    </dgm:pt>
    <dgm:pt modelId="{3E6EF63D-3BC9-0544-B0A2-729B8E66F6F1}" type="pres">
      <dgm:prSet presAssocID="{E4946B07-9690-B14D-9881-F19ADF9136E4}" presName="sibTrans" presStyleLbl="node1" presStyleIdx="3" presStyleCnt="7"/>
      <dgm:spPr/>
      <dgm:t>
        <a:bodyPr/>
        <a:lstStyle/>
        <a:p>
          <a:endParaRPr lang="en-US"/>
        </a:p>
      </dgm:t>
    </dgm:pt>
    <dgm:pt modelId="{97579070-C272-954F-A1A1-528DF9C464C5}" type="pres">
      <dgm:prSet presAssocID="{23E4294E-8F63-5441-BFD0-2FB9F3F88F64}" presName="dummy" presStyleCnt="0"/>
      <dgm:spPr/>
    </dgm:pt>
    <dgm:pt modelId="{EEC85A62-9760-8643-BD61-E9326D882A84}" type="pres">
      <dgm:prSet presAssocID="{23E4294E-8F63-5441-BFD0-2FB9F3F88F64}" presName="node" presStyleLbl="revTx" presStyleIdx="4" presStyleCnt="7">
        <dgm:presLayoutVars>
          <dgm:bulletEnabled val="1"/>
        </dgm:presLayoutVars>
      </dgm:prSet>
      <dgm:spPr/>
      <dgm:t>
        <a:bodyPr/>
        <a:lstStyle/>
        <a:p>
          <a:endParaRPr lang="en-US"/>
        </a:p>
      </dgm:t>
    </dgm:pt>
    <dgm:pt modelId="{EEC9DC48-33FB-2541-B1D9-8406406D89F4}" type="pres">
      <dgm:prSet presAssocID="{D79A0A20-8142-2F43-9E95-981E59AB6590}" presName="sibTrans" presStyleLbl="node1" presStyleIdx="4" presStyleCnt="7"/>
      <dgm:spPr/>
      <dgm:t>
        <a:bodyPr/>
        <a:lstStyle/>
        <a:p>
          <a:endParaRPr lang="en-US"/>
        </a:p>
      </dgm:t>
    </dgm:pt>
    <dgm:pt modelId="{DAC6AE32-AEE1-AD43-9B64-BBF73ED57DAC}" type="pres">
      <dgm:prSet presAssocID="{89210370-A648-4441-88A2-A9E3FCC0A958}" presName="dummy" presStyleCnt="0"/>
      <dgm:spPr/>
    </dgm:pt>
    <dgm:pt modelId="{03B76682-70B7-694C-AA97-B3767B1BBE53}" type="pres">
      <dgm:prSet presAssocID="{89210370-A648-4441-88A2-A9E3FCC0A958}" presName="node" presStyleLbl="revTx" presStyleIdx="5" presStyleCnt="7">
        <dgm:presLayoutVars>
          <dgm:bulletEnabled val="1"/>
        </dgm:presLayoutVars>
      </dgm:prSet>
      <dgm:spPr/>
      <dgm:t>
        <a:bodyPr/>
        <a:lstStyle/>
        <a:p>
          <a:endParaRPr lang="en-US"/>
        </a:p>
      </dgm:t>
    </dgm:pt>
    <dgm:pt modelId="{C927025A-755F-5443-B028-E74EF498FD72}" type="pres">
      <dgm:prSet presAssocID="{13F61584-0A5A-9746-8974-35D40D45A5BA}" presName="sibTrans" presStyleLbl="node1" presStyleIdx="5" presStyleCnt="7"/>
      <dgm:spPr/>
      <dgm:t>
        <a:bodyPr/>
        <a:lstStyle/>
        <a:p>
          <a:endParaRPr lang="en-US"/>
        </a:p>
      </dgm:t>
    </dgm:pt>
    <dgm:pt modelId="{A78F31AC-07A2-CC47-93B9-78E9B5EB9D52}" type="pres">
      <dgm:prSet presAssocID="{F54C5425-425D-3448-9E75-7AECF952DB7E}" presName="dummy" presStyleCnt="0"/>
      <dgm:spPr/>
    </dgm:pt>
    <dgm:pt modelId="{8D15C3DB-C490-F24F-A29D-EC955CEA799D}" type="pres">
      <dgm:prSet presAssocID="{F54C5425-425D-3448-9E75-7AECF952DB7E}" presName="node" presStyleLbl="revTx" presStyleIdx="6" presStyleCnt="7">
        <dgm:presLayoutVars>
          <dgm:bulletEnabled val="1"/>
        </dgm:presLayoutVars>
      </dgm:prSet>
      <dgm:spPr/>
      <dgm:t>
        <a:bodyPr/>
        <a:lstStyle/>
        <a:p>
          <a:endParaRPr lang="en-US"/>
        </a:p>
      </dgm:t>
    </dgm:pt>
    <dgm:pt modelId="{E2A07AE7-1E03-6B4C-9C9E-137FCF577E38}" type="pres">
      <dgm:prSet presAssocID="{3FF36420-CA39-364A-8201-69EB15687B48}" presName="sibTrans" presStyleLbl="node1" presStyleIdx="6" presStyleCnt="7"/>
      <dgm:spPr/>
      <dgm:t>
        <a:bodyPr/>
        <a:lstStyle/>
        <a:p>
          <a:endParaRPr lang="en-US"/>
        </a:p>
      </dgm:t>
    </dgm:pt>
  </dgm:ptLst>
  <dgm:cxnLst>
    <dgm:cxn modelId="{6DAD20EF-70A8-B345-8D9A-BF7275491750}" type="presOf" srcId="{3FF36420-CA39-364A-8201-69EB15687B48}" destId="{E2A07AE7-1E03-6B4C-9C9E-137FCF577E38}" srcOrd="0" destOrd="0" presId="urn:microsoft.com/office/officeart/2005/8/layout/cycle1"/>
    <dgm:cxn modelId="{1277086D-9C18-FA4E-A569-7DE74FDABBFE}" type="presOf" srcId="{13F61584-0A5A-9746-8974-35D40D45A5BA}" destId="{C927025A-755F-5443-B028-E74EF498FD72}" srcOrd="0" destOrd="0" presId="urn:microsoft.com/office/officeart/2005/8/layout/cycle1"/>
    <dgm:cxn modelId="{EAF2D082-E3B7-DF44-9F93-2B74DD3802CC}" type="presOf" srcId="{772179F1-4DF5-E742-80A1-50AA88DCFBFF}" destId="{826E698D-A217-D54B-A9AF-7DDA43BEC350}" srcOrd="0" destOrd="0" presId="urn:microsoft.com/office/officeart/2005/8/layout/cycle1"/>
    <dgm:cxn modelId="{CB44B891-3A1E-DA4E-9716-82A4DAF6E032}" srcId="{29841C0D-613E-744F-93D4-69184BFEC8D3}" destId="{360CAF55-116B-B649-8808-9CD2C0931CED}" srcOrd="2" destOrd="0" parTransId="{744B7327-EDCF-BD45-A529-CF5AB3062F27}" sibTransId="{772179F1-4DF5-E742-80A1-50AA88DCFBFF}"/>
    <dgm:cxn modelId="{DD89ED18-C37B-5F44-A01E-65BF6A4C5CAE}" srcId="{29841C0D-613E-744F-93D4-69184BFEC8D3}" destId="{23E4294E-8F63-5441-BFD0-2FB9F3F88F64}" srcOrd="4" destOrd="0" parTransId="{2A013C6F-F068-7048-AE7D-5B5F76D19AA8}" sibTransId="{D79A0A20-8142-2F43-9E95-981E59AB6590}"/>
    <dgm:cxn modelId="{7CF1C449-1AE5-7A48-B1C9-C46246103E3E}" srcId="{29841C0D-613E-744F-93D4-69184BFEC8D3}" destId="{12ACA3A6-8549-7F46-BABE-0F3B9DCE085F}" srcOrd="1" destOrd="0" parTransId="{DBC048BE-165B-F341-A382-AF5711856C1C}" sibTransId="{071A11F7-3F0A-214A-A75A-78FCE368CAD2}"/>
    <dgm:cxn modelId="{A3E6C9BA-74DC-0044-B09E-93EE2D26BE7B}" srcId="{29841C0D-613E-744F-93D4-69184BFEC8D3}" destId="{1D15827D-98E0-5D4D-BEDF-D3FADDF9A452}" srcOrd="3" destOrd="0" parTransId="{747D79BB-0E8B-BB4F-822F-08976FECFDEB}" sibTransId="{E4946B07-9690-B14D-9881-F19ADF9136E4}"/>
    <dgm:cxn modelId="{0B743D25-F88E-D245-B497-FEE9A3415009}" srcId="{29841C0D-613E-744F-93D4-69184BFEC8D3}" destId="{89210370-A648-4441-88A2-A9E3FCC0A958}" srcOrd="5" destOrd="0" parTransId="{36297360-D654-B44B-8F61-3CBD35FB6799}" sibTransId="{13F61584-0A5A-9746-8974-35D40D45A5BA}"/>
    <dgm:cxn modelId="{81BA02D1-EBB1-D545-9BA8-058D0E7F5CDB}" type="presOf" srcId="{F54C5425-425D-3448-9E75-7AECF952DB7E}" destId="{8D15C3DB-C490-F24F-A29D-EC955CEA799D}" srcOrd="0" destOrd="0" presId="urn:microsoft.com/office/officeart/2005/8/layout/cycle1"/>
    <dgm:cxn modelId="{73E2DC77-0005-BF49-BFD6-E545B2EEDD51}" type="presOf" srcId="{29841C0D-613E-744F-93D4-69184BFEC8D3}" destId="{D5E66DDC-C08F-1041-B146-79CE377A4CBE}" srcOrd="0" destOrd="0" presId="urn:microsoft.com/office/officeart/2005/8/layout/cycle1"/>
    <dgm:cxn modelId="{6F959DAC-B06A-B74A-85D0-6B325654F285}" type="presOf" srcId="{89210370-A648-4441-88A2-A9E3FCC0A958}" destId="{03B76682-70B7-694C-AA97-B3767B1BBE53}" srcOrd="0" destOrd="0" presId="urn:microsoft.com/office/officeart/2005/8/layout/cycle1"/>
    <dgm:cxn modelId="{8C3F7381-9AFF-184A-A8F2-0DCC51E0C303}" type="presOf" srcId="{4AAC5313-174A-2443-A66B-C7643B1A53F8}" destId="{782D89F2-A4DF-4B49-9CC0-A54485011AC3}" srcOrd="0" destOrd="0" presId="urn:microsoft.com/office/officeart/2005/8/layout/cycle1"/>
    <dgm:cxn modelId="{EB3FBD22-334B-C04E-ACCC-E220331515CA}" type="presOf" srcId="{83C60878-3EA4-7548-BBCC-8FF7E8B9CDE7}" destId="{4340E6A8-EE0A-1B42-8157-2BC1C18DE6E7}" srcOrd="0" destOrd="0" presId="urn:microsoft.com/office/officeart/2005/8/layout/cycle1"/>
    <dgm:cxn modelId="{7D2A3766-3D5E-4A4C-8D1E-6C8A41C2F95F}" srcId="{29841C0D-613E-744F-93D4-69184BFEC8D3}" destId="{4AAC5313-174A-2443-A66B-C7643B1A53F8}" srcOrd="0" destOrd="0" parTransId="{50D86B0F-B974-5445-A0D9-796B0C5388E1}" sibTransId="{83C60878-3EA4-7548-BBCC-8FF7E8B9CDE7}"/>
    <dgm:cxn modelId="{5C05312F-4F96-EA4A-9DF2-4EAC25A8642B}" type="presOf" srcId="{071A11F7-3F0A-214A-A75A-78FCE368CAD2}" destId="{C94CACA3-CAB3-4641-8191-904FA7CAEA91}" srcOrd="0" destOrd="0" presId="urn:microsoft.com/office/officeart/2005/8/layout/cycle1"/>
    <dgm:cxn modelId="{672B9CE8-990C-C747-82AC-571D73C4ACFA}" type="presOf" srcId="{23E4294E-8F63-5441-BFD0-2FB9F3F88F64}" destId="{EEC85A62-9760-8643-BD61-E9326D882A84}" srcOrd="0" destOrd="0" presId="urn:microsoft.com/office/officeart/2005/8/layout/cycle1"/>
    <dgm:cxn modelId="{EF397482-4F90-F24B-A750-BB8D57FEC0AA}" type="presOf" srcId="{360CAF55-116B-B649-8808-9CD2C0931CED}" destId="{89579230-0E16-6948-B121-912C99C195CC}" srcOrd="0" destOrd="0" presId="urn:microsoft.com/office/officeart/2005/8/layout/cycle1"/>
    <dgm:cxn modelId="{CAD3F1D4-1F04-A64D-A2A9-267E2B518879}" srcId="{29841C0D-613E-744F-93D4-69184BFEC8D3}" destId="{F54C5425-425D-3448-9E75-7AECF952DB7E}" srcOrd="6" destOrd="0" parTransId="{0BE4999A-338E-8A40-B950-7D9BE195CD5E}" sibTransId="{3FF36420-CA39-364A-8201-69EB15687B48}"/>
    <dgm:cxn modelId="{17B0F1C0-D835-924C-AFB4-6CABF269803A}" type="presOf" srcId="{D79A0A20-8142-2F43-9E95-981E59AB6590}" destId="{EEC9DC48-33FB-2541-B1D9-8406406D89F4}" srcOrd="0" destOrd="0" presId="urn:microsoft.com/office/officeart/2005/8/layout/cycle1"/>
    <dgm:cxn modelId="{F371B80D-18E0-7C4A-84DB-B241E2E5AF7D}" type="presOf" srcId="{E4946B07-9690-B14D-9881-F19ADF9136E4}" destId="{3E6EF63D-3BC9-0544-B0A2-729B8E66F6F1}" srcOrd="0" destOrd="0" presId="urn:microsoft.com/office/officeart/2005/8/layout/cycle1"/>
    <dgm:cxn modelId="{BDE0E70C-DB64-734B-AC3A-58CF9075C9DD}" type="presOf" srcId="{1D15827D-98E0-5D4D-BEDF-D3FADDF9A452}" destId="{2F029AD6-C390-864A-B89E-34BD88AD1E72}" srcOrd="0" destOrd="0" presId="urn:microsoft.com/office/officeart/2005/8/layout/cycle1"/>
    <dgm:cxn modelId="{7C5CFE42-BBA7-D448-8083-40ACD9B46973}" type="presOf" srcId="{12ACA3A6-8549-7F46-BABE-0F3B9DCE085F}" destId="{0D16FBE9-8AD8-6944-97D3-2DA3BEA2FE91}" srcOrd="0" destOrd="0" presId="urn:microsoft.com/office/officeart/2005/8/layout/cycle1"/>
    <dgm:cxn modelId="{73577614-1388-CA45-A588-189F7EAC9E22}" type="presParOf" srcId="{D5E66DDC-C08F-1041-B146-79CE377A4CBE}" destId="{5D1A8577-365E-A343-8F68-E23ADAE55F00}" srcOrd="0" destOrd="0" presId="urn:microsoft.com/office/officeart/2005/8/layout/cycle1"/>
    <dgm:cxn modelId="{FE949493-1325-2D4D-83DB-E1983A8BD1AE}" type="presParOf" srcId="{D5E66DDC-C08F-1041-B146-79CE377A4CBE}" destId="{782D89F2-A4DF-4B49-9CC0-A54485011AC3}" srcOrd="1" destOrd="0" presId="urn:microsoft.com/office/officeart/2005/8/layout/cycle1"/>
    <dgm:cxn modelId="{DB16BBB9-9E3E-4D4E-A388-F665940C1307}" type="presParOf" srcId="{D5E66DDC-C08F-1041-B146-79CE377A4CBE}" destId="{4340E6A8-EE0A-1B42-8157-2BC1C18DE6E7}" srcOrd="2" destOrd="0" presId="urn:microsoft.com/office/officeart/2005/8/layout/cycle1"/>
    <dgm:cxn modelId="{EC225A08-6732-B04F-B3FA-4D849E44CFA1}" type="presParOf" srcId="{D5E66DDC-C08F-1041-B146-79CE377A4CBE}" destId="{B94F2FD9-BDA9-C543-951B-B3FD15C33711}" srcOrd="3" destOrd="0" presId="urn:microsoft.com/office/officeart/2005/8/layout/cycle1"/>
    <dgm:cxn modelId="{31C03885-6B50-6342-8B3D-91FC868DCFF5}" type="presParOf" srcId="{D5E66DDC-C08F-1041-B146-79CE377A4CBE}" destId="{0D16FBE9-8AD8-6944-97D3-2DA3BEA2FE91}" srcOrd="4" destOrd="0" presId="urn:microsoft.com/office/officeart/2005/8/layout/cycle1"/>
    <dgm:cxn modelId="{FE0764CA-A791-6D44-B6C6-8051717DC9CA}" type="presParOf" srcId="{D5E66DDC-C08F-1041-B146-79CE377A4CBE}" destId="{C94CACA3-CAB3-4641-8191-904FA7CAEA91}" srcOrd="5" destOrd="0" presId="urn:microsoft.com/office/officeart/2005/8/layout/cycle1"/>
    <dgm:cxn modelId="{436E5C58-9C30-AE45-AC37-D57E409B8D9C}" type="presParOf" srcId="{D5E66DDC-C08F-1041-B146-79CE377A4CBE}" destId="{83BE3144-B205-DF41-AF14-BD22797C90EA}" srcOrd="6" destOrd="0" presId="urn:microsoft.com/office/officeart/2005/8/layout/cycle1"/>
    <dgm:cxn modelId="{D72BC5FE-0B60-E145-8E31-AC130B92E018}" type="presParOf" srcId="{D5E66DDC-C08F-1041-B146-79CE377A4CBE}" destId="{89579230-0E16-6948-B121-912C99C195CC}" srcOrd="7" destOrd="0" presId="urn:microsoft.com/office/officeart/2005/8/layout/cycle1"/>
    <dgm:cxn modelId="{E0250723-AD13-CF46-BDED-CB6C959779C7}" type="presParOf" srcId="{D5E66DDC-C08F-1041-B146-79CE377A4CBE}" destId="{826E698D-A217-D54B-A9AF-7DDA43BEC350}" srcOrd="8" destOrd="0" presId="urn:microsoft.com/office/officeart/2005/8/layout/cycle1"/>
    <dgm:cxn modelId="{7710D344-4D8F-0D41-A78F-7E568C9730EB}" type="presParOf" srcId="{D5E66DDC-C08F-1041-B146-79CE377A4CBE}" destId="{7D993A3C-D2A3-E241-842B-CCE8651D341F}" srcOrd="9" destOrd="0" presId="urn:microsoft.com/office/officeart/2005/8/layout/cycle1"/>
    <dgm:cxn modelId="{AA741ED7-72AC-E944-892B-CE76C2A6B81C}" type="presParOf" srcId="{D5E66DDC-C08F-1041-B146-79CE377A4CBE}" destId="{2F029AD6-C390-864A-B89E-34BD88AD1E72}" srcOrd="10" destOrd="0" presId="urn:microsoft.com/office/officeart/2005/8/layout/cycle1"/>
    <dgm:cxn modelId="{B034FFF9-DD5B-D049-966C-E04C6D6FE6AA}" type="presParOf" srcId="{D5E66DDC-C08F-1041-B146-79CE377A4CBE}" destId="{3E6EF63D-3BC9-0544-B0A2-729B8E66F6F1}" srcOrd="11" destOrd="0" presId="urn:microsoft.com/office/officeart/2005/8/layout/cycle1"/>
    <dgm:cxn modelId="{FBCD7F6C-E044-C244-9DF8-ECBD79754373}" type="presParOf" srcId="{D5E66DDC-C08F-1041-B146-79CE377A4CBE}" destId="{97579070-C272-954F-A1A1-528DF9C464C5}" srcOrd="12" destOrd="0" presId="urn:microsoft.com/office/officeart/2005/8/layout/cycle1"/>
    <dgm:cxn modelId="{AA5A8261-76BC-2546-BCFC-E664E25FD075}" type="presParOf" srcId="{D5E66DDC-C08F-1041-B146-79CE377A4CBE}" destId="{EEC85A62-9760-8643-BD61-E9326D882A84}" srcOrd="13" destOrd="0" presId="urn:microsoft.com/office/officeart/2005/8/layout/cycle1"/>
    <dgm:cxn modelId="{7F217269-64D1-9A48-BD58-673FC03D953D}" type="presParOf" srcId="{D5E66DDC-C08F-1041-B146-79CE377A4CBE}" destId="{EEC9DC48-33FB-2541-B1D9-8406406D89F4}" srcOrd="14" destOrd="0" presId="urn:microsoft.com/office/officeart/2005/8/layout/cycle1"/>
    <dgm:cxn modelId="{25693948-4ADC-AA47-B977-977A9283DDFF}" type="presParOf" srcId="{D5E66DDC-C08F-1041-B146-79CE377A4CBE}" destId="{DAC6AE32-AEE1-AD43-9B64-BBF73ED57DAC}" srcOrd="15" destOrd="0" presId="urn:microsoft.com/office/officeart/2005/8/layout/cycle1"/>
    <dgm:cxn modelId="{9C0CD6CA-2411-9844-BA2C-FE1DDDBFA534}" type="presParOf" srcId="{D5E66DDC-C08F-1041-B146-79CE377A4CBE}" destId="{03B76682-70B7-694C-AA97-B3767B1BBE53}" srcOrd="16" destOrd="0" presId="urn:microsoft.com/office/officeart/2005/8/layout/cycle1"/>
    <dgm:cxn modelId="{5706AE7F-9FF6-8140-B500-80AEE22A85B9}" type="presParOf" srcId="{D5E66DDC-C08F-1041-B146-79CE377A4CBE}" destId="{C927025A-755F-5443-B028-E74EF498FD72}" srcOrd="17" destOrd="0" presId="urn:microsoft.com/office/officeart/2005/8/layout/cycle1"/>
    <dgm:cxn modelId="{1B7B785D-C010-DD4F-8CCC-98E05E4BD4EE}" type="presParOf" srcId="{D5E66DDC-C08F-1041-B146-79CE377A4CBE}" destId="{A78F31AC-07A2-CC47-93B9-78E9B5EB9D52}" srcOrd="18" destOrd="0" presId="urn:microsoft.com/office/officeart/2005/8/layout/cycle1"/>
    <dgm:cxn modelId="{FA36A952-7319-3243-8E5F-D13299CEFE77}" type="presParOf" srcId="{D5E66DDC-C08F-1041-B146-79CE377A4CBE}" destId="{8D15C3DB-C490-F24F-A29D-EC955CEA799D}" srcOrd="19" destOrd="0" presId="urn:microsoft.com/office/officeart/2005/8/layout/cycle1"/>
    <dgm:cxn modelId="{25CF0FC8-139A-B843-9581-B7822F01A5F8}" type="presParOf" srcId="{D5E66DDC-C08F-1041-B146-79CE377A4CBE}" destId="{E2A07AE7-1E03-6B4C-9C9E-137FCF577E38}"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0" y="0"/>
          <a:ext cx="2633869" cy="302895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316934" y="539077"/>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Wraparound or Person Centered Planning</a:t>
          </a:r>
        </a:p>
      </dsp:txBody>
      <dsp:txXfrm>
        <a:off x="1351935" y="574078"/>
        <a:ext cx="1642013" cy="647007"/>
      </dsp:txXfrm>
    </dsp:sp>
    <dsp:sp modelId="{BF5E6E49-5D5F-419A-9449-D6F79006882A}">
      <dsp:nvSpPr>
        <dsp:cNvPr id="0" name=""/>
        <dsp:cNvSpPr/>
      </dsp:nvSpPr>
      <dsp:spPr>
        <a:xfrm>
          <a:off x="1302023" y="1395716"/>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342617"/>
              <a:satOff val="-44283"/>
              <a:lumOff val="347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Team Based PTR</a:t>
          </a:r>
        </a:p>
      </dsp:txBody>
      <dsp:txXfrm>
        <a:off x="1337024" y="1430717"/>
        <a:ext cx="1642013" cy="647007"/>
      </dsp:txXfrm>
    </dsp:sp>
    <dsp:sp modelId="{6D80FB82-6075-46C2-B85E-DC6274E9A0E4}">
      <dsp:nvSpPr>
        <dsp:cNvPr id="0" name=""/>
        <dsp:cNvSpPr/>
      </dsp:nvSpPr>
      <dsp:spPr>
        <a:xfrm>
          <a:off x="1316934" y="2229369"/>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342617"/>
              <a:satOff val="-44283"/>
              <a:lumOff val="347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Brief PTR</a:t>
          </a:r>
        </a:p>
      </dsp:txBody>
      <dsp:txXfrm>
        <a:off x="1351935" y="2264370"/>
        <a:ext cx="1642013" cy="64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D89F2-A4DF-4B49-9CC0-A54485011AC3}">
      <dsp:nvSpPr>
        <dsp:cNvPr id="0" name=""/>
        <dsp:cNvSpPr/>
      </dsp:nvSpPr>
      <dsp:spPr>
        <a:xfrm>
          <a:off x="4586765" y="276"/>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1-Develop and use a daily progress monitoring system</a:t>
          </a:r>
          <a:endParaRPr lang="en-US" sz="900" kern="1200" dirty="0"/>
        </a:p>
      </dsp:txBody>
      <dsp:txXfrm>
        <a:off x="4586765" y="276"/>
        <a:ext cx="980281" cy="980281"/>
      </dsp:txXfrm>
    </dsp:sp>
    <dsp:sp modelId="{4340E6A8-EE0A-1B42-8157-2BC1C18DE6E7}">
      <dsp:nvSpPr>
        <dsp:cNvPr id="0" name=""/>
        <dsp:cNvSpPr/>
      </dsp:nvSpPr>
      <dsp:spPr>
        <a:xfrm>
          <a:off x="1522404" y="52143"/>
          <a:ext cx="5083190" cy="5083190"/>
        </a:xfrm>
        <a:prstGeom prst="circularArrow">
          <a:avLst>
            <a:gd name="adj1" fmla="val 3761"/>
            <a:gd name="adj2" fmla="val 234621"/>
            <a:gd name="adj3" fmla="val 19827894"/>
            <a:gd name="adj4" fmla="val 18604717"/>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D16FBE9-8AD8-6944-97D3-2DA3BEA2FE91}">
      <dsp:nvSpPr>
        <dsp:cNvPr id="0" name=""/>
        <dsp:cNvSpPr/>
      </dsp:nvSpPr>
      <dsp:spPr>
        <a:xfrm>
          <a:off x="5849839" y="1584120"/>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2-Analyze</a:t>
          </a:r>
          <a:r>
            <a:rPr lang="en-US" sz="900" kern="1200" baseline="0" dirty="0" smtClean="0"/>
            <a:t> the problem by conducting an FBA on each target problem behavior</a:t>
          </a:r>
          <a:endParaRPr lang="en-US" sz="900" kern="1200" dirty="0"/>
        </a:p>
      </dsp:txBody>
      <dsp:txXfrm>
        <a:off x="5849839" y="1584120"/>
        <a:ext cx="980281" cy="980281"/>
      </dsp:txXfrm>
    </dsp:sp>
    <dsp:sp modelId="{C94CACA3-CAB3-4641-8191-904FA7CAEA91}">
      <dsp:nvSpPr>
        <dsp:cNvPr id="0" name=""/>
        <dsp:cNvSpPr/>
      </dsp:nvSpPr>
      <dsp:spPr>
        <a:xfrm>
          <a:off x="1522404" y="52143"/>
          <a:ext cx="5083190" cy="5083190"/>
        </a:xfrm>
        <a:prstGeom prst="circularArrow">
          <a:avLst>
            <a:gd name="adj1" fmla="val 3761"/>
            <a:gd name="adj2" fmla="val 234621"/>
            <a:gd name="adj3" fmla="val 1231007"/>
            <a:gd name="adj4" fmla="val 21556798"/>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9579230-0E16-6948-B121-912C99C195CC}">
      <dsp:nvSpPr>
        <dsp:cNvPr id="0" name=""/>
        <dsp:cNvSpPr/>
      </dsp:nvSpPr>
      <dsp:spPr>
        <a:xfrm>
          <a:off x="5399053" y="3559141"/>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2-Develop a hypothesis</a:t>
          </a:r>
          <a:r>
            <a:rPr lang="en-US" sz="900" kern="1200" baseline="0" dirty="0" smtClean="0"/>
            <a:t> from synthesized information</a:t>
          </a:r>
          <a:endParaRPr lang="en-US" sz="900" kern="1200" dirty="0"/>
        </a:p>
      </dsp:txBody>
      <dsp:txXfrm>
        <a:off x="5399053" y="3559141"/>
        <a:ext cx="980281" cy="980281"/>
      </dsp:txXfrm>
    </dsp:sp>
    <dsp:sp modelId="{826E698D-A217-D54B-A9AF-7DDA43BEC350}">
      <dsp:nvSpPr>
        <dsp:cNvPr id="0" name=""/>
        <dsp:cNvSpPr/>
      </dsp:nvSpPr>
      <dsp:spPr>
        <a:xfrm>
          <a:off x="1522404" y="52143"/>
          <a:ext cx="5083190" cy="5083190"/>
        </a:xfrm>
        <a:prstGeom prst="circularArrow">
          <a:avLst>
            <a:gd name="adj1" fmla="val 3761"/>
            <a:gd name="adj2" fmla="val 234621"/>
            <a:gd name="adj3" fmla="val 4438199"/>
            <a:gd name="adj4" fmla="val 3307126"/>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F029AD6-C390-864A-B89E-34BD88AD1E72}">
      <dsp:nvSpPr>
        <dsp:cNvPr id="0" name=""/>
        <dsp:cNvSpPr/>
      </dsp:nvSpPr>
      <dsp:spPr>
        <a:xfrm>
          <a:off x="3573859" y="4438109"/>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3-Select</a:t>
          </a:r>
          <a:r>
            <a:rPr lang="en-US" sz="900" kern="1200" baseline="0" dirty="0" smtClean="0"/>
            <a:t> and develop a multi-component intervention plan linked to the hypothesis</a:t>
          </a:r>
          <a:endParaRPr lang="en-US" sz="900" kern="1200" dirty="0"/>
        </a:p>
      </dsp:txBody>
      <dsp:txXfrm>
        <a:off x="3573859" y="4438109"/>
        <a:ext cx="980281" cy="980281"/>
      </dsp:txXfrm>
    </dsp:sp>
    <dsp:sp modelId="{3E6EF63D-3BC9-0544-B0A2-729B8E66F6F1}">
      <dsp:nvSpPr>
        <dsp:cNvPr id="0" name=""/>
        <dsp:cNvSpPr/>
      </dsp:nvSpPr>
      <dsp:spPr>
        <a:xfrm>
          <a:off x="1522404" y="52143"/>
          <a:ext cx="5083190" cy="5083190"/>
        </a:xfrm>
        <a:prstGeom prst="circularArrow">
          <a:avLst>
            <a:gd name="adj1" fmla="val 3761"/>
            <a:gd name="adj2" fmla="val 234621"/>
            <a:gd name="adj3" fmla="val 7258253"/>
            <a:gd name="adj4" fmla="val 6127180"/>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EC85A62-9760-8643-BD61-E9326D882A84}">
      <dsp:nvSpPr>
        <dsp:cNvPr id="0" name=""/>
        <dsp:cNvSpPr/>
      </dsp:nvSpPr>
      <dsp:spPr>
        <a:xfrm>
          <a:off x="1748665" y="3559141"/>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3-Coach the teacher to implement the plan and measure fidelity</a:t>
          </a:r>
          <a:endParaRPr lang="en-US" sz="900" kern="1200" dirty="0"/>
        </a:p>
      </dsp:txBody>
      <dsp:txXfrm>
        <a:off x="1748665" y="3559141"/>
        <a:ext cx="980281" cy="980281"/>
      </dsp:txXfrm>
    </dsp:sp>
    <dsp:sp modelId="{EEC9DC48-33FB-2541-B1D9-8406406D89F4}">
      <dsp:nvSpPr>
        <dsp:cNvPr id="0" name=""/>
        <dsp:cNvSpPr/>
      </dsp:nvSpPr>
      <dsp:spPr>
        <a:xfrm>
          <a:off x="1522404" y="52143"/>
          <a:ext cx="5083190" cy="5083190"/>
        </a:xfrm>
        <a:prstGeom prst="circularArrow">
          <a:avLst>
            <a:gd name="adj1" fmla="val 3761"/>
            <a:gd name="adj2" fmla="val 234621"/>
            <a:gd name="adj3" fmla="val 10608581"/>
            <a:gd name="adj4" fmla="val 9334373"/>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3B76682-70B7-694C-AA97-B3767B1BBE53}">
      <dsp:nvSpPr>
        <dsp:cNvPr id="0" name=""/>
        <dsp:cNvSpPr/>
      </dsp:nvSpPr>
      <dsp:spPr>
        <a:xfrm>
          <a:off x="1297879" y="1584120"/>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4-Within</a:t>
          </a:r>
          <a:r>
            <a:rPr lang="en-US" sz="900" kern="1200" baseline="0" dirty="0" smtClean="0"/>
            <a:t> 3 weeks, examine the progress monitoring data and fidelity data and make next-step decisions</a:t>
          </a:r>
          <a:endParaRPr lang="en-US" sz="900" kern="1200" dirty="0"/>
        </a:p>
      </dsp:txBody>
      <dsp:txXfrm>
        <a:off x="1297879" y="1584120"/>
        <a:ext cx="980281" cy="980281"/>
      </dsp:txXfrm>
    </dsp:sp>
    <dsp:sp modelId="{C927025A-755F-5443-B028-E74EF498FD72}">
      <dsp:nvSpPr>
        <dsp:cNvPr id="0" name=""/>
        <dsp:cNvSpPr/>
      </dsp:nvSpPr>
      <dsp:spPr>
        <a:xfrm>
          <a:off x="1522404" y="52143"/>
          <a:ext cx="5083190" cy="5083190"/>
        </a:xfrm>
        <a:prstGeom prst="circularArrow">
          <a:avLst>
            <a:gd name="adj1" fmla="val 3761"/>
            <a:gd name="adj2" fmla="val 234621"/>
            <a:gd name="adj3" fmla="val 13560663"/>
            <a:gd name="adj4" fmla="val 12337485"/>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D15C3DB-C490-F24F-A29D-EC955CEA799D}">
      <dsp:nvSpPr>
        <dsp:cNvPr id="0" name=""/>
        <dsp:cNvSpPr/>
      </dsp:nvSpPr>
      <dsp:spPr>
        <a:xfrm>
          <a:off x="2560953" y="276"/>
          <a:ext cx="980281" cy="98028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Step 1-identify, define, and prioritize behaviors</a:t>
          </a:r>
          <a:endParaRPr lang="en-US" sz="900" kern="1200" dirty="0"/>
        </a:p>
      </dsp:txBody>
      <dsp:txXfrm>
        <a:off x="2560953" y="276"/>
        <a:ext cx="980281" cy="980281"/>
      </dsp:txXfrm>
    </dsp:sp>
    <dsp:sp modelId="{E2A07AE7-1E03-6B4C-9C9E-137FCF577E38}">
      <dsp:nvSpPr>
        <dsp:cNvPr id="0" name=""/>
        <dsp:cNvSpPr/>
      </dsp:nvSpPr>
      <dsp:spPr>
        <a:xfrm>
          <a:off x="1522404" y="52143"/>
          <a:ext cx="5083190" cy="5083190"/>
        </a:xfrm>
        <a:prstGeom prst="circularArrow">
          <a:avLst>
            <a:gd name="adj1" fmla="val 3761"/>
            <a:gd name="adj2" fmla="val 234621"/>
            <a:gd name="adj3" fmla="val 16741775"/>
            <a:gd name="adj4" fmla="val 15423604"/>
            <a:gd name="adj5" fmla="val 4387"/>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7CA50AA4-A5E7-4481-AFFC-CDBEE94388BD}" type="datetimeFigureOut">
              <a:rPr lang="en-US" smtClean="0"/>
              <a:t>10/25/2018</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3E763369-4308-4F34-A16E-DEDE4C39B37E}" type="slidenum">
              <a:rPr lang="en-US" smtClean="0"/>
              <a:t>‹#›</a:t>
            </a:fld>
            <a:endParaRPr lang="en-US"/>
          </a:p>
        </p:txBody>
      </p:sp>
    </p:spTree>
    <p:extLst>
      <p:ext uri="{BB962C8B-B14F-4D97-AF65-F5344CB8AC3E}">
        <p14:creationId xmlns:p14="http://schemas.microsoft.com/office/powerpoint/2010/main" val="285184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EEDA138-A244-43CE-A42B-854061702EA6}"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FD6D79B-4269-4EC5-B61B-57876727EB50}" type="slidenum">
              <a:rPr lang="en-US" smtClean="0"/>
              <a:t>‹#›</a:t>
            </a:fld>
            <a:endParaRPr lang="en-US"/>
          </a:p>
        </p:txBody>
      </p:sp>
    </p:spTree>
    <p:extLst>
      <p:ext uri="{BB962C8B-B14F-4D97-AF65-F5344CB8AC3E}">
        <p14:creationId xmlns:p14="http://schemas.microsoft.com/office/powerpoint/2010/main" val="371204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50">
              <a:defRPr/>
            </a:pPr>
            <a:endParaRPr lang="en-US">
              <a:solidFill>
                <a:prstClr val="black"/>
              </a:solidFill>
              <a:latin typeface="Calibri"/>
            </a:endParaRPr>
          </a:p>
        </p:txBody>
      </p:sp>
    </p:spTree>
    <p:extLst>
      <p:ext uri="{BB962C8B-B14F-4D97-AF65-F5344CB8AC3E}">
        <p14:creationId xmlns:p14="http://schemas.microsoft.com/office/powerpoint/2010/main" val="219003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charset="0"/>
                <a:cs typeface="ＭＳ Ｐゴシック" charset="0"/>
              </a:rPr>
              <a:t>Narrative:</a:t>
            </a:r>
            <a:r>
              <a:rPr lang="en-US" baseline="0" dirty="0">
                <a:ea typeface="ＭＳ Ｐゴシック" charset="0"/>
                <a:cs typeface="ＭＳ Ｐゴシック" charset="0"/>
              </a:rPr>
              <a:t> We saw the circles diagram on the left when talking about MTSS, and it is no surprise that the three elements that comprise MTSS are the same three that encompass PBS. Again, those three components are Systems, Data, and Practices with an overarching aim to reach desired outcomes. </a:t>
            </a:r>
            <a:endParaRPr lang="en-US" dirty="0">
              <a:ea typeface="ＭＳ Ｐゴシック" charset="0"/>
              <a:cs typeface="ＭＳ Ｐゴシック" charset="0"/>
            </a:endParaRPr>
          </a:p>
          <a:p>
            <a:pPr defTabSz="929070">
              <a:defRPr/>
            </a:pPr>
            <a:endParaRPr lang="en-US" dirty="0">
              <a:ea typeface="ＭＳ Ｐゴシック" charset="0"/>
              <a:cs typeface="ＭＳ Ｐゴシック" charset="0"/>
            </a:endParaRPr>
          </a:p>
          <a:p>
            <a:pPr defTabSz="929070">
              <a:defRPr/>
            </a:pPr>
            <a:r>
              <a:rPr lang="en-US" sz="1300" dirty="0">
                <a:solidFill>
                  <a:schemeClr val="folHlink"/>
                </a:solidFill>
                <a:ea typeface="ＭＳ Ｐゴシック" charset="0"/>
                <a:cs typeface="ＭＳ Ｐゴシック" charset="0"/>
              </a:rPr>
              <a:t>PBS </a:t>
            </a:r>
            <a:r>
              <a:rPr lang="en-US" sz="1300" b="1" dirty="0">
                <a:solidFill>
                  <a:schemeClr val="folHlink"/>
                </a:solidFill>
                <a:ea typeface="ＭＳ Ｐゴシック" charset="0"/>
                <a:cs typeface="ＭＳ Ｐゴシック" charset="0"/>
              </a:rPr>
              <a:t>Systems &amp; processes </a:t>
            </a:r>
            <a:r>
              <a:rPr lang="en-US" sz="1300" dirty="0">
                <a:solidFill>
                  <a:schemeClr val="folHlink"/>
                </a:solidFill>
                <a:ea typeface="ＭＳ Ｐゴシック" charset="0"/>
                <a:cs typeface="ＭＳ Ｐゴシック" charset="0"/>
              </a:rPr>
              <a:t>involve those that support staff behavior, such as </a:t>
            </a:r>
            <a:r>
              <a:rPr lang="en-US" altLang="en-US" dirty="0">
                <a:latin typeface="Arial" panose="020B0604020202020204" pitchFamily="34" charset="0"/>
              </a:rPr>
              <a:t>the establishment of an effective team with regularly scheduled meetings, an evaluation strategy, funding, 3-5 positively stated behavioral expectations, a system to directly teach those behaviors and teach what they look like in the different settings, systems such as tangible acknowledgments for successful completion of the tasks, and coaching. A major key to effective PBS systems and processes is team-based problem solving, data-based decision making, and long-term sustainability. </a:t>
            </a:r>
          </a:p>
          <a:p>
            <a:pPr eaLnBrk="1" hangingPunct="1"/>
            <a:endParaRPr lang="en-US" sz="1300" b="1" dirty="0">
              <a:solidFill>
                <a:schemeClr val="folHlink"/>
              </a:solidFill>
              <a:ea typeface="ＭＳ Ｐゴシック" charset="0"/>
              <a:cs typeface="ＭＳ Ｐゴシック" charset="0"/>
            </a:endParaRPr>
          </a:p>
          <a:p>
            <a:pPr eaLnBrk="1" hangingPunct="1"/>
            <a:r>
              <a:rPr lang="en-US" sz="1300" dirty="0">
                <a:solidFill>
                  <a:schemeClr val="folHlink"/>
                </a:solidFill>
                <a:ea typeface="ＭＳ Ｐゴシック" charset="0"/>
                <a:cs typeface="ＭＳ Ｐゴシック" charset="0"/>
              </a:rPr>
              <a:t>Effective PBS programs also use </a:t>
            </a:r>
            <a:r>
              <a:rPr lang="en-US" sz="1300" b="1" dirty="0">
                <a:solidFill>
                  <a:schemeClr val="folHlink"/>
                </a:solidFill>
                <a:ea typeface="ＭＳ Ｐゴシック" charset="0"/>
                <a:cs typeface="ＭＳ Ｐゴシック" charset="0"/>
              </a:rPr>
              <a:t>Data </a:t>
            </a:r>
            <a:r>
              <a:rPr lang="en-US" sz="1300" dirty="0">
                <a:solidFill>
                  <a:schemeClr val="folHlink"/>
                </a:solidFill>
                <a:ea typeface="ＭＳ Ｐゴシック" charset="0"/>
                <a:cs typeface="ＭＳ Ｐゴシック" charset="0"/>
              </a:rPr>
              <a:t>to support decision making. That is why ongoing data collection and use is a key aspect of PBS. Data such as office discipline referrals broken down by number per day, location, time, and infraction and suspension and expulsion rates can be used to inform decision making about changes that may need to be made to the PBS program and school practices. </a:t>
            </a:r>
          </a:p>
          <a:p>
            <a:pPr eaLnBrk="1" hangingPunct="1"/>
            <a:endParaRPr lang="en-US" sz="1300" dirty="0">
              <a:solidFill>
                <a:schemeClr val="folHlink"/>
              </a:solidFill>
              <a:ea typeface="ＭＳ Ｐゴシック" charset="0"/>
              <a:cs typeface="ＭＳ Ｐゴシック" charset="0"/>
            </a:endParaRPr>
          </a:p>
          <a:p>
            <a:pPr eaLnBrk="1" hangingPunct="1"/>
            <a:r>
              <a:rPr lang="en-US" sz="1300" dirty="0">
                <a:solidFill>
                  <a:schemeClr val="folHlink"/>
                </a:solidFill>
                <a:ea typeface="ＭＳ Ｐゴシック" charset="0"/>
                <a:cs typeface="ＭＳ Ｐゴシック" charset="0"/>
              </a:rPr>
              <a:t>Finally, as in MTSS, PBS uses </a:t>
            </a:r>
            <a:r>
              <a:rPr lang="en-US" sz="1300" b="1" dirty="0">
                <a:solidFill>
                  <a:schemeClr val="folHlink"/>
                </a:solidFill>
                <a:ea typeface="ＭＳ Ｐゴシック" charset="0"/>
                <a:cs typeface="ＭＳ Ｐゴシック" charset="0"/>
              </a:rPr>
              <a:t>research validated practices </a:t>
            </a:r>
            <a:r>
              <a:rPr lang="en-US" sz="1300" dirty="0">
                <a:solidFill>
                  <a:schemeClr val="folHlink"/>
                </a:solidFill>
                <a:ea typeface="ＭＳ Ｐゴシック" charset="0"/>
                <a:cs typeface="ＭＳ Ｐゴシック" charset="0"/>
              </a:rPr>
              <a:t>to support student behavior. Such practices include direct instruction, social skills instruction, and functional behavior assessment. </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In thinking about the three components of systems, data,</a:t>
            </a:r>
            <a:r>
              <a:rPr lang="en-US" baseline="0" dirty="0">
                <a:ea typeface="ＭＳ Ｐゴシック" charset="0"/>
                <a:cs typeface="ＭＳ Ｐゴシック" charset="0"/>
              </a:rPr>
              <a:t> and practices, it becomes clear that </a:t>
            </a:r>
            <a:r>
              <a:rPr lang="en-US" dirty="0">
                <a:ea typeface="ＭＳ Ｐゴシック" charset="0"/>
                <a:cs typeface="ＭＳ Ｐゴシック" charset="0"/>
              </a:rPr>
              <a:t>a main focus of</a:t>
            </a:r>
            <a:r>
              <a:rPr lang="en-US" baseline="0" dirty="0">
                <a:ea typeface="ＭＳ Ｐゴシック" charset="0"/>
                <a:cs typeface="ＭＳ Ｐゴシック" charset="0"/>
              </a:rPr>
              <a:t> PBS is to first change adult behavior, which will result in subsequent improvement in student behavior.</a:t>
            </a:r>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CFD212-D624-C14F-8CC3-F4E799F8D5E1}" type="slidenum">
              <a:rPr lang="en-US" smtClean="0"/>
              <a:t>10</a:t>
            </a:fld>
            <a:endParaRPr lang="en-US"/>
          </a:p>
        </p:txBody>
      </p:sp>
    </p:spTree>
    <p:extLst>
      <p:ext uri="{BB962C8B-B14F-4D97-AF65-F5344CB8AC3E}">
        <p14:creationId xmlns:p14="http://schemas.microsoft.com/office/powerpoint/2010/main" val="234208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FD212-D624-C14F-8CC3-F4E799F8D5E1}" type="slidenum">
              <a:rPr lang="en-US" smtClean="0"/>
              <a:t>11</a:t>
            </a:fld>
            <a:endParaRPr lang="en-US"/>
          </a:p>
        </p:txBody>
      </p:sp>
    </p:spTree>
    <p:extLst>
      <p:ext uri="{BB962C8B-B14F-4D97-AF65-F5344CB8AC3E}">
        <p14:creationId xmlns:p14="http://schemas.microsoft.com/office/powerpoint/2010/main" val="223265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50">
              <a:defRPr/>
            </a:pPr>
            <a:fld id="{77CFD212-D624-C14F-8CC3-F4E799F8D5E1}" type="slidenum">
              <a:rPr lang="en-US">
                <a:solidFill>
                  <a:prstClr val="black"/>
                </a:solidFill>
                <a:latin typeface="Calibri" panose="020F0502020204030204"/>
              </a:rPr>
              <a:pPr defTabSz="914350">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6165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Debby</a:t>
            </a:r>
          </a:p>
          <a:p>
            <a:endParaRPr lang="en-US" dirty="0" smtClean="0"/>
          </a:p>
          <a:p>
            <a:r>
              <a:rPr lang="en-US" dirty="0" smtClean="0"/>
              <a:t>Another way to look at this is to think about the</a:t>
            </a:r>
            <a:r>
              <a:rPr lang="en-US" baseline="0" dirty="0" smtClean="0"/>
              <a:t> practices you have not just at SW, but for tiers 2 and 3, and how we use the data and systems to impact the same desired outcomes at all levels/tiers</a:t>
            </a:r>
          </a:p>
          <a:p>
            <a:endParaRPr lang="en-US" baseline="0" dirty="0" smtClean="0"/>
          </a:p>
          <a:p>
            <a:r>
              <a:rPr lang="en-US" baseline="0" dirty="0" smtClean="0"/>
              <a:t>Reference activity resource</a:t>
            </a:r>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13</a:t>
            </a:fld>
            <a:endParaRPr lang="en-US"/>
          </a:p>
        </p:txBody>
      </p:sp>
    </p:spTree>
    <p:extLst>
      <p:ext uri="{BB962C8B-B14F-4D97-AF65-F5344CB8AC3E}">
        <p14:creationId xmlns:p14="http://schemas.microsoft.com/office/powerpoint/2010/main" val="290544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6D79B-4269-4EC5-B61B-57876727EB50}" type="slidenum">
              <a:rPr lang="en-US" smtClean="0"/>
              <a:t>14</a:t>
            </a:fld>
            <a:endParaRPr lang="en-US"/>
          </a:p>
        </p:txBody>
      </p:sp>
    </p:spTree>
    <p:extLst>
      <p:ext uri="{BB962C8B-B14F-4D97-AF65-F5344CB8AC3E}">
        <p14:creationId xmlns:p14="http://schemas.microsoft.com/office/powerpoint/2010/main" val="79504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Narrative</a:t>
            </a:r>
            <a:r>
              <a:rPr lang="en-US" sz="1400" dirty="0"/>
              <a:t>:  before we begin, take a moment to think about your experiences as a parent, educator or facilitator involved in the FBA and BIP process.    How do you feel?    In our experiences, the FBA-BIP process can feel overwhelming, obsolete or frustrating.   We hope the information presented here, will help to alleviate some of this frustration by demystifying the process.  </a:t>
            </a:r>
          </a:p>
        </p:txBody>
      </p:sp>
      <p:sp>
        <p:nvSpPr>
          <p:cNvPr id="4" name="Slide Number Placeholder 3"/>
          <p:cNvSpPr>
            <a:spLocks noGrp="1"/>
          </p:cNvSpPr>
          <p:nvPr>
            <p:ph type="sldNum" sz="quarter" idx="10"/>
          </p:nvPr>
        </p:nvSpPr>
        <p:spPr/>
        <p:txBody>
          <a:bodyPr/>
          <a:lstStyle/>
          <a:p>
            <a:fld id="{B94B86E6-1DD7-47A8-B9D5-692197004D3C}" type="slidenum">
              <a:rPr lang="en-US" smtClean="0"/>
              <a:t>15</a:t>
            </a:fld>
            <a:endParaRPr lang="en-US"/>
          </a:p>
        </p:txBody>
      </p:sp>
    </p:spTree>
    <p:extLst>
      <p:ext uri="{BB962C8B-B14F-4D97-AF65-F5344CB8AC3E}">
        <p14:creationId xmlns:p14="http://schemas.microsoft.com/office/powerpoint/2010/main" val="258367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16</a:t>
            </a:fld>
            <a:endParaRPr lang="en-US"/>
          </a:p>
        </p:txBody>
      </p:sp>
    </p:spTree>
    <p:extLst>
      <p:ext uri="{BB962C8B-B14F-4D97-AF65-F5344CB8AC3E}">
        <p14:creationId xmlns:p14="http://schemas.microsoft.com/office/powerpoint/2010/main" val="19212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dirty="0" smtClean="0"/>
              <a:t>:</a:t>
            </a:r>
            <a:r>
              <a:rPr lang="en-US" baseline="0" dirty="0" smtClean="0"/>
              <a:t>  </a:t>
            </a:r>
            <a:r>
              <a:rPr lang="en-US" dirty="0" smtClean="0"/>
              <a:t>Here is a visual of the most</a:t>
            </a:r>
            <a:r>
              <a:rPr lang="en-US" baseline="0" dirty="0" smtClean="0"/>
              <a:t> commonly cited functions of behavior.  Behavior is displayed in order to get something such as stimulation, social interaction or activities/tangibles. OR Behavior is displayed in order to escape or avoid something such as stimulation, social interaction or activities/tangibles. </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18</a:t>
            </a:fld>
            <a:endParaRPr lang="en-US"/>
          </a:p>
        </p:txBody>
      </p:sp>
    </p:spTree>
    <p:extLst>
      <p:ext uri="{BB962C8B-B14F-4D97-AF65-F5344CB8AC3E}">
        <p14:creationId xmlns:p14="http://schemas.microsoft.com/office/powerpoint/2010/main" val="265170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here are the textbook definitions of the ABCs of behavior.  More</a:t>
            </a:r>
            <a:r>
              <a:rPr lang="en-US" baseline="0" dirty="0" smtClean="0"/>
              <a:t> on setting events later.  Let’s review these in everyday language.  </a:t>
            </a:r>
          </a:p>
          <a:p>
            <a:endParaRPr lang="en-US" baseline="0" dirty="0" smtClean="0"/>
          </a:p>
          <a:p>
            <a:r>
              <a:rPr lang="en-US" baseline="0" dirty="0" smtClean="0"/>
              <a:t>Click:  during the FBA process, the team will begin by defining the challenging behavior.   </a:t>
            </a:r>
          </a:p>
          <a:p>
            <a:r>
              <a:rPr lang="en-US" baseline="0" dirty="0" smtClean="0"/>
              <a:t>Click:  we then ask, “what happened right before the behavior occurred?”  this is oftentimes called a trigger or the </a:t>
            </a:r>
            <a:r>
              <a:rPr lang="en-US" b="1" baseline="0" dirty="0" smtClean="0"/>
              <a:t>antecedent</a:t>
            </a:r>
            <a:r>
              <a:rPr lang="en-US" baseline="0" dirty="0" smtClean="0"/>
              <a:t>.</a:t>
            </a:r>
          </a:p>
          <a:p>
            <a:r>
              <a:rPr lang="en-US" baseline="0" dirty="0" smtClean="0"/>
              <a:t>Click:  finally, we are concerned with what occurred in the environment immediately after the behavior.  This is called a </a:t>
            </a:r>
            <a:r>
              <a:rPr lang="en-US" b="1" baseline="0" dirty="0" smtClean="0"/>
              <a:t>consequence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19</a:t>
            </a:fld>
            <a:endParaRPr lang="en-US"/>
          </a:p>
        </p:txBody>
      </p:sp>
    </p:spTree>
    <p:extLst>
      <p:ext uri="{BB962C8B-B14F-4D97-AF65-F5344CB8AC3E}">
        <p14:creationId xmlns:p14="http://schemas.microsoft.com/office/powerpoint/2010/main" val="240786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 answer the questions by thinking functional about behavior.  Remember,</a:t>
            </a:r>
            <a:r>
              <a:rPr lang="en-US" baseline="0" dirty="0" smtClean="0"/>
              <a:t> function helps us to answer “why” the behaviors are occurring.</a:t>
            </a:r>
          </a:p>
          <a:p>
            <a:endParaRPr lang="en-US" baseline="0" dirty="0" smtClean="0"/>
          </a:p>
          <a:p>
            <a:endParaRPr lang="en-US" baseline="0" dirty="0" smtClean="0"/>
          </a:p>
          <a:p>
            <a:r>
              <a:rPr lang="en-US" b="1" baseline="0" dirty="0" smtClean="0"/>
              <a:t>Should we do a classroom problem solving sheet of some kind?</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20</a:t>
            </a:fld>
            <a:endParaRPr lang="en-US"/>
          </a:p>
        </p:txBody>
      </p:sp>
    </p:spTree>
    <p:extLst>
      <p:ext uri="{BB962C8B-B14F-4D97-AF65-F5344CB8AC3E}">
        <p14:creationId xmlns:p14="http://schemas.microsoft.com/office/powerpoint/2010/main" val="300151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b="1" baseline="0" dirty="0" smtClean="0"/>
              <a:t> </a:t>
            </a:r>
            <a:r>
              <a:rPr lang="en-US" b="0" baseline="0" dirty="0" smtClean="0"/>
              <a:t>The Delaware PBS project is an ongoing collaboration between the Delaware Department of Education and the UD Center for Disabilities Studies.</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2</a:t>
            </a:fld>
            <a:endParaRPr lang="en-US"/>
          </a:p>
        </p:txBody>
      </p:sp>
    </p:spTree>
    <p:extLst>
      <p:ext uri="{BB962C8B-B14F-4D97-AF65-F5344CB8AC3E}">
        <p14:creationId xmlns:p14="http://schemas.microsoft.com/office/powerpoint/2010/main" val="23598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dirty="0" smtClean="0"/>
              <a:t>:  The FBA is an</a:t>
            </a:r>
            <a:r>
              <a:rPr lang="en-US" baseline="0" dirty="0" smtClean="0"/>
              <a:t> assessment process.  It involves gathering multiple sources of information to make  “educated” predictions about how, when, where and why behaviors will occur.  In doing so, we can develop the most appropriate plan for our students.   From now on, if someone asks you, “what is an FBA”?  You can tell them:  the FBA is just the information we need in order to build an effective intervention plan!</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23</a:t>
            </a:fld>
            <a:endParaRPr lang="en-US"/>
          </a:p>
        </p:txBody>
      </p:sp>
    </p:spTree>
    <p:extLst>
      <p:ext uri="{BB962C8B-B14F-4D97-AF65-F5344CB8AC3E}">
        <p14:creationId xmlns:p14="http://schemas.microsoft.com/office/powerpoint/2010/main" val="370695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a:t>
            </a:r>
            <a:r>
              <a:rPr lang="en-US" baseline="0" dirty="0"/>
              <a:t> 3 supports represent a continuum from least complex (Brief FBA/BIP) to most complex (wrap around supports).  </a:t>
            </a:r>
          </a:p>
          <a:p>
            <a:endParaRPr lang="en-US" baseline="0" dirty="0"/>
          </a:p>
          <a:p>
            <a:r>
              <a:rPr lang="en-US" baseline="0" dirty="0"/>
              <a:t>As you move up the continuum, the resources required and student needs intensify. </a:t>
            </a:r>
          </a:p>
          <a:p>
            <a:endParaRPr lang="en-US" baseline="0" dirty="0"/>
          </a:p>
          <a:p>
            <a:r>
              <a:rPr lang="en-US" baseline="0" dirty="0"/>
              <a:t>PTR is most appropriate for students who demonstrate chronic, durable and intense behaviors.  PTR is time intensive and requires multiple staff members, such as administration, specialists, teachers and family members, unique to the student, to collaborate throughout the process.</a:t>
            </a:r>
          </a:p>
          <a:p>
            <a:endParaRPr lang="en-US" baseline="0" dirty="0"/>
          </a:p>
          <a:p>
            <a:r>
              <a:rPr lang="en-US" baseline="0" dirty="0"/>
              <a:t>When you are at the top, these are students where district resources are also involved.  Another part of your system is outlining when and how you involve outside resources.  </a:t>
            </a:r>
            <a:endParaRPr lang="en-US" dirty="0"/>
          </a:p>
        </p:txBody>
      </p:sp>
      <p:sp>
        <p:nvSpPr>
          <p:cNvPr id="4" name="Slide Number Placeholder 3"/>
          <p:cNvSpPr>
            <a:spLocks noGrp="1"/>
          </p:cNvSpPr>
          <p:nvPr>
            <p:ph type="sldNum" sz="quarter" idx="10"/>
          </p:nvPr>
        </p:nvSpPr>
        <p:spPr/>
        <p:txBody>
          <a:bodyPr/>
          <a:lstStyle/>
          <a:p>
            <a:fld id="{23668D5C-AB97-F54D-97E0-359A0037D5CF}" type="slidenum">
              <a:rPr lang="en-US" smtClean="0"/>
              <a:t>24</a:t>
            </a:fld>
            <a:endParaRPr lang="en-US"/>
          </a:p>
        </p:txBody>
      </p:sp>
    </p:spTree>
    <p:extLst>
      <p:ext uri="{BB962C8B-B14F-4D97-AF65-F5344CB8AC3E}">
        <p14:creationId xmlns:p14="http://schemas.microsoft.com/office/powerpoint/2010/main" val="226032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 </a:t>
            </a:r>
            <a:r>
              <a:rPr lang="en-US" b="0" dirty="0" smtClean="0"/>
              <a:t>An</a:t>
            </a:r>
            <a:r>
              <a:rPr lang="en-US" b="0" baseline="0" dirty="0" smtClean="0"/>
              <a:t> FBA includes several types of information. One type is student and family input, such as student strengths and preferences for support options (for example – what supports might work best with the student). Other essential information includes relevant medical, behavioral (such as attendance and discipline data), mental health strengths and needs, and academic data. Current Tier 1 and Tier 2 supports and relevant academic and behavioral interventions are also critical parts of the FBA.</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25</a:t>
            </a:fld>
            <a:endParaRPr lang="en-US"/>
          </a:p>
        </p:txBody>
      </p:sp>
    </p:spTree>
    <p:extLst>
      <p:ext uri="{BB962C8B-B14F-4D97-AF65-F5344CB8AC3E}">
        <p14:creationId xmlns:p14="http://schemas.microsoft.com/office/powerpoint/2010/main" val="575320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 quiz… teaching replacement</a:t>
            </a:r>
            <a:r>
              <a:rPr lang="en-US" baseline="0" dirty="0" smtClean="0"/>
              <a:t> behaviors may occur during what type of tier 2 intervention?</a:t>
            </a:r>
          </a:p>
          <a:p>
            <a:r>
              <a:rPr lang="en-US" baseline="0" dirty="0" smtClean="0"/>
              <a:t>SKILL BUILDING!</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26</a:t>
            </a:fld>
            <a:endParaRPr lang="en-US"/>
          </a:p>
        </p:txBody>
      </p:sp>
    </p:spTree>
    <p:extLst>
      <p:ext uri="{BB962C8B-B14F-4D97-AF65-F5344CB8AC3E}">
        <p14:creationId xmlns:p14="http://schemas.microsoft.com/office/powerpoint/2010/main" val="229277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talking, specifically, about the data and systems required to develop comprehensive individualized positive behavior support plans using a model called Prevent-Teach-Reinforce.  </a:t>
            </a:r>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29</a:t>
            </a:fld>
            <a:endParaRPr lang="en-US"/>
          </a:p>
        </p:txBody>
      </p:sp>
    </p:spTree>
    <p:extLst>
      <p:ext uri="{BB962C8B-B14F-4D97-AF65-F5344CB8AC3E}">
        <p14:creationId xmlns:p14="http://schemas.microsoft.com/office/powerpoint/2010/main" val="2257686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31</a:t>
            </a:fld>
            <a:endParaRPr lang="en-US" altLang="en-US"/>
          </a:p>
        </p:txBody>
      </p:sp>
    </p:spTree>
    <p:extLst>
      <p:ext uri="{BB962C8B-B14F-4D97-AF65-F5344CB8AC3E}">
        <p14:creationId xmlns:p14="http://schemas.microsoft.com/office/powerpoint/2010/main" val="2249447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ea typeface="MS PGothic" panose="020B0600070205080204" pitchFamily="34" charset="-128"/>
              </a:defRPr>
            </a:lvl1pPr>
            <a:lvl2pPr marL="742909" indent="-285734" defTabSz="933399">
              <a:spcBef>
                <a:spcPct val="30000"/>
              </a:spcBef>
              <a:defRPr sz="1200">
                <a:solidFill>
                  <a:schemeClr val="tx1"/>
                </a:solidFill>
                <a:latin typeface="Arial" panose="020B0604020202020204" pitchFamily="34" charset="0"/>
                <a:ea typeface="MS PGothic" panose="020B0600070205080204" pitchFamily="34" charset="-128"/>
              </a:defRPr>
            </a:lvl2pPr>
            <a:lvl3pPr marL="1142937" indent="-228587" defTabSz="933399">
              <a:spcBef>
                <a:spcPct val="30000"/>
              </a:spcBef>
              <a:defRPr sz="1200">
                <a:solidFill>
                  <a:schemeClr val="tx1"/>
                </a:solidFill>
                <a:latin typeface="Arial" panose="020B0604020202020204" pitchFamily="34" charset="0"/>
                <a:ea typeface="MS PGothic" panose="020B0600070205080204" pitchFamily="34" charset="-128"/>
              </a:defRPr>
            </a:lvl3pPr>
            <a:lvl4pPr marL="1600112" indent="-228587" defTabSz="933399">
              <a:spcBef>
                <a:spcPct val="30000"/>
              </a:spcBef>
              <a:defRPr sz="1200">
                <a:solidFill>
                  <a:schemeClr val="tx1"/>
                </a:solidFill>
                <a:latin typeface="Arial" panose="020B0604020202020204" pitchFamily="34" charset="0"/>
                <a:ea typeface="MS PGothic" panose="020B0600070205080204" pitchFamily="34" charset="-128"/>
              </a:defRPr>
            </a:lvl4pPr>
            <a:lvl5pPr marL="2057287" indent="-228587" defTabSz="933399">
              <a:spcBef>
                <a:spcPct val="30000"/>
              </a:spcBef>
              <a:defRPr sz="1200">
                <a:solidFill>
                  <a:schemeClr val="tx1"/>
                </a:solidFill>
                <a:latin typeface="Arial" panose="020B0604020202020204" pitchFamily="34" charset="0"/>
                <a:ea typeface="MS PGothic" panose="020B0600070205080204" pitchFamily="34" charset="-128"/>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D6B615B-BF9A-4567-9E2F-315232B23EC2}" type="slidenum">
              <a:rPr lang="en-US" altLang="en-US" smtClean="0"/>
              <a:pPr>
                <a:spcBef>
                  <a:spcPct val="0"/>
                </a:spcBef>
              </a:pPr>
              <a:t>32</a:t>
            </a:fld>
            <a:endParaRPr lang="en-US" altLang="en-US" smtClean="0"/>
          </a:p>
        </p:txBody>
      </p:sp>
      <p:sp>
        <p:nvSpPr>
          <p:cNvPr id="60419" name="Rectangle 7"/>
          <p:cNvSpPr txBox="1">
            <a:spLocks noGrp="1" noChangeArrowheads="1"/>
          </p:cNvSpPr>
          <p:nvPr/>
        </p:nvSpPr>
        <p:spPr bwMode="auto">
          <a:xfrm>
            <a:off x="3978275" y="8840789"/>
            <a:ext cx="304323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67" tIns="45784" rIns="91567" bIns="45784" anchor="b"/>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DD974F2F-1830-44D9-8D2D-BF91350DF901}" type="slidenum">
              <a:rPr lang="en-US" altLang="en-US"/>
              <a:pPr algn="r" eaLnBrk="1" hangingPunct="1">
                <a:spcBef>
                  <a:spcPct val="0"/>
                </a:spcBef>
              </a:pPr>
              <a:t>32</a:t>
            </a:fld>
            <a:endParaRPr lang="en-US" altLang="en-US"/>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936626" y="4422775"/>
            <a:ext cx="5149850" cy="41878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67" tIns="45784" rIns="91567" bIns="45784"/>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5297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99" eaLnBrk="0" hangingPunct="0">
              <a:defRPr>
                <a:solidFill>
                  <a:schemeClr val="tx1"/>
                </a:solidFill>
                <a:latin typeface="Arial" charset="0"/>
                <a:ea typeface="ＭＳ Ｐゴシック" charset="0"/>
              </a:defRPr>
            </a:lvl1pPr>
            <a:lvl2pPr marL="742909" indent="-285734" defTabSz="933399" eaLnBrk="0" hangingPunct="0">
              <a:defRPr>
                <a:solidFill>
                  <a:schemeClr val="tx1"/>
                </a:solidFill>
                <a:latin typeface="Arial" charset="0"/>
                <a:ea typeface="ＭＳ Ｐゴシック" charset="0"/>
              </a:defRPr>
            </a:lvl2pPr>
            <a:lvl3pPr marL="1142937" indent="-228587" defTabSz="933399" eaLnBrk="0" hangingPunct="0">
              <a:defRPr>
                <a:solidFill>
                  <a:schemeClr val="tx1"/>
                </a:solidFill>
                <a:latin typeface="Arial" charset="0"/>
                <a:ea typeface="ＭＳ Ｐゴシック" charset="0"/>
              </a:defRPr>
            </a:lvl3pPr>
            <a:lvl4pPr marL="1600112" indent="-228587" defTabSz="933399" eaLnBrk="0" hangingPunct="0">
              <a:defRPr>
                <a:solidFill>
                  <a:schemeClr val="tx1"/>
                </a:solidFill>
                <a:latin typeface="Arial" charset="0"/>
                <a:ea typeface="ＭＳ Ｐゴシック" charset="0"/>
              </a:defRPr>
            </a:lvl4pPr>
            <a:lvl5pPr marL="2057287" indent="-228587" defTabSz="933399" eaLnBrk="0" hangingPunct="0">
              <a:defRPr>
                <a:solidFill>
                  <a:schemeClr val="tx1"/>
                </a:solidFill>
                <a:latin typeface="Arial" charset="0"/>
                <a:ea typeface="ＭＳ Ｐゴシック" charset="0"/>
              </a:defRPr>
            </a:lvl5pPr>
            <a:lvl6pPr marL="2514461" indent="-228587" defTabSz="933399" eaLnBrk="0" fontAlgn="base" hangingPunct="0">
              <a:spcBef>
                <a:spcPct val="0"/>
              </a:spcBef>
              <a:spcAft>
                <a:spcPct val="0"/>
              </a:spcAft>
              <a:defRPr>
                <a:solidFill>
                  <a:schemeClr val="tx1"/>
                </a:solidFill>
                <a:latin typeface="Arial" charset="0"/>
                <a:ea typeface="ＭＳ Ｐゴシック" charset="0"/>
              </a:defRPr>
            </a:lvl6pPr>
            <a:lvl7pPr marL="2971635" indent="-228587" defTabSz="933399" eaLnBrk="0" fontAlgn="base" hangingPunct="0">
              <a:spcBef>
                <a:spcPct val="0"/>
              </a:spcBef>
              <a:spcAft>
                <a:spcPct val="0"/>
              </a:spcAft>
              <a:defRPr>
                <a:solidFill>
                  <a:schemeClr val="tx1"/>
                </a:solidFill>
                <a:latin typeface="Arial" charset="0"/>
                <a:ea typeface="ＭＳ Ｐゴシック" charset="0"/>
              </a:defRPr>
            </a:lvl7pPr>
            <a:lvl8pPr marL="3428810" indent="-228587" defTabSz="933399" eaLnBrk="0" fontAlgn="base" hangingPunct="0">
              <a:spcBef>
                <a:spcPct val="0"/>
              </a:spcBef>
              <a:spcAft>
                <a:spcPct val="0"/>
              </a:spcAft>
              <a:defRPr>
                <a:solidFill>
                  <a:schemeClr val="tx1"/>
                </a:solidFill>
                <a:latin typeface="Arial" charset="0"/>
                <a:ea typeface="ＭＳ Ｐゴシック" charset="0"/>
              </a:defRPr>
            </a:lvl8pPr>
            <a:lvl9pPr marL="3885985" indent="-228587" defTabSz="93339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A0483B-A832-B545-835E-9C6C1E5493CE}" type="slidenum">
              <a:rPr lang="en-US"/>
              <a:pPr eaLnBrk="1" hangingPunct="1"/>
              <a:t>33</a:t>
            </a:fld>
            <a:endParaRPr lang="en-US"/>
          </a:p>
        </p:txBody>
      </p:sp>
      <p:sp>
        <p:nvSpPr>
          <p:cNvPr id="197635" name="Rectangle 2"/>
          <p:cNvSpPr>
            <a:spLocks noGrp="1" noRot="1" noChangeAspect="1" noChangeArrowheads="1" noTextEdit="1"/>
          </p:cNvSpPr>
          <p:nvPr>
            <p:ph type="sldImg"/>
          </p:nvPr>
        </p:nvSpPr>
        <p:spPr>
          <a:xfrm>
            <a:off x="412750" y="698500"/>
            <a:ext cx="6199188" cy="3487738"/>
          </a:xfrm>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934775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binder of tools – </a:t>
            </a:r>
          </a:p>
          <a:p>
            <a:r>
              <a:rPr lang="en-US" dirty="0" smtClean="0"/>
              <a:t>tab 1: Goal setting</a:t>
            </a:r>
          </a:p>
          <a:p>
            <a:r>
              <a:rPr lang="en-US" dirty="0" smtClean="0"/>
              <a:t>Tab</a:t>
            </a:r>
            <a:r>
              <a:rPr lang="en-US" baseline="0" dirty="0" smtClean="0"/>
              <a:t> 2: FBA and BIP </a:t>
            </a:r>
          </a:p>
          <a:p>
            <a:r>
              <a:rPr lang="en-US" baseline="0" dirty="0" smtClean="0"/>
              <a:t>Tab 3: Progress Monitoring and Follow Up</a:t>
            </a:r>
          </a:p>
          <a:p>
            <a:r>
              <a:rPr lang="en-US" baseline="0" dirty="0" smtClean="0"/>
              <a:t>Tab 4: Systems Tools</a:t>
            </a:r>
            <a:endParaRPr lang="en-US" dirty="0"/>
          </a:p>
        </p:txBody>
      </p:sp>
      <p:sp>
        <p:nvSpPr>
          <p:cNvPr id="4" name="Slide Number Placeholder 3"/>
          <p:cNvSpPr>
            <a:spLocks noGrp="1"/>
          </p:cNvSpPr>
          <p:nvPr>
            <p:ph type="sldNum" sz="quarter" idx="10"/>
          </p:nvPr>
        </p:nvSpPr>
        <p:spPr/>
        <p:txBody>
          <a:bodyPr/>
          <a:lstStyle/>
          <a:p>
            <a:fld id="{7FD6D79B-4269-4EC5-B61B-57876727EB50}" type="slidenum">
              <a:rPr lang="en-US" smtClean="0"/>
              <a:t>35</a:t>
            </a:fld>
            <a:endParaRPr lang="en-US"/>
          </a:p>
        </p:txBody>
      </p:sp>
    </p:spTree>
    <p:extLst>
      <p:ext uri="{BB962C8B-B14F-4D97-AF65-F5344CB8AC3E}">
        <p14:creationId xmlns:p14="http://schemas.microsoft.com/office/powerpoint/2010/main" val="3343131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37</a:t>
            </a:fld>
            <a:endParaRPr lang="en-US"/>
          </a:p>
        </p:txBody>
      </p:sp>
    </p:spTree>
    <p:extLst>
      <p:ext uri="{BB962C8B-B14F-4D97-AF65-F5344CB8AC3E}">
        <p14:creationId xmlns:p14="http://schemas.microsoft.com/office/powerpoint/2010/main" val="245495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pPr defTabSz="914350">
              <a:defRPr/>
            </a:pPr>
            <a:fld id="{F4004458-C367-472F-8898-1E85067F5E97}" type="slidenum">
              <a:rPr lang="en-US">
                <a:solidFill>
                  <a:prstClr val="black"/>
                </a:solidFill>
                <a:latin typeface="Calibri"/>
              </a:rPr>
              <a:pPr defTabSz="914350">
                <a:defRPr/>
              </a:pPr>
              <a:t>3</a:t>
            </a:fld>
            <a:endParaRPr lang="en-US">
              <a:solidFill>
                <a:prstClr val="black"/>
              </a:solidFill>
              <a:latin typeface="Calibri"/>
            </a:endParaRPr>
          </a:p>
        </p:txBody>
      </p:sp>
    </p:spTree>
    <p:extLst>
      <p:ext uri="{BB962C8B-B14F-4D97-AF65-F5344CB8AC3E}">
        <p14:creationId xmlns:p14="http://schemas.microsoft.com/office/powerpoint/2010/main" val="1483827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r>
              <a:rPr lang="en-US" dirty="0"/>
              <a:t>Capital:  each student will have a unique team who knows them best.  Your system team includes a core group who focus on overall outcomes at Tier III vs. individual student problem solving.</a:t>
            </a:r>
            <a:endParaRPr dirty="0"/>
          </a:p>
        </p:txBody>
      </p:sp>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474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agendas and notes forms available unde</a:t>
            </a:r>
            <a:r>
              <a:rPr lang="en-US" baseline="0" dirty="0" smtClean="0"/>
              <a:t>r tab 4</a:t>
            </a:r>
            <a:endParaRPr lang="en-US" dirty="0"/>
          </a:p>
        </p:txBody>
      </p:sp>
      <p:sp>
        <p:nvSpPr>
          <p:cNvPr id="4" name="Slide Number Placeholder 3"/>
          <p:cNvSpPr>
            <a:spLocks noGrp="1"/>
          </p:cNvSpPr>
          <p:nvPr>
            <p:ph type="sldNum" sz="quarter" idx="10"/>
          </p:nvPr>
        </p:nvSpPr>
        <p:spPr/>
        <p:txBody>
          <a:bodyPr/>
          <a:lstStyle/>
          <a:p>
            <a:fld id="{7FD6D79B-4269-4EC5-B61B-57876727EB50}" type="slidenum">
              <a:rPr lang="en-US" smtClean="0"/>
              <a:t>43</a:t>
            </a:fld>
            <a:endParaRPr lang="en-US"/>
          </a:p>
        </p:txBody>
      </p:sp>
    </p:spTree>
    <p:extLst>
      <p:ext uri="{BB962C8B-B14F-4D97-AF65-F5344CB8AC3E}">
        <p14:creationId xmlns:p14="http://schemas.microsoft.com/office/powerpoint/2010/main" val="799817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sample FBA/BIP in</a:t>
            </a:r>
            <a:r>
              <a:rPr lang="en-US" baseline="0" dirty="0" smtClean="0"/>
              <a:t> binder (tab 4) </a:t>
            </a:r>
            <a:endParaRPr lang="en-US" dirty="0"/>
          </a:p>
        </p:txBody>
      </p:sp>
      <p:sp>
        <p:nvSpPr>
          <p:cNvPr id="4" name="Slide Number Placeholder 3"/>
          <p:cNvSpPr>
            <a:spLocks noGrp="1"/>
          </p:cNvSpPr>
          <p:nvPr>
            <p:ph type="sldNum" sz="quarter" idx="10"/>
          </p:nvPr>
        </p:nvSpPr>
        <p:spPr/>
        <p:txBody>
          <a:bodyPr/>
          <a:lstStyle/>
          <a:p>
            <a:fld id="{7FD6D79B-4269-4EC5-B61B-57876727EB50}" type="slidenum">
              <a:rPr lang="en-US" smtClean="0"/>
              <a:t>44</a:t>
            </a:fld>
            <a:endParaRPr lang="en-US"/>
          </a:p>
        </p:txBody>
      </p:sp>
    </p:spTree>
    <p:extLst>
      <p:ext uri="{BB962C8B-B14F-4D97-AF65-F5344CB8AC3E}">
        <p14:creationId xmlns:p14="http://schemas.microsoft.com/office/powerpoint/2010/main" val="3614345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ea typeface="MS PGothic" panose="020B0600070205080204" pitchFamily="34" charset="-128"/>
              </a:defRPr>
            </a:lvl1pPr>
            <a:lvl2pPr marL="742909" indent="-285734" defTabSz="933399">
              <a:spcBef>
                <a:spcPct val="30000"/>
              </a:spcBef>
              <a:defRPr sz="1200">
                <a:solidFill>
                  <a:schemeClr val="tx1"/>
                </a:solidFill>
                <a:latin typeface="Arial" panose="020B0604020202020204" pitchFamily="34" charset="0"/>
                <a:ea typeface="MS PGothic" panose="020B0600070205080204" pitchFamily="34" charset="-128"/>
              </a:defRPr>
            </a:lvl2pPr>
            <a:lvl3pPr marL="1142937" indent="-228587" defTabSz="933399">
              <a:spcBef>
                <a:spcPct val="30000"/>
              </a:spcBef>
              <a:defRPr sz="1200">
                <a:solidFill>
                  <a:schemeClr val="tx1"/>
                </a:solidFill>
                <a:latin typeface="Arial" panose="020B0604020202020204" pitchFamily="34" charset="0"/>
                <a:ea typeface="MS PGothic" panose="020B0600070205080204" pitchFamily="34" charset="-128"/>
              </a:defRPr>
            </a:lvl3pPr>
            <a:lvl4pPr marL="1600112" indent="-228587" defTabSz="933399">
              <a:spcBef>
                <a:spcPct val="30000"/>
              </a:spcBef>
              <a:defRPr sz="1200">
                <a:solidFill>
                  <a:schemeClr val="tx1"/>
                </a:solidFill>
                <a:latin typeface="Arial" panose="020B0604020202020204" pitchFamily="34" charset="0"/>
                <a:ea typeface="MS PGothic" panose="020B0600070205080204" pitchFamily="34" charset="-128"/>
              </a:defRPr>
            </a:lvl4pPr>
            <a:lvl5pPr marL="2057287" indent="-228587" defTabSz="933399">
              <a:spcBef>
                <a:spcPct val="30000"/>
              </a:spcBef>
              <a:defRPr sz="1200">
                <a:solidFill>
                  <a:schemeClr val="tx1"/>
                </a:solidFill>
                <a:latin typeface="Arial" panose="020B0604020202020204" pitchFamily="34" charset="0"/>
                <a:ea typeface="MS PGothic" panose="020B0600070205080204" pitchFamily="34" charset="-128"/>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87316C3-D230-4BD2-8DE6-F067C1EDE114}" type="slidenum">
              <a:rPr lang="en-US" altLang="en-US" smtClean="0"/>
              <a:pPr>
                <a:spcBef>
                  <a:spcPct val="0"/>
                </a:spcBef>
              </a:pPr>
              <a:t>45</a:t>
            </a:fld>
            <a:endParaRPr lang="en-US" altLang="en-US" smtClean="0"/>
          </a:p>
        </p:txBody>
      </p:sp>
      <p:sp>
        <p:nvSpPr>
          <p:cNvPr id="76803" name="Rectangle 2"/>
          <p:cNvSpPr>
            <a:spLocks noGrp="1" noRot="1" noChangeAspect="1" noChangeArrowheads="1" noTextEdit="1"/>
          </p:cNvSpPr>
          <p:nvPr>
            <p:ph type="sldImg"/>
          </p:nvPr>
        </p:nvSpPr>
        <p:spPr>
          <a:xfrm>
            <a:off x="412750" y="698500"/>
            <a:ext cx="6199188" cy="3487738"/>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7716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47</a:t>
            </a:fld>
            <a:endParaRPr lang="en-US" altLang="en-US"/>
          </a:p>
        </p:txBody>
      </p:sp>
    </p:spTree>
    <p:extLst>
      <p:ext uri="{BB962C8B-B14F-4D97-AF65-F5344CB8AC3E}">
        <p14:creationId xmlns:p14="http://schemas.microsoft.com/office/powerpoint/2010/main" val="1034325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0261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09" indent="-285734">
              <a:spcBef>
                <a:spcPct val="30000"/>
              </a:spcBef>
              <a:defRPr sz="1200">
                <a:solidFill>
                  <a:schemeClr val="tx1"/>
                </a:solidFill>
                <a:latin typeface="Calibri" panose="020F0502020204030204" pitchFamily="34" charset="0"/>
                <a:ea typeface="MS PGothic" panose="020B0600070205080204" pitchFamily="34" charset="-128"/>
              </a:defRPr>
            </a:lvl2pPr>
            <a:lvl3pPr marL="1142937" indent="-228587">
              <a:spcBef>
                <a:spcPct val="30000"/>
              </a:spcBef>
              <a:defRPr sz="1200">
                <a:solidFill>
                  <a:schemeClr val="tx1"/>
                </a:solidFill>
                <a:latin typeface="Calibri" panose="020F0502020204030204" pitchFamily="34" charset="0"/>
                <a:ea typeface="MS PGothic" panose="020B0600070205080204" pitchFamily="34" charset="-128"/>
              </a:defRPr>
            </a:lvl3pPr>
            <a:lvl4pPr marL="1600112" indent="-228587">
              <a:spcBef>
                <a:spcPct val="30000"/>
              </a:spcBef>
              <a:defRPr sz="1200">
                <a:solidFill>
                  <a:schemeClr val="tx1"/>
                </a:solidFill>
                <a:latin typeface="Calibri" panose="020F0502020204030204" pitchFamily="34" charset="0"/>
                <a:ea typeface="MS PGothic" panose="020B0600070205080204" pitchFamily="34" charset="-128"/>
              </a:defRPr>
            </a:lvl4pPr>
            <a:lvl5pPr marL="2057287" indent="-228587">
              <a:spcBef>
                <a:spcPct val="30000"/>
              </a:spcBef>
              <a:defRPr sz="1200">
                <a:solidFill>
                  <a:schemeClr val="tx1"/>
                </a:solidFill>
                <a:latin typeface="Calibri" panose="020F0502020204030204" pitchFamily="34" charset="0"/>
                <a:ea typeface="MS PGothic" panose="020B0600070205080204" pitchFamily="34" charset="-128"/>
              </a:defRPr>
            </a:lvl5pPr>
            <a:lvl6pPr marL="2514461"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63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810"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98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1664CF-B1B7-4482-93E7-175CD601B986}" type="slidenum">
              <a:rPr lang="en-US" altLang="en-US">
                <a:latin typeface="Arial" panose="020B0604020202020204" pitchFamily="34" charset="0"/>
              </a:rPr>
              <a:pPr>
                <a:spcBef>
                  <a:spcPct val="0"/>
                </a:spcBef>
              </a:pPr>
              <a:t>51</a:t>
            </a:fld>
            <a:endParaRPr lang="en-US" altLang="en-US">
              <a:latin typeface="Arial" panose="020B060402020202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63848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where they can find IBRST information in binder (tab 1)</a:t>
            </a:r>
            <a:endParaRPr lang="en-US" dirty="0"/>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52</a:t>
            </a:fld>
            <a:endParaRPr lang="en-US" altLang="en-US"/>
          </a:p>
        </p:txBody>
      </p:sp>
    </p:spTree>
    <p:extLst>
      <p:ext uri="{BB962C8B-B14F-4D97-AF65-F5344CB8AC3E}">
        <p14:creationId xmlns:p14="http://schemas.microsoft.com/office/powerpoint/2010/main" val="2741246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54</a:t>
            </a:fld>
            <a:endParaRPr lang="en-US" altLang="en-US"/>
          </a:p>
        </p:txBody>
      </p:sp>
    </p:spTree>
    <p:extLst>
      <p:ext uri="{BB962C8B-B14F-4D97-AF65-F5344CB8AC3E}">
        <p14:creationId xmlns:p14="http://schemas.microsoft.com/office/powerpoint/2010/main" val="1574977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55</a:t>
            </a:fld>
            <a:endParaRPr lang="en-US" altLang="en-US"/>
          </a:p>
        </p:txBody>
      </p:sp>
    </p:spTree>
    <p:extLst>
      <p:ext uri="{BB962C8B-B14F-4D97-AF65-F5344CB8AC3E}">
        <p14:creationId xmlns:p14="http://schemas.microsoft.com/office/powerpoint/2010/main" val="355290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b="0" baseline="0" dirty="0" smtClean="0"/>
              <a:t> We would like to thank the individuals and groups on the slide for their contributions to this presentation.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C9F66688-449C-43BF-B7BB-A74119CDDC52}" type="slidenum">
              <a:rPr lang="en-US" smtClean="0"/>
              <a:t>4</a:t>
            </a:fld>
            <a:endParaRPr lang="en-US"/>
          </a:p>
        </p:txBody>
      </p:sp>
    </p:spTree>
    <p:extLst>
      <p:ext uri="{BB962C8B-B14F-4D97-AF65-F5344CB8AC3E}">
        <p14:creationId xmlns:p14="http://schemas.microsoft.com/office/powerpoint/2010/main" val="3740274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56</a:t>
            </a:fld>
            <a:endParaRPr lang="en-US" altLang="en-US"/>
          </a:p>
        </p:txBody>
      </p:sp>
    </p:spTree>
    <p:extLst>
      <p:ext uri="{BB962C8B-B14F-4D97-AF65-F5344CB8AC3E}">
        <p14:creationId xmlns:p14="http://schemas.microsoft.com/office/powerpoint/2010/main" val="1627658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57</a:t>
            </a:fld>
            <a:endParaRPr lang="en-US" altLang="en-US"/>
          </a:p>
        </p:txBody>
      </p:sp>
    </p:spTree>
    <p:extLst>
      <p:ext uri="{BB962C8B-B14F-4D97-AF65-F5344CB8AC3E}">
        <p14:creationId xmlns:p14="http://schemas.microsoft.com/office/powerpoint/2010/main" val="4046912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58</a:t>
            </a:fld>
            <a:endParaRPr lang="en-US" altLang="en-US"/>
          </a:p>
        </p:txBody>
      </p:sp>
    </p:spTree>
    <p:extLst>
      <p:ext uri="{BB962C8B-B14F-4D97-AF65-F5344CB8AC3E}">
        <p14:creationId xmlns:p14="http://schemas.microsoft.com/office/powerpoint/2010/main" val="3583833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59</a:t>
            </a:fld>
            <a:endParaRPr lang="en-US" altLang="en-US"/>
          </a:p>
        </p:txBody>
      </p:sp>
    </p:spTree>
    <p:extLst>
      <p:ext uri="{BB962C8B-B14F-4D97-AF65-F5344CB8AC3E}">
        <p14:creationId xmlns:p14="http://schemas.microsoft.com/office/powerpoint/2010/main" val="3390883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60</a:t>
            </a:fld>
            <a:endParaRPr lang="en-US" altLang="en-US"/>
          </a:p>
        </p:txBody>
      </p:sp>
    </p:spTree>
    <p:extLst>
      <p:ext uri="{BB962C8B-B14F-4D97-AF65-F5344CB8AC3E}">
        <p14:creationId xmlns:p14="http://schemas.microsoft.com/office/powerpoint/2010/main" val="3713870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61</a:t>
            </a:fld>
            <a:endParaRPr lang="en-US" altLang="en-US"/>
          </a:p>
        </p:txBody>
      </p:sp>
    </p:spTree>
    <p:extLst>
      <p:ext uri="{BB962C8B-B14F-4D97-AF65-F5344CB8AC3E}">
        <p14:creationId xmlns:p14="http://schemas.microsoft.com/office/powerpoint/2010/main" val="3682946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62</a:t>
            </a:fld>
            <a:endParaRPr lang="en-US" altLang="en-US"/>
          </a:p>
        </p:txBody>
      </p:sp>
    </p:spTree>
    <p:extLst>
      <p:ext uri="{BB962C8B-B14F-4D97-AF65-F5344CB8AC3E}">
        <p14:creationId xmlns:p14="http://schemas.microsoft.com/office/powerpoint/2010/main" val="612864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ea typeface="MS PGothic" panose="020B0600070205080204" pitchFamily="34" charset="-128"/>
              </a:defRPr>
            </a:lvl1pPr>
            <a:lvl2pPr marL="742909" indent="-285734" defTabSz="933399">
              <a:spcBef>
                <a:spcPct val="30000"/>
              </a:spcBef>
              <a:defRPr sz="1200">
                <a:solidFill>
                  <a:schemeClr val="tx1"/>
                </a:solidFill>
                <a:latin typeface="Arial" panose="020B0604020202020204" pitchFamily="34" charset="0"/>
                <a:ea typeface="MS PGothic" panose="020B0600070205080204" pitchFamily="34" charset="-128"/>
              </a:defRPr>
            </a:lvl2pPr>
            <a:lvl3pPr marL="1142937" indent="-228587" defTabSz="933399">
              <a:spcBef>
                <a:spcPct val="30000"/>
              </a:spcBef>
              <a:defRPr sz="1200">
                <a:solidFill>
                  <a:schemeClr val="tx1"/>
                </a:solidFill>
                <a:latin typeface="Arial" panose="020B0604020202020204" pitchFamily="34" charset="0"/>
                <a:ea typeface="MS PGothic" panose="020B0600070205080204" pitchFamily="34" charset="-128"/>
              </a:defRPr>
            </a:lvl3pPr>
            <a:lvl4pPr marL="1600112" indent="-228587" defTabSz="933399">
              <a:spcBef>
                <a:spcPct val="30000"/>
              </a:spcBef>
              <a:defRPr sz="1200">
                <a:solidFill>
                  <a:schemeClr val="tx1"/>
                </a:solidFill>
                <a:latin typeface="Arial" panose="020B0604020202020204" pitchFamily="34" charset="0"/>
                <a:ea typeface="MS PGothic" panose="020B0600070205080204" pitchFamily="34" charset="-128"/>
              </a:defRPr>
            </a:lvl4pPr>
            <a:lvl5pPr marL="2057287" indent="-228587" defTabSz="933399">
              <a:spcBef>
                <a:spcPct val="30000"/>
              </a:spcBef>
              <a:defRPr sz="1200">
                <a:solidFill>
                  <a:schemeClr val="tx1"/>
                </a:solidFill>
                <a:latin typeface="Arial" panose="020B0604020202020204" pitchFamily="34" charset="0"/>
                <a:ea typeface="MS PGothic" panose="020B0600070205080204" pitchFamily="34" charset="-128"/>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0" hangingPunct="0">
              <a:spcBef>
                <a:spcPct val="0"/>
              </a:spcBef>
            </a:pPr>
            <a:fld id="{CCAAE057-F76E-4261-9610-D777B6997B2D}" type="slidenum">
              <a:rPr lang="en-US" altLang="en-US" smtClean="0">
                <a:latin typeface="Bookman Old Style" panose="02050604050505020204" pitchFamily="18" charset="0"/>
              </a:rPr>
              <a:pPr eaLnBrk="0" hangingPunct="0">
                <a:spcBef>
                  <a:spcPct val="0"/>
                </a:spcBef>
              </a:pPr>
              <a:t>67</a:t>
            </a:fld>
            <a:endParaRPr lang="en-US" altLang="en-US" smtClean="0">
              <a:latin typeface="Bookman Old Style" panose="02050604050505020204" pitchFamily="18" charset="0"/>
            </a:endParaRPr>
          </a:p>
        </p:txBody>
      </p:sp>
      <p:sp>
        <p:nvSpPr>
          <p:cNvPr id="115715" name="Rectangle 7"/>
          <p:cNvSpPr txBox="1">
            <a:spLocks noGrp="1" noChangeArrowheads="1"/>
          </p:cNvSpPr>
          <p:nvPr/>
        </p:nvSpPr>
        <p:spPr bwMode="auto">
          <a:xfrm>
            <a:off x="3978275" y="8840789"/>
            <a:ext cx="304323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11" tIns="46657" rIns="93311" bIns="46657" anchor="b"/>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7070BC60-6AAC-4F90-AAA8-22D1A9FF2F60}" type="slidenum">
              <a:rPr lang="en-US" altLang="en-US"/>
              <a:pPr algn="r" eaLnBrk="1" hangingPunct="1">
                <a:spcBef>
                  <a:spcPct val="0"/>
                </a:spcBef>
              </a:pPr>
              <a:t>67</a:t>
            </a:fld>
            <a:endParaRPr lang="en-US" altLang="en-US"/>
          </a:p>
        </p:txBody>
      </p:sp>
      <p:sp>
        <p:nvSpPr>
          <p:cNvPr id="115716" name="Rectangle 2"/>
          <p:cNvSpPr>
            <a:spLocks noGrp="1" noRot="1" noChangeAspect="1" noChangeArrowheads="1" noTextEdit="1"/>
          </p:cNvSpPr>
          <p:nvPr>
            <p:ph type="sldImg"/>
          </p:nvPr>
        </p:nvSpPr>
        <p:spPr>
          <a:xfrm>
            <a:off x="412750" y="698500"/>
            <a:ext cx="6199188" cy="3487738"/>
          </a:xfrm>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647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68</a:t>
            </a:fld>
            <a:endParaRPr lang="en-US" altLang="en-US"/>
          </a:p>
        </p:txBody>
      </p:sp>
    </p:spTree>
    <p:extLst>
      <p:ext uri="{BB962C8B-B14F-4D97-AF65-F5344CB8AC3E}">
        <p14:creationId xmlns:p14="http://schemas.microsoft.com/office/powerpoint/2010/main" val="249292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80</a:t>
            </a:fld>
            <a:endParaRPr lang="en-US" altLang="en-US"/>
          </a:p>
        </p:txBody>
      </p:sp>
    </p:spTree>
    <p:extLst>
      <p:ext uri="{BB962C8B-B14F-4D97-AF65-F5344CB8AC3E}">
        <p14:creationId xmlns:p14="http://schemas.microsoft.com/office/powerpoint/2010/main" val="197968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staff to introduce themselves</a:t>
            </a:r>
            <a:endParaRPr lang="en-US" dirty="0"/>
          </a:p>
        </p:txBody>
      </p:sp>
      <p:sp>
        <p:nvSpPr>
          <p:cNvPr id="4" name="Slide Number Placeholder 3"/>
          <p:cNvSpPr>
            <a:spLocks noGrp="1"/>
          </p:cNvSpPr>
          <p:nvPr>
            <p:ph type="sldNum" sz="quarter" idx="10"/>
          </p:nvPr>
        </p:nvSpPr>
        <p:spPr/>
        <p:txBody>
          <a:bodyPr/>
          <a:lstStyle/>
          <a:p>
            <a:pPr defTabSz="914350">
              <a:defRPr/>
            </a:pPr>
            <a:endParaRPr lang="en-US">
              <a:solidFill>
                <a:prstClr val="black"/>
              </a:solidFill>
              <a:latin typeface="Calibri"/>
            </a:endParaRPr>
          </a:p>
        </p:txBody>
      </p:sp>
    </p:spTree>
    <p:extLst>
      <p:ext uri="{BB962C8B-B14F-4D97-AF65-F5344CB8AC3E}">
        <p14:creationId xmlns:p14="http://schemas.microsoft.com/office/powerpoint/2010/main" val="4192533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75">
              <a:defRPr/>
            </a:pPr>
            <a:fld id="{B94B86E6-1DD7-47A8-B9D5-692197004D3C}" type="slidenum">
              <a:rPr lang="en-US">
                <a:solidFill>
                  <a:prstClr val="black"/>
                </a:solidFill>
                <a:latin typeface="Calibri" panose="020F0502020204030204"/>
              </a:rPr>
              <a:pPr defTabSz="457175">
                <a:defRPr/>
              </a:pPr>
              <a:t>81</a:t>
            </a:fld>
            <a:endParaRPr lang="en-US">
              <a:solidFill>
                <a:prstClr val="black"/>
              </a:solidFill>
              <a:latin typeface="Calibri" panose="020F0502020204030204"/>
            </a:endParaRPr>
          </a:p>
        </p:txBody>
      </p:sp>
    </p:spTree>
    <p:extLst>
      <p:ext uri="{BB962C8B-B14F-4D97-AF65-F5344CB8AC3E}">
        <p14:creationId xmlns:p14="http://schemas.microsoft.com/office/powerpoint/2010/main" val="2415481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83</a:t>
            </a:fld>
            <a:endParaRPr lang="en-US" altLang="en-US"/>
          </a:p>
        </p:txBody>
      </p:sp>
    </p:spTree>
    <p:extLst>
      <p:ext uri="{BB962C8B-B14F-4D97-AF65-F5344CB8AC3E}">
        <p14:creationId xmlns:p14="http://schemas.microsoft.com/office/powerpoint/2010/main" val="4252767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consequences</a:t>
            </a:r>
            <a:r>
              <a:rPr lang="en-US" baseline="0" dirty="0" smtClean="0"/>
              <a:t> take the form of reinforcement (which increases the likelihood of future behavior) and punishment (which decreases the likelihood of future behavior).  Each can take the form of positive or negative depending on whether the environment is adding or removing some type of stimulus.   This can be confusing, let’s look at each one individually.  </a:t>
            </a:r>
          </a:p>
          <a:p>
            <a:endParaRPr lang="en-US" baseline="0" dirty="0" smtClean="0"/>
          </a:p>
          <a:p>
            <a:r>
              <a:rPr lang="en-US" dirty="0" smtClean="0"/>
              <a:t>Click:</a:t>
            </a:r>
            <a:r>
              <a:rPr lang="en-US" baseline="0" dirty="0" smtClean="0"/>
              <a:t>  </a:t>
            </a:r>
            <a:r>
              <a:rPr lang="en-US" dirty="0" smtClean="0"/>
              <a:t>Positive reinforcement implies you are adding a</a:t>
            </a:r>
            <a:r>
              <a:rPr lang="en-US" baseline="0" dirty="0" smtClean="0"/>
              <a:t> stimulus to the environment and the effect is to increase the likelihood of future behavior.  For example, praising a student (who enjoys adult attention) for demonstrating prosocial behavior will likely increase that behavior in the future.</a:t>
            </a:r>
          </a:p>
          <a:p>
            <a:endParaRPr lang="en-US" baseline="0" dirty="0" smtClean="0"/>
          </a:p>
          <a:p>
            <a:r>
              <a:rPr lang="en-US" dirty="0" smtClean="0"/>
              <a:t>Click:</a:t>
            </a:r>
            <a:r>
              <a:rPr lang="en-US" baseline="0" dirty="0" smtClean="0"/>
              <a:t>  </a:t>
            </a:r>
            <a:r>
              <a:rPr lang="en-US" dirty="0" smtClean="0"/>
              <a:t>Positive punishment on the other</a:t>
            </a:r>
            <a:r>
              <a:rPr lang="en-US" baseline="0" dirty="0" smtClean="0"/>
              <a:t> hand implies your are adding a stimulus to the environment but the effect is to decrease the likelihood of future behavior.  For example, correcting a student who makes a behavior error by asking them to move their clip down on a behavior chart, is positive punishment if it decreases that behavior in the future.  </a:t>
            </a:r>
          </a:p>
          <a:p>
            <a:endParaRPr lang="en-US" baseline="0" dirty="0" smtClean="0"/>
          </a:p>
          <a:p>
            <a:r>
              <a:rPr lang="en-US" baseline="0" dirty="0" smtClean="0"/>
              <a:t>Click:  Negative reinforcement results when something is removed from the environment which increases the likelihood of future behavior.  An example would be:  removing </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457175">
              <a:defRPr/>
            </a:pPr>
            <a:fld id="{040B2C0D-DAEC-BD44-9099-31A75B9A8326}" type="slidenum">
              <a:rPr lang="en-US">
                <a:solidFill>
                  <a:prstClr val="black"/>
                </a:solidFill>
                <a:latin typeface="Calibri" panose="020F0502020204030204"/>
              </a:rPr>
              <a:pPr defTabSz="457175">
                <a:defRPr/>
              </a:pPr>
              <a:t>87</a:t>
            </a:fld>
            <a:endParaRPr lang="en-US">
              <a:solidFill>
                <a:prstClr val="black"/>
              </a:solidFill>
              <a:latin typeface="Calibri" panose="020F0502020204030204"/>
            </a:endParaRPr>
          </a:p>
        </p:txBody>
      </p:sp>
    </p:spTree>
    <p:extLst>
      <p:ext uri="{BB962C8B-B14F-4D97-AF65-F5344CB8AC3E}">
        <p14:creationId xmlns:p14="http://schemas.microsoft.com/office/powerpoint/2010/main" val="326531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ea typeface="MS PGothic" panose="020B0600070205080204" pitchFamily="34" charset="-128"/>
              </a:defRPr>
            </a:lvl1pPr>
            <a:lvl2pPr marL="742909" indent="-285734" defTabSz="933399">
              <a:spcBef>
                <a:spcPct val="30000"/>
              </a:spcBef>
              <a:defRPr sz="1200">
                <a:solidFill>
                  <a:schemeClr val="tx1"/>
                </a:solidFill>
                <a:latin typeface="Arial" panose="020B0604020202020204" pitchFamily="34" charset="0"/>
                <a:ea typeface="MS PGothic" panose="020B0600070205080204" pitchFamily="34" charset="-128"/>
              </a:defRPr>
            </a:lvl2pPr>
            <a:lvl3pPr marL="1142937" indent="-228587" defTabSz="933399">
              <a:spcBef>
                <a:spcPct val="30000"/>
              </a:spcBef>
              <a:defRPr sz="1200">
                <a:solidFill>
                  <a:schemeClr val="tx1"/>
                </a:solidFill>
                <a:latin typeface="Arial" panose="020B0604020202020204" pitchFamily="34" charset="0"/>
                <a:ea typeface="MS PGothic" panose="020B0600070205080204" pitchFamily="34" charset="-128"/>
              </a:defRPr>
            </a:lvl3pPr>
            <a:lvl4pPr marL="1600112" indent="-228587" defTabSz="933399">
              <a:spcBef>
                <a:spcPct val="30000"/>
              </a:spcBef>
              <a:defRPr sz="1200">
                <a:solidFill>
                  <a:schemeClr val="tx1"/>
                </a:solidFill>
                <a:latin typeface="Arial" panose="020B0604020202020204" pitchFamily="34" charset="0"/>
                <a:ea typeface="MS PGothic" panose="020B0600070205080204" pitchFamily="34" charset="-128"/>
              </a:defRPr>
            </a:lvl4pPr>
            <a:lvl5pPr marL="2057287" indent="-228587" defTabSz="933399">
              <a:spcBef>
                <a:spcPct val="30000"/>
              </a:spcBef>
              <a:defRPr sz="1200">
                <a:solidFill>
                  <a:schemeClr val="tx1"/>
                </a:solidFill>
                <a:latin typeface="Arial" panose="020B0604020202020204" pitchFamily="34" charset="0"/>
                <a:ea typeface="MS PGothic" panose="020B0600070205080204" pitchFamily="34" charset="-128"/>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0" hangingPunct="0">
              <a:spcBef>
                <a:spcPct val="0"/>
              </a:spcBef>
            </a:pPr>
            <a:fld id="{2E0EAEDC-920D-44BC-8A1A-3C28F0419EBF}" type="slidenum">
              <a:rPr lang="en-US" altLang="en-US" smtClean="0">
                <a:latin typeface="Bookman Old Style" panose="02050604050505020204" pitchFamily="18" charset="0"/>
              </a:rPr>
              <a:pPr eaLnBrk="0" hangingPunct="0">
                <a:spcBef>
                  <a:spcPct val="0"/>
                </a:spcBef>
              </a:pPr>
              <a:t>90</a:t>
            </a:fld>
            <a:endParaRPr lang="en-US" altLang="en-US" smtClean="0">
              <a:latin typeface="Bookman Old Style" panose="02050604050505020204" pitchFamily="18" charset="0"/>
            </a:endParaRPr>
          </a:p>
        </p:txBody>
      </p:sp>
      <p:sp>
        <p:nvSpPr>
          <p:cNvPr id="151555" name="Rectangle 7"/>
          <p:cNvSpPr txBox="1">
            <a:spLocks noGrp="1" noChangeArrowheads="1"/>
          </p:cNvSpPr>
          <p:nvPr/>
        </p:nvSpPr>
        <p:spPr bwMode="auto">
          <a:xfrm>
            <a:off x="3978275" y="8840789"/>
            <a:ext cx="304323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11" tIns="46657" rIns="93311" bIns="46657" anchor="b"/>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C608811E-EA7E-45E9-AEA1-D5BB66997337}" type="slidenum">
              <a:rPr lang="en-US" altLang="en-US"/>
              <a:pPr algn="r" eaLnBrk="1" hangingPunct="1">
                <a:spcBef>
                  <a:spcPct val="0"/>
                </a:spcBef>
              </a:pPr>
              <a:t>90</a:t>
            </a:fld>
            <a:endParaRPr lang="en-US" altLang="en-US"/>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2215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536">
              <a:defRPr/>
            </a:pPr>
            <a:r>
              <a:rPr lang="en-US" dirty="0"/>
              <a:t>Start with entering</a:t>
            </a:r>
            <a:r>
              <a:rPr lang="en-US" baseline="0" dirty="0"/>
              <a:t> your school-wide expectations on the left side and then add your classroom rules.</a:t>
            </a:r>
          </a:p>
          <a:p>
            <a:pPr defTabSz="464536">
              <a:defRPr/>
            </a:pPr>
            <a:endParaRPr lang="en-US" baseline="0" dirty="0"/>
          </a:p>
          <a:p>
            <a:pPr marL="464536" indent="-464536">
              <a:buFont typeface="Arial"/>
              <a:buChar char="•"/>
            </a:pPr>
            <a:r>
              <a:rPr lang="en-US" dirty="0"/>
              <a:t>The School-wide matrix includes the rules for classrooms.</a:t>
            </a:r>
          </a:p>
          <a:p>
            <a:pPr marL="464536" indent="-464536">
              <a:buFont typeface="Arial"/>
              <a:buChar char="•"/>
            </a:pPr>
            <a:r>
              <a:rPr lang="en-US" dirty="0"/>
              <a:t>Classrooms then expand their matrix to also include the routines/procedures for common routines (mapped to the school-wide expectations).</a:t>
            </a:r>
          </a:p>
        </p:txBody>
      </p:sp>
      <p:sp>
        <p:nvSpPr>
          <p:cNvPr id="4" name="Slide Number Placeholder 3"/>
          <p:cNvSpPr>
            <a:spLocks noGrp="1"/>
          </p:cNvSpPr>
          <p:nvPr>
            <p:ph type="sldNum" sz="quarter" idx="10"/>
          </p:nvPr>
        </p:nvSpPr>
        <p:spPr/>
        <p:txBody>
          <a:bodyPr/>
          <a:lstStyle/>
          <a:p>
            <a:fld id="{A5C04D7D-6BCF-BF47-8CAA-5C91DED02858}" type="slidenum">
              <a:rPr lang="en-US" smtClean="0"/>
              <a:t>91</a:t>
            </a:fld>
            <a:endParaRPr lang="en-US"/>
          </a:p>
        </p:txBody>
      </p:sp>
    </p:spTree>
    <p:extLst>
      <p:ext uri="{BB962C8B-B14F-4D97-AF65-F5344CB8AC3E}">
        <p14:creationId xmlns:p14="http://schemas.microsoft.com/office/powerpoint/2010/main" val="4083112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92</a:t>
            </a:fld>
            <a:endParaRPr lang="en-US" altLang="en-US"/>
          </a:p>
        </p:txBody>
      </p:sp>
    </p:spTree>
    <p:extLst>
      <p:ext uri="{BB962C8B-B14F-4D97-AF65-F5344CB8AC3E}">
        <p14:creationId xmlns:p14="http://schemas.microsoft.com/office/powerpoint/2010/main" val="373404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Prompting</a:t>
            </a:r>
            <a:r>
              <a:rPr lang="en-US" baseline="0" dirty="0" smtClean="0"/>
              <a:t> happens at the trigger and not during agitation, escalation or peak emotional response.</a:t>
            </a:r>
            <a:endParaRPr lang="en-US" dirty="0"/>
          </a:p>
        </p:txBody>
      </p:sp>
      <p:sp>
        <p:nvSpPr>
          <p:cNvPr id="4" name="Slide Number Placeholder 3"/>
          <p:cNvSpPr>
            <a:spLocks noGrp="1"/>
          </p:cNvSpPr>
          <p:nvPr>
            <p:ph type="sldNum" sz="quarter" idx="10"/>
          </p:nvPr>
        </p:nvSpPr>
        <p:spPr/>
        <p:txBody>
          <a:bodyPr/>
          <a:lstStyle/>
          <a:p>
            <a:fld id="{7FD6D79B-4269-4EC5-B61B-57876727EB50}" type="slidenum">
              <a:rPr lang="en-US" smtClean="0"/>
              <a:t>94</a:t>
            </a:fld>
            <a:endParaRPr lang="en-US"/>
          </a:p>
        </p:txBody>
      </p:sp>
    </p:spTree>
    <p:extLst>
      <p:ext uri="{BB962C8B-B14F-4D97-AF65-F5344CB8AC3E}">
        <p14:creationId xmlns:p14="http://schemas.microsoft.com/office/powerpoint/2010/main" val="3551203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ea typeface="MS PGothic" panose="020B0600070205080204" pitchFamily="34" charset="-128"/>
              </a:defRPr>
            </a:lvl1pPr>
            <a:lvl2pPr marL="742909" indent="-285734" defTabSz="933399">
              <a:spcBef>
                <a:spcPct val="30000"/>
              </a:spcBef>
              <a:defRPr sz="1200">
                <a:solidFill>
                  <a:schemeClr val="tx1"/>
                </a:solidFill>
                <a:latin typeface="Arial" panose="020B0604020202020204" pitchFamily="34" charset="0"/>
                <a:ea typeface="MS PGothic" panose="020B0600070205080204" pitchFamily="34" charset="-128"/>
              </a:defRPr>
            </a:lvl2pPr>
            <a:lvl3pPr marL="1142937" indent="-228587" defTabSz="933399">
              <a:spcBef>
                <a:spcPct val="30000"/>
              </a:spcBef>
              <a:defRPr sz="1200">
                <a:solidFill>
                  <a:schemeClr val="tx1"/>
                </a:solidFill>
                <a:latin typeface="Arial" panose="020B0604020202020204" pitchFamily="34" charset="0"/>
                <a:ea typeface="MS PGothic" panose="020B0600070205080204" pitchFamily="34" charset="-128"/>
              </a:defRPr>
            </a:lvl3pPr>
            <a:lvl4pPr marL="1600112" indent="-228587" defTabSz="933399">
              <a:spcBef>
                <a:spcPct val="30000"/>
              </a:spcBef>
              <a:defRPr sz="1200">
                <a:solidFill>
                  <a:schemeClr val="tx1"/>
                </a:solidFill>
                <a:latin typeface="Arial" panose="020B0604020202020204" pitchFamily="34" charset="0"/>
                <a:ea typeface="MS PGothic" panose="020B0600070205080204" pitchFamily="34" charset="-128"/>
              </a:defRPr>
            </a:lvl4pPr>
            <a:lvl5pPr marL="2057287" indent="-228587" defTabSz="933399">
              <a:spcBef>
                <a:spcPct val="30000"/>
              </a:spcBef>
              <a:defRPr sz="1200">
                <a:solidFill>
                  <a:schemeClr val="tx1"/>
                </a:solidFill>
                <a:latin typeface="Arial" panose="020B0604020202020204" pitchFamily="34" charset="0"/>
                <a:ea typeface="MS PGothic" panose="020B0600070205080204" pitchFamily="34" charset="-128"/>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0" hangingPunct="0">
              <a:spcBef>
                <a:spcPct val="0"/>
              </a:spcBef>
            </a:pPr>
            <a:fld id="{4377C597-A861-4D2E-839C-2FF4E5934B6C}" type="slidenum">
              <a:rPr lang="en-US" altLang="en-US" smtClean="0">
                <a:latin typeface="Bookman Old Style" panose="02050604050505020204" pitchFamily="18" charset="0"/>
              </a:rPr>
              <a:pPr eaLnBrk="0" hangingPunct="0">
                <a:spcBef>
                  <a:spcPct val="0"/>
                </a:spcBef>
              </a:pPr>
              <a:t>97</a:t>
            </a:fld>
            <a:endParaRPr lang="en-US" altLang="en-US" smtClean="0">
              <a:latin typeface="Bookman Old Style" panose="02050604050505020204" pitchFamily="18" charset="0"/>
            </a:endParaRPr>
          </a:p>
        </p:txBody>
      </p:sp>
      <p:sp>
        <p:nvSpPr>
          <p:cNvPr id="167939" name="Rectangle 2"/>
          <p:cNvSpPr>
            <a:spLocks noGrp="1" noRot="1" noChangeAspect="1" noChangeArrowheads="1" noTextEdit="1"/>
          </p:cNvSpPr>
          <p:nvPr>
            <p:ph type="sldImg"/>
          </p:nvPr>
        </p:nvSpPr>
        <p:spPr>
          <a:xfrm>
            <a:off x="411163" y="698500"/>
            <a:ext cx="6200775" cy="3489325"/>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36533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399">
              <a:spcBef>
                <a:spcPct val="30000"/>
              </a:spcBef>
              <a:defRPr sz="1200">
                <a:solidFill>
                  <a:schemeClr val="tx1"/>
                </a:solidFill>
                <a:latin typeface="Arial" panose="020B0604020202020204" pitchFamily="34" charset="0"/>
              </a:defRPr>
            </a:lvl1pPr>
            <a:lvl2pPr marL="742909" indent="-285734" defTabSz="933399">
              <a:spcBef>
                <a:spcPct val="30000"/>
              </a:spcBef>
              <a:defRPr sz="1200">
                <a:solidFill>
                  <a:schemeClr val="tx1"/>
                </a:solidFill>
                <a:latin typeface="Arial" panose="020B0604020202020204" pitchFamily="34" charset="0"/>
              </a:defRPr>
            </a:lvl2pPr>
            <a:lvl3pPr marL="1142937" indent="-228587" defTabSz="933399">
              <a:spcBef>
                <a:spcPct val="30000"/>
              </a:spcBef>
              <a:defRPr sz="1200">
                <a:solidFill>
                  <a:schemeClr val="tx1"/>
                </a:solidFill>
                <a:latin typeface="Arial" panose="020B0604020202020204" pitchFamily="34" charset="0"/>
              </a:defRPr>
            </a:lvl3pPr>
            <a:lvl4pPr marL="1600112" indent="-228587" defTabSz="933399">
              <a:spcBef>
                <a:spcPct val="30000"/>
              </a:spcBef>
              <a:defRPr sz="1200">
                <a:solidFill>
                  <a:schemeClr val="tx1"/>
                </a:solidFill>
                <a:latin typeface="Arial" panose="020B0604020202020204" pitchFamily="34" charset="0"/>
              </a:defRPr>
            </a:lvl4pPr>
            <a:lvl5pPr marL="2057287" indent="-228587" defTabSz="933399">
              <a:spcBef>
                <a:spcPct val="30000"/>
              </a:spcBef>
              <a:defRPr sz="1200">
                <a:solidFill>
                  <a:schemeClr val="tx1"/>
                </a:solidFill>
                <a:latin typeface="Arial" panose="020B0604020202020204" pitchFamily="34" charset="0"/>
              </a:defRPr>
            </a:lvl5pPr>
            <a:lvl6pPr marL="2514461" indent="-228587" defTabSz="933399" eaLnBrk="0" fontAlgn="base" hangingPunct="0">
              <a:spcBef>
                <a:spcPct val="30000"/>
              </a:spcBef>
              <a:spcAft>
                <a:spcPct val="0"/>
              </a:spcAft>
              <a:defRPr sz="1200">
                <a:solidFill>
                  <a:schemeClr val="tx1"/>
                </a:solidFill>
                <a:latin typeface="Arial" panose="020B0604020202020204" pitchFamily="34" charset="0"/>
              </a:defRPr>
            </a:lvl6pPr>
            <a:lvl7pPr marL="2971635" indent="-228587" defTabSz="933399" eaLnBrk="0" fontAlgn="base" hangingPunct="0">
              <a:spcBef>
                <a:spcPct val="30000"/>
              </a:spcBef>
              <a:spcAft>
                <a:spcPct val="0"/>
              </a:spcAft>
              <a:defRPr sz="1200">
                <a:solidFill>
                  <a:schemeClr val="tx1"/>
                </a:solidFill>
                <a:latin typeface="Arial" panose="020B0604020202020204" pitchFamily="34" charset="0"/>
              </a:defRPr>
            </a:lvl7pPr>
            <a:lvl8pPr marL="3428810" indent="-228587" defTabSz="933399" eaLnBrk="0" fontAlgn="base" hangingPunct="0">
              <a:spcBef>
                <a:spcPct val="30000"/>
              </a:spcBef>
              <a:spcAft>
                <a:spcPct val="0"/>
              </a:spcAft>
              <a:defRPr sz="1200">
                <a:solidFill>
                  <a:schemeClr val="tx1"/>
                </a:solidFill>
                <a:latin typeface="Arial" panose="020B0604020202020204" pitchFamily="34" charset="0"/>
              </a:defRPr>
            </a:lvl8pPr>
            <a:lvl9pPr marL="3885985" indent="-228587" defTabSz="9333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A559C-EB34-4F86-BE29-118773488307}" type="slidenum">
              <a:rPr lang="en-US" altLang="en-US"/>
              <a:pPr>
                <a:spcBef>
                  <a:spcPct val="0"/>
                </a:spcBef>
              </a:pPr>
              <a:t>100</a:t>
            </a:fld>
            <a:endParaRPr lang="en-US" altLang="en-US"/>
          </a:p>
        </p:txBody>
      </p:sp>
      <p:sp>
        <p:nvSpPr>
          <p:cNvPr id="187395" name="Rectangle 2"/>
          <p:cNvSpPr>
            <a:spLocks noGrp="1" noRot="1" noChangeAspect="1" noChangeArrowheads="1" noTextEdit="1"/>
          </p:cNvSpPr>
          <p:nvPr>
            <p:ph type="sldImg"/>
          </p:nvPr>
        </p:nvSpPr>
        <p:spPr>
          <a:xfrm>
            <a:off x="411163" y="698500"/>
            <a:ext cx="6200775" cy="3489325"/>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8194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101</a:t>
            </a:fld>
            <a:endParaRPr lang="en-US" altLang="en-US"/>
          </a:p>
        </p:txBody>
      </p:sp>
    </p:spTree>
    <p:extLst>
      <p:ext uri="{BB962C8B-B14F-4D97-AF65-F5344CB8AC3E}">
        <p14:creationId xmlns:p14="http://schemas.microsoft.com/office/powerpoint/2010/main" val="357096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audience:  who are you and why are you here today?   These are some of the reasons I am here:  (click)  What is happening in our schools and with our students that indicates a need for effective supports?</a:t>
            </a:r>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6</a:t>
            </a:fld>
            <a:endParaRPr lang="en-US"/>
          </a:p>
        </p:txBody>
      </p:sp>
    </p:spTree>
    <p:extLst>
      <p:ext uri="{BB962C8B-B14F-4D97-AF65-F5344CB8AC3E}">
        <p14:creationId xmlns:p14="http://schemas.microsoft.com/office/powerpoint/2010/main" val="2699037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102</a:t>
            </a:fld>
            <a:endParaRPr lang="en-US" altLang="en-US"/>
          </a:p>
        </p:txBody>
      </p:sp>
    </p:spTree>
    <p:extLst>
      <p:ext uri="{BB962C8B-B14F-4D97-AF65-F5344CB8AC3E}">
        <p14:creationId xmlns:p14="http://schemas.microsoft.com/office/powerpoint/2010/main" val="1616216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09" indent="-285734">
              <a:spcBef>
                <a:spcPct val="30000"/>
              </a:spcBef>
              <a:defRPr sz="1200">
                <a:solidFill>
                  <a:schemeClr val="tx1"/>
                </a:solidFill>
                <a:latin typeface="Calibri" panose="020F0502020204030204" pitchFamily="34" charset="0"/>
                <a:ea typeface="MS PGothic" panose="020B0600070205080204" pitchFamily="34" charset="-128"/>
              </a:defRPr>
            </a:lvl2pPr>
            <a:lvl3pPr marL="1142937" indent="-228587">
              <a:spcBef>
                <a:spcPct val="30000"/>
              </a:spcBef>
              <a:defRPr sz="1200">
                <a:solidFill>
                  <a:schemeClr val="tx1"/>
                </a:solidFill>
                <a:latin typeface="Calibri" panose="020F0502020204030204" pitchFamily="34" charset="0"/>
                <a:ea typeface="MS PGothic" panose="020B0600070205080204" pitchFamily="34" charset="-128"/>
              </a:defRPr>
            </a:lvl3pPr>
            <a:lvl4pPr marL="1600112" indent="-228587">
              <a:spcBef>
                <a:spcPct val="30000"/>
              </a:spcBef>
              <a:defRPr sz="1200">
                <a:solidFill>
                  <a:schemeClr val="tx1"/>
                </a:solidFill>
                <a:latin typeface="Calibri" panose="020F0502020204030204" pitchFamily="34" charset="0"/>
                <a:ea typeface="MS PGothic" panose="020B0600070205080204" pitchFamily="34" charset="-128"/>
              </a:defRPr>
            </a:lvl4pPr>
            <a:lvl5pPr marL="2057287" indent="-228587">
              <a:spcBef>
                <a:spcPct val="30000"/>
              </a:spcBef>
              <a:defRPr sz="1200">
                <a:solidFill>
                  <a:schemeClr val="tx1"/>
                </a:solidFill>
                <a:latin typeface="Calibri" panose="020F0502020204030204" pitchFamily="34" charset="0"/>
                <a:ea typeface="MS PGothic" panose="020B0600070205080204" pitchFamily="34" charset="-128"/>
              </a:defRPr>
            </a:lvl5pPr>
            <a:lvl6pPr marL="2514461"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63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810"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98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F8C83AFD-F44B-481F-9CEC-E89E050F6C4F}" type="slidenum">
              <a:rPr lang="en-US" altLang="en-US">
                <a:latin typeface="Bookman Old Style" panose="02050604050505020204" pitchFamily="18" charset="0"/>
              </a:rPr>
              <a:pPr eaLnBrk="0" hangingPunct="0">
                <a:spcBef>
                  <a:spcPct val="0"/>
                </a:spcBef>
              </a:pPr>
              <a:t>103</a:t>
            </a:fld>
            <a:endParaRPr lang="en-US" altLang="en-US">
              <a:latin typeface="Bookman Old Style" panose="02050604050505020204" pitchFamily="18" charset="0"/>
            </a:endParaRPr>
          </a:p>
        </p:txBody>
      </p:sp>
      <p:sp>
        <p:nvSpPr>
          <p:cNvPr id="130051" name="Rectangle 2"/>
          <p:cNvSpPr>
            <a:spLocks noGrp="1" noRot="1" noChangeAspect="1" noChangeArrowheads="1" noTextEdit="1"/>
          </p:cNvSpPr>
          <p:nvPr>
            <p:ph type="sldImg"/>
          </p:nvPr>
        </p:nvSpPr>
        <p:spPr bwMode="auto">
          <a:xfrm>
            <a:off x="411163" y="698500"/>
            <a:ext cx="6200775" cy="34893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92260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475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Justice Rehnguist noted the statutory definition of FAPE was cryptic rather than comprehensive</a:t>
            </a:r>
          </a:p>
          <a:p>
            <a:endParaRPr lang="en-US" sz="1800" dirty="0"/>
          </a:p>
          <a:p>
            <a:r>
              <a:rPr lang="en-US" sz="1800" dirty="0"/>
              <a:t>“Congresses intent was more to open the door of public education-to  offer a floor of opportunity</a:t>
            </a:r>
          </a:p>
          <a:p>
            <a:endParaRPr lang="en-US" sz="1800" dirty="0"/>
          </a:p>
          <a:p>
            <a:r>
              <a:rPr lang="en-US" sz="1800" dirty="0"/>
              <a:t>The High Court developed a two-part test to determine if a school district had provided a student with a FAPE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649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r>
              <a:rPr lang="en-US" sz="1800" dirty="0"/>
              <a:t>The Court applied the two-part to the case of Amy</a:t>
            </a:r>
          </a:p>
          <a:p>
            <a:endParaRPr lang="en-US" sz="1800" dirty="0"/>
          </a:p>
          <a:p>
            <a:r>
              <a:rPr lang="en-US" sz="1800" dirty="0"/>
              <a:t>The school district had complied with the procedures of the law , thus meeting part 1 of the test</a:t>
            </a:r>
          </a:p>
          <a:p>
            <a:endParaRPr lang="en-US" sz="1800" dirty="0"/>
          </a:p>
          <a:p>
            <a:r>
              <a:rPr lang="en-US" sz="1800" dirty="0"/>
              <a:t>Also, the court held that Amy had received educational benefit because she was passing from grade to grade, thus meeting part 2 of the test benefit-Footnote</a:t>
            </a:r>
          </a:p>
          <a:p>
            <a:endParaRPr lang="en-US" sz="1800" dirty="0"/>
          </a:p>
          <a:p>
            <a:r>
              <a:rPr lang="en-US" sz="1800" dirty="0"/>
              <a:t>Herein lay the problem-Amy had a IQ of 125 and was academically very able-The Supreme Court was essentially able to sidestep the 2</a:t>
            </a:r>
            <a:r>
              <a:rPr lang="en-US" sz="1800" baseline="30000" dirty="0"/>
              <a:t>nd</a:t>
            </a:r>
            <a:r>
              <a:rPr lang="en-US" sz="1800" dirty="0"/>
              <a:t> part of the test</a:t>
            </a:r>
          </a:p>
          <a:p>
            <a:endParaRPr lang="en-US" sz="1800" dirty="0"/>
          </a:p>
          <a:p>
            <a:r>
              <a:rPr lang="en-US" sz="1800" dirty="0"/>
              <a:t>When applying the FAPE test to individual cases, courts began to have different interpretations of the 2</a:t>
            </a:r>
            <a:r>
              <a:rPr lang="en-US" sz="1800" baseline="30000" dirty="0"/>
              <a:t>nd</a:t>
            </a:r>
            <a:r>
              <a:rPr lang="en-US" sz="1800" dirty="0"/>
              <a:t> or substantive part of the Rowley test</a:t>
            </a:r>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235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37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progress monitoring will need to be supported by user-friendly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efficient data analytics and technology. The student’s record of progress across a year of instruction, such as can be provided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formative assessments and benchmarking assessments, (Abrams, McMillan, &amp; Wetzel, 2015;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Crawford, 2014), will also be vitally important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777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famous quotation from the decisions was that the educational benefit offered Drew had to be “merely more than de minimis”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366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064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b="0" dirty="0" smtClean="0"/>
              <a:t> There</a:t>
            </a:r>
            <a:r>
              <a:rPr lang="en-US" b="0" baseline="0" dirty="0" smtClean="0"/>
              <a:t> are several resources for FBAs and BIPs as well as Tier 3 in general available for your use. See the Delaware PBS website, the Delaware PBS Tier 3 Tools Schoology page, and the PBIS.org Tier 3 supports webpage for more information. </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117</a:t>
            </a:fld>
            <a:endParaRPr lang="en-US"/>
          </a:p>
        </p:txBody>
      </p:sp>
    </p:spTree>
    <p:extLst>
      <p:ext uri="{BB962C8B-B14F-4D97-AF65-F5344CB8AC3E}">
        <p14:creationId xmlns:p14="http://schemas.microsoft.com/office/powerpoint/2010/main" val="398938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4286" eaLnBrk="0" hangingPunct="0">
              <a:defRPr sz="2400">
                <a:solidFill>
                  <a:schemeClr val="tx1"/>
                </a:solidFill>
                <a:latin typeface="Arial" charset="0"/>
                <a:ea typeface="ＭＳ Ｐゴシック" charset="0"/>
                <a:cs typeface="ＭＳ Ｐゴシック" charset="0"/>
              </a:defRPr>
            </a:lvl1pPr>
            <a:lvl2pPr marL="760828" indent="-292626" defTabSz="954286" eaLnBrk="0" hangingPunct="0">
              <a:defRPr sz="2400">
                <a:solidFill>
                  <a:schemeClr val="tx1"/>
                </a:solidFill>
                <a:latin typeface="Arial" charset="0"/>
                <a:ea typeface="ＭＳ Ｐゴシック" charset="0"/>
              </a:defRPr>
            </a:lvl2pPr>
            <a:lvl3pPr marL="1170504" indent="-234101" defTabSz="954286" eaLnBrk="0" hangingPunct="0">
              <a:defRPr sz="2400">
                <a:solidFill>
                  <a:schemeClr val="tx1"/>
                </a:solidFill>
                <a:latin typeface="Arial" charset="0"/>
                <a:ea typeface="ＭＳ Ｐゴシック" charset="0"/>
              </a:defRPr>
            </a:lvl3pPr>
            <a:lvl4pPr marL="1638706" indent="-234101" defTabSz="954286" eaLnBrk="0" hangingPunct="0">
              <a:defRPr sz="2400">
                <a:solidFill>
                  <a:schemeClr val="tx1"/>
                </a:solidFill>
                <a:latin typeface="Arial" charset="0"/>
                <a:ea typeface="ＭＳ Ｐゴシック" charset="0"/>
              </a:defRPr>
            </a:lvl4pPr>
            <a:lvl5pPr marL="2106908" indent="-234101" defTabSz="954286" eaLnBrk="0" hangingPunct="0">
              <a:defRPr sz="2400">
                <a:solidFill>
                  <a:schemeClr val="tx1"/>
                </a:solidFill>
                <a:latin typeface="Arial" charset="0"/>
                <a:ea typeface="ＭＳ Ｐゴシック" charset="0"/>
              </a:defRPr>
            </a:lvl5pPr>
            <a:lvl6pPr marL="2575111" indent="-234101" defTabSz="954286" eaLnBrk="0" fontAlgn="base" hangingPunct="0">
              <a:spcBef>
                <a:spcPct val="0"/>
              </a:spcBef>
              <a:spcAft>
                <a:spcPct val="0"/>
              </a:spcAft>
              <a:defRPr sz="2400">
                <a:solidFill>
                  <a:schemeClr val="tx1"/>
                </a:solidFill>
                <a:latin typeface="Arial" charset="0"/>
                <a:ea typeface="ＭＳ Ｐゴシック" charset="0"/>
              </a:defRPr>
            </a:lvl6pPr>
            <a:lvl7pPr marL="3043312" indent="-234101" defTabSz="954286" eaLnBrk="0" fontAlgn="base" hangingPunct="0">
              <a:spcBef>
                <a:spcPct val="0"/>
              </a:spcBef>
              <a:spcAft>
                <a:spcPct val="0"/>
              </a:spcAft>
              <a:defRPr sz="2400">
                <a:solidFill>
                  <a:schemeClr val="tx1"/>
                </a:solidFill>
                <a:latin typeface="Arial" charset="0"/>
                <a:ea typeface="ＭＳ Ｐゴシック" charset="0"/>
              </a:defRPr>
            </a:lvl7pPr>
            <a:lvl8pPr marL="3511513" indent="-234101" defTabSz="954286" eaLnBrk="0" fontAlgn="base" hangingPunct="0">
              <a:spcBef>
                <a:spcPct val="0"/>
              </a:spcBef>
              <a:spcAft>
                <a:spcPct val="0"/>
              </a:spcAft>
              <a:defRPr sz="2400">
                <a:solidFill>
                  <a:schemeClr val="tx1"/>
                </a:solidFill>
                <a:latin typeface="Arial" charset="0"/>
                <a:ea typeface="ＭＳ Ｐゴシック" charset="0"/>
              </a:defRPr>
            </a:lvl8pPr>
            <a:lvl9pPr marL="3979715" indent="-234101" defTabSz="95428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7</a:t>
            </a:fld>
            <a:endParaRPr lang="en-US" sz="1200"/>
          </a:p>
        </p:txBody>
      </p:sp>
      <p:sp>
        <p:nvSpPr>
          <p:cNvPr id="114690" name="Rectangle 7"/>
          <p:cNvSpPr txBox="1">
            <a:spLocks noGrp="1" noChangeArrowheads="1"/>
          </p:cNvSpPr>
          <p:nvPr/>
        </p:nvSpPr>
        <p:spPr bwMode="auto">
          <a:xfrm>
            <a:off x="4082991" y="8893003"/>
            <a:ext cx="3124688" cy="468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419" tIns="47711" rIns="95419" bIns="47711"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7</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9070">
              <a:defRPr/>
            </a:pPr>
            <a:r>
              <a:rPr lang="en-US" dirty="0"/>
              <a:t>DEBBY</a:t>
            </a:r>
          </a:p>
        </p:txBody>
      </p:sp>
    </p:spTree>
    <p:extLst>
      <p:ext uri="{BB962C8B-B14F-4D97-AF65-F5344CB8AC3E}">
        <p14:creationId xmlns:p14="http://schemas.microsoft.com/office/powerpoint/2010/main" val="257629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dirty="0"/>
              <a:t>Rob Horner shared this information</a:t>
            </a:r>
            <a:r>
              <a:rPr lang="en-US" baseline="0" dirty="0"/>
              <a:t> at the 2014 WI Conference.</a:t>
            </a:r>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8</a:t>
            </a:fld>
            <a:endParaRPr lang="en-US"/>
          </a:p>
        </p:txBody>
      </p:sp>
    </p:spTree>
    <p:extLst>
      <p:ext uri="{BB962C8B-B14F-4D97-AF65-F5344CB8AC3E}">
        <p14:creationId xmlns:p14="http://schemas.microsoft.com/office/powerpoint/2010/main" val="321400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0754" indent="-284905">
              <a:defRPr sz="2400">
                <a:solidFill>
                  <a:schemeClr val="tx1"/>
                </a:solidFill>
                <a:latin typeface="Arial" charset="0"/>
                <a:ea typeface="ＭＳ Ｐゴシック" charset="0"/>
              </a:defRPr>
            </a:lvl2pPr>
            <a:lvl3pPr marL="1139621" indent="-227925">
              <a:defRPr sz="2400">
                <a:solidFill>
                  <a:schemeClr val="tx1"/>
                </a:solidFill>
                <a:latin typeface="Arial" charset="0"/>
                <a:ea typeface="ＭＳ Ｐゴシック" charset="0"/>
              </a:defRPr>
            </a:lvl3pPr>
            <a:lvl4pPr marL="1595469" indent="-227925">
              <a:defRPr sz="2400">
                <a:solidFill>
                  <a:schemeClr val="tx1"/>
                </a:solidFill>
                <a:latin typeface="Arial" charset="0"/>
                <a:ea typeface="ＭＳ Ｐゴシック" charset="0"/>
              </a:defRPr>
            </a:lvl4pPr>
            <a:lvl5pPr marL="2051318" indent="-227925">
              <a:defRPr sz="2400">
                <a:solidFill>
                  <a:schemeClr val="tx1"/>
                </a:solidFill>
                <a:latin typeface="Arial" charset="0"/>
                <a:ea typeface="ＭＳ Ｐゴシック" charset="0"/>
              </a:defRPr>
            </a:lvl5pPr>
            <a:lvl6pPr marL="2507167" indent="-227925" eaLnBrk="0" fontAlgn="base" hangingPunct="0">
              <a:spcBef>
                <a:spcPct val="0"/>
              </a:spcBef>
              <a:spcAft>
                <a:spcPct val="0"/>
              </a:spcAft>
              <a:defRPr sz="2400">
                <a:solidFill>
                  <a:schemeClr val="tx1"/>
                </a:solidFill>
                <a:latin typeface="Arial" charset="0"/>
                <a:ea typeface="ＭＳ Ｐゴシック" charset="0"/>
              </a:defRPr>
            </a:lvl6pPr>
            <a:lvl7pPr marL="2963014" indent="-227925" eaLnBrk="0" fontAlgn="base" hangingPunct="0">
              <a:spcBef>
                <a:spcPct val="0"/>
              </a:spcBef>
              <a:spcAft>
                <a:spcPct val="0"/>
              </a:spcAft>
              <a:defRPr sz="2400">
                <a:solidFill>
                  <a:schemeClr val="tx1"/>
                </a:solidFill>
                <a:latin typeface="Arial" charset="0"/>
                <a:ea typeface="ＭＳ Ｐゴシック" charset="0"/>
              </a:defRPr>
            </a:lvl7pPr>
            <a:lvl8pPr marL="3418864" indent="-227925" eaLnBrk="0" fontAlgn="base" hangingPunct="0">
              <a:spcBef>
                <a:spcPct val="0"/>
              </a:spcBef>
              <a:spcAft>
                <a:spcPct val="0"/>
              </a:spcAft>
              <a:defRPr sz="2400">
                <a:solidFill>
                  <a:schemeClr val="tx1"/>
                </a:solidFill>
                <a:latin typeface="Arial" charset="0"/>
                <a:ea typeface="ＭＳ Ｐゴシック" charset="0"/>
              </a:defRPr>
            </a:lvl8pPr>
            <a:lvl9pPr marL="3874712" indent="-227925" eaLnBrk="0" fontAlgn="base" hangingPunct="0">
              <a:spcBef>
                <a:spcPct val="0"/>
              </a:spcBef>
              <a:spcAft>
                <a:spcPct val="0"/>
              </a:spcAft>
              <a:defRPr sz="2400">
                <a:solidFill>
                  <a:schemeClr val="tx1"/>
                </a:solidFill>
                <a:latin typeface="Arial" charset="0"/>
                <a:ea typeface="ＭＳ Ｐゴシック" charset="0"/>
              </a:defRPr>
            </a:lvl9pPr>
          </a:lstStyle>
          <a:p>
            <a:fld id="{0F2BEDE7-4796-9C48-9329-FDD1DE5F56DC}" type="slidenum">
              <a:rPr lang="en-US" sz="1200">
                <a:solidFill>
                  <a:srgbClr val="000000"/>
                </a:solidFill>
                <a:latin typeface="Calibri" charset="0"/>
                <a:cs typeface="Calibri"/>
              </a:rPr>
              <a:pPr/>
              <a:t>9</a:t>
            </a:fld>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994233" y="8747216"/>
            <a:ext cx="3056759" cy="4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07" tIns="46504" rIns="93007" bIns="46504"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B9CE99-4122-0040-AA6B-C9CF666BAB51}" type="slidenum">
              <a:rPr lang="en-US" sz="1200">
                <a:solidFill>
                  <a:srgbClr val="000000"/>
                </a:solidFill>
                <a:latin typeface="Calibri" charset="0"/>
              </a:rPr>
              <a:pPr algn="r"/>
              <a:t>9</a:t>
            </a:fld>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a:latin typeface="Calibri" charset="0"/>
              </a:rPr>
              <a:t>Narrative: </a:t>
            </a:r>
            <a:r>
              <a:rPr lang="en-US" baseline="0" dirty="0">
                <a:latin typeface="Calibri" charset="0"/>
              </a:rPr>
              <a:t> </a:t>
            </a:r>
            <a:r>
              <a:rPr lang="en-US" dirty="0">
                <a:latin typeface="Calibri" charset="0"/>
              </a:rPr>
              <a:t>Within</a:t>
            </a:r>
            <a:r>
              <a:rPr lang="en-US" baseline="0" dirty="0">
                <a:latin typeface="Calibri" charset="0"/>
              </a:rPr>
              <a:t> a given MTSS, each of the three tiers we discussed are driven by data, systems and practices to reach desired </a:t>
            </a:r>
            <a:r>
              <a:rPr lang="en-US" b="1" baseline="0" dirty="0">
                <a:latin typeface="Calibri" charset="0"/>
              </a:rPr>
              <a:t>OUTCOMES</a:t>
            </a:r>
            <a:r>
              <a:rPr lang="en-US" baseline="0" dirty="0">
                <a:latin typeface="Calibri" charset="0"/>
              </a:rPr>
              <a:t>.  </a:t>
            </a:r>
          </a:p>
          <a:p>
            <a:pPr defTabSz="929070">
              <a:spcBef>
                <a:spcPct val="0"/>
              </a:spcBef>
              <a:defRPr/>
            </a:pPr>
            <a:r>
              <a:rPr lang="en-US" altLang="en-US" dirty="0">
                <a:latin typeface="Arial" panose="020B0604020202020204" pitchFamily="34" charset="0"/>
              </a:rPr>
              <a:t>Outcomes are at the top of this figure, and we cannot lose sight of the fact that schools are in business to support academic achievement, and to provide our students the social and academic skills that they need to be successful in our society.</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Under outcomes, we see three interconnected circles that include data, systems, and practices. These three elements are the bread and butter of successful MTSS. Let’s start with data.</a:t>
            </a:r>
          </a:p>
          <a:p>
            <a:pPr defTabSz="929070">
              <a:defRPr/>
            </a:pPr>
            <a:r>
              <a:rPr lang="en-US" altLang="en-US" sz="1400" b="1" dirty="0">
                <a:latin typeface="Arial" panose="020B0604020202020204" pitchFamily="34" charset="0"/>
              </a:rPr>
              <a:t>Data </a:t>
            </a:r>
            <a:r>
              <a:rPr lang="en-US" altLang="en-US" sz="1400" dirty="0">
                <a:latin typeface="Arial" panose="020B0604020202020204" pitchFamily="34" charset="0"/>
              </a:rPr>
              <a:t>is your friend. Schools must see value in using data to make decisions, and commit to doing so.  We need to know whether or not what we are doing is making a difference, and if it’s not, stop doing it and find another strategy.  </a:t>
            </a:r>
            <a:r>
              <a:rPr lang="en-US" dirty="0">
                <a:ea typeface="ＭＳ Ｐゴシック" charset="0"/>
              </a:rPr>
              <a:t>Ongoing data collection</a:t>
            </a:r>
            <a:r>
              <a:rPr lang="en-US" baseline="0" dirty="0">
                <a:ea typeface="ＭＳ Ｐゴシック" charset="0"/>
              </a:rPr>
              <a:t> and use of outcome data, such as academic achievement data and behavior data, are key to a strong MTSS. </a:t>
            </a:r>
            <a:endParaRPr lang="en-US" baseline="0" dirty="0">
              <a:latin typeface="Calibri" charset="0"/>
            </a:endParaRPr>
          </a:p>
          <a:p>
            <a:pPr eaLnBrk="1" hangingPunct="1"/>
            <a:endParaRPr lang="en-US" dirty="0">
              <a:ea typeface="ＭＳ Ｐゴシック" charset="0"/>
              <a:cs typeface="ＭＳ Ｐゴシック" charset="0"/>
            </a:endParaRPr>
          </a:p>
          <a:p>
            <a:pPr defTabSz="929070">
              <a:defRPr/>
            </a:pPr>
            <a:r>
              <a:rPr lang="en-US" sz="1300" dirty="0">
                <a:solidFill>
                  <a:schemeClr val="folHlink"/>
                </a:solidFill>
                <a:ea typeface="ＭＳ Ｐゴシック" charset="0"/>
                <a:cs typeface="ＭＳ Ｐゴシック" charset="0"/>
              </a:rPr>
              <a:t>Next is </a:t>
            </a:r>
            <a:r>
              <a:rPr lang="en-US" sz="1300" b="1" dirty="0">
                <a:solidFill>
                  <a:schemeClr val="folHlink"/>
                </a:solidFill>
                <a:ea typeface="ＭＳ Ｐゴシック" charset="0"/>
                <a:cs typeface="ＭＳ Ｐゴシック" charset="0"/>
              </a:rPr>
              <a:t>Systems and processes - </a:t>
            </a:r>
            <a:r>
              <a:rPr lang="en-US" altLang="en-US" sz="1400" dirty="0">
                <a:latin typeface="Arial" panose="020B0604020202020204" pitchFamily="34" charset="0"/>
              </a:rPr>
              <a:t>To make this work we have </a:t>
            </a:r>
            <a:r>
              <a:rPr lang="en-US" altLang="en-US" sz="1400" b="1" dirty="0">
                <a:latin typeface="Arial" panose="020B0604020202020204" pitchFamily="34" charset="0"/>
              </a:rPr>
              <a:t>SYSTEMS</a:t>
            </a:r>
            <a:r>
              <a:rPr lang="en-US" altLang="en-US" sz="1400" dirty="0">
                <a:latin typeface="Arial" panose="020B0604020202020204" pitchFamily="34" charset="0"/>
              </a:rPr>
              <a:t> that will support behavior, and here we are talking more about staff behavior and what we do to support staff to implement the practices. Such systems include establishing an effective team with regularly scheduled meetings and an evaluation plan to assess academic and behavioral progress and make decisions based on data. We will talk more about systems specifically to support positive behavior later in the presentation.</a:t>
            </a:r>
          </a:p>
          <a:p>
            <a:pPr lvl="1" eaLnBrk="1" hangingPunct="1">
              <a:buFont typeface="Wingdings" charset="0"/>
              <a:buNone/>
            </a:pPr>
            <a:endParaRPr lang="en-US" dirty="0">
              <a:ea typeface="ＭＳ Ｐゴシック" charset="0"/>
            </a:endParaRPr>
          </a:p>
          <a:p>
            <a:pPr lvl="1" eaLnBrk="1" hangingPunct="1">
              <a:buFont typeface="Wingdings" charset="0"/>
              <a:buNone/>
            </a:pPr>
            <a:endParaRPr lang="en-US" dirty="0">
              <a:ea typeface="ＭＳ Ｐゴシック" charset="0"/>
            </a:endParaRPr>
          </a:p>
          <a:p>
            <a:pPr defTabSz="929070">
              <a:defRPr/>
            </a:pPr>
            <a:r>
              <a:rPr lang="en-US" sz="1300" dirty="0">
                <a:solidFill>
                  <a:schemeClr val="folHlink"/>
                </a:solidFill>
                <a:ea typeface="ＭＳ Ｐゴシック" charset="0"/>
                <a:cs typeface="ＭＳ Ｐゴシック" charset="0"/>
              </a:rPr>
              <a:t>Finally, </a:t>
            </a:r>
            <a:r>
              <a:rPr lang="en-US" dirty="0">
                <a:latin typeface="Arial" panose="020B0604020202020204" pitchFamily="34" charset="0"/>
              </a:rPr>
              <a:t>t</a:t>
            </a:r>
            <a:r>
              <a:rPr lang="en-US" altLang="en-US" dirty="0">
                <a:latin typeface="Arial" panose="020B0604020202020204" pitchFamily="34" charset="0"/>
              </a:rPr>
              <a:t>he </a:t>
            </a:r>
            <a:r>
              <a:rPr lang="en-US" altLang="en-US" b="1" dirty="0">
                <a:latin typeface="Arial" panose="020B0604020202020204" pitchFamily="34" charset="0"/>
              </a:rPr>
              <a:t>PRACTICES</a:t>
            </a:r>
            <a:r>
              <a:rPr lang="en-US" altLang="en-US" dirty="0">
                <a:latin typeface="Arial" panose="020B0604020202020204" pitchFamily="34" charset="0"/>
              </a:rPr>
              <a:t>, and specifically research validated practices, are what are in place to support student academic achievement and behavior, such as the direct teaching of academic content or behavioral expectations. Don’t worry, we’ll talk more about behavior support practices soon.  </a:t>
            </a:r>
            <a:endParaRPr lang="en-US" dirty="0">
              <a:ea typeface="ＭＳ Ｐゴシック" charset="0"/>
              <a:cs typeface="ＭＳ Ｐゴシック" charset="0"/>
            </a:endParaRPr>
          </a:p>
          <a:p>
            <a:pPr eaLnBrk="1" hangingPunct="1">
              <a:spcBef>
                <a:spcPct val="0"/>
              </a:spcBef>
            </a:pPr>
            <a:endParaRPr lang="en-US" dirty="0">
              <a:latin typeface="Calibri" charset="0"/>
            </a:endParaRPr>
          </a:p>
          <a:p>
            <a:pPr eaLnBrk="1" hangingPunct="1"/>
            <a:r>
              <a:rPr lang="en-US" dirty="0">
                <a:ea typeface="ＭＳ Ｐゴシック" charset="0"/>
                <a:cs typeface="ＭＳ Ｐゴシック" charset="0"/>
              </a:rPr>
              <a:t>Debby</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Three Components of PBS</a:t>
            </a:r>
          </a:p>
          <a:p>
            <a:pPr eaLnBrk="1" hangingPunct="1"/>
            <a:r>
              <a:rPr lang="en-US" sz="1300" dirty="0">
                <a:solidFill>
                  <a:schemeClr val="folHlink"/>
                </a:solidFill>
                <a:ea typeface="ＭＳ Ｐゴシック" charset="0"/>
                <a:cs typeface="ＭＳ Ｐゴシック" charset="0"/>
              </a:rPr>
              <a:t>1.  </a:t>
            </a:r>
            <a:r>
              <a:rPr lang="en-US" sz="1300" b="1" dirty="0">
                <a:solidFill>
                  <a:schemeClr val="folHlink"/>
                </a:solidFill>
                <a:ea typeface="ＭＳ Ｐゴシック" charset="0"/>
                <a:cs typeface="ＭＳ Ｐゴシック" charset="0"/>
              </a:rPr>
              <a:t>Systems &amp; processes</a:t>
            </a:r>
          </a:p>
          <a:p>
            <a:pPr lvl="1" eaLnBrk="1" hangingPunct="1">
              <a:buFont typeface="Wingdings" charset="0"/>
              <a:buNone/>
            </a:pPr>
            <a:r>
              <a:rPr lang="en-US" dirty="0">
                <a:ea typeface="ＭＳ Ｐゴシック" charset="0"/>
              </a:rPr>
              <a:t>Team based problem solving </a:t>
            </a:r>
          </a:p>
          <a:p>
            <a:pPr lvl="1" eaLnBrk="1" hangingPunct="1">
              <a:buFont typeface="Wingdings" charset="0"/>
              <a:buNone/>
            </a:pPr>
            <a:r>
              <a:rPr lang="en-US" dirty="0">
                <a:ea typeface="ＭＳ Ｐゴシック" charset="0"/>
              </a:rPr>
              <a:t>Data-based decision making</a:t>
            </a:r>
          </a:p>
          <a:p>
            <a:pPr lvl="1" eaLnBrk="1" hangingPunct="1">
              <a:buFont typeface="Wingdings" charset="0"/>
              <a:buNone/>
            </a:pPr>
            <a:r>
              <a:rPr lang="en-US" dirty="0">
                <a:ea typeface="ＭＳ Ｐゴシック" charset="0"/>
              </a:rPr>
              <a:t>Long term sustainability</a:t>
            </a:r>
          </a:p>
          <a:p>
            <a:pPr eaLnBrk="1" hangingPunct="1"/>
            <a:r>
              <a:rPr lang="en-US" sz="1300" dirty="0">
                <a:solidFill>
                  <a:schemeClr val="folHlink"/>
                </a:solidFill>
                <a:ea typeface="ＭＳ Ｐゴシック" charset="0"/>
                <a:cs typeface="ＭＳ Ｐゴシック" charset="0"/>
              </a:rPr>
              <a:t>2.  </a:t>
            </a:r>
            <a:r>
              <a:rPr lang="en-US" sz="1300" b="1" dirty="0">
                <a:solidFill>
                  <a:schemeClr val="folHlink"/>
                </a:solidFill>
                <a:ea typeface="ＭＳ Ｐゴシック" charset="0"/>
                <a:cs typeface="ＭＳ Ｐゴシック" charset="0"/>
              </a:rPr>
              <a:t>Data</a:t>
            </a:r>
          </a:p>
          <a:p>
            <a:pPr lvl="1" eaLnBrk="1" hangingPunct="1">
              <a:buFont typeface="Wingdings" charset="0"/>
              <a:buNone/>
            </a:pPr>
            <a:r>
              <a:rPr lang="en-US" dirty="0">
                <a:ea typeface="ＭＳ Ｐゴシック" charset="0"/>
              </a:rPr>
              <a:t>On going data collection &amp; use</a:t>
            </a:r>
          </a:p>
          <a:p>
            <a:pPr lvl="1" eaLnBrk="1" hangingPunct="1">
              <a:buFont typeface="Wingdings" charset="0"/>
              <a:buNone/>
            </a:pPr>
            <a:r>
              <a:rPr lang="en-US" dirty="0">
                <a:ea typeface="ＭＳ Ｐゴシック" charset="0"/>
              </a:rPr>
              <a:t>Office Discipline Referrals (# per day, location, infraction, etc.)</a:t>
            </a:r>
          </a:p>
          <a:p>
            <a:pPr lvl="1" eaLnBrk="1" hangingPunct="1">
              <a:buFont typeface="Wingdings" charset="0"/>
              <a:buNone/>
            </a:pPr>
            <a:r>
              <a:rPr lang="en-US" dirty="0">
                <a:ea typeface="ＭＳ Ｐゴシック" charset="0"/>
              </a:rPr>
              <a:t>Suspension/expulsion</a:t>
            </a:r>
          </a:p>
          <a:p>
            <a:pPr eaLnBrk="1" hangingPunct="1"/>
            <a:r>
              <a:rPr lang="en-US" sz="1300" dirty="0">
                <a:solidFill>
                  <a:schemeClr val="folHlink"/>
                </a:solidFill>
                <a:ea typeface="ＭＳ Ｐゴシック" charset="0"/>
                <a:cs typeface="ＭＳ Ｐゴシック" charset="0"/>
              </a:rPr>
              <a:t>3.  </a:t>
            </a:r>
            <a:r>
              <a:rPr lang="en-US" sz="1300" b="1" dirty="0">
                <a:solidFill>
                  <a:schemeClr val="folHlink"/>
                </a:solidFill>
                <a:ea typeface="ＭＳ Ｐゴシック" charset="0"/>
                <a:cs typeface="ＭＳ Ｐゴシック" charset="0"/>
              </a:rPr>
              <a:t>Research validated practices</a:t>
            </a:r>
          </a:p>
          <a:p>
            <a:pPr lvl="1" eaLnBrk="1" hangingPunct="1">
              <a:buFont typeface="Wingdings" charset="0"/>
              <a:buNone/>
            </a:pPr>
            <a:r>
              <a:rPr lang="en-US" dirty="0">
                <a:ea typeface="ＭＳ Ｐゴシック" charset="0"/>
              </a:rPr>
              <a:t>Direct instruction </a:t>
            </a:r>
          </a:p>
          <a:p>
            <a:pPr lvl="1" eaLnBrk="1" hangingPunct="1">
              <a:buFont typeface="Wingdings" charset="0"/>
              <a:buNone/>
            </a:pPr>
            <a:r>
              <a:rPr lang="en-US" dirty="0">
                <a:ea typeface="ＭＳ Ｐゴシック" charset="0"/>
              </a:rPr>
              <a:t>Social skills instruction</a:t>
            </a:r>
          </a:p>
          <a:p>
            <a:pPr lvl="1" eaLnBrk="1" hangingPunct="1">
              <a:buFont typeface="Wingdings" charset="0"/>
              <a:buNone/>
            </a:pPr>
            <a:r>
              <a:rPr lang="en-US" dirty="0">
                <a:ea typeface="ＭＳ Ｐゴシック" charset="0"/>
              </a:rPr>
              <a:t>Functional behavioral assessment</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PBS is really about changing adult behavior</a:t>
            </a:r>
          </a:p>
          <a:p>
            <a:pPr eaLnBrk="1" hangingPunct="1">
              <a:spcBef>
                <a:spcPct val="0"/>
              </a:spcBef>
            </a:pPr>
            <a:endParaRPr lang="en-US" dirty="0">
              <a:latin typeface="Calibri" charset="0"/>
            </a:endParaRPr>
          </a:p>
        </p:txBody>
      </p:sp>
      <p:sp>
        <p:nvSpPr>
          <p:cNvPr id="2" name="Date Placeholder 1"/>
          <p:cNvSpPr>
            <a:spLocks noGrp="1"/>
          </p:cNvSpPr>
          <p:nvPr>
            <p:ph type="dt" idx="10"/>
          </p:nvPr>
        </p:nvSpPr>
        <p:spPr/>
        <p:txBody>
          <a:bodyPr/>
          <a:lstStyle/>
          <a:p>
            <a:r>
              <a:rPr lang="en-US"/>
              <a:t>7/19/2017</a:t>
            </a:r>
          </a:p>
        </p:txBody>
      </p:sp>
      <p:sp>
        <p:nvSpPr>
          <p:cNvPr id="3" name="Footer Placeholder 2"/>
          <p:cNvSpPr>
            <a:spLocks noGrp="1"/>
          </p:cNvSpPr>
          <p:nvPr>
            <p:ph type="ftr" sz="quarter" idx="11"/>
          </p:nvPr>
        </p:nvSpPr>
        <p:spPr/>
        <p:txBody>
          <a:bodyPr/>
          <a:lstStyle/>
          <a:p>
            <a:r>
              <a:rPr lang="en-US"/>
              <a:t>DE-PBS School-wide PBS Team Training</a:t>
            </a:r>
          </a:p>
        </p:txBody>
      </p:sp>
    </p:spTree>
    <p:extLst>
      <p:ext uri="{BB962C8B-B14F-4D97-AF65-F5344CB8AC3E}">
        <p14:creationId xmlns:p14="http://schemas.microsoft.com/office/powerpoint/2010/main" val="407518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266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856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56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2954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0386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D6EC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D6EC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54C4E4D-6654-624A-9C7F-F7C59795FCB6}" type="slidenum">
              <a:rPr lang="en-US"/>
              <a:pPr>
                <a:defRPr/>
              </a:pPr>
              <a:t>‹#›</a:t>
            </a:fld>
            <a:endParaRPr lang="en-US"/>
          </a:p>
        </p:txBody>
      </p:sp>
    </p:spTree>
    <p:extLst>
      <p:ext uri="{BB962C8B-B14F-4D97-AF65-F5344CB8AC3E}">
        <p14:creationId xmlns:p14="http://schemas.microsoft.com/office/powerpoint/2010/main" val="383179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3553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2954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038600"/>
          </a:xfrm>
        </p:spPr>
        <p:txBody>
          <a:bodyPr rtlCol="0">
            <a:normAutofit/>
          </a:bodyPr>
          <a:lstStyle/>
          <a:p>
            <a:pPr lvl="0"/>
            <a:endParaRPr lang="en-US" noProof="0"/>
          </a:p>
        </p:txBody>
      </p:sp>
      <p:sp>
        <p:nvSpPr>
          <p:cNvPr id="5" name="Rectangle 6"/>
          <p:cNvSpPr>
            <a:spLocks noGrp="1" noChangeArrowheads="1"/>
          </p:cNvSpPr>
          <p:nvPr>
            <p:ph type="dt" sz="half" idx="10"/>
          </p:nvPr>
        </p:nvSpPr>
        <p:spPr/>
        <p:txBody>
          <a:bodyPr rtlCol="0"/>
          <a:lstStyle>
            <a:lvl1pPr fontAlgn="auto">
              <a:spcBef>
                <a:spcPts val="0"/>
              </a:spcBef>
              <a:spcAft>
                <a:spcPts val="0"/>
              </a:spcAft>
              <a:defRPr>
                <a:solidFill>
                  <a:schemeClr val="bg2"/>
                </a:solidFill>
                <a:latin typeface="+mn-lt"/>
                <a:ea typeface="+mn-ea"/>
                <a:cs typeface="+mn-cs"/>
              </a:defRPr>
            </a:lvl1pPr>
          </a:lstStyle>
          <a:p>
            <a:pPr>
              <a:defRPr/>
            </a:pPr>
            <a:endParaRPr lang="en-US">
              <a:solidFill>
                <a:srgbClr val="D6ECFF"/>
              </a:solidFill>
            </a:endParaRPr>
          </a:p>
        </p:txBody>
      </p:sp>
      <p:sp>
        <p:nvSpPr>
          <p:cNvPr id="6" name="Rectangle 7"/>
          <p:cNvSpPr>
            <a:spLocks noGrp="1" noChangeArrowheads="1"/>
          </p:cNvSpPr>
          <p:nvPr>
            <p:ph type="ftr" sz="quarter" idx="11"/>
          </p:nvPr>
        </p:nvSpPr>
        <p:spPr/>
        <p:txBody>
          <a:bodyPr/>
          <a:lstStyle>
            <a:lvl1pPr>
              <a:defRPr>
                <a:solidFill>
                  <a:schemeClr val="bg2"/>
                </a:solidFill>
              </a:defRPr>
            </a:lvl1pPr>
          </a:lstStyle>
          <a:p>
            <a:pPr>
              <a:defRPr/>
            </a:pPr>
            <a:endParaRPr lang="en-US">
              <a:solidFill>
                <a:srgbClr val="D6ECFF"/>
              </a:solidFill>
            </a:endParaRPr>
          </a:p>
        </p:txBody>
      </p:sp>
      <p:sp>
        <p:nvSpPr>
          <p:cNvPr id="7" name="Rectangle 8"/>
          <p:cNvSpPr>
            <a:spLocks noGrp="1" noChangeArrowheads="1"/>
          </p:cNvSpPr>
          <p:nvPr>
            <p:ph type="sldNum" sz="quarter" idx="12"/>
          </p:nvPr>
        </p:nvSpPr>
        <p:spPr/>
        <p:txBody>
          <a:bodyPr/>
          <a:lstStyle>
            <a:lvl1pPr>
              <a:defRPr/>
            </a:lvl1pPr>
          </a:lstStyle>
          <a:p>
            <a:fld id="{D3024C24-F17A-4CA9-AC2A-4696B94A0A82}" type="slidenum">
              <a:rPr lang="en-US"/>
              <a:pPr/>
              <a:t>‹#›</a:t>
            </a:fld>
            <a:endParaRPr lang="en-US"/>
          </a:p>
        </p:txBody>
      </p:sp>
    </p:spTree>
    <p:extLst>
      <p:ext uri="{BB962C8B-B14F-4D97-AF65-F5344CB8AC3E}">
        <p14:creationId xmlns:p14="http://schemas.microsoft.com/office/powerpoint/2010/main" val="2884450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5ED2-15A2-7F4C-B9E4-4CE0CEB9BCC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111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000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0251" y="1"/>
            <a:ext cx="11461749"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12800" y="1143000"/>
            <a:ext cx="10972800" cy="50292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1422400" y="63246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CC3C1D5D-7EBD-344E-A47F-B898AD3C5980}" type="slidenum">
              <a:rPr lang="en-US" altLang="x-none"/>
              <a:pPr/>
              <a:t>‹#›</a:t>
            </a:fld>
            <a:endParaRPr lang="en-US" altLang="x-none"/>
          </a:p>
        </p:txBody>
      </p:sp>
    </p:spTree>
    <p:extLst>
      <p:ext uri="{BB962C8B-B14F-4D97-AF65-F5344CB8AC3E}">
        <p14:creationId xmlns:p14="http://schemas.microsoft.com/office/powerpoint/2010/main" val="317467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187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29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69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31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399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12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15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1115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10/25/2018</a:t>
            </a:fld>
            <a:endParaRPr lang="en-US"/>
          </a:p>
        </p:txBody>
      </p:sp>
    </p:spTree>
    <p:extLst>
      <p:ext uri="{BB962C8B-B14F-4D97-AF65-F5344CB8AC3E}">
        <p14:creationId xmlns:p14="http://schemas.microsoft.com/office/powerpoint/2010/main" val="93524440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18.xml.rels><?xml version="1.0" encoding="UTF-8" standalone="yes"?>
<Relationships xmlns="http://schemas.openxmlformats.org/package/2006/relationships"><Relationship Id="rId2" Type="http://schemas.openxmlformats.org/officeDocument/2006/relationships/hyperlink" Target="mailto:robertsn@udel.edu"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sites.google.com/a/midwestpbis.org/pbis-leadership-forum-2018/sessions" TargetMode="External"/><Relationship Id="rId2" Type="http://schemas.openxmlformats.org/officeDocument/2006/relationships/hyperlink" Target="https://new.apbs.org/conference/presentations/fbabip-technical-adequacy-tool-evaluation-tate-applications-improv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lpbis.cbcs.usf.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asicfba.com/" TargetMode="External"/><Relationship Id="rId5" Type="http://schemas.openxmlformats.org/officeDocument/2006/relationships/hyperlink" Target="http://www.midwestpbis.org/" TargetMode="External"/><Relationship Id="rId4" Type="http://schemas.openxmlformats.org/officeDocument/2006/relationships/hyperlink" Target="http://neswpbs.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bis.org/schoolwide.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512732"/>
            <a:ext cx="8305800" cy="1828800"/>
          </a:xfrm>
        </p:spPr>
        <p:txBody>
          <a:bodyPr>
            <a:normAutofit fontScale="90000"/>
          </a:bodyPr>
          <a:lstStyle/>
          <a:p>
            <a:pPr algn="ctr"/>
            <a:r>
              <a:rPr lang="en-US" sz="4800" dirty="0"/>
              <a:t>Multi-Tiered System of Support</a:t>
            </a:r>
            <a:br>
              <a:rPr lang="en-US" sz="4800" dirty="0"/>
            </a:br>
            <a:r>
              <a:rPr lang="en-US" sz="4800" dirty="0"/>
              <a:t>Tier </a:t>
            </a:r>
            <a:r>
              <a:rPr lang="en-US" sz="4800" dirty="0" smtClean="0"/>
              <a:t>3 Practices: </a:t>
            </a:r>
            <a:r>
              <a:rPr lang="en-US" sz="4800" dirty="0"/>
              <a:t>DE-PBS </a:t>
            </a:r>
            <a:r>
              <a:rPr lang="en-US" sz="4800" dirty="0" smtClean="0"/>
              <a:t>Prevent-Teach-Reinforce</a:t>
            </a:r>
            <a:endParaRPr lang="en-US" sz="4800" dirty="0"/>
          </a:p>
        </p:txBody>
      </p:sp>
      <p:sp>
        <p:nvSpPr>
          <p:cNvPr id="3" name="Subtitle 2"/>
          <p:cNvSpPr>
            <a:spLocks noGrp="1"/>
          </p:cNvSpPr>
          <p:nvPr>
            <p:ph type="subTitle" idx="1"/>
          </p:nvPr>
        </p:nvSpPr>
        <p:spPr>
          <a:xfrm>
            <a:off x="2185946" y="5639468"/>
            <a:ext cx="6461760" cy="990600"/>
          </a:xfrm>
        </p:spPr>
        <p:txBody>
          <a:bodyPr>
            <a:normAutofit/>
          </a:bodyPr>
          <a:lstStyle/>
          <a:p>
            <a:pPr algn="ctr"/>
            <a:r>
              <a:rPr lang="en-US" sz="4400" dirty="0">
                <a:solidFill>
                  <a:schemeClr val="tx2"/>
                </a:solidFill>
              </a:rPr>
              <a:t>October </a:t>
            </a:r>
            <a:r>
              <a:rPr lang="en-US" sz="4400" dirty="0" smtClean="0">
                <a:solidFill>
                  <a:schemeClr val="tx2"/>
                </a:solidFill>
              </a:rPr>
              <a:t>30, 2018</a:t>
            </a:r>
            <a:endParaRPr lang="en-US" sz="4400" dirty="0">
              <a:solidFill>
                <a:schemeClr val="tx2"/>
              </a:solidFill>
            </a:endParaRPr>
          </a:p>
          <a:p>
            <a:pPr algn="r"/>
            <a:endParaRPr lang="en-US" sz="4200" dirty="0">
              <a:solidFill>
                <a:srgbClr val="0070C0"/>
              </a:solidFill>
            </a:endParaRPr>
          </a:p>
        </p:txBody>
      </p:sp>
      <p:sp>
        <p:nvSpPr>
          <p:cNvPr id="4" name="TextBox 3"/>
          <p:cNvSpPr txBox="1"/>
          <p:nvPr/>
        </p:nvSpPr>
        <p:spPr>
          <a:xfrm>
            <a:off x="2971800" y="2667000"/>
            <a:ext cx="5029200" cy="584776"/>
          </a:xfrm>
          <a:prstGeom prst="rect">
            <a:avLst/>
          </a:prstGeom>
          <a:noFill/>
        </p:spPr>
        <p:txBody>
          <a:bodyPr wrap="square" rtlCol="0">
            <a:spAutoFit/>
          </a:bodyPr>
          <a:lstStyle/>
          <a:p>
            <a:pPr algn="ctr"/>
            <a:endParaRPr lang="en-US" sz="3200" dirty="0">
              <a:solidFill>
                <a:srgbClr val="4E5B6F"/>
              </a:solidFill>
              <a:latin typeface="Calibri"/>
            </a:endParaRPr>
          </a:p>
        </p:txBody>
      </p:sp>
      <p:pic>
        <p:nvPicPr>
          <p:cNvPr id="5" name="Picture 4"/>
          <p:cNvPicPr/>
          <p:nvPr/>
        </p:nvPicPr>
        <p:blipFill rotWithShape="1">
          <a:blip r:embed="rId3"/>
          <a:srcRect l="14397" t="12972" r="58171" b="34493"/>
          <a:stretch/>
        </p:blipFill>
        <p:spPr bwMode="auto">
          <a:xfrm>
            <a:off x="4038600" y="2706635"/>
            <a:ext cx="2895600" cy="24384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045103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20554" y="805378"/>
            <a:ext cx="2506419" cy="3785652"/>
          </a:xfrm>
          <a:prstGeom prst="rect">
            <a:avLst/>
          </a:prstGeom>
          <a:ln w="38100">
            <a:solidFill>
              <a:srgbClr val="0000FF"/>
            </a:solidFill>
          </a:ln>
        </p:spPr>
        <p:txBody>
          <a:bodyPr wrap="square">
            <a:spAutoFit/>
          </a:bodyPr>
          <a:lstStyle/>
          <a:p>
            <a:pPr algn="ctr"/>
            <a:r>
              <a:rPr lang="en-US" sz="2000" dirty="0"/>
              <a:t>3-5 defined school-wide expectations, procedures for teaching and acknowledging expectations, procedures for discouraging problem behaviors, procedures for using data to target needed practices. </a:t>
            </a:r>
          </a:p>
        </p:txBody>
      </p:sp>
      <p:sp>
        <p:nvSpPr>
          <p:cNvPr id="7" name="TextBox 6"/>
          <p:cNvSpPr txBox="1"/>
          <p:nvPr/>
        </p:nvSpPr>
        <p:spPr>
          <a:xfrm>
            <a:off x="1702753" y="240575"/>
            <a:ext cx="1542020" cy="461665"/>
          </a:xfrm>
          <a:prstGeom prst="rect">
            <a:avLst/>
          </a:prstGeom>
          <a:noFill/>
        </p:spPr>
        <p:txBody>
          <a:bodyPr wrap="square" rtlCol="0">
            <a:spAutoFit/>
          </a:bodyPr>
          <a:lstStyle/>
          <a:p>
            <a:r>
              <a:rPr lang="en-US" sz="2400" b="1" dirty="0"/>
              <a:t>Practices</a:t>
            </a:r>
          </a:p>
        </p:txBody>
      </p:sp>
      <p:sp>
        <p:nvSpPr>
          <p:cNvPr id="8" name="TextBox 7"/>
          <p:cNvSpPr txBox="1"/>
          <p:nvPr/>
        </p:nvSpPr>
        <p:spPr>
          <a:xfrm>
            <a:off x="4964801" y="549954"/>
            <a:ext cx="1715382" cy="461665"/>
          </a:xfrm>
          <a:prstGeom prst="rect">
            <a:avLst/>
          </a:prstGeom>
          <a:noFill/>
        </p:spPr>
        <p:txBody>
          <a:bodyPr wrap="square" rtlCol="0">
            <a:spAutoFit/>
          </a:bodyPr>
          <a:lstStyle/>
          <a:p>
            <a:r>
              <a:rPr lang="en-US" sz="2400" b="1" dirty="0"/>
              <a:t>Systems</a:t>
            </a:r>
          </a:p>
        </p:txBody>
      </p:sp>
      <p:sp>
        <p:nvSpPr>
          <p:cNvPr id="9" name="Rectangle 8"/>
          <p:cNvSpPr/>
          <p:nvPr/>
        </p:nvSpPr>
        <p:spPr>
          <a:xfrm>
            <a:off x="4189434" y="1113154"/>
            <a:ext cx="2706725" cy="2862322"/>
          </a:xfrm>
          <a:prstGeom prst="rect">
            <a:avLst/>
          </a:prstGeom>
          <a:ln w="38100">
            <a:solidFill>
              <a:srgbClr val="00B050"/>
            </a:solidFill>
          </a:ln>
        </p:spPr>
        <p:txBody>
          <a:bodyPr wrap="square">
            <a:spAutoFit/>
          </a:bodyPr>
          <a:lstStyle/>
          <a:p>
            <a:pPr algn="ctr"/>
            <a:r>
              <a:rPr lang="en-US" sz="2000" dirty="0"/>
              <a:t>Team-based leadership, coaching support, data-based decision-making protocols, developed procedures and materials for implementing assessment and </a:t>
            </a:r>
            <a:r>
              <a:rPr lang="en-US" sz="2000" dirty="0" smtClean="0"/>
              <a:t>practices</a:t>
            </a:r>
            <a:endParaRPr lang="en-US" sz="2000" dirty="0"/>
          </a:p>
        </p:txBody>
      </p:sp>
      <p:sp>
        <p:nvSpPr>
          <p:cNvPr id="10" name="TextBox 9"/>
          <p:cNvSpPr txBox="1"/>
          <p:nvPr/>
        </p:nvSpPr>
        <p:spPr>
          <a:xfrm>
            <a:off x="8192346" y="319122"/>
            <a:ext cx="1624139" cy="461665"/>
          </a:xfrm>
          <a:prstGeom prst="rect">
            <a:avLst/>
          </a:prstGeom>
          <a:noFill/>
        </p:spPr>
        <p:txBody>
          <a:bodyPr wrap="square" rtlCol="0">
            <a:spAutoFit/>
          </a:bodyPr>
          <a:lstStyle/>
          <a:p>
            <a:r>
              <a:rPr lang="en-US" sz="2400" b="1" dirty="0"/>
              <a:t>Data</a:t>
            </a:r>
          </a:p>
        </p:txBody>
      </p:sp>
      <p:sp>
        <p:nvSpPr>
          <p:cNvPr id="11" name="Rectangle 10"/>
          <p:cNvSpPr/>
          <p:nvPr/>
        </p:nvSpPr>
        <p:spPr>
          <a:xfrm>
            <a:off x="7358621" y="928523"/>
            <a:ext cx="2607543" cy="3477875"/>
          </a:xfrm>
          <a:prstGeom prst="rect">
            <a:avLst/>
          </a:prstGeom>
          <a:ln w="38100">
            <a:solidFill>
              <a:srgbClr val="FF9900"/>
            </a:solidFill>
          </a:ln>
        </p:spPr>
        <p:txBody>
          <a:bodyPr wrap="square">
            <a:spAutoFit/>
          </a:bodyPr>
          <a:lstStyle/>
          <a:p>
            <a:pPr algn="ctr"/>
            <a:r>
              <a:rPr lang="en-US" sz="2000" dirty="0"/>
              <a:t>Climate surveys, office disciplinary referrals, academic and behavioral screening information, attendance and tardy data, frequency of nurse/counselor/well-ness center contacts, fidelity checklists and observations </a:t>
            </a:r>
          </a:p>
        </p:txBody>
      </p:sp>
      <p:sp>
        <p:nvSpPr>
          <p:cNvPr id="12" name="TextBox 11"/>
          <p:cNvSpPr txBox="1"/>
          <p:nvPr/>
        </p:nvSpPr>
        <p:spPr>
          <a:xfrm>
            <a:off x="4861891" y="5054147"/>
            <a:ext cx="3077194" cy="461665"/>
          </a:xfrm>
          <a:prstGeom prst="rect">
            <a:avLst/>
          </a:prstGeom>
          <a:noFill/>
        </p:spPr>
        <p:txBody>
          <a:bodyPr wrap="square" rtlCol="0">
            <a:spAutoFit/>
          </a:bodyPr>
          <a:lstStyle/>
          <a:p>
            <a:r>
              <a:rPr lang="en-US" sz="2400" b="1" dirty="0"/>
              <a:t>Outcomes</a:t>
            </a:r>
            <a:endParaRPr lang="en-US" sz="2000" b="1" dirty="0"/>
          </a:p>
        </p:txBody>
      </p:sp>
      <p:sp>
        <p:nvSpPr>
          <p:cNvPr id="13" name="Rectangle 12"/>
          <p:cNvSpPr/>
          <p:nvPr/>
        </p:nvSpPr>
        <p:spPr>
          <a:xfrm>
            <a:off x="3100946" y="5554160"/>
            <a:ext cx="5091400" cy="707886"/>
          </a:xfrm>
          <a:prstGeom prst="rect">
            <a:avLst/>
          </a:prstGeom>
          <a:noFill/>
          <a:ln w="38100">
            <a:solidFill>
              <a:srgbClr val="7030A0"/>
            </a:solidFill>
          </a:ln>
        </p:spPr>
        <p:txBody>
          <a:bodyPr wrap="square">
            <a:spAutoFit/>
          </a:bodyPr>
          <a:lstStyle/>
          <a:p>
            <a:pPr>
              <a:spcBef>
                <a:spcPts val="600"/>
              </a:spcBef>
            </a:pPr>
            <a:r>
              <a:rPr lang="en-US" sz="2000" dirty="0" smtClean="0"/>
              <a:t>Academic, Self-management, Interpersonal, Career</a:t>
            </a:r>
            <a:r>
              <a:rPr lang="en-US" sz="2000" baseline="0" dirty="0" smtClean="0"/>
              <a:t> &amp; postsecondary,</a:t>
            </a:r>
            <a:r>
              <a:rPr lang="en-US" sz="2000" dirty="0" smtClean="0"/>
              <a:t> </a:t>
            </a:r>
            <a:r>
              <a:rPr lang="en-US" sz="2000" baseline="0" dirty="0" smtClean="0"/>
              <a:t>Mental health</a:t>
            </a:r>
            <a:endParaRPr lang="en-US" sz="2000" dirty="0"/>
          </a:p>
        </p:txBody>
      </p:sp>
      <p:pic>
        <p:nvPicPr>
          <p:cNvPr id="14" name="Content Placeholder 3"/>
          <p:cNvPicPr>
            <a:picLocks noChangeAspect="1"/>
          </p:cNvPicPr>
          <p:nvPr/>
        </p:nvPicPr>
        <p:blipFill rotWithShape="1">
          <a:blip r:embed="rId3"/>
          <a:srcRect l="74949" t="26731" r="14228" b="35360"/>
          <a:stretch/>
        </p:blipFill>
        <p:spPr>
          <a:xfrm>
            <a:off x="9564238" y="5284979"/>
            <a:ext cx="1449782" cy="1428427"/>
          </a:xfrm>
          <a:prstGeom prst="rect">
            <a:avLst/>
          </a:prstGeom>
        </p:spPr>
      </p:pic>
      <p:sp>
        <p:nvSpPr>
          <p:cNvPr id="2" name="TextBox 1"/>
          <p:cNvSpPr txBox="1"/>
          <p:nvPr/>
        </p:nvSpPr>
        <p:spPr>
          <a:xfrm rot="5400000">
            <a:off x="712722" y="4352533"/>
            <a:ext cx="1015663" cy="3342222"/>
          </a:xfrm>
          <a:prstGeom prst="rect">
            <a:avLst/>
          </a:prstGeom>
          <a:noFill/>
        </p:spPr>
        <p:txBody>
          <a:bodyPr vert="vert270" wrap="square" rtlCol="0">
            <a:spAutoFit/>
          </a:bodyPr>
          <a:lstStyle/>
          <a:p>
            <a:pPr algn="ctr"/>
            <a:r>
              <a:rPr lang="en-US" sz="5400" dirty="0" smtClean="0"/>
              <a:t>Tier 1</a:t>
            </a:r>
            <a:endParaRPr lang="en-US" sz="5400" dirty="0"/>
          </a:p>
        </p:txBody>
      </p:sp>
    </p:spTree>
    <p:extLst>
      <p:ext uri="{BB962C8B-B14F-4D97-AF65-F5344CB8AC3E}">
        <p14:creationId xmlns:p14="http://schemas.microsoft.com/office/powerpoint/2010/main" val="19699208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dirty="0" smtClean="0"/>
              <a:t>In-Class Support </a:t>
            </a:r>
          </a:p>
        </p:txBody>
      </p:sp>
      <p:sp>
        <p:nvSpPr>
          <p:cNvPr id="186371" name="Rectangle 3"/>
          <p:cNvSpPr>
            <a:spLocks noGrp="1" noChangeArrowheads="1"/>
          </p:cNvSpPr>
          <p:nvPr>
            <p:ph idx="1"/>
          </p:nvPr>
        </p:nvSpPr>
        <p:spPr/>
        <p:txBody>
          <a:bodyPr/>
          <a:lstStyle/>
          <a:p>
            <a:r>
              <a:rPr lang="en-US" altLang="en-US" dirty="0" smtClean="0"/>
              <a:t>Provide support to teacher in implementation</a:t>
            </a:r>
          </a:p>
          <a:p>
            <a:pPr lvl="1"/>
            <a:r>
              <a:rPr lang="en-US" altLang="en-US" dirty="0" smtClean="0"/>
              <a:t>Be present on first day of implementation</a:t>
            </a:r>
          </a:p>
          <a:p>
            <a:pPr lvl="1"/>
            <a:r>
              <a:rPr lang="en-US" altLang="en-US" dirty="0" smtClean="0"/>
              <a:t>Determine when to debrief</a:t>
            </a:r>
          </a:p>
          <a:p>
            <a:pPr lvl="1"/>
            <a:r>
              <a:rPr lang="en-US" altLang="en-US" dirty="0" smtClean="0"/>
              <a:t>Measure </a:t>
            </a:r>
            <a:r>
              <a:rPr lang="en-US" altLang="en-US" dirty="0"/>
              <a:t>fidelity- Fidelity measurements can be done once or twice a week rather than </a:t>
            </a:r>
            <a:r>
              <a:rPr lang="en-US" altLang="en-US" dirty="0" smtClean="0"/>
              <a:t>daily</a:t>
            </a:r>
          </a:p>
          <a:p>
            <a:pPr lvl="1"/>
            <a:r>
              <a:rPr lang="en-US" altLang="en-US" dirty="0" smtClean="0"/>
              <a:t>Discuss and modify if necessary</a:t>
            </a:r>
          </a:p>
        </p:txBody>
      </p:sp>
    </p:spTree>
    <p:extLst>
      <p:ext uri="{BB962C8B-B14F-4D97-AF65-F5344CB8AC3E}">
        <p14:creationId xmlns:p14="http://schemas.microsoft.com/office/powerpoint/2010/main" val="97426233"/>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17525" y="293077"/>
            <a:ext cx="7772400" cy="1143000"/>
          </a:xfrm>
        </p:spPr>
        <p:txBody>
          <a:bodyPr anchor="b">
            <a:normAutofit/>
          </a:bodyPr>
          <a:lstStyle/>
          <a:p>
            <a:pPr eaLnBrk="1" hangingPunct="1"/>
            <a:r>
              <a:rPr lang="en-US" altLang="en-US" dirty="0" smtClean="0">
                <a:latin typeface="Arial" panose="020B0604020202020204" pitchFamily="34" charset="0"/>
              </a:rPr>
              <a:t>Case Study: Joe</a:t>
            </a:r>
          </a:p>
        </p:txBody>
      </p:sp>
      <p:pic>
        <p:nvPicPr>
          <p:cNvPr id="2" name="Picture 1"/>
          <p:cNvPicPr>
            <a:picLocks noChangeAspect="1"/>
          </p:cNvPicPr>
          <p:nvPr/>
        </p:nvPicPr>
        <p:blipFill>
          <a:blip r:embed="rId3"/>
          <a:stretch>
            <a:fillRect/>
          </a:stretch>
        </p:blipFill>
        <p:spPr>
          <a:xfrm>
            <a:off x="4959211" y="293077"/>
            <a:ext cx="5399821" cy="6445940"/>
          </a:xfrm>
          <a:prstGeom prst="rect">
            <a:avLst/>
          </a:prstGeom>
        </p:spPr>
      </p:pic>
      <p:sp>
        <p:nvSpPr>
          <p:cNvPr id="6" name="Right Arrow 5"/>
          <p:cNvSpPr/>
          <p:nvPr/>
        </p:nvSpPr>
        <p:spPr>
          <a:xfrm>
            <a:off x="3409812" y="5874024"/>
            <a:ext cx="198782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8396" y="5657309"/>
            <a:ext cx="3250096" cy="830997"/>
          </a:xfrm>
          <a:prstGeom prst="rect">
            <a:avLst/>
          </a:prstGeom>
          <a:solidFill>
            <a:schemeClr val="accent1"/>
          </a:solidFill>
          <a:ln>
            <a:solidFill>
              <a:schemeClr val="tx1"/>
            </a:solidFill>
          </a:ln>
        </p:spPr>
        <p:txBody>
          <a:bodyPr wrap="square" rtlCol="0">
            <a:spAutoFit/>
          </a:bodyPr>
          <a:lstStyle/>
          <a:p>
            <a:pPr algn="ctr"/>
            <a:r>
              <a:rPr lang="en-US" sz="2400" dirty="0" smtClean="0">
                <a:solidFill>
                  <a:schemeClr val="bg1"/>
                </a:solidFill>
              </a:rPr>
              <a:t>Tip #8:  Social Validity is key to a successful plan.</a:t>
            </a:r>
            <a:endParaRPr lang="en-US" sz="2400" dirty="0">
              <a:solidFill>
                <a:schemeClr val="bg1"/>
              </a:solidFill>
            </a:endParaRPr>
          </a:p>
        </p:txBody>
      </p:sp>
    </p:spTree>
    <p:extLst>
      <p:ext uri="{BB962C8B-B14F-4D97-AF65-F5344CB8AC3E}">
        <p14:creationId xmlns:p14="http://schemas.microsoft.com/office/powerpoint/2010/main" val="15964521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76885" y="2711157"/>
            <a:ext cx="7772400" cy="1143000"/>
          </a:xfrm>
        </p:spPr>
        <p:txBody>
          <a:bodyPr anchor="b">
            <a:normAutofit/>
          </a:bodyPr>
          <a:lstStyle/>
          <a:p>
            <a:pPr eaLnBrk="1" hangingPunct="1"/>
            <a:r>
              <a:rPr lang="en-US" altLang="en-US" dirty="0" smtClean="0">
                <a:latin typeface="Arial" panose="020B0604020202020204" pitchFamily="34" charset="0"/>
              </a:rPr>
              <a:t>Case Study: Joe</a:t>
            </a:r>
          </a:p>
        </p:txBody>
      </p:sp>
      <p:pic>
        <p:nvPicPr>
          <p:cNvPr id="2" name="Picture 1"/>
          <p:cNvPicPr>
            <a:picLocks noChangeAspect="1"/>
          </p:cNvPicPr>
          <p:nvPr/>
        </p:nvPicPr>
        <p:blipFill>
          <a:blip r:embed="rId3"/>
          <a:stretch>
            <a:fillRect/>
          </a:stretch>
        </p:blipFill>
        <p:spPr>
          <a:xfrm>
            <a:off x="5023802" y="293077"/>
            <a:ext cx="5846763" cy="6403235"/>
          </a:xfrm>
          <a:prstGeom prst="rect">
            <a:avLst/>
          </a:prstGeom>
        </p:spPr>
      </p:pic>
    </p:spTree>
    <p:extLst>
      <p:ext uri="{BB962C8B-B14F-4D97-AF65-F5344CB8AC3E}">
        <p14:creationId xmlns:p14="http://schemas.microsoft.com/office/powerpoint/2010/main" val="183370210"/>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smtClean="0"/>
              <a:t>Progress Monitoring</a:t>
            </a:r>
          </a:p>
        </p:txBody>
      </p:sp>
      <p:sp>
        <p:nvSpPr>
          <p:cNvPr id="129027" name="Rectangle 3"/>
          <p:cNvSpPr>
            <a:spLocks noGrp="1" noChangeArrowheads="1"/>
          </p:cNvSpPr>
          <p:nvPr>
            <p:ph idx="1"/>
          </p:nvPr>
        </p:nvSpPr>
        <p:spPr>
          <a:xfrm>
            <a:off x="609600" y="1417638"/>
            <a:ext cx="10160000" cy="4800600"/>
          </a:xfrm>
        </p:spPr>
        <p:txBody>
          <a:bodyPr>
            <a:normAutofit/>
          </a:bodyPr>
          <a:lstStyle/>
          <a:p>
            <a:pPr>
              <a:buClr>
                <a:srgbClr val="E84C22"/>
              </a:buClr>
            </a:pPr>
            <a:r>
              <a:rPr lang="en-US" altLang="en-US" sz="2400" dirty="0" smtClean="0">
                <a:solidFill>
                  <a:prstClr val="black"/>
                </a:solidFill>
              </a:rPr>
              <a:t>Decision </a:t>
            </a:r>
            <a:r>
              <a:rPr lang="en-US" altLang="en-US" sz="2400" dirty="0">
                <a:solidFill>
                  <a:prstClr val="black"/>
                </a:solidFill>
              </a:rPr>
              <a:t>rules</a:t>
            </a:r>
          </a:p>
          <a:p>
            <a:pPr lvl="1">
              <a:buClr>
                <a:srgbClr val="FFBD47"/>
              </a:buClr>
            </a:pPr>
            <a:r>
              <a:rPr lang="en-US" altLang="en-US" dirty="0">
                <a:solidFill>
                  <a:prstClr val="black"/>
                </a:solidFill>
              </a:rPr>
              <a:t>What constitutes adequate fidelity?  80%, 70%, something else?</a:t>
            </a:r>
          </a:p>
          <a:p>
            <a:pPr lvl="1">
              <a:buClr>
                <a:srgbClr val="FFBD47"/>
              </a:buClr>
            </a:pPr>
            <a:r>
              <a:rPr lang="en-US" altLang="en-US" dirty="0">
                <a:solidFill>
                  <a:prstClr val="black"/>
                </a:solidFill>
              </a:rPr>
              <a:t>What constitutes adequate student progress?  (e.g., 3 or more consecutive ratings at or above goal line?)</a:t>
            </a:r>
          </a:p>
          <a:p>
            <a:r>
              <a:rPr lang="en-US" altLang="en-US" dirty="0" smtClean="0"/>
              <a:t>Implementation Fidelity Data</a:t>
            </a:r>
          </a:p>
          <a:p>
            <a:pPr lvl="1"/>
            <a:r>
              <a:rPr lang="en-US" altLang="en-US" dirty="0" smtClean="0"/>
              <a:t>Is the plan being implemented consistently and accurately?</a:t>
            </a:r>
          </a:p>
          <a:p>
            <a:r>
              <a:rPr lang="en-US" altLang="en-US" dirty="0" smtClean="0"/>
              <a:t>Student outcome data</a:t>
            </a:r>
          </a:p>
          <a:p>
            <a:pPr lvl="1"/>
            <a:r>
              <a:rPr lang="en-US" altLang="en-US" dirty="0" smtClean="0"/>
              <a:t>Is the problem behavior decreasing?  Is the replacement behavior increasing?</a:t>
            </a:r>
          </a:p>
          <a:p>
            <a:r>
              <a:rPr lang="en-US" altLang="en-US" dirty="0" smtClean="0"/>
              <a:t>Expanding the plan</a:t>
            </a:r>
          </a:p>
          <a:p>
            <a:pPr lvl="1"/>
            <a:r>
              <a:rPr lang="en-US" altLang="en-US" dirty="0" smtClean="0"/>
              <a:t>Routines, times of day</a:t>
            </a:r>
          </a:p>
          <a:p>
            <a:pPr lvl="1"/>
            <a:r>
              <a:rPr lang="en-US" altLang="en-US" dirty="0" smtClean="0"/>
              <a:t>Generalize across settings and/or staff</a:t>
            </a:r>
          </a:p>
        </p:txBody>
      </p:sp>
    </p:spTree>
    <p:extLst>
      <p:ext uri="{BB962C8B-B14F-4D97-AF65-F5344CB8AC3E}">
        <p14:creationId xmlns:p14="http://schemas.microsoft.com/office/powerpoint/2010/main" val="3665208918"/>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Joe needs more support?</a:t>
            </a:r>
            <a:endParaRPr lang="en-US" dirty="0"/>
          </a:p>
        </p:txBody>
      </p:sp>
      <p:sp>
        <p:nvSpPr>
          <p:cNvPr id="4" name="Title 1"/>
          <p:cNvSpPr>
            <a:spLocks noGrp="1"/>
          </p:cNvSpPr>
          <p:nvPr>
            <p:ph idx="1"/>
          </p:nvPr>
        </p:nvSpPr>
        <p:spPr>
          <a:xfrm>
            <a:off x="609600" y="2453640"/>
            <a:ext cx="10160000" cy="2199640"/>
          </a:xfrm>
        </p:spPr>
        <p:txBody>
          <a:bodyPr>
            <a:normAutofit/>
          </a:bodyPr>
          <a:lstStyle/>
          <a:p>
            <a:pPr marL="0" lvl="1" indent="0" algn="ctr">
              <a:spcBef>
                <a:spcPts val="750"/>
              </a:spcBef>
              <a:buNone/>
            </a:pPr>
            <a:r>
              <a:rPr lang="en-US" sz="3600" b="1" dirty="0"/>
              <a:t>A key to balancing the child find requirements of the IDEA and multi-tiered systems is the appropriate </a:t>
            </a:r>
            <a:r>
              <a:rPr lang="en-US" sz="3600" b="1" dirty="0" smtClean="0"/>
              <a:t>use </a:t>
            </a:r>
            <a:r>
              <a:rPr lang="en-US" sz="3600" b="1" dirty="0"/>
              <a:t>of progress monitoring data. </a:t>
            </a:r>
            <a:endParaRPr lang="en-US" sz="36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016260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997" y="288291"/>
            <a:ext cx="7886700" cy="994172"/>
          </a:xfrm>
        </p:spPr>
        <p:txBody>
          <a:bodyPr/>
          <a:lstStyle/>
          <a:p>
            <a:pPr algn="ctr"/>
            <a:r>
              <a:rPr lang="en-US" b="1" dirty="0"/>
              <a:t>What Does the Data Indicate?</a:t>
            </a:r>
          </a:p>
        </p:txBody>
      </p:sp>
      <p:sp>
        <p:nvSpPr>
          <p:cNvPr id="3" name="Content Placeholder 2"/>
          <p:cNvSpPr>
            <a:spLocks noGrp="1"/>
          </p:cNvSpPr>
          <p:nvPr>
            <p:ph idx="1"/>
          </p:nvPr>
        </p:nvSpPr>
        <p:spPr>
          <a:xfrm>
            <a:off x="1288032" y="2253184"/>
            <a:ext cx="8725515" cy="2070337"/>
          </a:xfrm>
        </p:spPr>
        <p:txBody>
          <a:bodyPr>
            <a:noAutofit/>
          </a:bodyPr>
          <a:lstStyle/>
          <a:p>
            <a:pPr marL="114300" indent="0">
              <a:buNone/>
            </a:pPr>
            <a:r>
              <a:rPr lang="en-US" sz="2800" dirty="0"/>
              <a:t>When the data indicates that a student is </a:t>
            </a:r>
            <a:r>
              <a:rPr lang="en-US" sz="2800" b="1" dirty="0">
                <a:solidFill>
                  <a:srgbClr val="C00000"/>
                </a:solidFill>
              </a:rPr>
              <a:t>continuing to struggle</a:t>
            </a:r>
            <a:r>
              <a:rPr lang="en-US" sz="2800" dirty="0"/>
              <a:t> academically or behaviorally that is a strong indication that a student may need to be referred to special education. </a:t>
            </a:r>
          </a:p>
          <a:p>
            <a:pPr marL="114300" indent="0">
              <a:buNone/>
            </a:pPr>
            <a:r>
              <a:rPr lang="en-US" sz="2800" dirty="0"/>
              <a:t/>
            </a:r>
            <a:br>
              <a:rPr lang="en-US" sz="2800" dirty="0"/>
            </a:br>
            <a:endParaRPr lang="en-US" sz="2800" dirty="0"/>
          </a:p>
        </p:txBody>
      </p:sp>
      <p:sp>
        <p:nvSpPr>
          <p:cNvPr id="6" name="TextBox 5"/>
          <p:cNvSpPr txBox="1"/>
          <p:nvPr/>
        </p:nvSpPr>
        <p:spPr>
          <a:xfrm>
            <a:off x="7609319" y="4344643"/>
            <a:ext cx="3250096" cy="2246769"/>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See the Tier 3 flowchart under tab 4 for sample decision rules for increased support</a:t>
            </a:r>
            <a:endParaRPr lang="en-US" sz="2800" dirty="0">
              <a:solidFill>
                <a:schemeClr val="bg1"/>
              </a:solidFill>
            </a:endParaRPr>
          </a:p>
        </p:txBody>
      </p:sp>
    </p:spTree>
    <p:extLst>
      <p:ext uri="{BB962C8B-B14F-4D97-AF65-F5344CB8AC3E}">
        <p14:creationId xmlns:p14="http://schemas.microsoft.com/office/powerpoint/2010/main" val="40895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pic>
        <p:nvPicPr>
          <p:cNvPr id="4" name="Content Placeholder 3"/>
          <p:cNvPicPr>
            <a:picLocks noGrp="1" noChangeAspect="1"/>
          </p:cNvPicPr>
          <p:nvPr>
            <p:ph idx="1"/>
          </p:nvPr>
        </p:nvPicPr>
        <p:blipFill>
          <a:blip r:embed="rId2"/>
          <a:stretch>
            <a:fillRect/>
          </a:stretch>
        </p:blipFill>
        <p:spPr>
          <a:xfrm>
            <a:off x="5135748" y="1417638"/>
            <a:ext cx="5142990" cy="4800600"/>
          </a:xfrm>
          <a:prstGeom prst="rect">
            <a:avLst/>
          </a:prstGeom>
        </p:spPr>
      </p:pic>
      <p:sp>
        <p:nvSpPr>
          <p:cNvPr id="5" name="Right Arrow 4"/>
          <p:cNvSpPr/>
          <p:nvPr/>
        </p:nvSpPr>
        <p:spPr>
          <a:xfrm>
            <a:off x="3419061" y="4681330"/>
            <a:ext cx="1716687"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962" y="3846180"/>
            <a:ext cx="3250096" cy="2246769"/>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The IEP will include goals for behavior and expand across identified areas of need.</a:t>
            </a:r>
            <a:endParaRPr lang="en-US" sz="2800" dirty="0">
              <a:solidFill>
                <a:schemeClr val="bg1"/>
              </a:solidFill>
            </a:endParaRPr>
          </a:p>
        </p:txBody>
      </p:sp>
    </p:spTree>
    <p:extLst>
      <p:ext uri="{BB962C8B-B14F-4D97-AF65-F5344CB8AC3E}">
        <p14:creationId xmlns:p14="http://schemas.microsoft.com/office/powerpoint/2010/main" val="2779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80" y="673771"/>
            <a:ext cx="9037320" cy="857250"/>
          </a:xfrm>
        </p:spPr>
        <p:txBody>
          <a:bodyPr>
            <a:normAutofit/>
          </a:bodyPr>
          <a:lstStyle/>
          <a:p>
            <a:pPr algn="ctr"/>
            <a:r>
              <a:rPr lang="en-US" sz="4800" b="1" dirty="0"/>
              <a:t>The </a:t>
            </a:r>
            <a:r>
              <a:rPr lang="en-US" sz="4800" b="1" i="1" dirty="0"/>
              <a:t>Rowley/</a:t>
            </a:r>
            <a:r>
              <a:rPr lang="en-US" sz="4800" b="1" i="1" dirty="0" err="1"/>
              <a:t>Endrew</a:t>
            </a:r>
            <a:r>
              <a:rPr lang="en-US" sz="4800" b="1" i="1" dirty="0"/>
              <a:t> </a:t>
            </a:r>
            <a:r>
              <a:rPr lang="en-US" sz="4800" b="1" dirty="0"/>
              <a:t>Test</a:t>
            </a:r>
            <a:endParaRPr lang="en-US" b="1" dirty="0">
              <a:latin typeface="+mn-lt"/>
            </a:endParaRPr>
          </a:p>
        </p:txBody>
      </p:sp>
      <p:sp>
        <p:nvSpPr>
          <p:cNvPr id="6" name="Content Placeholder 2"/>
          <p:cNvSpPr txBox="1">
            <a:spLocks/>
          </p:cNvSpPr>
          <p:nvPr/>
        </p:nvSpPr>
        <p:spPr>
          <a:xfrm>
            <a:off x="2758440" y="1964381"/>
            <a:ext cx="5943600" cy="6170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b="1" dirty="0">
              <a:solidFill>
                <a:prstClr val="black"/>
              </a:solidFill>
              <a:latin typeface="Calibri Light" panose="020F030202020403020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663" y="1964381"/>
            <a:ext cx="7336155" cy="4125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334" y="5222059"/>
            <a:ext cx="783725" cy="783725"/>
          </a:xfrm>
          <a:prstGeom prst="rect">
            <a:avLst/>
          </a:prstGeom>
        </p:spPr>
      </p:pic>
      <p:sp>
        <p:nvSpPr>
          <p:cNvPr id="5" name="TextBox 4"/>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10663592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156252" y="1012342"/>
            <a:ext cx="9144000" cy="652463"/>
          </a:xfrm>
          <a:prstGeom prst="rect">
            <a:avLst/>
          </a:prstGeom>
        </p:spPr>
        <p:txBody>
          <a:bodyPr>
            <a:noAutofit/>
          </a:bodyPr>
          <a:lstStyle>
            <a:lvl1pPr defTabSz="859536">
              <a:defRPr sz="5000" i="1">
                <a:solidFill>
                  <a:srgbClr val="000000"/>
                </a:solidFill>
              </a:defRPr>
            </a:lvl1pPr>
          </a:lstStyle>
          <a:p>
            <a:pPr algn="ctr"/>
            <a:r>
              <a:rPr sz="4500" b="1" dirty="0">
                <a:latin typeface="+mn-lt"/>
              </a:rPr>
              <a:t>Board of Education v. Rowley</a:t>
            </a:r>
            <a:r>
              <a:rPr lang="en-US" sz="4500" b="1" dirty="0">
                <a:latin typeface="+mn-lt"/>
              </a:rPr>
              <a:t>, </a:t>
            </a:r>
            <a:r>
              <a:rPr lang="en-US" sz="4500" b="1" i="0" dirty="0">
                <a:latin typeface="+mn-lt"/>
              </a:rPr>
              <a:t>1982</a:t>
            </a:r>
            <a:endParaRPr sz="4500" b="1" dirty="0">
              <a:latin typeface="+mn-lt"/>
            </a:endParaRPr>
          </a:p>
        </p:txBody>
      </p:sp>
      <p:sp>
        <p:nvSpPr>
          <p:cNvPr id="170" name="Shape 170"/>
          <p:cNvSpPr/>
          <p:nvPr/>
        </p:nvSpPr>
        <p:spPr>
          <a:xfrm>
            <a:off x="2180231" y="2427501"/>
            <a:ext cx="7235190" cy="3399470"/>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ormAutofit/>
          </a:bodyPr>
          <a:lstStyle/>
          <a:p>
            <a:pPr algn="ctr" defTabSz="685800">
              <a:lnSpc>
                <a:spcPct val="81000"/>
              </a:lnSpc>
              <a:spcBef>
                <a:spcPts val="525"/>
              </a:spcBef>
              <a:buClr>
                <a:srgbClr val="ED7D31"/>
              </a:buClr>
              <a:buSzPct val="60000"/>
              <a:defRPr sz="4600">
                <a:latin typeface="Tw Cen MT"/>
                <a:ea typeface="Tw Cen MT"/>
                <a:cs typeface="Tw Cen MT"/>
                <a:sym typeface="Tw Cen MT"/>
              </a:defRPr>
            </a:pPr>
            <a:r>
              <a:rPr sz="3600" dirty="0">
                <a:solidFill>
                  <a:prstClr val="black"/>
                </a:solidFill>
                <a:latin typeface="Tw Cen MT"/>
                <a:sym typeface="Tw Cen MT"/>
              </a:rPr>
              <a:t>“We therefore conclude that the ‘</a:t>
            </a:r>
            <a:r>
              <a:rPr sz="3600" b="1" i="1" dirty="0">
                <a:solidFill>
                  <a:srgbClr val="C00000"/>
                </a:solidFill>
                <a:latin typeface="Tw Cen MT"/>
                <a:sym typeface="Tw Cen MT"/>
              </a:rPr>
              <a:t>basic floor of opportunity</a:t>
            </a:r>
            <a:r>
              <a:rPr sz="3600" dirty="0">
                <a:solidFill>
                  <a:prstClr val="black"/>
                </a:solidFill>
                <a:latin typeface="Tw Cen MT"/>
                <a:sym typeface="Tw Cen MT"/>
              </a:rPr>
              <a:t>’ consists of access to specialized instruction and related services which are </a:t>
            </a:r>
            <a:r>
              <a:rPr sz="3600" b="1" i="1" dirty="0">
                <a:solidFill>
                  <a:srgbClr val="C00000"/>
                </a:solidFill>
                <a:latin typeface="Tw Cen MT"/>
                <a:sym typeface="Tw Cen MT"/>
              </a:rPr>
              <a:t>individually designed</a:t>
            </a:r>
            <a:r>
              <a:rPr sz="3600" i="1" dirty="0">
                <a:solidFill>
                  <a:srgbClr val="002060"/>
                </a:solidFill>
                <a:latin typeface="Tw Cen MT"/>
                <a:sym typeface="Tw Cen MT"/>
              </a:rPr>
              <a:t> </a:t>
            </a:r>
            <a:r>
              <a:rPr sz="3600" dirty="0">
                <a:solidFill>
                  <a:prstClr val="black"/>
                </a:solidFill>
                <a:latin typeface="Tw Cen MT"/>
                <a:sym typeface="Tw Cen MT"/>
              </a:rPr>
              <a:t>to provide </a:t>
            </a:r>
            <a:r>
              <a:rPr sz="3600" b="1" i="1" dirty="0">
                <a:solidFill>
                  <a:srgbClr val="C00000"/>
                </a:solidFill>
                <a:latin typeface="Tw Cen MT"/>
                <a:sym typeface="Tw Cen MT"/>
              </a:rPr>
              <a:t>educational benefit</a:t>
            </a:r>
            <a:r>
              <a:rPr sz="3600" i="1" dirty="0">
                <a:solidFill>
                  <a:srgbClr val="C00000"/>
                </a:solidFill>
                <a:latin typeface="Tw Cen MT"/>
                <a:sym typeface="Tw Cen MT"/>
              </a:rPr>
              <a:t> </a:t>
            </a:r>
            <a:r>
              <a:rPr sz="3600" dirty="0">
                <a:solidFill>
                  <a:prstClr val="black"/>
                </a:solidFill>
                <a:latin typeface="Tw Cen MT"/>
                <a:sym typeface="Tw Cen MT"/>
              </a:rPr>
              <a:t>to the handicapped child.”</a:t>
            </a:r>
          </a:p>
        </p:txBody>
      </p:sp>
      <p:sp>
        <p:nvSpPr>
          <p:cNvPr id="4" name="TextBox 3"/>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2995579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877956" y="750405"/>
            <a:ext cx="9144000" cy="742950"/>
          </a:xfrm>
          <a:prstGeom prst="rect">
            <a:avLst/>
          </a:prstGeom>
        </p:spPr>
        <p:txBody>
          <a:bodyPr>
            <a:normAutofit fontScale="90000"/>
          </a:bodyPr>
          <a:lstStyle/>
          <a:p>
            <a:pPr algn="ctr">
              <a:defRPr sz="5400">
                <a:solidFill>
                  <a:srgbClr val="000000"/>
                </a:solidFill>
              </a:defRPr>
            </a:pPr>
            <a:r>
              <a:rPr b="1" dirty="0">
                <a:latin typeface="+mn-lt"/>
              </a:rPr>
              <a:t>The </a:t>
            </a:r>
            <a:r>
              <a:rPr b="1" i="1" dirty="0">
                <a:latin typeface="+mn-lt"/>
              </a:rPr>
              <a:t>Rowley</a:t>
            </a:r>
            <a:r>
              <a:rPr b="1" dirty="0">
                <a:latin typeface="+mn-lt"/>
              </a:rPr>
              <a:t> Two-Part Test</a:t>
            </a:r>
          </a:p>
        </p:txBody>
      </p:sp>
      <p:sp>
        <p:nvSpPr>
          <p:cNvPr id="160" name="Shape 160"/>
          <p:cNvSpPr>
            <a:spLocks noGrp="1"/>
          </p:cNvSpPr>
          <p:nvPr>
            <p:ph type="body" idx="1"/>
          </p:nvPr>
        </p:nvSpPr>
        <p:spPr>
          <a:xfrm>
            <a:off x="1130522" y="2027582"/>
            <a:ext cx="8638867" cy="3771900"/>
          </a:xfrm>
          <a:prstGeom prst="rect">
            <a:avLst/>
          </a:prstGeom>
        </p:spPr>
        <p:txBody>
          <a:bodyPr>
            <a:normAutofit/>
          </a:bodyPr>
          <a:lstStyle/>
          <a:p>
            <a:pPr marL="685800" indent="-685800">
              <a:buFont typeface="+mj-lt"/>
              <a:buAutoNum type="arabicPeriod"/>
            </a:pPr>
            <a:r>
              <a:rPr lang="en-US" altLang="en-US" sz="3300" dirty="0">
                <a:ea typeface="ヒラギノ角ゴ ProN W3" charset="-128"/>
              </a:rPr>
              <a:t>Has the state complied with the </a:t>
            </a:r>
            <a:r>
              <a:rPr lang="en-US" altLang="en-US" sz="3300" b="1" i="1" dirty="0">
                <a:solidFill>
                  <a:srgbClr val="C00000"/>
                </a:solidFill>
                <a:ea typeface="ヒラギノ角ゴ ProN W3" charset="-128"/>
              </a:rPr>
              <a:t>procedures</a:t>
            </a:r>
            <a:r>
              <a:rPr lang="en-US" altLang="en-US" sz="3300" dirty="0">
                <a:ea typeface="ヒラギノ角ゴ ProN W3" charset="-128"/>
              </a:rPr>
              <a:t> set forth in the law?</a:t>
            </a:r>
          </a:p>
          <a:p>
            <a:pPr marL="685800" indent="-685800">
              <a:buFont typeface="+mj-lt"/>
              <a:buAutoNum type="arabicPeriod"/>
            </a:pPr>
            <a:endParaRPr lang="en-US" altLang="en-US" sz="3300" dirty="0">
              <a:ea typeface="ヒラギノ角ゴ ProN W3" charset="-128"/>
            </a:endParaRPr>
          </a:p>
          <a:p>
            <a:pPr marL="685800" indent="-685800">
              <a:buFont typeface="+mj-lt"/>
              <a:buAutoNum type="arabicPeriod"/>
            </a:pPr>
            <a:r>
              <a:rPr lang="en-US" altLang="en-US" sz="3300" dirty="0">
                <a:ea typeface="ヒラギノ角ゴ ProN W3" charset="-128"/>
              </a:rPr>
              <a:t>Is the resulting IEP reasonably calculated to enable the student to receive </a:t>
            </a:r>
            <a:r>
              <a:rPr lang="en-US" altLang="en-US" sz="3300" b="1" i="1" dirty="0">
                <a:solidFill>
                  <a:srgbClr val="C00000"/>
                </a:solidFill>
                <a:ea typeface="ヒラギノ角ゴ ProN W3" charset="-128"/>
              </a:rPr>
              <a:t>educational benefit</a:t>
            </a:r>
            <a:r>
              <a:rPr lang="en-US" altLang="en-US" sz="3300" dirty="0">
                <a:ea typeface="ヒラギノ角ゴ ProN W3" charset="-128"/>
              </a:rPr>
              <a:t>?</a:t>
            </a:r>
          </a:p>
          <a:p>
            <a:pPr indent="-342900">
              <a:defRPr sz="4900"/>
            </a:pPr>
            <a:endParaRPr sz="3300" dirty="0">
              <a:ea typeface="Times New Roman" charset="0"/>
              <a:cs typeface="Times New Roman" charset="0"/>
            </a:endParaRPr>
          </a:p>
        </p:txBody>
      </p:sp>
      <p:sp>
        <p:nvSpPr>
          <p:cNvPr id="4" name="TextBox 3"/>
          <p:cNvSpPr txBox="1"/>
          <p:nvPr/>
        </p:nvSpPr>
        <p:spPr>
          <a:xfrm>
            <a:off x="7688832" y="5003379"/>
            <a:ext cx="3250096" cy="1384995"/>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Limited definition of “educational benefit”</a:t>
            </a:r>
            <a:endParaRPr lang="en-US" sz="2800" dirty="0">
              <a:solidFill>
                <a:schemeClr val="bg1"/>
              </a:solidFill>
            </a:endParaRPr>
          </a:p>
        </p:txBody>
      </p:sp>
      <p:sp>
        <p:nvSpPr>
          <p:cNvPr id="5" name="TextBox 4"/>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30241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6123" y="1049967"/>
            <a:ext cx="2800849" cy="2246769"/>
          </a:xfrm>
          <a:prstGeom prst="rect">
            <a:avLst/>
          </a:prstGeom>
          <a:ln w="38100">
            <a:solidFill>
              <a:srgbClr val="0000FF"/>
            </a:solidFill>
          </a:ln>
        </p:spPr>
        <p:txBody>
          <a:bodyPr wrap="square">
            <a:spAutoFit/>
          </a:bodyPr>
          <a:lstStyle/>
          <a:p>
            <a:pPr algn="ctr"/>
            <a:r>
              <a:rPr lang="en-US" sz="2000" b="1" dirty="0" smtClean="0"/>
              <a:t>All practices from Tier 1 plus:</a:t>
            </a:r>
            <a:r>
              <a:rPr lang="en-US" sz="2000" dirty="0" smtClean="0"/>
              <a:t/>
            </a:r>
            <a:br>
              <a:rPr lang="en-US" sz="2000" dirty="0" smtClean="0"/>
            </a:br>
            <a:r>
              <a:rPr lang="en-US" sz="2000" dirty="0" smtClean="0"/>
              <a:t>CICO, group interventions, group interventions with individual features</a:t>
            </a:r>
            <a:endParaRPr lang="en-US" sz="2000" dirty="0"/>
          </a:p>
          <a:p>
            <a:pPr algn="ctr"/>
            <a:endParaRPr lang="en-US" sz="2000" dirty="0"/>
          </a:p>
        </p:txBody>
      </p:sp>
      <p:sp>
        <p:nvSpPr>
          <p:cNvPr id="7" name="TextBox 6"/>
          <p:cNvSpPr txBox="1"/>
          <p:nvPr/>
        </p:nvSpPr>
        <p:spPr>
          <a:xfrm>
            <a:off x="1702752" y="549954"/>
            <a:ext cx="1542020" cy="461665"/>
          </a:xfrm>
          <a:prstGeom prst="rect">
            <a:avLst/>
          </a:prstGeom>
          <a:noFill/>
        </p:spPr>
        <p:txBody>
          <a:bodyPr wrap="square" rtlCol="0">
            <a:spAutoFit/>
          </a:bodyPr>
          <a:lstStyle/>
          <a:p>
            <a:r>
              <a:rPr lang="en-US" sz="2400" b="1" dirty="0"/>
              <a:t>Practices</a:t>
            </a:r>
          </a:p>
        </p:txBody>
      </p:sp>
      <p:sp>
        <p:nvSpPr>
          <p:cNvPr id="8" name="TextBox 7"/>
          <p:cNvSpPr txBox="1"/>
          <p:nvPr/>
        </p:nvSpPr>
        <p:spPr>
          <a:xfrm>
            <a:off x="4964801" y="549954"/>
            <a:ext cx="1715382" cy="461665"/>
          </a:xfrm>
          <a:prstGeom prst="rect">
            <a:avLst/>
          </a:prstGeom>
          <a:noFill/>
        </p:spPr>
        <p:txBody>
          <a:bodyPr wrap="square" rtlCol="0">
            <a:spAutoFit/>
          </a:bodyPr>
          <a:lstStyle/>
          <a:p>
            <a:r>
              <a:rPr lang="en-US" sz="2400" b="1" dirty="0"/>
              <a:t>Systems</a:t>
            </a:r>
          </a:p>
        </p:txBody>
      </p:sp>
      <p:sp>
        <p:nvSpPr>
          <p:cNvPr id="9" name="Rectangle 8"/>
          <p:cNvSpPr/>
          <p:nvPr/>
        </p:nvSpPr>
        <p:spPr>
          <a:xfrm>
            <a:off x="4236326" y="1063113"/>
            <a:ext cx="2706725" cy="2862322"/>
          </a:xfrm>
          <a:prstGeom prst="rect">
            <a:avLst/>
          </a:prstGeom>
          <a:ln w="38100">
            <a:solidFill>
              <a:srgbClr val="00B050"/>
            </a:solidFill>
          </a:ln>
        </p:spPr>
        <p:txBody>
          <a:bodyPr wrap="square">
            <a:spAutoFit/>
          </a:bodyPr>
          <a:lstStyle/>
          <a:p>
            <a:pPr algn="ctr"/>
            <a:r>
              <a:rPr lang="en-US" sz="2000" dirty="0"/>
              <a:t>Team-based leadership, coaching support, data-based decision-making protocols, developed procedures and materials for implementing assessment and </a:t>
            </a:r>
            <a:r>
              <a:rPr lang="en-US" sz="2000" dirty="0" smtClean="0"/>
              <a:t>practices</a:t>
            </a:r>
            <a:endParaRPr lang="en-US" sz="2000" dirty="0"/>
          </a:p>
        </p:txBody>
      </p:sp>
      <p:sp>
        <p:nvSpPr>
          <p:cNvPr id="10" name="TextBox 9"/>
          <p:cNvSpPr txBox="1"/>
          <p:nvPr/>
        </p:nvSpPr>
        <p:spPr>
          <a:xfrm>
            <a:off x="8286131" y="549953"/>
            <a:ext cx="1624139" cy="461665"/>
          </a:xfrm>
          <a:prstGeom prst="rect">
            <a:avLst/>
          </a:prstGeom>
          <a:noFill/>
        </p:spPr>
        <p:txBody>
          <a:bodyPr wrap="square" rtlCol="0">
            <a:spAutoFit/>
          </a:bodyPr>
          <a:lstStyle/>
          <a:p>
            <a:r>
              <a:rPr lang="en-US" sz="2400" b="1" dirty="0"/>
              <a:t>Data</a:t>
            </a:r>
          </a:p>
        </p:txBody>
      </p:sp>
      <p:sp>
        <p:nvSpPr>
          <p:cNvPr id="11" name="Rectangle 10"/>
          <p:cNvSpPr/>
          <p:nvPr/>
        </p:nvSpPr>
        <p:spPr>
          <a:xfrm>
            <a:off x="7452406" y="1049967"/>
            <a:ext cx="2607543" cy="3323987"/>
          </a:xfrm>
          <a:prstGeom prst="rect">
            <a:avLst/>
          </a:prstGeom>
          <a:ln w="38100">
            <a:solidFill>
              <a:srgbClr val="FF9900"/>
            </a:solidFill>
          </a:ln>
        </p:spPr>
        <p:txBody>
          <a:bodyPr wrap="square">
            <a:spAutoFit/>
          </a:bodyPr>
          <a:lstStyle/>
          <a:p>
            <a:pPr algn="ctr"/>
            <a:r>
              <a:rPr lang="en-US" sz="2000" b="1" dirty="0" smtClean="0"/>
              <a:t>All Data from Tier 1 plus:</a:t>
            </a:r>
          </a:p>
          <a:p>
            <a:pPr lvl="0" algn="ctr">
              <a:lnSpc>
                <a:spcPct val="125000"/>
              </a:lnSpc>
              <a:buClr>
                <a:srgbClr val="000000"/>
              </a:buClr>
              <a:buSzPts val="1400"/>
            </a:pPr>
            <a:r>
              <a:rPr lang="en-US" sz="2000" u="none" strike="noStrike" cap="none" dirty="0" smtClean="0">
                <a:solidFill>
                  <a:srgbClr val="000000"/>
                </a:solidFill>
              </a:rPr>
              <a:t>Daily Progress Monitoring systems</a:t>
            </a:r>
            <a:r>
              <a:rPr lang="en-US" sz="2000" dirty="0" smtClean="0">
                <a:solidFill>
                  <a:srgbClr val="000000"/>
                </a:solidFill>
              </a:rPr>
              <a:t>, </a:t>
            </a:r>
            <a:r>
              <a:rPr lang="en-US" sz="2000" dirty="0">
                <a:solidFill>
                  <a:srgbClr val="000000"/>
                </a:solidFill>
              </a:rPr>
              <a:t>i</a:t>
            </a:r>
            <a:r>
              <a:rPr lang="en-US" sz="2000" u="none" strike="noStrike" cap="none" dirty="0" smtClean="0">
                <a:solidFill>
                  <a:srgbClr val="000000"/>
                </a:solidFill>
              </a:rPr>
              <a:t>ntervention specific monitoring systems</a:t>
            </a:r>
            <a:r>
              <a:rPr lang="en-US" sz="2000" dirty="0" smtClean="0">
                <a:solidFill>
                  <a:srgbClr val="000000"/>
                </a:solidFill>
              </a:rPr>
              <a:t>, f</a:t>
            </a:r>
            <a:r>
              <a:rPr lang="en-US" sz="2000" u="none" strike="noStrike" cap="none" dirty="0" smtClean="0">
                <a:solidFill>
                  <a:srgbClr val="000000"/>
                </a:solidFill>
              </a:rPr>
              <a:t>idelity of tier 2 Implementation</a:t>
            </a:r>
            <a:endParaRPr lang="en-US" sz="2000" dirty="0">
              <a:solidFill>
                <a:srgbClr val="000000"/>
              </a:solidFill>
              <a:ea typeface="Calibri"/>
              <a:cs typeface="Calibri"/>
              <a:sym typeface="Calibri"/>
            </a:endParaRPr>
          </a:p>
          <a:p>
            <a:pPr algn="ctr"/>
            <a:endParaRPr lang="en-US" sz="2000" dirty="0"/>
          </a:p>
        </p:txBody>
      </p:sp>
      <p:sp>
        <p:nvSpPr>
          <p:cNvPr id="12" name="TextBox 11"/>
          <p:cNvSpPr txBox="1"/>
          <p:nvPr/>
        </p:nvSpPr>
        <p:spPr>
          <a:xfrm>
            <a:off x="4861891" y="5054147"/>
            <a:ext cx="3077194" cy="461665"/>
          </a:xfrm>
          <a:prstGeom prst="rect">
            <a:avLst/>
          </a:prstGeom>
          <a:noFill/>
        </p:spPr>
        <p:txBody>
          <a:bodyPr wrap="square" rtlCol="0">
            <a:spAutoFit/>
          </a:bodyPr>
          <a:lstStyle/>
          <a:p>
            <a:r>
              <a:rPr lang="en-US" sz="2400" b="1" dirty="0"/>
              <a:t>Outcomes</a:t>
            </a:r>
            <a:endParaRPr lang="en-US" sz="2000" b="1" dirty="0"/>
          </a:p>
        </p:txBody>
      </p:sp>
      <p:sp>
        <p:nvSpPr>
          <p:cNvPr id="13" name="Rectangle 12"/>
          <p:cNvSpPr/>
          <p:nvPr/>
        </p:nvSpPr>
        <p:spPr>
          <a:xfrm>
            <a:off x="3100946" y="5554160"/>
            <a:ext cx="5091400" cy="707886"/>
          </a:xfrm>
          <a:prstGeom prst="rect">
            <a:avLst/>
          </a:prstGeom>
          <a:noFill/>
          <a:ln w="38100">
            <a:solidFill>
              <a:srgbClr val="7030A0"/>
            </a:solidFill>
          </a:ln>
        </p:spPr>
        <p:txBody>
          <a:bodyPr wrap="square">
            <a:spAutoFit/>
          </a:bodyPr>
          <a:lstStyle/>
          <a:p>
            <a:pPr>
              <a:spcBef>
                <a:spcPts val="600"/>
              </a:spcBef>
            </a:pPr>
            <a:r>
              <a:rPr lang="en-US" sz="2000" dirty="0" smtClean="0"/>
              <a:t>Academic, Self-management, Interpersonal, Career</a:t>
            </a:r>
            <a:r>
              <a:rPr lang="en-US" sz="2000" baseline="0" dirty="0" smtClean="0"/>
              <a:t> &amp; postsecondary,</a:t>
            </a:r>
            <a:r>
              <a:rPr lang="en-US" sz="2000" dirty="0" smtClean="0"/>
              <a:t> </a:t>
            </a:r>
            <a:r>
              <a:rPr lang="en-US" sz="2000" baseline="0" dirty="0" smtClean="0"/>
              <a:t>Mental health</a:t>
            </a:r>
            <a:endParaRPr lang="en-US" sz="2000" dirty="0"/>
          </a:p>
        </p:txBody>
      </p:sp>
      <p:pic>
        <p:nvPicPr>
          <p:cNvPr id="14" name="Content Placeholder 3"/>
          <p:cNvPicPr>
            <a:picLocks noChangeAspect="1"/>
          </p:cNvPicPr>
          <p:nvPr/>
        </p:nvPicPr>
        <p:blipFill rotWithShape="1">
          <a:blip r:embed="rId3"/>
          <a:srcRect l="74949" t="26731" r="14228" b="35360"/>
          <a:stretch/>
        </p:blipFill>
        <p:spPr>
          <a:xfrm>
            <a:off x="9564238" y="5284979"/>
            <a:ext cx="1449782" cy="1428427"/>
          </a:xfrm>
          <a:prstGeom prst="rect">
            <a:avLst/>
          </a:prstGeom>
        </p:spPr>
      </p:pic>
      <p:sp>
        <p:nvSpPr>
          <p:cNvPr id="2" name="TextBox 1"/>
          <p:cNvSpPr txBox="1"/>
          <p:nvPr/>
        </p:nvSpPr>
        <p:spPr>
          <a:xfrm rot="5400000">
            <a:off x="712722" y="4352533"/>
            <a:ext cx="1015663" cy="3342222"/>
          </a:xfrm>
          <a:prstGeom prst="rect">
            <a:avLst/>
          </a:prstGeom>
          <a:noFill/>
        </p:spPr>
        <p:txBody>
          <a:bodyPr vert="vert270" wrap="square" rtlCol="0">
            <a:spAutoFit/>
          </a:bodyPr>
          <a:lstStyle/>
          <a:p>
            <a:pPr algn="ctr"/>
            <a:r>
              <a:rPr lang="en-US" sz="5400" dirty="0" smtClean="0"/>
              <a:t>Tier 2</a:t>
            </a:r>
            <a:endParaRPr lang="en-US" sz="5400"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6702" y="3067478"/>
            <a:ext cx="1667701" cy="2160132"/>
          </a:xfrm>
          <a:prstGeom prst="rect">
            <a:avLst/>
          </a:prstGeom>
        </p:spPr>
      </p:pic>
      <p:sp>
        <p:nvSpPr>
          <p:cNvPr id="16" name="Title 1"/>
          <p:cNvSpPr>
            <a:spLocks noGrp="1"/>
          </p:cNvSpPr>
          <p:nvPr/>
        </p:nvSpPr>
        <p:spPr>
          <a:xfrm>
            <a:off x="2091557" y="3689977"/>
            <a:ext cx="1890091" cy="1226757"/>
          </a:xfrm>
          <a:prstGeom prst="rect">
            <a:avLst/>
          </a:prstGeom>
        </p:spPr>
        <p:txBody>
          <a:bodyPr vert="horz" lIns="91440" tIns="45720" rIns="91440" bIns="45720" rtlCol="0" anchor="ctr">
            <a:normAutofit fontScale="30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dirty="0">
                <a:latin typeface="Tunga" charset="0"/>
                <a:ea typeface="Tunga" charset="0"/>
                <a:cs typeface="Tunga" charset="0"/>
              </a:rPr>
              <a:t>REMEMBER:</a:t>
            </a:r>
            <a:br>
              <a:rPr lang="en-US" b="1" dirty="0">
                <a:latin typeface="Tunga" charset="0"/>
                <a:ea typeface="Tunga" charset="0"/>
                <a:cs typeface="Tunga" charset="0"/>
              </a:rPr>
            </a:br>
            <a:r>
              <a:rPr lang="en-US" b="1" dirty="0">
                <a:latin typeface="Tunga" charset="0"/>
                <a:ea typeface="Tunga" charset="0"/>
                <a:cs typeface="Tunga" charset="0"/>
              </a:rPr>
              <a:t>Tiers 2 gives students a higher dosage of what we already do at Tier 1</a:t>
            </a:r>
            <a:br>
              <a:rPr lang="en-US" b="1" dirty="0">
                <a:latin typeface="Tunga" charset="0"/>
                <a:ea typeface="Tunga" charset="0"/>
                <a:cs typeface="Tunga" charset="0"/>
              </a:rPr>
            </a:br>
            <a:endParaRPr lang="en-US" b="1" dirty="0">
              <a:latin typeface="Tunga" charset="0"/>
              <a:ea typeface="Tunga" charset="0"/>
              <a:cs typeface="Tunga" charset="0"/>
            </a:endParaRPr>
          </a:p>
        </p:txBody>
      </p:sp>
    </p:spTree>
    <p:extLst>
      <p:ext uri="{BB962C8B-B14F-4D97-AF65-F5344CB8AC3E}">
        <p14:creationId xmlns:p14="http://schemas.microsoft.com/office/powerpoint/2010/main" val="34544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404" y="497783"/>
            <a:ext cx="9144000" cy="857250"/>
          </a:xfrm>
        </p:spPr>
        <p:txBody>
          <a:bodyPr>
            <a:noAutofit/>
          </a:bodyPr>
          <a:lstStyle/>
          <a:p>
            <a:pPr algn="ctr"/>
            <a:r>
              <a:rPr lang="en-US" sz="4050" b="1" dirty="0" err="1" smtClean="0">
                <a:latin typeface="+mn-lt"/>
              </a:rPr>
              <a:t>Endrews</a:t>
            </a:r>
            <a:r>
              <a:rPr lang="en-US" sz="4050" b="1" dirty="0" smtClean="0">
                <a:latin typeface="+mn-lt"/>
              </a:rPr>
              <a:t> Supreme </a:t>
            </a:r>
            <a:r>
              <a:rPr lang="en-US" sz="4050" b="1" dirty="0">
                <a:latin typeface="+mn-lt"/>
              </a:rPr>
              <a:t>Court Ruling:  March 22, 2017</a:t>
            </a:r>
          </a:p>
        </p:txBody>
      </p:sp>
      <p:sp>
        <p:nvSpPr>
          <p:cNvPr id="6" name="Content Placeholder 2"/>
          <p:cNvSpPr txBox="1">
            <a:spLocks/>
          </p:cNvSpPr>
          <p:nvPr/>
        </p:nvSpPr>
        <p:spPr>
          <a:xfrm>
            <a:off x="3963562" y="1851990"/>
            <a:ext cx="6499842" cy="196458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b="1" dirty="0">
                <a:solidFill>
                  <a:prstClr val="black"/>
                </a:solidFill>
                <a:latin typeface="Calibri" panose="020F0502020204030204"/>
                <a:ea typeface="Microsoft Sans Serif" charset="0"/>
                <a:cs typeface="Microsoft Sans Serif" charset="0"/>
              </a:rPr>
              <a:t>In </a:t>
            </a:r>
            <a:r>
              <a:rPr lang="en-US" sz="2400" b="1" i="1" dirty="0">
                <a:solidFill>
                  <a:prstClr val="black"/>
                </a:solidFill>
                <a:latin typeface="Calibri" panose="020F0502020204030204"/>
                <a:ea typeface="Microsoft Sans Serif" charset="0"/>
                <a:cs typeface="Microsoft Sans Serif" charset="0"/>
              </a:rPr>
              <a:t>Rowley</a:t>
            </a:r>
            <a:r>
              <a:rPr lang="en-US" sz="2400" b="1" dirty="0">
                <a:solidFill>
                  <a:prstClr val="black"/>
                </a:solidFill>
                <a:latin typeface="Calibri" panose="020F0502020204030204"/>
                <a:ea typeface="Microsoft Sans Serif" charset="0"/>
                <a:cs typeface="Microsoft Sans Serif" charset="0"/>
              </a:rPr>
              <a:t>, “we declined</a:t>
            </a:r>
            <a:r>
              <a:rPr lang="mr-IN" sz="2400" b="1" dirty="0">
                <a:solidFill>
                  <a:prstClr val="black"/>
                </a:solidFill>
                <a:latin typeface="Calibri" panose="020F0502020204030204"/>
                <a:ea typeface="Microsoft Sans Serif" charset="0"/>
                <a:cs typeface="Microsoft Sans Serif" charset="0"/>
              </a:rPr>
              <a:t>…</a:t>
            </a:r>
            <a:r>
              <a:rPr lang="en-US" sz="2400" b="1" dirty="0">
                <a:solidFill>
                  <a:prstClr val="black"/>
                </a:solidFill>
                <a:latin typeface="Calibri" panose="020F0502020204030204"/>
                <a:ea typeface="Microsoft Sans Serif" charset="0"/>
                <a:cs typeface="Microsoft Sans Serif" charset="0"/>
              </a:rPr>
              <a:t>to endorse any one standard for determining when (students with disabilities) are receiving sufficient educational benefit to satisfy the requirements of the Act.”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2349750"/>
            <a:ext cx="1950434" cy="2402012"/>
          </a:xfrm>
          <a:prstGeom prst="rect">
            <a:avLst/>
          </a:prstGeom>
        </p:spPr>
      </p:pic>
      <p:sp>
        <p:nvSpPr>
          <p:cNvPr id="8" name="Content Placeholder 2"/>
          <p:cNvSpPr txBox="1">
            <a:spLocks/>
          </p:cNvSpPr>
          <p:nvPr/>
        </p:nvSpPr>
        <p:spPr>
          <a:xfrm>
            <a:off x="3963562" y="4152782"/>
            <a:ext cx="6499842" cy="104208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b="1" dirty="0">
                <a:solidFill>
                  <a:prstClr val="black"/>
                </a:solidFill>
                <a:latin typeface="Calibri" panose="020F0502020204030204"/>
                <a:ea typeface="Microsoft Sans Serif" charset="0"/>
                <a:cs typeface="Microsoft Sans Serif" charset="0"/>
              </a:rPr>
              <a:t>“That more difficult problem is before us today.”</a:t>
            </a:r>
          </a:p>
        </p:txBody>
      </p:sp>
      <p:sp>
        <p:nvSpPr>
          <p:cNvPr id="9" name="TextBox 8"/>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2993474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049" y="1279867"/>
            <a:ext cx="7902287" cy="4370893"/>
          </a:xfrm>
        </p:spPr>
        <p:txBody>
          <a:bodyPr>
            <a:noAutofit/>
          </a:bodyPr>
          <a:lstStyle/>
          <a:p>
            <a:pPr algn="ctr"/>
            <a:r>
              <a:rPr lang="en-US" b="1" dirty="0">
                <a:latin typeface="+mn-lt"/>
              </a:rPr>
              <a:t>“The IEP must aim to enable the child to make </a:t>
            </a:r>
            <a:r>
              <a:rPr lang="en-US" b="1" dirty="0">
                <a:solidFill>
                  <a:srgbClr val="FF0000"/>
                </a:solidFill>
                <a:latin typeface="+mn-lt"/>
              </a:rPr>
              <a:t>progress</a:t>
            </a:r>
            <a:r>
              <a:rPr lang="en-US" b="1" dirty="0">
                <a:latin typeface="+mn-lt"/>
              </a:rPr>
              <a:t>. After all, the </a:t>
            </a:r>
            <a:r>
              <a:rPr lang="en-US" b="1" dirty="0">
                <a:solidFill>
                  <a:srgbClr val="FF0000"/>
                </a:solidFill>
                <a:latin typeface="+mn-lt"/>
              </a:rPr>
              <a:t>essential</a:t>
            </a:r>
            <a:r>
              <a:rPr lang="en-US" b="1" dirty="0">
                <a:latin typeface="+mn-lt"/>
              </a:rPr>
              <a:t> function of an IEP is to set out a plan for pursuing </a:t>
            </a:r>
            <a:r>
              <a:rPr lang="en-US" b="1" dirty="0">
                <a:solidFill>
                  <a:srgbClr val="FF0000"/>
                </a:solidFill>
                <a:latin typeface="+mn-lt"/>
              </a:rPr>
              <a:t>academic and functional advancement</a:t>
            </a:r>
            <a:r>
              <a:rPr lang="en-US" b="1" dirty="0">
                <a:latin typeface="+mn-lt"/>
              </a:rPr>
              <a:t>” </a:t>
            </a:r>
            <a:br>
              <a:rPr lang="en-US" b="1" dirty="0">
                <a:latin typeface="+mn-lt"/>
              </a:rPr>
            </a:br>
            <a:r>
              <a:rPr lang="en-US" b="1" dirty="0">
                <a:latin typeface="+mn-lt"/>
              </a:rPr>
              <a:t>-</a:t>
            </a:r>
            <a:r>
              <a:rPr lang="en-US" b="1" i="1" dirty="0" err="1">
                <a:latin typeface="+mn-lt"/>
              </a:rPr>
              <a:t>Endrew</a:t>
            </a:r>
            <a:r>
              <a:rPr lang="en-US" b="1" i="1" dirty="0">
                <a:latin typeface="+mn-lt"/>
              </a:rPr>
              <a:t> F</a:t>
            </a:r>
            <a:r>
              <a:rPr lang="en-US" b="1" dirty="0">
                <a:latin typeface="+mn-lt"/>
              </a:rPr>
              <a:t>., 2017, p. 11-</a:t>
            </a:r>
            <a:br>
              <a:rPr lang="en-US" b="1" dirty="0">
                <a:latin typeface="+mn-lt"/>
              </a:rPr>
            </a:br>
            <a:endParaRPr lang="en-US" b="1" dirty="0">
              <a:latin typeface="+mn-lt"/>
            </a:endParaRPr>
          </a:p>
        </p:txBody>
      </p:sp>
      <p:sp>
        <p:nvSpPr>
          <p:cNvPr id="4" name="TextBox 3">
            <a:extLst>
              <a:ext uri="{FF2B5EF4-FFF2-40B4-BE49-F238E27FC236}">
                <a16:creationId xmlns:a16="http://schemas.microsoft.com/office/drawing/2014/main" id="{13BDEE23-2FE4-4E47-998D-A9CF649361BF}"/>
              </a:ext>
            </a:extLst>
          </p:cNvPr>
          <p:cNvSpPr txBox="1"/>
          <p:nvPr/>
        </p:nvSpPr>
        <p:spPr>
          <a:xfrm>
            <a:off x="10388897" y="5648093"/>
            <a:ext cx="360996" cy="300082"/>
          </a:xfrm>
          <a:prstGeom prst="rect">
            <a:avLst/>
          </a:prstGeom>
          <a:noFill/>
        </p:spPr>
        <p:txBody>
          <a:bodyPr wrap="none" rtlCol="0">
            <a:spAutoFit/>
          </a:bodyPr>
          <a:lstStyle/>
          <a:p>
            <a:pPr defTabSz="685800"/>
            <a:r>
              <a:rPr lang="en-US" sz="1350" dirty="0">
                <a:solidFill>
                  <a:prstClr val="black"/>
                </a:solidFill>
                <a:latin typeface="Calibri" panose="020F0502020204030204"/>
              </a:rPr>
              <a:t>11</a:t>
            </a:r>
          </a:p>
        </p:txBody>
      </p:sp>
      <p:pic>
        <p:nvPicPr>
          <p:cNvPr id="6" name="Picture 5">
            <a:extLst>
              <a:ext uri="{FF2B5EF4-FFF2-40B4-BE49-F238E27FC236}">
                <a16:creationId xmlns:a16="http://schemas.microsoft.com/office/drawing/2014/main" id="{9749D4BC-DF70-B243-BC03-CFB981F9561C}"/>
              </a:ext>
            </a:extLst>
          </p:cNvPr>
          <p:cNvPicPr>
            <a:picLocks noChangeAspect="1"/>
          </p:cNvPicPr>
          <p:nvPr/>
        </p:nvPicPr>
        <p:blipFill>
          <a:blip r:embed="rId3"/>
          <a:stretch>
            <a:fillRect/>
          </a:stretch>
        </p:blipFill>
        <p:spPr>
          <a:xfrm>
            <a:off x="437641" y="5948175"/>
            <a:ext cx="1585031" cy="680030"/>
          </a:xfrm>
          <a:prstGeom prst="rect">
            <a:avLst/>
          </a:prstGeom>
        </p:spPr>
      </p:pic>
      <p:sp>
        <p:nvSpPr>
          <p:cNvPr id="5" name="TextBox 4"/>
          <p:cNvSpPr txBox="1"/>
          <p:nvPr/>
        </p:nvSpPr>
        <p:spPr>
          <a:xfrm>
            <a:off x="9214296" y="6258873"/>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7402123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997226" y="867499"/>
            <a:ext cx="9144000" cy="742950"/>
          </a:xfrm>
          <a:prstGeom prst="rect">
            <a:avLst/>
          </a:prstGeom>
        </p:spPr>
        <p:txBody>
          <a:bodyPr>
            <a:noAutofit/>
          </a:bodyPr>
          <a:lstStyle>
            <a:lvl1pPr>
              <a:defRPr sz="5400">
                <a:solidFill>
                  <a:srgbClr val="000000"/>
                </a:solidFill>
              </a:defRPr>
            </a:lvl1pPr>
          </a:lstStyle>
          <a:p>
            <a:pPr algn="ctr"/>
            <a:r>
              <a:rPr lang="en-US" sz="4500" b="1" dirty="0">
                <a:latin typeface="Times New Roman" charset="0"/>
                <a:ea typeface="Times New Roman" charset="0"/>
                <a:cs typeface="Times New Roman" charset="0"/>
              </a:rPr>
              <a:t>The Tenth Circuit’s Educational Benefit Standard</a:t>
            </a:r>
            <a:endParaRPr sz="4500" b="1" dirty="0">
              <a:latin typeface="Times New Roman" charset="0"/>
              <a:ea typeface="Times New Roman" charset="0"/>
              <a:cs typeface="Times New Roman" charset="0"/>
            </a:endParaRPr>
          </a:p>
        </p:txBody>
      </p:sp>
      <p:sp>
        <p:nvSpPr>
          <p:cNvPr id="146" name="Shape 146"/>
          <p:cNvSpPr>
            <a:spLocks noGrp="1"/>
          </p:cNvSpPr>
          <p:nvPr>
            <p:ph type="body" idx="1"/>
          </p:nvPr>
        </p:nvSpPr>
        <p:spPr>
          <a:xfrm>
            <a:off x="1255065" y="2442614"/>
            <a:ext cx="8628321" cy="3371850"/>
          </a:xfrm>
          <a:prstGeom prst="rect">
            <a:avLst/>
          </a:prstGeom>
        </p:spPr>
        <p:txBody>
          <a:bodyPr>
            <a:normAutofit/>
          </a:bodyPr>
          <a:lstStyle/>
          <a:p>
            <a:pPr marL="0" indent="0">
              <a:buNone/>
              <a:defRPr sz="4000"/>
            </a:pPr>
            <a:r>
              <a:rPr lang="en-US" sz="3600" i="1" dirty="0">
                <a:latin typeface="Times New Roman" charset="0"/>
                <a:ea typeface="Times New Roman" charset="0"/>
                <a:cs typeface="Times New Roman" charset="0"/>
              </a:rPr>
              <a:t>Endrew F. </a:t>
            </a:r>
            <a:r>
              <a:rPr lang="en-US" sz="3600" dirty="0">
                <a:latin typeface="Times New Roman" charset="0"/>
                <a:ea typeface="Times New Roman" charset="0"/>
                <a:cs typeface="Times New Roman" charset="0"/>
              </a:rPr>
              <a:t>v. </a:t>
            </a:r>
            <a:r>
              <a:rPr lang="en-US" sz="3600" i="1" dirty="0">
                <a:latin typeface="Times New Roman" charset="0"/>
                <a:ea typeface="Times New Roman" charset="0"/>
                <a:cs typeface="Times New Roman" charset="0"/>
              </a:rPr>
              <a:t>Douglas County School District R1, </a:t>
            </a:r>
            <a:r>
              <a:rPr lang="en-US" sz="3000" dirty="0">
                <a:latin typeface="Times New Roman" charset="0"/>
                <a:ea typeface="Times New Roman" charset="0"/>
                <a:cs typeface="Times New Roman" charset="0"/>
              </a:rPr>
              <a:t>798 F.3d 1329, (10th Cir. 2014)</a:t>
            </a:r>
          </a:p>
          <a:p>
            <a:pPr marL="0" indent="0">
              <a:buNone/>
              <a:defRPr sz="4000"/>
            </a:pPr>
            <a:endParaRPr lang="en-US" sz="3600" dirty="0">
              <a:latin typeface="Times New Roman" charset="0"/>
              <a:ea typeface="Times New Roman" charset="0"/>
              <a:cs typeface="Times New Roman" charset="0"/>
            </a:endParaRPr>
          </a:p>
          <a:p>
            <a:pPr marL="0" indent="0">
              <a:buNone/>
              <a:defRPr sz="4000"/>
            </a:pPr>
            <a:r>
              <a:rPr lang="en-US" sz="3600" dirty="0">
                <a:latin typeface="Times New Roman" charset="0"/>
                <a:ea typeface="Times New Roman" charset="0"/>
                <a:cs typeface="Times New Roman" charset="0"/>
              </a:rPr>
              <a:t>“The educational benefit mandated by the IDEA must merely be more than de minimis”</a:t>
            </a:r>
          </a:p>
        </p:txBody>
      </p:sp>
      <p:sp>
        <p:nvSpPr>
          <p:cNvPr id="4" name="TextBox 3"/>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1617569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876" y="380173"/>
            <a:ext cx="7886700" cy="994172"/>
          </a:xfrm>
        </p:spPr>
        <p:txBody>
          <a:bodyPr>
            <a:normAutofit fontScale="90000"/>
          </a:bodyPr>
          <a:lstStyle/>
          <a:p>
            <a:pPr algn="ctr"/>
            <a:r>
              <a:rPr lang="en-US" sz="6000" b="1" dirty="0">
                <a:latin typeface="+mn-lt"/>
              </a:rPr>
              <a:t>The </a:t>
            </a:r>
            <a:r>
              <a:rPr lang="en-US" sz="6000" b="1" i="1" dirty="0">
                <a:latin typeface="+mn-lt"/>
              </a:rPr>
              <a:t>Rowley/Endrew </a:t>
            </a:r>
            <a:r>
              <a:rPr lang="en-US" sz="6000" b="1" dirty="0">
                <a:latin typeface="+mn-lt"/>
              </a:rPr>
              <a:t>Test</a:t>
            </a:r>
          </a:p>
        </p:txBody>
      </p:sp>
      <p:sp>
        <p:nvSpPr>
          <p:cNvPr id="3" name="Content Placeholder 2"/>
          <p:cNvSpPr>
            <a:spLocks noGrp="1"/>
          </p:cNvSpPr>
          <p:nvPr>
            <p:ph idx="1"/>
          </p:nvPr>
        </p:nvSpPr>
        <p:spPr>
          <a:xfrm>
            <a:off x="1399760" y="1841485"/>
            <a:ext cx="8338931" cy="3687127"/>
          </a:xfrm>
        </p:spPr>
        <p:txBody>
          <a:bodyPr>
            <a:noAutofit/>
          </a:bodyPr>
          <a:lstStyle/>
          <a:p>
            <a:pPr marL="685800" indent="-685800" algn="ctr">
              <a:buAutoNum type="arabicPeriod"/>
            </a:pPr>
            <a:r>
              <a:rPr lang="en-US" sz="3000" dirty="0"/>
              <a:t>In the development of an IEP, has the school agency complied with the procedures set forth in the IDEA?</a:t>
            </a:r>
          </a:p>
          <a:p>
            <a:pPr marL="0" indent="0" algn="ctr">
              <a:buNone/>
            </a:pPr>
            <a:endParaRPr lang="en-US" sz="3000" dirty="0"/>
          </a:p>
          <a:p>
            <a:pPr marL="0" indent="0" algn="ctr">
              <a:buNone/>
            </a:pPr>
            <a:r>
              <a:rPr lang="en-US" sz="3000" dirty="0"/>
              <a:t>2.  Is the IEP developed  through the IDEA’s procedures reasonably calculated to </a:t>
            </a:r>
            <a:r>
              <a:rPr lang="en-US" sz="3000" b="1" dirty="0">
                <a:solidFill>
                  <a:srgbClr val="FF0000"/>
                </a:solidFill>
              </a:rPr>
              <a:t>enable</a:t>
            </a:r>
            <a:r>
              <a:rPr lang="en-US" sz="3000" dirty="0"/>
              <a:t> the child to </a:t>
            </a:r>
            <a:r>
              <a:rPr lang="en-US" sz="3000" b="1" dirty="0">
                <a:solidFill>
                  <a:srgbClr val="FF0000"/>
                </a:solidFill>
              </a:rPr>
              <a:t>make progress</a:t>
            </a:r>
            <a:r>
              <a:rPr lang="en-US" sz="3000" dirty="0"/>
              <a:t> that is appropriate in light of his or her circumstances?</a:t>
            </a:r>
          </a:p>
        </p:txBody>
      </p:sp>
      <p:sp>
        <p:nvSpPr>
          <p:cNvPr id="5" name="TextBox 4">
            <a:extLst>
              <a:ext uri="{FF2B5EF4-FFF2-40B4-BE49-F238E27FC236}">
                <a16:creationId xmlns:a16="http://schemas.microsoft.com/office/drawing/2014/main" id="{27D3618B-F9FC-5241-9368-913D83499FF5}"/>
              </a:ext>
            </a:extLst>
          </p:cNvPr>
          <p:cNvSpPr txBox="1"/>
          <p:nvPr/>
        </p:nvSpPr>
        <p:spPr>
          <a:xfrm>
            <a:off x="10388897" y="5648093"/>
            <a:ext cx="360996" cy="300082"/>
          </a:xfrm>
          <a:prstGeom prst="rect">
            <a:avLst/>
          </a:prstGeom>
          <a:noFill/>
        </p:spPr>
        <p:txBody>
          <a:bodyPr wrap="none" rtlCol="0">
            <a:spAutoFit/>
          </a:bodyPr>
          <a:lstStyle/>
          <a:p>
            <a:pPr defTabSz="685800"/>
            <a:r>
              <a:rPr lang="en-US" sz="1350" dirty="0">
                <a:solidFill>
                  <a:prstClr val="black"/>
                </a:solidFill>
                <a:latin typeface="Calibri" panose="020F0502020204030204"/>
              </a:rPr>
              <a:t>33</a:t>
            </a:r>
          </a:p>
        </p:txBody>
      </p:sp>
      <p:sp>
        <p:nvSpPr>
          <p:cNvPr id="6" name="TextBox 5"/>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2257063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F8F90-0902-B045-A041-819693C2F8A7}"/>
              </a:ext>
            </a:extLst>
          </p:cNvPr>
          <p:cNvSpPr>
            <a:spLocks noGrp="1"/>
          </p:cNvSpPr>
          <p:nvPr>
            <p:ph type="title"/>
          </p:nvPr>
        </p:nvSpPr>
        <p:spPr/>
        <p:txBody>
          <a:bodyPr/>
          <a:lstStyle/>
          <a:p>
            <a:r>
              <a:rPr lang="en-US" sz="3600" dirty="0">
                <a:solidFill>
                  <a:srgbClr val="261CE4"/>
                </a:solidFill>
              </a:rPr>
              <a:t>Simple Starting Point</a:t>
            </a:r>
          </a:p>
        </p:txBody>
      </p:sp>
      <p:sp>
        <p:nvSpPr>
          <p:cNvPr id="5" name="Text Placeholder 4">
            <a:extLst>
              <a:ext uri="{FF2B5EF4-FFF2-40B4-BE49-F238E27FC236}">
                <a16:creationId xmlns:a16="http://schemas.microsoft.com/office/drawing/2014/main" id="{06C6ED32-CF49-B64D-A373-C70EBFB299F9}"/>
              </a:ext>
            </a:extLst>
          </p:cNvPr>
          <p:cNvSpPr>
            <a:spLocks noGrp="1"/>
          </p:cNvSpPr>
          <p:nvPr>
            <p:ph type="body" idx="1"/>
          </p:nvPr>
        </p:nvSpPr>
        <p:spPr>
          <a:xfrm>
            <a:off x="127365" y="1636024"/>
            <a:ext cx="10825557" cy="4555200"/>
          </a:xfrm>
        </p:spPr>
        <p:txBody>
          <a:bodyPr>
            <a:normAutofit fontScale="85000" lnSpcReduction="20000"/>
          </a:bodyPr>
          <a:lstStyle/>
          <a:p>
            <a:r>
              <a:rPr lang="en-US" sz="2800" dirty="0">
                <a:solidFill>
                  <a:schemeClr val="tx1"/>
                </a:solidFill>
              </a:rPr>
              <a:t>Students with disabilities are first and foremost, students who attend your </a:t>
            </a:r>
            <a:r>
              <a:rPr lang="en-US" sz="2800" dirty="0" smtClean="0">
                <a:solidFill>
                  <a:schemeClr val="tx1"/>
                </a:solidFill>
              </a:rPr>
              <a:t>school</a:t>
            </a:r>
          </a:p>
          <a:p>
            <a:r>
              <a:rPr lang="en-US" sz="2800" dirty="0">
                <a:solidFill>
                  <a:schemeClr val="tx1"/>
                </a:solidFill>
              </a:rPr>
              <a:t>Student IEP behavior goals should use parallel language to the schools universal expectations </a:t>
            </a:r>
            <a:endParaRPr lang="en-US" sz="2800" dirty="0">
              <a:solidFill>
                <a:schemeClr val="tx1"/>
              </a:solidFill>
            </a:endParaRPr>
          </a:p>
          <a:p>
            <a:r>
              <a:rPr lang="en-US" sz="2800" dirty="0">
                <a:solidFill>
                  <a:schemeClr val="tx1"/>
                </a:solidFill>
              </a:rPr>
              <a:t>Students with disabilities can participate in Tier II supports, when </a:t>
            </a:r>
            <a:r>
              <a:rPr lang="en-US" sz="2800" dirty="0" smtClean="0">
                <a:solidFill>
                  <a:schemeClr val="tx1"/>
                </a:solidFill>
              </a:rPr>
              <a:t>appropriate</a:t>
            </a:r>
          </a:p>
          <a:p>
            <a:r>
              <a:rPr lang="en-US" sz="2800" dirty="0">
                <a:solidFill>
                  <a:schemeClr val="tx1"/>
                </a:solidFill>
              </a:rPr>
              <a:t>Adopt and use research-based progress monitoring systems</a:t>
            </a:r>
            <a:r>
              <a:rPr lang="en-US" sz="2800" dirty="0" smtClean="0">
                <a:solidFill>
                  <a:schemeClr val="tx1"/>
                </a:solidFill>
              </a:rPr>
              <a:t>.</a:t>
            </a:r>
            <a:endParaRPr lang="en-US" sz="2800" dirty="0">
              <a:solidFill>
                <a:schemeClr val="tx1"/>
              </a:solidFill>
            </a:endParaRPr>
          </a:p>
          <a:p>
            <a:r>
              <a:rPr lang="en-US" sz="2800" dirty="0" smtClean="0">
                <a:solidFill>
                  <a:schemeClr val="tx1"/>
                </a:solidFill>
              </a:rPr>
              <a:t>Ensure </a:t>
            </a:r>
            <a:r>
              <a:rPr lang="en-US" sz="2800" dirty="0">
                <a:solidFill>
                  <a:schemeClr val="tx1"/>
                </a:solidFill>
              </a:rPr>
              <a:t>that a school’s PBS system does not inadvertently violate the child find or evaluation requirements of the </a:t>
            </a:r>
            <a:r>
              <a:rPr lang="en-US" sz="2800" dirty="0" smtClean="0">
                <a:solidFill>
                  <a:schemeClr val="tx1"/>
                </a:solidFill>
              </a:rPr>
              <a:t>IDEA</a:t>
            </a:r>
          </a:p>
          <a:p>
            <a:r>
              <a:rPr lang="en-US" sz="2800" dirty="0">
                <a:solidFill>
                  <a:schemeClr val="tx1"/>
                </a:solidFill>
              </a:rPr>
              <a:t>When PBS supports are used in a students IEP or behavior intervention plan, ensure that such supports are clearly specified and implemented as </a:t>
            </a:r>
            <a:r>
              <a:rPr lang="en-US" sz="2800" dirty="0" smtClean="0">
                <a:solidFill>
                  <a:schemeClr val="tx1"/>
                </a:solidFill>
              </a:rPr>
              <a:t>written</a:t>
            </a:r>
            <a:endParaRPr lang="en-US" sz="2800" dirty="0">
              <a:solidFill>
                <a:schemeClr val="tx1"/>
              </a:solidFill>
            </a:endParaRPr>
          </a:p>
        </p:txBody>
      </p:sp>
      <p:sp>
        <p:nvSpPr>
          <p:cNvPr id="6" name="TextBox 5"/>
          <p:cNvSpPr txBox="1"/>
          <p:nvPr/>
        </p:nvSpPr>
        <p:spPr>
          <a:xfrm>
            <a:off x="258417" y="6390861"/>
            <a:ext cx="3965713" cy="369332"/>
          </a:xfrm>
          <a:prstGeom prst="rect">
            <a:avLst/>
          </a:prstGeom>
          <a:noFill/>
        </p:spPr>
        <p:txBody>
          <a:bodyPr wrap="square" rtlCol="0">
            <a:spAutoFit/>
          </a:bodyPr>
          <a:lstStyle/>
          <a:p>
            <a:r>
              <a:rPr lang="en-US" dirty="0" smtClean="0"/>
              <a:t>Yell &amp; Lewis, 2018</a:t>
            </a:r>
            <a:endParaRPr lang="en-US" dirty="0"/>
          </a:p>
        </p:txBody>
      </p:sp>
    </p:spTree>
    <p:extLst>
      <p:ext uri="{BB962C8B-B14F-4D97-AF65-F5344CB8AC3E}">
        <p14:creationId xmlns:p14="http://schemas.microsoft.com/office/powerpoint/2010/main" val="39939037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5" name="Picture 4"/>
          <p:cNvPicPr>
            <a:picLocks noChangeAspect="1"/>
          </p:cNvPicPr>
          <p:nvPr/>
        </p:nvPicPr>
        <p:blipFill>
          <a:blip r:embed="rId2"/>
          <a:stretch>
            <a:fillRect/>
          </a:stretch>
        </p:blipFill>
        <p:spPr>
          <a:xfrm>
            <a:off x="189672" y="2451308"/>
            <a:ext cx="5986416" cy="2702822"/>
          </a:xfrm>
          <a:prstGeom prst="rect">
            <a:avLst/>
          </a:prstGeom>
        </p:spPr>
      </p:pic>
      <p:pic>
        <p:nvPicPr>
          <p:cNvPr id="4" name="Content Placeholder 3"/>
          <p:cNvPicPr>
            <a:picLocks noGrp="1" noChangeAspect="1"/>
          </p:cNvPicPr>
          <p:nvPr>
            <p:ph idx="1"/>
          </p:nvPr>
        </p:nvPicPr>
        <p:blipFill>
          <a:blip r:embed="rId3"/>
          <a:stretch>
            <a:fillRect/>
          </a:stretch>
        </p:blipFill>
        <p:spPr>
          <a:xfrm>
            <a:off x="5481986" y="846138"/>
            <a:ext cx="5641258" cy="4800600"/>
          </a:xfrm>
          <a:prstGeom prst="rect">
            <a:avLst/>
          </a:prstGeom>
          <a:ln>
            <a:solidFill>
              <a:schemeClr val="tx1"/>
            </a:solidFill>
          </a:ln>
        </p:spPr>
      </p:pic>
      <p:sp>
        <p:nvSpPr>
          <p:cNvPr id="6" name="TextBox 5"/>
          <p:cNvSpPr txBox="1"/>
          <p:nvPr/>
        </p:nvSpPr>
        <p:spPr>
          <a:xfrm>
            <a:off x="9432325" y="1374090"/>
            <a:ext cx="2392432" cy="107721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Endrews</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Test:</a:t>
            </a:r>
            <a:r>
              <a:rPr kumimoji="0" lang="en-US" sz="1600" b="0" i="0" u="none" strike="noStrike" kern="1200" cap="none" spc="0" normalizeH="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The IEP is reasonably calculated based on data</a:t>
            </a:r>
            <a:r>
              <a:rPr kumimoji="0" lang="en-US" sz="1600" b="0" i="0" u="none" strike="noStrike" kern="1200" cap="none" spc="0" normalizeH="0" noProof="0" dirty="0" smtClean="0">
                <a:ln>
                  <a:noFill/>
                </a:ln>
                <a:solidFill>
                  <a:prstClr val="white"/>
                </a:solidFill>
                <a:effectLst/>
                <a:uLnTx/>
                <a:uFillTx/>
                <a:latin typeface="Calibri"/>
                <a:ea typeface="+mn-ea"/>
                <a:cs typeface="+mn-cs"/>
              </a:rPr>
              <a:t> from the FBA and BIP process.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9392569" y="5431536"/>
            <a:ext cx="2392432" cy="107721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Endrews</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Test:</a:t>
            </a:r>
            <a:r>
              <a:rPr kumimoji="0" lang="en-US" sz="1600" b="0" i="0" u="none" strike="noStrike" kern="1200" cap="none" spc="0" normalizeH="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Learning</a:t>
            </a:r>
            <a:r>
              <a:rPr kumimoji="0" lang="en-US" sz="1600" b="0" i="0" u="none" strike="noStrike" kern="1200" cap="none" spc="0" normalizeH="0" noProof="0" dirty="0" smtClean="0">
                <a:ln>
                  <a:noFill/>
                </a:ln>
                <a:solidFill>
                  <a:prstClr val="white"/>
                </a:solidFill>
                <a:effectLst/>
                <a:uLnTx/>
                <a:uFillTx/>
                <a:latin typeface="Calibri"/>
                <a:ea typeface="+mn-ea"/>
                <a:cs typeface="+mn-cs"/>
              </a:rPr>
              <a:t> new behaviors will enable him to make appropriate progress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57473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0696" y="2345462"/>
            <a:ext cx="8972550" cy="1581150"/>
          </a:xfrm>
          <a:prstGeom prst="rect">
            <a:avLst/>
          </a:prstGeom>
          <a:ln>
            <a:solidFill>
              <a:schemeClr val="tx1"/>
            </a:solidFill>
          </a:ln>
        </p:spPr>
      </p:pic>
      <p:sp>
        <p:nvSpPr>
          <p:cNvPr id="2" name="Title 1"/>
          <p:cNvSpPr>
            <a:spLocks noGrp="1"/>
          </p:cNvSpPr>
          <p:nvPr>
            <p:ph type="title"/>
          </p:nvPr>
        </p:nvSpPr>
        <p:spPr/>
        <p:txBody>
          <a:bodyPr/>
          <a:lstStyle/>
          <a:p>
            <a:r>
              <a:rPr lang="en-US" dirty="0" smtClean="0"/>
              <a:t>Case Study: Joe</a:t>
            </a:r>
            <a:endParaRPr lang="en-US" dirty="0"/>
          </a:p>
        </p:txBody>
      </p:sp>
      <p:pic>
        <p:nvPicPr>
          <p:cNvPr id="4" name="Content Placeholder 3"/>
          <p:cNvPicPr>
            <a:picLocks noGrp="1" noChangeAspect="1"/>
          </p:cNvPicPr>
          <p:nvPr>
            <p:ph idx="1"/>
          </p:nvPr>
        </p:nvPicPr>
        <p:blipFill>
          <a:blip r:embed="rId3"/>
          <a:stretch>
            <a:fillRect/>
          </a:stretch>
        </p:blipFill>
        <p:spPr>
          <a:xfrm>
            <a:off x="4825333" y="1223397"/>
            <a:ext cx="5578879" cy="4800600"/>
          </a:xfrm>
          <a:prstGeom prst="rect">
            <a:avLst/>
          </a:prstGeom>
          <a:ln>
            <a:solidFill>
              <a:schemeClr val="tx1"/>
            </a:solidFill>
          </a:ln>
        </p:spPr>
      </p:pic>
      <p:sp>
        <p:nvSpPr>
          <p:cNvPr id="6" name="Oval 5"/>
          <p:cNvSpPr/>
          <p:nvPr/>
        </p:nvSpPr>
        <p:spPr>
          <a:xfrm>
            <a:off x="4799933" y="1488212"/>
            <a:ext cx="1304976" cy="1143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19099" y="1736546"/>
            <a:ext cx="2392432" cy="646331"/>
          </a:xfrm>
          <a:prstGeom prst="rect">
            <a:avLst/>
          </a:prstGeom>
          <a:solidFill>
            <a:srgbClr val="92D050"/>
          </a:solidFill>
        </p:spPr>
        <p:txBody>
          <a:bodyPr wrap="square" rtlCol="0">
            <a:spAutoFit/>
          </a:bodyPr>
          <a:lstStyle/>
          <a:p>
            <a:pPr algn="ctr"/>
            <a:r>
              <a:rPr lang="en-US" dirty="0" smtClean="0">
                <a:solidFill>
                  <a:schemeClr val="bg1"/>
                </a:solidFill>
              </a:rPr>
              <a:t>Linked to Tier 1 Classroom Expectations</a:t>
            </a:r>
            <a:endParaRPr lang="en-US" dirty="0">
              <a:solidFill>
                <a:schemeClr val="bg1"/>
              </a:solidFill>
            </a:endParaRPr>
          </a:p>
        </p:txBody>
      </p:sp>
      <p:pic>
        <p:nvPicPr>
          <p:cNvPr id="11" name="Picture 10"/>
          <p:cNvPicPr>
            <a:picLocks noChangeAspect="1"/>
          </p:cNvPicPr>
          <p:nvPr/>
        </p:nvPicPr>
        <p:blipFill>
          <a:blip r:embed="rId4"/>
          <a:stretch>
            <a:fillRect/>
          </a:stretch>
        </p:blipFill>
        <p:spPr>
          <a:xfrm>
            <a:off x="3241490" y="4747647"/>
            <a:ext cx="5514975" cy="1924050"/>
          </a:xfrm>
          <a:prstGeom prst="rect">
            <a:avLst/>
          </a:prstGeom>
          <a:ln>
            <a:solidFill>
              <a:schemeClr val="tx1"/>
            </a:solidFill>
          </a:ln>
        </p:spPr>
      </p:pic>
      <p:sp>
        <p:nvSpPr>
          <p:cNvPr id="12" name="TextBox 11"/>
          <p:cNvSpPr txBox="1"/>
          <p:nvPr/>
        </p:nvSpPr>
        <p:spPr>
          <a:xfrm>
            <a:off x="8289325" y="5890094"/>
            <a:ext cx="2392432" cy="646331"/>
          </a:xfrm>
          <a:prstGeom prst="rect">
            <a:avLst/>
          </a:prstGeom>
          <a:solidFill>
            <a:srgbClr val="FF0000"/>
          </a:solidFill>
        </p:spPr>
        <p:txBody>
          <a:bodyPr wrap="square" rtlCol="0">
            <a:spAutoFit/>
          </a:bodyPr>
          <a:lstStyle/>
          <a:p>
            <a:pPr algn="ctr"/>
            <a:r>
              <a:rPr lang="en-US" dirty="0" smtClean="0">
                <a:solidFill>
                  <a:schemeClr val="bg1"/>
                </a:solidFill>
              </a:rPr>
              <a:t>Increased Individualized Supports</a:t>
            </a:r>
            <a:endParaRPr lang="en-US" dirty="0">
              <a:solidFill>
                <a:schemeClr val="bg1"/>
              </a:solidFill>
            </a:endParaRPr>
          </a:p>
        </p:txBody>
      </p:sp>
      <p:sp>
        <p:nvSpPr>
          <p:cNvPr id="10" name="TextBox 9"/>
          <p:cNvSpPr txBox="1"/>
          <p:nvPr/>
        </p:nvSpPr>
        <p:spPr>
          <a:xfrm>
            <a:off x="836358" y="4951469"/>
            <a:ext cx="2392432" cy="646331"/>
          </a:xfrm>
          <a:prstGeom prst="rect">
            <a:avLst/>
          </a:prstGeom>
          <a:solidFill>
            <a:schemeClr val="accent5">
              <a:lumMod val="60000"/>
              <a:lumOff val="40000"/>
            </a:schemeClr>
          </a:solidFill>
        </p:spPr>
        <p:txBody>
          <a:bodyPr wrap="square" rtlCol="0">
            <a:spAutoFit/>
          </a:bodyPr>
          <a:lstStyle/>
          <a:p>
            <a:pPr algn="ctr"/>
            <a:r>
              <a:rPr lang="en-US" dirty="0" smtClean="0"/>
              <a:t>Linked to Tier 2 Practices</a:t>
            </a:r>
            <a:endParaRPr lang="en-US" dirty="0"/>
          </a:p>
        </p:txBody>
      </p:sp>
    </p:spTree>
    <p:extLst>
      <p:ext uri="{BB962C8B-B14F-4D97-AF65-F5344CB8AC3E}">
        <p14:creationId xmlns:p14="http://schemas.microsoft.com/office/powerpoint/2010/main" val="19748630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Picture 3"/>
          <p:cNvPicPr>
            <a:picLocks noChangeAspect="1"/>
          </p:cNvPicPr>
          <p:nvPr/>
        </p:nvPicPr>
        <p:blipFill>
          <a:blip r:embed="rId3"/>
          <a:stretch>
            <a:fillRect/>
          </a:stretch>
        </p:blipFill>
        <p:spPr>
          <a:xfrm>
            <a:off x="228089" y="1074165"/>
            <a:ext cx="4156834" cy="3845704"/>
          </a:xfrm>
          <a:prstGeom prst="rect">
            <a:avLst/>
          </a:prstGeom>
        </p:spPr>
      </p:pic>
      <p:sp>
        <p:nvSpPr>
          <p:cNvPr id="7" name="Left Arrow 6"/>
          <p:cNvSpPr/>
          <p:nvPr/>
        </p:nvSpPr>
        <p:spPr>
          <a:xfrm>
            <a:off x="3066514" y="3141972"/>
            <a:ext cx="1977886" cy="516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58671" y="3215723"/>
            <a:ext cx="1858617" cy="369332"/>
          </a:xfrm>
          <a:prstGeom prst="rect">
            <a:avLst/>
          </a:prstGeom>
          <a:noFill/>
        </p:spPr>
        <p:txBody>
          <a:bodyPr wrap="square" rtlCol="0">
            <a:spAutoFit/>
          </a:bodyPr>
          <a:lstStyle/>
          <a:p>
            <a:r>
              <a:rPr lang="en-US" dirty="0" smtClean="0"/>
              <a:t>Delawarepbs.org</a:t>
            </a:r>
            <a:endParaRPr lang="en-US" dirty="0"/>
          </a:p>
        </p:txBody>
      </p:sp>
      <p:pic>
        <p:nvPicPr>
          <p:cNvPr id="9" name="Picture 8"/>
          <p:cNvPicPr>
            <a:picLocks noChangeAspect="1"/>
          </p:cNvPicPr>
          <p:nvPr/>
        </p:nvPicPr>
        <p:blipFill>
          <a:blip r:embed="rId4"/>
          <a:stretch>
            <a:fillRect/>
          </a:stretch>
        </p:blipFill>
        <p:spPr>
          <a:xfrm>
            <a:off x="3995131" y="3732491"/>
            <a:ext cx="4257260" cy="2758793"/>
          </a:xfrm>
          <a:prstGeom prst="rect">
            <a:avLst/>
          </a:prstGeom>
        </p:spPr>
      </p:pic>
      <p:sp>
        <p:nvSpPr>
          <p:cNvPr id="10" name="Left Arrow 9"/>
          <p:cNvSpPr/>
          <p:nvPr/>
        </p:nvSpPr>
        <p:spPr>
          <a:xfrm rot="10800000">
            <a:off x="2608191" y="5590867"/>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21559106">
            <a:off x="2645642" y="5602439"/>
            <a:ext cx="1858617" cy="369332"/>
          </a:xfrm>
          <a:prstGeom prst="rect">
            <a:avLst/>
          </a:prstGeom>
          <a:noFill/>
        </p:spPr>
        <p:txBody>
          <a:bodyPr wrap="square" rtlCol="0">
            <a:spAutoFit/>
          </a:bodyPr>
          <a:lstStyle/>
          <a:p>
            <a:pPr algn="ctr"/>
            <a:r>
              <a:rPr lang="en-US" dirty="0" smtClean="0"/>
              <a:t>Pbis.org</a:t>
            </a:r>
            <a:endParaRPr lang="en-US" dirty="0"/>
          </a:p>
        </p:txBody>
      </p:sp>
      <p:pic>
        <p:nvPicPr>
          <p:cNvPr id="12" name="Picture 11"/>
          <p:cNvPicPr>
            <a:picLocks noChangeAspect="1"/>
          </p:cNvPicPr>
          <p:nvPr/>
        </p:nvPicPr>
        <p:blipFill>
          <a:blip r:embed="rId5"/>
          <a:stretch>
            <a:fillRect/>
          </a:stretch>
        </p:blipFill>
        <p:spPr>
          <a:xfrm>
            <a:off x="8255276" y="1387582"/>
            <a:ext cx="3028483" cy="3269640"/>
          </a:xfrm>
          <a:prstGeom prst="rect">
            <a:avLst/>
          </a:prstGeom>
        </p:spPr>
      </p:pic>
      <p:sp>
        <p:nvSpPr>
          <p:cNvPr id="13" name="Left Arrow 12"/>
          <p:cNvSpPr/>
          <p:nvPr/>
        </p:nvSpPr>
        <p:spPr>
          <a:xfrm rot="10800000">
            <a:off x="6432096" y="3146181"/>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469547" y="3157753"/>
            <a:ext cx="1858617" cy="369332"/>
          </a:xfrm>
          <a:prstGeom prst="rect">
            <a:avLst/>
          </a:prstGeom>
          <a:noFill/>
        </p:spPr>
        <p:txBody>
          <a:bodyPr wrap="square" rtlCol="0">
            <a:spAutoFit/>
          </a:bodyPr>
          <a:lstStyle/>
          <a:p>
            <a:pPr algn="ctr"/>
            <a:r>
              <a:rPr lang="en-US" dirty="0" smtClean="0"/>
              <a:t>Schoology </a:t>
            </a:r>
            <a:endParaRPr lang="en-US" dirty="0"/>
          </a:p>
        </p:txBody>
      </p:sp>
      <p:sp>
        <p:nvSpPr>
          <p:cNvPr id="15" name="TextBox 14"/>
          <p:cNvSpPr txBox="1"/>
          <p:nvPr/>
        </p:nvSpPr>
        <p:spPr>
          <a:xfrm>
            <a:off x="9872647" y="3400389"/>
            <a:ext cx="1411112" cy="646331"/>
          </a:xfrm>
          <a:prstGeom prst="rect">
            <a:avLst/>
          </a:prstGeom>
          <a:solidFill>
            <a:srgbClr val="00B0F0"/>
          </a:solidFill>
          <a:ln>
            <a:solidFill>
              <a:schemeClr val="tx1"/>
            </a:solidFill>
          </a:ln>
        </p:spPr>
        <p:txBody>
          <a:bodyPr wrap="square" rtlCol="0">
            <a:spAutoFit/>
          </a:bodyPr>
          <a:lstStyle/>
          <a:p>
            <a:r>
              <a:rPr lang="en-US" dirty="0" smtClean="0"/>
              <a:t>Access Code:</a:t>
            </a:r>
          </a:p>
          <a:p>
            <a:r>
              <a:rPr lang="en-US" dirty="0"/>
              <a:t>F5SJ3-75K3X</a:t>
            </a:r>
          </a:p>
        </p:txBody>
      </p:sp>
    </p:spTree>
    <p:extLst>
      <p:ext uri="{BB962C8B-B14F-4D97-AF65-F5344CB8AC3E}">
        <p14:creationId xmlns:p14="http://schemas.microsoft.com/office/powerpoint/2010/main" val="17344098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09600" y="2604052"/>
            <a:ext cx="10160000" cy="809708"/>
          </a:xfrm>
        </p:spPr>
        <p:txBody>
          <a:bodyPr>
            <a:noAutofit/>
          </a:bodyPr>
          <a:lstStyle/>
          <a:p>
            <a:pPr marL="114300" indent="0" algn="ctr">
              <a:buNone/>
            </a:pPr>
            <a:r>
              <a:rPr lang="en-US" sz="4000" dirty="0" smtClean="0">
                <a:hlinkClick r:id="rId2"/>
              </a:rPr>
              <a:t>robertsn@udel.edu</a:t>
            </a:r>
            <a:r>
              <a:rPr lang="en-US" sz="4000" dirty="0" smtClean="0"/>
              <a:t/>
            </a:r>
            <a:br>
              <a:rPr lang="en-US" sz="4000" dirty="0" smtClean="0"/>
            </a:br>
            <a:endParaRPr lang="en-US" sz="4000" dirty="0" smtClean="0"/>
          </a:p>
        </p:txBody>
      </p:sp>
    </p:spTree>
    <p:extLst>
      <p:ext uri="{BB962C8B-B14F-4D97-AF65-F5344CB8AC3E}">
        <p14:creationId xmlns:p14="http://schemas.microsoft.com/office/powerpoint/2010/main" val="39984027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marL="114300" indent="0">
              <a:buNone/>
            </a:pPr>
            <a:r>
              <a:rPr lang="en-US" dirty="0" err="1" smtClean="0"/>
              <a:t>Iovannone</a:t>
            </a:r>
            <a:r>
              <a:rPr lang="en-US" dirty="0" smtClean="0"/>
              <a:t>, R., </a:t>
            </a:r>
            <a:r>
              <a:rPr lang="en-US" dirty="0" err="1" smtClean="0"/>
              <a:t>Romer</a:t>
            </a:r>
            <a:r>
              <a:rPr lang="en-US" dirty="0" smtClean="0"/>
              <a:t>, N. </a:t>
            </a:r>
            <a:r>
              <a:rPr lang="en-US" dirty="0"/>
              <a:t>(</a:t>
            </a:r>
            <a:r>
              <a:rPr lang="en-US" dirty="0" smtClean="0"/>
              <a:t>2017). The FBA/BIP technical adequacy tool for evaluation (TATE): applications for improving practice. [PowerPoint </a:t>
            </a:r>
            <a:r>
              <a:rPr lang="en-US" dirty="0"/>
              <a:t>slides]. Retrieved </a:t>
            </a:r>
            <a:r>
              <a:rPr lang="en-US" dirty="0" smtClean="0"/>
              <a:t>from: </a:t>
            </a:r>
            <a:r>
              <a:rPr lang="en-US" dirty="0" smtClean="0">
                <a:hlinkClick r:id="rId2"/>
              </a:rPr>
              <a:t>https</a:t>
            </a:r>
            <a:r>
              <a:rPr lang="en-US" dirty="0">
                <a:hlinkClick r:id="rId2"/>
              </a:rPr>
              <a:t>://</a:t>
            </a:r>
            <a:r>
              <a:rPr lang="en-US" dirty="0" smtClean="0">
                <a:hlinkClick r:id="rId2"/>
              </a:rPr>
              <a:t>new.apbs.org/conference/presentations/fbabip-technical-adequacy-tool-evaluation-tate-applications-improving</a:t>
            </a:r>
            <a:r>
              <a:rPr lang="en-US" dirty="0" smtClean="0"/>
              <a:t>.</a:t>
            </a:r>
            <a:endParaRPr lang="en-US" dirty="0"/>
          </a:p>
          <a:p>
            <a:pPr marL="114300" indent="0">
              <a:buNone/>
            </a:pPr>
            <a:endParaRPr lang="en-US" dirty="0" smtClean="0"/>
          </a:p>
          <a:p>
            <a:pPr marL="114300" indent="0">
              <a:buNone/>
            </a:pPr>
            <a:r>
              <a:rPr lang="en-US" dirty="0" smtClean="0"/>
              <a:t>Yell, M. &amp; Lewis, T. </a:t>
            </a:r>
            <a:r>
              <a:rPr lang="en-US" dirty="0"/>
              <a:t>(</a:t>
            </a:r>
            <a:r>
              <a:rPr lang="en-US" dirty="0" smtClean="0"/>
              <a:t>2018). Positive behavioral interventions &amp; supports: implications for supporting students with disabilities [</a:t>
            </a:r>
            <a:r>
              <a:rPr lang="en-US" dirty="0"/>
              <a:t>PowerPoint slides]. Retrieved from </a:t>
            </a:r>
            <a:r>
              <a:rPr lang="en-US" dirty="0">
                <a:hlinkClick r:id="rId3"/>
              </a:rPr>
              <a:t>https://</a:t>
            </a:r>
            <a:r>
              <a:rPr lang="en-US" dirty="0" smtClean="0">
                <a:hlinkClick r:id="rId3"/>
              </a:rPr>
              <a:t>sites.google.com/a/midwestpbis.org/pbis-leadership-forum-2018/sessions</a:t>
            </a:r>
            <a:r>
              <a:rPr lang="en-US" dirty="0" smtClean="0"/>
              <a:t>.</a:t>
            </a:r>
          </a:p>
          <a:p>
            <a:pPr marL="114300" indent="0">
              <a:buNone/>
            </a:pPr>
            <a:endParaRPr lang="en-US" dirty="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239891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3101" y="997648"/>
            <a:ext cx="2506419" cy="2862322"/>
          </a:xfrm>
          <a:prstGeom prst="rect">
            <a:avLst/>
          </a:prstGeom>
          <a:ln w="38100">
            <a:solidFill>
              <a:srgbClr val="00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All practices from Tier 1 and 2 plus:</a:t>
            </a:r>
            <a:endParaRPr lang="en-US" sz="20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a:rPr>
              <a:t>Efficient, comprehensive and wrap around individualized positive behavior support plans</a:t>
            </a: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7" name="TextBox 6"/>
          <p:cNvSpPr txBox="1"/>
          <p:nvPr/>
        </p:nvSpPr>
        <p:spPr>
          <a:xfrm>
            <a:off x="1401833" y="420691"/>
            <a:ext cx="1542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Practices</a:t>
            </a:r>
          </a:p>
        </p:txBody>
      </p:sp>
      <p:sp>
        <p:nvSpPr>
          <p:cNvPr id="8" name="TextBox 7"/>
          <p:cNvSpPr txBox="1"/>
          <p:nvPr/>
        </p:nvSpPr>
        <p:spPr>
          <a:xfrm>
            <a:off x="4788955" y="572890"/>
            <a:ext cx="1715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Systems</a:t>
            </a:r>
          </a:p>
        </p:txBody>
      </p:sp>
      <p:sp>
        <p:nvSpPr>
          <p:cNvPr id="9" name="Rectangle 8"/>
          <p:cNvSpPr/>
          <p:nvPr/>
        </p:nvSpPr>
        <p:spPr>
          <a:xfrm>
            <a:off x="4018037" y="1151536"/>
            <a:ext cx="2706725" cy="2862322"/>
          </a:xfrm>
          <a:prstGeom prst="rect">
            <a:avLst/>
          </a:prstGeom>
          <a:ln w="38100">
            <a:solidFill>
              <a:srgbClr val="00B05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Team-based leadership, coaching support, data-based decision-making protocols, developed procedures and materials for implementing assessment and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practices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8532315" y="57343"/>
            <a:ext cx="787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Data</a:t>
            </a:r>
          </a:p>
        </p:txBody>
      </p:sp>
      <p:sp>
        <p:nvSpPr>
          <p:cNvPr id="11" name="Rectangle 10"/>
          <p:cNvSpPr/>
          <p:nvPr/>
        </p:nvSpPr>
        <p:spPr>
          <a:xfrm>
            <a:off x="7359313" y="557356"/>
            <a:ext cx="3133533" cy="4762842"/>
          </a:xfrm>
          <a:prstGeom prst="rect">
            <a:avLst/>
          </a:prstGeom>
          <a:ln w="38100">
            <a:solidFill>
              <a:srgbClr val="FF99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rPr>
              <a:t>All Data from Tier 1 and</a:t>
            </a:r>
            <a:r>
              <a:rPr kumimoji="0" lang="en-US" sz="2000" b="1" i="0" u="none" strike="noStrike" kern="1200" cap="none" spc="0" normalizeH="0" noProof="0" dirty="0" smtClean="0">
                <a:ln>
                  <a:noFill/>
                </a:ln>
                <a:solidFill>
                  <a:prstClr val="black"/>
                </a:solidFill>
                <a:effectLst/>
                <a:uLnTx/>
                <a:uFillTx/>
              </a:rPr>
              <a:t> 2</a:t>
            </a:r>
            <a:r>
              <a:rPr kumimoji="0" lang="en-US" sz="2000" b="1" i="0" u="none" strike="noStrike" kern="1200" cap="none" spc="0" normalizeH="0" baseline="0" noProof="0" dirty="0" smtClean="0">
                <a:ln>
                  <a:noFill/>
                </a:ln>
                <a:solidFill>
                  <a:prstClr val="black"/>
                </a:solidFill>
                <a:effectLst/>
                <a:uLnTx/>
                <a:uFillTx/>
              </a:rPr>
              <a:t> plus:</a:t>
            </a:r>
          </a:p>
          <a:p>
            <a:pPr lvl="0" algn="ctr">
              <a:lnSpc>
                <a:spcPct val="125000"/>
              </a:lnSpc>
              <a:buClr>
                <a:srgbClr val="000000"/>
              </a:buClr>
              <a:buSzPts val="1400"/>
            </a:pPr>
            <a:r>
              <a:rPr lang="en-US" u="none" strike="noStrike" cap="none" dirty="0" smtClean="0">
                <a:solidFill>
                  <a:srgbClr val="000000"/>
                </a:solidFill>
              </a:rPr>
              <a:t>Systematic direct observation data systems (frequency, duration, rate, etc.), direct behavior rating scales, time sampling data systems, Antecedent, Behavior, Consequence, Observations, Interviews, Surveys, Checklists, Record</a:t>
            </a:r>
            <a:r>
              <a:rPr lang="en-US" dirty="0" smtClean="0">
                <a:solidFill>
                  <a:srgbClr val="000000"/>
                </a:solidFill>
              </a:rPr>
              <a:t> </a:t>
            </a:r>
            <a:r>
              <a:rPr lang="en-US" u="none" strike="noStrike" cap="none" dirty="0" smtClean="0">
                <a:solidFill>
                  <a:srgbClr val="000000"/>
                </a:solidFill>
              </a:rPr>
              <a:t>reviews/Permanent Products, Fidelity of tier 3 Implementation</a:t>
            </a:r>
            <a:endParaRPr lang="en-US" dirty="0">
              <a:solidFill>
                <a:srgbClr val="000000"/>
              </a:solidFill>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ndParaRPr>
          </a:p>
        </p:txBody>
      </p:sp>
      <p:sp>
        <p:nvSpPr>
          <p:cNvPr id="12" name="TextBox 11"/>
          <p:cNvSpPr txBox="1"/>
          <p:nvPr/>
        </p:nvSpPr>
        <p:spPr>
          <a:xfrm>
            <a:off x="4729422" y="5372548"/>
            <a:ext cx="30771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Outcomes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3100946" y="5886563"/>
            <a:ext cx="5091400" cy="707886"/>
          </a:xfrm>
          <a:prstGeom prst="rect">
            <a:avLst/>
          </a:prstGeom>
          <a:noFill/>
          <a:ln w="38100">
            <a:solidFill>
              <a:srgbClr val="7030A0"/>
            </a:solid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Academic, Self-management, Interpersonal, Career &amp; postsecondary, Mental health</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Content Placeholder 3"/>
          <p:cNvPicPr>
            <a:picLocks noChangeAspect="1"/>
          </p:cNvPicPr>
          <p:nvPr/>
        </p:nvPicPr>
        <p:blipFill rotWithShape="1">
          <a:blip r:embed="rId3"/>
          <a:srcRect l="74949" t="26731" r="14228" b="35360"/>
          <a:stretch/>
        </p:blipFill>
        <p:spPr>
          <a:xfrm>
            <a:off x="9564238" y="5284979"/>
            <a:ext cx="1449782" cy="1428427"/>
          </a:xfrm>
          <a:prstGeom prst="rect">
            <a:avLst/>
          </a:prstGeom>
        </p:spPr>
      </p:pic>
      <p:sp>
        <p:nvSpPr>
          <p:cNvPr id="2" name="TextBox 1"/>
          <p:cNvSpPr txBox="1"/>
          <p:nvPr/>
        </p:nvSpPr>
        <p:spPr>
          <a:xfrm rot="5400000">
            <a:off x="489984" y="4640318"/>
            <a:ext cx="1015663" cy="3342222"/>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Calibri"/>
                <a:ea typeface="+mn-ea"/>
                <a:cs typeface="+mn-cs"/>
              </a:rPr>
              <a:t>Tier 3</a:t>
            </a:r>
          </a:p>
        </p:txBody>
      </p:sp>
      <p:sp>
        <p:nvSpPr>
          <p:cNvPr id="15" name="Title 1"/>
          <p:cNvSpPr>
            <a:spLocks noGrp="1"/>
          </p:cNvSpPr>
          <p:nvPr/>
        </p:nvSpPr>
        <p:spPr>
          <a:xfrm>
            <a:off x="3711600" y="4170630"/>
            <a:ext cx="1890091" cy="1226757"/>
          </a:xfrm>
          <a:prstGeom prst="rect">
            <a:avLst/>
          </a:prstGeom>
        </p:spPr>
        <p:txBody>
          <a:bodyPr vert="horz" lIns="91440" tIns="45720" rIns="91440" bIns="45720" rtlCol="0" anchor="ctr">
            <a:normAutofit fontScale="30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dirty="0">
                <a:latin typeface="Tunga" charset="0"/>
                <a:ea typeface="Tunga" charset="0"/>
                <a:cs typeface="Tunga" charset="0"/>
              </a:rPr>
              <a:t>REMEMBER:</a:t>
            </a:r>
            <a:br>
              <a:rPr lang="en-US" b="1" dirty="0">
                <a:latin typeface="Tunga" charset="0"/>
                <a:ea typeface="Tunga" charset="0"/>
                <a:cs typeface="Tunga" charset="0"/>
              </a:rPr>
            </a:br>
            <a:r>
              <a:rPr lang="en-US" b="1" dirty="0" smtClean="0">
                <a:latin typeface="Tunga" charset="0"/>
                <a:ea typeface="Tunga" charset="0"/>
                <a:cs typeface="Tunga" charset="0"/>
              </a:rPr>
              <a:t>Tier 3 </a:t>
            </a:r>
            <a:r>
              <a:rPr lang="en-US" b="1" dirty="0">
                <a:latin typeface="Tunga" charset="0"/>
                <a:ea typeface="Tunga" charset="0"/>
                <a:cs typeface="Tunga" charset="0"/>
              </a:rPr>
              <a:t>gives students a higher dosage of what we already do at Tier </a:t>
            </a:r>
            <a:r>
              <a:rPr lang="en-US" b="1" dirty="0" smtClean="0">
                <a:latin typeface="Tunga" charset="0"/>
                <a:ea typeface="Tunga" charset="0"/>
                <a:cs typeface="Tunga" charset="0"/>
              </a:rPr>
              <a:t>1 and 2</a:t>
            </a:r>
            <a:r>
              <a:rPr lang="en-US" b="1" dirty="0">
                <a:latin typeface="Tunga" charset="0"/>
                <a:ea typeface="Tunga" charset="0"/>
                <a:cs typeface="Tunga" charset="0"/>
              </a:rPr>
              <a:t/>
            </a:r>
            <a:br>
              <a:rPr lang="en-US" b="1" dirty="0">
                <a:latin typeface="Tunga" charset="0"/>
                <a:ea typeface="Tunga" charset="0"/>
                <a:cs typeface="Tunga" charset="0"/>
              </a:rPr>
            </a:br>
            <a:endParaRPr lang="en-US" b="1" dirty="0">
              <a:latin typeface="Tunga" charset="0"/>
              <a:ea typeface="Tunga" charset="0"/>
              <a:cs typeface="Tunga"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9" y="3525335"/>
            <a:ext cx="3600450" cy="2028825"/>
          </a:xfrm>
          <a:prstGeom prst="rect">
            <a:avLst/>
          </a:prstGeom>
        </p:spPr>
      </p:pic>
    </p:spTree>
    <p:extLst>
      <p:ext uri="{BB962C8B-B14F-4D97-AF65-F5344CB8AC3E}">
        <p14:creationId xmlns:p14="http://schemas.microsoft.com/office/powerpoint/2010/main" val="18805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mtClean="0"/>
              <a:t>PTR Publications</a:t>
            </a:r>
            <a:endParaRPr lang="en-US" dirty="0"/>
          </a:p>
        </p:txBody>
      </p:sp>
      <p:sp>
        <p:nvSpPr>
          <p:cNvPr id="118787" name="Rectangle 3"/>
          <p:cNvSpPr>
            <a:spLocks noGrp="1" noChangeArrowheads="1"/>
          </p:cNvSpPr>
          <p:nvPr>
            <p:ph idx="1"/>
          </p:nvPr>
        </p:nvSpPr>
        <p:spPr/>
        <p:txBody>
          <a:bodyPr>
            <a:normAutofit/>
          </a:bodyPr>
          <a:lstStyle/>
          <a:p>
            <a:r>
              <a:rPr lang="en-US" sz="1200" dirty="0"/>
              <a:t>PTR Manuals</a:t>
            </a:r>
          </a:p>
          <a:p>
            <a:pPr lvl="1"/>
            <a:r>
              <a:rPr lang="en-US" sz="1100" dirty="0"/>
              <a:t>Dunlap, G., Iovannone, R., Kincaid, D., Wilson, K., Christiansen, K., Strain, P., &amp; English, C., </a:t>
            </a:r>
            <a:r>
              <a:rPr lang="en-US" sz="1100" dirty="0" smtClean="0"/>
              <a:t>2018.  </a:t>
            </a:r>
            <a:r>
              <a:rPr lang="en-US" sz="1100" dirty="0"/>
              <a:t>Prevent-Teach-Reinforce:  The school-based model of individualized positive behavior </a:t>
            </a:r>
            <a:r>
              <a:rPr lang="en-US" sz="1100" dirty="0" smtClean="0"/>
              <a:t>support (2</a:t>
            </a:r>
            <a:r>
              <a:rPr lang="en-US" sz="1100" baseline="30000" dirty="0" smtClean="0"/>
              <a:t>nd</a:t>
            </a:r>
            <a:r>
              <a:rPr lang="en-US" sz="1100" dirty="0" smtClean="0"/>
              <a:t> ed.).  </a:t>
            </a:r>
            <a:r>
              <a:rPr lang="en-US" sz="1100" dirty="0"/>
              <a:t>Baltimore, MD: Paul H. Brookes. (Second edition coming soon)</a:t>
            </a:r>
          </a:p>
          <a:p>
            <a:pPr lvl="1"/>
            <a:r>
              <a:rPr lang="en-US" sz="1100" dirty="0"/>
              <a:t>Dunlap, G., Wilson, K., Strain, P., &amp; Lee, J. K. (2013).  Prevent-Teach-Reinforce for young children: The early childhood model of individualized positive behavior support.  Baltimore, MD: Paul H. Brookes.</a:t>
            </a:r>
          </a:p>
          <a:p>
            <a:r>
              <a:rPr lang="en-US" sz="1200" dirty="0"/>
              <a:t>Journal Articles</a:t>
            </a:r>
          </a:p>
          <a:p>
            <a:pPr lvl="1"/>
            <a:r>
              <a:rPr lang="en-US" sz="1100" dirty="0"/>
              <a:t>Barnes, S., Iovannone, R., Blair, K. S. W., Crosland, K., &amp; </a:t>
            </a:r>
            <a:r>
              <a:rPr lang="en-US" sz="1100" dirty="0" err="1"/>
              <a:t>Peshak</a:t>
            </a:r>
            <a:r>
              <a:rPr lang="en-US" sz="1100" dirty="0"/>
              <a:t>-George, H. (under review).  An evaluation of the Prevent-Teach-Reinforce model within a multi-tiered intervention system.  Journal of Positive Behavior Interventions.</a:t>
            </a:r>
          </a:p>
          <a:p>
            <a:pPr lvl="1"/>
            <a:r>
              <a:rPr lang="en-US" sz="1100" dirty="0" err="1"/>
              <a:t>DeJager</a:t>
            </a:r>
            <a:r>
              <a:rPr lang="en-US" sz="1100" dirty="0"/>
              <a:t>, B. W., &amp; Filter, K. J. (2015). Effects of Prevent-Teach-Reinforce on academic engagement and disruptive behavior.  Journal of Applied School Psychology, 31, 369-391.</a:t>
            </a:r>
          </a:p>
          <a:p>
            <a:pPr lvl="1"/>
            <a:r>
              <a:rPr lang="en-US" sz="1100" dirty="0"/>
              <a:t>Dunlap, G., Iovannone, R., Wilson, K., Kincaid, D., &amp; Strain, P. (2010).  Prevent-Teach-Reinforce: A standardized model of school-based intervention.  Journal of Positive Behavior Interventions, 12, 9-22.</a:t>
            </a:r>
          </a:p>
          <a:p>
            <a:pPr lvl="1"/>
            <a:r>
              <a:rPr lang="en-US" sz="1100" dirty="0"/>
              <a:t>Dunlap, G., Lee, J. K., Joseph, J. D., &amp; Strain, P. (2015).  A model for increasing the fidelity and effectiveness of interventions for challenging behaviors: Prevent-Teach-Reinforce for young children.  Infants &amp; Young Children, 28, 3-17.</a:t>
            </a:r>
          </a:p>
          <a:p>
            <a:pPr lvl="1"/>
            <a:r>
              <a:rPr lang="en-US" sz="1100" dirty="0"/>
              <a:t>Iovannone, R., Anderson, C. M., &amp; Scott, T. M. (2013).  Power and control: Useful functions or explanatory fictions?  Beyond Behavior, </a:t>
            </a:r>
          </a:p>
          <a:p>
            <a:pPr lvl="1"/>
            <a:r>
              <a:rPr lang="en-US" sz="1100" dirty="0"/>
              <a:t>Iovannone, R., Greenbaum, P., Wei, W., Kincaid, D., &amp; Dunlap, G. (2014).  Interrater agreement of the Individualized Behavior Rating Scale Tool.  Assessment for Effective Intervention, 39, 195-207.</a:t>
            </a:r>
          </a:p>
          <a:p>
            <a:pPr lvl="1"/>
            <a:r>
              <a:rPr lang="en-US" sz="1100" dirty="0"/>
              <a:t>Iovannone, R., Greenbaum, P., Wei, W., Kincaid, D., Dunlap, G., &amp; Strain, P. (2009).   Randomized controlled trial of a tertiary behavior intervention for students with problem behaviors:  Preliminary outcomes.  Journal of Emotional and Behavioral Disorders, 17, 213-225.</a:t>
            </a:r>
          </a:p>
          <a:p>
            <a:pPr lvl="1"/>
            <a:r>
              <a:rPr lang="en-US" sz="1100" dirty="0" err="1"/>
              <a:t>Kulikowski</a:t>
            </a:r>
            <a:r>
              <a:rPr lang="en-US" sz="1100" dirty="0"/>
              <a:t>, L. L., Blair, K. S. C., Iovannone, R., &amp; Crosland (2015).  An evaluation of the Prevent-Teach-Reinforce (PTR) model in a community preschool classroom. Journal of Behavior Analysis and Supports, 2, 1-22.</a:t>
            </a:r>
          </a:p>
          <a:p>
            <a:pPr lvl="1"/>
            <a:r>
              <a:rPr lang="en-US" sz="1100" dirty="0"/>
              <a:t>Sears, K. M., Blair, K. S. C., Iovannone, R. &amp; Crosland, K., (in press).  Using the Prevent-Teach-Reinforce model with families of young children with ASD.  Journal of Autism and Developmental Disabilities.</a:t>
            </a:r>
          </a:p>
          <a:p>
            <a:pPr lvl="1"/>
            <a:r>
              <a:rPr lang="en-US" sz="1100" dirty="0"/>
              <a:t>Strain, P. S., Wilson, K., &amp; Dunlap, G. (2011).  Prevent-Teach-Reinforce:  Addressing problem behaviors of students with autism in general education classroom.  Behavior Disorders, 36, 160-171.</a:t>
            </a:r>
          </a:p>
          <a:p>
            <a:pPr lvl="1"/>
            <a:endParaRPr lang="en-US" dirty="0" smtClean="0"/>
          </a:p>
          <a:p>
            <a:pPr lvl="1"/>
            <a:endParaRPr lang="en-US" dirty="0"/>
          </a:p>
        </p:txBody>
      </p:sp>
    </p:spTree>
    <p:extLst>
      <p:ext uri="{BB962C8B-B14F-4D97-AF65-F5344CB8AC3E}">
        <p14:creationId xmlns:p14="http://schemas.microsoft.com/office/powerpoint/2010/main" val="159328031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10268" y="33876"/>
            <a:ext cx="8839199" cy="72813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latin typeface="Arial" charset="0"/>
                <a:ea typeface="Arial" charset="0"/>
                <a:cs typeface="Arial" charset="0"/>
              </a:rPr>
              <a:t>POSITIVE SCHOOL &amp; CLASSROOM CLIMATE</a:t>
            </a:r>
          </a:p>
        </p:txBody>
      </p:sp>
      <p:sp>
        <p:nvSpPr>
          <p:cNvPr id="7" name="Rectangle 6"/>
          <p:cNvSpPr/>
          <p:nvPr/>
        </p:nvSpPr>
        <p:spPr bwMode="auto">
          <a:xfrm>
            <a:off x="1710270" y="762010"/>
            <a:ext cx="8839199" cy="1371598"/>
          </a:xfrm>
          <a:prstGeom prst="rect">
            <a:avLst/>
          </a:prstGeom>
          <a:solidFill>
            <a:srgbClr val="73FE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200" u="sng" dirty="0"/>
              <a:t>Definition</a:t>
            </a:r>
            <a:r>
              <a:rPr lang="en-US" sz="2200" dirty="0"/>
              <a:t>: Shared norms, beliefs, attitudes, experiences, &amp; behaviors that shape nature of interactions between &amp; among students, teachers, &amp; administrators </a:t>
            </a:r>
            <a:endParaRPr lang="en-US" sz="2200" dirty="0">
              <a:latin typeface="Arial" charset="0"/>
              <a:ea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16164629"/>
              </p:ext>
            </p:extLst>
          </p:nvPr>
        </p:nvGraphicFramePr>
        <p:xfrm>
          <a:off x="1710266" y="2247057"/>
          <a:ext cx="8839200" cy="4040293"/>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74133">
                <a:tc>
                  <a:txBody>
                    <a:bodyPr/>
                    <a:lstStyle/>
                    <a:p>
                      <a:pPr algn="ctr"/>
                      <a:r>
                        <a:rPr lang="en-US" dirty="0"/>
                        <a:t>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998030">
                <a:tc rowSpan="3">
                  <a:txBody>
                    <a:bodyPr/>
                    <a:lstStyle/>
                    <a:p>
                      <a:pPr marL="285750" indent="-285750">
                        <a:spcBef>
                          <a:spcPts val="600"/>
                        </a:spcBef>
                        <a:buFont typeface="Arial" charset="0"/>
                        <a:buChar char="•"/>
                      </a:pPr>
                      <a:r>
                        <a:rPr lang="en-US" dirty="0"/>
                        <a:t>Academic</a:t>
                      </a:r>
                    </a:p>
                    <a:p>
                      <a:pPr marL="285750" indent="-285750">
                        <a:spcBef>
                          <a:spcPts val="600"/>
                        </a:spcBef>
                        <a:buFont typeface="Arial" charset="0"/>
                        <a:buChar char="•"/>
                      </a:pPr>
                      <a:r>
                        <a:rPr lang="en-US" dirty="0"/>
                        <a:t>Self-management</a:t>
                      </a:r>
                    </a:p>
                    <a:p>
                      <a:pPr marL="285750" indent="-285750">
                        <a:spcBef>
                          <a:spcPts val="600"/>
                        </a:spcBef>
                        <a:buFont typeface="Arial" charset="0"/>
                        <a:buChar char="•"/>
                      </a:pPr>
                      <a:r>
                        <a:rPr lang="en-US" dirty="0"/>
                        <a:t>Interpersonal</a:t>
                      </a:r>
                    </a:p>
                    <a:p>
                      <a:pPr marL="285750" indent="-285750">
                        <a:spcBef>
                          <a:spcPts val="600"/>
                        </a:spcBef>
                        <a:buFont typeface="Arial" charset="0"/>
                        <a:buChar char="•"/>
                      </a:pPr>
                      <a:r>
                        <a:rPr lang="en-US" dirty="0"/>
                        <a:t>Career</a:t>
                      </a:r>
                      <a:r>
                        <a:rPr lang="en-US" baseline="0" dirty="0"/>
                        <a:t> &amp; postsecondary</a:t>
                      </a:r>
                    </a:p>
                    <a:p>
                      <a:pPr marL="285750" indent="-285750">
                        <a:spcBef>
                          <a:spcPts val="600"/>
                        </a:spcBef>
                        <a:buFont typeface="Arial" charset="0"/>
                        <a:buChar char="•"/>
                      </a:pPr>
                      <a:r>
                        <a:rPr lang="en-US" baseline="0" dirty="0"/>
                        <a:t>Mental health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285750" indent="-285750">
                        <a:spcBef>
                          <a:spcPts val="600"/>
                        </a:spcBef>
                        <a:buFont typeface="Arial" charset="0"/>
                        <a:buChar char="•"/>
                      </a:pPr>
                      <a:r>
                        <a:rPr lang="en-US" dirty="0"/>
                        <a:t>Screening</a:t>
                      </a:r>
                    </a:p>
                    <a:p>
                      <a:pPr marL="285750" indent="-285750">
                        <a:spcBef>
                          <a:spcPts val="600"/>
                        </a:spcBef>
                        <a:buFont typeface="Arial" charset="0"/>
                        <a:buChar char="•"/>
                      </a:pPr>
                      <a:r>
                        <a:rPr lang="en-US" dirty="0"/>
                        <a:t>Progress</a:t>
                      </a:r>
                      <a:r>
                        <a:rPr lang="en-US" baseline="0" dirty="0"/>
                        <a:t> monitoring</a:t>
                      </a:r>
                    </a:p>
                    <a:p>
                      <a:pPr marL="285750" indent="-285750">
                        <a:spcBef>
                          <a:spcPts val="600"/>
                        </a:spcBef>
                        <a:buFont typeface="Arial" charset="0"/>
                        <a:buChar char="•"/>
                      </a:pPr>
                      <a:r>
                        <a:rPr lang="en-US" baseline="0" dirty="0"/>
                        <a:t>Implementation fidelity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ALL</a:t>
                      </a:r>
                    </a:p>
                    <a:p>
                      <a:pPr marL="285750" indent="-285750">
                        <a:buFont typeface="Arial" charset="0"/>
                        <a:buChar char="•"/>
                      </a:pPr>
                      <a:r>
                        <a:rPr lang="en-US" i="1" dirty="0"/>
                        <a:t> </a:t>
                      </a:r>
                    </a:p>
                    <a:p>
                      <a:pPr marL="285750" indent="-285750">
                        <a:buFont typeface="Arial" charset="0"/>
                        <a:buChar char="•"/>
                      </a:pPr>
                      <a:r>
                        <a:rPr lang="en-US" i="1" dirty="0"/>
                        <a:t> </a:t>
                      </a:r>
                    </a:p>
                    <a:p>
                      <a:pPr marL="285750" indent="-285750">
                        <a:buFont typeface="Arial" charset="0"/>
                        <a:buChar char="•"/>
                      </a:pPr>
                      <a:r>
                        <a:rPr lang="en-US" i="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3">
                  <a:txBody>
                    <a:bodyPr/>
                    <a:lstStyle/>
                    <a:p>
                      <a:pPr marL="285750" indent="-285750">
                        <a:spcBef>
                          <a:spcPts val="600"/>
                        </a:spcBef>
                        <a:buFont typeface="Arial" charset="0"/>
                        <a:buChar char="•"/>
                      </a:pPr>
                      <a:r>
                        <a:rPr lang="en-US" dirty="0"/>
                        <a:t>Leadership</a:t>
                      </a:r>
                    </a:p>
                    <a:p>
                      <a:pPr marL="285750" indent="-285750">
                        <a:spcBef>
                          <a:spcPts val="600"/>
                        </a:spcBef>
                        <a:buFont typeface="Arial" charset="0"/>
                        <a:buChar char="•"/>
                      </a:pPr>
                      <a:r>
                        <a:rPr lang="en-US" dirty="0"/>
                        <a:t>MTSS</a:t>
                      </a:r>
                    </a:p>
                    <a:p>
                      <a:pPr marL="285750" indent="-285750">
                        <a:spcBef>
                          <a:spcPts val="600"/>
                        </a:spcBef>
                        <a:buFont typeface="Arial" charset="0"/>
                        <a:buChar char="•"/>
                      </a:pPr>
                      <a:r>
                        <a:rPr lang="en-US" dirty="0"/>
                        <a:t>Teaming</a:t>
                      </a:r>
                    </a:p>
                    <a:p>
                      <a:pPr marL="285750" indent="-285750">
                        <a:spcBef>
                          <a:spcPts val="600"/>
                        </a:spcBef>
                        <a:buFont typeface="Arial" charset="0"/>
                        <a:buChar char="•"/>
                      </a:pPr>
                      <a:r>
                        <a:rPr lang="en-US" dirty="0"/>
                        <a:t>Professional development</a:t>
                      </a:r>
                    </a:p>
                    <a:p>
                      <a:pPr marL="285750" indent="-285750">
                        <a:spcBef>
                          <a:spcPts val="600"/>
                        </a:spcBef>
                        <a:buFont typeface="Arial" charset="0"/>
                        <a:buChar char="•"/>
                      </a:pPr>
                      <a:r>
                        <a:rPr lang="en-US" dirty="0"/>
                        <a:t>Evaluation</a:t>
                      </a:r>
                      <a:endParaRPr lang="en-US" baseline="0" dirty="0"/>
                    </a:p>
                    <a:p>
                      <a:pPr marL="285750" indent="-285750">
                        <a:spcBef>
                          <a:spcPts val="600"/>
                        </a:spcBef>
                        <a:buFont typeface="Arial" charset="0"/>
                        <a:buChar char="•"/>
                      </a:pPr>
                      <a:r>
                        <a:rPr lang="en-US" baseline="0" dirty="0"/>
                        <a:t>Policy</a:t>
                      </a:r>
                    </a:p>
                    <a:p>
                      <a:pPr marL="285750" marR="0" indent="-285750" algn="l" defTabSz="913010" rtl="0" eaLnBrk="1" fontAlgn="auto" latinLnBrk="0" hangingPunct="1">
                        <a:lnSpc>
                          <a:spcPct val="100000"/>
                        </a:lnSpc>
                        <a:spcBef>
                          <a:spcPts val="600"/>
                        </a:spcBef>
                        <a:spcAft>
                          <a:spcPts val="0"/>
                        </a:spcAft>
                        <a:buClrTx/>
                        <a:buSzTx/>
                        <a:buFont typeface="Arial" charset="0"/>
                        <a:buChar char="•"/>
                        <a:tabLst/>
                        <a:defRPr/>
                      </a:pPr>
                      <a:r>
                        <a:rPr lang="en-US" baseline="0" dirty="0"/>
                        <a:t>Exemplars demonstrations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8030">
                <a:tc vMerge="1">
                  <a:txBody>
                    <a:bodyPr/>
                    <a:lstStyle/>
                    <a:p>
                      <a:endParaRPr lang="en-US" dirty="0"/>
                    </a:p>
                  </a:txBody>
                  <a:tcPr/>
                </a:tc>
                <a:tc vMerge="1">
                  <a:txBody>
                    <a:bodyPr/>
                    <a:lstStyle/>
                    <a:p>
                      <a:endParaRPr lang="en-US" dirty="0"/>
                    </a:p>
                  </a:txBody>
                  <a:tcPr/>
                </a:tc>
                <a:tc>
                  <a:txBody>
                    <a:bodyPr/>
                    <a:lstStyle/>
                    <a:p>
                      <a:r>
                        <a:rPr lang="en-US" dirty="0"/>
                        <a:t>SOME</a:t>
                      </a:r>
                    </a:p>
                    <a:p>
                      <a:pPr marL="285750" indent="-285750">
                        <a:buFont typeface="Arial" charset="0"/>
                        <a:buChar char="•"/>
                      </a:pPr>
                      <a:r>
                        <a:rPr lang="en-US" i="1" dirty="0"/>
                        <a:t> </a:t>
                      </a:r>
                    </a:p>
                    <a:p>
                      <a:pPr marL="285750" indent="-285750">
                        <a:buFont typeface="Arial" charset="0"/>
                        <a:buChar char="•"/>
                      </a:pPr>
                      <a:r>
                        <a:rPr lang="en-US" i="1" baseline="0" dirty="0"/>
                        <a:t> </a:t>
                      </a:r>
                    </a:p>
                    <a:p>
                      <a:pPr marL="285750" indent="-285750">
                        <a:buFont typeface="Arial" charset="0"/>
                        <a:buChar char="•"/>
                      </a:pPr>
                      <a:r>
                        <a:rPr lang="en-US" i="1" baseline="0" dirty="0"/>
                        <a:t> </a:t>
                      </a:r>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en-US" dirty="0"/>
                    </a:p>
                  </a:txBody>
                  <a:tcPr/>
                </a:tc>
                <a:extLst>
                  <a:ext uri="{0D108BD9-81ED-4DB2-BD59-A6C34878D82A}">
                    <a16:rowId xmlns:a16="http://schemas.microsoft.com/office/drawing/2014/main" val="10002"/>
                  </a:ext>
                </a:extLst>
              </a:tr>
              <a:tr h="998030">
                <a:tc vMerge="1">
                  <a:txBody>
                    <a:bodyPr/>
                    <a:lstStyle/>
                    <a:p>
                      <a:endParaRPr lang="en-US" dirty="0"/>
                    </a:p>
                  </a:txBody>
                  <a:tcPr/>
                </a:tc>
                <a:tc vMerge="1">
                  <a:txBody>
                    <a:bodyPr/>
                    <a:lstStyle/>
                    <a:p>
                      <a:endParaRPr lang="en-US" dirty="0"/>
                    </a:p>
                  </a:txBody>
                  <a:tcPr/>
                </a:tc>
                <a:tc>
                  <a:txBody>
                    <a:bodyPr/>
                    <a:lstStyle/>
                    <a:p>
                      <a:r>
                        <a:rPr lang="en-US" dirty="0"/>
                        <a:t>FEW</a:t>
                      </a:r>
                    </a:p>
                    <a:p>
                      <a:pPr marL="285750" indent="-285750">
                        <a:buFont typeface="Arial" charset="0"/>
                        <a:buChar char="•"/>
                      </a:pPr>
                      <a:r>
                        <a:rPr lang="en-US" i="1" dirty="0"/>
                        <a:t> </a:t>
                      </a:r>
                    </a:p>
                    <a:p>
                      <a:pPr marL="285750" indent="-285750">
                        <a:buFont typeface="Arial" charset="0"/>
                        <a:buChar char="•"/>
                      </a:pPr>
                      <a:r>
                        <a:rPr lang="en-US" i="1" dirty="0"/>
                        <a:t> </a:t>
                      </a:r>
                    </a:p>
                    <a:p>
                      <a:pPr marL="285750" indent="-285750">
                        <a:buFont typeface="Arial" charset="0"/>
                        <a:buChar char="•"/>
                      </a:pPr>
                      <a:r>
                        <a:rPr lang="en-US" i="1" baseline="0" dirty="0"/>
                        <a:t> </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4800600" y="6400800"/>
            <a:ext cx="5748866" cy="338554"/>
          </a:xfrm>
          <a:prstGeom prst="rect">
            <a:avLst/>
          </a:prstGeom>
          <a:noFill/>
        </p:spPr>
        <p:txBody>
          <a:bodyPr wrap="square" rtlCol="0">
            <a:spAutoFit/>
          </a:bodyPr>
          <a:lstStyle/>
          <a:p>
            <a:r>
              <a:rPr lang="en-US" sz="1600" dirty="0" err="1"/>
              <a:t>Sugai</a:t>
            </a:r>
            <a:r>
              <a:rPr lang="en-US" sz="1600" dirty="0"/>
              <a:t>, G. 2016 School Climate Transformation Grant meeting</a:t>
            </a:r>
          </a:p>
        </p:txBody>
      </p:sp>
    </p:spTree>
    <p:extLst>
      <p:ext uri="{BB962C8B-B14F-4D97-AF65-F5344CB8AC3E}">
        <p14:creationId xmlns:p14="http://schemas.microsoft.com/office/powerpoint/2010/main" val="10940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7415665" y="1806051"/>
            <a:ext cx="3353935" cy="349382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30297" y="2899553"/>
            <a:ext cx="2920621" cy="2400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 y="2689871"/>
            <a:ext cx="2444087" cy="261000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Think about the Key Features as they relate to individualized supports…</a:t>
            </a:r>
            <a:endParaRPr lang="en-US" dirty="0"/>
          </a:p>
        </p:txBody>
      </p:sp>
      <p:sp>
        <p:nvSpPr>
          <p:cNvPr id="5" name="TextBox 4">
            <a:extLst>
              <a:ext uri="{FF2B5EF4-FFF2-40B4-BE49-F238E27FC236}">
                <a16:creationId xmlns:a16="http://schemas.microsoft.com/office/drawing/2014/main" id="{9711DB71-B2E9-D245-A3EA-0C2C31FD46DC}"/>
              </a:ext>
            </a:extLst>
          </p:cNvPr>
          <p:cNvSpPr txBox="1"/>
          <p:nvPr/>
        </p:nvSpPr>
        <p:spPr>
          <a:xfrm>
            <a:off x="4128453" y="3548639"/>
            <a:ext cx="2524311" cy="769441"/>
          </a:xfrm>
          <a:prstGeom prst="rect">
            <a:avLst/>
          </a:prstGeom>
          <a:noFill/>
          <a:ln>
            <a:noFill/>
          </a:ln>
        </p:spPr>
        <p:txBody>
          <a:bodyPr wrap="square" rtlCol="0">
            <a:spAutoFit/>
          </a:bodyPr>
          <a:lstStyle/>
          <a:p>
            <a:pPr algn="ctr"/>
            <a:r>
              <a:rPr lang="en-US" sz="2200" b="1" dirty="0"/>
              <a:t>W</a:t>
            </a:r>
            <a:r>
              <a:rPr lang="en-US" sz="2200" b="1" dirty="0" smtClean="0"/>
              <a:t>hat do you have  squared away?</a:t>
            </a:r>
            <a:endParaRPr lang="en-US" sz="2200" b="1" dirty="0"/>
          </a:p>
        </p:txBody>
      </p:sp>
      <p:sp>
        <p:nvSpPr>
          <p:cNvPr id="15" name="TextBox 14">
            <a:extLst>
              <a:ext uri="{FF2B5EF4-FFF2-40B4-BE49-F238E27FC236}">
                <a16:creationId xmlns:a16="http://schemas.microsoft.com/office/drawing/2014/main" id="{9711DB71-B2E9-D245-A3EA-0C2C31FD46DC}"/>
              </a:ext>
            </a:extLst>
          </p:cNvPr>
          <p:cNvSpPr txBox="1"/>
          <p:nvPr/>
        </p:nvSpPr>
        <p:spPr>
          <a:xfrm>
            <a:off x="749265" y="3491433"/>
            <a:ext cx="2143518" cy="1107996"/>
          </a:xfrm>
          <a:prstGeom prst="rect">
            <a:avLst/>
          </a:prstGeom>
          <a:noFill/>
          <a:ln>
            <a:noFill/>
          </a:ln>
        </p:spPr>
        <p:txBody>
          <a:bodyPr wrap="square" rtlCol="0">
            <a:spAutoFit/>
          </a:bodyPr>
          <a:lstStyle/>
          <a:p>
            <a:pPr algn="ctr"/>
            <a:r>
              <a:rPr lang="en-US" sz="2200" b="1" dirty="0"/>
              <a:t>W</a:t>
            </a:r>
            <a:r>
              <a:rPr lang="en-US" sz="2200" b="1" dirty="0" smtClean="0"/>
              <a:t>hat is circling around in your head?</a:t>
            </a:r>
            <a:endParaRPr lang="en-US" sz="2200" b="1" dirty="0"/>
          </a:p>
        </p:txBody>
      </p:sp>
      <p:sp>
        <p:nvSpPr>
          <p:cNvPr id="17" name="TextBox 16">
            <a:extLst>
              <a:ext uri="{FF2B5EF4-FFF2-40B4-BE49-F238E27FC236}">
                <a16:creationId xmlns:a16="http://schemas.microsoft.com/office/drawing/2014/main" id="{9711DB71-B2E9-D245-A3EA-0C2C31FD46DC}"/>
              </a:ext>
            </a:extLst>
          </p:cNvPr>
          <p:cNvSpPr txBox="1"/>
          <p:nvPr/>
        </p:nvSpPr>
        <p:spPr>
          <a:xfrm>
            <a:off x="7830478" y="4137833"/>
            <a:ext cx="2524311" cy="1107996"/>
          </a:xfrm>
          <a:prstGeom prst="rect">
            <a:avLst/>
          </a:prstGeom>
          <a:noFill/>
          <a:ln>
            <a:noFill/>
          </a:ln>
        </p:spPr>
        <p:txBody>
          <a:bodyPr wrap="square" rtlCol="0">
            <a:spAutoFit/>
          </a:bodyPr>
          <a:lstStyle/>
          <a:p>
            <a:pPr algn="ctr"/>
            <a:r>
              <a:rPr lang="en-US" sz="2200" b="1" dirty="0" smtClean="0"/>
              <a:t>what is one really good point to share?</a:t>
            </a:r>
            <a:endParaRPr lang="en-US" sz="2200" b="1" dirty="0"/>
          </a:p>
        </p:txBody>
      </p:sp>
    </p:spTree>
    <p:extLst>
      <p:ext uri="{BB962C8B-B14F-4D97-AF65-F5344CB8AC3E}">
        <p14:creationId xmlns:p14="http://schemas.microsoft.com/office/powerpoint/2010/main" val="379559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6" y="153554"/>
            <a:ext cx="10972801" cy="1261036"/>
          </a:xfrm>
        </p:spPr>
        <p:txBody>
          <a:bodyPr/>
          <a:lstStyle/>
          <a:p>
            <a:r>
              <a:rPr lang="en-US" dirty="0" smtClean="0"/>
              <a:t>Please answer the following:</a:t>
            </a:r>
            <a:endParaRPr lang="en-US" dirty="0"/>
          </a:p>
        </p:txBody>
      </p:sp>
      <p:sp>
        <p:nvSpPr>
          <p:cNvPr id="3" name="Content Placeholder 2"/>
          <p:cNvSpPr>
            <a:spLocks noGrp="1"/>
          </p:cNvSpPr>
          <p:nvPr>
            <p:ph idx="1"/>
          </p:nvPr>
        </p:nvSpPr>
        <p:spPr>
          <a:xfrm>
            <a:off x="520147" y="1414590"/>
            <a:ext cx="10972801" cy="3479761"/>
          </a:xfrm>
        </p:spPr>
        <p:txBody>
          <a:bodyPr/>
          <a:lstStyle/>
          <a:p>
            <a:pPr marL="0" indent="0" algn="ctr">
              <a:buNone/>
            </a:pPr>
            <a:r>
              <a:rPr lang="en-US" dirty="0" smtClean="0"/>
              <a:t>When thinking about the FBA and BIP process I feel:</a:t>
            </a:r>
          </a:p>
          <a:p>
            <a:pPr marL="0" indent="0">
              <a:buNone/>
            </a:pPr>
            <a:endParaRPr lang="en-US" dirty="0"/>
          </a:p>
        </p:txBody>
      </p:sp>
      <p:pic>
        <p:nvPicPr>
          <p:cNvPr id="5" name="Picture 4"/>
          <p:cNvPicPr>
            <a:picLocks noChangeAspect="1"/>
          </p:cNvPicPr>
          <p:nvPr/>
        </p:nvPicPr>
        <p:blipFill>
          <a:blip r:embed="rId3"/>
          <a:stretch>
            <a:fillRect/>
          </a:stretch>
        </p:blipFill>
        <p:spPr>
          <a:xfrm>
            <a:off x="4079495" y="2058719"/>
            <a:ext cx="3854104" cy="4411861"/>
          </a:xfrm>
          <a:prstGeom prst="rect">
            <a:avLst/>
          </a:prstGeom>
        </p:spPr>
      </p:pic>
    </p:spTree>
    <p:extLst>
      <p:ext uri="{BB962C8B-B14F-4D97-AF65-F5344CB8AC3E}">
        <p14:creationId xmlns:p14="http://schemas.microsoft.com/office/powerpoint/2010/main" val="415944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927"/>
            <a:ext cx="8396111" cy="915357"/>
          </a:xfrm>
        </p:spPr>
        <p:txBody>
          <a:bodyPr>
            <a:normAutofit/>
          </a:bodyPr>
          <a:lstStyle/>
          <a:p>
            <a:r>
              <a:rPr lang="en-US" dirty="0" smtClean="0">
                <a:solidFill>
                  <a:schemeClr val="accent6"/>
                </a:solidFill>
                <a:latin typeface="Tw Cen MT" charset="0"/>
              </a:rPr>
              <a:t>Function Across Tiers</a:t>
            </a:r>
            <a:endParaRPr lang="en-US" dirty="0"/>
          </a:p>
        </p:txBody>
      </p:sp>
      <p:sp>
        <p:nvSpPr>
          <p:cNvPr id="3" name="Content Placeholder 2"/>
          <p:cNvSpPr>
            <a:spLocks noGrp="1"/>
          </p:cNvSpPr>
          <p:nvPr>
            <p:ph idx="1"/>
          </p:nvPr>
        </p:nvSpPr>
        <p:spPr>
          <a:xfrm>
            <a:off x="609600" y="1574728"/>
            <a:ext cx="10160000" cy="4800600"/>
          </a:xfrm>
        </p:spPr>
        <p:txBody>
          <a:bodyPr>
            <a:normAutofit/>
          </a:bodyPr>
          <a:lstStyle/>
          <a:p>
            <a:pPr marL="0" indent="0">
              <a:buNone/>
            </a:pPr>
            <a:r>
              <a:rPr lang="en-US" dirty="0" smtClean="0">
                <a:latin typeface="Tw Cen MT" charset="0"/>
              </a:rPr>
              <a:t>The bottom line:</a:t>
            </a:r>
          </a:p>
          <a:p>
            <a:r>
              <a:rPr lang="en-US" dirty="0" smtClean="0">
                <a:latin typeface="Tw Cen MT" charset="0"/>
              </a:rPr>
              <a:t>While we understand the need for “formal” FBA-BIP</a:t>
            </a:r>
          </a:p>
          <a:p>
            <a:r>
              <a:rPr lang="en-US" i="1" dirty="0" smtClean="0">
                <a:latin typeface="Tw Cen MT" charset="0"/>
              </a:rPr>
              <a:t>Understanding the ABCs of behavior is an important tool across all three tiers!</a:t>
            </a:r>
          </a:p>
          <a:p>
            <a:endParaRPr lang="en-US" dirty="0" smtClean="0">
              <a:latin typeface="Tw Cen MT" charset="0"/>
            </a:endParaRPr>
          </a:p>
          <a:p>
            <a:r>
              <a:rPr lang="en-US" dirty="0" smtClean="0">
                <a:latin typeface="Tw Cen MT" charset="0"/>
              </a:rPr>
              <a:t>Function-based problem solving is a </a:t>
            </a:r>
            <a:r>
              <a:rPr lang="en-US" u="sng" dirty="0" smtClean="0">
                <a:latin typeface="Tw Cen MT" charset="0"/>
              </a:rPr>
              <a:t>continuum.</a:t>
            </a:r>
            <a:r>
              <a:rPr lang="en-US" dirty="0" smtClean="0">
                <a:latin typeface="Tw Cen MT" charset="0"/>
              </a:rPr>
              <a:t> </a:t>
            </a:r>
          </a:p>
          <a:p>
            <a:pPr lvl="1"/>
            <a:r>
              <a:rPr lang="en-US" dirty="0" smtClean="0">
                <a:latin typeface="Tw Cen MT" charset="0"/>
              </a:rPr>
              <a:t>Teachers can use function-based problem solving in the classroom</a:t>
            </a:r>
          </a:p>
          <a:p>
            <a:pPr lvl="1"/>
            <a:r>
              <a:rPr lang="en-US" dirty="0" smtClean="0">
                <a:latin typeface="Tw Cen MT" charset="0"/>
              </a:rPr>
              <a:t>Teams can modify Tier 2 interventions based on function</a:t>
            </a:r>
          </a:p>
          <a:p>
            <a:pPr lvl="1"/>
            <a:r>
              <a:rPr lang="en-US" dirty="0" smtClean="0">
                <a:latin typeface="Tw Cen MT" charset="0"/>
              </a:rPr>
              <a:t>Teams can develop simple to complex Individualized Positive Behavior Support Plans based on functional assessment</a:t>
            </a:r>
          </a:p>
          <a:p>
            <a:endParaRPr lang="en-US" dirty="0" smtClean="0">
              <a:latin typeface="Tw Cen MT" charset="0"/>
            </a:endParaRPr>
          </a:p>
          <a:p>
            <a:endParaRPr lang="en-US" dirty="0"/>
          </a:p>
        </p:txBody>
      </p:sp>
    </p:spTree>
    <p:extLst>
      <p:ext uri="{BB962C8B-B14F-4D97-AF65-F5344CB8AC3E}">
        <p14:creationId xmlns:p14="http://schemas.microsoft.com/office/powerpoint/2010/main" val="308186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276" y="4965906"/>
            <a:ext cx="1923776" cy="1593919"/>
          </a:xfrm>
          <a:solidFill>
            <a:schemeClr val="accent1"/>
          </a:solidFill>
          <a:ln>
            <a:solidFill>
              <a:schemeClr val="tx1"/>
            </a:solidFill>
          </a:ln>
        </p:spPr>
        <p:txBody>
          <a:bodyPr/>
          <a:lstStyle/>
          <a:p>
            <a:pPr algn="ctr"/>
            <a:r>
              <a:rPr lang="en-US" sz="2200" dirty="0" smtClean="0">
                <a:solidFill>
                  <a:schemeClr val="bg1"/>
                </a:solidFill>
              </a:rPr>
              <a:t>Does your staff know the “F’ word?</a:t>
            </a:r>
            <a:endParaRPr lang="en-US" sz="2200" dirty="0">
              <a:solidFill>
                <a:schemeClr val="bg1"/>
              </a:solidFill>
            </a:endParaRPr>
          </a:p>
        </p:txBody>
      </p:sp>
      <p:sp>
        <p:nvSpPr>
          <p:cNvPr id="4" name="Title 1"/>
          <p:cNvSpPr txBox="1">
            <a:spLocks/>
          </p:cNvSpPr>
          <p:nvPr/>
        </p:nvSpPr>
        <p:spPr>
          <a:xfrm>
            <a:off x="418546" y="417443"/>
            <a:ext cx="10536584" cy="12610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smtClean="0"/>
              <a:t>Just using the term “function” may be less effective than saying…</a:t>
            </a:r>
            <a:endParaRPr lang="en-US" sz="3200" dirty="0"/>
          </a:p>
        </p:txBody>
      </p:sp>
      <p:sp>
        <p:nvSpPr>
          <p:cNvPr id="5" name="Content Placeholder 2"/>
          <p:cNvSpPr txBox="1">
            <a:spLocks/>
          </p:cNvSpPr>
          <p:nvPr/>
        </p:nvSpPr>
        <p:spPr>
          <a:xfrm>
            <a:off x="858077" y="1981016"/>
            <a:ext cx="9458740" cy="312088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t>“</a:t>
            </a:r>
            <a:r>
              <a:rPr lang="en-US" sz="2800" i="1" dirty="0" smtClean="0"/>
              <a:t>how behavior meets a student</a:t>
            </a:r>
            <a:r>
              <a:rPr lang="en-US" sz="2800" dirty="0" smtClean="0"/>
              <a:t>’</a:t>
            </a:r>
            <a:r>
              <a:rPr lang="en-US" sz="2800" i="1" dirty="0" smtClean="0"/>
              <a:t>s needs</a:t>
            </a:r>
            <a:r>
              <a:rPr lang="en-US" sz="2800" dirty="0" smtClean="0"/>
              <a:t>” </a:t>
            </a:r>
          </a:p>
          <a:p>
            <a:r>
              <a:rPr lang="en-US" sz="2800" dirty="0" smtClean="0"/>
              <a:t>“</a:t>
            </a:r>
            <a:r>
              <a:rPr lang="en-US" sz="2800" i="1" dirty="0" smtClean="0"/>
              <a:t>how behavior helps the student communicate</a:t>
            </a:r>
            <a:r>
              <a:rPr lang="en-US" sz="2800" dirty="0" smtClean="0"/>
              <a:t>” </a:t>
            </a:r>
          </a:p>
          <a:p>
            <a:r>
              <a:rPr lang="en-US" sz="2800" dirty="0" smtClean="0"/>
              <a:t>“why </a:t>
            </a:r>
            <a:r>
              <a:rPr lang="en-US" sz="2800" i="1" dirty="0" smtClean="0"/>
              <a:t>they</a:t>
            </a:r>
            <a:r>
              <a:rPr lang="en-US" sz="2800" dirty="0" smtClean="0"/>
              <a:t>’</a:t>
            </a:r>
            <a:r>
              <a:rPr lang="en-US" sz="2800" i="1" dirty="0" smtClean="0"/>
              <a:t>d want to do it</a:t>
            </a:r>
            <a:r>
              <a:rPr lang="en-US" sz="2800" dirty="0" smtClean="0"/>
              <a:t>” </a:t>
            </a:r>
          </a:p>
          <a:p>
            <a:r>
              <a:rPr lang="en-US" sz="2800" dirty="0" smtClean="0"/>
              <a:t>“</a:t>
            </a:r>
            <a:r>
              <a:rPr lang="en-US" sz="2800" i="1" dirty="0" smtClean="0"/>
              <a:t>purpose</a:t>
            </a:r>
            <a:r>
              <a:rPr lang="en-US" sz="2800" dirty="0" smtClean="0"/>
              <a:t>” or </a:t>
            </a:r>
          </a:p>
          <a:p>
            <a:r>
              <a:rPr lang="en-US" sz="2800" dirty="0" smtClean="0"/>
              <a:t>“</a:t>
            </a:r>
            <a:r>
              <a:rPr lang="en-US" sz="2800" i="1" dirty="0" smtClean="0"/>
              <a:t>what</a:t>
            </a:r>
            <a:r>
              <a:rPr lang="en-US" sz="2800" dirty="0" smtClean="0"/>
              <a:t>’</a:t>
            </a:r>
            <a:r>
              <a:rPr lang="en-US" sz="2800" i="1" dirty="0" smtClean="0"/>
              <a:t>s in it for them?</a:t>
            </a:r>
            <a:r>
              <a:rPr lang="en-US" sz="2800" dirty="0" smtClean="0"/>
              <a:t>”  </a:t>
            </a:r>
          </a:p>
          <a:p>
            <a:r>
              <a:rPr lang="en-US" sz="2800" dirty="0" smtClean="0"/>
              <a:t>others?</a:t>
            </a:r>
            <a:endParaRPr lang="en-US" sz="2800" dirty="0"/>
          </a:p>
        </p:txBody>
      </p:sp>
    </p:spTree>
    <p:extLst>
      <p:ext uri="{BB962C8B-B14F-4D97-AF65-F5344CB8AC3E}">
        <p14:creationId xmlns:p14="http://schemas.microsoft.com/office/powerpoint/2010/main" val="845244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317" y="-156868"/>
            <a:ext cx="5590927" cy="1261036"/>
          </a:xfrm>
        </p:spPr>
        <p:txBody>
          <a:bodyPr/>
          <a:lstStyle/>
          <a:p>
            <a:r>
              <a:rPr lang="en-US" dirty="0" smtClean="0"/>
              <a:t>Functions of Behavior</a:t>
            </a:r>
            <a:endParaRPr lang="en-US" dirty="0"/>
          </a:p>
        </p:txBody>
      </p:sp>
      <p:pic>
        <p:nvPicPr>
          <p:cNvPr id="4" name="Content Placeholder 3"/>
          <p:cNvPicPr>
            <a:picLocks noGrp="1" noChangeAspect="1"/>
          </p:cNvPicPr>
          <p:nvPr>
            <p:ph idx="1"/>
          </p:nvPr>
        </p:nvPicPr>
        <p:blipFill>
          <a:blip r:embed="rId3"/>
          <a:stretch>
            <a:fillRect/>
          </a:stretch>
        </p:blipFill>
        <p:spPr>
          <a:xfrm>
            <a:off x="3629587" y="1184716"/>
            <a:ext cx="4327264" cy="4852430"/>
          </a:xfrm>
          <a:prstGeom prst="rect">
            <a:avLst/>
          </a:prstGeom>
        </p:spPr>
      </p:pic>
      <p:pic>
        <p:nvPicPr>
          <p:cNvPr id="5" name="Picture 4"/>
          <p:cNvPicPr>
            <a:picLocks noChangeAspect="1"/>
          </p:cNvPicPr>
          <p:nvPr/>
        </p:nvPicPr>
        <p:blipFill>
          <a:blip r:embed="rId4"/>
          <a:stretch>
            <a:fillRect/>
          </a:stretch>
        </p:blipFill>
        <p:spPr>
          <a:xfrm>
            <a:off x="8663244" y="3387576"/>
            <a:ext cx="998087" cy="1321354"/>
          </a:xfrm>
          <a:prstGeom prst="rect">
            <a:avLst/>
          </a:prstGeom>
        </p:spPr>
      </p:pic>
      <p:pic>
        <p:nvPicPr>
          <p:cNvPr id="6" name="Picture 5"/>
          <p:cNvPicPr>
            <a:picLocks noChangeAspect="1"/>
          </p:cNvPicPr>
          <p:nvPr/>
        </p:nvPicPr>
        <p:blipFill>
          <a:blip r:embed="rId5"/>
          <a:stretch>
            <a:fillRect/>
          </a:stretch>
        </p:blipFill>
        <p:spPr>
          <a:xfrm>
            <a:off x="2375189" y="3190781"/>
            <a:ext cx="986719" cy="1182527"/>
          </a:xfrm>
          <a:prstGeom prst="rect">
            <a:avLst/>
          </a:prstGeom>
        </p:spPr>
      </p:pic>
    </p:spTree>
    <p:extLst>
      <p:ext uri="{BB962C8B-B14F-4D97-AF65-F5344CB8AC3E}">
        <p14:creationId xmlns:p14="http://schemas.microsoft.com/office/powerpoint/2010/main" val="3888001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2011232" y="5549873"/>
            <a:ext cx="2047710" cy="595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06998" y="489934"/>
            <a:ext cx="10160000" cy="1143000"/>
          </a:xfrm>
        </p:spPr>
        <p:txBody>
          <a:bodyPr/>
          <a:lstStyle/>
          <a:p>
            <a:r>
              <a:rPr lang="en-US" b="1" dirty="0" smtClean="0"/>
              <a:t>Basic Behavioral Theory</a:t>
            </a:r>
            <a:endParaRPr lang="en-US" b="1" dirty="0"/>
          </a:p>
        </p:txBody>
      </p:sp>
      <p:sp>
        <p:nvSpPr>
          <p:cNvPr id="3" name="Rectangle 2"/>
          <p:cNvSpPr/>
          <p:nvPr/>
        </p:nvSpPr>
        <p:spPr>
          <a:xfrm>
            <a:off x="4521870" y="2047464"/>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697943" y="2039969"/>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903329" y="203996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2345797" y="2047464"/>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4169602" y="2557124"/>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6334431" y="2557123"/>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549810" y="2557123"/>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p:cNvSpPr/>
          <p:nvPr/>
        </p:nvSpPr>
        <p:spPr>
          <a:xfrm>
            <a:off x="6680455" y="3508991"/>
            <a:ext cx="1946223" cy="193899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 ”observable and measurable act of an individual (also called a response).”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3" name="Rectangle 12"/>
          <p:cNvSpPr/>
          <p:nvPr/>
        </p:nvSpPr>
        <p:spPr>
          <a:xfrm>
            <a:off x="4540607" y="3547510"/>
            <a:ext cx="1946223" cy="1015663"/>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“stimulus that precedes a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4" name="Rectangle 13"/>
          <p:cNvSpPr/>
          <p:nvPr/>
        </p:nvSpPr>
        <p:spPr>
          <a:xfrm>
            <a:off x="8874017" y="3557405"/>
            <a:ext cx="1946223" cy="1631216"/>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“stimulus </a:t>
            </a: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change that occurs contingent on a behavior</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2347045" y="3557406"/>
            <a:ext cx="1946223" cy="193899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Antecedent </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or </a:t>
            </a: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event that temporarily alters the value of the consequence.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2" name="Text Box 11"/>
          <p:cNvSpPr txBox="1">
            <a:spLocks noChangeArrowheads="1"/>
          </p:cNvSpPr>
          <p:nvPr/>
        </p:nvSpPr>
        <p:spPr bwMode="auto">
          <a:xfrm>
            <a:off x="0" y="6409143"/>
            <a:ext cx="7924800" cy="369332"/>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(Alberto &amp; Troutman, 2006)</a:t>
            </a:r>
          </a:p>
        </p:txBody>
      </p:sp>
      <p:sp>
        <p:nvSpPr>
          <p:cNvPr id="16" name="Rectangle 15"/>
          <p:cNvSpPr/>
          <p:nvPr/>
        </p:nvSpPr>
        <p:spPr>
          <a:xfrm>
            <a:off x="4405331" y="5449773"/>
            <a:ext cx="1946223" cy="1015663"/>
          </a:xfrm>
          <a:prstGeom prst="rect">
            <a:avLst/>
          </a:prstGeom>
          <a:ln>
            <a:solidFill>
              <a:schemeClr val="tx2"/>
            </a:solidFill>
          </a:ln>
        </p:spPr>
        <p:txBody>
          <a:bodyPr wrap="square">
            <a:spAutoFit/>
          </a:bodyPr>
          <a:lstStyle/>
          <a:p>
            <a:pPr lvl="0">
              <a:spcBef>
                <a:spcPct val="20000"/>
              </a:spcBef>
              <a:defRPr/>
            </a:pPr>
            <a:r>
              <a:rPr lang="en-US" altLang="en-US" sz="2000" dirty="0" smtClean="0">
                <a:solidFill>
                  <a:srgbClr val="000000"/>
                </a:solidFill>
              </a:rPr>
              <a:t>What occurs </a:t>
            </a:r>
            <a:r>
              <a:rPr lang="en-US" altLang="en-US" sz="2000" dirty="0">
                <a:solidFill>
                  <a:srgbClr val="000000"/>
                </a:solidFill>
              </a:rPr>
              <a:t>right b</a:t>
            </a:r>
            <a:r>
              <a:rPr lang="en-US" altLang="en-US" sz="2000" dirty="0"/>
              <a:t>efore</a:t>
            </a:r>
            <a:r>
              <a:rPr lang="en-US" altLang="en-US" sz="2000" b="1" dirty="0">
                <a:solidFill>
                  <a:srgbClr val="000000"/>
                </a:solidFill>
              </a:rPr>
              <a:t> </a:t>
            </a:r>
            <a:r>
              <a:rPr lang="en-US" altLang="en-US" sz="2000" dirty="0">
                <a:solidFill>
                  <a:srgbClr val="000000"/>
                </a:solidFill>
              </a:rPr>
              <a:t>the </a:t>
            </a:r>
            <a:r>
              <a:rPr lang="en-US" altLang="en-US" sz="2000" dirty="0" smtClean="0">
                <a:solidFill>
                  <a:srgbClr val="000000"/>
                </a:solidFill>
              </a:rPr>
              <a:t>behavior</a:t>
            </a:r>
            <a:r>
              <a:rPr lang="en-US" altLang="en-US" sz="2000" dirty="0">
                <a:solidFill>
                  <a:srgbClr val="000000"/>
                </a:solidFill>
              </a:rPr>
              <a:t>?</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8" name="Rectangle 17"/>
          <p:cNvSpPr/>
          <p:nvPr/>
        </p:nvSpPr>
        <p:spPr>
          <a:xfrm>
            <a:off x="6628205" y="5447983"/>
            <a:ext cx="2051822" cy="1323439"/>
          </a:xfrm>
          <a:prstGeom prst="rect">
            <a:avLst/>
          </a:prstGeom>
          <a:ln>
            <a:solidFill>
              <a:srgbClr val="7030A0"/>
            </a:solidFill>
          </a:ln>
        </p:spPr>
        <p:txBody>
          <a:bodyPr wrap="square">
            <a:spAutoFit/>
          </a:bodyPr>
          <a:lstStyle/>
          <a:p>
            <a:pPr lvl="0">
              <a:spcBef>
                <a:spcPct val="20000"/>
              </a:spcBef>
              <a:defRPr/>
            </a:pPr>
            <a:r>
              <a:rPr lang="en-US" altLang="en-US" sz="2000" dirty="0" smtClean="0">
                <a:solidFill>
                  <a:srgbClr val="000000"/>
                </a:solidFill>
              </a:rPr>
              <a:t>What is the observable and measurable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9" name="Rectangle 18"/>
          <p:cNvSpPr/>
          <p:nvPr/>
        </p:nvSpPr>
        <p:spPr>
          <a:xfrm>
            <a:off x="8956678" y="5468106"/>
            <a:ext cx="1946223" cy="1015663"/>
          </a:xfrm>
          <a:prstGeom prst="rect">
            <a:avLst/>
          </a:prstGeom>
          <a:ln>
            <a:solidFill>
              <a:srgbClr val="FF0000"/>
            </a:solidFill>
          </a:ln>
        </p:spPr>
        <p:txBody>
          <a:bodyPr wrap="square">
            <a:spAutoFit/>
          </a:bodyPr>
          <a:lstStyle/>
          <a:p>
            <a:pPr lvl="0">
              <a:spcBef>
                <a:spcPct val="20000"/>
              </a:spcBef>
              <a:defRPr/>
            </a:pPr>
            <a:r>
              <a:rPr lang="en-US" altLang="en-US" sz="2000" dirty="0" smtClean="0">
                <a:solidFill>
                  <a:srgbClr val="000000"/>
                </a:solidFill>
              </a:rPr>
              <a:t>What occurs right after</a:t>
            </a:r>
            <a:r>
              <a:rPr lang="en-US" altLang="en-US" sz="2000" b="1" dirty="0" smtClean="0">
                <a:solidFill>
                  <a:srgbClr val="000000"/>
                </a:solidFill>
              </a:rPr>
              <a:t> </a:t>
            </a:r>
            <a:r>
              <a:rPr lang="en-US" altLang="en-US" sz="2000" dirty="0" smtClean="0">
                <a:solidFill>
                  <a:srgbClr val="000000"/>
                </a:solidFill>
              </a:rPr>
              <a:t>the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9" name="TextBox 8"/>
          <p:cNvSpPr txBox="1"/>
          <p:nvPr/>
        </p:nvSpPr>
        <p:spPr>
          <a:xfrm>
            <a:off x="2075030" y="5660022"/>
            <a:ext cx="1825040" cy="338554"/>
          </a:xfrm>
          <a:prstGeom prst="rect">
            <a:avLst/>
          </a:prstGeom>
          <a:noFill/>
        </p:spPr>
        <p:txBody>
          <a:bodyPr wrap="square" rtlCol="0">
            <a:spAutoFit/>
          </a:bodyPr>
          <a:lstStyle/>
          <a:p>
            <a:r>
              <a:rPr lang="en-US" sz="1600" dirty="0" smtClean="0">
                <a:solidFill>
                  <a:schemeClr val="bg1"/>
                </a:solidFill>
              </a:rPr>
              <a:t>Guiding Questions </a:t>
            </a:r>
            <a:endParaRPr lang="en-US" sz="1600" dirty="0">
              <a:solidFill>
                <a:schemeClr val="bg1"/>
              </a:solidFill>
            </a:endParaRPr>
          </a:p>
        </p:txBody>
      </p:sp>
      <p:sp>
        <p:nvSpPr>
          <p:cNvPr id="21" name="TextBox 20"/>
          <p:cNvSpPr txBox="1"/>
          <p:nvPr/>
        </p:nvSpPr>
        <p:spPr>
          <a:xfrm>
            <a:off x="344201" y="289175"/>
            <a:ext cx="1892104" cy="1631216"/>
          </a:xfrm>
          <a:prstGeom prst="rect">
            <a:avLst/>
          </a:prstGeom>
          <a:solidFill>
            <a:schemeClr val="accent1"/>
          </a:solidFill>
          <a:ln>
            <a:solidFill>
              <a:schemeClr val="tx1"/>
            </a:solidFill>
          </a:ln>
        </p:spPr>
        <p:txBody>
          <a:bodyPr wrap="square" rtlCol="0">
            <a:spAutoFit/>
          </a:bodyPr>
          <a:lstStyle/>
          <a:p>
            <a:pPr algn="ctr"/>
            <a:r>
              <a:rPr lang="en-US" sz="2000" dirty="0" smtClean="0">
                <a:solidFill>
                  <a:schemeClr val="bg1"/>
                </a:solidFill>
              </a:rPr>
              <a:t>Do your staff members understand basic behavioral theory?</a:t>
            </a:r>
            <a:endParaRPr lang="en-US" sz="2000" dirty="0">
              <a:solidFill>
                <a:schemeClr val="bg1"/>
              </a:solidFill>
            </a:endParaRPr>
          </a:p>
        </p:txBody>
      </p:sp>
    </p:spTree>
    <p:extLst>
      <p:ext uri="{BB962C8B-B14F-4D97-AF65-F5344CB8AC3E}">
        <p14:creationId xmlns:p14="http://schemas.microsoft.com/office/powerpoint/2010/main" val="17167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 grpId="0" animBg="1"/>
      <p:bldP spid="3" grpId="1" animBg="1"/>
      <p:bldP spid="6" grpId="0" animBg="1"/>
      <p:bldP spid="6" grpId="1" animBg="1"/>
      <p:bldP spid="7" grpId="0" animBg="1"/>
      <p:bldP spid="7" grpId="1" animBg="1"/>
      <p:bldP spid="8" grpId="0" animBg="1"/>
      <p:bldP spid="4" grpId="0" animBg="1"/>
      <p:bldP spid="10" grpId="0" animBg="1"/>
      <p:bldP spid="10" grpId="1" animBg="1"/>
      <p:bldP spid="11" grpId="0" animBg="1"/>
      <p:bldP spid="11" grpId="1" animBg="1"/>
      <p:bldP spid="5" grpId="0"/>
      <p:bldP spid="13" grpId="0"/>
      <p:bldP spid="14" grpId="0"/>
      <p:bldP spid="15" grpId="0"/>
      <p:bldP spid="16" grpId="0" animBg="1"/>
      <p:bldP spid="16" grpId="1" animBg="1"/>
      <p:bldP spid="18" grpId="0" animBg="1"/>
      <p:bldP spid="18" grpId="1" animBg="1"/>
      <p:bldP spid="19" grpId="0" animBg="1"/>
      <p:bldP spid="19" grpId="1"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0812" y="2130764"/>
            <a:ext cx="7770376" cy="905616"/>
          </a:xfrm>
          <a:prstGeom prst="rect">
            <a:avLst/>
          </a:prstGeom>
        </p:spPr>
        <p:txBody>
          <a:bodyPr vert="horz" lIns="91416" tIns="45708" rIns="91416" bIns="45708" rtlCol="0" anchor="ctr">
            <a:normAutofit/>
          </a:bodyPr>
          <a:lstStyle/>
          <a:p>
            <a:pPr algn="ctr" defTabSz="457063">
              <a:spcBef>
                <a:spcPct val="0"/>
              </a:spcBef>
              <a:defRPr/>
            </a:pPr>
            <a:endParaRPr lang="en-US" sz="4799" dirty="0">
              <a:solidFill>
                <a:prstClr val="white"/>
              </a:solidFill>
              <a:latin typeface="Trebuchet MS"/>
              <a:cs typeface="Trebuchet MS"/>
            </a:endParaRPr>
          </a:p>
        </p:txBody>
      </p:sp>
      <p:sp>
        <p:nvSpPr>
          <p:cNvPr id="6" name="Subtitle 2"/>
          <p:cNvSpPr txBox="1">
            <a:spLocks/>
          </p:cNvSpPr>
          <p:nvPr/>
        </p:nvSpPr>
        <p:spPr>
          <a:xfrm>
            <a:off x="2896435" y="3886081"/>
            <a:ext cx="6399133" cy="1752144"/>
          </a:xfrm>
          <a:prstGeom prst="rect">
            <a:avLst/>
          </a:prstGeom>
        </p:spPr>
        <p:txBody>
          <a:bodyPr vert="horz" lIns="91416" tIns="45708" rIns="91416" bIns="45708" rtlCol="0">
            <a:normAutofit/>
          </a:bodyPr>
          <a:lstStyle/>
          <a:p>
            <a:pPr algn="ctr" defTabSz="457063">
              <a:spcBef>
                <a:spcPct val="20000"/>
              </a:spcBef>
              <a:defRPr/>
            </a:pPr>
            <a:endParaRPr lang="en-US" sz="2799" dirty="0">
              <a:solidFill>
                <a:srgbClr val="1F497D">
                  <a:lumMod val="20000"/>
                  <a:lumOff val="80000"/>
                </a:srgbClr>
              </a:solidFill>
              <a:latin typeface="Trebuchet MS"/>
              <a:cs typeface="Trebuchet MS"/>
            </a:endParaRPr>
          </a:p>
        </p:txBody>
      </p:sp>
      <p:sp>
        <p:nvSpPr>
          <p:cNvPr id="4" name="Title 3"/>
          <p:cNvSpPr>
            <a:spLocks noGrp="1"/>
          </p:cNvSpPr>
          <p:nvPr>
            <p:ph type="ctrTitle"/>
          </p:nvPr>
        </p:nvSpPr>
        <p:spPr>
          <a:xfrm>
            <a:off x="2629803" y="816810"/>
            <a:ext cx="6932394" cy="1469642"/>
          </a:xfrm>
        </p:spPr>
        <p:txBody>
          <a:bodyPr>
            <a:noAutofit/>
          </a:bodyPr>
          <a:lstStyle/>
          <a:p>
            <a:pPr algn="ctr"/>
            <a:r>
              <a:rPr lang="en-US" sz="3999" dirty="0">
                <a:solidFill>
                  <a:schemeClr val="tx1"/>
                </a:solidFill>
              </a:rPr>
              <a:t>DE-PBS Project</a:t>
            </a:r>
            <a:r>
              <a:rPr lang="en-US" sz="2799" dirty="0">
                <a:solidFill>
                  <a:schemeClr val="tx1"/>
                </a:solidFill>
              </a:rPr>
              <a:t/>
            </a:r>
            <a:br>
              <a:rPr lang="en-US" sz="2799" dirty="0">
                <a:solidFill>
                  <a:schemeClr val="tx1"/>
                </a:solidFill>
              </a:rPr>
            </a:br>
            <a:r>
              <a:rPr lang="en-US" sz="2799" dirty="0">
                <a:solidFill>
                  <a:schemeClr val="tx1"/>
                </a:solidFill>
              </a:rPr>
              <a:t>is </a:t>
            </a:r>
            <a:r>
              <a:rPr lang="en-US" sz="2799" dirty="0" smtClean="0">
                <a:solidFill>
                  <a:schemeClr val="tx1"/>
                </a:solidFill>
              </a:rPr>
              <a:t>an on </a:t>
            </a:r>
            <a:r>
              <a:rPr lang="en-US" sz="2799" dirty="0">
                <a:solidFill>
                  <a:schemeClr val="tx1"/>
                </a:solidFill>
              </a:rPr>
              <a:t>going collaboration between the Delaware Department of Education and the UD Center for Disabilities Studies</a:t>
            </a:r>
          </a:p>
        </p:txBody>
      </p:sp>
      <p:pic>
        <p:nvPicPr>
          <p:cNvPr id="8" name="Picture 7"/>
          <p:cNvPicPr>
            <a:picLocks noChangeAspect="1"/>
          </p:cNvPicPr>
          <p:nvPr/>
        </p:nvPicPr>
        <p:blipFill>
          <a:blip r:embed="rId3"/>
          <a:stretch>
            <a:fillRect/>
          </a:stretch>
        </p:blipFill>
        <p:spPr>
          <a:xfrm>
            <a:off x="1999592" y="5748403"/>
            <a:ext cx="2603449" cy="716134"/>
          </a:xfrm>
          <a:prstGeom prst="rect">
            <a:avLst/>
          </a:prstGeom>
          <a:ln>
            <a:solidFill>
              <a:srgbClr val="0070C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717" y="5770465"/>
            <a:ext cx="3143052" cy="672011"/>
          </a:xfrm>
          <a:prstGeom prst="rect">
            <a:avLst/>
          </a:prstGeom>
          <a:ln>
            <a:solidFill>
              <a:srgbClr val="0070C0"/>
            </a:solidFill>
          </a:ln>
        </p:spPr>
      </p:pic>
      <p:pic>
        <p:nvPicPr>
          <p:cNvPr id="1026" name="Picture 2" descr="http://wh1.oet.udel.edu/pbs/wp-content/uploads/2011/06/Triangle-Update-2.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040" y="2711302"/>
            <a:ext cx="2899364" cy="2776067"/>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93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2272"/>
            <a:ext cx="10972801" cy="1261036"/>
          </a:xfrm>
        </p:spPr>
        <p:txBody>
          <a:bodyPr>
            <a:normAutofit fontScale="90000"/>
          </a:bodyPr>
          <a:lstStyle/>
          <a:p>
            <a:r>
              <a:rPr lang="en-US" dirty="0" smtClean="0"/>
              <a:t>Problem solve using functional thinking at Tier 1…</a:t>
            </a:r>
            <a:endParaRPr lang="en-US" dirty="0"/>
          </a:p>
        </p:txBody>
      </p:sp>
      <p:sp>
        <p:nvSpPr>
          <p:cNvPr id="3" name="Content Placeholder 2"/>
          <p:cNvSpPr>
            <a:spLocks noGrp="1"/>
          </p:cNvSpPr>
          <p:nvPr>
            <p:ph idx="1"/>
          </p:nvPr>
        </p:nvSpPr>
        <p:spPr>
          <a:xfrm>
            <a:off x="447040" y="1542760"/>
            <a:ext cx="5336540" cy="4226574"/>
          </a:xfrm>
        </p:spPr>
        <p:txBody>
          <a:bodyPr>
            <a:noAutofit/>
          </a:bodyPr>
          <a:lstStyle/>
          <a:p>
            <a:pPr marL="0" indent="0">
              <a:buNone/>
            </a:pPr>
            <a:r>
              <a:rPr lang="en-US" sz="2800" b="1" dirty="0" smtClean="0"/>
              <a:t>What is the problem? </a:t>
            </a:r>
            <a:r>
              <a:rPr lang="en-US" sz="2400" i="1" dirty="0" smtClean="0">
                <a:solidFill>
                  <a:srgbClr val="7030A0"/>
                </a:solidFill>
              </a:rPr>
              <a:t>gather and analyze information; define behavior of concern; do you need any additional information?</a:t>
            </a:r>
          </a:p>
          <a:p>
            <a:pPr marL="0" indent="0">
              <a:buNone/>
            </a:pPr>
            <a:r>
              <a:rPr lang="en-US" sz="2800" b="1" dirty="0" smtClean="0"/>
              <a:t>Why is it happening? </a:t>
            </a:r>
            <a:r>
              <a:rPr lang="en-US" sz="2400" i="1" dirty="0" smtClean="0">
                <a:solidFill>
                  <a:srgbClr val="7030A0"/>
                </a:solidFill>
              </a:rPr>
              <a:t>Think about antecedents and function</a:t>
            </a:r>
            <a:endParaRPr lang="en-US" sz="2400" dirty="0" smtClean="0">
              <a:solidFill>
                <a:srgbClr val="7030A0"/>
              </a:solidFill>
            </a:endParaRPr>
          </a:p>
          <a:p>
            <a:pPr marL="0" indent="0">
              <a:buNone/>
            </a:pPr>
            <a:r>
              <a:rPr lang="en-US" sz="2800" b="1" dirty="0" smtClean="0"/>
              <a:t>What can you do? </a:t>
            </a:r>
            <a:r>
              <a:rPr lang="en-US" sz="2400" i="1" dirty="0" smtClean="0">
                <a:solidFill>
                  <a:srgbClr val="7030A0"/>
                </a:solidFill>
              </a:rPr>
              <a:t>What do you want the students to do instead?  How will you prevent problem behavior?  When will you implement the strategies?</a:t>
            </a:r>
          </a:p>
          <a:p>
            <a:pPr marL="0" indent="0">
              <a:buNone/>
            </a:pPr>
            <a:r>
              <a:rPr lang="en-US" sz="2800" b="1" dirty="0" smtClean="0"/>
              <a:t>How will you know if it’s working</a:t>
            </a:r>
            <a:r>
              <a:rPr lang="en-US" sz="2000" b="1" dirty="0" smtClean="0"/>
              <a:t>?</a:t>
            </a:r>
          </a:p>
        </p:txBody>
      </p:sp>
      <p:sp>
        <p:nvSpPr>
          <p:cNvPr id="4" name="TextBox 3"/>
          <p:cNvSpPr txBox="1"/>
          <p:nvPr/>
        </p:nvSpPr>
        <p:spPr>
          <a:xfrm>
            <a:off x="6066182" y="1741543"/>
            <a:ext cx="4674870" cy="4370427"/>
          </a:xfrm>
          <a:prstGeom prst="rect">
            <a:avLst/>
          </a:prstGeom>
          <a:noFill/>
        </p:spPr>
        <p:txBody>
          <a:bodyPr wrap="square" rtlCol="0">
            <a:spAutoFit/>
          </a:bodyPr>
          <a:lstStyle/>
          <a:p>
            <a:pPr algn="ctr"/>
            <a:r>
              <a:rPr lang="en-US" sz="2000" dirty="0" smtClean="0">
                <a:solidFill>
                  <a:srgbClr val="0070C0"/>
                </a:solidFill>
              </a:rPr>
              <a:t>Review the data and answer the questions using functional thinking</a:t>
            </a:r>
          </a:p>
          <a:p>
            <a:endParaRPr lang="en-US" sz="2000" dirty="0" smtClean="0">
              <a:solidFill>
                <a:srgbClr val="0070C0"/>
              </a:solidFill>
            </a:endParaRPr>
          </a:p>
          <a:p>
            <a:pPr marL="742950" lvl="1" indent="-285750">
              <a:buFont typeface="Arial" panose="020B0604020202020204" pitchFamily="34" charset="0"/>
              <a:buChar char="•"/>
            </a:pPr>
            <a:r>
              <a:rPr lang="en-US" sz="2000" dirty="0" smtClean="0">
                <a:solidFill>
                  <a:srgbClr val="0070C0"/>
                </a:solidFill>
              </a:rPr>
              <a:t>4</a:t>
            </a:r>
            <a:r>
              <a:rPr lang="en-US" sz="2000" baseline="30000" dirty="0" smtClean="0">
                <a:solidFill>
                  <a:srgbClr val="0070C0"/>
                </a:solidFill>
              </a:rPr>
              <a:t>th</a:t>
            </a:r>
            <a:r>
              <a:rPr lang="en-US" sz="2000" dirty="0" smtClean="0">
                <a:solidFill>
                  <a:srgbClr val="0070C0"/>
                </a:solidFill>
              </a:rPr>
              <a:t> grade class</a:t>
            </a:r>
          </a:p>
          <a:p>
            <a:pPr marL="742950" lvl="1" indent="-285750">
              <a:buFont typeface="Arial" panose="020B0604020202020204" pitchFamily="34" charset="0"/>
              <a:buChar char="•"/>
            </a:pPr>
            <a:r>
              <a:rPr lang="en-US" sz="2000" dirty="0" smtClean="0">
                <a:solidFill>
                  <a:srgbClr val="0070C0"/>
                </a:solidFill>
              </a:rPr>
              <a:t>29 students</a:t>
            </a:r>
          </a:p>
          <a:p>
            <a:pPr marL="742950" lvl="1" indent="-285750">
              <a:buFont typeface="Arial" panose="020B0604020202020204" pitchFamily="34" charset="0"/>
              <a:buChar char="•"/>
            </a:pPr>
            <a:r>
              <a:rPr lang="en-US" sz="2000" dirty="0" smtClean="0">
                <a:solidFill>
                  <a:srgbClr val="0070C0"/>
                </a:solidFill>
              </a:rPr>
              <a:t>15 discipline referrals (in the classroom)</a:t>
            </a:r>
          </a:p>
          <a:p>
            <a:pPr marL="742950" lvl="1" indent="-285750">
              <a:buFont typeface="Arial" panose="020B0604020202020204" pitchFamily="34" charset="0"/>
              <a:buChar char="•"/>
            </a:pPr>
            <a:r>
              <a:rPr lang="en-US" sz="2000" dirty="0" smtClean="0">
                <a:solidFill>
                  <a:srgbClr val="0070C0"/>
                </a:solidFill>
              </a:rPr>
              <a:t>Referrals received in October and November </a:t>
            </a:r>
          </a:p>
          <a:p>
            <a:pPr marL="742950" lvl="1" indent="-285750">
              <a:buFont typeface="Arial" panose="020B0604020202020204" pitchFamily="34" charset="0"/>
              <a:buChar char="•"/>
            </a:pPr>
            <a:r>
              <a:rPr lang="en-US" sz="2000" dirty="0" smtClean="0">
                <a:solidFill>
                  <a:srgbClr val="0070C0"/>
                </a:solidFill>
              </a:rPr>
              <a:t>Referrals for disruptive and disrespectful behavior</a:t>
            </a:r>
          </a:p>
          <a:p>
            <a:pPr marL="742950" lvl="1" indent="-285750">
              <a:buFont typeface="Arial" panose="020B0604020202020204" pitchFamily="34" charset="0"/>
              <a:buChar char="•"/>
            </a:pPr>
            <a:r>
              <a:rPr lang="en-US" sz="2000" dirty="0">
                <a:solidFill>
                  <a:srgbClr val="0070C0"/>
                </a:solidFill>
              </a:rPr>
              <a:t>9</a:t>
            </a:r>
            <a:r>
              <a:rPr lang="en-US" sz="2000" dirty="0" smtClean="0">
                <a:solidFill>
                  <a:srgbClr val="0070C0"/>
                </a:solidFill>
              </a:rPr>
              <a:t>/15 referrals occurred between 1:00-3:00 pm</a:t>
            </a:r>
          </a:p>
          <a:p>
            <a:endParaRPr lang="en-US" dirty="0"/>
          </a:p>
        </p:txBody>
      </p:sp>
      <p:sp>
        <p:nvSpPr>
          <p:cNvPr id="5" name="TextBox 4"/>
          <p:cNvSpPr txBox="1"/>
          <p:nvPr/>
        </p:nvSpPr>
        <p:spPr>
          <a:xfrm>
            <a:off x="9131550" y="5604138"/>
            <a:ext cx="1892104" cy="1015663"/>
          </a:xfrm>
          <a:prstGeom prst="rect">
            <a:avLst/>
          </a:prstGeom>
          <a:solidFill>
            <a:schemeClr val="accent1"/>
          </a:solidFill>
          <a:ln>
            <a:solidFill>
              <a:schemeClr val="tx1"/>
            </a:solidFill>
          </a:ln>
        </p:spPr>
        <p:txBody>
          <a:bodyPr wrap="square" rtlCol="0">
            <a:spAutoFit/>
          </a:bodyPr>
          <a:lstStyle/>
          <a:p>
            <a:pPr algn="ctr"/>
            <a:r>
              <a:rPr lang="en-US" sz="2000" dirty="0" smtClean="0">
                <a:solidFill>
                  <a:schemeClr val="bg1"/>
                </a:solidFill>
              </a:rPr>
              <a:t>Fun with Function at Tier 1</a:t>
            </a:r>
            <a:endParaRPr lang="en-US" sz="2000" dirty="0">
              <a:solidFill>
                <a:schemeClr val="bg1"/>
              </a:solidFill>
            </a:endParaRPr>
          </a:p>
        </p:txBody>
      </p:sp>
    </p:spTree>
    <p:extLst>
      <p:ext uri="{BB962C8B-B14F-4D97-AF65-F5344CB8AC3E}">
        <p14:creationId xmlns:p14="http://schemas.microsoft.com/office/powerpoint/2010/main" val="1957162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198559" y="274638"/>
            <a:ext cx="7817370" cy="1143000"/>
          </a:xfrm>
          <a:solidFill>
            <a:schemeClr val="bg1"/>
          </a:solidFill>
        </p:spPr>
        <p:txBody>
          <a:bodyPr/>
          <a:lstStyle/>
          <a:p>
            <a:pPr eaLnBrk="1" hangingPunct="1"/>
            <a:r>
              <a:rPr lang="en-US" altLang="ja-JP" b="1" dirty="0">
                <a:solidFill>
                  <a:srgbClr val="0070C0"/>
                </a:solidFill>
                <a:ea typeface="ヒラギノ角ゴ Pro W3" charset="-128"/>
              </a:rPr>
              <a:t>Bus Duty</a:t>
            </a:r>
            <a:endParaRPr lang="en-US" altLang="x-none" b="1" dirty="0">
              <a:solidFill>
                <a:srgbClr val="0070C0"/>
              </a:solidFill>
              <a:ea typeface="ヒラギノ角ゴ Pro W3" charset="-128"/>
            </a:endParaRPr>
          </a:p>
        </p:txBody>
      </p:sp>
      <p:sp>
        <p:nvSpPr>
          <p:cNvPr id="66562" name="Rectangle 3"/>
          <p:cNvSpPr>
            <a:spLocks noGrp="1" noChangeArrowheads="1"/>
          </p:cNvSpPr>
          <p:nvPr>
            <p:ph idx="1"/>
          </p:nvPr>
        </p:nvSpPr>
        <p:spPr>
          <a:xfrm>
            <a:off x="2198559" y="1752600"/>
            <a:ext cx="7817370" cy="4501896"/>
          </a:xfrm>
          <a:solidFill>
            <a:schemeClr val="bg1"/>
          </a:solidFill>
        </p:spPr>
        <p:txBody>
          <a:bodyPr>
            <a:normAutofit/>
          </a:bodyPr>
          <a:lstStyle/>
          <a:p>
            <a:pPr eaLnBrk="1" hangingPunct="1">
              <a:buFontTx/>
              <a:buNone/>
            </a:pPr>
            <a:r>
              <a:rPr lang="en-US" altLang="x-none" sz="4000" dirty="0">
                <a:ea typeface="ヒラギノ角ゴ Pro W3" charset="-128"/>
              </a:rPr>
              <a:t>	When the teacher is given an extra bus duty on a rainy day, he complains loudly to the principal. The principal covers the bus duty. In the future the teacher is more likely to complain loudly when asked to do an extra duty.  </a:t>
            </a:r>
          </a:p>
        </p:txBody>
      </p:sp>
      <p:pic>
        <p:nvPicPr>
          <p:cNvPr id="66563" name="Picture 6" descr="j0232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101" y="371475"/>
            <a:ext cx="1382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6089" y="2987885"/>
            <a:ext cx="1892104" cy="1015663"/>
          </a:xfrm>
          <a:prstGeom prst="rect">
            <a:avLst/>
          </a:prstGeom>
          <a:solidFill>
            <a:schemeClr val="accent1"/>
          </a:solidFill>
          <a:ln>
            <a:solidFill>
              <a:schemeClr val="tx1"/>
            </a:solidFill>
          </a:ln>
        </p:spPr>
        <p:txBody>
          <a:bodyPr wrap="square" rtlCol="0">
            <a:spAutoFit/>
          </a:bodyPr>
          <a:lstStyle/>
          <a:p>
            <a:pPr algn="ctr"/>
            <a:r>
              <a:rPr lang="en-US" sz="2000" dirty="0" smtClean="0">
                <a:solidFill>
                  <a:schemeClr val="bg1"/>
                </a:solidFill>
              </a:rPr>
              <a:t>Fun with Function at Tier 3</a:t>
            </a:r>
            <a:endParaRPr lang="en-US" sz="2000" dirty="0">
              <a:solidFill>
                <a:schemeClr val="bg1"/>
              </a:solidFill>
            </a:endParaRPr>
          </a:p>
        </p:txBody>
      </p:sp>
    </p:spTree>
    <p:extLst>
      <p:ext uri="{BB962C8B-B14F-4D97-AF65-F5344CB8AC3E}">
        <p14:creationId xmlns:p14="http://schemas.microsoft.com/office/powerpoint/2010/main" val="2222591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269760" y="1042416"/>
            <a:ext cx="7620000" cy="5373974"/>
          </a:xfrm>
          <a:prstGeom prst="rect">
            <a:avLst/>
          </a:prstGeom>
          <a:solidFill>
            <a:schemeClr val="bg1"/>
          </a:solidFill>
          <a:ln w="9525">
            <a:noFill/>
            <a:miter lim="800000"/>
            <a:headEnd/>
            <a:tailEnd/>
          </a:ln>
          <a:effectLst/>
        </p:spPr>
        <p:txBody>
          <a:body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Franklin Gothic Medium"/>
                <a:ea typeface="+mn-ea"/>
                <a:cs typeface="+mn-cs"/>
              </a:rPr>
              <a:t>Antecedent:</a:t>
            </a:r>
            <a:endParaRPr kumimoji="0" lang="en-US" sz="32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Behavior(s):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Consequence: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Action(+ or -):</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Effect(</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sym typeface="Wingdings" pitchFamily="2" charset="2"/>
              </a:rPr>
              <a:t> or )</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So it is:</a:t>
            </a:r>
          </a:p>
        </p:txBody>
      </p:sp>
      <p:sp>
        <p:nvSpPr>
          <p:cNvPr id="67587" name="Rectangle 2"/>
          <p:cNvSpPr>
            <a:spLocks noGrp="1" noChangeArrowheads="1"/>
          </p:cNvSpPr>
          <p:nvPr>
            <p:ph type="title"/>
          </p:nvPr>
        </p:nvSpPr>
        <p:spPr>
          <a:xfrm>
            <a:off x="1716483" y="56722"/>
            <a:ext cx="7620000" cy="904588"/>
          </a:xfrm>
          <a:solidFill>
            <a:schemeClr val="bg1"/>
          </a:solidFill>
        </p:spPr>
        <p:txBody>
          <a:bodyPr>
            <a:normAutofit/>
          </a:bodyPr>
          <a:lstStyle/>
          <a:p>
            <a:pPr eaLnBrk="1" hangingPunct="1"/>
            <a:r>
              <a:rPr lang="en-US" altLang="x-none" sz="4000" b="1" dirty="0">
                <a:solidFill>
                  <a:srgbClr val="0070C0"/>
                </a:solidFill>
                <a:ea typeface="ヒラギノ角ゴ Pro W3" charset="-128"/>
              </a:rPr>
              <a:t>Breakdown of Example: Bus Duty</a:t>
            </a:r>
          </a:p>
        </p:txBody>
      </p:sp>
      <p:pic>
        <p:nvPicPr>
          <p:cNvPr id="67588" name="Picture 5" descr="j0232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226" y="5165726"/>
            <a:ext cx="1095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2574560" y="15758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teacher is given an extra bus duty</a:t>
            </a:r>
          </a:p>
        </p:txBody>
      </p:sp>
      <p:sp>
        <p:nvSpPr>
          <p:cNvPr id="28679" name="Rectangle 7"/>
          <p:cNvSpPr>
            <a:spLocks noChangeArrowheads="1"/>
          </p:cNvSpPr>
          <p:nvPr/>
        </p:nvSpPr>
        <p:spPr bwMode="auto">
          <a:xfrm>
            <a:off x="2574560" y="24902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He complains loudly to the principal</a:t>
            </a:r>
          </a:p>
        </p:txBody>
      </p:sp>
      <p:sp>
        <p:nvSpPr>
          <p:cNvPr id="28680" name="Rectangle 8"/>
          <p:cNvSpPr>
            <a:spLocks noChangeArrowheads="1"/>
          </p:cNvSpPr>
          <p:nvPr/>
        </p:nvSpPr>
        <p:spPr bwMode="auto">
          <a:xfrm>
            <a:off x="2574560" y="33284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 takes the bus duty away</a:t>
            </a:r>
          </a:p>
        </p:txBody>
      </p:sp>
      <p:sp>
        <p:nvSpPr>
          <p:cNvPr id="28681" name="Rectangle 9"/>
          <p:cNvSpPr>
            <a:spLocks noChangeArrowheads="1"/>
          </p:cNvSpPr>
          <p:nvPr/>
        </p:nvSpPr>
        <p:spPr bwMode="auto">
          <a:xfrm>
            <a:off x="2955560" y="5004816"/>
            <a:ext cx="6340841"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In the future, the teacher </a:t>
            </a:r>
            <a:r>
              <a:rPr kumimoji="0" lang="en-US" altLang="x-none" sz="2400" b="1" i="0" u="none" strike="noStrike" kern="1200" cap="none" spc="0" normalizeH="0" baseline="0" noProof="0" dirty="0">
                <a:ln>
                  <a:noFill/>
                </a:ln>
                <a:solidFill>
                  <a:prstClr val="black"/>
                </a:solidFill>
                <a:effectLst/>
                <a:uLnTx/>
                <a:uFillTx/>
                <a:latin typeface="Franklin Gothic Medium"/>
                <a:ea typeface="ヒラギノ角ゴ Pro W3" charset="-128"/>
                <a:cs typeface="+mn-cs"/>
              </a:rPr>
              <a:t>continues</a:t>
            </a: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to complain</a:t>
            </a:r>
          </a:p>
        </p:txBody>
      </p:sp>
      <p:sp>
        <p:nvSpPr>
          <p:cNvPr id="28682" name="Rectangle 10"/>
          <p:cNvSpPr>
            <a:spLocks noChangeArrowheads="1"/>
          </p:cNvSpPr>
          <p:nvPr/>
        </p:nvSpPr>
        <p:spPr bwMode="auto">
          <a:xfrm>
            <a:off x="2955560" y="41666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a:t>
            </a:r>
            <a:r>
              <a:rPr kumimoji="0" lang="en-US" altLang="ja-JP" sz="32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takes</a:t>
            </a: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the duty away</a:t>
            </a:r>
            <a:endPar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endParaRPr>
          </a:p>
        </p:txBody>
      </p:sp>
      <p:sp>
        <p:nvSpPr>
          <p:cNvPr id="28683" name="Rectangle 11"/>
          <p:cNvSpPr>
            <a:spLocks noChangeArrowheads="1"/>
          </p:cNvSpPr>
          <p:nvPr/>
        </p:nvSpPr>
        <p:spPr bwMode="auto">
          <a:xfrm>
            <a:off x="2955560" y="58430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Negative reinforcement</a:t>
            </a:r>
          </a:p>
        </p:txBody>
      </p:sp>
      <p:sp>
        <p:nvSpPr>
          <p:cNvPr id="11" name="TextBox 10"/>
          <p:cNvSpPr txBox="1"/>
          <p:nvPr/>
        </p:nvSpPr>
        <p:spPr>
          <a:xfrm>
            <a:off x="225256" y="2769953"/>
            <a:ext cx="1892104" cy="1015663"/>
          </a:xfrm>
          <a:prstGeom prst="rect">
            <a:avLst/>
          </a:prstGeom>
          <a:solidFill>
            <a:schemeClr val="accent1"/>
          </a:solidFill>
          <a:ln>
            <a:solidFill>
              <a:schemeClr val="tx1"/>
            </a:solidFill>
          </a:ln>
        </p:spPr>
        <p:txBody>
          <a:bodyPr wrap="square" rtlCol="0">
            <a:spAutoFit/>
          </a:bodyPr>
          <a:lstStyle/>
          <a:p>
            <a:pPr algn="ctr"/>
            <a:r>
              <a:rPr lang="en-US" sz="2000" dirty="0" smtClean="0">
                <a:solidFill>
                  <a:schemeClr val="bg1"/>
                </a:solidFill>
              </a:rPr>
              <a:t>Fun with Function at Tier 3</a:t>
            </a:r>
            <a:endParaRPr lang="en-US" sz="2000" dirty="0">
              <a:solidFill>
                <a:schemeClr val="bg1"/>
              </a:solidFill>
            </a:endParaRPr>
          </a:p>
        </p:txBody>
      </p:sp>
      <p:pic>
        <p:nvPicPr>
          <p:cNvPr id="2" name="Picture 1"/>
          <p:cNvPicPr>
            <a:picLocks noChangeAspect="1"/>
          </p:cNvPicPr>
          <p:nvPr/>
        </p:nvPicPr>
        <p:blipFill>
          <a:blip r:embed="rId3"/>
          <a:stretch>
            <a:fillRect/>
          </a:stretch>
        </p:blipFill>
        <p:spPr>
          <a:xfrm rot="19672158">
            <a:off x="2441131" y="2471845"/>
            <a:ext cx="7309738" cy="1914310"/>
          </a:xfrm>
          <a:prstGeom prst="rect">
            <a:avLst/>
          </a:prstGeom>
        </p:spPr>
      </p:pic>
    </p:spTree>
    <p:extLst>
      <p:ext uri="{BB962C8B-B14F-4D97-AF65-F5344CB8AC3E}">
        <p14:creationId xmlns:p14="http://schemas.microsoft.com/office/powerpoint/2010/main" val="3226828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9"/>
                                        </p:tgtEl>
                                        <p:attrNameLst>
                                          <p:attrName>style.visibility</p:attrName>
                                        </p:attrNameLst>
                                      </p:cBhvr>
                                      <p:to>
                                        <p:strVal val="visible"/>
                                      </p:to>
                                    </p:set>
                                    <p:anim calcmode="lin" valueType="num">
                                      <p:cBhvr>
                                        <p:cTn id="14" dur="500" fill="hold"/>
                                        <p:tgtEl>
                                          <p:spTgt spid="28679"/>
                                        </p:tgtEl>
                                        <p:attrNameLst>
                                          <p:attrName>ppt_w</p:attrName>
                                        </p:attrNameLst>
                                      </p:cBhvr>
                                      <p:tavLst>
                                        <p:tav tm="0">
                                          <p:val>
                                            <p:fltVal val="0"/>
                                          </p:val>
                                        </p:tav>
                                        <p:tav tm="100000">
                                          <p:val>
                                            <p:strVal val="#ppt_w"/>
                                          </p:val>
                                        </p:tav>
                                      </p:tavLst>
                                    </p:anim>
                                    <p:anim calcmode="lin" valueType="num">
                                      <p:cBhvr>
                                        <p:cTn id="15" dur="500" fill="hold"/>
                                        <p:tgtEl>
                                          <p:spTgt spid="28679"/>
                                        </p:tgtEl>
                                        <p:attrNameLst>
                                          <p:attrName>ppt_h</p:attrName>
                                        </p:attrNameLst>
                                      </p:cBhvr>
                                      <p:tavLst>
                                        <p:tav tm="0">
                                          <p:val>
                                            <p:fltVal val="0"/>
                                          </p:val>
                                        </p:tav>
                                        <p:tav tm="100000">
                                          <p:val>
                                            <p:strVal val="#ppt_h"/>
                                          </p:val>
                                        </p:tav>
                                      </p:tavLst>
                                    </p:anim>
                                    <p:animEffect transition="in" filter="fade">
                                      <p:cBhvr>
                                        <p:cTn id="16" dur="500"/>
                                        <p:tgtEl>
                                          <p:spTgt spid="286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80"/>
                                        </p:tgtEl>
                                        <p:attrNameLst>
                                          <p:attrName>style.visibility</p:attrName>
                                        </p:attrNameLst>
                                      </p:cBhvr>
                                      <p:to>
                                        <p:strVal val="visible"/>
                                      </p:to>
                                    </p:set>
                                    <p:anim calcmode="lin" valueType="num">
                                      <p:cBhvr>
                                        <p:cTn id="21" dur="500" fill="hold"/>
                                        <p:tgtEl>
                                          <p:spTgt spid="28680"/>
                                        </p:tgtEl>
                                        <p:attrNameLst>
                                          <p:attrName>ppt_w</p:attrName>
                                        </p:attrNameLst>
                                      </p:cBhvr>
                                      <p:tavLst>
                                        <p:tav tm="0">
                                          <p:val>
                                            <p:fltVal val="0"/>
                                          </p:val>
                                        </p:tav>
                                        <p:tav tm="100000">
                                          <p:val>
                                            <p:strVal val="#ppt_w"/>
                                          </p:val>
                                        </p:tav>
                                      </p:tavLst>
                                    </p:anim>
                                    <p:anim calcmode="lin" valueType="num">
                                      <p:cBhvr>
                                        <p:cTn id="22" dur="500" fill="hold"/>
                                        <p:tgtEl>
                                          <p:spTgt spid="28680"/>
                                        </p:tgtEl>
                                        <p:attrNameLst>
                                          <p:attrName>ppt_h</p:attrName>
                                        </p:attrNameLst>
                                      </p:cBhvr>
                                      <p:tavLst>
                                        <p:tav tm="0">
                                          <p:val>
                                            <p:fltVal val="0"/>
                                          </p:val>
                                        </p:tav>
                                        <p:tav tm="100000">
                                          <p:val>
                                            <p:strVal val="#ppt_h"/>
                                          </p:val>
                                        </p:tav>
                                      </p:tavLst>
                                    </p:anim>
                                    <p:animEffect transition="in" filter="fade">
                                      <p:cBhvr>
                                        <p:cTn id="23" dur="500"/>
                                        <p:tgtEl>
                                          <p:spTgt spid="286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2"/>
                                        </p:tgtEl>
                                        <p:attrNameLst>
                                          <p:attrName>style.visibility</p:attrName>
                                        </p:attrNameLst>
                                      </p:cBhvr>
                                      <p:to>
                                        <p:strVal val="visible"/>
                                      </p:to>
                                    </p:set>
                                    <p:anim calcmode="lin" valueType="num">
                                      <p:cBhvr>
                                        <p:cTn id="28" dur="500" fill="hold"/>
                                        <p:tgtEl>
                                          <p:spTgt spid="28682"/>
                                        </p:tgtEl>
                                        <p:attrNameLst>
                                          <p:attrName>ppt_w</p:attrName>
                                        </p:attrNameLst>
                                      </p:cBhvr>
                                      <p:tavLst>
                                        <p:tav tm="0">
                                          <p:val>
                                            <p:fltVal val="0"/>
                                          </p:val>
                                        </p:tav>
                                        <p:tav tm="100000">
                                          <p:val>
                                            <p:strVal val="#ppt_w"/>
                                          </p:val>
                                        </p:tav>
                                      </p:tavLst>
                                    </p:anim>
                                    <p:anim calcmode="lin" valueType="num">
                                      <p:cBhvr>
                                        <p:cTn id="29" dur="500" fill="hold"/>
                                        <p:tgtEl>
                                          <p:spTgt spid="28682"/>
                                        </p:tgtEl>
                                        <p:attrNameLst>
                                          <p:attrName>ppt_h</p:attrName>
                                        </p:attrNameLst>
                                      </p:cBhvr>
                                      <p:tavLst>
                                        <p:tav tm="0">
                                          <p:val>
                                            <p:fltVal val="0"/>
                                          </p:val>
                                        </p:tav>
                                        <p:tav tm="100000">
                                          <p:val>
                                            <p:strVal val="#ppt_h"/>
                                          </p:val>
                                        </p:tav>
                                      </p:tavLst>
                                    </p:anim>
                                    <p:animEffect transition="in" filter="fade">
                                      <p:cBhvr>
                                        <p:cTn id="30" dur="500"/>
                                        <p:tgtEl>
                                          <p:spTgt spid="286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681"/>
                                        </p:tgtEl>
                                        <p:attrNameLst>
                                          <p:attrName>style.visibility</p:attrName>
                                        </p:attrNameLst>
                                      </p:cBhvr>
                                      <p:to>
                                        <p:strVal val="visible"/>
                                      </p:to>
                                    </p:set>
                                    <p:anim calcmode="lin" valueType="num">
                                      <p:cBhvr>
                                        <p:cTn id="35" dur="500" fill="hold"/>
                                        <p:tgtEl>
                                          <p:spTgt spid="28681"/>
                                        </p:tgtEl>
                                        <p:attrNameLst>
                                          <p:attrName>ppt_w</p:attrName>
                                        </p:attrNameLst>
                                      </p:cBhvr>
                                      <p:tavLst>
                                        <p:tav tm="0">
                                          <p:val>
                                            <p:fltVal val="0"/>
                                          </p:val>
                                        </p:tav>
                                        <p:tav tm="100000">
                                          <p:val>
                                            <p:strVal val="#ppt_w"/>
                                          </p:val>
                                        </p:tav>
                                      </p:tavLst>
                                    </p:anim>
                                    <p:anim calcmode="lin" valueType="num">
                                      <p:cBhvr>
                                        <p:cTn id="36" dur="500" fill="hold"/>
                                        <p:tgtEl>
                                          <p:spTgt spid="28681"/>
                                        </p:tgtEl>
                                        <p:attrNameLst>
                                          <p:attrName>ppt_h</p:attrName>
                                        </p:attrNameLst>
                                      </p:cBhvr>
                                      <p:tavLst>
                                        <p:tav tm="0">
                                          <p:val>
                                            <p:fltVal val="0"/>
                                          </p:val>
                                        </p:tav>
                                        <p:tav tm="100000">
                                          <p:val>
                                            <p:strVal val="#ppt_h"/>
                                          </p:val>
                                        </p:tav>
                                      </p:tavLst>
                                    </p:anim>
                                    <p:animEffect transition="in" filter="fade">
                                      <p:cBhvr>
                                        <p:cTn id="37" dur="500"/>
                                        <p:tgtEl>
                                          <p:spTgt spid="286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8683"/>
                                        </p:tgtEl>
                                        <p:attrNameLst>
                                          <p:attrName>style.visibility</p:attrName>
                                        </p:attrNameLst>
                                      </p:cBhvr>
                                      <p:to>
                                        <p:strVal val="visible"/>
                                      </p:to>
                                    </p:set>
                                    <p:anim calcmode="lin" valueType="num">
                                      <p:cBhvr>
                                        <p:cTn id="42" dur="500" fill="hold"/>
                                        <p:tgtEl>
                                          <p:spTgt spid="28683"/>
                                        </p:tgtEl>
                                        <p:attrNameLst>
                                          <p:attrName>ppt_w</p:attrName>
                                        </p:attrNameLst>
                                      </p:cBhvr>
                                      <p:tavLst>
                                        <p:tav tm="0">
                                          <p:val>
                                            <p:fltVal val="0"/>
                                          </p:val>
                                        </p:tav>
                                        <p:tav tm="100000">
                                          <p:val>
                                            <p:strVal val="#ppt_w"/>
                                          </p:val>
                                        </p:tav>
                                      </p:tavLst>
                                    </p:anim>
                                    <p:anim calcmode="lin" valueType="num">
                                      <p:cBhvr>
                                        <p:cTn id="43" dur="500" fill="hold"/>
                                        <p:tgtEl>
                                          <p:spTgt spid="28683"/>
                                        </p:tgtEl>
                                        <p:attrNameLst>
                                          <p:attrName>ppt_h</p:attrName>
                                        </p:attrNameLst>
                                      </p:cBhvr>
                                      <p:tavLst>
                                        <p:tav tm="0">
                                          <p:val>
                                            <p:fltVal val="0"/>
                                          </p:val>
                                        </p:tav>
                                        <p:tav tm="100000">
                                          <p:val>
                                            <p:strVal val="#ppt_h"/>
                                          </p:val>
                                        </p:tav>
                                      </p:tavLst>
                                    </p:anim>
                                    <p:animEffect transition="in" filter="fade">
                                      <p:cBhvr>
                                        <p:cTn id="44" dur="500"/>
                                        <p:tgtEl>
                                          <p:spTgt spid="2868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0" grpId="0" animBg="1"/>
      <p:bldP spid="28681" grpId="0" animBg="1"/>
      <p:bldP spid="28682" grpId="0" animBg="1"/>
      <p:bldP spid="286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584055" y="2428166"/>
            <a:ext cx="4429149" cy="1261036"/>
          </a:xfrm>
        </p:spPr>
        <p:txBody>
          <a:bodyPr/>
          <a:lstStyle/>
          <a:p>
            <a:r>
              <a:rPr lang="en-US" dirty="0" smtClean="0"/>
              <a:t>What is an FBA?</a:t>
            </a:r>
            <a:endParaRPr lang="en-US" dirty="0"/>
          </a:p>
        </p:txBody>
      </p:sp>
      <p:sp>
        <p:nvSpPr>
          <p:cNvPr id="3" name="Content Placeholder 2"/>
          <p:cNvSpPr>
            <a:spLocks noGrp="1"/>
          </p:cNvSpPr>
          <p:nvPr>
            <p:ph idx="1"/>
          </p:nvPr>
        </p:nvSpPr>
        <p:spPr>
          <a:xfrm>
            <a:off x="1136595" y="597506"/>
            <a:ext cx="9794239" cy="5359676"/>
          </a:xfrm>
          <a:ln>
            <a:solidFill>
              <a:srgbClr val="002060"/>
            </a:solidFill>
          </a:ln>
        </p:spPr>
        <p:txBody>
          <a:bodyPr>
            <a:normAutofit/>
          </a:bodyPr>
          <a:lstStyle/>
          <a:p>
            <a:pPr marL="0" indent="0" algn="ctr">
              <a:buNone/>
            </a:pPr>
            <a:r>
              <a:rPr lang="en-US" dirty="0" smtClean="0"/>
              <a:t>Assessing predictable relationships between the environment and behavior</a:t>
            </a:r>
            <a:br>
              <a:rPr lang="en-US" dirty="0" smtClean="0"/>
            </a:br>
            <a:endParaRPr lang="en-US" dirty="0" smtClean="0"/>
          </a:p>
          <a:p>
            <a:pPr lvl="1"/>
            <a:r>
              <a:rPr lang="en-US" dirty="0" smtClean="0"/>
              <a:t>Involves gathering information from those who know the student</a:t>
            </a:r>
          </a:p>
          <a:p>
            <a:pPr lvl="1"/>
            <a:r>
              <a:rPr lang="en-US" dirty="0" smtClean="0"/>
              <a:t>Predict when/where behavior problems will occur</a:t>
            </a:r>
          </a:p>
          <a:p>
            <a:pPr lvl="1"/>
            <a:r>
              <a:rPr lang="en-US" dirty="0" smtClean="0"/>
              <a:t>Determine why problem behaviors occur</a:t>
            </a:r>
          </a:p>
          <a:p>
            <a:pPr marL="457063" lvl="1" indent="0">
              <a:buNone/>
            </a:pPr>
            <a:endParaRPr lang="en-US" dirty="0" smtClean="0"/>
          </a:p>
          <a:p>
            <a:pPr marL="457063" lvl="1" indent="0">
              <a:buNone/>
            </a:pPr>
            <a:endParaRPr lang="en-US" dirty="0"/>
          </a:p>
          <a:p>
            <a:pPr marL="457063" lvl="1" indent="0" algn="ctr">
              <a:buNone/>
            </a:pPr>
            <a:r>
              <a:rPr lang="en-US" sz="3600" b="1" i="1" dirty="0"/>
              <a:t>The FBA is just the information we need in order to build </a:t>
            </a:r>
            <a:r>
              <a:rPr lang="en-US" sz="3600" b="1" i="1" dirty="0" smtClean="0"/>
              <a:t>an effective </a:t>
            </a:r>
            <a:r>
              <a:rPr lang="en-US" sz="3600" b="1" i="1" dirty="0"/>
              <a:t>intervention plan</a:t>
            </a:r>
          </a:p>
        </p:txBody>
      </p:sp>
    </p:spTree>
    <p:extLst>
      <p:ext uri="{BB962C8B-B14F-4D97-AF65-F5344CB8AC3E}">
        <p14:creationId xmlns:p14="http://schemas.microsoft.com/office/powerpoint/2010/main" val="4279872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70" y="745010"/>
            <a:ext cx="9929977" cy="618971"/>
          </a:xfrm>
        </p:spPr>
        <p:txBody>
          <a:bodyPr>
            <a:normAutofit fontScale="90000"/>
          </a:bodyPr>
          <a:lstStyle/>
          <a:p>
            <a:r>
              <a:rPr lang="en-US" dirty="0"/>
              <a:t>Tier 3 is </a:t>
            </a:r>
            <a:r>
              <a:rPr lang="en-US" dirty="0" smtClean="0"/>
              <a:t>a </a:t>
            </a:r>
            <a:r>
              <a:rPr lang="en-US" dirty="0"/>
              <a:t>Continuum of Supports</a:t>
            </a:r>
            <a:r>
              <a:rPr lang="en-US" sz="4050" dirty="0"/>
              <a:t/>
            </a:r>
            <a:br>
              <a:rPr lang="en-US" sz="4050" dirty="0"/>
            </a:br>
            <a:endParaRPr lang="en-US" dirty="0"/>
          </a:p>
        </p:txBody>
      </p:sp>
      <p:sp>
        <p:nvSpPr>
          <p:cNvPr id="3" name="Rectangle 2"/>
          <p:cNvSpPr/>
          <p:nvPr/>
        </p:nvSpPr>
        <p:spPr>
          <a:xfrm>
            <a:off x="5371016" y="1955489"/>
            <a:ext cx="4572000" cy="923330"/>
          </a:xfrm>
          <a:prstGeom prst="rect">
            <a:avLst/>
          </a:prstGeom>
        </p:spPr>
        <p:txBody>
          <a:bodyPr>
            <a:spAutoFit/>
          </a:bodyPr>
          <a:lstStyle/>
          <a:p>
            <a:r>
              <a:rPr lang="en-US" sz="1350" dirty="0"/>
              <a:t>Wrap-Around or Person-Centered Planning Based Supports </a:t>
            </a:r>
          </a:p>
          <a:p>
            <a:pPr lvl="1"/>
            <a:r>
              <a:rPr lang="en-US" sz="1350" dirty="0"/>
              <a:t>Long-standing, extremely intense behaviors, mental health concerns, complex life events</a:t>
            </a:r>
          </a:p>
          <a:p>
            <a:pPr lvl="1"/>
            <a:r>
              <a:rPr lang="en-US" sz="1350" dirty="0"/>
              <a:t>Multiple services, agencies or institutions </a:t>
            </a:r>
          </a:p>
        </p:txBody>
      </p:sp>
      <p:graphicFrame>
        <p:nvGraphicFramePr>
          <p:cNvPr id="5" name="Content Placeholder 4"/>
          <p:cNvGraphicFramePr>
            <a:graphicFrameLocks/>
          </p:cNvGraphicFramePr>
          <p:nvPr>
            <p:extLst>
              <p:ext uri="{D42A27DB-BD31-4B8C-83A1-F6EECF244321}">
                <p14:modId xmlns:p14="http://schemas.microsoft.com/office/powerpoint/2010/main" val="1890187527"/>
              </p:ext>
            </p:extLst>
          </p:nvPr>
        </p:nvGraphicFramePr>
        <p:xfrm>
          <a:off x="1994384" y="1697610"/>
          <a:ext cx="302895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71016" y="3012088"/>
            <a:ext cx="4572000" cy="923330"/>
          </a:xfrm>
          <a:prstGeom prst="rect">
            <a:avLst/>
          </a:prstGeom>
        </p:spPr>
        <p:txBody>
          <a:bodyPr>
            <a:spAutoFit/>
          </a:bodyPr>
          <a:lstStyle/>
          <a:p>
            <a:r>
              <a:rPr lang="en-US" sz="1350" dirty="0"/>
              <a:t>Team Based PTR</a:t>
            </a:r>
          </a:p>
          <a:p>
            <a:pPr lvl="1"/>
            <a:r>
              <a:rPr lang="en-US" sz="1350" dirty="0"/>
              <a:t>More intensive FBA/BIP process</a:t>
            </a:r>
          </a:p>
          <a:p>
            <a:pPr lvl="1"/>
            <a:r>
              <a:rPr lang="en-US" sz="1350" dirty="0"/>
              <a:t>Multiple meetings (2-4) or one long meeting (&gt;2 hours)</a:t>
            </a:r>
          </a:p>
          <a:p>
            <a:pPr lvl="1"/>
            <a:r>
              <a:rPr lang="en-US" sz="1350" dirty="0"/>
              <a:t>Best for chronic, durable, intense behaviors</a:t>
            </a:r>
          </a:p>
        </p:txBody>
      </p:sp>
      <p:sp>
        <p:nvSpPr>
          <p:cNvPr id="7" name="Rectangle 6"/>
          <p:cNvSpPr/>
          <p:nvPr/>
        </p:nvSpPr>
        <p:spPr>
          <a:xfrm>
            <a:off x="5371016" y="4068688"/>
            <a:ext cx="4572000" cy="1338828"/>
          </a:xfrm>
          <a:prstGeom prst="rect">
            <a:avLst/>
          </a:prstGeom>
        </p:spPr>
        <p:txBody>
          <a:bodyPr>
            <a:spAutoFit/>
          </a:bodyPr>
          <a:lstStyle/>
          <a:p>
            <a:r>
              <a:rPr lang="en-US" sz="1350" dirty="0"/>
              <a:t>Brief PTR (consultant based)</a:t>
            </a:r>
          </a:p>
          <a:p>
            <a:pPr lvl="1"/>
            <a:r>
              <a:rPr lang="en-US" sz="1350" dirty="0"/>
              <a:t>FBA/BIP developed in one meeting (~60 minutes)</a:t>
            </a:r>
          </a:p>
          <a:p>
            <a:pPr lvl="1"/>
            <a:r>
              <a:rPr lang="en-US" sz="1350" dirty="0"/>
              <a:t>Best for high frequency/low intensity behaviors</a:t>
            </a:r>
          </a:p>
          <a:p>
            <a:pPr lvl="2"/>
            <a:r>
              <a:rPr lang="en-US" sz="1350" dirty="0"/>
              <a:t>Noncompliance, minor disruptions</a:t>
            </a:r>
          </a:p>
          <a:p>
            <a:pPr lvl="2"/>
            <a:endParaRPr lang="en-US" sz="1350" dirty="0"/>
          </a:p>
          <a:p>
            <a:pPr lvl="2"/>
            <a:endParaRPr lang="en-US" sz="1350" dirty="0"/>
          </a:p>
        </p:txBody>
      </p:sp>
      <p:sp>
        <p:nvSpPr>
          <p:cNvPr id="8" name="Rectangle 7"/>
          <p:cNvSpPr/>
          <p:nvPr/>
        </p:nvSpPr>
        <p:spPr>
          <a:xfrm>
            <a:off x="3905902" y="5556062"/>
            <a:ext cx="6037114" cy="553998"/>
          </a:xfrm>
          <a:prstGeom prst="rect">
            <a:avLst/>
          </a:prstGeom>
        </p:spPr>
        <p:txBody>
          <a:bodyPr wrap="square">
            <a:spAutoFit/>
          </a:bodyPr>
          <a:lstStyle/>
          <a:p>
            <a:r>
              <a:rPr lang="en-US" sz="3000" spc="-75" dirty="0">
                <a:solidFill>
                  <a:srgbClr val="D2533C"/>
                </a:solidFill>
                <a:ea typeface="+mj-ea"/>
                <a:cs typeface="+mj-cs"/>
              </a:rPr>
              <a:t>Functional thinking at all levels</a:t>
            </a:r>
            <a:endParaRPr lang="en-US" sz="1350" dirty="0"/>
          </a:p>
        </p:txBody>
      </p:sp>
    </p:spTree>
    <p:extLst>
      <p:ext uri="{BB962C8B-B14F-4D97-AF65-F5344CB8AC3E}">
        <p14:creationId xmlns:p14="http://schemas.microsoft.com/office/powerpoint/2010/main" val="1163031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Features of the FBA</a:t>
            </a:r>
            <a:endParaRPr lang="en-US" dirty="0"/>
          </a:p>
        </p:txBody>
      </p:sp>
      <p:sp>
        <p:nvSpPr>
          <p:cNvPr id="3" name="Content Placeholder 2"/>
          <p:cNvSpPr>
            <a:spLocks noGrp="1"/>
          </p:cNvSpPr>
          <p:nvPr>
            <p:ph idx="1"/>
          </p:nvPr>
        </p:nvSpPr>
        <p:spPr/>
        <p:txBody>
          <a:bodyPr/>
          <a:lstStyle/>
          <a:p>
            <a:r>
              <a:rPr lang="en-US" dirty="0" smtClean="0"/>
              <a:t>Assessment Includes:</a:t>
            </a:r>
          </a:p>
          <a:p>
            <a:pPr lvl="1"/>
            <a:r>
              <a:rPr lang="en-US" dirty="0" smtClean="0"/>
              <a:t>Student/family input (student strengths and preferences for support options)</a:t>
            </a:r>
          </a:p>
          <a:p>
            <a:pPr lvl="1"/>
            <a:r>
              <a:rPr lang="en-US" dirty="0" smtClean="0"/>
              <a:t>Relevant medical, behavioral (attendance, discipline data), mental health strengths and needs, academic data</a:t>
            </a:r>
          </a:p>
          <a:p>
            <a:pPr lvl="1"/>
            <a:r>
              <a:rPr lang="en-US" dirty="0" smtClean="0"/>
              <a:t>Current Tier 1 and 2 supports for relevant academic and behavioral interventions</a:t>
            </a:r>
          </a:p>
          <a:p>
            <a:pPr lvl="1"/>
            <a:r>
              <a:rPr lang="en-US" dirty="0"/>
              <a:t>Problem behaviors (academic, social, emotional, etc.) identified and defined in observable and measurable terms</a:t>
            </a:r>
          </a:p>
          <a:p>
            <a:pPr lvl="1"/>
            <a:r>
              <a:rPr lang="en-US" dirty="0"/>
              <a:t>Baseline data collected for problem behavior(s)</a:t>
            </a:r>
          </a:p>
          <a:p>
            <a:pPr lvl="1"/>
            <a:r>
              <a:rPr lang="en-US" dirty="0"/>
              <a:t>Identification of antecedents and consequences</a:t>
            </a:r>
          </a:p>
          <a:p>
            <a:pPr lvl="1"/>
            <a:r>
              <a:rPr lang="en-US" dirty="0"/>
              <a:t>Identification of behavioral function</a:t>
            </a:r>
          </a:p>
          <a:p>
            <a:pPr lvl="1"/>
            <a:endParaRPr lang="en-US" dirty="0"/>
          </a:p>
        </p:txBody>
      </p:sp>
    </p:spTree>
    <p:extLst>
      <p:ext uri="{BB962C8B-B14F-4D97-AF65-F5344CB8AC3E}">
        <p14:creationId xmlns:p14="http://schemas.microsoft.com/office/powerpoint/2010/main" val="235364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Core Features of a BIP</a:t>
            </a:r>
            <a:endParaRPr lang="en-US" dirty="0"/>
          </a:p>
        </p:txBody>
      </p:sp>
      <p:sp>
        <p:nvSpPr>
          <p:cNvPr id="3" name="Content Placeholder 2"/>
          <p:cNvSpPr>
            <a:spLocks noGrp="1"/>
          </p:cNvSpPr>
          <p:nvPr>
            <p:ph idx="1"/>
          </p:nvPr>
        </p:nvSpPr>
        <p:spPr>
          <a:xfrm>
            <a:off x="938365" y="1882238"/>
            <a:ext cx="8839200" cy="3479761"/>
          </a:xfrm>
        </p:spPr>
        <p:txBody>
          <a:bodyPr>
            <a:normAutofit/>
          </a:bodyPr>
          <a:lstStyle/>
          <a:p>
            <a:pPr lvl="1"/>
            <a:r>
              <a:rPr lang="en-US" sz="2200" dirty="0"/>
              <a:t>Prevention strategies</a:t>
            </a:r>
          </a:p>
          <a:p>
            <a:pPr lvl="1"/>
            <a:r>
              <a:rPr lang="en-US" sz="2200" dirty="0"/>
              <a:t>Teaching strategies with replacement/alternative behaviors identified and defined in observable and measurable terms</a:t>
            </a:r>
          </a:p>
          <a:p>
            <a:pPr lvl="1"/>
            <a:r>
              <a:rPr lang="en-US" sz="2200" dirty="0"/>
              <a:t>Strategies for removing rewards for problem behavior</a:t>
            </a:r>
          </a:p>
          <a:p>
            <a:pPr lvl="1"/>
            <a:r>
              <a:rPr lang="en-US" sz="2200" dirty="0"/>
              <a:t>Specific rewards for desired behavior</a:t>
            </a:r>
          </a:p>
          <a:p>
            <a:pPr lvl="1"/>
            <a:r>
              <a:rPr lang="en-US" sz="2200" dirty="0"/>
              <a:t>Safety elements when needed</a:t>
            </a:r>
          </a:p>
          <a:p>
            <a:pPr lvl="1"/>
            <a:r>
              <a:rPr lang="en-US" sz="2200" dirty="0"/>
              <a:t>A systematic process for assessing fidelity and impact</a:t>
            </a:r>
          </a:p>
          <a:p>
            <a:pPr lvl="1"/>
            <a:r>
              <a:rPr lang="en-US" sz="2200" dirty="0"/>
              <a:t>An action plan for putting the support plan in place</a:t>
            </a:r>
          </a:p>
        </p:txBody>
      </p:sp>
    </p:spTree>
    <p:extLst>
      <p:ext uri="{BB962C8B-B14F-4D97-AF65-F5344CB8AC3E}">
        <p14:creationId xmlns:p14="http://schemas.microsoft.com/office/powerpoint/2010/main" val="3524870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Self-Assess</a:t>
            </a:r>
            <a:endParaRPr lang="en-US" dirty="0"/>
          </a:p>
        </p:txBody>
      </p:sp>
      <p:sp>
        <p:nvSpPr>
          <p:cNvPr id="6" name="Content Placeholder 5"/>
          <p:cNvSpPr>
            <a:spLocks noGrp="1"/>
          </p:cNvSpPr>
          <p:nvPr>
            <p:ph idx="1"/>
          </p:nvPr>
        </p:nvSpPr>
        <p:spPr>
          <a:xfrm>
            <a:off x="609600" y="1958009"/>
            <a:ext cx="10160000" cy="2773017"/>
          </a:xfrm>
        </p:spPr>
        <p:txBody>
          <a:bodyPr>
            <a:normAutofit/>
          </a:bodyPr>
          <a:lstStyle/>
          <a:p>
            <a:r>
              <a:rPr lang="en-US" sz="2400" dirty="0"/>
              <a:t>T</a:t>
            </a:r>
            <a:r>
              <a:rPr lang="en-US" sz="2400" dirty="0" smtClean="0"/>
              <a:t>echnical Adequacy Tool for Evaluation (TATE) and Scoring Rubric developed by national experts (</a:t>
            </a:r>
            <a:r>
              <a:rPr lang="en-US" sz="2400" dirty="0" err="1" smtClean="0"/>
              <a:t>Iovannone</a:t>
            </a:r>
            <a:r>
              <a:rPr lang="en-US" sz="2400" dirty="0" smtClean="0"/>
              <a:t>, Kincaid &amp; </a:t>
            </a:r>
            <a:r>
              <a:rPr lang="en-US" sz="2400" dirty="0" err="1" smtClean="0"/>
              <a:t>Chistiansen</a:t>
            </a:r>
            <a:r>
              <a:rPr lang="en-US" sz="2400" dirty="0" smtClean="0"/>
              <a:t>, 2015)</a:t>
            </a:r>
            <a:br>
              <a:rPr lang="en-US" sz="2400" dirty="0" smtClean="0"/>
            </a:br>
            <a:endParaRPr lang="en-US" sz="2400" dirty="0" smtClean="0"/>
          </a:p>
          <a:p>
            <a:r>
              <a:rPr lang="en-US" sz="2400" dirty="0" smtClean="0"/>
              <a:t>For training purposes, we will use a simplified version of the TATE</a:t>
            </a:r>
            <a:br>
              <a:rPr lang="en-US" sz="2400" dirty="0" smtClean="0"/>
            </a:br>
            <a:endParaRPr lang="en-US" sz="2400" dirty="0" smtClean="0"/>
          </a:p>
          <a:p>
            <a:r>
              <a:rPr lang="en-US" sz="2400" dirty="0" smtClean="0"/>
              <a:t>Using your own FBA and BIP (or the sample) please complete the checklist</a:t>
            </a:r>
            <a:endParaRPr lang="en-US" dirty="0" smtClean="0"/>
          </a:p>
          <a:p>
            <a:endParaRPr lang="en-US" dirty="0"/>
          </a:p>
          <a:p>
            <a:pPr marL="411480" lvl="1" indent="0">
              <a:buNone/>
            </a:pPr>
            <a:endParaRPr lang="en-US" dirty="0"/>
          </a:p>
          <a:p>
            <a:endParaRPr lang="en-US" dirty="0" smtClean="0"/>
          </a:p>
          <a:p>
            <a:pPr marL="114300" indent="0">
              <a:buNone/>
            </a:pPr>
            <a:endParaRPr lang="en-US" dirty="0" smtClean="0"/>
          </a:p>
        </p:txBody>
      </p:sp>
      <p:sp>
        <p:nvSpPr>
          <p:cNvPr id="7" name="Content Placeholder 2"/>
          <p:cNvSpPr>
            <a:spLocks noGrp="1"/>
          </p:cNvSpPr>
          <p:nvPr/>
        </p:nvSpPr>
        <p:spPr>
          <a:xfrm>
            <a:off x="540026" y="23565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70361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Trends</a:t>
            </a:r>
            <a:endParaRPr lang="en-US" dirty="0"/>
          </a:p>
        </p:txBody>
      </p:sp>
      <p:sp>
        <p:nvSpPr>
          <p:cNvPr id="4" name="Content Placeholder 2"/>
          <p:cNvSpPr>
            <a:spLocks noGrp="1"/>
          </p:cNvSpPr>
          <p:nvPr>
            <p:ph idx="1"/>
          </p:nvPr>
        </p:nvSpPr>
        <p:spPr>
          <a:xfrm>
            <a:off x="609600" y="1615588"/>
            <a:ext cx="10160000" cy="480060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dirty="0" smtClean="0"/>
              <a:t>FBA </a:t>
            </a:r>
            <a:r>
              <a:rPr lang="en-US" sz="3700" dirty="0"/>
              <a:t>Items </a:t>
            </a:r>
            <a:endParaRPr lang="en-US" sz="3700" dirty="0" smtClean="0"/>
          </a:p>
          <a:p>
            <a:pPr marL="457200" lvl="1" indent="0">
              <a:buNone/>
            </a:pPr>
            <a:r>
              <a:rPr lang="en-US" sz="2900" dirty="0" smtClean="0"/>
              <a:t>Strengths </a:t>
            </a:r>
            <a:r>
              <a:rPr lang="en-US" sz="2900" dirty="0"/>
              <a:t>(highest mean scores</a:t>
            </a:r>
            <a:r>
              <a:rPr lang="en-US" sz="2000" dirty="0"/>
              <a:t>) </a:t>
            </a:r>
            <a:endParaRPr lang="en-US" sz="2000" dirty="0" smtClean="0"/>
          </a:p>
          <a:p>
            <a:pPr lvl="2"/>
            <a:r>
              <a:rPr lang="en-US" sz="2100" dirty="0" smtClean="0"/>
              <a:t>More </a:t>
            </a:r>
            <a:r>
              <a:rPr lang="en-US" sz="2100" dirty="0"/>
              <a:t>than one source used for FBA </a:t>
            </a:r>
          </a:p>
          <a:p>
            <a:pPr lvl="2"/>
            <a:r>
              <a:rPr lang="en-US" sz="2100" dirty="0"/>
              <a:t>Identifying functions that are observable (e.g., escape/avoid; get/obtain) </a:t>
            </a:r>
            <a:r>
              <a:rPr lang="en-US" sz="1600" dirty="0" smtClean="0"/>
              <a:t/>
            </a:r>
            <a:br>
              <a:rPr lang="en-US" sz="1600" dirty="0" smtClean="0"/>
            </a:br>
            <a:endParaRPr lang="en-US" sz="1600" dirty="0"/>
          </a:p>
          <a:p>
            <a:pPr marL="457200" lvl="1" indent="0">
              <a:buNone/>
            </a:pPr>
            <a:r>
              <a:rPr lang="en-US" sz="2900" dirty="0"/>
              <a:t>Challenges (lowest mean scores) </a:t>
            </a:r>
            <a:endParaRPr lang="en-US" sz="2900" dirty="0" smtClean="0"/>
          </a:p>
          <a:p>
            <a:pPr lvl="2"/>
            <a:r>
              <a:rPr lang="en-US" sz="2100" dirty="0" smtClean="0"/>
              <a:t>Considering </a:t>
            </a:r>
            <a:r>
              <a:rPr lang="en-US" sz="2100" dirty="0"/>
              <a:t>and identifying setting events </a:t>
            </a:r>
          </a:p>
          <a:p>
            <a:pPr lvl="2"/>
            <a:r>
              <a:rPr lang="en-US" sz="2100" dirty="0"/>
              <a:t>Identifying contexts in which problem behavior is absent </a:t>
            </a:r>
          </a:p>
          <a:p>
            <a:pPr lvl="2"/>
            <a:r>
              <a:rPr lang="en-US" sz="2100" dirty="0"/>
              <a:t>Identifying responses (consequences) that immediately follow problem behavior </a:t>
            </a:r>
          </a:p>
          <a:p>
            <a:pPr marL="0" indent="0">
              <a:buNone/>
            </a:pPr>
            <a:r>
              <a:rPr lang="en-US" sz="3600" dirty="0" smtClean="0"/>
              <a:t/>
            </a:r>
            <a:br>
              <a:rPr lang="en-US" sz="3600" dirty="0" smtClean="0"/>
            </a:br>
            <a:r>
              <a:rPr lang="en-US" sz="3600" dirty="0" smtClean="0"/>
              <a:t>BIP </a:t>
            </a:r>
            <a:r>
              <a:rPr lang="en-US" sz="3600" dirty="0"/>
              <a:t>Items </a:t>
            </a:r>
          </a:p>
          <a:p>
            <a:pPr marL="457200" lvl="1" indent="0">
              <a:buNone/>
            </a:pPr>
            <a:r>
              <a:rPr lang="en-US" sz="2800" dirty="0"/>
              <a:t>Strengths </a:t>
            </a:r>
          </a:p>
          <a:p>
            <a:pPr lvl="2"/>
            <a:r>
              <a:rPr lang="en-US" dirty="0"/>
              <a:t>BIP completed in timely fashion after FBA </a:t>
            </a:r>
          </a:p>
          <a:p>
            <a:pPr lvl="2"/>
            <a:r>
              <a:rPr lang="en-US" dirty="0"/>
              <a:t>Hypothesis included or referenced on BIP </a:t>
            </a:r>
          </a:p>
          <a:p>
            <a:pPr lvl="2"/>
            <a:r>
              <a:rPr lang="en-US" dirty="0"/>
              <a:t>Crisis plan consideration (lack of detail) </a:t>
            </a:r>
          </a:p>
          <a:p>
            <a:pPr lvl="1"/>
            <a:endParaRPr lang="en-US" dirty="0"/>
          </a:p>
          <a:p>
            <a:pPr marL="457200" lvl="1" indent="0">
              <a:buNone/>
            </a:pPr>
            <a:r>
              <a:rPr lang="en-US" sz="2800" dirty="0"/>
              <a:t>Challenges</a:t>
            </a:r>
          </a:p>
          <a:p>
            <a:pPr lvl="2"/>
            <a:r>
              <a:rPr lang="en-US" dirty="0"/>
              <a:t>Interventions not linked to hypothesis </a:t>
            </a:r>
          </a:p>
          <a:p>
            <a:pPr lvl="2"/>
            <a:r>
              <a:rPr lang="en-US" dirty="0"/>
              <a:t>Interventions described in stock lists of strategies </a:t>
            </a:r>
          </a:p>
          <a:p>
            <a:pPr lvl="2"/>
            <a:r>
              <a:rPr lang="en-US" dirty="0"/>
              <a:t>Interventions to change responses to problem behaviors missing or not linked to function </a:t>
            </a:r>
          </a:p>
          <a:p>
            <a:pPr lvl="2"/>
            <a:r>
              <a:rPr lang="en-US" dirty="0"/>
              <a:t>Plans for evaluating fidelity of implementation missing </a:t>
            </a:r>
          </a:p>
          <a:p>
            <a:pPr lvl="1"/>
            <a:endParaRPr lang="en-US" dirty="0"/>
          </a:p>
          <a:p>
            <a:pPr lvl="1"/>
            <a:endParaRPr lang="en-US" dirty="0"/>
          </a:p>
          <a:p>
            <a:pPr marL="0" indent="0">
              <a:buNone/>
            </a:pPr>
            <a:endParaRPr lang="en-US" dirty="0" smtClean="0"/>
          </a:p>
          <a:p>
            <a:pPr marL="0" indent="0">
              <a:buNone/>
            </a:pPr>
            <a:endParaRPr lang="en-US" dirty="0"/>
          </a:p>
        </p:txBody>
      </p:sp>
      <p:sp>
        <p:nvSpPr>
          <p:cNvPr id="6" name="TextBox 5"/>
          <p:cNvSpPr txBox="1"/>
          <p:nvPr/>
        </p:nvSpPr>
        <p:spPr>
          <a:xfrm>
            <a:off x="8368748" y="3246447"/>
            <a:ext cx="2017644" cy="769441"/>
          </a:xfrm>
          <a:prstGeom prst="rect">
            <a:avLst/>
          </a:prstGeom>
          <a:solidFill>
            <a:schemeClr val="accent1"/>
          </a:solidFill>
          <a:ln>
            <a:solidFill>
              <a:schemeClr val="tx1"/>
            </a:solidFill>
          </a:ln>
        </p:spPr>
        <p:txBody>
          <a:bodyPr wrap="square" rtlCol="0">
            <a:spAutoFit/>
          </a:bodyPr>
          <a:lstStyle/>
          <a:p>
            <a:pPr algn="ctr"/>
            <a:r>
              <a:rPr lang="en-US" sz="2200" dirty="0" smtClean="0">
                <a:solidFill>
                  <a:schemeClr val="bg1"/>
                </a:solidFill>
              </a:rPr>
              <a:t>How do we compare?</a:t>
            </a:r>
            <a:endParaRPr lang="en-US" sz="2200" dirty="0">
              <a:solidFill>
                <a:schemeClr val="bg1"/>
              </a:solidFill>
            </a:endParaRPr>
          </a:p>
        </p:txBody>
      </p:sp>
      <p:sp>
        <p:nvSpPr>
          <p:cNvPr id="3" name="TextBox 2"/>
          <p:cNvSpPr txBox="1"/>
          <p:nvPr/>
        </p:nvSpPr>
        <p:spPr>
          <a:xfrm>
            <a:off x="8289235" y="6416188"/>
            <a:ext cx="2693504" cy="369332"/>
          </a:xfrm>
          <a:prstGeom prst="rect">
            <a:avLst/>
          </a:prstGeom>
          <a:noFill/>
        </p:spPr>
        <p:txBody>
          <a:bodyPr wrap="square" rtlCol="0">
            <a:spAutoFit/>
          </a:bodyPr>
          <a:lstStyle/>
          <a:p>
            <a:r>
              <a:rPr lang="en-US" dirty="0" err="1" smtClean="0"/>
              <a:t>Iovannone</a:t>
            </a:r>
            <a:r>
              <a:rPr lang="en-US" dirty="0" smtClean="0"/>
              <a:t> &amp; </a:t>
            </a:r>
            <a:r>
              <a:rPr lang="en-US" dirty="0" err="1" smtClean="0"/>
              <a:t>Romer</a:t>
            </a:r>
            <a:r>
              <a:rPr lang="en-US" dirty="0" smtClean="0"/>
              <a:t>, 2017</a:t>
            </a:r>
            <a:endParaRPr lang="en-US" dirty="0"/>
          </a:p>
        </p:txBody>
      </p:sp>
    </p:spTree>
    <p:extLst>
      <p:ext uri="{BB962C8B-B14F-4D97-AF65-F5344CB8AC3E}">
        <p14:creationId xmlns:p14="http://schemas.microsoft.com/office/powerpoint/2010/main" val="3618149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10268" y="33876"/>
            <a:ext cx="8839199" cy="72813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latin typeface="Arial" charset="0"/>
                <a:ea typeface="Arial" charset="0"/>
                <a:cs typeface="Arial" charset="0"/>
              </a:rPr>
              <a:t>POSITIVE SCHOOL &amp; CLASSROOM CLIMATE</a:t>
            </a:r>
          </a:p>
        </p:txBody>
      </p:sp>
      <p:sp>
        <p:nvSpPr>
          <p:cNvPr id="7" name="Rectangle 6"/>
          <p:cNvSpPr/>
          <p:nvPr/>
        </p:nvSpPr>
        <p:spPr bwMode="auto">
          <a:xfrm>
            <a:off x="1710270" y="762010"/>
            <a:ext cx="8839199" cy="1371598"/>
          </a:xfrm>
          <a:prstGeom prst="rect">
            <a:avLst/>
          </a:prstGeom>
          <a:solidFill>
            <a:srgbClr val="73FE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200" u="sng" dirty="0"/>
              <a:t>Definition</a:t>
            </a:r>
            <a:r>
              <a:rPr lang="en-US" sz="2200" dirty="0"/>
              <a:t>: Shared norms, beliefs, attitudes, experiences, &amp; behaviors that shape nature of interactions between &amp; among students, teachers, &amp; administrators </a:t>
            </a:r>
            <a:endParaRPr lang="en-US" sz="2200" dirty="0">
              <a:latin typeface="Arial" charset="0"/>
              <a:ea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00938313"/>
              </p:ext>
            </p:extLst>
          </p:nvPr>
        </p:nvGraphicFramePr>
        <p:xfrm>
          <a:off x="1710266" y="2247057"/>
          <a:ext cx="8839200" cy="3689773"/>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74133">
                <a:tc>
                  <a:txBody>
                    <a:bodyPr/>
                    <a:lstStyle/>
                    <a:p>
                      <a:pPr algn="ctr"/>
                      <a:r>
                        <a:rPr lang="en-US" dirty="0"/>
                        <a:t>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a:t>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994090">
                <a:tc>
                  <a:txBody>
                    <a:bodyPr/>
                    <a:lstStyle/>
                    <a:p>
                      <a:pPr marL="285750" indent="-285750">
                        <a:spcBef>
                          <a:spcPts val="600"/>
                        </a:spcBef>
                        <a:buFont typeface="Arial" charset="0"/>
                        <a:buChar char="•"/>
                      </a:pPr>
                      <a:r>
                        <a:rPr lang="en-US" dirty="0"/>
                        <a:t>Academic</a:t>
                      </a:r>
                    </a:p>
                    <a:p>
                      <a:pPr marL="285750" indent="-285750">
                        <a:spcBef>
                          <a:spcPts val="600"/>
                        </a:spcBef>
                        <a:buFont typeface="Arial" charset="0"/>
                        <a:buChar char="•"/>
                      </a:pPr>
                      <a:r>
                        <a:rPr lang="en-US" dirty="0"/>
                        <a:t>Self-management</a:t>
                      </a:r>
                    </a:p>
                    <a:p>
                      <a:pPr marL="285750" indent="-285750">
                        <a:spcBef>
                          <a:spcPts val="600"/>
                        </a:spcBef>
                        <a:buFont typeface="Arial" charset="0"/>
                        <a:buChar char="•"/>
                      </a:pPr>
                      <a:r>
                        <a:rPr lang="en-US" dirty="0"/>
                        <a:t>Interpersonal</a:t>
                      </a:r>
                    </a:p>
                    <a:p>
                      <a:pPr marL="285750" indent="-285750">
                        <a:spcBef>
                          <a:spcPts val="600"/>
                        </a:spcBef>
                        <a:buFont typeface="Arial" charset="0"/>
                        <a:buChar char="•"/>
                      </a:pPr>
                      <a:r>
                        <a:rPr lang="en-US" dirty="0"/>
                        <a:t>Career</a:t>
                      </a:r>
                      <a:r>
                        <a:rPr lang="en-US" baseline="0" dirty="0"/>
                        <a:t> &amp; postsecondary</a:t>
                      </a:r>
                    </a:p>
                    <a:p>
                      <a:pPr marL="285750" indent="-285750">
                        <a:spcBef>
                          <a:spcPts val="600"/>
                        </a:spcBef>
                        <a:buFont typeface="Arial" charset="0"/>
                        <a:buChar char="•"/>
                      </a:pPr>
                      <a:r>
                        <a:rPr lang="en-US" baseline="0" dirty="0"/>
                        <a:t>Mental health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spcBef>
                          <a:spcPts val="600"/>
                        </a:spcBef>
                        <a:buFont typeface="Arial" charset="0"/>
                        <a:buChar char="•"/>
                      </a:pPr>
                      <a:r>
                        <a:rPr lang="en-US" b="0" dirty="0" smtClean="0"/>
                        <a:t>Functional Behavioral</a:t>
                      </a:r>
                      <a:r>
                        <a:rPr lang="en-US" b="0" baseline="0" dirty="0" smtClean="0"/>
                        <a:t> Assessment</a:t>
                      </a:r>
                      <a:endParaRPr lang="en-US" b="0" dirty="0"/>
                    </a:p>
                    <a:p>
                      <a:pPr marL="285750" indent="-285750">
                        <a:spcBef>
                          <a:spcPts val="600"/>
                        </a:spcBef>
                        <a:buFont typeface="Arial" charset="0"/>
                        <a:buChar char="•"/>
                      </a:pPr>
                      <a:r>
                        <a:rPr lang="en-US" b="0" dirty="0"/>
                        <a:t>Progress</a:t>
                      </a:r>
                      <a:r>
                        <a:rPr lang="en-US" b="0" baseline="0" dirty="0"/>
                        <a:t> monitoring</a:t>
                      </a:r>
                    </a:p>
                    <a:p>
                      <a:pPr marL="285750" indent="-285750">
                        <a:spcBef>
                          <a:spcPts val="600"/>
                        </a:spcBef>
                        <a:buFont typeface="Arial" charset="0"/>
                        <a:buChar char="•"/>
                      </a:pPr>
                      <a:r>
                        <a:rPr lang="en-US" b="0" baseline="0" dirty="0"/>
                        <a:t>Implementation </a:t>
                      </a:r>
                      <a:r>
                        <a:rPr lang="en-US" b="0" baseline="0" dirty="0" smtClean="0"/>
                        <a:t>fidelity</a:t>
                      </a:r>
                    </a:p>
                    <a:p>
                      <a:pPr marL="285750" indent="-285750">
                        <a:spcBef>
                          <a:spcPts val="600"/>
                        </a:spcBef>
                        <a:buFont typeface="Arial" charset="0"/>
                        <a:buChar char="•"/>
                      </a:pPr>
                      <a:r>
                        <a:rPr lang="en-US" b="0" baseline="0" dirty="0" smtClean="0"/>
                        <a:t>Social validity</a:t>
                      </a:r>
                    </a:p>
                    <a:p>
                      <a:pPr marL="0" indent="0">
                        <a:spcBef>
                          <a:spcPts val="600"/>
                        </a:spcBef>
                        <a:buFont typeface="Arial" charset="0"/>
                        <a:buNone/>
                      </a:pPr>
                      <a:endParaRPr lang="en-US" b="1" baseline="0" dirty="0" smtClean="0"/>
                    </a:p>
                    <a:p>
                      <a:pPr marL="0" indent="0">
                        <a:spcBef>
                          <a:spcPts val="600"/>
                        </a:spcBef>
                        <a:buFont typeface="Arial" charset="0"/>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i="0" dirty="0" smtClean="0">
                          <a:solidFill>
                            <a:schemeClr val="bg1"/>
                          </a:solidFill>
                        </a:rPr>
                        <a:t>Efficient Support Plan</a:t>
                      </a:r>
                      <a:br>
                        <a:rPr lang="en-US" sz="2000" i="0" dirty="0" smtClean="0">
                          <a:solidFill>
                            <a:schemeClr val="bg1"/>
                          </a:solidFill>
                        </a:rPr>
                      </a:br>
                      <a:endParaRPr lang="en-US" sz="2000" i="0" dirty="0" smtClean="0">
                        <a:solidFill>
                          <a:schemeClr val="bg1"/>
                        </a:solidFill>
                      </a:endParaRPr>
                    </a:p>
                    <a:p>
                      <a:pPr marL="285750" indent="-285750">
                        <a:buFont typeface="Arial" panose="020B0604020202020204" pitchFamily="34" charset="0"/>
                        <a:buChar char="•"/>
                      </a:pPr>
                      <a:r>
                        <a:rPr lang="en-US" sz="2000" i="0" dirty="0" smtClean="0">
                          <a:solidFill>
                            <a:schemeClr val="bg1"/>
                          </a:solidFill>
                        </a:rPr>
                        <a:t>Comprehensiv</a:t>
                      </a:r>
                      <a:r>
                        <a:rPr lang="en-US" sz="2000" i="0" baseline="0" dirty="0" smtClean="0">
                          <a:solidFill>
                            <a:schemeClr val="bg1"/>
                          </a:solidFill>
                        </a:rPr>
                        <a:t>e Support Plans</a:t>
                      </a:r>
                      <a:br>
                        <a:rPr lang="en-US" sz="2000" i="0" baseline="0" dirty="0" smtClean="0">
                          <a:solidFill>
                            <a:schemeClr val="bg1"/>
                          </a:solidFill>
                        </a:rPr>
                      </a:br>
                      <a:endParaRPr lang="en-US" sz="2000" i="0" baseline="0" dirty="0" smtClean="0">
                        <a:solidFill>
                          <a:schemeClr val="bg1"/>
                        </a:solidFill>
                      </a:endParaRPr>
                    </a:p>
                    <a:p>
                      <a:pPr marL="285750" indent="-285750">
                        <a:buFont typeface="Arial" panose="020B0604020202020204" pitchFamily="34" charset="0"/>
                        <a:buChar char="•"/>
                      </a:pPr>
                      <a:r>
                        <a:rPr lang="en-US" sz="2000" i="0" baseline="0" dirty="0" smtClean="0">
                          <a:solidFill>
                            <a:schemeClr val="bg1"/>
                          </a:solidFill>
                        </a:rPr>
                        <a:t>Wrap Around Support Plans</a:t>
                      </a:r>
                      <a:endParaRPr lang="en-US" sz="2000" i="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285750" indent="-285750">
                        <a:spcBef>
                          <a:spcPts val="600"/>
                        </a:spcBef>
                        <a:buFont typeface="Arial" charset="0"/>
                        <a:buChar char="•"/>
                      </a:pPr>
                      <a:r>
                        <a:rPr lang="en-US" dirty="0" smtClean="0"/>
                        <a:t>MTSS</a:t>
                      </a:r>
                    </a:p>
                    <a:p>
                      <a:pPr marL="285750" indent="-285750">
                        <a:spcBef>
                          <a:spcPts val="600"/>
                        </a:spcBef>
                        <a:buFont typeface="Arial" charset="0"/>
                        <a:buChar char="•"/>
                      </a:pPr>
                      <a:r>
                        <a:rPr lang="en-US" dirty="0" smtClean="0"/>
                        <a:t>Teaming</a:t>
                      </a:r>
                      <a:endParaRPr lang="en-US" dirty="0"/>
                    </a:p>
                    <a:p>
                      <a:pPr marL="285750" indent="-285750">
                        <a:spcBef>
                          <a:spcPts val="600"/>
                        </a:spcBef>
                        <a:buFont typeface="Arial" charset="0"/>
                        <a:buChar char="•"/>
                      </a:pPr>
                      <a:r>
                        <a:rPr lang="en-US" dirty="0"/>
                        <a:t>Professional development</a:t>
                      </a:r>
                    </a:p>
                    <a:p>
                      <a:pPr marL="285750" indent="-285750">
                        <a:spcBef>
                          <a:spcPts val="600"/>
                        </a:spcBef>
                        <a:buFont typeface="Arial" charset="0"/>
                        <a:buChar char="•"/>
                      </a:pPr>
                      <a:r>
                        <a:rPr lang="en-US" dirty="0"/>
                        <a:t>Evaluation</a:t>
                      </a:r>
                      <a:endParaRPr lang="en-US" baseline="0" dirty="0"/>
                    </a:p>
                    <a:p>
                      <a:pPr marL="285750" marR="0" indent="-285750" algn="l" defTabSz="913010" rtl="0" eaLnBrk="1" fontAlgn="auto" latinLnBrk="0" hangingPunct="1">
                        <a:lnSpc>
                          <a:spcPct val="100000"/>
                        </a:lnSpc>
                        <a:spcBef>
                          <a:spcPts val="600"/>
                        </a:spcBef>
                        <a:spcAft>
                          <a:spcPts val="0"/>
                        </a:spcAft>
                        <a:buClrTx/>
                        <a:buSzTx/>
                        <a:buFont typeface="Arial" charset="0"/>
                        <a:buChar char="•"/>
                        <a:tabLst/>
                        <a:defRPr/>
                      </a:pPr>
                      <a:r>
                        <a:rPr lang="en-US" baseline="0" dirty="0" smtClean="0"/>
                        <a:t>Exemplars demonstrations (coaching)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4800600" y="6400800"/>
            <a:ext cx="5748866" cy="338554"/>
          </a:xfrm>
          <a:prstGeom prst="rect">
            <a:avLst/>
          </a:prstGeom>
          <a:noFill/>
        </p:spPr>
        <p:txBody>
          <a:bodyPr wrap="square" rtlCol="0">
            <a:spAutoFit/>
          </a:bodyPr>
          <a:lstStyle/>
          <a:p>
            <a:r>
              <a:rPr lang="en-US" sz="1600" dirty="0" err="1"/>
              <a:t>Sugai</a:t>
            </a:r>
            <a:r>
              <a:rPr lang="en-US" sz="1600" dirty="0"/>
              <a:t>, G. 2016 School Climate Transformation Grant meeting</a:t>
            </a:r>
          </a:p>
        </p:txBody>
      </p:sp>
      <p:sp>
        <p:nvSpPr>
          <p:cNvPr id="3" name="Oval 2"/>
          <p:cNvSpPr/>
          <p:nvPr/>
        </p:nvSpPr>
        <p:spPr>
          <a:xfrm>
            <a:off x="6311348" y="3312052"/>
            <a:ext cx="1977887" cy="13616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Right Arrow 3"/>
          <p:cNvSpPr/>
          <p:nvPr/>
        </p:nvSpPr>
        <p:spPr>
          <a:xfrm rot="2242832">
            <a:off x="6254970" y="3105260"/>
            <a:ext cx="1023731" cy="4174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0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04900" y="1028700"/>
            <a:ext cx="7620000" cy="1143000"/>
          </a:xfrm>
        </p:spPr>
        <p:txBody>
          <a:bodyPr/>
          <a:lstStyle/>
          <a:p>
            <a:r>
              <a:rPr lang="en-US" dirty="0"/>
              <a:t>Today’s Agenda</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0729396"/>
              </p:ext>
            </p:extLst>
          </p:nvPr>
        </p:nvGraphicFramePr>
        <p:xfrm>
          <a:off x="3276601" y="450578"/>
          <a:ext cx="6172199" cy="5800172"/>
        </p:xfrm>
        <a:graphic>
          <a:graphicData uri="http://schemas.openxmlformats.org/drawingml/2006/table">
            <a:tbl>
              <a:tblPr firstRow="1" firstCol="1" bandRow="1">
                <a:tableStyleId>{5C22544A-7EE6-4342-B048-85BDC9FD1C3A}</a:tableStyleId>
              </a:tblPr>
              <a:tblGrid>
                <a:gridCol w="1447799">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14864">
                <a:tc>
                  <a:txBody>
                    <a:bodyPr/>
                    <a:lstStyle/>
                    <a:p>
                      <a:pPr marL="0" marR="0">
                        <a:lnSpc>
                          <a:spcPct val="115000"/>
                        </a:lnSpc>
                        <a:spcBef>
                          <a:spcPts val="0"/>
                        </a:spcBef>
                        <a:spcAft>
                          <a:spcPts val="0"/>
                        </a:spcAft>
                        <a:tabLst>
                          <a:tab pos="3705225" algn="l"/>
                        </a:tabLst>
                      </a:pPr>
                      <a:r>
                        <a:rPr lang="en-US" sz="1800" dirty="0">
                          <a:effectLst/>
                        </a:rPr>
                        <a:t>Time</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a:effectLst/>
                        </a:rPr>
                        <a:t>Topic</a:t>
                      </a: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00"/>
                  </a:ext>
                </a:extLst>
              </a:tr>
              <a:tr h="636144">
                <a:tc>
                  <a:txBody>
                    <a:bodyPr/>
                    <a:lstStyle/>
                    <a:p>
                      <a:pPr marL="0" marR="0">
                        <a:lnSpc>
                          <a:spcPct val="115000"/>
                        </a:lnSpc>
                        <a:spcBef>
                          <a:spcPts val="0"/>
                        </a:spcBef>
                        <a:spcAft>
                          <a:spcPts val="0"/>
                        </a:spcAft>
                        <a:tabLst>
                          <a:tab pos="3705225" algn="l"/>
                        </a:tabLst>
                      </a:pPr>
                      <a:r>
                        <a:rPr lang="en-US" sz="1800" dirty="0">
                          <a:effectLst/>
                        </a:rPr>
                        <a:t>9:00 – 10:00</a:t>
                      </a:r>
                      <a:endParaRPr lang="en-US" sz="1800" dirty="0">
                        <a:effectLst/>
                        <a:latin typeface="Calibri"/>
                        <a:ea typeface="Calibri"/>
                        <a:cs typeface="Times New Roman"/>
                      </a:endParaRPr>
                    </a:p>
                  </a:txBody>
                  <a:tcPr marL="63894" marR="6389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3705225" algn="l"/>
                        </a:tabLst>
                        <a:defRPr/>
                      </a:pPr>
                      <a:r>
                        <a:rPr lang="en-US" sz="1800" dirty="0">
                          <a:effectLst/>
                        </a:rPr>
                        <a:t>Welcome </a:t>
                      </a:r>
                      <a:r>
                        <a:rPr lang="en-US" sz="1800" dirty="0" smtClean="0">
                          <a:effectLst/>
                        </a:rPr>
                        <a:t>&amp;</a:t>
                      </a:r>
                      <a:r>
                        <a:rPr lang="en-US" sz="1800" baseline="0" dirty="0" smtClean="0">
                          <a:effectLst/>
                        </a:rPr>
                        <a:t> Overview of Tier 3 in MTSS </a:t>
                      </a:r>
                    </a:p>
                    <a:p>
                      <a:pPr marL="0" marR="0" lvl="0" indent="0" algn="l" defTabSz="914400" rtl="0" eaLnBrk="1" fontAlgn="auto" latinLnBrk="0" hangingPunct="1">
                        <a:lnSpc>
                          <a:spcPct val="115000"/>
                        </a:lnSpc>
                        <a:spcBef>
                          <a:spcPts val="0"/>
                        </a:spcBef>
                        <a:spcAft>
                          <a:spcPts val="0"/>
                        </a:spcAft>
                        <a:buClrTx/>
                        <a:buSzTx/>
                        <a:buFontTx/>
                        <a:buNone/>
                        <a:tabLst>
                          <a:tab pos="3705225" algn="l"/>
                        </a:tabLst>
                        <a:defRPr/>
                      </a:pPr>
                      <a:r>
                        <a:rPr lang="en-US" sz="1800" baseline="0" dirty="0" smtClean="0">
                          <a:effectLst/>
                          <a:latin typeface="Calibri"/>
                          <a:ea typeface="Calibri"/>
                          <a:cs typeface="Times New Roman"/>
                        </a:rPr>
                        <a:t>-Key features activity</a:t>
                      </a: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01"/>
                  </a:ext>
                </a:extLst>
              </a:tr>
              <a:tr h="636144">
                <a:tc>
                  <a:txBody>
                    <a:bodyPr/>
                    <a:lstStyle/>
                    <a:p>
                      <a:pPr marL="0" marR="0">
                        <a:lnSpc>
                          <a:spcPct val="115000"/>
                        </a:lnSpc>
                        <a:spcBef>
                          <a:spcPts val="0"/>
                        </a:spcBef>
                        <a:spcAft>
                          <a:spcPts val="0"/>
                        </a:spcAft>
                        <a:tabLst>
                          <a:tab pos="3705225" algn="l"/>
                        </a:tabLst>
                      </a:pPr>
                      <a:r>
                        <a:rPr lang="en-US" sz="1800" dirty="0">
                          <a:effectLst/>
                        </a:rPr>
                        <a:t>10:00–10:30</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smtClean="0">
                          <a:effectLst/>
                          <a:latin typeface="Calibri"/>
                          <a:ea typeface="Calibri"/>
                          <a:cs typeface="Times New Roman"/>
                        </a:rPr>
                        <a:t>Critical</a:t>
                      </a:r>
                      <a:r>
                        <a:rPr lang="en-US" sz="1800" baseline="0" dirty="0" smtClean="0">
                          <a:effectLst/>
                          <a:latin typeface="Calibri"/>
                          <a:ea typeface="Calibri"/>
                          <a:cs typeface="Times New Roman"/>
                        </a:rPr>
                        <a:t> Elements of an FBA and BIP</a:t>
                      </a:r>
                    </a:p>
                    <a:p>
                      <a:pPr marL="0" marR="0">
                        <a:lnSpc>
                          <a:spcPct val="115000"/>
                        </a:lnSpc>
                        <a:spcBef>
                          <a:spcPts val="0"/>
                        </a:spcBef>
                        <a:spcAft>
                          <a:spcPts val="0"/>
                        </a:spcAft>
                        <a:tabLst>
                          <a:tab pos="3705225" algn="l"/>
                        </a:tabLst>
                      </a:pPr>
                      <a:r>
                        <a:rPr lang="en-US" sz="1800" baseline="0" dirty="0" smtClean="0">
                          <a:effectLst/>
                          <a:latin typeface="Calibri"/>
                          <a:ea typeface="Calibri"/>
                          <a:cs typeface="Times New Roman"/>
                        </a:rPr>
                        <a:t>-TATE activity</a:t>
                      </a: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02"/>
                  </a:ext>
                </a:extLst>
              </a:tr>
              <a:tr h="636144">
                <a:tc>
                  <a:txBody>
                    <a:bodyPr/>
                    <a:lstStyle/>
                    <a:p>
                      <a:pPr marL="0" marR="0">
                        <a:lnSpc>
                          <a:spcPct val="115000"/>
                        </a:lnSpc>
                        <a:spcBef>
                          <a:spcPts val="0"/>
                        </a:spcBef>
                        <a:spcAft>
                          <a:spcPts val="0"/>
                        </a:spcAft>
                        <a:tabLst>
                          <a:tab pos="3705225" algn="l"/>
                        </a:tabLst>
                      </a:pPr>
                      <a:r>
                        <a:rPr lang="en-US" sz="1800">
                          <a:effectLst/>
                        </a:rPr>
                        <a:t>10:30-10:45</a:t>
                      </a:r>
                      <a:endParaRPr lang="en-US" sz="180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smtClean="0">
                          <a:effectLst/>
                        </a:rPr>
                        <a:t>Break</a:t>
                      </a:r>
                    </a:p>
                    <a:p>
                      <a:pPr marL="0" marR="0">
                        <a:lnSpc>
                          <a:spcPct val="115000"/>
                        </a:lnSpc>
                        <a:spcBef>
                          <a:spcPts val="0"/>
                        </a:spcBef>
                        <a:spcAft>
                          <a:spcPts val="0"/>
                        </a:spcAft>
                        <a:tabLst>
                          <a:tab pos="3705225" algn="l"/>
                        </a:tabLst>
                      </a:pP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03"/>
                  </a:ext>
                </a:extLst>
              </a:tr>
              <a:tr h="659017">
                <a:tc>
                  <a:txBody>
                    <a:bodyPr/>
                    <a:lstStyle/>
                    <a:p>
                      <a:pPr marL="0" marR="0">
                        <a:lnSpc>
                          <a:spcPct val="115000"/>
                        </a:lnSpc>
                        <a:spcBef>
                          <a:spcPts val="0"/>
                        </a:spcBef>
                        <a:spcAft>
                          <a:spcPts val="0"/>
                        </a:spcAft>
                        <a:tabLst>
                          <a:tab pos="3705225" algn="l"/>
                        </a:tabLst>
                      </a:pPr>
                      <a:r>
                        <a:rPr lang="en-US" sz="1800" dirty="0">
                          <a:effectLst/>
                        </a:rPr>
                        <a:t>10:45 – </a:t>
                      </a:r>
                      <a:r>
                        <a:rPr lang="en-US" sz="1800" dirty="0" smtClean="0">
                          <a:effectLst/>
                        </a:rPr>
                        <a:t>11:45</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smtClean="0">
                          <a:effectLst/>
                          <a:latin typeface="Calibri"/>
                          <a:ea typeface="Calibri"/>
                          <a:cs typeface="Times New Roman"/>
                        </a:rPr>
                        <a:t>Teaming</a:t>
                      </a:r>
                    </a:p>
                    <a:p>
                      <a:pPr marL="0" marR="0">
                        <a:lnSpc>
                          <a:spcPct val="115000"/>
                        </a:lnSpc>
                        <a:spcBef>
                          <a:spcPts val="0"/>
                        </a:spcBef>
                        <a:spcAft>
                          <a:spcPts val="0"/>
                        </a:spcAft>
                        <a:tabLst>
                          <a:tab pos="3705225" algn="l"/>
                        </a:tabLst>
                      </a:pPr>
                      <a:r>
                        <a:rPr lang="en-US" sz="1800" dirty="0" smtClean="0">
                          <a:effectLst/>
                          <a:latin typeface="Calibri"/>
                          <a:ea typeface="Calibri"/>
                          <a:cs typeface="Times New Roman"/>
                        </a:rPr>
                        <a:t>-Goal Setting</a:t>
                      </a:r>
                      <a:r>
                        <a:rPr lang="en-US" sz="1800" baseline="0" dirty="0" smtClean="0">
                          <a:effectLst/>
                          <a:latin typeface="Calibri"/>
                          <a:ea typeface="Calibri"/>
                          <a:cs typeface="Times New Roman"/>
                        </a:rPr>
                        <a:t> and IBRST Activity</a:t>
                      </a:r>
                      <a:endParaRPr lang="en-US" sz="1800" dirty="0" smtClean="0">
                        <a:effectLst/>
                        <a:latin typeface="Calibri"/>
                        <a:ea typeface="Calibri"/>
                        <a:cs typeface="Times New Roman"/>
                      </a:endParaRPr>
                    </a:p>
                  </a:txBody>
                  <a:tcPr marL="63894" marR="63894" marT="0" marB="0"/>
                </a:tc>
                <a:extLst>
                  <a:ext uri="{0D108BD9-81ED-4DB2-BD59-A6C34878D82A}">
                    <a16:rowId xmlns:a16="http://schemas.microsoft.com/office/drawing/2014/main" val="10004"/>
                  </a:ext>
                </a:extLst>
              </a:tr>
              <a:tr h="636144">
                <a:tc>
                  <a:txBody>
                    <a:bodyPr/>
                    <a:lstStyle/>
                    <a:p>
                      <a:pPr marL="0" marR="0">
                        <a:lnSpc>
                          <a:spcPct val="115000"/>
                        </a:lnSpc>
                        <a:spcBef>
                          <a:spcPts val="0"/>
                        </a:spcBef>
                        <a:spcAft>
                          <a:spcPts val="0"/>
                        </a:spcAft>
                        <a:tabLst>
                          <a:tab pos="3705225" algn="l"/>
                        </a:tabLst>
                      </a:pPr>
                      <a:r>
                        <a:rPr lang="en-US" sz="1800" dirty="0">
                          <a:effectLst/>
                        </a:rPr>
                        <a:t>11:45 – 1:00</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a:effectLst/>
                        </a:rPr>
                        <a:t>Lunch</a:t>
                      </a: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06"/>
                  </a:ext>
                </a:extLst>
              </a:tr>
              <a:tr h="532788">
                <a:tc>
                  <a:txBody>
                    <a:bodyPr/>
                    <a:lstStyle/>
                    <a:p>
                      <a:pPr marL="0" marR="0">
                        <a:lnSpc>
                          <a:spcPct val="115000"/>
                        </a:lnSpc>
                        <a:spcBef>
                          <a:spcPts val="0"/>
                        </a:spcBef>
                        <a:spcAft>
                          <a:spcPts val="0"/>
                        </a:spcAft>
                        <a:tabLst>
                          <a:tab pos="3705225" algn="l"/>
                        </a:tabLst>
                      </a:pPr>
                      <a:r>
                        <a:rPr lang="en-US" sz="1800" dirty="0">
                          <a:effectLst/>
                        </a:rPr>
                        <a:t>1:00 – </a:t>
                      </a:r>
                      <a:r>
                        <a:rPr lang="en-US" sz="1800" dirty="0" smtClean="0">
                          <a:effectLst/>
                        </a:rPr>
                        <a:t>2:00</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smtClean="0">
                          <a:effectLst/>
                        </a:rPr>
                        <a:t>FBA and BIP Development</a:t>
                      </a:r>
                    </a:p>
                    <a:p>
                      <a:pPr marL="0" marR="0">
                        <a:lnSpc>
                          <a:spcPct val="115000"/>
                        </a:lnSpc>
                        <a:spcBef>
                          <a:spcPts val="0"/>
                        </a:spcBef>
                        <a:spcAft>
                          <a:spcPts val="0"/>
                        </a:spcAft>
                        <a:tabLst>
                          <a:tab pos="3705225" algn="l"/>
                        </a:tabLst>
                      </a:pPr>
                      <a:r>
                        <a:rPr lang="en-US" sz="1800" dirty="0" smtClean="0">
                          <a:effectLst/>
                        </a:rPr>
                        <a:t>-FBA and BIP activity</a:t>
                      </a:r>
                    </a:p>
                  </a:txBody>
                  <a:tcPr marL="63894" marR="63894" marT="0" marB="0"/>
                </a:tc>
                <a:extLst>
                  <a:ext uri="{0D108BD9-81ED-4DB2-BD59-A6C34878D82A}">
                    <a16:rowId xmlns:a16="http://schemas.microsoft.com/office/drawing/2014/main" val="10007"/>
                  </a:ext>
                </a:extLst>
              </a:tr>
              <a:tr h="698563">
                <a:tc>
                  <a:txBody>
                    <a:bodyPr/>
                    <a:lstStyle/>
                    <a:p>
                      <a:pPr marL="0" marR="0">
                        <a:lnSpc>
                          <a:spcPct val="115000"/>
                        </a:lnSpc>
                        <a:spcBef>
                          <a:spcPts val="0"/>
                        </a:spcBef>
                        <a:spcAft>
                          <a:spcPts val="0"/>
                        </a:spcAft>
                        <a:tabLst>
                          <a:tab pos="3705225" algn="l"/>
                        </a:tabLst>
                      </a:pPr>
                      <a:r>
                        <a:rPr lang="en-US" sz="1800" dirty="0" smtClean="0">
                          <a:effectLst/>
                        </a:rPr>
                        <a:t>2:00-2:30</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baseline="0" dirty="0" smtClean="0">
                          <a:effectLst/>
                        </a:rPr>
                        <a:t>Progress Monitoring and Follow Up</a:t>
                      </a:r>
                    </a:p>
                    <a:p>
                      <a:pPr marL="0" marR="0">
                        <a:lnSpc>
                          <a:spcPct val="115000"/>
                        </a:lnSpc>
                        <a:spcBef>
                          <a:spcPts val="0"/>
                        </a:spcBef>
                        <a:spcAft>
                          <a:spcPts val="0"/>
                        </a:spcAft>
                        <a:tabLst>
                          <a:tab pos="3705225" algn="l"/>
                        </a:tabLst>
                      </a:pPr>
                      <a:r>
                        <a:rPr lang="en-US" sz="1800" baseline="0" dirty="0" smtClean="0">
                          <a:effectLst/>
                        </a:rPr>
                        <a:t>-Fidelity tool activity</a:t>
                      </a:r>
                    </a:p>
                  </a:txBody>
                  <a:tcPr marL="63894" marR="63894" marT="0" marB="0"/>
                </a:tc>
                <a:extLst>
                  <a:ext uri="{0D108BD9-81ED-4DB2-BD59-A6C34878D82A}">
                    <a16:rowId xmlns:a16="http://schemas.microsoft.com/office/drawing/2014/main" val="10008"/>
                  </a:ext>
                </a:extLst>
              </a:tr>
              <a:tr h="636144">
                <a:tc>
                  <a:txBody>
                    <a:bodyPr/>
                    <a:lstStyle/>
                    <a:p>
                      <a:pPr marL="0" marR="0">
                        <a:lnSpc>
                          <a:spcPct val="115000"/>
                        </a:lnSpc>
                        <a:spcBef>
                          <a:spcPts val="0"/>
                        </a:spcBef>
                        <a:spcAft>
                          <a:spcPts val="0"/>
                        </a:spcAft>
                        <a:tabLst>
                          <a:tab pos="3705225" algn="l"/>
                        </a:tabLst>
                      </a:pPr>
                      <a:r>
                        <a:rPr lang="en-US" sz="1800" dirty="0" smtClean="0">
                          <a:effectLst/>
                        </a:rPr>
                        <a:t>2:30-2:45</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smtClean="0">
                          <a:effectLst/>
                        </a:rPr>
                        <a:t>PBS and Special Education</a:t>
                      </a:r>
                      <a:endParaRPr lang="en-US" sz="1800" dirty="0">
                        <a:effectLst/>
                      </a:endParaRPr>
                    </a:p>
                  </a:txBody>
                  <a:tcPr marL="63894" marR="63894" marT="0" marB="0"/>
                </a:tc>
                <a:extLst>
                  <a:ext uri="{0D108BD9-81ED-4DB2-BD59-A6C34878D82A}">
                    <a16:rowId xmlns:a16="http://schemas.microsoft.com/office/drawing/2014/main" val="10009"/>
                  </a:ext>
                </a:extLst>
              </a:tr>
              <a:tr h="314864">
                <a:tc>
                  <a:txBody>
                    <a:bodyPr/>
                    <a:lstStyle/>
                    <a:p>
                      <a:pPr marL="0" marR="0">
                        <a:lnSpc>
                          <a:spcPct val="115000"/>
                        </a:lnSpc>
                        <a:spcBef>
                          <a:spcPts val="0"/>
                        </a:spcBef>
                        <a:spcAft>
                          <a:spcPts val="0"/>
                        </a:spcAft>
                        <a:tabLst>
                          <a:tab pos="3705225" algn="l"/>
                        </a:tabLst>
                      </a:pPr>
                      <a:r>
                        <a:rPr lang="en-US" sz="1800" dirty="0" smtClean="0">
                          <a:effectLst/>
                        </a:rPr>
                        <a:t>2:45-3:15</a:t>
                      </a:r>
                      <a:endParaRPr lang="en-US" sz="1800" dirty="0">
                        <a:effectLst/>
                        <a:latin typeface="Calibri"/>
                        <a:ea typeface="Calibri"/>
                        <a:cs typeface="Times New Roman"/>
                      </a:endParaRPr>
                    </a:p>
                  </a:txBody>
                  <a:tcPr marL="63894" marR="63894" marT="0" marB="0"/>
                </a:tc>
                <a:tc>
                  <a:txBody>
                    <a:bodyPr/>
                    <a:lstStyle/>
                    <a:p>
                      <a:pPr marL="0" marR="0">
                        <a:lnSpc>
                          <a:spcPct val="115000"/>
                        </a:lnSpc>
                        <a:spcBef>
                          <a:spcPts val="0"/>
                        </a:spcBef>
                        <a:spcAft>
                          <a:spcPts val="0"/>
                        </a:spcAft>
                        <a:tabLst>
                          <a:tab pos="3705225" algn="l"/>
                        </a:tabLst>
                      </a:pPr>
                      <a:r>
                        <a:rPr lang="en-US" sz="1800" dirty="0">
                          <a:effectLst/>
                        </a:rPr>
                        <a:t>Closing</a:t>
                      </a:r>
                      <a:endParaRPr lang="en-US" sz="1800" dirty="0">
                        <a:effectLst/>
                        <a:latin typeface="Calibri"/>
                        <a:ea typeface="Calibri"/>
                        <a:cs typeface="Times New Roman"/>
                      </a:endParaRPr>
                    </a:p>
                  </a:txBody>
                  <a:tcPr marL="63894" marR="63894"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03792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Support Plans using the Prevent-Teach-Reinforce Model</a:t>
            </a:r>
            <a:endParaRPr lang="en-US" dirty="0"/>
          </a:p>
        </p:txBody>
      </p:sp>
      <p:sp>
        <p:nvSpPr>
          <p:cNvPr id="3" name="Content Placeholder 2"/>
          <p:cNvSpPr>
            <a:spLocks noGrp="1"/>
          </p:cNvSpPr>
          <p:nvPr>
            <p:ph idx="1"/>
          </p:nvPr>
        </p:nvSpPr>
        <p:spPr>
          <a:xfrm>
            <a:off x="609600" y="1789044"/>
            <a:ext cx="10160000" cy="4800600"/>
          </a:xfrm>
        </p:spPr>
        <p:txBody>
          <a:bodyPr>
            <a:normAutofit fontScale="92500" lnSpcReduction="20000"/>
          </a:bodyPr>
          <a:lstStyle/>
          <a:p>
            <a:r>
              <a:rPr lang="en-US" altLang="en-US" dirty="0"/>
              <a:t>Research project funded by U.S. Department of Education, Institute of Education Sciences</a:t>
            </a:r>
          </a:p>
          <a:p>
            <a:pPr lvl="1"/>
            <a:r>
              <a:rPr lang="en-US" altLang="en-US" dirty="0"/>
              <a:t>University of South Florida </a:t>
            </a:r>
          </a:p>
          <a:p>
            <a:pPr lvl="2"/>
            <a:r>
              <a:rPr lang="en-US" altLang="en-US" dirty="0"/>
              <a:t>Three central Florida school districts</a:t>
            </a:r>
          </a:p>
          <a:p>
            <a:pPr lvl="1"/>
            <a:r>
              <a:rPr lang="en-US" altLang="en-US" dirty="0"/>
              <a:t>University of Colorado, Denver</a:t>
            </a:r>
          </a:p>
          <a:p>
            <a:pPr lvl="2"/>
            <a:r>
              <a:rPr lang="en-US" altLang="en-US" dirty="0"/>
              <a:t>Two Colorado school districts</a:t>
            </a:r>
          </a:p>
          <a:p>
            <a:r>
              <a:rPr lang="en-US" altLang="en-US" dirty="0"/>
              <a:t>Purposes:</a:t>
            </a:r>
          </a:p>
          <a:p>
            <a:pPr lvl="1"/>
            <a:r>
              <a:rPr lang="en-US" altLang="en-US" dirty="0"/>
              <a:t>Answer the call for rigorous research</a:t>
            </a:r>
          </a:p>
          <a:p>
            <a:pPr lvl="1"/>
            <a:r>
              <a:rPr lang="en-US" altLang="en-US" dirty="0"/>
              <a:t>Evaluate effectiveness of PTR vs. </a:t>
            </a:r>
            <a:r>
              <a:rPr lang="ja-JP" altLang="en-US" dirty="0"/>
              <a:t>“</a:t>
            </a:r>
            <a:r>
              <a:rPr lang="en-US" altLang="ja-JP" dirty="0"/>
              <a:t>services as usual</a:t>
            </a:r>
            <a:r>
              <a:rPr lang="ja-JP" altLang="en-US" dirty="0"/>
              <a:t>”</a:t>
            </a:r>
            <a:r>
              <a:rPr lang="en-US" altLang="ja-JP" dirty="0"/>
              <a:t> using randomized controlled trial</a:t>
            </a:r>
          </a:p>
          <a:p>
            <a:pPr lvl="1"/>
            <a:r>
              <a:rPr lang="en-US" altLang="en-US" dirty="0"/>
              <a:t>Evaluate effectiveness of </a:t>
            </a:r>
            <a:r>
              <a:rPr lang="ja-JP" altLang="en-US" dirty="0"/>
              <a:t>“</a:t>
            </a:r>
            <a:r>
              <a:rPr lang="en-US" altLang="ja-JP" dirty="0"/>
              <a:t>standardized </a:t>
            </a:r>
            <a:r>
              <a:rPr lang="ja-JP" altLang="en-US" dirty="0"/>
              <a:t>“</a:t>
            </a:r>
            <a:r>
              <a:rPr lang="en-US" altLang="ja-JP" dirty="0"/>
              <a:t> approach</a:t>
            </a:r>
          </a:p>
          <a:p>
            <a:r>
              <a:rPr lang="en-US" altLang="ja-JP" dirty="0"/>
              <a:t>Aims of the model</a:t>
            </a:r>
          </a:p>
          <a:p>
            <a:pPr lvl="1"/>
            <a:r>
              <a:rPr lang="en-US" altLang="ja-JP" dirty="0"/>
              <a:t>Make available tools that are parsimonious-easy for team/teachers to use</a:t>
            </a:r>
          </a:p>
          <a:p>
            <a:pPr lvl="1"/>
            <a:r>
              <a:rPr lang="en-US" altLang="ja-JP" dirty="0"/>
              <a:t>Use language that is not technical-easy to understand terms</a:t>
            </a:r>
          </a:p>
          <a:p>
            <a:pPr lvl="1"/>
            <a:r>
              <a:rPr lang="en-US" altLang="ja-JP" dirty="0"/>
              <a:t>Use a collaborative approach-not an expert model</a:t>
            </a:r>
          </a:p>
          <a:p>
            <a:pPr lvl="1"/>
            <a:r>
              <a:rPr lang="en-US" altLang="ja-JP" dirty="0"/>
              <a:t>Have consensual team-based processes built within each step</a:t>
            </a:r>
          </a:p>
          <a:p>
            <a:pPr lvl="1"/>
            <a:r>
              <a:rPr lang="en-US" altLang="ja-JP" dirty="0"/>
              <a:t>Provides ongoing support to teacher/team for implementation and making data-based </a:t>
            </a:r>
            <a:r>
              <a:rPr lang="en-US" altLang="ja-JP" dirty="0" smtClean="0"/>
              <a:t>decisions</a:t>
            </a:r>
            <a:endParaRPr lang="en-US" altLang="ja-JP" dirty="0"/>
          </a:p>
        </p:txBody>
      </p:sp>
    </p:spTree>
    <p:extLst>
      <p:ext uri="{BB962C8B-B14F-4D97-AF65-F5344CB8AC3E}">
        <p14:creationId xmlns:p14="http://schemas.microsoft.com/office/powerpoint/2010/main" val="397710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057401" y="26988"/>
            <a:ext cx="8042275" cy="1338262"/>
          </a:xfrm>
        </p:spPr>
        <p:txBody>
          <a:bodyPr/>
          <a:lstStyle/>
          <a:p>
            <a:pPr eaLnBrk="1" hangingPunct="1"/>
            <a:r>
              <a:rPr lang="en-US" altLang="en-US" sz="2400" dirty="0">
                <a:latin typeface="Century Gothic" panose="020B0502020202020204" pitchFamily="34" charset="0"/>
              </a:rPr>
              <a:t>Where is </a:t>
            </a:r>
            <a:r>
              <a:rPr lang="en-US" altLang="en-US" sz="2400" dirty="0" smtClean="0">
                <a:latin typeface="Century Gothic" panose="020B0502020202020204" pitchFamily="34" charset="0"/>
              </a:rPr>
              <a:t>PTR </a:t>
            </a:r>
            <a:r>
              <a:rPr lang="en-US" altLang="en-US" sz="2400" dirty="0">
                <a:latin typeface="Century Gothic" panose="020B0502020202020204" pitchFamily="34" charset="0"/>
              </a:rPr>
              <a:t>in a Multi-tiered System of Supports (MTSS)?</a:t>
            </a:r>
          </a:p>
        </p:txBody>
      </p:sp>
      <p:pic>
        <p:nvPicPr>
          <p:cNvPr id="53251" name="Picture 4" descr="Screen Shot 2012-09-11 at 4.12.5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4406900" cy="469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 Arrow 2"/>
          <p:cNvSpPr>
            <a:spLocks noChangeArrowheads="1"/>
          </p:cNvSpPr>
          <p:nvPr/>
        </p:nvSpPr>
        <p:spPr bwMode="auto">
          <a:xfrm>
            <a:off x="6781800" y="1828800"/>
            <a:ext cx="1371600" cy="381000"/>
          </a:xfrm>
          <a:prstGeom prst="lef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endParaRPr lang="en-US">
              <a:solidFill>
                <a:prstClr val="white"/>
              </a:solidFill>
              <a:latin typeface="Calibri"/>
              <a:ea typeface="ＭＳ Ｐゴシック" charset="0"/>
              <a:cs typeface="ＭＳ Ｐゴシック" charset="0"/>
            </a:endParaRPr>
          </a:p>
        </p:txBody>
      </p:sp>
      <p:sp>
        <p:nvSpPr>
          <p:cNvPr id="4" name="Right Brace 3"/>
          <p:cNvSpPr>
            <a:spLocks/>
          </p:cNvSpPr>
          <p:nvPr/>
        </p:nvSpPr>
        <p:spPr bwMode="auto">
          <a:xfrm>
            <a:off x="6172200" y="1524000"/>
            <a:ext cx="304800" cy="7620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1" hangingPunct="1">
              <a:defRPr/>
            </a:pPr>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6244931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14600" y="152400"/>
            <a:ext cx="8153400" cy="762000"/>
          </a:xfrm>
        </p:spPr>
        <p:txBody>
          <a:bodyPr anchor="b">
            <a:normAutofit/>
          </a:bodyPr>
          <a:lstStyle/>
          <a:p>
            <a:pPr eaLnBrk="1" hangingPunct="1"/>
            <a:r>
              <a:rPr lang="en-US" altLang="en-US" sz="3200" dirty="0" smtClean="0">
                <a:latin typeface="Arial" panose="020B0604020202020204" pitchFamily="34" charset="0"/>
              </a:rPr>
              <a:t>Who Was in the Original PTR Study?</a:t>
            </a:r>
            <a:endParaRPr lang="en-US" altLang="en-US" sz="3200" dirty="0">
              <a:latin typeface="Arial" panose="020B0604020202020204" pitchFamily="34" charset="0"/>
            </a:endParaRPr>
          </a:p>
        </p:txBody>
      </p:sp>
      <p:graphicFrame>
        <p:nvGraphicFramePr>
          <p:cNvPr id="26698" name="Group 74"/>
          <p:cNvGraphicFramePr>
            <a:graphicFrameLocks noGrp="1"/>
          </p:cNvGraphicFramePr>
          <p:nvPr>
            <p:extLst/>
          </p:nvPr>
        </p:nvGraphicFramePr>
        <p:xfrm>
          <a:off x="2438400" y="990600"/>
          <a:ext cx="7239000" cy="5334000"/>
        </p:xfrm>
        <a:graphic>
          <a:graphicData uri="http://schemas.openxmlformats.org/drawingml/2006/table">
            <a:tbl>
              <a:tblPr/>
              <a:tblGrid>
                <a:gridCol w="4343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dirty="0" smtClean="0">
                          <a:ln>
                            <a:noFill/>
                          </a:ln>
                          <a:solidFill>
                            <a:schemeClr val="tx1"/>
                          </a:solidFill>
                          <a:effectLst/>
                          <a:latin typeface="Arial" pitchFamily="34" charset="0"/>
                        </a:rPr>
                        <a:t>Disability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dirty="0" smtClean="0">
                          <a:ln>
                            <a:noFill/>
                          </a:ln>
                          <a:solidFill>
                            <a:schemeClr val="tx1"/>
                          </a:solidFill>
                          <a:effectLst/>
                          <a:latin typeface="Arial"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dirty="0" smtClean="0">
                          <a:ln>
                            <a:noFill/>
                          </a:ln>
                          <a:solidFill>
                            <a:schemeClr val="tx1"/>
                          </a:solidFill>
                          <a:effectLst/>
                          <a:latin typeface="Arial" pitchFamily="34" charset="0"/>
                        </a:rPr>
                        <a:t> 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Autism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Developmental Delay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Emotional Disturbance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14.9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dirty="0" smtClean="0">
                          <a:ln>
                            <a:noFill/>
                          </a:ln>
                          <a:solidFill>
                            <a:schemeClr val="tx1"/>
                          </a:solidFill>
                          <a:effectLst/>
                          <a:latin typeface="Arial" pitchFamily="34" charset="0"/>
                        </a:rPr>
                        <a:t>Intellectual Disability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Multiple Disabilities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OHI (not ADD/ADHD)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OHI (ADD/ADHD)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Specific Learning Disability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5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Speech/Language Disability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5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Visual Impairment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5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General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b="0" i="0" u="none" strike="noStrike" cap="none" normalizeH="0" baseline="0" smtClean="0">
                          <a:ln>
                            <a:noFill/>
                          </a:ln>
                          <a:solidFill>
                            <a:schemeClr val="tx1"/>
                          </a:solidFill>
                          <a:effectLst/>
                          <a:latin typeface="Arial" pitchFamily="34" charset="0"/>
                        </a:rPr>
                        <a:t>38.8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rPr>
                        <a:t>           245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04329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Research in PTR</a:t>
            </a:r>
            <a:endParaRPr lang="en-US" dirty="0"/>
          </a:p>
        </p:txBody>
      </p:sp>
      <p:sp>
        <p:nvSpPr>
          <p:cNvPr id="118786" name="Rectangle 3"/>
          <p:cNvSpPr>
            <a:spLocks noGrp="1" noChangeArrowheads="1"/>
          </p:cNvSpPr>
          <p:nvPr>
            <p:ph idx="1"/>
          </p:nvPr>
        </p:nvSpPr>
        <p:spPr/>
        <p:txBody>
          <a:bodyPr/>
          <a:lstStyle/>
          <a:p>
            <a:r>
              <a:rPr lang="en-US" dirty="0" smtClean="0"/>
              <a:t>Two randomized controlled trials</a:t>
            </a:r>
          </a:p>
          <a:p>
            <a:pPr lvl="1"/>
            <a:r>
              <a:rPr lang="en-US" dirty="0" smtClean="0"/>
              <a:t>Original for kindergarten through grade 8 (5 years to ~ 14 years of age)</a:t>
            </a:r>
          </a:p>
          <a:p>
            <a:pPr lvl="1"/>
            <a:r>
              <a:rPr lang="en-US" dirty="0" smtClean="0"/>
              <a:t>Young children (3 years to 6 years of age)</a:t>
            </a:r>
          </a:p>
          <a:p>
            <a:r>
              <a:rPr lang="en-US" dirty="0" smtClean="0"/>
              <a:t>Several single subject studies</a:t>
            </a:r>
          </a:p>
          <a:p>
            <a:pPr lvl="1"/>
            <a:r>
              <a:rPr lang="en-US" dirty="0" smtClean="0"/>
              <a:t>General education</a:t>
            </a:r>
          </a:p>
          <a:p>
            <a:pPr lvl="1"/>
            <a:r>
              <a:rPr lang="en-US" dirty="0" smtClean="0"/>
              <a:t>Autism</a:t>
            </a:r>
          </a:p>
          <a:p>
            <a:pPr lvl="1"/>
            <a:r>
              <a:rPr lang="en-US" dirty="0" smtClean="0"/>
              <a:t>Child care settings</a:t>
            </a:r>
          </a:p>
          <a:p>
            <a:pPr lvl="1"/>
            <a:r>
              <a:rPr lang="en-US" dirty="0" smtClean="0"/>
              <a:t>Families</a:t>
            </a:r>
          </a:p>
          <a:p>
            <a:pPr lvl="1"/>
            <a:r>
              <a:rPr lang="en-US" dirty="0" smtClean="0"/>
              <a:t>High school students with emotional disorders</a:t>
            </a:r>
          </a:p>
          <a:p>
            <a:pPr lvl="1"/>
            <a:endParaRPr lang="en-US" dirty="0" smtClean="0"/>
          </a:p>
          <a:p>
            <a:pPr lvl="1"/>
            <a:endParaRPr lang="en-US" dirty="0"/>
          </a:p>
        </p:txBody>
      </p:sp>
    </p:spTree>
    <p:extLst>
      <p:ext uri="{BB962C8B-B14F-4D97-AF65-F5344CB8AC3E}">
        <p14:creationId xmlns:p14="http://schemas.microsoft.com/office/powerpoint/2010/main" val="161985489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Outcomes</a:t>
            </a:r>
            <a:endParaRPr lang="en-US" dirty="0"/>
          </a:p>
        </p:txBody>
      </p:sp>
      <p:sp>
        <p:nvSpPr>
          <p:cNvPr id="3" name="Content Placeholder 2"/>
          <p:cNvSpPr>
            <a:spLocks noGrp="1"/>
          </p:cNvSpPr>
          <p:nvPr>
            <p:ph idx="1"/>
          </p:nvPr>
        </p:nvSpPr>
        <p:spPr/>
        <p:txBody>
          <a:bodyPr/>
          <a:lstStyle/>
          <a:p>
            <a:r>
              <a:rPr lang="en-US" dirty="0" smtClean="0"/>
              <a:t>RCT-Students receiving PTR significantly improved social skills, problem behaviors and academic engagement compared to those who received services as usual (SAU)</a:t>
            </a:r>
          </a:p>
          <a:p>
            <a:r>
              <a:rPr lang="en-US" dirty="0" smtClean="0"/>
              <a:t>Single subject—multiple baseline designs showed PTR improved the dependent variable in all studies</a:t>
            </a:r>
          </a:p>
          <a:p>
            <a:r>
              <a:rPr lang="en-US" dirty="0" smtClean="0"/>
              <a:t>Teachers implemented the interventions with high (e.g., 80% or greater) fidelity</a:t>
            </a:r>
          </a:p>
          <a:p>
            <a:r>
              <a:rPr lang="en-US" dirty="0" smtClean="0"/>
              <a:t>Teachers found PTR to be socially valid</a:t>
            </a:r>
            <a:endParaRPr lang="en-US" dirty="0"/>
          </a:p>
        </p:txBody>
      </p:sp>
    </p:spTree>
    <p:extLst>
      <p:ext uri="{BB962C8B-B14F-4D97-AF65-F5344CB8AC3E}">
        <p14:creationId xmlns:p14="http://schemas.microsoft.com/office/powerpoint/2010/main" val="4274195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344"/>
            <a:ext cx="10160000" cy="1143000"/>
          </a:xfrm>
        </p:spPr>
        <p:txBody>
          <a:bodyPr/>
          <a:lstStyle/>
          <a:p>
            <a:r>
              <a:rPr lang="en-US" dirty="0" smtClean="0"/>
              <a:t>PTR Model</a:t>
            </a:r>
            <a:endParaRPr lang="en-US" dirty="0"/>
          </a:p>
        </p:txBody>
      </p:sp>
      <p:graphicFrame>
        <p:nvGraphicFramePr>
          <p:cNvPr id="4" name="Diagram 3"/>
          <p:cNvGraphicFramePr/>
          <p:nvPr>
            <p:extLst>
              <p:ext uri="{D42A27DB-BD31-4B8C-83A1-F6EECF244321}">
                <p14:modId xmlns:p14="http://schemas.microsoft.com/office/powerpoint/2010/main" val="1097352444"/>
              </p:ext>
            </p:extLst>
          </p:nvPr>
        </p:nvGraphicFramePr>
        <p:xfrm>
          <a:off x="1625600" y="10766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59190" y="2429755"/>
            <a:ext cx="2486722" cy="21298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u="sng" dirty="0" smtClean="0">
                <a:solidFill>
                  <a:schemeClr val="bg1"/>
                </a:solidFill>
              </a:rPr>
              <a:t>Student-Centered Team</a:t>
            </a:r>
          </a:p>
          <a:p>
            <a:pPr marL="285750" indent="-285750" algn="ctr">
              <a:buFont typeface="Arial" charset="0"/>
              <a:buChar char="•"/>
            </a:pPr>
            <a:r>
              <a:rPr lang="en-US" sz="1600" dirty="0" smtClean="0">
                <a:solidFill>
                  <a:schemeClr val="bg1"/>
                </a:solidFill>
              </a:rPr>
              <a:t>Facilitator</a:t>
            </a:r>
          </a:p>
          <a:p>
            <a:pPr marL="285750" indent="-285750" algn="ctr">
              <a:buFont typeface="Arial" charset="0"/>
              <a:buChar char="•"/>
            </a:pPr>
            <a:r>
              <a:rPr lang="en-US" sz="1600" dirty="0" smtClean="0">
                <a:solidFill>
                  <a:schemeClr val="bg1"/>
                </a:solidFill>
              </a:rPr>
              <a:t>Member(s) who know student</a:t>
            </a:r>
          </a:p>
          <a:p>
            <a:pPr marL="285750" indent="-285750" algn="ctr">
              <a:buFont typeface="Arial" charset="0"/>
              <a:buChar char="•"/>
            </a:pPr>
            <a:r>
              <a:rPr lang="en-US" sz="1600" dirty="0" smtClean="0">
                <a:solidFill>
                  <a:schemeClr val="bg1"/>
                </a:solidFill>
              </a:rPr>
              <a:t>Member(s) who know school/district</a:t>
            </a:r>
          </a:p>
        </p:txBody>
      </p:sp>
      <p:sp>
        <p:nvSpPr>
          <p:cNvPr id="7" name="TextBox 6"/>
          <p:cNvSpPr txBox="1"/>
          <p:nvPr/>
        </p:nvSpPr>
        <p:spPr>
          <a:xfrm>
            <a:off x="3554004" y="668844"/>
            <a:ext cx="896471" cy="646331"/>
          </a:xfrm>
          <a:prstGeom prst="rect">
            <a:avLst/>
          </a:prstGeom>
          <a:noFill/>
        </p:spPr>
        <p:txBody>
          <a:bodyPr wrap="square" rtlCol="0">
            <a:spAutoFit/>
          </a:bodyPr>
          <a:lstStyle/>
          <a:p>
            <a:r>
              <a:rPr lang="en-US" dirty="0" smtClean="0"/>
              <a:t>Start here</a:t>
            </a:r>
            <a:endParaRPr lang="en-US" dirty="0"/>
          </a:p>
        </p:txBody>
      </p:sp>
    </p:spTree>
    <p:extLst>
      <p:ext uri="{BB962C8B-B14F-4D97-AF65-F5344CB8AC3E}">
        <p14:creationId xmlns:p14="http://schemas.microsoft.com/office/powerpoint/2010/main" val="85326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Schedule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145881"/>
              </p:ext>
            </p:extLst>
          </p:nvPr>
        </p:nvGraphicFramePr>
        <p:xfrm>
          <a:off x="609600" y="1600200"/>
          <a:ext cx="10160001" cy="3937000"/>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459688036"/>
                    </a:ext>
                  </a:extLst>
                </a:gridCol>
                <a:gridCol w="3386667">
                  <a:extLst>
                    <a:ext uri="{9D8B030D-6E8A-4147-A177-3AD203B41FA5}">
                      <a16:colId xmlns:a16="http://schemas.microsoft.com/office/drawing/2014/main" val="712815810"/>
                    </a:ext>
                  </a:extLst>
                </a:gridCol>
                <a:gridCol w="3386667">
                  <a:extLst>
                    <a:ext uri="{9D8B030D-6E8A-4147-A177-3AD203B41FA5}">
                      <a16:colId xmlns:a16="http://schemas.microsoft.com/office/drawing/2014/main" val="3533266367"/>
                    </a:ext>
                  </a:extLst>
                </a:gridCol>
              </a:tblGrid>
              <a:tr h="370840">
                <a:tc>
                  <a:txBody>
                    <a:bodyPr/>
                    <a:lstStyle/>
                    <a:p>
                      <a:r>
                        <a:rPr lang="en-US" dirty="0" smtClean="0"/>
                        <a:t>Meeting</a:t>
                      </a:r>
                      <a:endParaRPr lang="en-US" dirty="0"/>
                    </a:p>
                  </a:txBody>
                  <a:tcPr/>
                </a:tc>
                <a:tc>
                  <a:txBody>
                    <a:bodyPr/>
                    <a:lstStyle/>
                    <a:p>
                      <a:r>
                        <a:rPr lang="en-US" dirty="0" smtClean="0"/>
                        <a:t>Completed Before Meeting</a:t>
                      </a:r>
                      <a:endParaRPr lang="en-US" dirty="0"/>
                    </a:p>
                  </a:txBody>
                  <a:tcPr/>
                </a:tc>
                <a:tc>
                  <a:txBody>
                    <a:bodyPr/>
                    <a:lstStyle/>
                    <a:p>
                      <a:r>
                        <a:rPr lang="en-US" dirty="0" smtClean="0"/>
                        <a:t>Completed at Meeting</a:t>
                      </a:r>
                      <a:endParaRPr lang="en-US" dirty="0"/>
                    </a:p>
                  </a:txBody>
                  <a:tcPr/>
                </a:tc>
                <a:extLst>
                  <a:ext uri="{0D108BD9-81ED-4DB2-BD59-A6C34878D82A}">
                    <a16:rowId xmlns:a16="http://schemas.microsoft.com/office/drawing/2014/main" val="1395138301"/>
                  </a:ext>
                </a:extLst>
              </a:tr>
              <a:tr h="370840">
                <a:tc>
                  <a:txBody>
                    <a:bodyPr/>
                    <a:lstStyle/>
                    <a:p>
                      <a:r>
                        <a:rPr lang="en-US" dirty="0" smtClean="0"/>
                        <a:t>#1</a:t>
                      </a:r>
                      <a:endParaRPr lang="en-US" dirty="0"/>
                    </a:p>
                  </a:txBody>
                  <a:tcPr/>
                </a:tc>
                <a:tc>
                  <a:txBody>
                    <a:bodyPr/>
                    <a:lstStyle/>
                    <a:p>
                      <a:r>
                        <a:rPr lang="en-US" dirty="0" smtClean="0"/>
                        <a:t>Record Review</a:t>
                      </a:r>
                    </a:p>
                    <a:p>
                      <a:endParaRPr lang="en-US" dirty="0"/>
                    </a:p>
                  </a:txBody>
                  <a:tcPr/>
                </a:tc>
                <a:tc>
                  <a:txBody>
                    <a:bodyPr/>
                    <a:lstStyle/>
                    <a:p>
                      <a:r>
                        <a:rPr lang="en-US" dirty="0" smtClean="0"/>
                        <a:t>Goal Setting/Progress</a:t>
                      </a:r>
                      <a:r>
                        <a:rPr lang="en-US" baseline="0" dirty="0" smtClean="0"/>
                        <a:t> Monitoring Tool</a:t>
                      </a:r>
                      <a:endParaRPr lang="en-US" dirty="0"/>
                    </a:p>
                  </a:txBody>
                  <a:tcPr/>
                </a:tc>
                <a:extLst>
                  <a:ext uri="{0D108BD9-81ED-4DB2-BD59-A6C34878D82A}">
                    <a16:rowId xmlns:a16="http://schemas.microsoft.com/office/drawing/2014/main" val="1830940612"/>
                  </a:ext>
                </a:extLst>
              </a:tr>
              <a:tr h="370840">
                <a:tc>
                  <a:txBody>
                    <a:bodyPr/>
                    <a:lstStyle/>
                    <a:p>
                      <a:r>
                        <a:rPr lang="en-US" dirty="0" smtClean="0"/>
                        <a:t>#2</a:t>
                      </a:r>
                      <a:endParaRPr lang="en-US" dirty="0"/>
                    </a:p>
                  </a:txBody>
                  <a:tcPr/>
                </a:tc>
                <a:tc>
                  <a:txBody>
                    <a:bodyPr/>
                    <a:lstStyle/>
                    <a:p>
                      <a:r>
                        <a:rPr lang="en-US" dirty="0" smtClean="0"/>
                        <a:t>FBA Interview Forms</a:t>
                      </a:r>
                    </a:p>
                    <a:p>
                      <a:r>
                        <a:rPr lang="en-US" dirty="0" smtClean="0"/>
                        <a:t>Classroom Observation(s)</a:t>
                      </a:r>
                    </a:p>
                    <a:p>
                      <a:r>
                        <a:rPr lang="en-US" dirty="0" smtClean="0"/>
                        <a:t>Draft</a:t>
                      </a:r>
                      <a:r>
                        <a:rPr lang="en-US" baseline="0" dirty="0" smtClean="0"/>
                        <a:t> Assessment Summary Table/Hypothesis</a:t>
                      </a:r>
                      <a:endParaRPr lang="en-US" dirty="0"/>
                    </a:p>
                  </a:txBody>
                  <a:tcPr/>
                </a:tc>
                <a:tc>
                  <a:txBody>
                    <a:bodyPr/>
                    <a:lstStyle/>
                    <a:p>
                      <a:r>
                        <a:rPr lang="en-US" dirty="0" smtClean="0"/>
                        <a:t>Gain Consensus on Hypothesis</a:t>
                      </a:r>
                    </a:p>
                    <a:p>
                      <a:r>
                        <a:rPr lang="en-US" dirty="0" smtClean="0"/>
                        <a:t>PTR</a:t>
                      </a:r>
                      <a:r>
                        <a:rPr lang="en-US" baseline="0" dirty="0" smtClean="0"/>
                        <a:t> Menu of Interventions</a:t>
                      </a:r>
                    </a:p>
                    <a:p>
                      <a:r>
                        <a:rPr lang="en-US" baseline="0" dirty="0" smtClean="0"/>
                        <a:t>Task Analysis of BIP</a:t>
                      </a:r>
                    </a:p>
                    <a:p>
                      <a:r>
                        <a:rPr lang="en-US" baseline="0" dirty="0" smtClean="0"/>
                        <a:t>Coaching/Fidelity Plan</a:t>
                      </a:r>
                      <a:endParaRPr lang="en-US" dirty="0"/>
                    </a:p>
                  </a:txBody>
                  <a:tcPr/>
                </a:tc>
                <a:extLst>
                  <a:ext uri="{0D108BD9-81ED-4DB2-BD59-A6C34878D82A}">
                    <a16:rowId xmlns:a16="http://schemas.microsoft.com/office/drawing/2014/main" val="2596949678"/>
                  </a:ext>
                </a:extLst>
              </a:tr>
              <a:tr h="370840">
                <a:tc>
                  <a:txBody>
                    <a:bodyPr/>
                    <a:lstStyle/>
                    <a:p>
                      <a:r>
                        <a:rPr lang="en-US" dirty="0" smtClean="0"/>
                        <a:t>#3+ </a:t>
                      </a:r>
                      <a:endParaRPr lang="en-US" dirty="0"/>
                    </a:p>
                  </a:txBody>
                  <a:tcPr/>
                </a:tc>
                <a:tc>
                  <a:txBody>
                    <a:bodyPr/>
                    <a:lstStyle/>
                    <a:p>
                      <a:r>
                        <a:rPr lang="en-US" dirty="0" smtClean="0"/>
                        <a:t>Coaching with Teacher and Student</a:t>
                      </a:r>
                    </a:p>
                    <a:p>
                      <a:r>
                        <a:rPr lang="en-US" dirty="0" smtClean="0"/>
                        <a:t>In-Class Support</a:t>
                      </a:r>
                      <a:r>
                        <a:rPr lang="en-US" baseline="0" dirty="0" smtClean="0"/>
                        <a:t> from Facilitator</a:t>
                      </a:r>
                      <a:endParaRPr lang="en-US" dirty="0" smtClean="0"/>
                    </a:p>
                    <a:p>
                      <a:r>
                        <a:rPr lang="en-US" dirty="0" smtClean="0"/>
                        <a:t>Fidelity Observation(s)</a:t>
                      </a:r>
                    </a:p>
                    <a:p>
                      <a:r>
                        <a:rPr lang="en-US" dirty="0" smtClean="0"/>
                        <a:t>On-going progress monitoring</a:t>
                      </a:r>
                    </a:p>
                    <a:p>
                      <a:endParaRPr lang="en-US" dirty="0"/>
                    </a:p>
                  </a:txBody>
                  <a:tcPr/>
                </a:tc>
                <a:tc>
                  <a:txBody>
                    <a:bodyPr/>
                    <a:lstStyle/>
                    <a:p>
                      <a:r>
                        <a:rPr lang="en-US" dirty="0" smtClean="0"/>
                        <a:t>Review data</a:t>
                      </a:r>
                      <a:r>
                        <a:rPr lang="en-US" baseline="0" dirty="0" smtClean="0"/>
                        <a:t> and follow data based decision rules</a:t>
                      </a:r>
                      <a:endParaRPr lang="en-US" dirty="0"/>
                    </a:p>
                  </a:txBody>
                  <a:tcPr/>
                </a:tc>
                <a:extLst>
                  <a:ext uri="{0D108BD9-81ED-4DB2-BD59-A6C34878D82A}">
                    <a16:rowId xmlns:a16="http://schemas.microsoft.com/office/drawing/2014/main" val="2219753624"/>
                  </a:ext>
                </a:extLst>
              </a:tr>
            </a:tbl>
          </a:graphicData>
        </a:graphic>
      </p:graphicFrame>
      <p:sp>
        <p:nvSpPr>
          <p:cNvPr id="5" name="Content Placeholder 2"/>
          <p:cNvSpPr txBox="1">
            <a:spLocks/>
          </p:cNvSpPr>
          <p:nvPr/>
        </p:nvSpPr>
        <p:spPr>
          <a:xfrm>
            <a:off x="609600" y="5864597"/>
            <a:ext cx="10160000" cy="77066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sz="3600" dirty="0" smtClean="0"/>
              <a:t>Tab 4: Systems Tools in Binder</a:t>
            </a:r>
            <a:endParaRPr lang="en-US" sz="3600" dirty="0"/>
          </a:p>
        </p:txBody>
      </p:sp>
    </p:spTree>
    <p:extLst>
      <p:ext uri="{BB962C8B-B14F-4D97-AF65-F5344CB8AC3E}">
        <p14:creationId xmlns:p14="http://schemas.microsoft.com/office/powerpoint/2010/main" val="1560947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088" y="816493"/>
            <a:ext cx="9318266" cy="915357"/>
          </a:xfrm>
        </p:spPr>
        <p:txBody>
          <a:bodyPr>
            <a:normAutofit fontScale="90000"/>
          </a:bodyPr>
          <a:lstStyle/>
          <a:p>
            <a:r>
              <a:rPr lang="en-US" dirty="0"/>
              <a:t>The FBA Process is always the same but becomes more complex as the student’s needs increase</a:t>
            </a:r>
          </a:p>
        </p:txBody>
      </p:sp>
      <p:graphicFrame>
        <p:nvGraphicFramePr>
          <p:cNvPr id="8" name="Table 7"/>
          <p:cNvGraphicFramePr>
            <a:graphicFrameLocks noGrp="1"/>
          </p:cNvGraphicFramePr>
          <p:nvPr>
            <p:extLst>
              <p:ext uri="{D42A27DB-BD31-4B8C-83A1-F6EECF244321}">
                <p14:modId xmlns:p14="http://schemas.microsoft.com/office/powerpoint/2010/main" val="2179149204"/>
              </p:ext>
            </p:extLst>
          </p:nvPr>
        </p:nvGraphicFramePr>
        <p:xfrm>
          <a:off x="2970542" y="2637846"/>
          <a:ext cx="5169116" cy="2674620"/>
        </p:xfrm>
        <a:graphic>
          <a:graphicData uri="http://schemas.openxmlformats.org/drawingml/2006/table">
            <a:tbl>
              <a:tblPr firstRow="1" bandRow="1">
                <a:tableStyleId>{5C22544A-7EE6-4342-B048-85BDC9FD1C3A}</a:tableStyleId>
              </a:tblPr>
              <a:tblGrid>
                <a:gridCol w="5169116">
                  <a:extLst>
                    <a:ext uri="{9D8B030D-6E8A-4147-A177-3AD203B41FA5}">
                      <a16:colId xmlns:a16="http://schemas.microsoft.com/office/drawing/2014/main" val="3265988913"/>
                    </a:ext>
                  </a:extLst>
                </a:gridCol>
              </a:tblGrid>
              <a:tr h="2674620">
                <a:tc>
                  <a:txBody>
                    <a:bodyPr/>
                    <a:lstStyle/>
                    <a:p>
                      <a:endParaRPr lang="en-US" dirty="0"/>
                    </a:p>
                  </a:txBody>
                  <a:tcPr/>
                </a:tc>
                <a:extLst>
                  <a:ext uri="{0D108BD9-81ED-4DB2-BD59-A6C34878D82A}">
                    <a16:rowId xmlns:a16="http://schemas.microsoft.com/office/drawing/2014/main" val="393410648"/>
                  </a:ext>
                </a:extLst>
              </a:tr>
            </a:tbl>
          </a:graphicData>
        </a:graphic>
      </p:graphicFrame>
      <p:sp>
        <p:nvSpPr>
          <p:cNvPr id="9" name="TextBox 8"/>
          <p:cNvSpPr txBox="1"/>
          <p:nvPr/>
        </p:nvSpPr>
        <p:spPr>
          <a:xfrm rot="16200000">
            <a:off x="1654306" y="3584749"/>
            <a:ext cx="2263140" cy="369332"/>
          </a:xfrm>
          <a:prstGeom prst="rect">
            <a:avLst/>
          </a:prstGeom>
          <a:noFill/>
        </p:spPr>
        <p:txBody>
          <a:bodyPr wrap="square" rtlCol="0">
            <a:spAutoFit/>
          </a:bodyPr>
          <a:lstStyle/>
          <a:p>
            <a:r>
              <a:rPr lang="en-US" dirty="0" smtClean="0"/>
              <a:t>Complexity of FBA</a:t>
            </a:r>
            <a:endParaRPr lang="en-US" dirty="0"/>
          </a:p>
        </p:txBody>
      </p:sp>
      <p:sp>
        <p:nvSpPr>
          <p:cNvPr id="10" name="TextBox 9"/>
          <p:cNvSpPr txBox="1"/>
          <p:nvPr/>
        </p:nvSpPr>
        <p:spPr>
          <a:xfrm rot="5400000">
            <a:off x="5346472" y="4311056"/>
            <a:ext cx="461665" cy="2309284"/>
          </a:xfrm>
          <a:prstGeom prst="rect">
            <a:avLst/>
          </a:prstGeom>
          <a:noFill/>
        </p:spPr>
        <p:txBody>
          <a:bodyPr vert="vert270" wrap="square" rtlCol="0">
            <a:spAutoFit/>
          </a:bodyPr>
          <a:lstStyle/>
          <a:p>
            <a:r>
              <a:rPr lang="en-US" dirty="0" smtClean="0"/>
              <a:t>Intensity of Behavior(s)</a:t>
            </a:r>
            <a:endParaRPr lang="en-US" dirty="0"/>
          </a:p>
        </p:txBody>
      </p:sp>
      <p:sp>
        <p:nvSpPr>
          <p:cNvPr id="11" name="Rectangle 10"/>
          <p:cNvSpPr/>
          <p:nvPr/>
        </p:nvSpPr>
        <p:spPr>
          <a:xfrm>
            <a:off x="7955147" y="1890836"/>
            <a:ext cx="2970047" cy="2031325"/>
          </a:xfrm>
          <a:prstGeom prst="rect">
            <a:avLst/>
          </a:prstGeom>
          <a:solidFill>
            <a:srgbClr val="FFC000"/>
          </a:solidFill>
        </p:spPr>
        <p:txBody>
          <a:bodyPr wrap="square">
            <a:spAutoFit/>
          </a:bodyPr>
          <a:lstStyle/>
          <a:p>
            <a:pPr marL="342900" indent="-342900">
              <a:buFont typeface="Arial"/>
              <a:buChar char="•"/>
            </a:pPr>
            <a:r>
              <a:rPr lang="en-US" dirty="0">
                <a:solidFill>
                  <a:schemeClr val="tx2"/>
                </a:solidFill>
                <a:latin typeface="Tw Cen MT" charset="0"/>
                <a:cs typeface="Tw Cen MT" charset="0"/>
              </a:rPr>
              <a:t>More data </a:t>
            </a:r>
            <a:r>
              <a:rPr lang="en-US" dirty="0" smtClean="0">
                <a:solidFill>
                  <a:schemeClr val="tx2"/>
                </a:solidFill>
                <a:latin typeface="Tw Cen MT" charset="0"/>
                <a:cs typeface="Tw Cen MT" charset="0"/>
              </a:rPr>
              <a:t>gathered (including observations of behavior)</a:t>
            </a:r>
            <a:endParaRPr lang="en-US" dirty="0">
              <a:solidFill>
                <a:schemeClr val="tx2"/>
              </a:solidFill>
              <a:latin typeface="Tw Cen MT" charset="0"/>
              <a:cs typeface="Tw Cen MT" charset="0"/>
            </a:endParaRPr>
          </a:p>
          <a:p>
            <a:pPr marL="342900" indent="-342900">
              <a:buFont typeface="Arial"/>
              <a:buChar char="•"/>
            </a:pPr>
            <a:r>
              <a:rPr lang="en-US" dirty="0">
                <a:solidFill>
                  <a:schemeClr val="tx2"/>
                </a:solidFill>
                <a:latin typeface="Tw Cen MT" charset="0"/>
                <a:cs typeface="Tw Cen MT" charset="0"/>
              </a:rPr>
              <a:t>Larger problem solving team</a:t>
            </a:r>
          </a:p>
          <a:p>
            <a:pPr marL="342900" indent="-342900">
              <a:buFont typeface="Arial"/>
              <a:buChar char="•"/>
            </a:pPr>
            <a:r>
              <a:rPr lang="en-US" dirty="0">
                <a:solidFill>
                  <a:schemeClr val="tx2"/>
                </a:solidFill>
                <a:latin typeface="Tw Cen MT" charset="0"/>
                <a:cs typeface="Tw Cen MT" charset="0"/>
              </a:rPr>
              <a:t>More life domains </a:t>
            </a:r>
            <a:r>
              <a:rPr lang="en-US" dirty="0" smtClean="0">
                <a:solidFill>
                  <a:schemeClr val="tx2"/>
                </a:solidFill>
                <a:latin typeface="Tw Cen MT" charset="0"/>
                <a:cs typeface="Tw Cen MT" charset="0"/>
              </a:rPr>
              <a:t>considered</a:t>
            </a:r>
            <a:endParaRPr lang="en-US" dirty="0">
              <a:solidFill>
                <a:schemeClr val="tx2"/>
              </a:solidFill>
              <a:latin typeface="Tw Cen MT" charset="0"/>
              <a:cs typeface="Tw Cen MT" charset="0"/>
            </a:endParaRPr>
          </a:p>
        </p:txBody>
      </p:sp>
      <p:sp>
        <p:nvSpPr>
          <p:cNvPr id="14" name="Up Arrow 13"/>
          <p:cNvSpPr/>
          <p:nvPr/>
        </p:nvSpPr>
        <p:spPr>
          <a:xfrm rot="3790715">
            <a:off x="5354419" y="1687833"/>
            <a:ext cx="445770" cy="4628675"/>
          </a:xfrm>
          <a:prstGeom prst="upArrow">
            <a:avLst>
              <a:gd name="adj1" fmla="val 24359"/>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Rectangle 14"/>
          <p:cNvSpPr/>
          <p:nvPr/>
        </p:nvSpPr>
        <p:spPr>
          <a:xfrm>
            <a:off x="1066702" y="5199614"/>
            <a:ext cx="2452225" cy="1477328"/>
          </a:xfrm>
          <a:prstGeom prst="rect">
            <a:avLst/>
          </a:prstGeom>
          <a:solidFill>
            <a:srgbClr val="FFC000"/>
          </a:solidFill>
        </p:spPr>
        <p:txBody>
          <a:bodyPr wrap="square">
            <a:spAutoFit/>
          </a:bodyPr>
          <a:lstStyle/>
          <a:p>
            <a:pPr marL="342900" indent="-342900">
              <a:buFont typeface="Arial"/>
              <a:buChar char="•"/>
            </a:pPr>
            <a:r>
              <a:rPr lang="en-US" dirty="0" smtClean="0">
                <a:solidFill>
                  <a:schemeClr val="tx2"/>
                </a:solidFill>
                <a:latin typeface="Tw Cen MT" charset="0"/>
                <a:cs typeface="Tw Cen MT" charset="0"/>
              </a:rPr>
              <a:t>Less data gathered</a:t>
            </a:r>
            <a:endParaRPr lang="en-US" dirty="0">
              <a:solidFill>
                <a:schemeClr val="tx2"/>
              </a:solidFill>
              <a:latin typeface="Tw Cen MT" charset="0"/>
              <a:cs typeface="Tw Cen MT" charset="0"/>
            </a:endParaRPr>
          </a:p>
          <a:p>
            <a:pPr marL="342900" indent="-342900">
              <a:buFont typeface="Arial"/>
              <a:buChar char="•"/>
            </a:pPr>
            <a:r>
              <a:rPr lang="en-US" dirty="0" smtClean="0">
                <a:solidFill>
                  <a:schemeClr val="tx2"/>
                </a:solidFill>
                <a:latin typeface="Tw Cen MT" charset="0"/>
                <a:cs typeface="Tw Cen MT" charset="0"/>
              </a:rPr>
              <a:t>Small </a:t>
            </a:r>
            <a:r>
              <a:rPr lang="en-US" dirty="0">
                <a:solidFill>
                  <a:schemeClr val="tx2"/>
                </a:solidFill>
                <a:latin typeface="Tw Cen MT" charset="0"/>
                <a:cs typeface="Tw Cen MT" charset="0"/>
              </a:rPr>
              <a:t>problem solving team</a:t>
            </a:r>
          </a:p>
          <a:p>
            <a:pPr marL="342900" indent="-342900">
              <a:buFont typeface="Arial"/>
              <a:buChar char="•"/>
            </a:pPr>
            <a:r>
              <a:rPr lang="en-US" dirty="0" smtClean="0">
                <a:solidFill>
                  <a:schemeClr val="tx2"/>
                </a:solidFill>
                <a:latin typeface="Tw Cen MT" charset="0"/>
                <a:cs typeface="Tw Cen MT" charset="0"/>
              </a:rPr>
              <a:t>Fewer settings considered</a:t>
            </a:r>
            <a:endParaRPr lang="en-US" dirty="0">
              <a:solidFill>
                <a:schemeClr val="tx2"/>
              </a:solidFill>
              <a:latin typeface="Tw Cen MT" charset="0"/>
              <a:cs typeface="Tw Cen MT" charset="0"/>
            </a:endParaRPr>
          </a:p>
        </p:txBody>
      </p:sp>
    </p:spTree>
    <p:extLst>
      <p:ext uri="{BB962C8B-B14F-4D97-AF65-F5344CB8AC3E}">
        <p14:creationId xmlns:p14="http://schemas.microsoft.com/office/powerpoint/2010/main" val="2890556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a:bodyPr>
          <a:lstStyle/>
          <a:p>
            <a:r>
              <a:rPr lang="en-US" sz="2800" dirty="0" smtClean="0"/>
              <a:t>Plans developed using the PTR Model of Individualized Positive Behavior Supports require resources!</a:t>
            </a:r>
          </a:p>
          <a:p>
            <a:pPr lvl="2"/>
            <a:r>
              <a:rPr lang="en-US" sz="2400" dirty="0" smtClean="0"/>
              <a:t>Estimated time per student/family team = 2 hours per week initially (during plan development)</a:t>
            </a:r>
          </a:p>
          <a:p>
            <a:pPr lvl="2"/>
            <a:r>
              <a:rPr lang="en-US" sz="2400" dirty="0" smtClean="0"/>
              <a:t>Fading to 1 hour per week as the plan is implemented</a:t>
            </a:r>
            <a:br>
              <a:rPr lang="en-US" sz="2400" dirty="0" smtClean="0"/>
            </a:br>
            <a:endParaRPr lang="en-US" sz="2400" dirty="0"/>
          </a:p>
          <a:p>
            <a:r>
              <a:rPr lang="en-US" sz="2800" dirty="0" smtClean="0"/>
              <a:t>Based on MTSS guidance, how many students in your school may require PTR developed plans?   (1-5%)</a:t>
            </a:r>
          </a:p>
          <a:p>
            <a:pPr lvl="2"/>
            <a:r>
              <a:rPr lang="en-US" sz="2400" dirty="0" smtClean="0"/>
              <a:t>In a school of 500 students </a:t>
            </a:r>
            <a:r>
              <a:rPr lang="en-US" sz="2400" b="1" u="sng" dirty="0" smtClean="0"/>
              <a:t>5-25 students </a:t>
            </a:r>
            <a:r>
              <a:rPr lang="en-US" sz="2400" dirty="0" smtClean="0"/>
              <a:t>might have Individualized Positive Behavior Support Plans</a:t>
            </a:r>
          </a:p>
        </p:txBody>
      </p:sp>
    </p:spTree>
    <p:extLst>
      <p:ext uri="{BB962C8B-B14F-4D97-AF65-F5344CB8AC3E}">
        <p14:creationId xmlns:p14="http://schemas.microsoft.com/office/powerpoint/2010/main" val="1196736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Teaming</a:t>
            </a:r>
            <a:endParaRPr lang="en-US" dirty="0"/>
          </a:p>
        </p:txBody>
      </p:sp>
      <p:sp>
        <p:nvSpPr>
          <p:cNvPr id="3" name="Content Placeholder 2"/>
          <p:cNvSpPr>
            <a:spLocks noGrp="1"/>
          </p:cNvSpPr>
          <p:nvPr>
            <p:ph idx="1"/>
          </p:nvPr>
        </p:nvSpPr>
        <p:spPr>
          <a:xfrm>
            <a:off x="199292" y="2429736"/>
            <a:ext cx="10160000" cy="770664"/>
          </a:xfrm>
        </p:spPr>
        <p:txBody>
          <a:bodyPr>
            <a:normAutofit/>
          </a:bodyPr>
          <a:lstStyle/>
          <a:p>
            <a:pPr marL="114300" indent="0" algn="ctr">
              <a:buNone/>
            </a:pPr>
            <a:r>
              <a:rPr lang="en-US" sz="3600" dirty="0" smtClean="0"/>
              <a:t>Tab 1 Tools in Binder</a:t>
            </a:r>
            <a:endParaRPr lang="en-US" sz="3600" dirty="0"/>
          </a:p>
        </p:txBody>
      </p:sp>
    </p:spTree>
    <p:extLst>
      <p:ext uri="{BB962C8B-B14F-4D97-AF65-F5344CB8AC3E}">
        <p14:creationId xmlns:p14="http://schemas.microsoft.com/office/powerpoint/2010/main" val="177303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9940850"/>
              </p:ext>
            </p:extLst>
          </p:nvPr>
        </p:nvGraphicFramePr>
        <p:xfrm>
          <a:off x="1381538" y="1730807"/>
          <a:ext cx="9103582" cy="4358640"/>
        </p:xfrm>
        <a:graphic>
          <a:graphicData uri="http://schemas.openxmlformats.org/drawingml/2006/table">
            <a:tbl>
              <a:tblPr firstRow="1" bandRow="1">
                <a:tableStyleId>{5C22544A-7EE6-4342-B048-85BDC9FD1C3A}</a:tableStyleId>
              </a:tblPr>
              <a:tblGrid>
                <a:gridCol w="4551791">
                  <a:extLst>
                    <a:ext uri="{9D8B030D-6E8A-4147-A177-3AD203B41FA5}">
                      <a16:colId xmlns:a16="http://schemas.microsoft.com/office/drawing/2014/main" val="502288151"/>
                    </a:ext>
                  </a:extLst>
                </a:gridCol>
                <a:gridCol w="4551791">
                  <a:extLst>
                    <a:ext uri="{9D8B030D-6E8A-4147-A177-3AD203B41FA5}">
                      <a16:colId xmlns:a16="http://schemas.microsoft.com/office/drawing/2014/main" val="2632614963"/>
                    </a:ext>
                  </a:extLst>
                </a:gridCol>
              </a:tblGrid>
              <a:tr h="1296874">
                <a:tc>
                  <a:txBody>
                    <a:bodyPr/>
                    <a:lstStyle/>
                    <a:p>
                      <a:r>
                        <a:rPr lang="en-US" sz="4000" dirty="0" smtClean="0"/>
                        <a:t>Dr. Rose </a:t>
                      </a:r>
                      <a:r>
                        <a:rPr lang="en-US" sz="4000" dirty="0" err="1" smtClean="0"/>
                        <a:t>Iovannone</a:t>
                      </a:r>
                      <a:r>
                        <a:rPr lang="en-US" sz="4000" dirty="0" smtClean="0"/>
                        <a:t> and </a:t>
                      </a:r>
                      <a:r>
                        <a:rPr lang="en-US" sz="4000" dirty="0" err="1" smtClean="0">
                          <a:hlinkClick r:id="rId3"/>
                        </a:rPr>
                        <a:t>FLPBiS</a:t>
                      </a:r>
                      <a:endParaRPr lang="en-US" sz="4000" dirty="0" smtClean="0"/>
                    </a:p>
                    <a:p>
                      <a:endParaRPr lang="en-US" sz="4000" dirty="0" smtClean="0"/>
                    </a:p>
                    <a:p>
                      <a:r>
                        <a:rPr lang="en-US" sz="4000" dirty="0" smtClean="0">
                          <a:hlinkClick r:id="rId4"/>
                        </a:rPr>
                        <a:t>Northeast PBIS</a:t>
                      </a:r>
                      <a:endParaRPr lang="en-US" sz="4000" dirty="0" smtClean="0"/>
                    </a:p>
                    <a:p>
                      <a:endParaRPr lang="en-US" sz="4000" dirty="0" smtClean="0"/>
                    </a:p>
                    <a:p>
                      <a:endParaRPr lang="en-US" sz="4000" dirty="0"/>
                    </a:p>
                  </a:txBody>
                  <a:tcPr/>
                </a:tc>
                <a:tc>
                  <a:txBody>
                    <a:bodyPr/>
                    <a:lstStyle/>
                    <a:p>
                      <a:r>
                        <a:rPr lang="en-US" sz="4000" dirty="0" smtClean="0">
                          <a:hlinkClick r:id="rId5"/>
                        </a:rPr>
                        <a:t>Midwest PBIS Network</a:t>
                      </a:r>
                      <a:r>
                        <a:rPr lang="en-US" sz="4000" dirty="0" smtClean="0"/>
                        <a:t/>
                      </a:r>
                      <a:br>
                        <a:rPr lang="en-US" sz="4000" dirty="0" smtClean="0"/>
                      </a:br>
                      <a:endParaRPr lang="en-US" sz="4000" dirty="0" smtClean="0"/>
                    </a:p>
                    <a:p>
                      <a:r>
                        <a:rPr lang="en-US" sz="4000" dirty="0" smtClean="0"/>
                        <a:t>Portland State University: </a:t>
                      </a:r>
                      <a:r>
                        <a:rPr lang="en-US" sz="4000" dirty="0" smtClean="0">
                          <a:solidFill>
                            <a:srgbClr val="000000"/>
                          </a:solidFill>
                          <a:hlinkClick r:id="rId6"/>
                        </a:rPr>
                        <a:t>www.basicfba.com</a:t>
                      </a:r>
                      <a:r>
                        <a:rPr lang="en-US" sz="4000" dirty="0" smtClean="0">
                          <a:solidFill>
                            <a:srgbClr val="000000"/>
                          </a:solidFill>
                        </a:rPr>
                        <a:t> </a:t>
                      </a:r>
                    </a:p>
                    <a:p>
                      <a:endParaRPr lang="en-US" sz="4000" dirty="0"/>
                    </a:p>
                  </a:txBody>
                  <a:tcPr/>
                </a:tc>
                <a:extLst>
                  <a:ext uri="{0D108BD9-81ED-4DB2-BD59-A6C34878D82A}">
                    <a16:rowId xmlns:a16="http://schemas.microsoft.com/office/drawing/2014/main" val="827049178"/>
                  </a:ext>
                </a:extLst>
              </a:tr>
            </a:tbl>
          </a:graphicData>
        </a:graphic>
      </p:graphicFrame>
    </p:spTree>
    <p:extLst>
      <p:ext uri="{BB962C8B-B14F-4D97-AF65-F5344CB8AC3E}">
        <p14:creationId xmlns:p14="http://schemas.microsoft.com/office/powerpoint/2010/main" val="2321384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Student Support Team Tips</a:t>
            </a:r>
            <a:endParaRPr lang="en-US" dirty="0"/>
          </a:p>
        </p:txBody>
      </p:sp>
      <p:sp>
        <p:nvSpPr>
          <p:cNvPr id="5" name="Content Placeholder 4"/>
          <p:cNvSpPr>
            <a:spLocks noGrp="1"/>
          </p:cNvSpPr>
          <p:nvPr>
            <p:ph idx="1"/>
          </p:nvPr>
        </p:nvSpPr>
        <p:spPr/>
        <p:txBody>
          <a:bodyPr>
            <a:normAutofit/>
          </a:bodyPr>
          <a:lstStyle/>
          <a:p>
            <a:r>
              <a:rPr lang="en-US" altLang="en-US" sz="2400" dirty="0"/>
              <a:t>Teaming:  A collaborative process</a:t>
            </a:r>
          </a:p>
          <a:p>
            <a:r>
              <a:rPr lang="en-US" altLang="en-US" sz="2400" dirty="0"/>
              <a:t>Determine relevant team members</a:t>
            </a:r>
          </a:p>
          <a:p>
            <a:pPr lvl="1"/>
            <a:r>
              <a:rPr lang="en-US" dirty="0" smtClean="0"/>
              <a:t>Can take many formats</a:t>
            </a:r>
          </a:p>
          <a:p>
            <a:pPr lvl="1"/>
            <a:r>
              <a:rPr lang="en-US" dirty="0" smtClean="0"/>
              <a:t>Most effective when: One or two key people assigned to a school are FBA/BIP facilitators</a:t>
            </a:r>
          </a:p>
          <a:p>
            <a:pPr lvl="2"/>
            <a:r>
              <a:rPr lang="en-US" dirty="0" smtClean="0"/>
              <a:t>The facilitator guides student support teams through the FBA/BIP process</a:t>
            </a:r>
            <a:endParaRPr lang="en-US" altLang="en-US" sz="2400" dirty="0"/>
          </a:p>
          <a:p>
            <a:r>
              <a:rPr lang="en-US" altLang="en-US" sz="2400" dirty="0"/>
              <a:t>Suggestions—3 levels of knowledge represented:</a:t>
            </a:r>
          </a:p>
          <a:p>
            <a:pPr lvl="1"/>
            <a:r>
              <a:rPr lang="en-US" altLang="en-US" sz="2000" dirty="0"/>
              <a:t>Members </a:t>
            </a:r>
          </a:p>
          <a:p>
            <a:pPr lvl="2"/>
            <a:r>
              <a:rPr lang="en-US" altLang="en-US" sz="1600" dirty="0"/>
              <a:t>Person with knowledge of student (e.g., Classroom teacher, instructional assistant, parent)</a:t>
            </a:r>
          </a:p>
          <a:p>
            <a:pPr lvl="2"/>
            <a:r>
              <a:rPr lang="en-US" altLang="en-US" sz="1600" dirty="0"/>
              <a:t>Facilitator—Someone with knowledge of functional assessment, behavioral principles (PTR consultant, school-based consultant)</a:t>
            </a:r>
          </a:p>
          <a:p>
            <a:pPr lvl="2"/>
            <a:r>
              <a:rPr lang="en-US" altLang="en-US" sz="1600" dirty="0"/>
              <a:t>Someone with knowledge of context (e.g., administrator or designee)</a:t>
            </a:r>
          </a:p>
          <a:p>
            <a:pPr lvl="1"/>
            <a:endParaRPr lang="en-US" altLang="en-US" dirty="0" smtClean="0"/>
          </a:p>
          <a:p>
            <a:endParaRPr lang="en-US" dirty="0"/>
          </a:p>
        </p:txBody>
      </p:sp>
    </p:spTree>
    <p:extLst>
      <p:ext uri="{BB962C8B-B14F-4D97-AF65-F5344CB8AC3E}">
        <p14:creationId xmlns:p14="http://schemas.microsoft.com/office/powerpoint/2010/main" val="2949116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257361" y="317300"/>
            <a:ext cx="11360800" cy="763600"/>
          </a:xfrm>
          <a:prstGeom prst="rect">
            <a:avLst/>
          </a:prstGeom>
          <a:noFill/>
          <a:ln>
            <a:noFill/>
          </a:ln>
        </p:spPr>
        <p:txBody>
          <a:bodyPr spcFirstLastPara="1" vert="horz" wrap="square" lIns="121900" tIns="121900" rIns="121900" bIns="121900" rtlCol="0" anchor="t" anchorCtr="0">
            <a:noAutofit/>
          </a:bodyPr>
          <a:lstStyle/>
          <a:p>
            <a:r>
              <a:rPr lang="en-US"/>
              <a:t>Tier III Decision Making Teams</a:t>
            </a:r>
            <a:endParaRPr/>
          </a:p>
        </p:txBody>
      </p:sp>
      <p:sp>
        <p:nvSpPr>
          <p:cNvPr id="744" name="Shape 744"/>
          <p:cNvSpPr/>
          <p:nvPr/>
        </p:nvSpPr>
        <p:spPr>
          <a:xfrm>
            <a:off x="5234595" y="2351246"/>
            <a:ext cx="3657600" cy="3135085"/>
          </a:xfrm>
          <a:prstGeom prst="ellipse">
            <a:avLst/>
          </a:prstGeom>
          <a:solidFill>
            <a:srgbClr val="CD53B3"/>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45" name="Shape 745"/>
          <p:cNvSpPr/>
          <p:nvPr/>
        </p:nvSpPr>
        <p:spPr>
          <a:xfrm>
            <a:off x="7953609" y="2501919"/>
            <a:ext cx="1703009" cy="1625600"/>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46" name="Shape 746"/>
          <p:cNvSpPr/>
          <p:nvPr/>
        </p:nvSpPr>
        <p:spPr>
          <a:xfrm>
            <a:off x="4944307" y="4488975"/>
            <a:ext cx="1703009" cy="1625600"/>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47" name="Shape 747"/>
          <p:cNvSpPr/>
          <p:nvPr/>
        </p:nvSpPr>
        <p:spPr>
          <a:xfrm>
            <a:off x="7421414" y="4488975"/>
            <a:ext cx="1703009" cy="1625600"/>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48" name="Shape 748"/>
          <p:cNvSpPr/>
          <p:nvPr/>
        </p:nvSpPr>
        <p:spPr>
          <a:xfrm>
            <a:off x="4470174" y="2443862"/>
            <a:ext cx="1703009" cy="1625600"/>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49" name="Shape 749"/>
          <p:cNvSpPr/>
          <p:nvPr/>
        </p:nvSpPr>
        <p:spPr>
          <a:xfrm>
            <a:off x="6211891" y="1309246"/>
            <a:ext cx="1703009" cy="1625600"/>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50" name="Shape 750"/>
          <p:cNvSpPr txBox="1"/>
          <p:nvPr/>
        </p:nvSpPr>
        <p:spPr>
          <a:xfrm>
            <a:off x="6173182" y="3352513"/>
            <a:ext cx="1703009" cy="1272143"/>
          </a:xfrm>
          <a:prstGeom prst="rect">
            <a:avLst/>
          </a:prstGeom>
          <a:noFill/>
          <a:ln>
            <a:noFill/>
          </a:ln>
        </p:spPr>
        <p:txBody>
          <a:bodyPr spcFirstLastPara="1" wrap="square" lIns="121900" tIns="60933" rIns="121900" bIns="60933" anchor="t" anchorCtr="0">
            <a:noAutofit/>
          </a:bodyPr>
          <a:lstStyle/>
          <a:p>
            <a:pPr algn="ctr"/>
            <a:r>
              <a:rPr lang="en-US" sz="1867" b="1" dirty="0">
                <a:solidFill>
                  <a:schemeClr val="lt1"/>
                </a:solidFill>
                <a:latin typeface="Arial"/>
                <a:ea typeface="Arial"/>
                <a:cs typeface="Arial"/>
                <a:sym typeface="Arial"/>
              </a:rPr>
              <a:t>School Wide Tier III Systems Team</a:t>
            </a:r>
            <a:endParaRPr sz="1867" b="1" dirty="0">
              <a:solidFill>
                <a:schemeClr val="lt1"/>
              </a:solidFill>
              <a:latin typeface="Arial"/>
              <a:ea typeface="Arial"/>
              <a:cs typeface="Arial"/>
              <a:sym typeface="Arial"/>
            </a:endParaRPr>
          </a:p>
        </p:txBody>
      </p:sp>
      <p:sp>
        <p:nvSpPr>
          <p:cNvPr id="751" name="Shape 751"/>
          <p:cNvSpPr txBox="1"/>
          <p:nvPr/>
        </p:nvSpPr>
        <p:spPr>
          <a:xfrm>
            <a:off x="4431466" y="2757680"/>
            <a:ext cx="1703009" cy="984885"/>
          </a:xfrm>
          <a:prstGeom prst="rect">
            <a:avLst/>
          </a:prstGeom>
          <a:noFill/>
          <a:ln>
            <a:noFill/>
          </a:ln>
        </p:spPr>
        <p:txBody>
          <a:bodyPr spcFirstLastPara="1" wrap="square" lIns="121900" tIns="60933" rIns="121900" bIns="60933" anchor="t" anchorCtr="0">
            <a:noAutofit/>
          </a:bodyPr>
          <a:lstStyle/>
          <a:p>
            <a:pPr algn="ctr"/>
            <a:r>
              <a:rPr lang="en-US" sz="2400"/>
              <a:t>Tonya’s</a:t>
            </a:r>
            <a:r>
              <a:rPr lang="en-US" sz="1867">
                <a:solidFill>
                  <a:srgbClr val="000000"/>
                </a:solidFill>
                <a:latin typeface="Arial"/>
                <a:ea typeface="Arial"/>
                <a:cs typeface="Arial"/>
                <a:sym typeface="Arial"/>
              </a:rPr>
              <a:t> Support Team</a:t>
            </a:r>
            <a:endParaRPr sz="1867">
              <a:solidFill>
                <a:srgbClr val="000000"/>
              </a:solidFill>
              <a:latin typeface="Arial"/>
              <a:ea typeface="Arial"/>
              <a:cs typeface="Arial"/>
              <a:sym typeface="Arial"/>
            </a:endParaRPr>
          </a:p>
        </p:txBody>
      </p:sp>
      <p:sp>
        <p:nvSpPr>
          <p:cNvPr id="752" name="Shape 752"/>
          <p:cNvSpPr txBox="1"/>
          <p:nvPr/>
        </p:nvSpPr>
        <p:spPr>
          <a:xfrm>
            <a:off x="7953607" y="2830082"/>
            <a:ext cx="1703009" cy="984885"/>
          </a:xfrm>
          <a:prstGeom prst="rect">
            <a:avLst/>
          </a:prstGeom>
          <a:noFill/>
          <a:ln>
            <a:noFill/>
          </a:ln>
        </p:spPr>
        <p:txBody>
          <a:bodyPr spcFirstLastPara="1" wrap="square" lIns="121900" tIns="60933" rIns="121900" bIns="60933" anchor="t" anchorCtr="0">
            <a:noAutofit/>
          </a:bodyPr>
          <a:lstStyle/>
          <a:p>
            <a:pPr algn="ctr"/>
            <a:r>
              <a:rPr lang="en-US" sz="2400"/>
              <a:t>Shana’s</a:t>
            </a:r>
            <a:r>
              <a:rPr lang="en-US" sz="1867">
                <a:solidFill>
                  <a:srgbClr val="000000"/>
                </a:solidFill>
                <a:latin typeface="Arial"/>
                <a:ea typeface="Arial"/>
                <a:cs typeface="Arial"/>
                <a:sym typeface="Arial"/>
              </a:rPr>
              <a:t> Support Team</a:t>
            </a:r>
            <a:endParaRPr sz="1867">
              <a:solidFill>
                <a:srgbClr val="000000"/>
              </a:solidFill>
              <a:latin typeface="Arial"/>
              <a:ea typeface="Arial"/>
              <a:cs typeface="Arial"/>
              <a:sym typeface="Arial"/>
            </a:endParaRPr>
          </a:p>
        </p:txBody>
      </p:sp>
      <p:sp>
        <p:nvSpPr>
          <p:cNvPr id="753" name="Shape 753"/>
          <p:cNvSpPr txBox="1"/>
          <p:nvPr/>
        </p:nvSpPr>
        <p:spPr>
          <a:xfrm>
            <a:off x="4871742" y="4760336"/>
            <a:ext cx="1703009" cy="984885"/>
          </a:xfrm>
          <a:prstGeom prst="rect">
            <a:avLst/>
          </a:prstGeom>
          <a:noFill/>
          <a:ln>
            <a:noFill/>
          </a:ln>
        </p:spPr>
        <p:txBody>
          <a:bodyPr spcFirstLastPara="1" wrap="square" lIns="121900" tIns="60933" rIns="121900" bIns="60933" anchor="t" anchorCtr="0">
            <a:noAutofit/>
          </a:bodyPr>
          <a:lstStyle/>
          <a:p>
            <a:pPr algn="ctr"/>
            <a:r>
              <a:rPr lang="en-US" sz="2400"/>
              <a:t>Marcie’s</a:t>
            </a:r>
            <a:r>
              <a:rPr lang="en-US" sz="1867">
                <a:solidFill>
                  <a:srgbClr val="000000"/>
                </a:solidFill>
                <a:latin typeface="Arial"/>
                <a:ea typeface="Arial"/>
                <a:cs typeface="Arial"/>
                <a:sym typeface="Arial"/>
              </a:rPr>
              <a:t> Support Team</a:t>
            </a:r>
            <a:endParaRPr sz="1867">
              <a:solidFill>
                <a:srgbClr val="000000"/>
              </a:solidFill>
              <a:latin typeface="Arial"/>
              <a:ea typeface="Arial"/>
              <a:cs typeface="Arial"/>
              <a:sym typeface="Arial"/>
            </a:endParaRPr>
          </a:p>
        </p:txBody>
      </p:sp>
      <p:sp>
        <p:nvSpPr>
          <p:cNvPr id="754" name="Shape 754"/>
          <p:cNvSpPr txBox="1"/>
          <p:nvPr/>
        </p:nvSpPr>
        <p:spPr>
          <a:xfrm>
            <a:off x="7469794" y="4894224"/>
            <a:ext cx="1703009" cy="984885"/>
          </a:xfrm>
          <a:prstGeom prst="rect">
            <a:avLst/>
          </a:prstGeom>
          <a:noFill/>
          <a:ln>
            <a:noFill/>
          </a:ln>
        </p:spPr>
        <p:txBody>
          <a:bodyPr spcFirstLastPara="1" wrap="square" lIns="121900" tIns="60933" rIns="121900" bIns="60933" anchor="t" anchorCtr="0">
            <a:noAutofit/>
          </a:bodyPr>
          <a:lstStyle/>
          <a:p>
            <a:pPr algn="ctr"/>
            <a:r>
              <a:rPr lang="en-US" sz="2400"/>
              <a:t>Jalee’s</a:t>
            </a:r>
            <a:r>
              <a:rPr lang="en-US" sz="1867">
                <a:solidFill>
                  <a:srgbClr val="000000"/>
                </a:solidFill>
                <a:latin typeface="Arial"/>
                <a:ea typeface="Arial"/>
                <a:cs typeface="Arial"/>
                <a:sym typeface="Arial"/>
              </a:rPr>
              <a:t> Support Team</a:t>
            </a:r>
            <a:endParaRPr sz="1867">
              <a:solidFill>
                <a:srgbClr val="000000"/>
              </a:solidFill>
              <a:latin typeface="Arial"/>
              <a:ea typeface="Arial"/>
              <a:cs typeface="Arial"/>
              <a:sym typeface="Arial"/>
            </a:endParaRPr>
          </a:p>
        </p:txBody>
      </p:sp>
      <p:sp>
        <p:nvSpPr>
          <p:cNvPr id="755" name="Shape 755"/>
          <p:cNvSpPr txBox="1"/>
          <p:nvPr/>
        </p:nvSpPr>
        <p:spPr>
          <a:xfrm>
            <a:off x="6211891" y="1598606"/>
            <a:ext cx="1703009" cy="984885"/>
          </a:xfrm>
          <a:prstGeom prst="rect">
            <a:avLst/>
          </a:prstGeom>
          <a:noFill/>
          <a:ln>
            <a:noFill/>
          </a:ln>
        </p:spPr>
        <p:txBody>
          <a:bodyPr spcFirstLastPara="1" wrap="square" lIns="121900" tIns="60933" rIns="121900" bIns="60933" anchor="t" anchorCtr="0">
            <a:noAutofit/>
          </a:bodyPr>
          <a:lstStyle/>
          <a:p>
            <a:pPr algn="ctr"/>
            <a:r>
              <a:rPr lang="en-US" sz="2400"/>
              <a:t>Lawanda’s</a:t>
            </a:r>
            <a:r>
              <a:rPr lang="en-US" sz="1867">
                <a:solidFill>
                  <a:srgbClr val="000000"/>
                </a:solidFill>
                <a:latin typeface="Arial"/>
                <a:ea typeface="Arial"/>
                <a:cs typeface="Arial"/>
                <a:sym typeface="Arial"/>
              </a:rPr>
              <a:t> Support Team</a:t>
            </a:r>
            <a:endParaRPr sz="1867">
              <a:solidFill>
                <a:srgbClr val="000000"/>
              </a:solidFill>
              <a:latin typeface="Arial"/>
              <a:ea typeface="Arial"/>
              <a:cs typeface="Arial"/>
              <a:sym typeface="Arial"/>
            </a:endParaRPr>
          </a:p>
        </p:txBody>
      </p:sp>
      <p:sp>
        <p:nvSpPr>
          <p:cNvPr id="756" name="Shape 756"/>
          <p:cNvSpPr txBox="1"/>
          <p:nvPr/>
        </p:nvSpPr>
        <p:spPr>
          <a:xfrm>
            <a:off x="9656618" y="6257261"/>
            <a:ext cx="2535383" cy="410369"/>
          </a:xfrm>
          <a:prstGeom prst="rect">
            <a:avLst/>
          </a:prstGeom>
          <a:noFill/>
          <a:ln>
            <a:noFill/>
          </a:ln>
        </p:spPr>
        <p:txBody>
          <a:bodyPr spcFirstLastPara="1" wrap="square" lIns="121900" tIns="60933" rIns="121900" bIns="60933" anchor="t" anchorCtr="0">
            <a:noAutofit/>
          </a:bodyPr>
          <a:lstStyle/>
          <a:p>
            <a:r>
              <a:rPr lang="en-US" sz="1867">
                <a:solidFill>
                  <a:srgbClr val="000000"/>
                </a:solidFill>
                <a:latin typeface="Arial"/>
                <a:ea typeface="Arial"/>
                <a:cs typeface="Arial"/>
                <a:sym typeface="Arial"/>
              </a:rPr>
              <a:t>Putnam, 2018</a:t>
            </a:r>
            <a:endParaRPr sz="1867">
              <a:solidFill>
                <a:srgbClr val="000000"/>
              </a:solidFill>
              <a:latin typeface="Arial"/>
              <a:ea typeface="Arial"/>
              <a:cs typeface="Arial"/>
              <a:sym typeface="Arial"/>
            </a:endParaRPr>
          </a:p>
        </p:txBody>
      </p:sp>
      <p:sp>
        <p:nvSpPr>
          <p:cNvPr id="18" name="TextBox 17"/>
          <p:cNvSpPr txBox="1"/>
          <p:nvPr/>
        </p:nvSpPr>
        <p:spPr>
          <a:xfrm>
            <a:off x="1036070" y="2934846"/>
            <a:ext cx="2456809" cy="923330"/>
          </a:xfrm>
          <a:prstGeom prst="rect">
            <a:avLst/>
          </a:prstGeom>
          <a:noFill/>
          <a:ln>
            <a:solidFill>
              <a:schemeClr val="tx1"/>
            </a:solidFill>
          </a:ln>
        </p:spPr>
        <p:txBody>
          <a:bodyPr wrap="square" rtlCol="0">
            <a:spAutoFit/>
          </a:bodyPr>
          <a:lstStyle/>
          <a:p>
            <a:pPr algn="ctr"/>
            <a:r>
              <a:rPr lang="en-US" dirty="0" smtClean="0"/>
              <a:t>What types of systems  conversations might happen at Tier 3?</a:t>
            </a:r>
            <a:endParaRPr lang="en-US" dirty="0"/>
          </a:p>
        </p:txBody>
      </p:sp>
    </p:spTree>
    <p:extLst>
      <p:ext uri="{BB962C8B-B14F-4D97-AF65-F5344CB8AC3E}">
        <p14:creationId xmlns:p14="http://schemas.microsoft.com/office/powerpoint/2010/main" val="3482778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sp>
        <p:nvSpPr>
          <p:cNvPr id="3" name="Text Placeholder 2"/>
          <p:cNvSpPr>
            <a:spLocks noGrp="1"/>
          </p:cNvSpPr>
          <p:nvPr>
            <p:ph type="body" idx="1"/>
          </p:nvPr>
        </p:nvSpPr>
        <p:spPr>
          <a:xfrm>
            <a:off x="276452" y="1655902"/>
            <a:ext cx="10239148" cy="3403115"/>
          </a:xfrm>
        </p:spPr>
        <p:txBody>
          <a:bodyPr>
            <a:normAutofit fontScale="92500" lnSpcReduction="20000"/>
          </a:bodyPr>
          <a:lstStyle/>
          <a:p>
            <a:pPr marL="152396" indent="0">
              <a:buNone/>
            </a:pPr>
            <a:r>
              <a:rPr lang="en-US" b="1" u="sng" dirty="0"/>
              <a:t>Reason for Referral</a:t>
            </a:r>
            <a:r>
              <a:rPr lang="en-US" b="1" u="sng" dirty="0" smtClean="0"/>
              <a:t>:</a:t>
            </a:r>
            <a:r>
              <a:rPr lang="en-US" dirty="0"/>
              <a:t/>
            </a:r>
            <a:br>
              <a:rPr lang="en-US" dirty="0"/>
            </a:br>
            <a:r>
              <a:rPr lang="en-US" dirty="0"/>
              <a:t>Joe has shown an increase in challenging behavior.  His data, reviewed at the 9/5/2018 Tier 2/3 problem solving meeting, shows he is not making progress toward behavioral goals despite his current interventions at Tiers 1 and 2 (referenced below).  The team would like to collaborate on understanding his challenging behaviors through the PTR process in order to develop an individualized positive behavior support plan.</a:t>
            </a:r>
          </a:p>
          <a:p>
            <a:pPr marL="152396" indent="0">
              <a:buNone/>
            </a:pPr>
            <a:r>
              <a:rPr lang="en-US" dirty="0"/>
              <a:t/>
            </a:r>
            <a:br>
              <a:rPr lang="en-US" dirty="0"/>
            </a:br>
            <a:r>
              <a:rPr lang="en-US" dirty="0"/>
              <a:t/>
            </a:r>
            <a:br>
              <a:rPr lang="en-US" dirty="0"/>
            </a:br>
            <a:endParaRPr lang="en-US" dirty="0"/>
          </a:p>
        </p:txBody>
      </p:sp>
      <p:sp>
        <p:nvSpPr>
          <p:cNvPr id="4" name="TextBox 3"/>
          <p:cNvSpPr txBox="1"/>
          <p:nvPr/>
        </p:nvSpPr>
        <p:spPr>
          <a:xfrm>
            <a:off x="415600" y="4651511"/>
            <a:ext cx="3250096" cy="1384995"/>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#1:  Define decision rules with systems team</a:t>
            </a:r>
            <a:endParaRPr lang="en-US" sz="2800" dirty="0">
              <a:solidFill>
                <a:schemeClr val="bg1"/>
              </a:solidFill>
            </a:endParaRPr>
          </a:p>
        </p:txBody>
      </p:sp>
      <p:sp>
        <p:nvSpPr>
          <p:cNvPr id="5" name="Rectangle 4"/>
          <p:cNvSpPr/>
          <p:nvPr/>
        </p:nvSpPr>
        <p:spPr>
          <a:xfrm>
            <a:off x="3907920" y="4501045"/>
            <a:ext cx="7162800" cy="1685925"/>
          </a:xfrm>
          <a:prstGeom prst="rect">
            <a:avLst/>
          </a:prstGeom>
          <a:solidFill>
            <a:sysClr val="window" lastClr="FFFFFF"/>
          </a:solid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50800" marR="0" algn="l">
              <a:spcBef>
                <a:spcPts val="0"/>
              </a:spcBef>
              <a:spcAft>
                <a:spcPts val="0"/>
              </a:spcAft>
            </a:pPr>
            <a:r>
              <a:rPr lang="en-US" sz="1100" b="1" u="sng" kern="0">
                <a:effectLst/>
                <a:uFill>
                  <a:solidFill>
                    <a:srgbClr val="000000"/>
                  </a:solidFill>
                </a:uFill>
                <a:latin typeface="Calibri" panose="020F0502020204030204" pitchFamily="34" charset="0"/>
                <a:ea typeface="Gill Sans MT" panose="020B0502020104020203" pitchFamily="34" charset="0"/>
                <a:cs typeface="Gill Sans MT" panose="020B0502020104020203" pitchFamily="34" charset="0"/>
              </a:rPr>
              <a:t>Tier 3 Decision Rules:</a:t>
            </a:r>
            <a:endParaRPr lang="en-US" sz="900" b="1" u="sng" kern="0">
              <a:effectLst/>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07000"/>
              </a:lnSpc>
              <a:spcBef>
                <a:spcPts val="0"/>
              </a:spcBef>
              <a:spcAft>
                <a:spcPts val="0"/>
              </a:spcAft>
              <a:buSzPts val="1600"/>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Any student not responding to Tier I and II interventions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SzPts val="1600"/>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Data identifies student as in need (# of ODRs, suspensions, absences,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SzPts val="1600"/>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Team considering a change of placement for student in special education for disciplinary reasons (during the manifestation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SzPts val="1600"/>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Team perceives youth as in urgent need (lower-level of support not seen as adequate)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SzPts val="1600"/>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Student transfers into the school with function based interventions or significant behavioral needs indicated in their records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237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04" y="424402"/>
            <a:ext cx="11360800" cy="763600"/>
          </a:xfrm>
        </p:spPr>
        <p:txBody>
          <a:bodyPr/>
          <a:lstStyle/>
          <a:p>
            <a:r>
              <a:rPr lang="en-US" dirty="0" smtClean="0"/>
              <a:t>Case Study: Joe</a:t>
            </a:r>
            <a:endParaRPr lang="en-US" dirty="0"/>
          </a:p>
        </p:txBody>
      </p:sp>
      <p:sp>
        <p:nvSpPr>
          <p:cNvPr id="3" name="Text Placeholder 2"/>
          <p:cNvSpPr>
            <a:spLocks noGrp="1"/>
          </p:cNvSpPr>
          <p:nvPr>
            <p:ph type="body" idx="1"/>
          </p:nvPr>
        </p:nvSpPr>
        <p:spPr>
          <a:xfrm>
            <a:off x="415600" y="1536633"/>
            <a:ext cx="10497565" cy="4754837"/>
          </a:xfrm>
        </p:spPr>
        <p:txBody>
          <a:bodyPr>
            <a:normAutofit fontScale="55000" lnSpcReduction="20000"/>
          </a:bodyPr>
          <a:lstStyle/>
          <a:p>
            <a:pPr marL="152396" indent="0">
              <a:buNone/>
            </a:pPr>
            <a:r>
              <a:rPr lang="en-US" sz="3500" b="1" u="sng" dirty="0"/>
              <a:t>Team Members:</a:t>
            </a:r>
            <a:endParaRPr lang="en-US" sz="3500" dirty="0"/>
          </a:p>
          <a:p>
            <a:pPr marL="152396" indent="0">
              <a:buNone/>
            </a:pPr>
            <a:r>
              <a:rPr lang="en-US" sz="3500" dirty="0"/>
              <a:t/>
            </a:r>
            <a:br>
              <a:rPr lang="en-US" sz="3500" dirty="0"/>
            </a:br>
            <a:r>
              <a:rPr lang="en-US" sz="3500" dirty="0"/>
              <a:t/>
            </a:r>
            <a:br>
              <a:rPr lang="en-US" sz="3500" dirty="0"/>
            </a:br>
            <a:r>
              <a:rPr lang="en-US" sz="3500" dirty="0"/>
              <a:t>N. Roberts:  PTR Facilitator </a:t>
            </a:r>
            <a:r>
              <a:rPr lang="en-US" sz="3500" dirty="0" smtClean="0"/>
              <a:t>(School </a:t>
            </a:r>
            <a:r>
              <a:rPr lang="en-US" sz="3500" dirty="0"/>
              <a:t>Psychologist)</a:t>
            </a:r>
            <a:br>
              <a:rPr lang="en-US" sz="3500" dirty="0"/>
            </a:br>
            <a:r>
              <a:rPr lang="en-US" sz="3500" dirty="0"/>
              <a:t>D. Boyer: Primary Implementer </a:t>
            </a:r>
            <a:r>
              <a:rPr lang="en-US" sz="3500" dirty="0" smtClean="0"/>
              <a:t>(Classroom </a:t>
            </a:r>
            <a:r>
              <a:rPr lang="en-US" sz="3500" dirty="0"/>
              <a:t>Teacher)</a:t>
            </a:r>
          </a:p>
          <a:p>
            <a:pPr marL="152396" indent="0">
              <a:buNone/>
            </a:pPr>
            <a:r>
              <a:rPr lang="en-US" sz="3500" dirty="0"/>
              <a:t>A. Harris: Data Collection </a:t>
            </a:r>
            <a:r>
              <a:rPr lang="en-US" sz="3500" dirty="0" smtClean="0"/>
              <a:t>(Para-professional</a:t>
            </a:r>
            <a:r>
              <a:rPr lang="en-US" sz="3500" dirty="0"/>
              <a:t>)</a:t>
            </a:r>
          </a:p>
          <a:p>
            <a:pPr marL="152396" indent="0">
              <a:buNone/>
            </a:pPr>
            <a:r>
              <a:rPr lang="en-US" sz="3500" dirty="0"/>
              <a:t>M. Pell: Note-Taker (e.g., Educational </a:t>
            </a:r>
            <a:r>
              <a:rPr lang="en-US" sz="3500" dirty="0" smtClean="0"/>
              <a:t>Diagnostician</a:t>
            </a:r>
            <a:r>
              <a:rPr lang="en-US" sz="3500" i="1" dirty="0" smtClean="0"/>
              <a:t>)</a:t>
            </a:r>
            <a:endParaRPr lang="en-US" sz="3500" dirty="0"/>
          </a:p>
          <a:p>
            <a:pPr marL="152396" indent="0">
              <a:buNone/>
            </a:pPr>
            <a:r>
              <a:rPr lang="en-US" sz="3500" dirty="0"/>
              <a:t>S. Hearn: Administrator</a:t>
            </a:r>
          </a:p>
          <a:p>
            <a:pPr marL="152396" indent="0">
              <a:buNone/>
            </a:pPr>
            <a:endParaRPr lang="en-US" sz="3500" dirty="0" smtClean="0"/>
          </a:p>
          <a:p>
            <a:pPr marL="152396" indent="0">
              <a:buNone/>
            </a:pPr>
            <a:r>
              <a:rPr lang="en-US" sz="3500" dirty="0" smtClean="0"/>
              <a:t>Additional </a:t>
            </a:r>
            <a:r>
              <a:rPr lang="en-US" sz="3500" dirty="0"/>
              <a:t>Members</a:t>
            </a:r>
          </a:p>
          <a:p>
            <a:pPr marL="152396" indent="0">
              <a:buNone/>
            </a:pPr>
            <a:r>
              <a:rPr lang="en-US" sz="3500" dirty="0"/>
              <a:t>L. Valentine: Guidance Counselor</a:t>
            </a:r>
          </a:p>
          <a:p>
            <a:pPr marL="152396" indent="0">
              <a:buNone/>
            </a:pPr>
            <a:r>
              <a:rPr lang="en-US" sz="3500" dirty="0"/>
              <a:t>A. Kendall:  Parent</a:t>
            </a:r>
          </a:p>
          <a:p>
            <a:pPr marL="152396" indent="0">
              <a:buNone/>
            </a:pPr>
            <a:endParaRPr lang="en-US" sz="3500" i="1" dirty="0" smtClean="0"/>
          </a:p>
          <a:p>
            <a:pPr marL="152396" indent="0">
              <a:buNone/>
            </a:pPr>
            <a:r>
              <a:rPr lang="en-US" sz="3500" i="1" dirty="0" smtClean="0"/>
              <a:t>Consider </a:t>
            </a:r>
            <a:r>
              <a:rPr lang="en-US" sz="3500" i="1" dirty="0"/>
              <a:t>the student (you can </a:t>
            </a:r>
            <a:r>
              <a:rPr lang="en-US" sz="3500" i="1" dirty="0" smtClean="0"/>
              <a:t>include or interview the </a:t>
            </a:r>
            <a:r>
              <a:rPr lang="en-US" sz="3500" i="1" dirty="0"/>
              <a:t>student)</a:t>
            </a:r>
            <a:endParaRPr lang="en-US" sz="3500" dirty="0"/>
          </a:p>
          <a:p>
            <a:pPr marL="152396" indent="0">
              <a:buNone/>
            </a:pPr>
            <a:r>
              <a:rPr lang="en-US" dirty="0"/>
              <a:t/>
            </a:r>
            <a:br>
              <a:rPr lang="en-US" dirty="0"/>
            </a:br>
            <a:r>
              <a:rPr lang="en-US" dirty="0"/>
              <a:t/>
            </a:r>
            <a:br>
              <a:rPr lang="en-US" dirty="0"/>
            </a:br>
            <a:endParaRPr lang="en-US" dirty="0"/>
          </a:p>
        </p:txBody>
      </p:sp>
      <p:sp>
        <p:nvSpPr>
          <p:cNvPr id="4" name="TextBox 3"/>
          <p:cNvSpPr txBox="1"/>
          <p:nvPr/>
        </p:nvSpPr>
        <p:spPr>
          <a:xfrm>
            <a:off x="7484164" y="2554355"/>
            <a:ext cx="3250096" cy="1815882"/>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#2:  Assign roles and set agendas before your first meeting!  </a:t>
            </a:r>
            <a:endParaRPr lang="en-US" sz="2800" dirty="0">
              <a:solidFill>
                <a:schemeClr val="bg1"/>
              </a:solidFill>
            </a:endParaRPr>
          </a:p>
        </p:txBody>
      </p:sp>
    </p:spTree>
    <p:extLst>
      <p:ext uri="{BB962C8B-B14F-4D97-AF65-F5344CB8AC3E}">
        <p14:creationId xmlns:p14="http://schemas.microsoft.com/office/powerpoint/2010/main" val="2894281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Review</a:t>
            </a:r>
            <a:endParaRPr lang="en-US" dirty="0"/>
          </a:p>
        </p:txBody>
      </p:sp>
      <p:sp>
        <p:nvSpPr>
          <p:cNvPr id="4" name="Text Placeholder 3"/>
          <p:cNvSpPr>
            <a:spLocks noGrp="1"/>
          </p:cNvSpPr>
          <p:nvPr>
            <p:ph type="body" idx="1"/>
          </p:nvPr>
        </p:nvSpPr>
        <p:spPr>
          <a:xfrm>
            <a:off x="236696" y="1257575"/>
            <a:ext cx="10378296" cy="5192158"/>
          </a:xfrm>
        </p:spPr>
        <p:txBody>
          <a:bodyPr>
            <a:normAutofit fontScale="55000" lnSpcReduction="20000"/>
          </a:bodyPr>
          <a:lstStyle/>
          <a:p>
            <a:pPr marL="152396" indent="0">
              <a:buNone/>
            </a:pPr>
            <a:r>
              <a:rPr lang="en-US" sz="2500" dirty="0" smtClean="0"/>
              <a:t>Joe’s </a:t>
            </a:r>
            <a:r>
              <a:rPr lang="en-US" sz="2500" dirty="0"/>
              <a:t>history with the problem solving team were as follows</a:t>
            </a:r>
            <a:r>
              <a:rPr lang="en-US" sz="2500" dirty="0" smtClean="0"/>
              <a:t>:</a:t>
            </a:r>
            <a:br>
              <a:rPr lang="en-US" sz="2500" dirty="0" smtClean="0"/>
            </a:br>
            <a:endParaRPr lang="en-US" sz="2500" dirty="0"/>
          </a:p>
          <a:p>
            <a:pPr fontAlgn="base"/>
            <a:r>
              <a:rPr lang="en-US" sz="2500" b="1" dirty="0" smtClean="0"/>
              <a:t>CICO </a:t>
            </a:r>
            <a:r>
              <a:rPr lang="en-US" sz="2500" b="1" dirty="0"/>
              <a:t>began on 4/15/2017:  </a:t>
            </a:r>
            <a:r>
              <a:rPr lang="en-US" sz="2500" dirty="0"/>
              <a:t>The team determined that since Joe responded well to adult attention that a CICO mentor was an appropriate intervention.  </a:t>
            </a:r>
          </a:p>
          <a:p>
            <a:pPr fontAlgn="base"/>
            <a:r>
              <a:rPr lang="en-US" sz="2500" b="1" dirty="0"/>
              <a:t>DATA Review on 5/13/2017:</a:t>
            </a:r>
            <a:r>
              <a:rPr lang="en-US" sz="2500" dirty="0"/>
              <a:t>  Joe was successful in meeting his daily goals for CICO but continued to demonstrate frustration in class which led to incomplete assignments.  The team added a small group skill building intervention to help him with his self-regulation skills. </a:t>
            </a:r>
          </a:p>
          <a:p>
            <a:pPr fontAlgn="base"/>
            <a:r>
              <a:rPr lang="en-US" sz="2500" b="1" dirty="0"/>
              <a:t>Counseling began on 5/20/2017:</a:t>
            </a:r>
            <a:r>
              <a:rPr lang="en-US" sz="2500" dirty="0"/>
              <a:t>  Due to limited groups starting at the end of the school year, Joe began seeing the guidance counselor individually to work on the self-regulation skills taught in the anger management group (such as recognizing triggers and choosing calming strategies).   </a:t>
            </a:r>
          </a:p>
          <a:p>
            <a:pPr fontAlgn="base"/>
            <a:r>
              <a:rPr lang="en-US" sz="2500" b="1" dirty="0"/>
              <a:t>Modified CICO began on 5/20/2017:  </a:t>
            </a:r>
            <a:r>
              <a:rPr lang="en-US" sz="2500" dirty="0"/>
              <a:t>The guidance counselor adapted his CICO card to focus on his responsible use of his calming strategies.  </a:t>
            </a:r>
          </a:p>
          <a:p>
            <a:pPr fontAlgn="base"/>
            <a:r>
              <a:rPr lang="en-US" sz="2500" b="1" dirty="0"/>
              <a:t>Data Review on 8/31/2018:</a:t>
            </a:r>
            <a:r>
              <a:rPr lang="en-US" sz="2500" dirty="0"/>
              <a:t> Weekly counseling sessions continued to the end of the school year.  Joe began the year with his modified CICO card from the previous year.  Joe’s frustration seemed to escalate and his points began to decline at the end of the school year (earning on average 50-60% of points).  The team decided to give the plan more time and review again in 6 weeks.</a:t>
            </a:r>
          </a:p>
          <a:p>
            <a:pPr fontAlgn="base"/>
            <a:r>
              <a:rPr lang="en-US" sz="2500" b="1" dirty="0"/>
              <a:t>Data Review on 10/12/2018:</a:t>
            </a:r>
            <a:r>
              <a:rPr lang="en-US" sz="2500" dirty="0"/>
              <a:t>  Joe has had 2 significant discipline referrals.  In each incident his classroom teacher reported that his anger led him to tip over a table and walk off school grounds.  The team discussed enrolling him in a Tier 2 skill building group to continue to support his frustration management. However, due to the escalation of his behavior the Tier 2 team recommends an Individualized Positive Behavior Support Plan.</a:t>
            </a:r>
          </a:p>
          <a:p>
            <a:pPr marL="152396" indent="0">
              <a:buNone/>
            </a:pPr>
            <a:r>
              <a:rPr lang="en-US" dirty="0"/>
              <a:t/>
            </a:r>
            <a:br>
              <a:rPr lang="en-US" dirty="0"/>
            </a:br>
            <a:endParaRPr lang="en-US" dirty="0"/>
          </a:p>
        </p:txBody>
      </p:sp>
      <p:sp>
        <p:nvSpPr>
          <p:cNvPr id="5" name="TextBox 4"/>
          <p:cNvSpPr txBox="1"/>
          <p:nvPr/>
        </p:nvSpPr>
        <p:spPr>
          <a:xfrm>
            <a:off x="7026965" y="5347250"/>
            <a:ext cx="3924113" cy="1384995"/>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#3:  Include other information where relevant (e.g. academic)</a:t>
            </a:r>
            <a:endParaRPr lang="en-US" sz="2800" dirty="0">
              <a:solidFill>
                <a:schemeClr val="bg1"/>
              </a:solidFill>
            </a:endParaRPr>
          </a:p>
        </p:txBody>
      </p:sp>
    </p:spTree>
    <p:extLst>
      <p:ext uri="{BB962C8B-B14F-4D97-AF65-F5344CB8AC3E}">
        <p14:creationId xmlns:p14="http://schemas.microsoft.com/office/powerpoint/2010/main" val="3615600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p:txBody>
          <a:bodyPr/>
          <a:lstStyle/>
          <a:p>
            <a:r>
              <a:rPr lang="en-US" dirty="0"/>
              <a:t>Support Team Meeting #1: Goal Setting/Data Collection</a:t>
            </a:r>
            <a:endParaRPr lang="en-US" altLang="en-US" dirty="0" smtClean="0"/>
          </a:p>
        </p:txBody>
      </p:sp>
      <p:sp>
        <p:nvSpPr>
          <p:cNvPr id="137218" name="Rectangle 6"/>
          <p:cNvSpPr>
            <a:spLocks noGrp="1" noChangeArrowheads="1"/>
          </p:cNvSpPr>
          <p:nvPr>
            <p:ph idx="1"/>
          </p:nvPr>
        </p:nvSpPr>
        <p:spPr>
          <a:xfrm>
            <a:off x="609600" y="1823720"/>
            <a:ext cx="10160000" cy="4800600"/>
          </a:xfrm>
        </p:spPr>
        <p:txBody>
          <a:bodyPr>
            <a:normAutofit/>
          </a:bodyPr>
          <a:lstStyle/>
          <a:p>
            <a:r>
              <a:rPr lang="en-US" sz="2400" dirty="0" smtClean="0"/>
              <a:t>Purpose:  </a:t>
            </a:r>
          </a:p>
          <a:p>
            <a:pPr lvl="1"/>
            <a:r>
              <a:rPr lang="en-US" sz="2400" dirty="0" smtClean="0"/>
              <a:t>Identify behaviors of greatest concern to the team and possible replacement behaviors (teach)</a:t>
            </a:r>
          </a:p>
          <a:p>
            <a:pPr lvl="1"/>
            <a:r>
              <a:rPr lang="en-US" sz="2400" dirty="0" smtClean="0"/>
              <a:t>Prioritize and operationalize behaviors targeted for intervention</a:t>
            </a:r>
          </a:p>
          <a:p>
            <a:pPr lvl="1"/>
            <a:r>
              <a:rPr lang="en-US" sz="2400" dirty="0" smtClean="0"/>
              <a:t>Develop teacher friendly baseline data collection system</a:t>
            </a:r>
          </a:p>
          <a:p>
            <a:r>
              <a:rPr lang="en-US" sz="2400" dirty="0" smtClean="0"/>
              <a:t>Areas that can be targeted:</a:t>
            </a:r>
          </a:p>
          <a:p>
            <a:pPr lvl="1"/>
            <a:r>
              <a:rPr lang="en-US" sz="2400" dirty="0" smtClean="0"/>
              <a:t>Problem behaviors</a:t>
            </a:r>
          </a:p>
          <a:p>
            <a:pPr lvl="1"/>
            <a:r>
              <a:rPr lang="en-US" sz="2400" dirty="0" smtClean="0"/>
              <a:t>Social skills</a:t>
            </a:r>
          </a:p>
          <a:p>
            <a:pPr lvl="1"/>
            <a:r>
              <a:rPr lang="en-US" sz="2400" dirty="0" smtClean="0"/>
              <a:t>Academic behaviors</a:t>
            </a:r>
          </a:p>
          <a:p>
            <a:pPr lvl="1"/>
            <a:r>
              <a:rPr lang="en-US" sz="2400" dirty="0" smtClean="0"/>
              <a:t>Different options/versions under tab 1 of your binder</a:t>
            </a:r>
          </a:p>
        </p:txBody>
      </p:sp>
    </p:spTree>
    <p:extLst>
      <p:ext uri="{BB962C8B-B14F-4D97-AF65-F5344CB8AC3E}">
        <p14:creationId xmlns:p14="http://schemas.microsoft.com/office/powerpoint/2010/main" val="401987212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pic>
        <p:nvPicPr>
          <p:cNvPr id="10" name="Content Placeholder 9"/>
          <p:cNvPicPr>
            <a:picLocks noGrp="1" noChangeAspect="1"/>
          </p:cNvPicPr>
          <p:nvPr>
            <p:ph idx="1"/>
          </p:nvPr>
        </p:nvPicPr>
        <p:blipFill>
          <a:blip r:embed="rId2"/>
          <a:stretch>
            <a:fillRect/>
          </a:stretch>
        </p:blipFill>
        <p:spPr>
          <a:xfrm>
            <a:off x="1477227" y="1417638"/>
            <a:ext cx="5370833" cy="5363794"/>
          </a:xfrm>
          <a:prstGeom prst="rect">
            <a:avLst/>
          </a:prstGeom>
        </p:spPr>
      </p:pic>
      <p:sp>
        <p:nvSpPr>
          <p:cNvPr id="11" name="TextBox 10"/>
          <p:cNvSpPr txBox="1"/>
          <p:nvPr/>
        </p:nvSpPr>
        <p:spPr>
          <a:xfrm>
            <a:off x="7519504" y="2862468"/>
            <a:ext cx="3250096" cy="1815882"/>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#4:  Display forms so everyone can read and agree on definitions</a:t>
            </a:r>
            <a:endParaRPr lang="en-US" sz="2800" dirty="0">
              <a:solidFill>
                <a:schemeClr val="bg1"/>
              </a:solidFill>
            </a:endParaRPr>
          </a:p>
        </p:txBody>
      </p:sp>
    </p:spTree>
    <p:extLst>
      <p:ext uri="{BB962C8B-B14F-4D97-AF65-F5344CB8AC3E}">
        <p14:creationId xmlns:p14="http://schemas.microsoft.com/office/powerpoint/2010/main" val="798557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Troubleshooting</a:t>
            </a:r>
          </a:p>
        </p:txBody>
      </p:sp>
      <p:sp>
        <p:nvSpPr>
          <p:cNvPr id="3" name="Content Placeholder 2"/>
          <p:cNvSpPr>
            <a:spLocks noGrp="1"/>
          </p:cNvSpPr>
          <p:nvPr>
            <p:ph idx="1"/>
          </p:nvPr>
        </p:nvSpPr>
        <p:spPr/>
        <p:txBody>
          <a:bodyPr>
            <a:normAutofit lnSpcReduction="10000"/>
          </a:bodyPr>
          <a:lstStyle/>
          <a:p>
            <a:pPr marL="0" indent="0">
              <a:buNone/>
            </a:pPr>
            <a:r>
              <a:rPr lang="en-US" dirty="0" smtClean="0"/>
              <a:t>IBRST Data Collection</a:t>
            </a:r>
          </a:p>
          <a:p>
            <a:r>
              <a:rPr lang="en-US" dirty="0" smtClean="0"/>
              <a:t>Decide upon a method of prompts to remind teachers/team to:</a:t>
            </a:r>
          </a:p>
          <a:p>
            <a:pPr lvl="1"/>
            <a:r>
              <a:rPr lang="en-US" dirty="0" smtClean="0"/>
              <a:t>Rate the behaviors on the IBRST daily (or frequency determined by the team)</a:t>
            </a:r>
          </a:p>
          <a:p>
            <a:pPr lvl="1"/>
            <a:r>
              <a:rPr lang="en-US" dirty="0" smtClean="0"/>
              <a:t>Have data ready for analysis at ALL meetings related to the student and the plan</a:t>
            </a:r>
          </a:p>
          <a:p>
            <a:pPr lvl="1"/>
            <a:r>
              <a:rPr lang="en-US" dirty="0" smtClean="0"/>
              <a:t>Identify a key person (who likes Excel or other spreadsheet/data chart software) who can transfer the scores into a graph</a:t>
            </a:r>
          </a:p>
          <a:p>
            <a:pPr marL="0" indent="0">
              <a:buNone/>
            </a:pPr>
            <a:r>
              <a:rPr lang="en-US" dirty="0" smtClean="0"/>
              <a:t>Too many behaviors identified</a:t>
            </a:r>
          </a:p>
          <a:p>
            <a:r>
              <a:rPr lang="en-US" dirty="0" smtClean="0"/>
              <a:t>Ask teachers/team if they could select one problem behavior that, if reduced, would make each day at least 50% better for everyone (student, school, family)</a:t>
            </a:r>
          </a:p>
          <a:p>
            <a:pPr marL="0" indent="0">
              <a:buNone/>
            </a:pPr>
            <a:r>
              <a:rPr lang="en-US" dirty="0" smtClean="0"/>
              <a:t>Defining behaviors</a:t>
            </a:r>
          </a:p>
          <a:p>
            <a:r>
              <a:rPr lang="en-US" dirty="0" smtClean="0"/>
              <a:t>If teachers/team have difficult time using words to define the define the behavior, ask them to demonstrate the student doing the behavior.  Write down the motor movements, verbal communication, other key features that define the behavior.</a:t>
            </a:r>
            <a:endParaRPr lang="en-US" dirty="0"/>
          </a:p>
        </p:txBody>
      </p:sp>
    </p:spTree>
    <p:extLst>
      <p:ext uri="{BB962C8B-B14F-4D97-AF65-F5344CB8AC3E}">
        <p14:creationId xmlns:p14="http://schemas.microsoft.com/office/powerpoint/2010/main" val="343177229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04" y="135490"/>
            <a:ext cx="10160000" cy="1143000"/>
          </a:xfrm>
        </p:spPr>
        <p:txBody>
          <a:bodyPr/>
          <a:lstStyle/>
          <a:p>
            <a:r>
              <a:rPr lang="en-US" dirty="0" smtClean="0"/>
              <a:t>Quiz:  is the behavior operationalized?</a:t>
            </a:r>
            <a:endParaRPr lang="en-US" dirty="0"/>
          </a:p>
        </p:txBody>
      </p:sp>
      <p:sp>
        <p:nvSpPr>
          <p:cNvPr id="4" name="Content Placeholder 2"/>
          <p:cNvSpPr>
            <a:spLocks noGrp="1"/>
          </p:cNvSpPr>
          <p:nvPr>
            <p:ph idx="1"/>
          </p:nvPr>
        </p:nvSpPr>
        <p:spPr>
          <a:xfrm>
            <a:off x="311426" y="1560445"/>
            <a:ext cx="5115339" cy="4800600"/>
          </a:xfrm>
        </p:spPr>
        <p:txBody>
          <a:bodyPr>
            <a:normAutofit/>
          </a:bodyPr>
          <a:lstStyle/>
          <a:p>
            <a:pPr marL="0" indent="0">
              <a:buNone/>
            </a:pPr>
            <a:r>
              <a:rPr lang="en-US" dirty="0" smtClean="0"/>
              <a:t>Definitions of behaviors need to be:</a:t>
            </a:r>
            <a:br>
              <a:rPr lang="en-US" dirty="0" smtClean="0"/>
            </a:br>
            <a:endParaRPr lang="en-US" dirty="0" smtClean="0"/>
          </a:p>
          <a:p>
            <a:pPr lvl="1"/>
            <a:r>
              <a:rPr lang="en-US" b="1" dirty="0" smtClean="0"/>
              <a:t>OBSERVABLE</a:t>
            </a:r>
            <a:r>
              <a:rPr lang="en-US" dirty="0" smtClean="0"/>
              <a:t>:  the behavior is an action that can be seen</a:t>
            </a:r>
            <a:br>
              <a:rPr lang="en-US" dirty="0" smtClean="0"/>
            </a:br>
            <a:endParaRPr lang="en-US" dirty="0" smtClean="0"/>
          </a:p>
          <a:p>
            <a:pPr lvl="1"/>
            <a:r>
              <a:rPr lang="en-US" b="1" dirty="0" smtClean="0"/>
              <a:t>MEASURABLE</a:t>
            </a:r>
            <a:r>
              <a:rPr lang="en-US" dirty="0" smtClean="0"/>
              <a:t>:  The behavior can be counted or timed</a:t>
            </a:r>
            <a:br>
              <a:rPr lang="en-US" dirty="0" smtClean="0"/>
            </a:br>
            <a:r>
              <a:rPr lang="en-US" dirty="0" smtClean="0"/>
              <a:t/>
            </a:r>
            <a:br>
              <a:rPr lang="en-US" dirty="0" smtClean="0"/>
            </a:br>
            <a:r>
              <a:rPr lang="en-US" b="1" dirty="0" smtClean="0"/>
              <a:t>Defined so clearly that a person unfamiliar with the student could recognize the behavior without any doubts</a:t>
            </a:r>
            <a:endParaRPr lang="en-US" b="1" dirty="0"/>
          </a:p>
        </p:txBody>
      </p:sp>
      <p:sp>
        <p:nvSpPr>
          <p:cNvPr id="6" name="Rectangle 5"/>
          <p:cNvSpPr/>
          <p:nvPr/>
        </p:nvSpPr>
        <p:spPr>
          <a:xfrm>
            <a:off x="5709478" y="1338126"/>
            <a:ext cx="4638261" cy="5016758"/>
          </a:xfrm>
          <a:prstGeom prst="rect">
            <a:avLst/>
          </a:prstGeom>
          <a:ln>
            <a:solidFill>
              <a:schemeClr val="tx1"/>
            </a:solidFill>
          </a:ln>
        </p:spPr>
        <p:txBody>
          <a:bodyPr wrap="square">
            <a:spAutoFit/>
          </a:bodyPr>
          <a:lstStyle/>
          <a:p>
            <a:pPr marL="457200" indent="-457200">
              <a:buFont typeface="Arial" panose="020B0604020202020204" pitchFamily="34" charset="0"/>
              <a:buChar char="•"/>
            </a:pPr>
            <a:r>
              <a:rPr lang="en-US" altLang="en-US" sz="3200" dirty="0"/>
              <a:t>Gets out of desk and hits other students</a:t>
            </a:r>
          </a:p>
          <a:p>
            <a:pPr marL="457200" indent="-457200">
              <a:buFont typeface="Arial" panose="020B0604020202020204" pitchFamily="34" charset="0"/>
              <a:buChar char="•"/>
            </a:pPr>
            <a:r>
              <a:rPr lang="en-US" altLang="en-US" sz="3200" dirty="0"/>
              <a:t>Has separation anxiety (from parent)</a:t>
            </a:r>
          </a:p>
          <a:p>
            <a:pPr marL="457200" indent="-457200">
              <a:buFont typeface="Arial" panose="020B0604020202020204" pitchFamily="34" charset="0"/>
              <a:buChar char="•"/>
            </a:pPr>
            <a:r>
              <a:rPr lang="en-US" altLang="en-US" sz="3200" dirty="0"/>
              <a:t>Spacey </a:t>
            </a:r>
          </a:p>
          <a:p>
            <a:pPr marL="457200" indent="-457200">
              <a:buFont typeface="Arial" panose="020B0604020202020204" pitchFamily="34" charset="0"/>
              <a:buChar char="•"/>
            </a:pPr>
            <a:r>
              <a:rPr lang="en-US" altLang="en-US" sz="3200" dirty="0"/>
              <a:t>Reads 120 wpm</a:t>
            </a:r>
          </a:p>
          <a:p>
            <a:pPr marL="457200" indent="-457200">
              <a:buFont typeface="Arial" panose="020B0604020202020204" pitchFamily="34" charset="0"/>
              <a:buChar char="•"/>
            </a:pPr>
            <a:r>
              <a:rPr lang="en-US" altLang="en-US" sz="3200" dirty="0"/>
              <a:t>Says she hears voices</a:t>
            </a:r>
          </a:p>
          <a:p>
            <a:pPr marL="457200" indent="-457200">
              <a:buFont typeface="Arial" panose="020B0604020202020204" pitchFamily="34" charset="0"/>
              <a:buChar char="•"/>
            </a:pPr>
            <a:r>
              <a:rPr lang="en-US" altLang="en-US" sz="3200" dirty="0" smtClean="0"/>
              <a:t>Has an emotional disability</a:t>
            </a:r>
          </a:p>
          <a:p>
            <a:pPr marL="457200" indent="-457200">
              <a:buFont typeface="Arial" panose="020B0604020202020204" pitchFamily="34" charset="0"/>
              <a:buChar char="•"/>
            </a:pPr>
            <a:r>
              <a:rPr lang="en-US" altLang="en-US" sz="3200" dirty="0" smtClean="0"/>
              <a:t>Doesn’</a:t>
            </a:r>
            <a:r>
              <a:rPr lang="en-US" altLang="ja-JP" sz="3200" dirty="0" smtClean="0"/>
              <a:t>t </a:t>
            </a:r>
            <a:r>
              <a:rPr lang="en-US" altLang="ja-JP" sz="3200" dirty="0"/>
              <a:t>like classmates</a:t>
            </a:r>
            <a:endParaRPr lang="en-US" altLang="en-US" sz="3200" i="1" dirty="0">
              <a:solidFill>
                <a:srgbClr val="CC3300"/>
              </a:solidFill>
            </a:endParaRPr>
          </a:p>
        </p:txBody>
      </p:sp>
    </p:spTree>
    <p:extLst>
      <p:ext uri="{BB962C8B-B14F-4D97-AF65-F5344CB8AC3E}">
        <p14:creationId xmlns:p14="http://schemas.microsoft.com/office/powerpoint/2010/main" val="1941642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09655427"/>
              </p:ext>
            </p:extLst>
          </p:nvPr>
        </p:nvGraphicFramePr>
        <p:xfrm>
          <a:off x="1540565" y="1355034"/>
          <a:ext cx="8229600" cy="487680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76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ea typeface="MS PGothic" pitchFamily="34" charset="-128"/>
                        </a:rPr>
                        <a:t>Observable/Measurable Definition</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ea typeface="MS PGothic" pitchFamily="34" charset="-128"/>
                        </a:rPr>
                        <a:t>Non-observable/measurable Definition</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7152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MS PGothic" pitchFamily="34" charset="-128"/>
                        </a:rPr>
                        <a:t>Talks when teacher is lecturing, calling out in a loud voice, singing</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MS PGothic" pitchFamily="34" charset="-128"/>
                        </a:rPr>
                        <a:t>Disruptive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76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Draws pictures during group work time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Off-task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60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Throwing objects, Kicking  over chairs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Angry, Hostile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492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MS PGothic" pitchFamily="34" charset="-128"/>
                        </a:rPr>
                        <a:t>Calls peers names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Inappropriate language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7152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Tapping/ drumming on desk, looking around the classroom</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Attention problems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731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Refusal to do work, failure to follow directions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Non-compliance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6993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Yells </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No</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 or </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You can</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t make me</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 when given direction</a:t>
                      </a:r>
                      <a:endParaRPr kumimoji="0" lang="en-US" altLang="en-US" sz="1800" b="0" i="0" u="none" strike="noStrike" cap="none" normalizeH="0" baseline="0">
                        <a:ln>
                          <a:noFill/>
                        </a:ln>
                        <a:solidFill>
                          <a:srgbClr val="000000"/>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MS PGothic" pitchFamily="34" charset="-128"/>
                        </a:rPr>
                        <a:t>Defiance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3" name="Title 1"/>
          <p:cNvSpPr>
            <a:spLocks noGrp="1"/>
          </p:cNvSpPr>
          <p:nvPr>
            <p:ph type="title"/>
          </p:nvPr>
        </p:nvSpPr>
        <p:spPr>
          <a:xfrm>
            <a:off x="2032000" y="212034"/>
            <a:ext cx="6893339" cy="1143000"/>
          </a:xfrm>
        </p:spPr>
        <p:txBody>
          <a:bodyPr/>
          <a:lstStyle/>
          <a:p>
            <a:r>
              <a:rPr lang="en-US" dirty="0" smtClean="0"/>
              <a:t>Operationalized Definitions</a:t>
            </a:r>
            <a:endParaRPr lang="en-US" dirty="0"/>
          </a:p>
        </p:txBody>
      </p:sp>
    </p:spTree>
    <p:extLst>
      <p:ext uri="{BB962C8B-B14F-4D97-AF65-F5344CB8AC3E}">
        <p14:creationId xmlns:p14="http://schemas.microsoft.com/office/powerpoint/2010/main" val="142006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Audience &amp; Our Goals</a:t>
            </a:r>
          </a:p>
        </p:txBody>
      </p:sp>
      <p:sp>
        <p:nvSpPr>
          <p:cNvPr id="3" name="Content Placeholder 2"/>
          <p:cNvSpPr>
            <a:spLocks noGrp="1"/>
          </p:cNvSpPr>
          <p:nvPr>
            <p:ph idx="1"/>
          </p:nvPr>
        </p:nvSpPr>
        <p:spPr/>
        <p:txBody>
          <a:bodyPr>
            <a:normAutofit/>
          </a:bodyPr>
          <a:lstStyle/>
          <a:p>
            <a:r>
              <a:rPr lang="en-US" sz="2400" u="sng" dirty="0"/>
              <a:t>Audience</a:t>
            </a:r>
            <a:r>
              <a:rPr lang="en-US" sz="2400" dirty="0"/>
              <a:t> – </a:t>
            </a:r>
          </a:p>
          <a:p>
            <a:r>
              <a:rPr lang="en-US" sz="2400" b="1" dirty="0" smtClean="0"/>
              <a:t>Administrators</a:t>
            </a:r>
            <a:r>
              <a:rPr lang="en-US" sz="2400" dirty="0" smtClean="0"/>
              <a:t> interested in PTR as a Tier 3 Practice</a:t>
            </a:r>
            <a:endParaRPr lang="en-US" sz="2400" dirty="0"/>
          </a:p>
          <a:p>
            <a:r>
              <a:rPr lang="en-US" sz="2400" b="1" dirty="0" smtClean="0"/>
              <a:t>Teams</a:t>
            </a:r>
            <a:r>
              <a:rPr lang="en-US" sz="2400" dirty="0" smtClean="0"/>
              <a:t> interested in PTR as Tier 3 practice in their building(s)</a:t>
            </a:r>
          </a:p>
          <a:p>
            <a:r>
              <a:rPr lang="en-US" sz="2400" b="1" dirty="0" smtClean="0"/>
              <a:t>Individuals</a:t>
            </a:r>
            <a:r>
              <a:rPr lang="en-US" sz="2400" dirty="0" smtClean="0"/>
              <a:t> interested in PTR as a Tier 3 Practice</a:t>
            </a:r>
            <a:br>
              <a:rPr lang="en-US" sz="2400" dirty="0" smtClean="0"/>
            </a:br>
            <a:endParaRPr lang="en-US" sz="2400" dirty="0"/>
          </a:p>
          <a:p>
            <a:r>
              <a:rPr lang="en-US" sz="2400" u="sng" dirty="0"/>
              <a:t>Goals-</a:t>
            </a:r>
          </a:p>
          <a:p>
            <a:r>
              <a:rPr lang="en-US" sz="2400" dirty="0"/>
              <a:t>Provide an in-depth overview of </a:t>
            </a:r>
            <a:r>
              <a:rPr lang="en-US" sz="2400" dirty="0" smtClean="0"/>
              <a:t>the PTR </a:t>
            </a:r>
            <a:r>
              <a:rPr lang="en-US" sz="2400" dirty="0"/>
              <a:t>Framework</a:t>
            </a:r>
          </a:p>
          <a:p>
            <a:r>
              <a:rPr lang="en-US" sz="2400" dirty="0" smtClean="0"/>
              <a:t>Evaluate tools </a:t>
            </a:r>
            <a:r>
              <a:rPr lang="en-US" sz="2400" dirty="0"/>
              <a:t>&amp; products </a:t>
            </a:r>
            <a:r>
              <a:rPr lang="en-US" sz="2400" dirty="0" smtClean="0"/>
              <a:t>to </a:t>
            </a:r>
            <a:r>
              <a:rPr lang="en-US" sz="2400" dirty="0"/>
              <a:t>develop and enhance </a:t>
            </a:r>
            <a:r>
              <a:rPr lang="en-US" sz="2400" dirty="0" smtClean="0"/>
              <a:t>Tier 3: Individualized Positive Behavior Support Plans</a:t>
            </a:r>
            <a:endParaRPr lang="en-US" sz="2400" dirty="0"/>
          </a:p>
          <a:p>
            <a:r>
              <a:rPr lang="en-US" sz="2400" dirty="0" smtClean="0"/>
              <a:t>Share individual, team, administrative experience with Tier 3 plans to </a:t>
            </a:r>
            <a:r>
              <a:rPr lang="en-US" sz="2400" dirty="0"/>
              <a:t>enhance discussion</a:t>
            </a:r>
          </a:p>
        </p:txBody>
      </p:sp>
    </p:spTree>
    <p:extLst>
      <p:ext uri="{BB962C8B-B14F-4D97-AF65-F5344CB8AC3E}">
        <p14:creationId xmlns:p14="http://schemas.microsoft.com/office/powerpoint/2010/main" val="199890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609600" y="1709530"/>
            <a:ext cx="8693426" cy="2703443"/>
          </a:xfrm>
        </p:spPr>
        <p:txBody>
          <a:bodyPr>
            <a:noAutofit/>
          </a:bodyPr>
          <a:lstStyle/>
          <a:p>
            <a:r>
              <a:rPr lang="en-US" sz="2800" dirty="0" smtClean="0"/>
              <a:t>Select a facilitator and a team member</a:t>
            </a:r>
          </a:p>
          <a:p>
            <a:r>
              <a:rPr lang="en-US" sz="2800" dirty="0" smtClean="0"/>
              <a:t>Using the blank goal setting form: operationalize either one problem behavior or one replacement behavior for a student (you may or may not be working with)</a:t>
            </a:r>
          </a:p>
        </p:txBody>
      </p:sp>
    </p:spTree>
    <p:extLst>
      <p:ext uri="{BB962C8B-B14F-4D97-AF65-F5344CB8AC3E}">
        <p14:creationId xmlns:p14="http://schemas.microsoft.com/office/powerpoint/2010/main" val="1241946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dirty="0" smtClean="0"/>
              <a:t>Support Team Meeting #1: Progress Monitoring System</a:t>
            </a:r>
          </a:p>
        </p:txBody>
      </p:sp>
      <p:sp>
        <p:nvSpPr>
          <p:cNvPr id="94211" name="Rectangle 3"/>
          <p:cNvSpPr>
            <a:spLocks noGrp="1" noChangeArrowheads="1"/>
          </p:cNvSpPr>
          <p:nvPr>
            <p:ph idx="1"/>
          </p:nvPr>
        </p:nvSpPr>
        <p:spPr>
          <a:xfrm>
            <a:off x="609600" y="2256183"/>
            <a:ext cx="10160000" cy="3021496"/>
          </a:xfrm>
        </p:spPr>
        <p:txBody>
          <a:bodyPr/>
          <a:lstStyle/>
          <a:p>
            <a:r>
              <a:rPr lang="en-US" altLang="en-US" dirty="0" smtClean="0"/>
              <a:t>Individualized Behavior Rating Scale Tool – IBRST </a:t>
            </a:r>
          </a:p>
          <a:p>
            <a:pPr lvl="1"/>
            <a:r>
              <a:rPr lang="en-US" altLang="en-US" dirty="0" smtClean="0"/>
              <a:t>Direct Behavior Rating (DBR)—Hybrid assessment combining features of systematic direct observations and rating scales</a:t>
            </a:r>
          </a:p>
          <a:p>
            <a:pPr lvl="1"/>
            <a:r>
              <a:rPr lang="en-US" altLang="en-US" dirty="0" smtClean="0"/>
              <a:t>Efficient and feasible for teacher use</a:t>
            </a:r>
          </a:p>
          <a:p>
            <a:pPr lvl="1"/>
            <a:r>
              <a:rPr lang="en-US" altLang="en-US" dirty="0" smtClean="0"/>
              <a:t>Provides data for decisions</a:t>
            </a:r>
          </a:p>
          <a:p>
            <a:pPr lvl="1"/>
            <a:r>
              <a:rPr lang="en-US" altLang="en-US" dirty="0" smtClean="0"/>
              <a:t>Prioritized and defined behaviors measured</a:t>
            </a:r>
          </a:p>
          <a:p>
            <a:pPr lvl="1"/>
            <a:r>
              <a:rPr lang="en-US" altLang="en-US" dirty="0" smtClean="0"/>
              <a:t>Requires minimum of 1 appropriate and 1 inappropriate behavior</a:t>
            </a:r>
          </a:p>
          <a:p>
            <a:pPr lvl="2"/>
            <a:endParaRPr lang="en-US" altLang="en-US" dirty="0" smtClean="0"/>
          </a:p>
        </p:txBody>
      </p:sp>
    </p:spTree>
    <p:extLst>
      <p:ext uri="{BB962C8B-B14F-4D97-AF65-F5344CB8AC3E}">
        <p14:creationId xmlns:p14="http://schemas.microsoft.com/office/powerpoint/2010/main" val="3339694444"/>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dirty="0" smtClean="0"/>
              <a:t>Components of IBRST</a:t>
            </a:r>
          </a:p>
        </p:txBody>
      </p:sp>
      <p:sp>
        <p:nvSpPr>
          <p:cNvPr id="88067" name="Content Placeholder 2"/>
          <p:cNvSpPr>
            <a:spLocks noGrp="1"/>
          </p:cNvSpPr>
          <p:nvPr>
            <p:ph idx="1"/>
          </p:nvPr>
        </p:nvSpPr>
        <p:spPr/>
        <p:txBody>
          <a:bodyPr/>
          <a:lstStyle/>
          <a:p>
            <a:r>
              <a:rPr lang="en-US" altLang="en-US" smtClean="0"/>
              <a:t>Scale—5 point foundation</a:t>
            </a:r>
          </a:p>
          <a:p>
            <a:pPr lvl="1"/>
            <a:r>
              <a:rPr lang="en-US" altLang="en-US" smtClean="0"/>
              <a:t>Can be flexible and add or subtract Likert scale points</a:t>
            </a:r>
          </a:p>
          <a:p>
            <a:pPr lvl="1"/>
            <a:r>
              <a:rPr lang="en-US" altLang="en-US" smtClean="0"/>
              <a:t>Can be creative and use columns/rows for different time periods/people, etc.</a:t>
            </a:r>
          </a:p>
          <a:p>
            <a:r>
              <a:rPr lang="en-US" altLang="en-US" smtClean="0"/>
              <a:t>Key—Vital for teacher </a:t>
            </a:r>
          </a:p>
          <a:p>
            <a:pPr lvl="1"/>
            <a:r>
              <a:rPr lang="en-US" altLang="en-US" smtClean="0"/>
              <a:t>Definition of behavior</a:t>
            </a:r>
          </a:p>
          <a:p>
            <a:pPr lvl="1"/>
            <a:r>
              <a:rPr lang="en-US" altLang="en-US" smtClean="0"/>
              <a:t>Directions—over what time period of day will they be rating the behavior?  What do each of the anchor points represent as perceptual estimates?</a:t>
            </a:r>
          </a:p>
          <a:p>
            <a:r>
              <a:rPr lang="en-US" altLang="en-US" smtClean="0"/>
              <a:t>Practice</a:t>
            </a:r>
          </a:p>
          <a:p>
            <a:pPr lvl="1"/>
            <a:r>
              <a:rPr lang="en-US" altLang="en-US" smtClean="0"/>
              <a:t>After setting up, ask teacher to rate student</a:t>
            </a:r>
            <a:r>
              <a:rPr lang="ja-JP" altLang="en-US" smtClean="0"/>
              <a:t>’</a:t>
            </a:r>
            <a:r>
              <a:rPr lang="en-US" altLang="ja-JP" smtClean="0"/>
              <a:t>s behavior from earlier in the day or previous day</a:t>
            </a:r>
          </a:p>
          <a:p>
            <a:pPr lvl="1"/>
            <a:r>
              <a:rPr lang="en-US" altLang="en-US" smtClean="0"/>
              <a:t>Adjust if necessary</a:t>
            </a:r>
          </a:p>
          <a:p>
            <a:pPr lvl="1"/>
            <a:endParaRPr lang="en-US" altLang="en-US" smtClean="0"/>
          </a:p>
        </p:txBody>
      </p:sp>
    </p:spTree>
    <p:extLst>
      <p:ext uri="{BB962C8B-B14F-4D97-AF65-F5344CB8AC3E}">
        <p14:creationId xmlns:p14="http://schemas.microsoft.com/office/powerpoint/2010/main" val="1567647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pic>
        <p:nvPicPr>
          <p:cNvPr id="6" name="Content Placeholder 5"/>
          <p:cNvPicPr>
            <a:picLocks noGrp="1" noChangeAspect="1"/>
          </p:cNvPicPr>
          <p:nvPr>
            <p:ph idx="1"/>
          </p:nvPr>
        </p:nvPicPr>
        <p:blipFill>
          <a:blip r:embed="rId2"/>
          <a:stretch>
            <a:fillRect/>
          </a:stretch>
        </p:blipFill>
        <p:spPr>
          <a:xfrm>
            <a:off x="609600" y="1417638"/>
            <a:ext cx="7033591" cy="4337494"/>
          </a:xfrm>
          <a:prstGeom prst="rect">
            <a:avLst/>
          </a:prstGeom>
        </p:spPr>
      </p:pic>
      <p:pic>
        <p:nvPicPr>
          <p:cNvPr id="2050" name="Picture 2" descr="https://lh4.googleusercontent.com/0f-e_xRuoZaUPrnUGH0km7vQDyRuV7Hr8m0JWopgUJca8m8q-T5yOvGFyJAfU0YxDaMC8GK4YFCK-w0k2JLZe5862Xfxj9B9MiQKyv1K5MjGCPYH9KjS0eAqty4l2w44oyhicgAtZq77hHEb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721" y="3916708"/>
            <a:ext cx="57721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63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r>
              <a:rPr lang="en-US" altLang="en-US" smtClean="0"/>
              <a:t>Secondary Level Modifications</a:t>
            </a:r>
          </a:p>
        </p:txBody>
      </p:sp>
      <p:sp>
        <p:nvSpPr>
          <p:cNvPr id="95235" name="Content Placeholder 1"/>
          <p:cNvSpPr>
            <a:spLocks noGrp="1"/>
          </p:cNvSpPr>
          <p:nvPr>
            <p:ph idx="1"/>
          </p:nvPr>
        </p:nvSpPr>
        <p:spPr/>
        <p:txBody>
          <a:bodyPr/>
          <a:lstStyle/>
          <a:p>
            <a:r>
              <a:rPr lang="en-US" altLang="en-US" smtClean="0"/>
              <a:t>Teams with 3 or more members</a:t>
            </a:r>
          </a:p>
          <a:p>
            <a:pPr lvl="1"/>
            <a:r>
              <a:rPr lang="en-US" altLang="en-US" smtClean="0"/>
              <a:t>Select one team member who will be the primary interventionist</a:t>
            </a:r>
          </a:p>
          <a:p>
            <a:pPr lvl="1"/>
            <a:r>
              <a:rPr lang="en-US" altLang="en-US" smtClean="0"/>
              <a:t>Behavior identification and IBRST development will be focused on that person</a:t>
            </a:r>
            <a:r>
              <a:rPr lang="ja-JP" altLang="en-US" smtClean="0"/>
              <a:t>’</a:t>
            </a:r>
            <a:r>
              <a:rPr lang="en-US" altLang="ja-JP" smtClean="0"/>
              <a:t>s situation</a:t>
            </a:r>
          </a:p>
          <a:p>
            <a:pPr lvl="1"/>
            <a:r>
              <a:rPr lang="en-US" altLang="en-US" smtClean="0"/>
              <a:t>Other team members provide input/support</a:t>
            </a:r>
          </a:p>
          <a:p>
            <a:pPr lvl="1"/>
            <a:r>
              <a:rPr lang="en-US" altLang="en-US" smtClean="0"/>
              <a:t>If desired, other team members can record IBRST data in their settings—rating descriptions can stay the same or minor modifications can be made</a:t>
            </a:r>
          </a:p>
          <a:p>
            <a:pPr lvl="2"/>
            <a:r>
              <a:rPr lang="en-US" altLang="en-US" smtClean="0"/>
              <a:t>Each row of BRS can represent a different teacher OR</a:t>
            </a:r>
          </a:p>
          <a:p>
            <a:pPr lvl="2"/>
            <a:r>
              <a:rPr lang="en-US" altLang="en-US" smtClean="0"/>
              <a:t>Each teacher can keep own IBRST</a:t>
            </a:r>
          </a:p>
          <a:p>
            <a:pPr lvl="1"/>
            <a:r>
              <a:rPr lang="en-US" altLang="en-US" smtClean="0"/>
              <a:t>Facilitator collects all IBRST ratings at specified times</a:t>
            </a:r>
          </a:p>
        </p:txBody>
      </p:sp>
    </p:spTree>
    <p:extLst>
      <p:ext uri="{BB962C8B-B14F-4D97-AF65-F5344CB8AC3E}">
        <p14:creationId xmlns:p14="http://schemas.microsoft.com/office/powerpoint/2010/main" val="251935627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50" y="1560444"/>
            <a:ext cx="10212916" cy="1168400"/>
          </a:xfrm>
        </p:spPr>
        <p:txBody>
          <a:bodyPr>
            <a:normAutofit fontScale="90000"/>
          </a:bodyPr>
          <a:lstStyle/>
          <a:p>
            <a:r>
              <a:rPr lang="en-US" sz="6700" dirty="0"/>
              <a:t>Variations of the Individualized Behavior Rating Scale Tool (IBRST</a:t>
            </a:r>
            <a:r>
              <a:rPr lang="en-US" dirty="0" smtClean="0"/>
              <a:t>)</a:t>
            </a:r>
            <a:endParaRPr lang="en-US" dirty="0"/>
          </a:p>
        </p:txBody>
      </p:sp>
    </p:spTree>
    <p:extLst>
      <p:ext uri="{BB962C8B-B14F-4D97-AF65-F5344CB8AC3E}">
        <p14:creationId xmlns:p14="http://schemas.microsoft.com/office/powerpoint/2010/main" val="2068713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Behavior Rating Scale Form 2 Miquel Jones - Microsoft Word"/>
          <p:cNvPicPr>
            <a:picLocks noChangeAspect="1"/>
          </p:cNvPicPr>
          <p:nvPr/>
        </p:nvPicPr>
        <p:blipFill>
          <a:blip r:embed="rId3">
            <a:extLst>
              <a:ext uri="{28A0092B-C50C-407E-A947-70E740481C1C}">
                <a14:useLocalDpi xmlns:a14="http://schemas.microsoft.com/office/drawing/2010/main" val="0"/>
              </a:ext>
            </a:extLst>
          </a:blip>
          <a:srcRect l="21538" t="21284" r="20128" b="17046"/>
          <a:stretch>
            <a:fillRect/>
          </a:stretch>
        </p:blipFill>
        <p:spPr bwMode="auto">
          <a:xfrm>
            <a:off x="1447800" y="641834"/>
            <a:ext cx="8724900" cy="558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35935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Behavior Rating Scale Form 2 Miquel Jones - Microsoft Word"/>
          <p:cNvPicPr>
            <a:picLocks noChangeAspect="1"/>
          </p:cNvPicPr>
          <p:nvPr/>
        </p:nvPicPr>
        <p:blipFill>
          <a:blip r:embed="rId3">
            <a:extLst>
              <a:ext uri="{28A0092B-C50C-407E-A947-70E740481C1C}">
                <a14:useLocalDpi xmlns:a14="http://schemas.microsoft.com/office/drawing/2010/main" val="0"/>
              </a:ext>
            </a:extLst>
          </a:blip>
          <a:srcRect l="20770" t="20013" r="20512" b="34212"/>
          <a:stretch>
            <a:fillRect/>
          </a:stretch>
        </p:blipFill>
        <p:spPr bwMode="auto">
          <a:xfrm>
            <a:off x="1570381" y="646044"/>
            <a:ext cx="7594600" cy="586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4668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Behavior Rating Scale Deniz - Microsoft Word"/>
          <p:cNvPicPr>
            <a:picLocks noChangeAspect="1"/>
          </p:cNvPicPr>
          <p:nvPr/>
        </p:nvPicPr>
        <p:blipFill>
          <a:blip r:embed="rId3">
            <a:extLst>
              <a:ext uri="{28A0092B-C50C-407E-A947-70E740481C1C}">
                <a14:useLocalDpi xmlns:a14="http://schemas.microsoft.com/office/drawing/2010/main" val="0"/>
              </a:ext>
            </a:extLst>
          </a:blip>
          <a:srcRect l="20898" t="20650" r="20255" b="6448"/>
          <a:stretch>
            <a:fillRect/>
          </a:stretch>
        </p:blipFill>
        <p:spPr bwMode="auto">
          <a:xfrm>
            <a:off x="1676400" y="0"/>
            <a:ext cx="854075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0538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descr="Behavior Rating Scale Deniz - Microsoft Word"/>
          <p:cNvPicPr>
            <a:picLocks noChangeAspect="1"/>
          </p:cNvPicPr>
          <p:nvPr/>
        </p:nvPicPr>
        <p:blipFill>
          <a:blip r:embed="rId3">
            <a:extLst>
              <a:ext uri="{28A0092B-C50C-407E-A947-70E740481C1C}">
                <a14:useLocalDpi xmlns:a14="http://schemas.microsoft.com/office/drawing/2010/main" val="0"/>
              </a:ext>
            </a:extLst>
          </a:blip>
          <a:srcRect l="20641" t="20013" r="20386" b="13866"/>
          <a:stretch>
            <a:fillRect/>
          </a:stretch>
        </p:blipFill>
        <p:spPr bwMode="auto">
          <a:xfrm>
            <a:off x="1676400" y="457200"/>
            <a:ext cx="842645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088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39" y="318053"/>
            <a:ext cx="7620000" cy="1143000"/>
          </a:xfrm>
        </p:spPr>
        <p:txBody>
          <a:bodyPr/>
          <a:lstStyle/>
          <a:p>
            <a:r>
              <a:rPr lang="en-US" dirty="0"/>
              <a:t>Why are we here?</a:t>
            </a:r>
          </a:p>
        </p:txBody>
      </p:sp>
      <p:sp>
        <p:nvSpPr>
          <p:cNvPr id="3" name="Content Placeholder 2"/>
          <p:cNvSpPr>
            <a:spLocks noGrp="1"/>
          </p:cNvSpPr>
          <p:nvPr>
            <p:ph sz="half" idx="1"/>
          </p:nvPr>
        </p:nvSpPr>
        <p:spPr>
          <a:xfrm>
            <a:off x="1702906" y="2007705"/>
            <a:ext cx="6082393" cy="3985913"/>
          </a:xfrm>
        </p:spPr>
        <p:txBody>
          <a:bodyPr>
            <a:normAutofit fontScale="77500" lnSpcReduction="20000"/>
          </a:bodyPr>
          <a:lstStyle/>
          <a:p>
            <a:r>
              <a:rPr lang="en-US" sz="3100" dirty="0"/>
              <a:t>High rates of discipline referrals and suspensions</a:t>
            </a:r>
          </a:p>
          <a:p>
            <a:r>
              <a:rPr lang="en-US" sz="3100" dirty="0"/>
              <a:t>Disproportionality</a:t>
            </a:r>
          </a:p>
          <a:p>
            <a:r>
              <a:rPr lang="en-US" sz="3100" dirty="0"/>
              <a:t>Student failing to meet proficiency on state test</a:t>
            </a:r>
          </a:p>
          <a:p>
            <a:r>
              <a:rPr lang="en-US" sz="3100" dirty="0"/>
              <a:t>Attendance and drop out rate concerns</a:t>
            </a:r>
          </a:p>
          <a:p>
            <a:r>
              <a:rPr lang="en-US" sz="3100" dirty="0"/>
              <a:t>Negative school climate</a:t>
            </a:r>
          </a:p>
          <a:p>
            <a:r>
              <a:rPr lang="en-US" sz="3100" dirty="0"/>
              <a:t>Need to improve student social and emotional skills</a:t>
            </a:r>
          </a:p>
          <a:p>
            <a:r>
              <a:rPr lang="en-US" sz="3100" dirty="0"/>
              <a:t>Need to support students exposed to trauma and chronic stress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621" y="76200"/>
            <a:ext cx="3560053" cy="2362200"/>
          </a:xfrm>
          <a:prstGeom prst="rect">
            <a:avLst/>
          </a:prstGeom>
        </p:spPr>
      </p:pic>
    </p:spTree>
    <p:extLst>
      <p:ext uri="{BB962C8B-B14F-4D97-AF65-F5344CB8AC3E}">
        <p14:creationId xmlns:p14="http://schemas.microsoft.com/office/powerpoint/2010/main" val="12998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BRS option 2 - Microsoft Word"/>
          <p:cNvPicPr>
            <a:picLocks noChangeAspect="1"/>
          </p:cNvPicPr>
          <p:nvPr/>
        </p:nvPicPr>
        <p:blipFill>
          <a:blip r:embed="rId3">
            <a:extLst>
              <a:ext uri="{28A0092B-C50C-407E-A947-70E740481C1C}">
                <a14:useLocalDpi xmlns:a14="http://schemas.microsoft.com/office/drawing/2010/main" val="0"/>
              </a:ext>
            </a:extLst>
          </a:blip>
          <a:srcRect l="21281" t="22131" r="20256" b="24251"/>
          <a:stretch>
            <a:fillRect/>
          </a:stretch>
        </p:blipFill>
        <p:spPr bwMode="auto">
          <a:xfrm>
            <a:off x="1676400" y="76200"/>
            <a:ext cx="870585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323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Behavior Rating Scale King of Prussia - Microsoft Word"/>
          <p:cNvPicPr>
            <a:picLocks noChangeAspect="1"/>
          </p:cNvPicPr>
          <p:nvPr/>
        </p:nvPicPr>
        <p:blipFill>
          <a:blip r:embed="rId3">
            <a:extLst>
              <a:ext uri="{28A0092B-C50C-407E-A947-70E740481C1C}">
                <a14:useLocalDpi xmlns:a14="http://schemas.microsoft.com/office/drawing/2010/main" val="0"/>
              </a:ext>
            </a:extLst>
          </a:blip>
          <a:srcRect l="21153" t="21709" r="20000" b="7933"/>
          <a:stretch>
            <a:fillRect/>
          </a:stretch>
        </p:blipFill>
        <p:spPr bwMode="auto">
          <a:xfrm>
            <a:off x="1752600" y="152400"/>
            <a:ext cx="82169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603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Behavior Rating Scale Pittsburgh - Microsoft Word"/>
          <p:cNvPicPr>
            <a:picLocks noChangeAspect="1"/>
          </p:cNvPicPr>
          <p:nvPr/>
        </p:nvPicPr>
        <p:blipFill>
          <a:blip r:embed="rId3">
            <a:extLst>
              <a:ext uri="{28A0092B-C50C-407E-A947-70E740481C1C}">
                <a14:useLocalDpi xmlns:a14="http://schemas.microsoft.com/office/drawing/2010/main" val="0"/>
              </a:ext>
            </a:extLst>
          </a:blip>
          <a:srcRect l="21025" t="21919" r="20769" b="6448"/>
          <a:stretch>
            <a:fillRect/>
          </a:stretch>
        </p:blipFill>
        <p:spPr bwMode="auto">
          <a:xfrm>
            <a:off x="1828800" y="304800"/>
            <a:ext cx="8153400" cy="607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1907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a:xfrm>
            <a:off x="937591" y="274638"/>
            <a:ext cx="10160000" cy="1143000"/>
          </a:xfrm>
        </p:spPr>
        <p:txBody>
          <a:bodyPr/>
          <a:lstStyle/>
          <a:p>
            <a:r>
              <a:rPr lang="en-US" altLang="en-US" dirty="0" smtClean="0">
                <a:latin typeface="+mn-lt"/>
              </a:rPr>
              <a:t>Practice Time</a:t>
            </a:r>
          </a:p>
        </p:txBody>
      </p:sp>
      <p:sp>
        <p:nvSpPr>
          <p:cNvPr id="4" name="Content Placeholder 2"/>
          <p:cNvSpPr txBox="1">
            <a:spLocks/>
          </p:cNvSpPr>
          <p:nvPr/>
        </p:nvSpPr>
        <p:spPr>
          <a:xfrm>
            <a:off x="609600" y="1417638"/>
            <a:ext cx="8693426" cy="270344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smtClean="0"/>
              <a:t>Select a facilitator and a team member</a:t>
            </a:r>
          </a:p>
          <a:p>
            <a:r>
              <a:rPr lang="en-US" sz="2000" dirty="0" smtClean="0"/>
              <a:t>Using the blank goal setting form: operationalize either one problem behavior or one replacement behavior for a student (you may or may not be working with)</a:t>
            </a:r>
          </a:p>
          <a:p>
            <a:pPr marL="114300" indent="0">
              <a:buNone/>
            </a:pPr>
            <a:endParaRPr lang="en-US" sz="2800" dirty="0" smtClean="0"/>
          </a:p>
          <a:p>
            <a:pPr marL="114300" indent="0">
              <a:buNone/>
            </a:pPr>
            <a:endParaRPr lang="en-US" sz="2800" dirty="0"/>
          </a:p>
          <a:p>
            <a:pPr marL="114300" indent="0">
              <a:buNone/>
            </a:pPr>
            <a:r>
              <a:rPr lang="en-US" sz="3600" dirty="0" smtClean="0"/>
              <a:t>Continue with previous practice task…</a:t>
            </a:r>
          </a:p>
          <a:p>
            <a:r>
              <a:rPr lang="en-US" altLang="en-US" sz="2800" dirty="0" smtClean="0"/>
              <a:t>Set </a:t>
            </a:r>
            <a:r>
              <a:rPr lang="en-US" altLang="en-US" sz="2800" dirty="0"/>
              <a:t>up a behavior rating scale</a:t>
            </a:r>
          </a:p>
          <a:p>
            <a:pPr lvl="1"/>
            <a:r>
              <a:rPr lang="en-US" altLang="en-US" sz="2800" dirty="0" smtClean="0">
                <a:ea typeface="Century Gothic" panose="020B0502020202020204" pitchFamily="34" charset="0"/>
                <a:cs typeface="Century Gothic" panose="020B0502020202020204" pitchFamily="34" charset="0"/>
              </a:rPr>
              <a:t>As </a:t>
            </a:r>
            <a:r>
              <a:rPr lang="en-US" altLang="en-US" sz="2800" dirty="0">
                <a:ea typeface="Century Gothic" panose="020B0502020202020204" pitchFamily="34" charset="0"/>
                <a:cs typeface="Century Gothic" panose="020B0502020202020204" pitchFamily="34" charset="0"/>
              </a:rPr>
              <a:t>a group, walk through the steps to set up the </a:t>
            </a:r>
            <a:r>
              <a:rPr lang="en-US" altLang="en-US" sz="2800" dirty="0" smtClean="0">
                <a:ea typeface="Century Gothic" panose="020B0502020202020204" pitchFamily="34" charset="0"/>
                <a:cs typeface="Century Gothic" panose="020B0502020202020204" pitchFamily="34" charset="0"/>
              </a:rPr>
              <a:t>scale</a:t>
            </a:r>
            <a:endParaRPr lang="en-US" altLang="en-US" sz="2800" dirty="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953207853"/>
      </p:ext>
    </p:extLst>
  </p:cSld>
  <p:clrMapOvr>
    <a:masterClrMapping/>
  </p:clrMapOvr>
  <p:transition spd="slow">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234" y="2431430"/>
            <a:ext cx="4856922" cy="1143000"/>
          </a:xfrm>
        </p:spPr>
        <p:txBody>
          <a:bodyPr/>
          <a:lstStyle/>
          <a:p>
            <a:r>
              <a:rPr lang="en-US" dirty="0" smtClean="0"/>
              <a:t>Lunch:  11:45-1:00 </a:t>
            </a:r>
            <a:endParaRPr lang="en-US" dirty="0"/>
          </a:p>
        </p:txBody>
      </p:sp>
    </p:spTree>
    <p:extLst>
      <p:ext uri="{BB962C8B-B14F-4D97-AF65-F5344CB8AC3E}">
        <p14:creationId xmlns:p14="http://schemas.microsoft.com/office/powerpoint/2010/main" val="1494173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Behavior Assessment</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766778801"/>
              </p:ext>
            </p:extLst>
          </p:nvPr>
        </p:nvGraphicFramePr>
        <p:xfrm>
          <a:off x="908671" y="3183708"/>
          <a:ext cx="4587875" cy="2827337"/>
        </p:xfrm>
        <a:graphic>
          <a:graphicData uri="http://schemas.openxmlformats.org/presentationml/2006/ole">
            <mc:AlternateContent xmlns:mc="http://schemas.openxmlformats.org/markup-compatibility/2006">
              <mc:Choice xmlns:v="urn:schemas-microsoft-com:vml" Requires="v">
                <p:oleObj spid="_x0000_s3095" name="Drawing" r:id="rId3" imgW="4587875" imgH="1997075" progId="">
                  <p:embed/>
                </p:oleObj>
              </mc:Choice>
              <mc:Fallback>
                <p:oleObj name="Drawing" r:id="rId3" imgW="4587875" imgH="1997075" progId="">
                  <p:embed/>
                  <p:pic>
                    <p:nvPicPr>
                      <p:cNvPr id="1054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71" y="3183708"/>
                        <a:ext cx="4587875" cy="282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5" name="Rectangle 3"/>
          <p:cNvSpPr>
            <a:spLocks noChangeArrowheads="1"/>
          </p:cNvSpPr>
          <p:nvPr/>
        </p:nvSpPr>
        <p:spPr bwMode="auto">
          <a:xfrm>
            <a:off x="-139148" y="2262464"/>
            <a:ext cx="723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latin typeface="Times New Roman" panose="02020603050405020304" pitchFamily="18" charset="0"/>
              </a:rPr>
              <a:t>A box to think outside of:</a:t>
            </a:r>
          </a:p>
        </p:txBody>
      </p:sp>
      <p:sp>
        <p:nvSpPr>
          <p:cNvPr id="7" name="TextBox 6"/>
          <p:cNvSpPr txBox="1"/>
          <p:nvPr/>
        </p:nvSpPr>
        <p:spPr>
          <a:xfrm>
            <a:off x="7298635" y="2765104"/>
            <a:ext cx="3250096" cy="3245941"/>
          </a:xfrm>
          <a:prstGeom prst="ellipse">
            <a:avLst/>
          </a:prstGeom>
          <a:solidFill>
            <a:schemeClr val="accent1"/>
          </a:solidFill>
          <a:ln>
            <a:solidFill>
              <a:schemeClr val="tx1"/>
            </a:solidFill>
          </a:ln>
        </p:spPr>
        <p:txBody>
          <a:bodyPr wrap="square" rtlCol="0">
            <a:spAutoFit/>
          </a:bodyPr>
          <a:lstStyle/>
          <a:p>
            <a:pPr algn="ctr"/>
            <a:r>
              <a:rPr lang="en-US" sz="2400" dirty="0" smtClean="0">
                <a:solidFill>
                  <a:schemeClr val="bg1"/>
                </a:solidFill>
              </a:rPr>
              <a:t>When our typical systems of rewards and consequences try something new!</a:t>
            </a:r>
            <a:endParaRPr lang="en-US" sz="2400" dirty="0">
              <a:solidFill>
                <a:schemeClr val="bg1"/>
              </a:solidFill>
            </a:endParaRPr>
          </a:p>
        </p:txBody>
      </p:sp>
      <p:sp>
        <p:nvSpPr>
          <p:cNvPr id="8" name="Right Arrow 7"/>
          <p:cNvSpPr/>
          <p:nvPr/>
        </p:nvSpPr>
        <p:spPr>
          <a:xfrm>
            <a:off x="4805017" y="4388075"/>
            <a:ext cx="2126973" cy="467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594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 and BIP Development</a:t>
            </a:r>
            <a:endParaRPr lang="en-US" dirty="0"/>
          </a:p>
        </p:txBody>
      </p:sp>
      <p:sp>
        <p:nvSpPr>
          <p:cNvPr id="3" name="Content Placeholder 2"/>
          <p:cNvSpPr>
            <a:spLocks noGrp="1"/>
          </p:cNvSpPr>
          <p:nvPr>
            <p:ph idx="1"/>
          </p:nvPr>
        </p:nvSpPr>
        <p:spPr>
          <a:xfrm>
            <a:off x="609600" y="3077307"/>
            <a:ext cx="9390185" cy="638908"/>
          </a:xfrm>
        </p:spPr>
        <p:txBody>
          <a:bodyPr>
            <a:normAutofit/>
          </a:bodyPr>
          <a:lstStyle/>
          <a:p>
            <a:pPr marL="114300" indent="0" algn="ctr">
              <a:buNone/>
            </a:pPr>
            <a:r>
              <a:rPr lang="en-US" sz="3200" dirty="0" smtClean="0"/>
              <a:t>Tab 2 Tools in Binder</a:t>
            </a:r>
            <a:endParaRPr lang="en-US" sz="3200" dirty="0"/>
          </a:p>
        </p:txBody>
      </p:sp>
    </p:spTree>
    <p:extLst>
      <p:ext uri="{BB962C8B-B14F-4D97-AF65-F5344CB8AC3E}">
        <p14:creationId xmlns:p14="http://schemas.microsoft.com/office/powerpoint/2010/main" val="3759314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09600" y="533055"/>
            <a:ext cx="10160000" cy="1143000"/>
          </a:xfrm>
        </p:spPr>
        <p:txBody>
          <a:bodyPr/>
          <a:lstStyle/>
          <a:p>
            <a:r>
              <a:rPr lang="en-US" dirty="0" smtClean="0"/>
              <a:t>Behavior Support Team Meeting #2: PTR Assessment (FBA):  Problem Analysis</a:t>
            </a:r>
            <a:endParaRPr lang="en-US" dirty="0"/>
          </a:p>
        </p:txBody>
      </p:sp>
      <p:sp>
        <p:nvSpPr>
          <p:cNvPr id="54275" name="Rectangle 3"/>
          <p:cNvSpPr>
            <a:spLocks noGrp="1" noChangeArrowheads="1"/>
          </p:cNvSpPr>
          <p:nvPr>
            <p:ph idx="1"/>
          </p:nvPr>
        </p:nvSpPr>
        <p:spPr>
          <a:xfrm>
            <a:off x="609600" y="2126974"/>
            <a:ext cx="10160000" cy="4800600"/>
          </a:xfrm>
        </p:spPr>
        <p:txBody>
          <a:bodyPr>
            <a:normAutofit/>
          </a:bodyPr>
          <a:lstStyle/>
          <a:p>
            <a:r>
              <a:rPr lang="en-US" dirty="0" smtClean="0"/>
              <a:t>PTR Assessment (FBA) </a:t>
            </a:r>
          </a:p>
          <a:p>
            <a:pPr lvl="1"/>
            <a:r>
              <a:rPr lang="en-US" dirty="0" smtClean="0"/>
              <a:t>Prevent:  Antecedents/triggers of problem behavior</a:t>
            </a:r>
          </a:p>
          <a:p>
            <a:pPr lvl="1"/>
            <a:r>
              <a:rPr lang="en-US" dirty="0" smtClean="0"/>
              <a:t>Teach: Function(s) of problem behavior, possible replacement behaviors</a:t>
            </a:r>
          </a:p>
          <a:p>
            <a:pPr lvl="1"/>
            <a:r>
              <a:rPr lang="en-US" dirty="0" smtClean="0"/>
              <a:t>Reinforce: Consequences associated with problem behavior, possible </a:t>
            </a:r>
            <a:r>
              <a:rPr lang="en-US" dirty="0" err="1" smtClean="0"/>
              <a:t>reinforcers</a:t>
            </a:r>
            <a:endParaRPr lang="en-US" dirty="0" smtClean="0"/>
          </a:p>
          <a:p>
            <a:r>
              <a:rPr lang="en-US" dirty="0" smtClean="0"/>
              <a:t>Assessment form completed by each team member </a:t>
            </a:r>
          </a:p>
          <a:p>
            <a:r>
              <a:rPr lang="en-US" dirty="0" smtClean="0"/>
              <a:t>Facilitator summarizes input on Assessment Summary Table and develops draft  hypothesis</a:t>
            </a:r>
          </a:p>
          <a:p>
            <a:r>
              <a:rPr lang="en-US" dirty="0" smtClean="0"/>
              <a:t>Team reaches consensus</a:t>
            </a:r>
          </a:p>
          <a:p>
            <a:r>
              <a:rPr lang="en-US" dirty="0" smtClean="0"/>
              <a:t>Facilitator has conducted at least ONE direct observation of student and context </a:t>
            </a:r>
            <a:r>
              <a:rPr lang="en-US" b="1" dirty="0" smtClean="0"/>
              <a:t>prior to this step </a:t>
            </a:r>
          </a:p>
        </p:txBody>
      </p:sp>
      <p:sp>
        <p:nvSpPr>
          <p:cNvPr id="114692" name="Slide Number Placeholder 3"/>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6B959D28-A57A-4AEC-843F-17A43876FEF3}" type="slidenum">
              <a:rPr lang="en-US" altLang="en-US" sz="1000">
                <a:latin typeface="Arial" panose="020B0604020202020204" pitchFamily="34" charset="0"/>
              </a:rPr>
              <a:pPr algn="r" eaLnBrk="1" hangingPunct="1">
                <a:spcBef>
                  <a:spcPct val="0"/>
                </a:spcBef>
                <a:buFontTx/>
                <a:buNone/>
              </a:pPr>
              <a:t>67</a:t>
            </a:fld>
            <a:endParaRPr lang="en-US" altLang="en-US" sz="1000">
              <a:latin typeface="Arial" panose="020B0604020202020204" pitchFamily="34" charset="0"/>
            </a:endParaRPr>
          </a:p>
        </p:txBody>
      </p:sp>
    </p:spTree>
    <p:extLst>
      <p:ext uri="{BB962C8B-B14F-4D97-AF65-F5344CB8AC3E}">
        <p14:creationId xmlns:p14="http://schemas.microsoft.com/office/powerpoint/2010/main" val="265889013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dirty="0" smtClean="0"/>
              <a:t>Several Versions of PTR Assessment</a:t>
            </a:r>
          </a:p>
        </p:txBody>
      </p:sp>
      <p:sp>
        <p:nvSpPr>
          <p:cNvPr id="118787" name="Content Placeholder 2"/>
          <p:cNvSpPr>
            <a:spLocks noGrp="1"/>
          </p:cNvSpPr>
          <p:nvPr>
            <p:ph idx="1"/>
          </p:nvPr>
        </p:nvSpPr>
        <p:spPr/>
        <p:txBody>
          <a:bodyPr/>
          <a:lstStyle/>
          <a:p>
            <a:pPr marL="114300" indent="0">
              <a:buNone/>
            </a:pPr>
            <a:r>
              <a:rPr lang="en-US" altLang="en-US" dirty="0" smtClean="0"/>
              <a:t>Located under Tab #2 of Binder</a:t>
            </a:r>
          </a:p>
          <a:p>
            <a:pPr marL="114300" indent="0">
              <a:buNone/>
            </a:pPr>
            <a:endParaRPr lang="en-US" altLang="en-US" dirty="0"/>
          </a:p>
          <a:p>
            <a:endParaRPr lang="en-US" altLang="en-US" dirty="0" smtClean="0"/>
          </a:p>
          <a:p>
            <a:pPr marL="114300" indent="0">
              <a:buNone/>
            </a:pPr>
            <a:endParaRPr lang="en-US" altLang="en-US" dirty="0" smtClean="0"/>
          </a:p>
          <a:p>
            <a:pPr marL="114300" indent="0" algn="ctr">
              <a:buNone/>
            </a:pPr>
            <a:r>
              <a:rPr lang="en-US" altLang="en-US" sz="2800" dirty="0" smtClean="0"/>
              <a:t>Collected from respondents and summarized by facilitator before meeting #2!</a:t>
            </a:r>
            <a:endParaRPr lang="en-US" altLang="en-US" sz="2800" dirty="0"/>
          </a:p>
        </p:txBody>
      </p:sp>
    </p:spTree>
    <p:extLst>
      <p:ext uri="{BB962C8B-B14F-4D97-AF65-F5344CB8AC3E}">
        <p14:creationId xmlns:p14="http://schemas.microsoft.com/office/powerpoint/2010/main" val="4227306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dirty="0" smtClean="0"/>
              <a:t>FBA Tips</a:t>
            </a:r>
          </a:p>
        </p:txBody>
      </p:sp>
      <p:sp>
        <p:nvSpPr>
          <p:cNvPr id="3" name="Content Placeholder 2"/>
          <p:cNvSpPr>
            <a:spLocks noGrp="1"/>
          </p:cNvSpPr>
          <p:nvPr>
            <p:ph idx="1"/>
          </p:nvPr>
        </p:nvSpPr>
        <p:spPr/>
        <p:txBody>
          <a:bodyPr/>
          <a:lstStyle/>
          <a:p>
            <a:r>
              <a:rPr lang="en-US" dirty="0" smtClean="0"/>
              <a:t>Team members complete for homework</a:t>
            </a:r>
          </a:p>
          <a:p>
            <a:r>
              <a:rPr lang="en-US" dirty="0" smtClean="0"/>
              <a:t>During meeting, use as an interview</a:t>
            </a:r>
          </a:p>
          <a:p>
            <a:r>
              <a:rPr lang="en-US" dirty="0" smtClean="0"/>
              <a:t>During meeting, give each team member 15 minutes to complete.  Give 15 minute break to allow time for facilitator/coach to synthesize information in Assessment Organization Table</a:t>
            </a:r>
          </a:p>
          <a:p>
            <a:r>
              <a:rPr lang="en-US" dirty="0" smtClean="0"/>
              <a:t>Family version of PTR Assessment available</a:t>
            </a:r>
          </a:p>
          <a:p>
            <a:r>
              <a:rPr lang="en-US" dirty="0" smtClean="0"/>
              <a:t>Categorizing/aligning:  Ensure that your pathway/table is aligned (e.g., triggers are categorized, function is identified for each set of triggers)</a:t>
            </a:r>
            <a:endParaRPr lang="en-US" dirty="0"/>
          </a:p>
        </p:txBody>
      </p:sp>
    </p:spTree>
    <p:extLst>
      <p:ext uri="{BB962C8B-B14F-4D97-AF65-F5344CB8AC3E}">
        <p14:creationId xmlns:p14="http://schemas.microsoft.com/office/powerpoint/2010/main" val="181879112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2006601" y="2092611"/>
            <a:ext cx="387667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5926138" y="2092611"/>
            <a:ext cx="4354512"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cs typeface="Arial" charset="0"/>
              </a:rPr>
              <a:t>  </a:t>
            </a:r>
            <a:r>
              <a:rPr lang="en-US" sz="1600" b="1" u="sng" dirty="0">
                <a:latin typeface="Arial Narrow" charset="0"/>
                <a:cs typeface="Arial" charset="0"/>
              </a:rPr>
              <a:t>1-5%		Tier 3/Tertiary Interventions</a:t>
            </a:r>
            <a:endParaRPr lang="en-US" sz="1600" b="1" dirty="0">
              <a:latin typeface="Arial Narrow" charset="0"/>
              <a:cs typeface="Arial" charset="0"/>
            </a:endParaRPr>
          </a:p>
          <a:p>
            <a:pPr lvl="4">
              <a:buFontTx/>
              <a:buChar char="•"/>
            </a:pPr>
            <a:r>
              <a:rPr lang="en-US" sz="1400" dirty="0" smtClean="0">
                <a:latin typeface="Arial Narrow" charset="0"/>
                <a:cs typeface="Arial" charset="0"/>
              </a:rPr>
              <a:t>Individual students</a:t>
            </a:r>
          </a:p>
          <a:p>
            <a:pPr lvl="4">
              <a:buFontTx/>
              <a:buChar char="•"/>
            </a:pPr>
            <a:r>
              <a:rPr lang="en-US" sz="1400" dirty="0" smtClean="0">
                <a:latin typeface="Arial Narrow" charset="0"/>
                <a:cs typeface="Arial" charset="0"/>
              </a:rPr>
              <a:t>Assessment based</a:t>
            </a:r>
          </a:p>
          <a:p>
            <a:pPr lvl="4">
              <a:buFontTx/>
              <a:buChar char="•"/>
            </a:pPr>
            <a:r>
              <a:rPr lang="en-US" sz="1400" dirty="0" smtClean="0">
                <a:latin typeface="Arial Narrow" charset="0"/>
                <a:cs typeface="Arial" charset="0"/>
              </a:rPr>
              <a:t>High intensity</a:t>
            </a:r>
          </a:p>
        </p:txBody>
      </p:sp>
      <p:sp>
        <p:nvSpPr>
          <p:cNvPr id="113667" name="Text Box 4"/>
          <p:cNvSpPr txBox="1">
            <a:spLocks noChangeArrowheads="1"/>
          </p:cNvSpPr>
          <p:nvPr/>
        </p:nvSpPr>
        <p:spPr bwMode="auto">
          <a:xfrm>
            <a:off x="2006601" y="3146712"/>
            <a:ext cx="3476625"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5926138" y="3143536"/>
            <a:ext cx="4354512"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cs typeface="Arial" charset="0"/>
              </a:rPr>
              <a:t>         </a:t>
            </a:r>
            <a:r>
              <a:rPr lang="en-US" sz="1600" b="1" u="sng" dirty="0">
                <a:latin typeface="Arial Narrow" charset="0"/>
                <a:cs typeface="Arial" charset="0"/>
              </a:rPr>
              <a:t>5-15%	                 Tier 2/Secondary Interventions</a:t>
            </a:r>
            <a:endParaRPr lang="en-US" sz="1600" b="1" dirty="0">
              <a:latin typeface="Arial Narrow" charset="0"/>
              <a:cs typeface="Arial" charset="0"/>
            </a:endParaRPr>
          </a:p>
          <a:p>
            <a:pPr lvl="4">
              <a:buFontTx/>
              <a:buChar char="•"/>
            </a:pPr>
            <a:r>
              <a:rPr lang="en-US" sz="1400" dirty="0">
                <a:latin typeface="Arial Narrow" charset="0"/>
                <a:cs typeface="Arial" charset="0"/>
              </a:rPr>
              <a:t>Some students (at-risk)</a:t>
            </a:r>
          </a:p>
          <a:p>
            <a:pPr lvl="4">
              <a:buFontTx/>
              <a:buChar char="•"/>
            </a:pPr>
            <a:r>
              <a:rPr lang="en-US" sz="1400" dirty="0">
                <a:latin typeface="Arial Narrow" charset="0"/>
                <a:cs typeface="Arial" charset="0"/>
              </a:rPr>
              <a:t>High efficiency</a:t>
            </a:r>
          </a:p>
          <a:p>
            <a:pPr lvl="4">
              <a:buFontTx/>
              <a:buChar char="•"/>
            </a:pPr>
            <a:r>
              <a:rPr lang="en-US" sz="1400" dirty="0">
                <a:latin typeface="Arial Narrow" charset="0"/>
                <a:cs typeface="Arial" charset="0"/>
              </a:rPr>
              <a:t>Rapid response</a:t>
            </a:r>
          </a:p>
          <a:p>
            <a:pPr lvl="4">
              <a:buFontTx/>
              <a:buChar char="•"/>
            </a:pPr>
            <a:r>
              <a:rPr lang="en-US" sz="1400" dirty="0">
                <a:latin typeface="Arial Narrow" charset="0"/>
                <a:cs typeface="Arial" charset="0"/>
              </a:rPr>
              <a:t>Small group interventions</a:t>
            </a:r>
          </a:p>
          <a:p>
            <a:pPr lvl="4">
              <a:buFontTx/>
              <a:buChar char="•"/>
            </a:pPr>
            <a:r>
              <a:rPr lang="en-US" sz="1400" dirty="0">
                <a:latin typeface="Arial Narrow" charset="0"/>
                <a:cs typeface="Arial" charset="0"/>
              </a:rPr>
              <a:t>Some individualizing</a:t>
            </a:r>
          </a:p>
          <a:p>
            <a:endParaRPr lang="en-US" sz="1400" dirty="0">
              <a:latin typeface="Arial Narrow" charset="0"/>
              <a:cs typeface="Arial" charset="0"/>
            </a:endParaRPr>
          </a:p>
        </p:txBody>
      </p:sp>
      <p:sp>
        <p:nvSpPr>
          <p:cNvPr id="113669" name="Text Box 6"/>
          <p:cNvSpPr txBox="1">
            <a:spLocks noChangeArrowheads="1"/>
          </p:cNvSpPr>
          <p:nvPr/>
        </p:nvSpPr>
        <p:spPr bwMode="auto">
          <a:xfrm>
            <a:off x="1930400" y="4791361"/>
            <a:ext cx="3276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1/Universal Interventions   80-90%</a:t>
            </a:r>
            <a:endParaRPr lang="en-US" sz="1600" b="1" dirty="0">
              <a:latin typeface="Arial Narrow" charset="0"/>
              <a:cs typeface="Arial" charset="0"/>
            </a:endParaRPr>
          </a:p>
          <a:p>
            <a:pPr>
              <a:buFontTx/>
              <a:buChar char="•"/>
            </a:pPr>
            <a:r>
              <a:rPr lang="en-US" sz="1400" dirty="0">
                <a:latin typeface="Arial Narrow" charset="0"/>
                <a:cs typeface="Arial" charset="0"/>
              </a:rPr>
              <a:t>All students</a:t>
            </a:r>
          </a:p>
          <a:p>
            <a:pPr>
              <a:buFontTx/>
              <a:buChar char="•"/>
            </a:pPr>
            <a:r>
              <a:rPr lang="en-US" sz="1400" dirty="0">
                <a:latin typeface="Arial Narrow" charset="0"/>
                <a:cs typeface="Arial" charset="0"/>
              </a:rPr>
              <a:t>Preventive, proactive</a:t>
            </a:r>
          </a:p>
        </p:txBody>
      </p:sp>
      <p:sp>
        <p:nvSpPr>
          <p:cNvPr id="113670" name="Text Box 7"/>
          <p:cNvSpPr txBox="1">
            <a:spLocks noChangeArrowheads="1"/>
          </p:cNvSpPr>
          <p:nvPr/>
        </p:nvSpPr>
        <p:spPr bwMode="auto">
          <a:xfrm>
            <a:off x="5926138" y="4791361"/>
            <a:ext cx="43545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cs typeface="Arial" charset="0"/>
              </a:rPr>
              <a:t>	</a:t>
            </a:r>
            <a:r>
              <a:rPr lang="en-US" sz="1600" b="1" u="sng" dirty="0">
                <a:latin typeface="Arial Narrow" charset="0"/>
                <a:cs typeface="Arial" charset="0"/>
              </a:rPr>
              <a:t>80-90%	Tier 1/Universal Interventions</a:t>
            </a:r>
            <a:endParaRPr lang="en-US" sz="1600" b="1" dirty="0">
              <a:latin typeface="Arial Narrow" charset="0"/>
              <a:cs typeface="Arial" charset="0"/>
            </a:endParaRPr>
          </a:p>
          <a:p>
            <a:pPr lvl="4">
              <a:buFontTx/>
              <a:buChar char="•"/>
            </a:pPr>
            <a:r>
              <a:rPr lang="en-US" sz="1400" dirty="0">
                <a:latin typeface="Arial Narrow" charset="0"/>
                <a:cs typeface="Arial" charset="0"/>
              </a:rPr>
              <a:t>All settings, all students</a:t>
            </a:r>
          </a:p>
          <a:p>
            <a:pPr lvl="4">
              <a:buFontTx/>
              <a:buChar char="•"/>
            </a:pPr>
            <a:r>
              <a:rPr lang="en-US" sz="1400" dirty="0">
                <a:latin typeface="Arial Narrow" charset="0"/>
                <a:cs typeface="Arial" charset="0"/>
              </a:rPr>
              <a:t>Preventive, proactive</a:t>
            </a:r>
          </a:p>
        </p:txBody>
      </p:sp>
      <p:sp>
        <p:nvSpPr>
          <p:cNvPr id="113671" name="Rectangle 8"/>
          <p:cNvSpPr>
            <a:spLocks noGrp="1" noChangeArrowheads="1"/>
          </p:cNvSpPr>
          <p:nvPr>
            <p:ph type="title" idx="4294967295"/>
          </p:nvPr>
        </p:nvSpPr>
        <p:spPr>
          <a:xfrm>
            <a:off x="2231571" y="304800"/>
            <a:ext cx="7467600" cy="914400"/>
          </a:xfrm>
          <a:solidFill>
            <a:srgbClr val="97FFC6"/>
          </a:solidFill>
          <a:ln w="28575">
            <a:solidFill>
              <a:schemeClr val="tx1"/>
            </a:solidFill>
          </a:ln>
        </p:spPr>
        <p:txBody>
          <a:bodyPr>
            <a:normAutofit fontScale="90000"/>
          </a:bodyPr>
          <a:lstStyle/>
          <a:p>
            <a:pPr algn="ctr" eaLnBrk="1" hangingPunct="1"/>
            <a:r>
              <a:rPr lang="en-US" sz="2800" b="1" dirty="0">
                <a:latin typeface="Trebuchet MS" panose="020B0603020202020204" pitchFamily="34" charset="0"/>
              </a:rPr>
              <a:t>Multi-Tiered Systems of Support </a:t>
            </a:r>
            <a:br>
              <a:rPr lang="en-US" sz="2800" b="1" dirty="0">
                <a:latin typeface="Trebuchet MS" panose="020B0603020202020204" pitchFamily="34" charset="0"/>
              </a:rPr>
            </a:br>
            <a:r>
              <a:rPr lang="en-US" sz="2800" b="1" dirty="0">
                <a:latin typeface="Trebuchet MS" panose="020B0603020202020204" pitchFamily="34" charset="0"/>
              </a:rPr>
              <a:t>(MTSS) for Student Success</a:t>
            </a:r>
          </a:p>
        </p:txBody>
      </p:sp>
      <p:sp>
        <p:nvSpPr>
          <p:cNvPr id="113673" name="Text Box 10"/>
          <p:cNvSpPr txBox="1">
            <a:spLocks noChangeArrowheads="1"/>
          </p:cNvSpPr>
          <p:nvPr/>
        </p:nvSpPr>
        <p:spPr bwMode="auto">
          <a:xfrm>
            <a:off x="7723709" y="1321549"/>
            <a:ext cx="256192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Behavioral Systems</a:t>
            </a:r>
          </a:p>
          <a:p>
            <a:pPr eaLnBrk="1" hangingPunct="1"/>
            <a:r>
              <a:rPr lang="en-US" sz="1400" b="1" i="1" dirty="0">
                <a:solidFill>
                  <a:srgbClr val="0070C0"/>
                </a:solidFill>
                <a:latin typeface="Century Gothic" charset="0"/>
                <a:cs typeface="Arial" charset="0"/>
              </a:rPr>
              <a:t> </a:t>
            </a:r>
          </a:p>
        </p:txBody>
      </p:sp>
      <p:grpSp>
        <p:nvGrpSpPr>
          <p:cNvPr id="113674" name="Group 11"/>
          <p:cNvGrpSpPr>
            <a:grpSpLocks/>
          </p:cNvGrpSpPr>
          <p:nvPr/>
        </p:nvGrpSpPr>
        <p:grpSpPr bwMode="auto">
          <a:xfrm>
            <a:off x="4673600" y="2124362"/>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7725144" y="6172201"/>
            <a:ext cx="25590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Arial Narrow" panose="020B0606020202030204" pitchFamily="34" charset="0"/>
                <a:cs typeface="Arial" charset="0"/>
              </a:rPr>
              <a:t>Adapted from “What is school-wide PBS?” OSEP Technical Assistance Center on Positive Behavioral Interventions and Supports.  Accessed at </a:t>
            </a:r>
            <a:r>
              <a:rPr lang="en-US" sz="800" i="1" dirty="0">
                <a:latin typeface="Arial Narrow" panose="020B0606020202030204" pitchFamily="34" charset="0"/>
                <a:cs typeface="Arial" charset="0"/>
                <a:hlinkClick r:id="rId3"/>
              </a:rPr>
              <a:t>http://pbis.org/schoolwide.htm</a:t>
            </a:r>
            <a:r>
              <a:rPr lang="en-US" sz="800" i="1" dirty="0">
                <a:latin typeface="Arial Narrow" panose="020B0606020202030204" pitchFamily="34" charset="0"/>
                <a:cs typeface="Arial" charset="0"/>
              </a:rPr>
              <a:t>, Illinois PBIS Network, Revised May 15, 2008. </a:t>
            </a:r>
          </a:p>
        </p:txBody>
      </p:sp>
      <p:sp>
        <p:nvSpPr>
          <p:cNvPr id="2" name="TextBox 1"/>
          <p:cNvSpPr txBox="1"/>
          <p:nvPr/>
        </p:nvSpPr>
        <p:spPr>
          <a:xfrm>
            <a:off x="2125664" y="6248401"/>
            <a:ext cx="2243137" cy="307777"/>
          </a:xfrm>
          <a:prstGeom prst="rect">
            <a:avLst/>
          </a:prstGeom>
          <a:noFill/>
        </p:spPr>
        <p:txBody>
          <a:bodyPr wrap="square" rtlCol="0">
            <a:spAutoFit/>
          </a:bodyPr>
          <a:lstStyle/>
          <a:p>
            <a:r>
              <a:rPr lang="en-US" sz="1400" dirty="0">
                <a:latin typeface="Arial Narrow" panose="020B0606020202030204" pitchFamily="34" charset="0"/>
              </a:rPr>
              <a:t>www.delawarepbs.org</a:t>
            </a:r>
          </a:p>
        </p:txBody>
      </p:sp>
      <p:sp>
        <p:nvSpPr>
          <p:cNvPr id="21" name="Text Box 10"/>
          <p:cNvSpPr txBox="1">
            <a:spLocks noChangeArrowheads="1"/>
          </p:cNvSpPr>
          <p:nvPr/>
        </p:nvSpPr>
        <p:spPr bwMode="auto">
          <a:xfrm>
            <a:off x="1964669" y="1310581"/>
            <a:ext cx="256512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a:p>
            <a:pPr eaLnBrk="1" hangingPunct="1"/>
            <a:r>
              <a:rPr lang="en-US" sz="1400" b="1" i="1" dirty="0">
                <a:solidFill>
                  <a:srgbClr val="0070C0"/>
                </a:solidFill>
                <a:latin typeface="Century Gothic" charset="0"/>
                <a:cs typeface="Arial" charset="0"/>
              </a:rPr>
              <a:t> </a:t>
            </a:r>
          </a:p>
        </p:txBody>
      </p:sp>
    </p:spTree>
    <p:extLst>
      <p:ext uri="{BB962C8B-B14F-4D97-AF65-F5344CB8AC3E}">
        <p14:creationId xmlns:p14="http://schemas.microsoft.com/office/powerpoint/2010/main" val="800177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a:r>
              <a:rPr lang="en-US" sz="4800" dirty="0" smtClean="0"/>
              <a:t>Direct Observation:</a:t>
            </a:r>
            <a:endParaRPr lang="en-US" sz="4800" dirty="0"/>
          </a:p>
        </p:txBody>
      </p:sp>
      <p:sp>
        <p:nvSpPr>
          <p:cNvPr id="3" name="Content Placeholder 2"/>
          <p:cNvSpPr>
            <a:spLocks noGrp="1"/>
          </p:cNvSpPr>
          <p:nvPr>
            <p:ph idx="1"/>
          </p:nvPr>
        </p:nvSpPr>
        <p:spPr>
          <a:xfrm>
            <a:off x="540026" y="2079487"/>
            <a:ext cx="10160000" cy="2524760"/>
          </a:xfrm>
        </p:spPr>
        <p:txBody>
          <a:bodyPr>
            <a:normAutofit fontScale="70000" lnSpcReduction="20000"/>
          </a:bodyPr>
          <a:lstStyle/>
          <a:p>
            <a:pPr marL="411480" lvl="1" indent="0">
              <a:buNone/>
            </a:pPr>
            <a:r>
              <a:rPr lang="en-US" sz="4000" dirty="0" smtClean="0"/>
              <a:t>The Facilitator should complete at least one observation of the identified behaviors prior to meeting #2:</a:t>
            </a:r>
          </a:p>
          <a:p>
            <a:pPr marL="411480" lvl="1" indent="0">
              <a:buNone/>
            </a:pPr>
            <a:endParaRPr lang="en-US" sz="4000" dirty="0" smtClean="0"/>
          </a:p>
          <a:p>
            <a:pPr lvl="2"/>
            <a:r>
              <a:rPr lang="en-US" sz="3800" dirty="0" smtClean="0"/>
              <a:t>ABC data</a:t>
            </a:r>
          </a:p>
          <a:p>
            <a:pPr lvl="2"/>
            <a:r>
              <a:rPr lang="en-US" sz="3800" dirty="0" smtClean="0"/>
              <a:t>Time Sampling</a:t>
            </a:r>
          </a:p>
          <a:p>
            <a:pPr lvl="2"/>
            <a:r>
              <a:rPr lang="en-US" sz="3800" dirty="0" smtClean="0"/>
              <a:t>Sample Tools under Tab 2</a:t>
            </a:r>
          </a:p>
        </p:txBody>
      </p:sp>
      <p:sp>
        <p:nvSpPr>
          <p:cNvPr id="4" name="TextBox 3"/>
          <p:cNvSpPr txBox="1"/>
          <p:nvPr/>
        </p:nvSpPr>
        <p:spPr>
          <a:xfrm>
            <a:off x="7141817" y="3049975"/>
            <a:ext cx="3250096" cy="3108543"/>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#5:  Complete observations during times of day or activities identified as possible antecedents in PTR Interview!</a:t>
            </a:r>
            <a:endParaRPr lang="en-US" sz="2800" dirty="0">
              <a:solidFill>
                <a:schemeClr val="bg1"/>
              </a:solidFill>
            </a:endParaRPr>
          </a:p>
        </p:txBody>
      </p:sp>
    </p:spTree>
    <p:extLst>
      <p:ext uri="{BB962C8B-B14F-4D97-AF65-F5344CB8AC3E}">
        <p14:creationId xmlns:p14="http://schemas.microsoft.com/office/powerpoint/2010/main" val="3887910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sz="3200" dirty="0" smtClean="0"/>
              <a:t>ABC Data:</a:t>
            </a:r>
            <a:r>
              <a:rPr lang="en-US" dirty="0" smtClean="0"/>
              <a:t/>
            </a:r>
            <a:br>
              <a:rPr lang="en-US" dirty="0" smtClean="0"/>
            </a:br>
            <a:r>
              <a:rPr lang="en-US" dirty="0" smtClean="0"/>
              <a:t/>
            </a:r>
            <a:br>
              <a:rPr lang="en-US" dirty="0" smtClean="0"/>
            </a:br>
            <a:r>
              <a:rPr lang="en-US" dirty="0" smtClean="0"/>
              <a:t>During </a:t>
            </a:r>
            <a:r>
              <a:rPr lang="en-US" dirty="0"/>
              <a:t>independent reading, two incidents of negative comments were observed during the 30 minute observation period.  Each occurred in response to teacher redirection: “Joe please get started on your worksheet” and “What do you need to get going on the worksheet?”   The teacher was observed to move close to his desk and offer assistance each time he made a negative comment.  Although he remained engaged with her help, he quickly stopped working when she walked away.   During math, more frequent occurrences of negative comments occurred (a total of 4) and were more intense.  Comments occurred quickly after instructions were given to work on problems independently.  His comments occurred one after the other (“I am not doing this,” “this is stupid,” “nope not doing it,” and “boring.”).  The teacher attempted to ignore his comments but the behavior intensified.  She followed up with a private conversation and asked Joe if he would like to take a quick break before beginning the task.  He agreed and left the group to read a book in the back of the classroom.  </a:t>
            </a:r>
          </a:p>
          <a:p>
            <a:pPr marL="114300" indent="0">
              <a:buNone/>
            </a:pPr>
            <a:endParaRPr lang="en-US" dirty="0"/>
          </a:p>
        </p:txBody>
      </p:sp>
    </p:spTree>
    <p:extLst>
      <p:ext uri="{BB962C8B-B14F-4D97-AF65-F5344CB8AC3E}">
        <p14:creationId xmlns:p14="http://schemas.microsoft.com/office/powerpoint/2010/main" val="3946716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Joe</a:t>
            </a:r>
          </a:p>
        </p:txBody>
      </p:sp>
      <p:sp>
        <p:nvSpPr>
          <p:cNvPr id="3" name="Content Placeholder 2"/>
          <p:cNvSpPr>
            <a:spLocks noGrp="1"/>
          </p:cNvSpPr>
          <p:nvPr>
            <p:ph idx="1"/>
          </p:nvPr>
        </p:nvSpPr>
        <p:spPr/>
        <p:txBody>
          <a:bodyPr/>
          <a:lstStyle/>
          <a:p>
            <a:pPr marL="114300" indent="0">
              <a:buNone/>
            </a:pPr>
            <a:r>
              <a:rPr lang="en-US" dirty="0" smtClean="0"/>
              <a:t>Time on Task Data:</a:t>
            </a:r>
            <a:br>
              <a:rPr lang="en-US" dirty="0" smtClean="0"/>
            </a:br>
            <a:r>
              <a:rPr lang="en-US" dirty="0" smtClean="0"/>
              <a:t/>
            </a:r>
            <a:br>
              <a:rPr lang="en-US" dirty="0" smtClean="0"/>
            </a:br>
            <a:r>
              <a:rPr lang="en-US" dirty="0" smtClean="0"/>
              <a:t>During </a:t>
            </a:r>
            <a:r>
              <a:rPr lang="en-US" dirty="0"/>
              <a:t>a 30 minute observation Joe was seen on task 37% of the time. The remaining 63% was spent engaging in off task behaviors. To compare his behavior to that of a peer, a student seated near Joe was on task 87% of the observation period.   Off task behaviors included playing with materials in his desk, sharpening his pencil, looking for a book on the shelf and talking to a nearby peer.   The observer also noted the number of times Joe was provided reinforcement for demonstrating appropriate behaviors and his reaction.  As such, 4 positive interactions were noted (e.g. a hand on his shoulder while passing papers, verbal praise for attempting work, recognition when he raised his hand and a check in to offer help).  Joe responded positively to these interactions.</a:t>
            </a:r>
            <a:br>
              <a:rPr lang="en-US" dirty="0"/>
            </a:br>
            <a:endParaRPr lang="en-US" dirty="0"/>
          </a:p>
          <a:p>
            <a:pPr marL="114300" indent="0">
              <a:buNone/>
            </a:pPr>
            <a:endParaRPr lang="en-US" dirty="0"/>
          </a:p>
        </p:txBody>
      </p:sp>
    </p:spTree>
    <p:extLst>
      <p:ext uri="{BB962C8B-B14F-4D97-AF65-F5344CB8AC3E}">
        <p14:creationId xmlns:p14="http://schemas.microsoft.com/office/powerpoint/2010/main" val="69864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Organization Table:</a:t>
            </a:r>
            <a:endParaRPr lang="en-US" dirty="0"/>
          </a:p>
        </p:txBody>
      </p:sp>
      <p:sp>
        <p:nvSpPr>
          <p:cNvPr id="3" name="Content Placeholder 2"/>
          <p:cNvSpPr>
            <a:spLocks noGrp="1"/>
          </p:cNvSpPr>
          <p:nvPr>
            <p:ph idx="1"/>
          </p:nvPr>
        </p:nvSpPr>
        <p:spPr/>
        <p:txBody>
          <a:bodyPr/>
          <a:lstStyle/>
          <a:p>
            <a:r>
              <a:rPr lang="en-US" dirty="0" smtClean="0"/>
              <a:t>Summarize data from interviews, observations and record review in an easy to reference table</a:t>
            </a:r>
          </a:p>
          <a:p>
            <a:r>
              <a:rPr lang="en-US" dirty="0" smtClean="0"/>
              <a:t>Include enough information to generate an intervention</a:t>
            </a:r>
          </a:p>
          <a:p>
            <a:r>
              <a:rPr lang="en-US" dirty="0" smtClean="0"/>
              <a:t>May require additional discussion with respondent or observation prior to meeting #2</a:t>
            </a:r>
          </a:p>
          <a:p>
            <a:pPr marL="114300" indent="0">
              <a:buNone/>
            </a:pPr>
            <a:endParaRPr lang="en-US" dirty="0"/>
          </a:p>
          <a:p>
            <a:endParaRPr lang="en-US" dirty="0" smtClean="0"/>
          </a:p>
          <a:p>
            <a:pPr marL="114300" indent="0" algn="ctr">
              <a:buNone/>
            </a:pPr>
            <a:r>
              <a:rPr lang="en-US" dirty="0" smtClean="0"/>
              <a:t>Practice:  respondent indicates boring tasks as an antecedent, what would you want to know to generate an intervention?</a:t>
            </a:r>
          </a:p>
        </p:txBody>
      </p:sp>
    </p:spTree>
    <p:extLst>
      <p:ext uri="{BB962C8B-B14F-4D97-AF65-F5344CB8AC3E}">
        <p14:creationId xmlns:p14="http://schemas.microsoft.com/office/powerpoint/2010/main" val="39295291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86" y="0"/>
            <a:ext cx="10160000" cy="1143000"/>
          </a:xfrm>
        </p:spPr>
        <p:txBody>
          <a:bodyPr/>
          <a:lstStyle/>
          <a:p>
            <a:r>
              <a:rPr lang="en-US" dirty="0" smtClean="0"/>
              <a:t>Case Study: Joe</a:t>
            </a:r>
            <a:endParaRPr lang="en-US" dirty="0"/>
          </a:p>
        </p:txBody>
      </p:sp>
      <p:pic>
        <p:nvPicPr>
          <p:cNvPr id="4" name="Content Placeholder 3"/>
          <p:cNvPicPr>
            <a:picLocks noGrp="1" noChangeAspect="1"/>
          </p:cNvPicPr>
          <p:nvPr>
            <p:ph idx="1"/>
          </p:nvPr>
        </p:nvPicPr>
        <p:blipFill>
          <a:blip r:embed="rId2"/>
          <a:stretch>
            <a:fillRect/>
          </a:stretch>
        </p:blipFill>
        <p:spPr>
          <a:xfrm>
            <a:off x="4015409" y="974035"/>
            <a:ext cx="7090563" cy="5708773"/>
          </a:xfrm>
          <a:prstGeom prst="rect">
            <a:avLst/>
          </a:prstGeom>
        </p:spPr>
      </p:pic>
      <p:sp>
        <p:nvSpPr>
          <p:cNvPr id="5" name="TextBox 4"/>
          <p:cNvSpPr txBox="1"/>
          <p:nvPr/>
        </p:nvSpPr>
        <p:spPr>
          <a:xfrm>
            <a:off x="472986" y="2358632"/>
            <a:ext cx="3250096" cy="2677656"/>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Tip #6:  Each problem behavior should have it’s own completed FBA interview and line on the summary table.</a:t>
            </a:r>
            <a:endParaRPr lang="en-US" sz="2800" dirty="0">
              <a:solidFill>
                <a:schemeClr val="bg1"/>
              </a:solidFill>
            </a:endParaRPr>
          </a:p>
        </p:txBody>
      </p:sp>
    </p:spTree>
    <p:extLst>
      <p:ext uri="{BB962C8B-B14F-4D97-AF65-F5344CB8AC3E}">
        <p14:creationId xmlns:p14="http://schemas.microsoft.com/office/powerpoint/2010/main" val="2383008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Troubleshooting</a:t>
            </a:r>
          </a:p>
        </p:txBody>
      </p:sp>
      <p:sp>
        <p:nvSpPr>
          <p:cNvPr id="120835" name="Content Placeholder 2"/>
          <p:cNvSpPr>
            <a:spLocks noGrp="1"/>
          </p:cNvSpPr>
          <p:nvPr>
            <p:ph idx="1"/>
          </p:nvPr>
        </p:nvSpPr>
        <p:spPr/>
        <p:txBody>
          <a:bodyPr>
            <a:normAutofit/>
          </a:bodyPr>
          <a:lstStyle/>
          <a:p>
            <a:r>
              <a:rPr lang="en-US" altLang="en-US" smtClean="0"/>
              <a:t>Team select all options/boxes after question</a:t>
            </a:r>
          </a:p>
          <a:p>
            <a:pPr lvl="1"/>
            <a:r>
              <a:rPr lang="en-US" altLang="en-US" smtClean="0"/>
              <a:t>Ask them to select the top 3-5 that they have 100% confidence is related to the behavior occurrence</a:t>
            </a:r>
          </a:p>
          <a:p>
            <a:pPr lvl="2"/>
            <a:r>
              <a:rPr lang="en-US" altLang="en-US" smtClean="0"/>
              <a:t>Example—Prevent Question 4 almost all boxes selected</a:t>
            </a:r>
          </a:p>
          <a:p>
            <a:pPr lvl="2"/>
            <a:r>
              <a:rPr lang="en-US" altLang="en-US" smtClean="0"/>
              <a:t>Say to the team, </a:t>
            </a:r>
            <a:r>
              <a:rPr lang="ja-JP" altLang="en-US" smtClean="0"/>
              <a:t>“</a:t>
            </a:r>
            <a:r>
              <a:rPr lang="en-US" altLang="ja-JP" smtClean="0"/>
              <a:t>If I came into your classroom tomorrow and would give you $1 million to make Sarah</a:t>
            </a:r>
            <a:r>
              <a:rPr lang="ja-JP" altLang="en-US" smtClean="0"/>
              <a:t>’</a:t>
            </a:r>
            <a:r>
              <a:rPr lang="en-US" altLang="ja-JP" smtClean="0"/>
              <a:t>s behavior happen, which of these would you do first to get the money?  Second? Third?</a:t>
            </a:r>
          </a:p>
          <a:p>
            <a:r>
              <a:rPr lang="en-US" altLang="en-US" smtClean="0"/>
              <a:t>Not sure of function</a:t>
            </a:r>
          </a:p>
          <a:p>
            <a:pPr lvl="1"/>
            <a:r>
              <a:rPr lang="en-US" altLang="en-US" smtClean="0"/>
              <a:t>First, separate antecedents/triggers by categories (e.g., triggers related to demands to do non-preferred tasks, triggers related to peer interactions, etc.).  </a:t>
            </a:r>
          </a:p>
          <a:p>
            <a:pPr lvl="1"/>
            <a:r>
              <a:rPr lang="en-US" altLang="en-US" smtClean="0"/>
              <a:t>Ask team what function seems to best fit with these categories (e.g., non-preferred tasks—is behavior</a:t>
            </a:r>
            <a:r>
              <a:rPr lang="ja-JP" altLang="en-US" smtClean="0"/>
              <a:t>’</a:t>
            </a:r>
            <a:r>
              <a:rPr lang="en-US" altLang="ja-JP" smtClean="0"/>
              <a:t>s purpose to delay/escape the non-preferred task or to get attention)</a:t>
            </a:r>
          </a:p>
          <a:p>
            <a:pPr lvl="1"/>
            <a:r>
              <a:rPr lang="en-US" altLang="en-US" smtClean="0"/>
              <a:t>If not sure between escape/attention, probe the team further</a:t>
            </a:r>
          </a:p>
          <a:p>
            <a:pPr lvl="2"/>
            <a:r>
              <a:rPr lang="en-US" altLang="en-US" smtClean="0"/>
              <a:t>For example, if the child was doing a preferred activity, would the behavior still occur?  If yes, it may be attention.  If no, it may be escape.</a:t>
            </a:r>
          </a:p>
          <a:p>
            <a:endParaRPr lang="en-US" altLang="en-US" smtClean="0"/>
          </a:p>
        </p:txBody>
      </p:sp>
    </p:spTree>
    <p:extLst>
      <p:ext uri="{BB962C8B-B14F-4D97-AF65-F5344CB8AC3E}">
        <p14:creationId xmlns:p14="http://schemas.microsoft.com/office/powerpoint/2010/main" val="327191962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or Summary Statement</a:t>
            </a:r>
            <a:endParaRPr lang="en-US" dirty="0"/>
          </a:p>
        </p:txBody>
      </p:sp>
      <p:sp>
        <p:nvSpPr>
          <p:cNvPr id="3" name="Content Placeholder 2"/>
          <p:cNvSpPr>
            <a:spLocks noGrp="1"/>
          </p:cNvSpPr>
          <p:nvPr>
            <p:ph idx="1"/>
          </p:nvPr>
        </p:nvSpPr>
        <p:spPr>
          <a:xfrm>
            <a:off x="609600" y="2037521"/>
            <a:ext cx="10160000" cy="3001617"/>
          </a:xfrm>
        </p:spPr>
        <p:txBody>
          <a:bodyPr>
            <a:normAutofit/>
          </a:bodyPr>
          <a:lstStyle/>
          <a:p>
            <a:r>
              <a:rPr lang="en-US" sz="2800" dirty="0" smtClean="0"/>
              <a:t>Identify chains of behavior in one statement:  setting events-antecedent-behaviors-consequence</a:t>
            </a:r>
          </a:p>
          <a:p>
            <a:r>
              <a:rPr lang="en-US" sz="2800" dirty="0" smtClean="0"/>
              <a:t>Each antecedent will likely have a “prevent” intervention – </a:t>
            </a:r>
            <a:r>
              <a:rPr lang="en-US" sz="2800" u="sng" dirty="0" smtClean="0"/>
              <a:t>prioritize</a:t>
            </a:r>
            <a:r>
              <a:rPr lang="en-US" sz="2800" dirty="0" smtClean="0"/>
              <a:t>!</a:t>
            </a:r>
          </a:p>
          <a:p>
            <a:r>
              <a:rPr lang="en-US" sz="2800" dirty="0" smtClean="0"/>
              <a:t>Each identified (challenging) behavior should have it’s own summary statement</a:t>
            </a:r>
            <a:endParaRPr lang="en-US" sz="2800" dirty="0"/>
          </a:p>
        </p:txBody>
      </p:sp>
    </p:spTree>
    <p:extLst>
      <p:ext uri="{BB962C8B-B14F-4D97-AF65-F5344CB8AC3E}">
        <p14:creationId xmlns:p14="http://schemas.microsoft.com/office/powerpoint/2010/main" val="12316792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9571816"/>
              </p:ext>
            </p:extLst>
          </p:nvPr>
        </p:nvGraphicFramePr>
        <p:xfrm>
          <a:off x="1201627" y="1456466"/>
          <a:ext cx="8757285" cy="3253740"/>
        </p:xfrm>
        <a:graphic>
          <a:graphicData uri="http://schemas.openxmlformats.org/drawingml/2006/table">
            <a:tbl>
              <a:tblPr/>
              <a:tblGrid>
                <a:gridCol w="1901825">
                  <a:extLst>
                    <a:ext uri="{9D8B030D-6E8A-4147-A177-3AD203B41FA5}">
                      <a16:colId xmlns:a16="http://schemas.microsoft.com/office/drawing/2014/main" val="3975827127"/>
                    </a:ext>
                  </a:extLst>
                </a:gridCol>
                <a:gridCol w="2043430">
                  <a:extLst>
                    <a:ext uri="{9D8B030D-6E8A-4147-A177-3AD203B41FA5}">
                      <a16:colId xmlns:a16="http://schemas.microsoft.com/office/drawing/2014/main" val="1453763159"/>
                    </a:ext>
                  </a:extLst>
                </a:gridCol>
                <a:gridCol w="1777365">
                  <a:extLst>
                    <a:ext uri="{9D8B030D-6E8A-4147-A177-3AD203B41FA5}">
                      <a16:colId xmlns:a16="http://schemas.microsoft.com/office/drawing/2014/main" val="3936089664"/>
                    </a:ext>
                  </a:extLst>
                </a:gridCol>
                <a:gridCol w="3034665">
                  <a:extLst>
                    <a:ext uri="{9D8B030D-6E8A-4147-A177-3AD203B41FA5}">
                      <a16:colId xmlns:a16="http://schemas.microsoft.com/office/drawing/2014/main" val="3540903569"/>
                    </a:ext>
                  </a:extLst>
                </a:gridCol>
              </a:tblGrid>
              <a:tr h="215900">
                <a:tc gridSpan="4">
                  <a:txBody>
                    <a:bodyPr/>
                    <a:lstStyle/>
                    <a:p>
                      <a:pPr marL="0" marR="0" algn="ctr">
                        <a:spcBef>
                          <a:spcPts val="300"/>
                        </a:spcBef>
                        <a:spcAft>
                          <a:spcPts val="0"/>
                        </a:spcAft>
                      </a:pPr>
                      <a:r>
                        <a:rPr lang="en-US" sz="1100" b="1">
                          <a:effectLst/>
                          <a:latin typeface="Calibri" panose="020F0502020204030204" pitchFamily="34" charset="0"/>
                          <a:ea typeface="Calibri" panose="020F0502020204030204" pitchFamily="34" charset="0"/>
                        </a:rPr>
                        <a:t>Possible Hypotheses</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3198345"/>
                  </a:ext>
                </a:extLst>
              </a:tr>
              <a:tr h="355600">
                <a:tc>
                  <a:txBody>
                    <a:bodyPr/>
                    <a:lstStyle/>
                    <a:p>
                      <a:pPr marL="71755" marR="71755" algn="just">
                        <a:spcBef>
                          <a:spcPts val="600"/>
                        </a:spcBef>
                        <a:spcAft>
                          <a:spcPts val="0"/>
                        </a:spcAft>
                      </a:pPr>
                      <a:r>
                        <a:rPr lang="en-US" sz="110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rPr>
                        <a:t>When….</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rPr>
                        <a:t>He/she will…..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rPr>
                        <a:t>As a result, he/she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638027"/>
                  </a:ext>
                </a:extLst>
              </a:tr>
              <a:tr h="914400">
                <a:tc>
                  <a:txBody>
                    <a:bodyPr/>
                    <a:lstStyle/>
                    <a:p>
                      <a:pPr marL="71755" marR="71755" algn="ctr">
                        <a:spcBef>
                          <a:spcPts val="0"/>
                        </a:spcBef>
                        <a:spcAft>
                          <a:spcPts val="0"/>
                        </a:spcAft>
                      </a:pPr>
                      <a:r>
                        <a:rPr lang="en-US" sz="1100">
                          <a:effectLst/>
                          <a:latin typeface="Calibri" panose="020F0502020204030204" pitchFamily="34" charset="0"/>
                          <a:ea typeface="Calibri" panose="020F0502020204030204" pitchFamily="34" charset="0"/>
                        </a:rPr>
                        <a:t>Problem Behavior:</a:t>
                      </a:r>
                    </a:p>
                    <a:p>
                      <a:pPr marL="71755" marR="71755" algn="ctr">
                        <a:spcBef>
                          <a:spcPts val="0"/>
                        </a:spcBef>
                        <a:spcAft>
                          <a:spcPts val="0"/>
                        </a:spcAft>
                      </a:pPr>
                      <a:r>
                        <a:rPr lang="en-US" sz="1100" b="1">
                          <a:effectLst/>
                          <a:latin typeface="Calibri" panose="020F0502020204030204" pitchFamily="34" charset="0"/>
                          <a:ea typeface="Calibri" panose="020F0502020204030204" pitchFamily="34" charset="0"/>
                        </a:rPr>
                        <a:t>Negative Comments</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Calibri" panose="020F0502020204030204" pitchFamily="34" charset="0"/>
                          <a:ea typeface="Calibri" panose="020F0502020204030204" pitchFamily="34" charset="0"/>
                        </a:rPr>
                        <a:t>During reading and math when Joe </a:t>
                      </a:r>
                      <a:r>
                        <a:rPr lang="en-US" sz="1100" dirty="0">
                          <a:effectLst/>
                          <a:latin typeface="Calibri" panose="020F0502020204030204" pitchFamily="34" charset="0"/>
                          <a:ea typeface="Calibri" panose="020F0502020204030204" pitchFamily="34" charset="0"/>
                        </a:rPr>
                        <a:t>is engaged in an independent task (that he perceives as challenging)  </a:t>
                      </a:r>
                      <a:r>
                        <a:rPr lang="en-US" sz="1100" dirty="0" smtClean="0">
                          <a:effectLst/>
                          <a:latin typeface="Calibri" panose="020F0502020204030204" pitchFamily="34" charset="0"/>
                          <a:ea typeface="Calibri" panose="020F0502020204030204" pitchFamily="34" charset="0"/>
                        </a:rPr>
                        <a:t/>
                      </a:r>
                      <a:br>
                        <a:rPr lang="en-US" sz="1100" dirty="0" smtClean="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Setting Events:  (These triggers are stronger when he has not slept 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Make negative 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Receives attention (assistance from the teacher) and/or (escape) is offered an alternate activity.</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805814"/>
                  </a:ext>
                </a:extLst>
              </a:tr>
              <a:tr h="1041400">
                <a:tc>
                  <a:txBody>
                    <a:bodyPr/>
                    <a:lstStyle/>
                    <a:p>
                      <a:pPr marL="71755" marR="71755" algn="ctr">
                        <a:spcBef>
                          <a:spcPts val="0"/>
                        </a:spcBef>
                        <a:spcAft>
                          <a:spcPts val="0"/>
                        </a:spcAft>
                      </a:pPr>
                      <a:r>
                        <a:rPr lang="en-US" sz="1100">
                          <a:effectLst/>
                          <a:latin typeface="Calibri" panose="020F0502020204030204" pitchFamily="34" charset="0"/>
                          <a:ea typeface="Calibri" panose="020F0502020204030204" pitchFamily="34" charset="0"/>
                        </a:rPr>
                        <a:t>Replacement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Joe is engaged in an independent task (that he perceives as challenging) during reading and math tasks</a:t>
                      </a:r>
                    </a:p>
                    <a:p>
                      <a:pPr marL="0" marR="0">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rPr>
                        <a:t>Setting Events:  (These triggers are stronger when he has not slept 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rPr>
                        <a:t>Replacement Behavior:</a:t>
                      </a:r>
                      <a:r>
                        <a:rPr lang="en-US" sz="1100">
                          <a:effectLst/>
                          <a:latin typeface="Calibri" panose="020F0502020204030204" pitchFamily="34" charset="0"/>
                          <a:ea typeface="Calibri" panose="020F0502020204030204" pitchFamily="34" charset="0"/>
                        </a:rPr>
                        <a:t>  Communicate effectively</a:t>
                      </a:r>
                    </a:p>
                    <a:p>
                      <a:pPr marL="0" marR="0" algn="just">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lgn="just">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lgn="just">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b="1">
                          <a:effectLst/>
                          <a:latin typeface="Calibri" panose="020F0502020204030204" pitchFamily="34" charset="0"/>
                          <a:ea typeface="Calibri" panose="020F0502020204030204" pitchFamily="34" charset="0"/>
                        </a:rPr>
                        <a:t>Desired Behavior:</a:t>
                      </a:r>
                      <a:r>
                        <a:rPr lang="en-US" sz="1100">
                          <a:effectLst/>
                          <a:latin typeface="Calibri" panose="020F0502020204030204" pitchFamily="34" charset="0"/>
                          <a:ea typeface="Calibri" panose="020F0502020204030204" pitchFamily="34" charset="0"/>
                        </a:rPr>
                        <a:t> Participate, persist, and be engaged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Receives attention (assistance from the teacher) and/or (escape) is offered an alternate activity.</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rPr>
                        <a:t/>
                      </a:r>
                      <a:br>
                        <a:rPr lang="en-US" sz="1100" dirty="0">
                          <a:effectLst/>
                          <a:latin typeface="Calibri" panose="020F0502020204030204" pitchFamily="34" charset="0"/>
                          <a:ea typeface="Calibri" panose="020F0502020204030204" pitchFamily="34" charset="0"/>
                        </a:rPr>
                      </a:br>
                      <a:r>
                        <a:rPr lang="en-US" sz="1100" dirty="0">
                          <a:effectLst/>
                          <a:latin typeface="Calibri" panose="020F0502020204030204" pitchFamily="34" charset="0"/>
                          <a:ea typeface="Calibri" panose="020F0502020204030204" pitchFamily="34" charset="0"/>
                        </a:rPr>
                        <a:t>Receives attention (time to play football with the PE teacher, recognition from the teacher, time to work with younger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198751"/>
                  </a:ext>
                </a:extLst>
              </a:tr>
            </a:tbl>
          </a:graphicData>
        </a:graphic>
      </p:graphicFrame>
      <p:sp>
        <p:nvSpPr>
          <p:cNvPr id="7" name="Rectangle 6"/>
          <p:cNvSpPr/>
          <p:nvPr/>
        </p:nvSpPr>
        <p:spPr>
          <a:xfrm>
            <a:off x="1201627" y="4749034"/>
            <a:ext cx="8846834" cy="2031325"/>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Additional Comments:</a:t>
            </a:r>
            <a:endParaRPr lang="en-US" sz="1600" dirty="0">
              <a:latin typeface="Calibri" panose="020F0502020204030204" pitchFamily="34" charset="0"/>
              <a:ea typeface="Calibri" panose="020F0502020204030204" pitchFamily="34" charset="0"/>
            </a:endParaRPr>
          </a:p>
          <a:p>
            <a:pPr marR="0" lvl="0">
              <a:spcBef>
                <a:spcPts val="0"/>
              </a:spcBef>
              <a:spcAft>
                <a:spcPts val="0"/>
              </a:spcAft>
            </a:pPr>
            <a:r>
              <a:rPr lang="en-US" dirty="0">
                <a:latin typeface="Calibri" panose="020F0502020204030204" pitchFamily="34" charset="0"/>
                <a:ea typeface="Calibri" panose="020F0502020204030204" pitchFamily="34" charset="0"/>
              </a:rPr>
              <a:t>The team reached agreement on the hypothesis statement.</a:t>
            </a:r>
            <a:endParaRPr lang="en-US" sz="1600" dirty="0">
              <a:latin typeface="Calibri" panose="020F0502020204030204" pitchFamily="34" charset="0"/>
              <a:ea typeface="Calibri" panose="020F0502020204030204" pitchFamily="34" charset="0"/>
            </a:endParaRPr>
          </a:p>
          <a:p>
            <a:r>
              <a:rPr lang="en-US" dirty="0" smtClean="0">
                <a:latin typeface="Calibri" panose="020F0502020204030204" pitchFamily="34" charset="0"/>
                <a:ea typeface="Calibri" panose="020F0502020204030204" pitchFamily="34" charset="0"/>
              </a:rPr>
              <a:t/>
            </a:r>
            <a:br>
              <a:rPr lang="en-US" dirty="0" smtClean="0">
                <a:latin typeface="Calibri" panose="020F0502020204030204" pitchFamily="34" charset="0"/>
                <a:ea typeface="Calibri" panose="020F0502020204030204" pitchFamily="34" charset="0"/>
              </a:rPr>
            </a:br>
            <a:r>
              <a:rPr lang="en-US" dirty="0" smtClean="0">
                <a:latin typeface="Calibri" panose="020F0502020204030204" pitchFamily="34" charset="0"/>
                <a:ea typeface="Calibri" panose="020F0502020204030204" pitchFamily="34" charset="0"/>
              </a:rPr>
              <a:t>The </a:t>
            </a:r>
            <a:r>
              <a:rPr lang="en-US" dirty="0">
                <a:latin typeface="Calibri" panose="020F0502020204030204" pitchFamily="34" charset="0"/>
                <a:ea typeface="Calibri" panose="020F0502020204030204" pitchFamily="34" charset="0"/>
              </a:rPr>
              <a:t>team will focus on teaching Joe to ask for help and/or a break initially with the goal to increase his overall level of engagement to access more enjoyable incentives and complete tasks</a:t>
            </a:r>
            <a:endParaRPr lang="en-US" dirty="0"/>
          </a:p>
        </p:txBody>
      </p:sp>
    </p:spTree>
    <p:extLst>
      <p:ext uri="{BB962C8B-B14F-4D97-AF65-F5344CB8AC3E}">
        <p14:creationId xmlns:p14="http://schemas.microsoft.com/office/powerpoint/2010/main" val="22520058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a:xfrm>
            <a:off x="937591" y="274638"/>
            <a:ext cx="10160000" cy="1143000"/>
          </a:xfrm>
        </p:spPr>
        <p:txBody>
          <a:bodyPr/>
          <a:lstStyle/>
          <a:p>
            <a:r>
              <a:rPr lang="en-US" altLang="en-US" dirty="0" smtClean="0">
                <a:latin typeface="+mn-lt"/>
              </a:rPr>
              <a:t>Practice Time</a:t>
            </a:r>
          </a:p>
        </p:txBody>
      </p:sp>
      <p:sp>
        <p:nvSpPr>
          <p:cNvPr id="4" name="Content Placeholder 2"/>
          <p:cNvSpPr txBox="1">
            <a:spLocks/>
          </p:cNvSpPr>
          <p:nvPr/>
        </p:nvSpPr>
        <p:spPr>
          <a:xfrm>
            <a:off x="609600" y="1417638"/>
            <a:ext cx="8693426" cy="270344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smtClean="0"/>
              <a:t>Select a facilitator and a team member</a:t>
            </a:r>
          </a:p>
          <a:p>
            <a:r>
              <a:rPr lang="en-US" sz="2000" dirty="0" smtClean="0"/>
              <a:t>Using the blank goal setting form: operationalize either one problem behavior or one replacement behavior for a student (you may or may not be working with)</a:t>
            </a:r>
          </a:p>
          <a:p>
            <a:r>
              <a:rPr lang="en-US" altLang="en-US" sz="2000" dirty="0" smtClean="0"/>
              <a:t>Set </a:t>
            </a:r>
            <a:r>
              <a:rPr lang="en-US" altLang="en-US" sz="2000" dirty="0"/>
              <a:t>up a behavior rating scale</a:t>
            </a:r>
          </a:p>
          <a:p>
            <a:pPr lvl="1"/>
            <a:r>
              <a:rPr lang="en-US" altLang="en-US" dirty="0" smtClean="0">
                <a:ea typeface="Century Gothic" panose="020B0502020202020204" pitchFamily="34" charset="0"/>
                <a:cs typeface="Century Gothic" panose="020B0502020202020204" pitchFamily="34" charset="0"/>
              </a:rPr>
              <a:t>As </a:t>
            </a:r>
            <a:r>
              <a:rPr lang="en-US" altLang="en-US" dirty="0">
                <a:ea typeface="Century Gothic" panose="020B0502020202020204" pitchFamily="34" charset="0"/>
                <a:cs typeface="Century Gothic" panose="020B0502020202020204" pitchFamily="34" charset="0"/>
              </a:rPr>
              <a:t>a group, walk through the steps to set up the </a:t>
            </a:r>
            <a:r>
              <a:rPr lang="en-US" altLang="en-US" dirty="0" smtClean="0">
                <a:ea typeface="Century Gothic" panose="020B0502020202020204" pitchFamily="34" charset="0"/>
                <a:cs typeface="Century Gothic" panose="020B0502020202020204" pitchFamily="34" charset="0"/>
              </a:rPr>
              <a:t>scale</a:t>
            </a:r>
          </a:p>
          <a:p>
            <a:r>
              <a:rPr lang="en-US" sz="3000" dirty="0"/>
              <a:t>Continue with previous practice task</a:t>
            </a:r>
            <a:r>
              <a:rPr lang="en-US" sz="3000" dirty="0" smtClean="0"/>
              <a:t>…</a:t>
            </a:r>
          </a:p>
          <a:p>
            <a:pPr lvl="1"/>
            <a:r>
              <a:rPr lang="en-US" sz="2800" dirty="0" smtClean="0"/>
              <a:t>As a group, use the interview form, to begin developing your Assessment Organization Table and Hypothesis Statement</a:t>
            </a:r>
            <a:endParaRPr lang="en-US" sz="2800" dirty="0"/>
          </a:p>
          <a:p>
            <a:pPr lvl="1"/>
            <a:endParaRPr lang="en-US" altLang="en-US" sz="2800" dirty="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048644054"/>
      </p:ext>
    </p:extLst>
  </p:cSld>
  <p:clrMapOvr>
    <a:masterClrMapping/>
  </p:clrMapOvr>
  <p:transition spd="slow">
    <p:check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Support Team </a:t>
            </a:r>
            <a:r>
              <a:rPr lang="en-US" dirty="0" smtClean="0"/>
              <a:t>Meeting# </a:t>
            </a:r>
            <a:r>
              <a:rPr lang="en-US" dirty="0"/>
              <a:t>2: </a:t>
            </a:r>
            <a:r>
              <a:rPr lang="en-US" dirty="0" smtClean="0"/>
              <a:t>Behavior Intervention Plan Development</a:t>
            </a:r>
            <a:endParaRPr lang="en-US" dirty="0"/>
          </a:p>
        </p:txBody>
      </p:sp>
      <p:sp>
        <p:nvSpPr>
          <p:cNvPr id="3" name="Content Placeholder 2"/>
          <p:cNvSpPr>
            <a:spLocks noGrp="1"/>
          </p:cNvSpPr>
          <p:nvPr>
            <p:ph idx="1"/>
          </p:nvPr>
        </p:nvSpPr>
        <p:spPr>
          <a:xfrm>
            <a:off x="609600" y="2146852"/>
            <a:ext cx="10160000" cy="4800600"/>
          </a:xfrm>
        </p:spPr>
        <p:txBody>
          <a:bodyPr>
            <a:normAutofit/>
          </a:bodyPr>
          <a:lstStyle/>
          <a:p>
            <a:pPr marL="114300" indent="0">
              <a:buNone/>
            </a:pPr>
            <a:r>
              <a:rPr lang="en-US" sz="2800" dirty="0" smtClean="0"/>
              <a:t>Tab 2 BIP Tools:</a:t>
            </a:r>
          </a:p>
          <a:p>
            <a:pPr lvl="1"/>
            <a:r>
              <a:rPr lang="en-US" sz="2800" dirty="0" smtClean="0"/>
              <a:t>PTR Menu</a:t>
            </a:r>
          </a:p>
          <a:p>
            <a:pPr lvl="1"/>
            <a:r>
              <a:rPr lang="en-US" sz="2800" dirty="0" smtClean="0"/>
              <a:t>Blank Behavior Intervention Plan Table</a:t>
            </a:r>
          </a:p>
          <a:p>
            <a:pPr lvl="1"/>
            <a:r>
              <a:rPr lang="en-US" sz="2800" dirty="0" smtClean="0"/>
              <a:t>Intervention Descriptions</a:t>
            </a:r>
            <a:endParaRPr lang="en-US" sz="2800" dirty="0"/>
          </a:p>
        </p:txBody>
      </p:sp>
    </p:spTree>
    <p:extLst>
      <p:ext uri="{BB962C8B-B14F-4D97-AF65-F5344CB8AC3E}">
        <p14:creationId xmlns:p14="http://schemas.microsoft.com/office/powerpoint/2010/main" val="3817869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136" y="831201"/>
            <a:ext cx="8316533" cy="558113"/>
          </a:xfrm>
        </p:spPr>
        <p:txBody>
          <a:bodyPr>
            <a:noAutofit/>
          </a:bodyPr>
          <a:lstStyle/>
          <a:p>
            <a:r>
              <a:rPr lang="en-US" sz="3000" b="1" dirty="0">
                <a:latin typeface="+mn-lt"/>
              </a:rPr>
              <a:t>Why use the MTSS/PBS framework for schools?</a:t>
            </a:r>
            <a:br>
              <a:rPr lang="en-US" sz="3000" b="1" dirty="0">
                <a:latin typeface="+mn-lt"/>
              </a:rPr>
            </a:br>
            <a:r>
              <a:rPr lang="en-US" sz="3000" b="1" dirty="0">
                <a:latin typeface="+mn-lt"/>
              </a:rPr>
              <a:t> </a:t>
            </a:r>
            <a:br>
              <a:rPr lang="en-US" sz="3000" b="1" dirty="0">
                <a:latin typeface="+mn-lt"/>
              </a:rPr>
            </a:br>
            <a:r>
              <a:rPr lang="en-US" sz="3000" dirty="0">
                <a:latin typeface="+mn-lt"/>
              </a:rPr>
              <a:t>                                                                            </a:t>
            </a:r>
            <a:br>
              <a:rPr lang="en-US" sz="3000" dirty="0">
                <a:latin typeface="+mn-lt"/>
              </a:rPr>
            </a:br>
            <a:endParaRPr lang="en-US" sz="3000" dirty="0">
              <a:latin typeface="+mn-lt"/>
            </a:endParaRPr>
          </a:p>
        </p:txBody>
      </p:sp>
      <p:sp>
        <p:nvSpPr>
          <p:cNvPr id="3" name="Content Placeholder 2"/>
          <p:cNvSpPr>
            <a:spLocks noGrp="1"/>
          </p:cNvSpPr>
          <p:nvPr>
            <p:ph idx="1"/>
          </p:nvPr>
        </p:nvSpPr>
        <p:spPr>
          <a:xfrm>
            <a:off x="3124200" y="2543175"/>
            <a:ext cx="6057900" cy="3371850"/>
          </a:xfrm>
        </p:spPr>
        <p:txBody>
          <a:bodyPr>
            <a:normAutofit/>
          </a:bodyPr>
          <a:lstStyle/>
          <a:p>
            <a:pPr>
              <a:buNone/>
            </a:pPr>
            <a:endParaRPr lang="en-US" sz="2400" b="1" dirty="0"/>
          </a:p>
          <a:p>
            <a:pPr>
              <a:buNone/>
            </a:pPr>
            <a:endParaRPr lang="en-US" b="1" dirty="0"/>
          </a:p>
          <a:p>
            <a:pPr>
              <a:buNone/>
            </a:pPr>
            <a:endParaRPr lang="en-US" sz="2400" b="1" dirty="0"/>
          </a:p>
          <a:p>
            <a:pPr>
              <a:buNone/>
            </a:pPr>
            <a:endParaRPr lang="en-US" b="1" dirty="0"/>
          </a:p>
          <a:p>
            <a:pPr>
              <a:buNone/>
            </a:pPr>
            <a:endParaRPr lang="en-US" sz="2400" b="1" dirty="0"/>
          </a:p>
        </p:txBody>
      </p:sp>
      <p:sp>
        <p:nvSpPr>
          <p:cNvPr id="8" name="TextBox 7">
            <a:extLst>
              <a:ext uri="{FF2B5EF4-FFF2-40B4-BE49-F238E27FC236}">
                <a16:creationId xmlns:a16="http://schemas.microsoft.com/office/drawing/2014/main" id="{ADE59B6A-F55A-CD44-8149-8C27528650B5}"/>
              </a:ext>
            </a:extLst>
          </p:cNvPr>
          <p:cNvSpPr txBox="1"/>
          <p:nvPr/>
        </p:nvSpPr>
        <p:spPr>
          <a:xfrm>
            <a:off x="1854488" y="5403218"/>
            <a:ext cx="8122243" cy="1154162"/>
          </a:xfrm>
          <a:prstGeom prst="rect">
            <a:avLst/>
          </a:prstGeom>
          <a:noFill/>
        </p:spPr>
        <p:txBody>
          <a:bodyPr wrap="square" rtlCol="0">
            <a:spAutoFit/>
          </a:bodyPr>
          <a:lstStyle/>
          <a:p>
            <a:r>
              <a:rPr lang="en-US" sz="2100" dirty="0"/>
              <a:t>“The fundamental purpose of PBIS is to make schools more effective &amp; equitable learning environments.” </a:t>
            </a:r>
          </a:p>
          <a:p>
            <a:pPr algn="r"/>
            <a:r>
              <a:rPr lang="en-US" sz="1350" dirty="0"/>
              <a:t>Rob Horner, Co-Director of the OSEP Technical Assistance Center for PBIS</a:t>
            </a:r>
            <a:r>
              <a:rPr lang="en-US" sz="1350" b="1" dirty="0"/>
              <a:t/>
            </a:r>
            <a:br>
              <a:rPr lang="en-US" sz="1350" b="1" dirty="0"/>
            </a:br>
            <a:endParaRPr lang="en-US" sz="1350" dirty="0"/>
          </a:p>
        </p:txBody>
      </p:sp>
      <p:pic>
        <p:nvPicPr>
          <p:cNvPr id="10" name="Picture 9"/>
          <p:cNvPicPr>
            <a:picLocks noChangeAspect="1"/>
          </p:cNvPicPr>
          <p:nvPr/>
        </p:nvPicPr>
        <p:blipFill>
          <a:blip r:embed="rId3"/>
          <a:stretch>
            <a:fillRect/>
          </a:stretch>
        </p:blipFill>
        <p:spPr>
          <a:xfrm>
            <a:off x="4114797" y="930906"/>
            <a:ext cx="2998176" cy="3990599"/>
          </a:xfrm>
          <a:prstGeom prst="rect">
            <a:avLst/>
          </a:prstGeom>
        </p:spPr>
      </p:pic>
      <p:sp>
        <p:nvSpPr>
          <p:cNvPr id="11" name="Oval 10"/>
          <p:cNvSpPr/>
          <p:nvPr/>
        </p:nvSpPr>
        <p:spPr>
          <a:xfrm>
            <a:off x="2700829" y="1579749"/>
            <a:ext cx="2625880" cy="1738788"/>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rgbClr val="2F2B20"/>
                </a:solidFill>
              </a:rPr>
              <a:t>Predictable</a:t>
            </a:r>
          </a:p>
        </p:txBody>
      </p:sp>
      <p:sp>
        <p:nvSpPr>
          <p:cNvPr id="12" name="Oval 11"/>
          <p:cNvSpPr/>
          <p:nvPr/>
        </p:nvSpPr>
        <p:spPr>
          <a:xfrm>
            <a:off x="3843829" y="2494149"/>
            <a:ext cx="2418574" cy="1738788"/>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rgbClr val="2F2B20"/>
                </a:solidFill>
              </a:rPr>
              <a:t>Consistent</a:t>
            </a:r>
          </a:p>
        </p:txBody>
      </p:sp>
      <p:sp>
        <p:nvSpPr>
          <p:cNvPr id="13" name="Oval 12"/>
          <p:cNvSpPr/>
          <p:nvPr/>
        </p:nvSpPr>
        <p:spPr>
          <a:xfrm>
            <a:off x="5272579" y="1751199"/>
            <a:ext cx="2418574" cy="1738788"/>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2F2B20"/>
                </a:solidFill>
              </a:rPr>
              <a:t>Positive</a:t>
            </a:r>
          </a:p>
        </p:txBody>
      </p:sp>
      <p:sp>
        <p:nvSpPr>
          <p:cNvPr id="14" name="Oval 13"/>
          <p:cNvSpPr/>
          <p:nvPr/>
        </p:nvSpPr>
        <p:spPr>
          <a:xfrm>
            <a:off x="6549579" y="2608449"/>
            <a:ext cx="2418574" cy="1738788"/>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2F2B20"/>
                </a:solidFill>
              </a:rPr>
              <a:t>Safe</a:t>
            </a:r>
          </a:p>
        </p:txBody>
      </p:sp>
    </p:spTree>
    <p:extLst>
      <p:ext uri="{BB962C8B-B14F-4D97-AF65-F5344CB8AC3E}">
        <p14:creationId xmlns:p14="http://schemas.microsoft.com/office/powerpoint/2010/main" val="23389396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Behavior Intervention Plan Development:   Essential Features</a:t>
            </a:r>
            <a:endParaRPr lang="en-US" dirty="0"/>
          </a:p>
        </p:txBody>
      </p:sp>
      <p:sp>
        <p:nvSpPr>
          <p:cNvPr id="4" name="Content Placeholder 3"/>
          <p:cNvSpPr>
            <a:spLocks noGrp="1"/>
          </p:cNvSpPr>
          <p:nvPr>
            <p:ph idx="1"/>
          </p:nvPr>
        </p:nvSpPr>
        <p:spPr/>
        <p:txBody>
          <a:bodyPr>
            <a:normAutofit/>
          </a:bodyPr>
          <a:lstStyle/>
          <a:p>
            <a:r>
              <a:rPr lang="en-US" dirty="0" smtClean="0"/>
              <a:t>Behavior interventions selected by team from PTR Menu</a:t>
            </a:r>
          </a:p>
          <a:p>
            <a:r>
              <a:rPr lang="en-US" dirty="0" smtClean="0"/>
              <a:t>Team/teacher provides description on how interventions will look in classroom setting</a:t>
            </a:r>
          </a:p>
          <a:p>
            <a:r>
              <a:rPr lang="en-US" dirty="0" smtClean="0"/>
              <a:t>Facilitator guides the team/teacher by using ABA principles to develop most effective intervention that matches the team/teacher context</a:t>
            </a:r>
          </a:p>
          <a:p>
            <a:r>
              <a:rPr lang="en-US" dirty="0" smtClean="0"/>
              <a:t>Each intervention selected is described in detail by task-analyzing steps, providing scripts, describing adult behaviors, NOT student behaviors</a:t>
            </a:r>
          </a:p>
          <a:p>
            <a:r>
              <a:rPr lang="en-US" dirty="0" smtClean="0"/>
              <a:t>After plan developed, time is scheduled to train the team/teacher the strategies prior to implementation</a:t>
            </a:r>
          </a:p>
          <a:p>
            <a:r>
              <a:rPr lang="en-US" dirty="0" smtClean="0"/>
              <a:t>Plans for training students and other relevant individuals</a:t>
            </a:r>
          </a:p>
          <a:p>
            <a:r>
              <a:rPr lang="en-US" dirty="0" smtClean="0"/>
              <a:t>Support provided once plan is implemented</a:t>
            </a:r>
          </a:p>
        </p:txBody>
      </p:sp>
    </p:spTree>
    <p:extLst>
      <p:ext uri="{BB962C8B-B14F-4D97-AF65-F5344CB8AC3E}">
        <p14:creationId xmlns:p14="http://schemas.microsoft.com/office/powerpoint/2010/main" val="16556580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42" y="626998"/>
            <a:ext cx="9052559" cy="915357"/>
          </a:xfrm>
        </p:spPr>
        <p:txBody>
          <a:bodyPr>
            <a:normAutofit fontScale="90000"/>
          </a:bodyPr>
          <a:lstStyle/>
          <a:p>
            <a:r>
              <a:rPr lang="en-US" dirty="0"/>
              <a:t>The </a:t>
            </a:r>
            <a:r>
              <a:rPr lang="en-US" dirty="0" smtClean="0"/>
              <a:t>BIP </a:t>
            </a:r>
            <a:r>
              <a:rPr lang="en-US" dirty="0"/>
              <a:t>Process is always the same but becomes more complex as the student’s needs increase</a:t>
            </a:r>
          </a:p>
        </p:txBody>
      </p:sp>
      <p:graphicFrame>
        <p:nvGraphicFramePr>
          <p:cNvPr id="8" name="Table 7"/>
          <p:cNvGraphicFramePr>
            <a:graphicFrameLocks noGrp="1"/>
          </p:cNvGraphicFramePr>
          <p:nvPr>
            <p:extLst>
              <p:ext uri="{D42A27DB-BD31-4B8C-83A1-F6EECF244321}">
                <p14:modId xmlns:p14="http://schemas.microsoft.com/office/powerpoint/2010/main" val="1930845492"/>
              </p:ext>
            </p:extLst>
          </p:nvPr>
        </p:nvGraphicFramePr>
        <p:xfrm>
          <a:off x="2502899" y="2545911"/>
          <a:ext cx="5169116" cy="2674620"/>
        </p:xfrm>
        <a:graphic>
          <a:graphicData uri="http://schemas.openxmlformats.org/drawingml/2006/table">
            <a:tbl>
              <a:tblPr firstRow="1" bandRow="1">
                <a:tableStyleId>{5C22544A-7EE6-4342-B048-85BDC9FD1C3A}</a:tableStyleId>
              </a:tblPr>
              <a:tblGrid>
                <a:gridCol w="5169116">
                  <a:extLst>
                    <a:ext uri="{9D8B030D-6E8A-4147-A177-3AD203B41FA5}">
                      <a16:colId xmlns:a16="http://schemas.microsoft.com/office/drawing/2014/main" val="3265988913"/>
                    </a:ext>
                  </a:extLst>
                </a:gridCol>
              </a:tblGrid>
              <a:tr h="2674620">
                <a:tc>
                  <a:txBody>
                    <a:bodyPr/>
                    <a:lstStyle/>
                    <a:p>
                      <a:endParaRPr lang="en-US" dirty="0"/>
                    </a:p>
                  </a:txBody>
                  <a:tcPr/>
                </a:tc>
                <a:extLst>
                  <a:ext uri="{0D108BD9-81ED-4DB2-BD59-A6C34878D82A}">
                    <a16:rowId xmlns:a16="http://schemas.microsoft.com/office/drawing/2014/main" val="393410648"/>
                  </a:ext>
                </a:extLst>
              </a:tr>
            </a:tbl>
          </a:graphicData>
        </a:graphic>
      </p:graphicFrame>
      <p:sp>
        <p:nvSpPr>
          <p:cNvPr id="9" name="TextBox 8"/>
          <p:cNvSpPr txBox="1"/>
          <p:nvPr/>
        </p:nvSpPr>
        <p:spPr>
          <a:xfrm rot="16200000">
            <a:off x="1186663" y="3492814"/>
            <a:ext cx="22631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A54A5"/>
                </a:solidFill>
                <a:effectLst/>
                <a:uLnTx/>
                <a:uFillTx/>
                <a:latin typeface="Calibri"/>
                <a:ea typeface="+mn-ea"/>
                <a:cs typeface="+mn-cs"/>
              </a:rPr>
              <a:t>Complexity of BIP</a:t>
            </a:r>
            <a:endParaRPr kumimoji="0" lang="en-US" sz="1800" b="0" i="0" u="none" strike="noStrike" kern="1200" cap="none" spc="0" normalizeH="0" baseline="0" noProof="0" dirty="0">
              <a:ln>
                <a:noFill/>
              </a:ln>
              <a:solidFill>
                <a:srgbClr val="3A54A5"/>
              </a:solidFill>
              <a:effectLst/>
              <a:uLnTx/>
              <a:uFillTx/>
              <a:latin typeface="Calibri"/>
              <a:ea typeface="+mn-ea"/>
              <a:cs typeface="+mn-cs"/>
            </a:endParaRPr>
          </a:p>
        </p:txBody>
      </p:sp>
      <p:sp>
        <p:nvSpPr>
          <p:cNvPr id="10" name="TextBox 9"/>
          <p:cNvSpPr txBox="1"/>
          <p:nvPr/>
        </p:nvSpPr>
        <p:spPr>
          <a:xfrm rot="5400000">
            <a:off x="4878829" y="4219121"/>
            <a:ext cx="461665" cy="2309284"/>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A54A5"/>
                </a:solidFill>
                <a:effectLst/>
                <a:uLnTx/>
                <a:uFillTx/>
                <a:latin typeface="Calibri"/>
                <a:ea typeface="+mn-ea"/>
                <a:cs typeface="+mn-cs"/>
              </a:rPr>
              <a:t>Intensity of Behavior(s)</a:t>
            </a:r>
            <a:endParaRPr kumimoji="0" lang="en-US" sz="1800" b="0" i="0" u="none" strike="noStrike" kern="1200" cap="none" spc="0" normalizeH="0" baseline="0" noProof="0" dirty="0">
              <a:ln>
                <a:noFill/>
              </a:ln>
              <a:solidFill>
                <a:srgbClr val="3A54A5"/>
              </a:solidFill>
              <a:effectLst/>
              <a:uLnTx/>
              <a:uFillTx/>
              <a:latin typeface="Calibri"/>
              <a:ea typeface="+mn-ea"/>
              <a:cs typeface="+mn-cs"/>
            </a:endParaRPr>
          </a:p>
        </p:txBody>
      </p:sp>
      <p:sp>
        <p:nvSpPr>
          <p:cNvPr id="11" name="Rectangle 10"/>
          <p:cNvSpPr/>
          <p:nvPr/>
        </p:nvSpPr>
        <p:spPr>
          <a:xfrm>
            <a:off x="7408082" y="1851896"/>
            <a:ext cx="3491838" cy="2031325"/>
          </a:xfrm>
          <a:prstGeom prst="rect">
            <a:avLst/>
          </a:prstGeom>
          <a:solidFill>
            <a:srgbClr val="FFC000"/>
          </a:solidFill>
        </p:spPr>
        <p:txBody>
          <a:bodyPr wrap="square">
            <a:spAutoFit/>
          </a:bodyPr>
          <a:lstStyle/>
          <a:p>
            <a:pPr marL="342900" indent="-342900">
              <a:buFont typeface="Arial"/>
              <a:buChar char="•"/>
            </a:pPr>
            <a:r>
              <a:rPr lang="en-US" dirty="0" smtClean="0">
                <a:solidFill>
                  <a:schemeClr val="tx2"/>
                </a:solidFill>
                <a:latin typeface="Tw Cen MT" charset="0"/>
                <a:cs typeface="Tw Cen MT" charset="0"/>
              </a:rPr>
              <a:t>Goals (academic, health, career and social) across life domains (home, school, community) </a:t>
            </a:r>
            <a:endParaRPr lang="en-US" dirty="0">
              <a:solidFill>
                <a:schemeClr val="tx2"/>
              </a:solidFill>
              <a:latin typeface="Tw Cen MT" charset="0"/>
              <a:cs typeface="Tw Cen MT" charset="0"/>
            </a:endParaRPr>
          </a:p>
          <a:p>
            <a:pPr marL="342900" indent="-342900">
              <a:buFont typeface="Arial"/>
              <a:buChar char="•"/>
            </a:pPr>
            <a:r>
              <a:rPr lang="en-US" dirty="0">
                <a:solidFill>
                  <a:schemeClr val="tx2"/>
                </a:solidFill>
                <a:latin typeface="Tw Cen MT" charset="0"/>
                <a:cs typeface="Tw Cen MT" charset="0"/>
              </a:rPr>
              <a:t>BIP developed by a unique </a:t>
            </a:r>
            <a:r>
              <a:rPr lang="en-US" dirty="0" smtClean="0">
                <a:solidFill>
                  <a:schemeClr val="tx2"/>
                </a:solidFill>
                <a:latin typeface="Tw Cen MT" charset="0"/>
                <a:cs typeface="Tw Cen MT" charset="0"/>
              </a:rPr>
              <a:t>(larger) team (collaboration across multiple stakeholders)</a:t>
            </a:r>
            <a:endParaRPr lang="en-US" dirty="0">
              <a:solidFill>
                <a:schemeClr val="tx2"/>
              </a:solidFill>
              <a:latin typeface="Tw Cen MT" charset="0"/>
              <a:cs typeface="Tw Cen MT" charset="0"/>
            </a:endParaRPr>
          </a:p>
          <a:p>
            <a:pPr marL="342900" indent="-342900">
              <a:buFont typeface="Arial"/>
              <a:buChar char="•"/>
            </a:pPr>
            <a:r>
              <a:rPr lang="en-US" dirty="0">
                <a:solidFill>
                  <a:schemeClr val="tx2"/>
                </a:solidFill>
                <a:latin typeface="Tw Cen MT" charset="0"/>
                <a:cs typeface="Tw Cen MT" charset="0"/>
              </a:rPr>
              <a:t>More individualization</a:t>
            </a:r>
          </a:p>
        </p:txBody>
      </p:sp>
      <p:sp>
        <p:nvSpPr>
          <p:cNvPr id="14" name="Up Arrow 13"/>
          <p:cNvSpPr/>
          <p:nvPr/>
        </p:nvSpPr>
        <p:spPr>
          <a:xfrm rot="3790715">
            <a:off x="4886776" y="1595898"/>
            <a:ext cx="445770" cy="4628675"/>
          </a:xfrm>
          <a:prstGeom prst="upArrow">
            <a:avLst>
              <a:gd name="adj1" fmla="val 24359"/>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2AC00"/>
              </a:solidFill>
              <a:effectLst/>
              <a:uLnTx/>
              <a:uFillTx/>
              <a:latin typeface="Calibri"/>
              <a:ea typeface="+mn-ea"/>
              <a:cs typeface="+mn-cs"/>
            </a:endParaRPr>
          </a:p>
        </p:txBody>
      </p:sp>
      <p:sp>
        <p:nvSpPr>
          <p:cNvPr id="15" name="Rectangle 14"/>
          <p:cNvSpPr/>
          <p:nvPr/>
        </p:nvSpPr>
        <p:spPr>
          <a:xfrm>
            <a:off x="200404" y="5087653"/>
            <a:ext cx="2743334" cy="1477328"/>
          </a:xfrm>
          <a:prstGeom prst="rect">
            <a:avLst/>
          </a:prstGeom>
          <a:solidFill>
            <a:srgbClr val="FFC000"/>
          </a:solidFill>
        </p:spPr>
        <p:txBody>
          <a:bodyPr wrap="square">
            <a:spAutoFit/>
          </a:bodyPr>
          <a:lstStyle/>
          <a:p>
            <a:pPr marL="342900" indent="-342900">
              <a:buFont typeface="Arial"/>
              <a:buChar char="•"/>
            </a:pPr>
            <a:r>
              <a:rPr lang="en-US" dirty="0">
                <a:solidFill>
                  <a:schemeClr val="tx2"/>
                </a:solidFill>
                <a:latin typeface="Tw Cen MT" charset="0"/>
                <a:cs typeface="Tw Cen MT" charset="0"/>
              </a:rPr>
              <a:t>Fewer settings </a:t>
            </a:r>
          </a:p>
          <a:p>
            <a:pPr marL="342900" indent="-342900">
              <a:buFont typeface="Arial"/>
              <a:buChar char="•"/>
            </a:pPr>
            <a:r>
              <a:rPr lang="en-US" dirty="0">
                <a:solidFill>
                  <a:schemeClr val="tx2"/>
                </a:solidFill>
                <a:latin typeface="Tw Cen MT" charset="0"/>
                <a:cs typeface="Tw Cen MT" charset="0"/>
              </a:rPr>
              <a:t>BIP </a:t>
            </a:r>
            <a:r>
              <a:rPr lang="en-US" dirty="0" smtClean="0">
                <a:solidFill>
                  <a:schemeClr val="tx2"/>
                </a:solidFill>
                <a:latin typeface="Tw Cen MT" charset="0"/>
                <a:cs typeface="Tw Cen MT" charset="0"/>
              </a:rPr>
              <a:t>(often) developed </a:t>
            </a:r>
            <a:r>
              <a:rPr lang="en-US" dirty="0">
                <a:solidFill>
                  <a:schemeClr val="tx2"/>
                </a:solidFill>
                <a:latin typeface="Tw Cen MT" charset="0"/>
                <a:cs typeface="Tw Cen MT" charset="0"/>
              </a:rPr>
              <a:t>by a standing team</a:t>
            </a:r>
          </a:p>
          <a:p>
            <a:pPr marL="342900" indent="-342900">
              <a:buFont typeface="Arial"/>
              <a:buChar char="•"/>
            </a:pPr>
            <a:r>
              <a:rPr lang="en-US" dirty="0">
                <a:solidFill>
                  <a:schemeClr val="tx2"/>
                </a:solidFill>
                <a:latin typeface="Tw Cen MT" charset="0"/>
                <a:cs typeface="Tw Cen MT" charset="0"/>
              </a:rPr>
              <a:t>Less individualization</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1D2A53"/>
              </a:solidFill>
              <a:effectLst/>
              <a:uLnTx/>
              <a:uFillTx/>
              <a:latin typeface="Tw Cen MT" charset="0"/>
              <a:ea typeface="+mn-ea"/>
              <a:cs typeface="Tw Cen MT" charset="0"/>
            </a:endParaRPr>
          </a:p>
        </p:txBody>
      </p:sp>
    </p:spTree>
    <p:extLst>
      <p:ext uri="{BB962C8B-B14F-4D97-AF65-F5344CB8AC3E}">
        <p14:creationId xmlns:p14="http://schemas.microsoft.com/office/powerpoint/2010/main" val="16482912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54965" y="398471"/>
            <a:ext cx="6341738" cy="6391673"/>
          </a:xfrm>
          <a:prstGeom prst="rect">
            <a:avLst/>
          </a:prstGeom>
        </p:spPr>
      </p:pic>
    </p:spTree>
    <p:extLst>
      <p:ext uri="{BB962C8B-B14F-4D97-AF65-F5344CB8AC3E}">
        <p14:creationId xmlns:p14="http://schemas.microsoft.com/office/powerpoint/2010/main" val="2977772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Replacement Behaviors</a:t>
            </a:r>
            <a:br>
              <a:rPr lang="en-US" smtClean="0"/>
            </a:br>
            <a:r>
              <a:rPr lang="en-US" smtClean="0"/>
              <a:t>Functional Equivalent vs. Alternate Skill</a:t>
            </a:r>
            <a:endParaRPr lang="en-US" dirty="0"/>
          </a:p>
        </p:txBody>
      </p:sp>
      <p:sp>
        <p:nvSpPr>
          <p:cNvPr id="5" name="Text Placeholder 4"/>
          <p:cNvSpPr>
            <a:spLocks noGrp="1"/>
          </p:cNvSpPr>
          <p:nvPr>
            <p:ph type="body" idx="1"/>
          </p:nvPr>
        </p:nvSpPr>
        <p:spPr>
          <a:xfrm>
            <a:off x="109330" y="1533318"/>
            <a:ext cx="4876800" cy="639762"/>
          </a:xfrm>
        </p:spPr>
        <p:txBody>
          <a:bodyPr/>
          <a:lstStyle/>
          <a:p>
            <a:r>
              <a:rPr lang="en-US" dirty="0" smtClean="0"/>
              <a:t>Functional Equivalent (examples)</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Escape functions</a:t>
            </a:r>
          </a:p>
          <a:p>
            <a:pPr lvl="1"/>
            <a:r>
              <a:rPr lang="en-US" dirty="0" smtClean="0"/>
              <a:t>Ask for a break</a:t>
            </a:r>
          </a:p>
          <a:p>
            <a:pPr lvl="1"/>
            <a:r>
              <a:rPr lang="en-US" dirty="0" smtClean="0"/>
              <a:t>Ask for an alternate task</a:t>
            </a:r>
          </a:p>
          <a:p>
            <a:pPr lvl="1"/>
            <a:r>
              <a:rPr lang="en-US" dirty="0" smtClean="0"/>
              <a:t>Ask to terminate</a:t>
            </a:r>
          </a:p>
          <a:p>
            <a:r>
              <a:rPr lang="en-US" dirty="0" smtClean="0"/>
              <a:t>Access attention functions</a:t>
            </a:r>
          </a:p>
          <a:p>
            <a:pPr lvl="1"/>
            <a:r>
              <a:rPr lang="en-US" dirty="0" smtClean="0"/>
              <a:t>Ask for attention</a:t>
            </a:r>
          </a:p>
          <a:p>
            <a:pPr lvl="1"/>
            <a:r>
              <a:rPr lang="en-US" dirty="0" smtClean="0"/>
              <a:t>Ask for help</a:t>
            </a:r>
          </a:p>
          <a:p>
            <a:r>
              <a:rPr lang="en-US" dirty="0" smtClean="0"/>
              <a:t>Access specific object or activity</a:t>
            </a:r>
          </a:p>
          <a:p>
            <a:pPr lvl="1"/>
            <a:r>
              <a:rPr lang="en-US" dirty="0" smtClean="0"/>
              <a:t>Ask for an object</a:t>
            </a:r>
          </a:p>
          <a:p>
            <a:pPr lvl="1"/>
            <a:r>
              <a:rPr lang="en-US" dirty="0" smtClean="0"/>
              <a:t>Ask for a specific activity</a:t>
            </a:r>
          </a:p>
          <a:p>
            <a:pPr lvl="1"/>
            <a:r>
              <a:rPr lang="en-US" dirty="0" smtClean="0"/>
              <a:t>Ask for one more minute</a:t>
            </a:r>
            <a:endParaRPr lang="en-US" dirty="0"/>
          </a:p>
        </p:txBody>
      </p:sp>
      <p:sp>
        <p:nvSpPr>
          <p:cNvPr id="7" name="Text Placeholder 6"/>
          <p:cNvSpPr>
            <a:spLocks noGrp="1"/>
          </p:cNvSpPr>
          <p:nvPr>
            <p:ph type="body" sz="quarter" idx="3"/>
          </p:nvPr>
        </p:nvSpPr>
        <p:spPr>
          <a:xfrm>
            <a:off x="5689600" y="1533318"/>
            <a:ext cx="4876800" cy="639762"/>
          </a:xfrm>
        </p:spPr>
        <p:txBody>
          <a:bodyPr/>
          <a:lstStyle/>
          <a:p>
            <a:r>
              <a:rPr lang="en-US" dirty="0" smtClean="0"/>
              <a:t>Alternate Skill (examples)</a:t>
            </a:r>
            <a:endParaRPr lang="en-US" dirty="0"/>
          </a:p>
        </p:txBody>
      </p:sp>
      <p:sp>
        <p:nvSpPr>
          <p:cNvPr id="8" name="Content Placeholder 7"/>
          <p:cNvSpPr>
            <a:spLocks noGrp="1"/>
          </p:cNvSpPr>
          <p:nvPr>
            <p:ph sz="quarter" idx="4"/>
          </p:nvPr>
        </p:nvSpPr>
        <p:spPr>
          <a:xfrm>
            <a:off x="5773530" y="2393536"/>
            <a:ext cx="4876800" cy="3951288"/>
          </a:xfrm>
        </p:spPr>
        <p:txBody>
          <a:bodyPr>
            <a:normAutofit/>
          </a:bodyPr>
          <a:lstStyle/>
          <a:p>
            <a:r>
              <a:rPr lang="en-US" dirty="0" smtClean="0"/>
              <a:t>Raise hand for help or answering questions/participation</a:t>
            </a:r>
          </a:p>
          <a:p>
            <a:r>
              <a:rPr lang="en-US" dirty="0" smtClean="0"/>
              <a:t>Independently complete work</a:t>
            </a:r>
          </a:p>
          <a:p>
            <a:r>
              <a:rPr lang="en-US" dirty="0" smtClean="0"/>
              <a:t>Appropriately transition from point a to point b</a:t>
            </a:r>
          </a:p>
          <a:p>
            <a:r>
              <a:rPr lang="en-US" dirty="0" smtClean="0"/>
              <a:t>Be academically engaged</a:t>
            </a:r>
          </a:p>
          <a:p>
            <a:r>
              <a:rPr lang="en-US" dirty="0" smtClean="0"/>
              <a:t>Initiate social interactions</a:t>
            </a:r>
          </a:p>
          <a:p>
            <a:r>
              <a:rPr lang="en-US" dirty="0" smtClean="0"/>
              <a:t>Make appropriate social comments</a:t>
            </a:r>
            <a:endParaRPr lang="en-US" dirty="0"/>
          </a:p>
        </p:txBody>
      </p:sp>
    </p:spTree>
    <p:extLst>
      <p:ext uri="{BB962C8B-B14F-4D97-AF65-F5344CB8AC3E}">
        <p14:creationId xmlns:p14="http://schemas.microsoft.com/office/powerpoint/2010/main" val="41081978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30982" y="1228097"/>
            <a:ext cx="6086475" cy="5257800"/>
          </a:xfrm>
          <a:prstGeom prst="rect">
            <a:avLst/>
          </a:prstGeom>
        </p:spPr>
      </p:pic>
      <p:sp>
        <p:nvSpPr>
          <p:cNvPr id="7" name="Title 6"/>
          <p:cNvSpPr>
            <a:spLocks noGrp="1"/>
          </p:cNvSpPr>
          <p:nvPr>
            <p:ph type="title"/>
          </p:nvPr>
        </p:nvSpPr>
        <p:spPr/>
        <p:txBody>
          <a:bodyPr/>
          <a:lstStyle/>
          <a:p>
            <a:r>
              <a:rPr lang="en-US" dirty="0" smtClean="0"/>
              <a:t>Linking Hypothesis to Intervention</a:t>
            </a:r>
            <a:endParaRPr lang="en-US" dirty="0"/>
          </a:p>
        </p:txBody>
      </p:sp>
      <p:sp>
        <p:nvSpPr>
          <p:cNvPr id="9" name="TextBox 4"/>
          <p:cNvSpPr txBox="1">
            <a:spLocks noChangeArrowheads="1"/>
          </p:cNvSpPr>
          <p:nvPr/>
        </p:nvSpPr>
        <p:spPr bwMode="auto">
          <a:xfrm>
            <a:off x="609600" y="1918114"/>
            <a:ext cx="3125788"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dirty="0">
                <a:latin typeface="Calibri" panose="020F0502020204030204" pitchFamily="34" charset="0"/>
                <a:ea typeface="Calibri" panose="020F0502020204030204" pitchFamily="34" charset="0"/>
              </a:rPr>
              <a:t>During reading and math when Joe is engaged in an independent task (that he perceives as challenging) </a:t>
            </a:r>
          </a:p>
        </p:txBody>
      </p:sp>
      <p:cxnSp>
        <p:nvCxnSpPr>
          <p:cNvPr id="10" name="Straight Arrow Connector 9"/>
          <p:cNvCxnSpPr/>
          <p:nvPr/>
        </p:nvCxnSpPr>
        <p:spPr>
          <a:xfrm>
            <a:off x="2150165" y="3118443"/>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09600" y="4087038"/>
            <a:ext cx="3278188" cy="175432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PREVENTION INTERVENTION</a:t>
            </a:r>
            <a:r>
              <a:rPr lang="en-US" altLang="en-US" dirty="0" smtClean="0"/>
              <a:t>:</a:t>
            </a:r>
            <a:br>
              <a:rPr lang="en-US" altLang="en-US" dirty="0" smtClean="0"/>
            </a:br>
            <a:endParaRPr lang="en-US" altLang="en-US" dirty="0"/>
          </a:p>
          <a:p>
            <a:pPr algn="ctr" eaLnBrk="1" hangingPunct="1"/>
            <a:r>
              <a:rPr lang="en-US" altLang="en-US" dirty="0"/>
              <a:t>What intervention will modify the </a:t>
            </a:r>
            <a:r>
              <a:rPr lang="en-US" altLang="en-US" b="1" dirty="0" smtClean="0"/>
              <a:t>independent task</a:t>
            </a:r>
            <a:r>
              <a:rPr lang="en-US" altLang="en-US" dirty="0" smtClean="0"/>
              <a:t> so </a:t>
            </a:r>
            <a:r>
              <a:rPr lang="en-US" altLang="en-US" dirty="0"/>
              <a:t>that it is no longer a trigger?</a:t>
            </a:r>
          </a:p>
        </p:txBody>
      </p:sp>
      <p:sp>
        <p:nvSpPr>
          <p:cNvPr id="8" name="TextBox 7"/>
          <p:cNvSpPr txBox="1"/>
          <p:nvPr/>
        </p:nvSpPr>
        <p:spPr>
          <a:xfrm>
            <a:off x="3239906" y="4347776"/>
            <a:ext cx="3250096" cy="2308324"/>
          </a:xfrm>
          <a:prstGeom prst="rect">
            <a:avLst/>
          </a:prstGeom>
          <a:solidFill>
            <a:schemeClr val="accent1"/>
          </a:solidFill>
          <a:ln>
            <a:solidFill>
              <a:schemeClr val="tx1"/>
            </a:solidFill>
          </a:ln>
        </p:spPr>
        <p:txBody>
          <a:bodyPr wrap="square" rtlCol="0">
            <a:spAutoFit/>
          </a:bodyPr>
          <a:lstStyle/>
          <a:p>
            <a:pPr algn="ctr"/>
            <a:r>
              <a:rPr lang="en-US" sz="2400" dirty="0" smtClean="0">
                <a:solidFill>
                  <a:schemeClr val="bg1"/>
                </a:solidFill>
              </a:rPr>
              <a:t>Tip #7:  Always prompt the student to use their replacement skill prior to or during presentation of antecedent.</a:t>
            </a:r>
            <a:endParaRPr lang="en-US" sz="2400" dirty="0">
              <a:solidFill>
                <a:schemeClr val="bg1"/>
              </a:solidFill>
            </a:endParaRPr>
          </a:p>
        </p:txBody>
      </p:sp>
      <p:sp>
        <p:nvSpPr>
          <p:cNvPr id="4" name="Right Arrow 3"/>
          <p:cNvSpPr/>
          <p:nvPr/>
        </p:nvSpPr>
        <p:spPr>
          <a:xfrm>
            <a:off x="6490002" y="5946527"/>
            <a:ext cx="1078443" cy="258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4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Linking Hypothesis to Intervention</a:t>
            </a:r>
            <a:endParaRPr lang="en-US" dirty="0"/>
          </a:p>
        </p:txBody>
      </p:sp>
      <p:sp>
        <p:nvSpPr>
          <p:cNvPr id="9" name="TextBox 4"/>
          <p:cNvSpPr txBox="1">
            <a:spLocks noChangeArrowheads="1"/>
          </p:cNvSpPr>
          <p:nvPr/>
        </p:nvSpPr>
        <p:spPr bwMode="auto">
          <a:xfrm>
            <a:off x="587271" y="2121849"/>
            <a:ext cx="3125788" cy="64633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dirty="0">
                <a:latin typeface="Calibri" panose="020F0502020204030204" pitchFamily="34" charset="0"/>
                <a:ea typeface="Calibri" panose="020F0502020204030204" pitchFamily="34" charset="0"/>
              </a:rPr>
              <a:t> (These triggers are stronger when he has not slept well)</a:t>
            </a:r>
          </a:p>
        </p:txBody>
      </p:sp>
      <p:cxnSp>
        <p:nvCxnSpPr>
          <p:cNvPr id="10" name="Straight Arrow Connector 9"/>
          <p:cNvCxnSpPr/>
          <p:nvPr/>
        </p:nvCxnSpPr>
        <p:spPr>
          <a:xfrm>
            <a:off x="2150165" y="2768180"/>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09600" y="3694575"/>
            <a:ext cx="3278188" cy="175432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PREVENTION INTERVENTION</a:t>
            </a:r>
            <a:r>
              <a:rPr lang="en-US" altLang="en-US" dirty="0" smtClean="0"/>
              <a:t>:</a:t>
            </a:r>
            <a:br>
              <a:rPr lang="en-US" altLang="en-US" dirty="0" smtClean="0"/>
            </a:br>
            <a:endParaRPr lang="en-US" altLang="en-US" dirty="0"/>
          </a:p>
          <a:p>
            <a:pPr algn="ctr" eaLnBrk="1" hangingPunct="1"/>
            <a:r>
              <a:rPr lang="en-US" altLang="en-US" dirty="0" smtClean="0"/>
              <a:t>How can we modify the triggers when the setting event is relevant?</a:t>
            </a:r>
            <a:endParaRPr lang="en-US" altLang="en-US" dirty="0"/>
          </a:p>
        </p:txBody>
      </p:sp>
      <p:pic>
        <p:nvPicPr>
          <p:cNvPr id="2" name="Picture 1"/>
          <p:cNvPicPr>
            <a:picLocks noChangeAspect="1"/>
          </p:cNvPicPr>
          <p:nvPr/>
        </p:nvPicPr>
        <p:blipFill>
          <a:blip r:embed="rId2"/>
          <a:stretch>
            <a:fillRect/>
          </a:stretch>
        </p:blipFill>
        <p:spPr>
          <a:xfrm>
            <a:off x="4496898" y="2191351"/>
            <a:ext cx="6105525" cy="3257550"/>
          </a:xfrm>
          <a:prstGeom prst="rect">
            <a:avLst/>
          </a:prstGeom>
        </p:spPr>
      </p:pic>
    </p:spTree>
    <p:extLst>
      <p:ext uri="{BB962C8B-B14F-4D97-AF65-F5344CB8AC3E}">
        <p14:creationId xmlns:p14="http://schemas.microsoft.com/office/powerpoint/2010/main" val="26319608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Linking Hypothesis to Intervention</a:t>
            </a:r>
            <a:endParaRPr lang="en-US" dirty="0"/>
          </a:p>
        </p:txBody>
      </p:sp>
      <p:sp>
        <p:nvSpPr>
          <p:cNvPr id="9" name="TextBox 4"/>
          <p:cNvSpPr txBox="1">
            <a:spLocks noChangeArrowheads="1"/>
          </p:cNvSpPr>
          <p:nvPr/>
        </p:nvSpPr>
        <p:spPr bwMode="auto">
          <a:xfrm>
            <a:off x="685800" y="2273478"/>
            <a:ext cx="3125788" cy="3693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dirty="0">
                <a:latin typeface="Calibri" panose="020F0502020204030204" pitchFamily="34" charset="0"/>
                <a:ea typeface="Calibri" panose="020F0502020204030204" pitchFamily="34" charset="0"/>
              </a:rPr>
              <a:t>Make negative comments</a:t>
            </a:r>
          </a:p>
        </p:txBody>
      </p:sp>
      <p:cxnSp>
        <p:nvCxnSpPr>
          <p:cNvPr id="10" name="Straight Arrow Connector 9"/>
          <p:cNvCxnSpPr/>
          <p:nvPr/>
        </p:nvCxnSpPr>
        <p:spPr>
          <a:xfrm>
            <a:off x="2150165" y="2641364"/>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09600" y="3609959"/>
            <a:ext cx="3278188" cy="20313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smtClean="0"/>
              <a:t>TEACH </a:t>
            </a:r>
            <a:r>
              <a:rPr lang="en-US" altLang="en-US" dirty="0"/>
              <a:t>INTERVENTION</a:t>
            </a:r>
            <a:r>
              <a:rPr lang="en-US" altLang="en-US" dirty="0" smtClean="0"/>
              <a:t>:</a:t>
            </a:r>
            <a:br>
              <a:rPr lang="en-US" altLang="en-US" dirty="0" smtClean="0"/>
            </a:br>
            <a:endParaRPr lang="en-US" altLang="en-US" dirty="0"/>
          </a:p>
          <a:p>
            <a:pPr algn="ctr" eaLnBrk="1" hangingPunct="1"/>
            <a:r>
              <a:rPr lang="en-US" altLang="en-US" dirty="0"/>
              <a:t>What do we want the student to do instead of </a:t>
            </a:r>
            <a:r>
              <a:rPr lang="en-US" altLang="en-US" dirty="0" smtClean="0"/>
              <a:t>making negative comments?  </a:t>
            </a:r>
            <a:r>
              <a:rPr lang="en-US" altLang="en-US" dirty="0"/>
              <a:t>What is the replacement behavior/skill to be taught to the student?</a:t>
            </a:r>
          </a:p>
        </p:txBody>
      </p:sp>
      <p:pic>
        <p:nvPicPr>
          <p:cNvPr id="2" name="Picture 1"/>
          <p:cNvPicPr>
            <a:picLocks noChangeAspect="1"/>
          </p:cNvPicPr>
          <p:nvPr/>
        </p:nvPicPr>
        <p:blipFill>
          <a:blip r:embed="rId2"/>
          <a:stretch>
            <a:fillRect/>
          </a:stretch>
        </p:blipFill>
        <p:spPr>
          <a:xfrm>
            <a:off x="4132711" y="1156555"/>
            <a:ext cx="7467600" cy="5553075"/>
          </a:xfrm>
          <a:prstGeom prst="rect">
            <a:avLst/>
          </a:prstGeom>
        </p:spPr>
      </p:pic>
    </p:spTree>
    <p:extLst>
      <p:ext uri="{BB962C8B-B14F-4D97-AF65-F5344CB8AC3E}">
        <p14:creationId xmlns:p14="http://schemas.microsoft.com/office/powerpoint/2010/main" val="3438497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651968" y="89941"/>
            <a:ext cx="8596312" cy="747713"/>
          </a:xfrm>
        </p:spPr>
        <p:txBody>
          <a:bodyPr rtlCol="0">
            <a:noAutofit/>
          </a:bodyPr>
          <a:lstStyle/>
          <a:p>
            <a:pPr>
              <a:defRPr/>
            </a:pPr>
            <a:r>
              <a:rPr lang="en-US" sz="4800"/>
              <a:t>Reinforcement and Punishment</a:t>
            </a:r>
          </a:p>
        </p:txBody>
      </p:sp>
      <p:graphicFrame>
        <p:nvGraphicFramePr>
          <p:cNvPr id="172035" name="Group 3"/>
          <p:cNvGraphicFramePr>
            <a:graphicFrameLocks noGrp="1"/>
          </p:cNvGraphicFramePr>
          <p:nvPr>
            <p:ph type="tbl" idx="1"/>
            <p:extLst/>
          </p:nvPr>
        </p:nvGraphicFramePr>
        <p:xfrm>
          <a:off x="1893760" y="1066801"/>
          <a:ext cx="8305800" cy="5124451"/>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6398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extLst>
                  <a:ext uri="{0D108BD9-81ED-4DB2-BD59-A6C34878D82A}">
                    <a16:rowId xmlns:a16="http://schemas.microsoft.com/office/drawing/2014/main" val="10000"/>
                  </a:ext>
                </a:extLst>
              </a:tr>
              <a:tr h="17414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dirty="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3075">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2059" name="Text Box 27"/>
          <p:cNvSpPr txBox="1">
            <a:spLocks noChangeArrowheads="1"/>
          </p:cNvSpPr>
          <p:nvPr/>
        </p:nvSpPr>
        <p:spPr bwMode="auto">
          <a:xfrm>
            <a:off x="1893760" y="6232283"/>
            <a:ext cx="7772400" cy="461665"/>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 Future probability of behavior</a:t>
            </a:r>
          </a:p>
        </p:txBody>
      </p:sp>
      <p:grpSp>
        <p:nvGrpSpPr>
          <p:cNvPr id="2" name="Group 30"/>
          <p:cNvGrpSpPr>
            <a:grpSpLocks/>
          </p:cNvGrpSpPr>
          <p:nvPr/>
        </p:nvGrpSpPr>
        <p:grpSpPr bwMode="auto">
          <a:xfrm>
            <a:off x="1969960" y="3276606"/>
            <a:ext cx="2590800" cy="708026"/>
            <a:chOff x="432" y="2064"/>
            <a:chExt cx="1632" cy="446"/>
          </a:xfrm>
          <a:noFill/>
        </p:grpSpPr>
        <p:sp>
          <p:nvSpPr>
            <p:cNvPr id="172060" name="Text Box 28"/>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Inc. (   )*</a:t>
              </a:r>
            </a:p>
          </p:txBody>
        </p:sp>
        <p:sp>
          <p:nvSpPr>
            <p:cNvPr id="172061" name="AutoShape 29"/>
            <p:cNvSpPr>
              <a:spLocks noChangeArrowheads="1"/>
            </p:cNvSpPr>
            <p:nvPr/>
          </p:nvSpPr>
          <p:spPr bwMode="auto">
            <a:xfrm>
              <a:off x="1318" y="2188"/>
              <a:ext cx="240"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3" name="Group 31"/>
          <p:cNvGrpSpPr>
            <a:grpSpLocks/>
          </p:cNvGrpSpPr>
          <p:nvPr/>
        </p:nvGrpSpPr>
        <p:grpSpPr bwMode="auto">
          <a:xfrm>
            <a:off x="1969960" y="4953001"/>
            <a:ext cx="2590800" cy="708025"/>
            <a:chOff x="432" y="2064"/>
            <a:chExt cx="1632" cy="446"/>
          </a:xfrm>
          <a:noFill/>
        </p:grpSpPr>
        <p:sp>
          <p:nvSpPr>
            <p:cNvPr id="172064" name="Text Box 32"/>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Dec. (   )*</a:t>
              </a:r>
            </a:p>
          </p:txBody>
        </p:sp>
        <p:sp>
          <p:nvSpPr>
            <p:cNvPr id="172065" name="AutoShape 33"/>
            <p:cNvSpPr>
              <a:spLocks noChangeArrowheads="1"/>
            </p:cNvSpPr>
            <p:nvPr/>
          </p:nvSpPr>
          <p:spPr bwMode="auto">
            <a:xfrm flipH="1" flipV="1">
              <a:off x="1416" y="2160"/>
              <a:ext cx="192"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172066" name="Text Box 34"/>
          <p:cNvSpPr txBox="1">
            <a:spLocks noChangeArrowheads="1"/>
          </p:cNvSpPr>
          <p:nvPr/>
        </p:nvSpPr>
        <p:spPr bwMode="auto">
          <a:xfrm>
            <a:off x="46369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Reinforcement</a:t>
            </a:r>
          </a:p>
        </p:txBody>
      </p:sp>
      <p:sp>
        <p:nvSpPr>
          <p:cNvPr id="172067" name="Text Box 35"/>
          <p:cNvSpPr txBox="1">
            <a:spLocks noChangeArrowheads="1"/>
          </p:cNvSpPr>
          <p:nvPr/>
        </p:nvSpPr>
        <p:spPr bwMode="auto">
          <a:xfrm>
            <a:off x="74563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Reinforcement</a:t>
            </a:r>
          </a:p>
        </p:txBody>
      </p:sp>
      <p:sp>
        <p:nvSpPr>
          <p:cNvPr id="172068" name="Text Box 36"/>
          <p:cNvSpPr txBox="1">
            <a:spLocks noChangeArrowheads="1"/>
          </p:cNvSpPr>
          <p:nvPr/>
        </p:nvSpPr>
        <p:spPr bwMode="auto">
          <a:xfrm>
            <a:off x="4636960"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69" name="Text Box 37"/>
          <p:cNvSpPr txBox="1">
            <a:spLocks noChangeArrowheads="1"/>
          </p:cNvSpPr>
          <p:nvPr/>
        </p:nvSpPr>
        <p:spPr bwMode="auto">
          <a:xfrm>
            <a:off x="7444637"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71" name="Text Box 39"/>
          <p:cNvSpPr txBox="1">
            <a:spLocks noChangeArrowheads="1"/>
          </p:cNvSpPr>
          <p:nvPr/>
        </p:nvSpPr>
        <p:spPr bwMode="auto">
          <a:xfrm>
            <a:off x="47131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Give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3" name="Text Box 41"/>
          <p:cNvSpPr txBox="1">
            <a:spLocks noChangeArrowheads="1"/>
          </p:cNvSpPr>
          <p:nvPr/>
        </p:nvSpPr>
        <p:spPr bwMode="auto">
          <a:xfrm>
            <a:off x="75325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Take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4" name="Text Box 42"/>
          <p:cNvSpPr txBox="1">
            <a:spLocks noChangeArrowheads="1"/>
          </p:cNvSpPr>
          <p:nvPr/>
        </p:nvSpPr>
        <p:spPr bwMode="auto">
          <a:xfrm>
            <a:off x="46369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Positive</a:t>
            </a:r>
          </a:p>
        </p:txBody>
      </p:sp>
      <p:sp>
        <p:nvSpPr>
          <p:cNvPr id="172075" name="Text Box 43"/>
          <p:cNvSpPr txBox="1">
            <a:spLocks noChangeArrowheads="1"/>
          </p:cNvSpPr>
          <p:nvPr/>
        </p:nvSpPr>
        <p:spPr bwMode="auto">
          <a:xfrm>
            <a:off x="46369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Positive</a:t>
            </a:r>
          </a:p>
        </p:txBody>
      </p:sp>
      <p:sp>
        <p:nvSpPr>
          <p:cNvPr id="172076" name="Text Box 44"/>
          <p:cNvSpPr txBox="1">
            <a:spLocks noChangeArrowheads="1"/>
          </p:cNvSpPr>
          <p:nvPr/>
        </p:nvSpPr>
        <p:spPr bwMode="auto">
          <a:xfrm>
            <a:off x="73801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172077" name="Text Box 45"/>
          <p:cNvSpPr txBox="1">
            <a:spLocks noChangeArrowheads="1"/>
          </p:cNvSpPr>
          <p:nvPr/>
        </p:nvSpPr>
        <p:spPr bwMode="auto">
          <a:xfrm>
            <a:off x="73801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58407" name="WordArt 50"/>
          <p:cNvSpPr>
            <a:spLocks noChangeArrowheads="1" noChangeShapeType="1" noTextEdit="1"/>
          </p:cNvSpPr>
          <p:nvPr/>
        </p:nvSpPr>
        <p:spPr bwMode="auto">
          <a:xfrm>
            <a:off x="1969960" y="2133601"/>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7030A0"/>
                </a:solidFill>
                <a:effectLst/>
                <a:uLnTx/>
                <a:uFillTx/>
                <a:latin typeface="Corbel" panose="020B0503020204020204"/>
                <a:ea typeface="+mn-lt"/>
                <a:cs typeface="+mn-lt"/>
              </a:rPr>
              <a:t>Effect</a:t>
            </a:r>
          </a:p>
        </p:txBody>
      </p:sp>
      <p:sp>
        <p:nvSpPr>
          <p:cNvPr id="58408" name="WordArt 51"/>
          <p:cNvSpPr>
            <a:spLocks noChangeArrowheads="1" noChangeShapeType="1" noTextEdit="1"/>
          </p:cNvSpPr>
          <p:nvPr/>
        </p:nvSpPr>
        <p:spPr bwMode="auto">
          <a:xfrm rot="-5400000">
            <a:off x="3660648" y="1585913"/>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D82000"/>
                </a:solidFill>
                <a:effectLst/>
                <a:uLnTx/>
                <a:uFillTx/>
                <a:latin typeface="Corbel" panose="020B0503020204020204"/>
                <a:ea typeface="+mn-lt"/>
                <a:cs typeface="+mn-lt"/>
              </a:rPr>
              <a:t>Action</a:t>
            </a:r>
          </a:p>
        </p:txBody>
      </p:sp>
      <p:sp>
        <p:nvSpPr>
          <p:cNvPr id="4" name="TextBox 3"/>
          <p:cNvSpPr txBox="1"/>
          <p:nvPr/>
        </p:nvSpPr>
        <p:spPr>
          <a:xfrm>
            <a:off x="4961128" y="4950842"/>
            <a:ext cx="5049079" cy="400110"/>
          </a:xfrm>
          <a:prstGeom prst="rect">
            <a:avLst/>
          </a:prstGeom>
          <a:solidFill>
            <a:schemeClr val="accent2"/>
          </a:solidFill>
          <a:ln>
            <a:solidFill>
              <a:schemeClr val="tx1"/>
            </a:solidFill>
          </a:ln>
        </p:spPr>
        <p:txBody>
          <a:bodyPr wrap="square" rtlCol="0">
            <a:spAutoFit/>
          </a:bodyPr>
          <a:lstStyle/>
          <a:p>
            <a:pPr algn="ctr"/>
            <a:r>
              <a:rPr lang="en-US" sz="2000" b="1" dirty="0" smtClean="0"/>
              <a:t>Decreases likelihood of future behaviors</a:t>
            </a:r>
            <a:endParaRPr lang="en-US" sz="2000" b="1" dirty="0"/>
          </a:p>
        </p:txBody>
      </p:sp>
      <p:sp>
        <p:nvSpPr>
          <p:cNvPr id="24" name="TextBox 23"/>
          <p:cNvSpPr txBox="1"/>
          <p:nvPr/>
        </p:nvSpPr>
        <p:spPr>
          <a:xfrm>
            <a:off x="4955266" y="3206969"/>
            <a:ext cx="5049079" cy="400110"/>
          </a:xfrm>
          <a:prstGeom prst="rect">
            <a:avLst/>
          </a:prstGeom>
          <a:solidFill>
            <a:schemeClr val="accent2"/>
          </a:solidFill>
          <a:ln>
            <a:solidFill>
              <a:schemeClr val="tx1"/>
            </a:solidFill>
          </a:ln>
        </p:spPr>
        <p:txBody>
          <a:bodyPr wrap="square" rtlCol="0">
            <a:spAutoFit/>
          </a:bodyPr>
          <a:lstStyle/>
          <a:p>
            <a:pPr algn="ctr"/>
            <a:r>
              <a:rPr lang="en-US" sz="2000" b="1" dirty="0" smtClean="0"/>
              <a:t>Increases likelihood of future behaviors</a:t>
            </a:r>
            <a:endParaRPr lang="en-US" sz="2000" b="1" dirty="0"/>
          </a:p>
        </p:txBody>
      </p:sp>
      <p:sp>
        <p:nvSpPr>
          <p:cNvPr id="25" name="TextBox 24"/>
          <p:cNvSpPr txBox="1"/>
          <p:nvPr/>
        </p:nvSpPr>
        <p:spPr>
          <a:xfrm>
            <a:off x="1597879" y="3629026"/>
            <a:ext cx="3250096" cy="1384995"/>
          </a:xfrm>
          <a:prstGeom prst="rect">
            <a:avLst/>
          </a:prstGeom>
          <a:solidFill>
            <a:schemeClr val="accent1"/>
          </a:solidFill>
          <a:ln>
            <a:solidFill>
              <a:schemeClr val="tx1"/>
            </a:solidFill>
          </a:ln>
        </p:spPr>
        <p:txBody>
          <a:bodyPr wrap="square" rtlCol="0">
            <a:spAutoFit/>
          </a:bodyPr>
          <a:lstStyle/>
          <a:p>
            <a:pPr algn="ctr"/>
            <a:r>
              <a:rPr lang="en-US" sz="2800" dirty="0" smtClean="0">
                <a:solidFill>
                  <a:schemeClr val="bg1"/>
                </a:solidFill>
              </a:rPr>
              <a:t>Which will help our teams teach NEW behaviors?</a:t>
            </a:r>
            <a:endParaRPr lang="en-US" sz="2800" dirty="0">
              <a:solidFill>
                <a:schemeClr val="bg1"/>
              </a:solidFill>
            </a:endParaRPr>
          </a:p>
        </p:txBody>
      </p:sp>
    </p:spTree>
    <p:extLst>
      <p:ext uri="{BB962C8B-B14F-4D97-AF65-F5344CB8AC3E}">
        <p14:creationId xmlns:p14="http://schemas.microsoft.com/office/powerpoint/2010/main" val="7082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3918"/>
            <a:ext cx="10160000" cy="1143000"/>
          </a:xfrm>
        </p:spPr>
        <p:txBody>
          <a:bodyPr/>
          <a:lstStyle/>
          <a:p>
            <a:r>
              <a:rPr lang="en-US" dirty="0" smtClean="0"/>
              <a:t>Linking Hypothesis to Intervention</a:t>
            </a:r>
            <a:endParaRPr lang="en-US" dirty="0"/>
          </a:p>
        </p:txBody>
      </p:sp>
      <p:sp>
        <p:nvSpPr>
          <p:cNvPr id="9" name="TextBox 4"/>
          <p:cNvSpPr txBox="1">
            <a:spLocks noChangeArrowheads="1"/>
          </p:cNvSpPr>
          <p:nvPr/>
        </p:nvSpPr>
        <p:spPr bwMode="auto">
          <a:xfrm>
            <a:off x="609600" y="1639818"/>
            <a:ext cx="3125788"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r>
              <a:rPr lang="en-US" dirty="0">
                <a:solidFill>
                  <a:prstClr val="black"/>
                </a:solidFill>
                <a:latin typeface="Calibri" panose="020F0502020204030204" pitchFamily="34" charset="0"/>
                <a:ea typeface="Calibri" panose="020F0502020204030204" pitchFamily="34" charset="0"/>
              </a:rPr>
              <a:t>Receives attention (assistance from the teacher) and/or (escape) is offered an alternate activity.</a:t>
            </a:r>
          </a:p>
        </p:txBody>
      </p:sp>
      <p:cxnSp>
        <p:nvCxnSpPr>
          <p:cNvPr id="10" name="Straight Arrow Connector 9"/>
          <p:cNvCxnSpPr/>
          <p:nvPr/>
        </p:nvCxnSpPr>
        <p:spPr>
          <a:xfrm>
            <a:off x="2150165" y="2840147"/>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09600" y="3754547"/>
            <a:ext cx="3278188" cy="258532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smtClean="0"/>
              <a:t>REINFORCE </a:t>
            </a:r>
            <a:r>
              <a:rPr lang="en-US" altLang="en-US" dirty="0"/>
              <a:t>INTERVENTION</a:t>
            </a:r>
            <a:r>
              <a:rPr lang="en-US" altLang="en-US" dirty="0" smtClean="0"/>
              <a:t>:</a:t>
            </a:r>
            <a:br>
              <a:rPr lang="en-US" altLang="en-US" dirty="0" smtClean="0"/>
            </a:br>
            <a:endParaRPr lang="en-US" altLang="en-US" dirty="0" smtClean="0"/>
          </a:p>
          <a:p>
            <a:pPr algn="ctr" eaLnBrk="1" hangingPunct="1"/>
            <a:r>
              <a:rPr lang="en-US" altLang="en-US" dirty="0"/>
              <a:t>How will we make sure that the replacement behavior gets the same outcome as did the problem behavior (e.g., </a:t>
            </a:r>
            <a:r>
              <a:rPr lang="en-US" altLang="en-US" dirty="0" smtClean="0"/>
              <a:t>attention/escape</a:t>
            </a:r>
            <a:r>
              <a:rPr lang="en-US" altLang="en-US" dirty="0"/>
              <a:t>)?</a:t>
            </a:r>
          </a:p>
          <a:p>
            <a:pPr algn="ctr" eaLnBrk="1" hangingPunct="1"/>
            <a:endParaRPr lang="en-US" altLang="en-US" dirty="0"/>
          </a:p>
        </p:txBody>
      </p:sp>
      <p:pic>
        <p:nvPicPr>
          <p:cNvPr id="2" name="Picture 1"/>
          <p:cNvPicPr>
            <a:picLocks noChangeAspect="1"/>
          </p:cNvPicPr>
          <p:nvPr/>
        </p:nvPicPr>
        <p:blipFill>
          <a:blip r:embed="rId2"/>
          <a:stretch>
            <a:fillRect/>
          </a:stretch>
        </p:blipFill>
        <p:spPr>
          <a:xfrm>
            <a:off x="4170811" y="1028700"/>
            <a:ext cx="7467600" cy="5829300"/>
          </a:xfrm>
          <a:prstGeom prst="rect">
            <a:avLst/>
          </a:prstGeom>
        </p:spPr>
      </p:pic>
    </p:spTree>
    <p:extLst>
      <p:ext uri="{BB962C8B-B14F-4D97-AF65-F5344CB8AC3E}">
        <p14:creationId xmlns:p14="http://schemas.microsoft.com/office/powerpoint/2010/main" val="11604576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3918"/>
            <a:ext cx="10160000" cy="1143000"/>
          </a:xfrm>
        </p:spPr>
        <p:txBody>
          <a:bodyPr/>
          <a:lstStyle/>
          <a:p>
            <a:r>
              <a:rPr lang="en-US" dirty="0" smtClean="0"/>
              <a:t>Linking Hypothesis to Intervention</a:t>
            </a:r>
            <a:endParaRPr lang="en-US" dirty="0"/>
          </a:p>
        </p:txBody>
      </p:sp>
      <p:sp>
        <p:nvSpPr>
          <p:cNvPr id="9" name="TextBox 4"/>
          <p:cNvSpPr txBox="1">
            <a:spLocks noChangeArrowheads="1"/>
          </p:cNvSpPr>
          <p:nvPr/>
        </p:nvSpPr>
        <p:spPr bwMode="auto">
          <a:xfrm>
            <a:off x="609600" y="1639818"/>
            <a:ext cx="3125788"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r>
              <a:rPr lang="en-US" dirty="0">
                <a:solidFill>
                  <a:prstClr val="black"/>
                </a:solidFill>
                <a:latin typeface="Calibri" panose="020F0502020204030204" pitchFamily="34" charset="0"/>
                <a:ea typeface="Calibri" panose="020F0502020204030204" pitchFamily="34" charset="0"/>
              </a:rPr>
              <a:t>Receives attention (assistance from the teacher) and/or (escape) is offered an alternate activity.</a:t>
            </a:r>
          </a:p>
        </p:txBody>
      </p:sp>
      <p:cxnSp>
        <p:nvCxnSpPr>
          <p:cNvPr id="10" name="Straight Arrow Connector 9"/>
          <p:cNvCxnSpPr/>
          <p:nvPr/>
        </p:nvCxnSpPr>
        <p:spPr>
          <a:xfrm>
            <a:off x="2150165" y="2840147"/>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09600" y="3754547"/>
            <a:ext cx="3278188" cy="175432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smtClean="0"/>
              <a:t>DISCONTINUE REINFORCE </a:t>
            </a:r>
            <a:r>
              <a:rPr lang="en-US" altLang="en-US" dirty="0"/>
              <a:t>INTERVENTION</a:t>
            </a:r>
            <a:r>
              <a:rPr lang="en-US" altLang="en-US" dirty="0" smtClean="0"/>
              <a:t>:</a:t>
            </a:r>
            <a:br>
              <a:rPr lang="en-US" altLang="en-US" dirty="0" smtClean="0"/>
            </a:br>
            <a:endParaRPr lang="en-US" altLang="en-US" dirty="0" smtClean="0"/>
          </a:p>
          <a:p>
            <a:pPr algn="ctr" eaLnBrk="1" hangingPunct="1"/>
            <a:r>
              <a:rPr lang="en-US" altLang="en-US" dirty="0"/>
              <a:t>How will we </a:t>
            </a:r>
            <a:r>
              <a:rPr lang="en-US" altLang="en-US" dirty="0" smtClean="0"/>
              <a:t>minimize the pay-off for the problem behavior?</a:t>
            </a:r>
            <a:endParaRPr lang="en-US" altLang="en-US" dirty="0"/>
          </a:p>
          <a:p>
            <a:pPr algn="ctr" eaLnBrk="1" hangingPunct="1"/>
            <a:endParaRPr lang="en-US" altLang="en-US" dirty="0"/>
          </a:p>
        </p:txBody>
      </p:sp>
      <p:pic>
        <p:nvPicPr>
          <p:cNvPr id="3" name="Picture 2"/>
          <p:cNvPicPr>
            <a:picLocks noChangeAspect="1"/>
          </p:cNvPicPr>
          <p:nvPr/>
        </p:nvPicPr>
        <p:blipFill>
          <a:blip r:embed="rId2"/>
          <a:stretch>
            <a:fillRect/>
          </a:stretch>
        </p:blipFill>
        <p:spPr>
          <a:xfrm>
            <a:off x="4085086" y="966789"/>
            <a:ext cx="7553325" cy="5797428"/>
          </a:xfrm>
          <a:prstGeom prst="rect">
            <a:avLst/>
          </a:prstGeom>
        </p:spPr>
      </p:pic>
    </p:spTree>
    <p:extLst>
      <p:ext uri="{BB962C8B-B14F-4D97-AF65-F5344CB8AC3E}">
        <p14:creationId xmlns:p14="http://schemas.microsoft.com/office/powerpoint/2010/main" val="4259026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5255419" y="3114677"/>
            <a:ext cx="1714500" cy="1741885"/>
          </a:xfrm>
          <a:prstGeom prst="ellipse">
            <a:avLst/>
          </a:prstGeom>
          <a:noFill/>
          <a:ln w="635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0000"/>
              </a:solidFill>
              <a:latin typeface="Calibri" charset="0"/>
            </a:endParaRPr>
          </a:p>
        </p:txBody>
      </p:sp>
      <p:sp>
        <p:nvSpPr>
          <p:cNvPr id="51202" name="Oval 3"/>
          <p:cNvSpPr>
            <a:spLocks noChangeArrowheads="1"/>
          </p:cNvSpPr>
          <p:nvPr/>
        </p:nvSpPr>
        <p:spPr bwMode="auto">
          <a:xfrm>
            <a:off x="5753100" y="2375299"/>
            <a:ext cx="1714500" cy="1739503"/>
          </a:xfrm>
          <a:prstGeom prst="ellipse">
            <a:avLst/>
          </a:prstGeom>
          <a:noFill/>
          <a:ln w="635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350">
              <a:solidFill>
                <a:srgbClr val="FF6600"/>
              </a:solidFill>
              <a:latin typeface="Calibri" charset="0"/>
            </a:endParaRPr>
          </a:p>
        </p:txBody>
      </p:sp>
      <p:sp>
        <p:nvSpPr>
          <p:cNvPr id="51203" name="Oval 4"/>
          <p:cNvSpPr>
            <a:spLocks noChangeArrowheads="1"/>
          </p:cNvSpPr>
          <p:nvPr/>
        </p:nvSpPr>
        <p:spPr bwMode="auto">
          <a:xfrm>
            <a:off x="4576622" y="1870168"/>
            <a:ext cx="3046810" cy="3142059"/>
          </a:xfrm>
          <a:prstGeom prst="ellipse">
            <a:avLst/>
          </a:prstGeom>
          <a:noFill/>
          <a:ln w="63500">
            <a:solidFill>
              <a:srgbClr val="66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350">
              <a:solidFill>
                <a:srgbClr val="660066"/>
              </a:solidFill>
              <a:latin typeface="Calibri" charset="0"/>
            </a:endParaRPr>
          </a:p>
        </p:txBody>
      </p:sp>
      <p:sp>
        <p:nvSpPr>
          <p:cNvPr id="51204" name="Oval 5"/>
          <p:cNvSpPr>
            <a:spLocks noChangeArrowheads="1"/>
          </p:cNvSpPr>
          <p:nvPr/>
        </p:nvSpPr>
        <p:spPr bwMode="auto">
          <a:xfrm>
            <a:off x="4724400" y="2375297"/>
            <a:ext cx="1714500" cy="1741884"/>
          </a:xfrm>
          <a:prstGeom prst="ellipse">
            <a:avLst/>
          </a:prstGeom>
          <a:noFill/>
          <a:ln w="635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350">
              <a:solidFill>
                <a:srgbClr val="000000"/>
              </a:solidFill>
              <a:latin typeface="Calibri" charset="0"/>
            </a:endParaRPr>
          </a:p>
        </p:txBody>
      </p:sp>
      <p:sp>
        <p:nvSpPr>
          <p:cNvPr id="51205" name="Text Box 6"/>
          <p:cNvSpPr txBox="1">
            <a:spLocks noChangeArrowheads="1"/>
          </p:cNvSpPr>
          <p:nvPr/>
        </p:nvSpPr>
        <p:spPr bwMode="auto">
          <a:xfrm>
            <a:off x="4683921" y="2914651"/>
            <a:ext cx="112633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500" b="1" dirty="0">
                <a:solidFill>
                  <a:srgbClr val="008000"/>
                </a:solidFill>
                <a:latin typeface="Calibri"/>
              </a:rPr>
              <a:t>SYSTEMS</a:t>
            </a:r>
          </a:p>
        </p:txBody>
      </p:sp>
      <p:sp>
        <p:nvSpPr>
          <p:cNvPr id="51206" name="Text Box 7"/>
          <p:cNvSpPr txBox="1">
            <a:spLocks noChangeArrowheads="1"/>
          </p:cNvSpPr>
          <p:nvPr/>
        </p:nvSpPr>
        <p:spPr bwMode="auto">
          <a:xfrm>
            <a:off x="5580167" y="4135042"/>
            <a:ext cx="104714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500" b="1" dirty="0">
                <a:solidFill>
                  <a:srgbClr val="0000FF"/>
                </a:solidFill>
                <a:latin typeface="Calibri"/>
              </a:rPr>
              <a:t>PRACTICES</a:t>
            </a:r>
          </a:p>
        </p:txBody>
      </p:sp>
      <p:sp>
        <p:nvSpPr>
          <p:cNvPr id="5128" name="Text Box 8"/>
          <p:cNvSpPr txBox="1">
            <a:spLocks noChangeArrowheads="1"/>
          </p:cNvSpPr>
          <p:nvPr/>
        </p:nvSpPr>
        <p:spPr bwMode="auto">
          <a:xfrm>
            <a:off x="6616305" y="2949180"/>
            <a:ext cx="600485" cy="323165"/>
          </a:xfrm>
          <a:prstGeom prst="rect">
            <a:avLst/>
          </a:prstGeom>
          <a:noFill/>
          <a:ln w="9525">
            <a:noFill/>
            <a:miter lim="800000"/>
            <a:headEnd/>
            <a:tailEnd/>
          </a:ln>
        </p:spPr>
        <p:txBody>
          <a:bodyPr wrap="none">
            <a:spAutoFit/>
          </a:bodyPr>
          <a:lstStyle/>
          <a:p>
            <a:pPr>
              <a:defRPr/>
            </a:pPr>
            <a:r>
              <a:rPr lang="en-US" sz="1500" b="1" dirty="0">
                <a:solidFill>
                  <a:srgbClr val="FF6600"/>
                </a:solidFill>
                <a:latin typeface="Calibri" panose="020F0502020204030204" pitchFamily="34" charset="0"/>
              </a:rPr>
              <a:t>DATA</a:t>
            </a:r>
          </a:p>
        </p:txBody>
      </p:sp>
      <p:sp>
        <p:nvSpPr>
          <p:cNvPr id="51209" name="Text Box 13"/>
          <p:cNvSpPr txBox="1">
            <a:spLocks noChangeArrowheads="1"/>
          </p:cNvSpPr>
          <p:nvPr/>
        </p:nvSpPr>
        <p:spPr bwMode="auto">
          <a:xfrm>
            <a:off x="5346154" y="1983581"/>
            <a:ext cx="1485407"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b="1" dirty="0">
                <a:solidFill>
                  <a:srgbClr val="660066"/>
                </a:solidFill>
                <a:latin typeface="Calibri"/>
              </a:rPr>
              <a:t>OUTCOMES</a:t>
            </a:r>
          </a:p>
        </p:txBody>
      </p:sp>
      <p:sp>
        <p:nvSpPr>
          <p:cNvPr id="51210" name="Text Box 14"/>
          <p:cNvSpPr txBox="1">
            <a:spLocks noChangeArrowheads="1"/>
          </p:cNvSpPr>
          <p:nvPr/>
        </p:nvSpPr>
        <p:spPr bwMode="auto">
          <a:xfrm>
            <a:off x="44413" y="368467"/>
            <a:ext cx="639448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0"/>
              </a:spcBef>
            </a:pPr>
            <a:r>
              <a:rPr lang="en-US" sz="2700" b="1" dirty="0">
                <a:latin typeface="+mn-lt"/>
                <a:ea typeface="Calibri"/>
                <a:cs typeface="Calibri"/>
              </a:rPr>
              <a:t>MTSS for Social Competence &amp; </a:t>
            </a:r>
          </a:p>
          <a:p>
            <a:pPr algn="ctr">
              <a:spcBef>
                <a:spcPct val="0"/>
              </a:spcBef>
            </a:pPr>
            <a:r>
              <a:rPr lang="en-US" sz="2700" b="1" dirty="0">
                <a:latin typeface="+mn-lt"/>
                <a:ea typeface="Calibri"/>
                <a:cs typeface="Calibri"/>
              </a:rPr>
              <a:t>Academic Achievement</a:t>
            </a:r>
          </a:p>
        </p:txBody>
      </p:sp>
      <p:sp>
        <p:nvSpPr>
          <p:cNvPr id="51211" name="TextBox 15"/>
          <p:cNvSpPr txBox="1">
            <a:spLocks noChangeArrowheads="1"/>
          </p:cNvSpPr>
          <p:nvPr/>
        </p:nvSpPr>
        <p:spPr bwMode="auto">
          <a:xfrm>
            <a:off x="7753350" y="1371601"/>
            <a:ext cx="177165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b="1" dirty="0">
                <a:solidFill>
                  <a:srgbClr val="FF6600"/>
                </a:solidFill>
                <a:latin typeface="Calibri"/>
                <a:cs typeface="Calibri"/>
              </a:rPr>
              <a:t>Outcome data (social behavior, academic achievement), Progress Monitoring, Fidelity</a:t>
            </a:r>
            <a:r>
              <a:rPr lang="en-US" sz="1350" b="1" dirty="0">
                <a:solidFill>
                  <a:srgbClr val="FF6600"/>
                </a:solidFill>
                <a:latin typeface="Calibri"/>
                <a:cs typeface="Calibri"/>
              </a:rPr>
              <a:t> </a:t>
            </a:r>
          </a:p>
        </p:txBody>
      </p:sp>
      <p:sp>
        <p:nvSpPr>
          <p:cNvPr id="51212" name="TextBox 16"/>
          <p:cNvSpPr txBox="1">
            <a:spLocks noChangeArrowheads="1"/>
          </p:cNvSpPr>
          <p:nvPr/>
        </p:nvSpPr>
        <p:spPr bwMode="auto">
          <a:xfrm>
            <a:off x="2868706" y="4048897"/>
            <a:ext cx="174811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5467350" y="5086352"/>
            <a:ext cx="23872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a:solidFill>
                  <a:srgbClr val="0000FF"/>
                </a:solidFill>
                <a:latin typeface="Calibri"/>
              </a:rPr>
              <a:t>What we do to </a:t>
            </a:r>
          </a:p>
          <a:p>
            <a:pPr algn="ctr"/>
            <a:r>
              <a:rPr lang="en-US" sz="1800" b="1" dirty="0">
                <a:solidFill>
                  <a:srgbClr val="0000FF"/>
                </a:solidFill>
                <a:latin typeface="Calibri"/>
              </a:rPr>
              <a:t>support students</a:t>
            </a:r>
          </a:p>
        </p:txBody>
      </p:sp>
      <p:pic>
        <p:nvPicPr>
          <p:cNvPr id="51214" name="Picture 3" descr="orange arro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995" y="2624139"/>
            <a:ext cx="1173956" cy="741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3572472" y="2996208"/>
            <a:ext cx="1362075" cy="917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18953">
            <a:off x="6449616" y="4344591"/>
            <a:ext cx="52863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7" name="TextBox 2"/>
          <p:cNvSpPr txBox="1">
            <a:spLocks noChangeArrowheads="1"/>
          </p:cNvSpPr>
          <p:nvPr/>
        </p:nvSpPr>
        <p:spPr bwMode="auto">
          <a:xfrm>
            <a:off x="8012908" y="4064794"/>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350" dirty="0">
              <a:latin typeface="Calibri"/>
            </a:endParaRPr>
          </a:p>
        </p:txBody>
      </p:sp>
      <p:pic>
        <p:nvPicPr>
          <p:cNvPr id="19" name="Picture 2" descr="http://www.pbis.org/common/cms/media/Logo_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6096000"/>
            <a:ext cx="1314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114908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dirty="0" smtClean="0"/>
              <a:t>BIP Development Tips</a:t>
            </a:r>
          </a:p>
        </p:txBody>
      </p:sp>
      <p:sp>
        <p:nvSpPr>
          <p:cNvPr id="150531" name="Rectangle 3"/>
          <p:cNvSpPr>
            <a:spLocks noGrp="1" noChangeArrowheads="1"/>
          </p:cNvSpPr>
          <p:nvPr>
            <p:ph idx="1"/>
          </p:nvPr>
        </p:nvSpPr>
        <p:spPr/>
        <p:txBody>
          <a:bodyPr/>
          <a:lstStyle/>
          <a:p>
            <a:r>
              <a:rPr lang="en-US" altLang="en-US" dirty="0" smtClean="0"/>
              <a:t>Task analyze each step of the plan</a:t>
            </a:r>
          </a:p>
          <a:p>
            <a:pPr lvl="1"/>
            <a:r>
              <a:rPr lang="en-US" altLang="en-US" dirty="0" smtClean="0"/>
              <a:t>Non-Example: Give student choices</a:t>
            </a:r>
          </a:p>
          <a:p>
            <a:pPr lvl="1"/>
            <a:r>
              <a:rPr lang="en-US" altLang="en-US" dirty="0" smtClean="0"/>
              <a:t>Example: </a:t>
            </a:r>
          </a:p>
          <a:p>
            <a:pPr lvl="2"/>
            <a:r>
              <a:rPr lang="en-US" altLang="en-US" dirty="0" smtClean="0"/>
              <a:t>Prior to the start of independent reading, tell the student, </a:t>
            </a:r>
            <a:r>
              <a:rPr lang="ja-JP" altLang="en-US" dirty="0" smtClean="0"/>
              <a:t>“</a:t>
            </a:r>
            <a:r>
              <a:rPr lang="en-US" altLang="ja-JP" dirty="0" smtClean="0"/>
              <a:t>We have 2 worksheets today.</a:t>
            </a:r>
            <a:r>
              <a:rPr lang="ja-JP" altLang="en-US" dirty="0" smtClean="0"/>
              <a:t>”</a:t>
            </a:r>
            <a:r>
              <a:rPr lang="en-US" altLang="ja-JP" dirty="0" smtClean="0"/>
              <a:t> </a:t>
            </a:r>
          </a:p>
          <a:p>
            <a:pPr lvl="2"/>
            <a:r>
              <a:rPr lang="en-US" altLang="en-US" dirty="0" smtClean="0"/>
              <a:t>Show student both worksheets</a:t>
            </a:r>
          </a:p>
          <a:p>
            <a:pPr lvl="2"/>
            <a:r>
              <a:rPr lang="en-US" altLang="en-US" dirty="0" smtClean="0"/>
              <a:t>Say, </a:t>
            </a:r>
            <a:r>
              <a:rPr lang="ja-JP" altLang="en-US" dirty="0" smtClean="0"/>
              <a:t>“</a:t>
            </a:r>
            <a:r>
              <a:rPr lang="en-US" altLang="ja-JP" dirty="0" smtClean="0"/>
              <a:t>Which worksheet would you like to do first?</a:t>
            </a:r>
            <a:r>
              <a:rPr lang="ja-JP" altLang="en-US" dirty="0" smtClean="0"/>
              <a:t>”</a:t>
            </a:r>
            <a:endParaRPr lang="en-US" altLang="ja-JP" dirty="0" smtClean="0"/>
          </a:p>
          <a:p>
            <a:r>
              <a:rPr lang="en-US" altLang="en-US" dirty="0" smtClean="0"/>
              <a:t>Teachers need to know exactly what to do or the intervention may not be implemented as intended.</a:t>
            </a:r>
          </a:p>
          <a:p>
            <a:r>
              <a:rPr lang="en-US" altLang="en-US" dirty="0" smtClean="0"/>
              <a:t>Use the PTR menu and description of interventions as guide but individualize for the student</a:t>
            </a:r>
          </a:p>
          <a:p>
            <a:r>
              <a:rPr lang="en-US" altLang="en-US" dirty="0" smtClean="0"/>
              <a:t>Are there Tier 1 or 2 interventions/accommodations that are provided that can be folded into the plan?  (e.g. the student can be taught coping skills during a small group and skills could be embedded into a classroom matrix for all students to use)</a:t>
            </a:r>
          </a:p>
          <a:p>
            <a:endParaRPr lang="en-US" altLang="en-US" dirty="0" smtClean="0"/>
          </a:p>
          <a:p>
            <a:pPr lvl="1"/>
            <a:endParaRPr lang="en-US" altLang="en-US" dirty="0" smtClean="0"/>
          </a:p>
        </p:txBody>
      </p:sp>
    </p:spTree>
    <p:extLst>
      <p:ext uri="{BB962C8B-B14F-4D97-AF65-F5344CB8AC3E}">
        <p14:creationId xmlns:p14="http://schemas.microsoft.com/office/powerpoint/2010/main" val="362335721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4345"/>
            <a:ext cx="8504618" cy="650535"/>
          </a:xfrm>
        </p:spPr>
        <p:txBody>
          <a:bodyPr>
            <a:noAutofit/>
          </a:bodyPr>
          <a:lstStyle/>
          <a:p>
            <a:r>
              <a:rPr lang="en-US" sz="4000" dirty="0"/>
              <a:t>Classroom Matrix to teach coping skills </a:t>
            </a:r>
          </a:p>
        </p:txBody>
      </p:sp>
      <p:graphicFrame>
        <p:nvGraphicFramePr>
          <p:cNvPr id="5" name="Content Placeholder 4"/>
          <p:cNvGraphicFramePr>
            <a:graphicFrameLocks noGrp="1"/>
          </p:cNvGraphicFramePr>
          <p:nvPr>
            <p:ph idx="1"/>
            <p:extLst/>
          </p:nvPr>
        </p:nvGraphicFramePr>
        <p:xfrm>
          <a:off x="1650344" y="592742"/>
          <a:ext cx="8911674" cy="6206668"/>
        </p:xfrm>
        <a:graphic>
          <a:graphicData uri="http://schemas.openxmlformats.org/drawingml/2006/table">
            <a:tbl>
              <a:tblPr firstRow="1" bandRow="1">
                <a:tableStyleId>{5940675A-B579-460E-94D1-54222C63F5DA}</a:tableStyleId>
              </a:tblPr>
              <a:tblGrid>
                <a:gridCol w="1319458">
                  <a:extLst>
                    <a:ext uri="{9D8B030D-6E8A-4147-A177-3AD203B41FA5}">
                      <a16:colId xmlns:a16="http://schemas.microsoft.com/office/drawing/2014/main" val="20000"/>
                    </a:ext>
                  </a:extLst>
                </a:gridCol>
                <a:gridCol w="1651099">
                  <a:extLst>
                    <a:ext uri="{9D8B030D-6E8A-4147-A177-3AD203B41FA5}">
                      <a16:colId xmlns:a16="http://schemas.microsoft.com/office/drawing/2014/main" val="20001"/>
                    </a:ext>
                  </a:extLst>
                </a:gridCol>
                <a:gridCol w="1485279">
                  <a:extLst>
                    <a:ext uri="{9D8B030D-6E8A-4147-A177-3AD203B41FA5}">
                      <a16:colId xmlns:a16="http://schemas.microsoft.com/office/drawing/2014/main" val="20002"/>
                    </a:ext>
                  </a:extLst>
                </a:gridCol>
                <a:gridCol w="1362507">
                  <a:extLst>
                    <a:ext uri="{9D8B030D-6E8A-4147-A177-3AD203B41FA5}">
                      <a16:colId xmlns:a16="http://schemas.microsoft.com/office/drawing/2014/main" val="20003"/>
                    </a:ext>
                  </a:extLst>
                </a:gridCol>
                <a:gridCol w="1608052">
                  <a:extLst>
                    <a:ext uri="{9D8B030D-6E8A-4147-A177-3AD203B41FA5}">
                      <a16:colId xmlns:a16="http://schemas.microsoft.com/office/drawing/2014/main" val="20004"/>
                    </a:ext>
                  </a:extLst>
                </a:gridCol>
                <a:gridCol w="1485279">
                  <a:extLst>
                    <a:ext uri="{9D8B030D-6E8A-4147-A177-3AD203B41FA5}">
                      <a16:colId xmlns:a16="http://schemas.microsoft.com/office/drawing/2014/main" val="20005"/>
                    </a:ext>
                  </a:extLst>
                </a:gridCol>
              </a:tblGrid>
              <a:tr h="3318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Tw Cen MT"/>
                          <a:cs typeface="Tw Cen MT"/>
                        </a:rPr>
                        <a:t>The Wilson Way</a:t>
                      </a:r>
                      <a:endParaRPr kumimoji="0" lang="en-US" sz="1800" b="1"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ea typeface="Arial" pitchFamily="-111" charset="0"/>
                          <a:cs typeface="Tw Cen MT"/>
                        </a:rPr>
                        <a:t>Classroom Rules</a:t>
                      </a:r>
                    </a:p>
                  </a:txBody>
                  <a:tcPr marL="91028" marR="91028" anchor="b" horzOverflow="overflow">
                    <a:solidFill>
                      <a:srgbClr val="C4CDEA"/>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ea typeface="Arial" pitchFamily="-111" charset="0"/>
                          <a:cs typeface="Tw Cen MT"/>
                        </a:rPr>
                        <a:t>Classroom (Attention Signal: 1-2-3 Eyes on Me)</a:t>
                      </a: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extLst>
                  <a:ext uri="{0D108BD9-81ED-4DB2-BD59-A6C34878D82A}">
                    <a16:rowId xmlns:a16="http://schemas.microsoft.com/office/drawing/2014/main" val="10000"/>
                  </a:ext>
                </a:extLst>
              </a:tr>
              <a:tr h="56407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2"/>
                          </a:solidFill>
                          <a:effectLst/>
                          <a:latin typeface="Tw Cen MT"/>
                          <a:cs typeface="Tw Cen MT"/>
                        </a:rPr>
                        <a:t>When you feel upset …</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2"/>
                          </a:solidFill>
                          <a:effectLst/>
                          <a:latin typeface="Tw Cen MT"/>
                          <a:cs typeface="Tw Cen MT"/>
                        </a:rPr>
                        <a:t>Morning Routine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How to Transition/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Line Up</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Small Group Work</a:t>
                      </a:r>
                    </a:p>
                  </a:txBody>
                  <a:tcPr marL="91028" marR="91028" horzOverflow="overflow">
                    <a:solidFill>
                      <a:srgbClr val="C4CDEA"/>
                    </a:solidFill>
                  </a:tcPr>
                </a:tc>
                <a:extLst>
                  <a:ext uri="{0D108BD9-81ED-4DB2-BD59-A6C34878D82A}">
                    <a16:rowId xmlns:a16="http://schemas.microsoft.com/office/drawing/2014/main" val="10001"/>
                  </a:ext>
                </a:extLst>
              </a:tr>
              <a:tr h="1759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Be Responsible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Clean up area</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Apologize for mistakes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Recognize what you’re feeling “I feel…”</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Stop and take a few deep breaths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Turn in homework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Put instructional materials in desk</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Put materials away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Get materials ready for next activity</a:t>
                      </a:r>
                      <a:endParaRPr kumimoji="0" lang="en-US" sz="13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Do your fair share</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Manage time carefully</a:t>
                      </a:r>
                      <a:endParaRPr kumimoji="0" lang="en-US" sz="13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bg1"/>
                    </a:solidFill>
                  </a:tcPr>
                </a:tc>
                <a:extLst>
                  <a:ext uri="{0D108BD9-81ED-4DB2-BD59-A6C34878D82A}">
                    <a16:rowId xmlns:a16="http://schemas.microsoft.com/office/drawing/2014/main" val="10002"/>
                  </a:ext>
                </a:extLst>
              </a:tr>
              <a:tr h="1957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Be Respectful</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a:ln>
                            <a:noFill/>
                          </a:ln>
                          <a:solidFill>
                            <a:schemeClr val="tx2"/>
                          </a:solidFill>
                          <a:latin typeface="Tw Cen MT"/>
                          <a:cs typeface="Tw Cen MT"/>
                        </a:rPr>
                        <a:t>Raise hand</a:t>
                      </a:r>
                    </a:p>
                    <a:p>
                      <a:pPr marL="173038" indent="-173038">
                        <a:buFont typeface="Arial"/>
                        <a:buChar char="•"/>
                      </a:pPr>
                      <a:r>
                        <a:rPr lang="en-US" sz="1400" b="0" i="0" dirty="0">
                          <a:ln>
                            <a:noFill/>
                          </a:ln>
                          <a:solidFill>
                            <a:schemeClr val="tx2"/>
                          </a:solidFill>
                          <a:latin typeface="Tw Cen MT"/>
                          <a:cs typeface="Tw Cen MT"/>
                        </a:rPr>
                        <a:t>Listen to speaker</a:t>
                      </a:r>
                    </a:p>
                    <a:p>
                      <a:pPr marL="173038" indent="-173038">
                        <a:buFont typeface="Arial"/>
                        <a:buChar char="•"/>
                      </a:pPr>
                      <a:r>
                        <a:rPr lang="en-US" sz="1400" b="0" i="0" dirty="0">
                          <a:ln>
                            <a:noFill/>
                          </a:ln>
                          <a:solidFill>
                            <a:schemeClr val="tx2"/>
                          </a:solidFill>
                          <a:latin typeface="Tw Cen MT"/>
                          <a:cs typeface="Tw Cen MT"/>
                        </a:rPr>
                        <a:t>Follow directions</a:t>
                      </a:r>
                    </a:p>
                    <a:p>
                      <a:pPr marL="173038" indent="-173038">
                        <a:buFont typeface="Arial"/>
                        <a:buChar char="•"/>
                      </a:pPr>
                      <a:r>
                        <a:rPr lang="en-US" sz="1400" b="0" i="0" dirty="0">
                          <a:ln>
                            <a:noFill/>
                          </a:ln>
                          <a:solidFill>
                            <a:schemeClr val="tx2"/>
                          </a:solidFill>
                          <a:latin typeface="Tw Cen MT"/>
                          <a:cs typeface="Tw Cen MT"/>
                        </a:rPr>
                        <a:t>Use appropriate </a:t>
                      </a:r>
                      <a:r>
                        <a:rPr lang="en-US" sz="1400" b="0" i="0" kern="1200" dirty="0">
                          <a:ln>
                            <a:noFill/>
                          </a:ln>
                          <a:solidFill>
                            <a:schemeClr val="tx2"/>
                          </a:solidFill>
                          <a:latin typeface="Tw Cen MT"/>
                          <a:ea typeface="+mn-ea"/>
                          <a:cs typeface="Tw Cen MT"/>
                        </a:rPr>
                        <a:t>voice</a:t>
                      </a:r>
                      <a:r>
                        <a:rPr lang="en-US" sz="1400" b="0" i="0" baseline="0" dirty="0">
                          <a:ln>
                            <a:noFill/>
                          </a:ln>
                          <a:solidFill>
                            <a:schemeClr val="tx2"/>
                          </a:solidFill>
                          <a:latin typeface="Tw Cen MT"/>
                          <a:cs typeface="Tw Cen MT"/>
                        </a:rPr>
                        <a:t> level</a:t>
                      </a:r>
                      <a:endParaRPr lang="en-US" sz="1400" b="0" i="0" dirty="0">
                        <a:ln>
                          <a:noFill/>
                        </a:ln>
                        <a:solidFill>
                          <a:schemeClr val="tx2"/>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Ask for a break if you need a moment</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Express your feelings appropriately</a:t>
                      </a:r>
                    </a:p>
                  </a:txBody>
                  <a:tcPr marL="91028" marR="91028" horzOverflow="overflow"/>
                </a:tc>
                <a:tc>
                  <a:txBody>
                    <a:bodyPr/>
                    <a:lstStyle/>
                    <a:p>
                      <a:pPr marL="285750" indent="-285750">
                        <a:spcBef>
                          <a:spcPts val="0"/>
                        </a:spcBef>
                        <a:spcAft>
                          <a:spcPts val="0"/>
                        </a:spcAft>
                        <a:buFont typeface="Wingdings" charset="2"/>
                        <a:buChar char="§"/>
                      </a:pPr>
                      <a:r>
                        <a:rPr lang="en-US" sz="1300" b="0" i="0" dirty="0">
                          <a:ln>
                            <a:noFill/>
                          </a:ln>
                          <a:solidFill>
                            <a:schemeClr val="tx2"/>
                          </a:solidFill>
                          <a:latin typeface="Tw Cen MT"/>
                          <a:cs typeface="Tw Cen MT"/>
                        </a:rPr>
                        <a:t>Say “good morning</a:t>
                      </a:r>
                      <a:r>
                        <a:rPr lang="en-US" sz="1300" b="0" i="0" baseline="0" dirty="0">
                          <a:ln>
                            <a:noFill/>
                          </a:ln>
                          <a:solidFill>
                            <a:schemeClr val="tx2"/>
                          </a:solidFill>
                          <a:latin typeface="Tw Cen MT"/>
                          <a:cs typeface="Tw Cen MT"/>
                        </a:rPr>
                        <a:t>” to teacher and classmates</a:t>
                      </a:r>
                      <a:endParaRPr lang="en-US" sz="1300" b="0" i="0" dirty="0">
                        <a:ln>
                          <a:noFill/>
                        </a:ln>
                        <a:solidFill>
                          <a:schemeClr val="tx2"/>
                        </a:solidFill>
                        <a:latin typeface="Tw Cen MT"/>
                        <a:cs typeface="Tw Cen MT"/>
                      </a:endParaRPr>
                    </a:p>
                    <a:p>
                      <a:pPr marL="285750" indent="-285750">
                        <a:spcBef>
                          <a:spcPts val="0"/>
                        </a:spcBef>
                        <a:spcAft>
                          <a:spcPts val="0"/>
                        </a:spcAft>
                        <a:buFont typeface="Wingdings" charset="2"/>
                        <a:buChar char="§"/>
                      </a:pPr>
                      <a:r>
                        <a:rPr lang="en-US" sz="1300" b="0" i="0" dirty="0">
                          <a:ln>
                            <a:noFill/>
                          </a:ln>
                          <a:solidFill>
                            <a:schemeClr val="tx2"/>
                          </a:solidFill>
                          <a:latin typeface="Tw Cen MT"/>
                          <a:cs typeface="Tw Cen MT"/>
                        </a:rPr>
                        <a:t>Talk in soft </a:t>
                      </a:r>
                      <a:r>
                        <a:rPr lang="en-US" sz="1400" b="0" i="0" kern="1200" dirty="0">
                          <a:ln>
                            <a:noFill/>
                          </a:ln>
                          <a:solidFill>
                            <a:schemeClr val="tx2"/>
                          </a:solidFill>
                          <a:latin typeface="Tw Cen MT"/>
                          <a:ea typeface="+mn-ea"/>
                          <a:cs typeface="Tw Cen MT"/>
                        </a:rPr>
                        <a:t>voices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Listen for direction to next activity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Arial" pitchFamily="-111" charset="0"/>
                          <a:cs typeface="Tw Cen MT"/>
                        </a:rPr>
                        <a:t>Be silent</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Listen to understand your peers </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Take turns speaking</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mn-ea"/>
                          <a:cs typeface="Tw Cen MT"/>
                        </a:rPr>
                        <a:t>Use kind words with feedback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mn-ea"/>
                          <a:cs typeface="Tw Cen MT"/>
                        </a:rPr>
                        <a:t>Speak only to group members</a:t>
                      </a:r>
                      <a:endParaRPr kumimoji="0" lang="en-US" sz="13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bg1"/>
                    </a:solidFill>
                  </a:tcPr>
                </a:tc>
                <a:extLst>
                  <a:ext uri="{0D108BD9-81ED-4DB2-BD59-A6C34878D82A}">
                    <a16:rowId xmlns:a16="http://schemas.microsoft.com/office/drawing/2014/main" val="10003"/>
                  </a:ext>
                </a:extLst>
              </a:tr>
              <a:tr h="1343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Be Safe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a:ln>
                            <a:noFill/>
                          </a:ln>
                          <a:solidFill>
                            <a:schemeClr val="tx2"/>
                          </a:solidFill>
                          <a:latin typeface="Tw Cen MT"/>
                          <a:cs typeface="Tw Cen MT"/>
                        </a:rPr>
                        <a:t>Walk quietly</a:t>
                      </a:r>
                    </a:p>
                    <a:p>
                      <a:pPr marL="173038" indent="-173038">
                        <a:buFont typeface="Arial"/>
                        <a:buChar char="•"/>
                      </a:pPr>
                      <a:r>
                        <a:rPr lang="en-US" sz="1400" b="0" i="0" dirty="0">
                          <a:ln>
                            <a:noFill/>
                          </a:ln>
                          <a:solidFill>
                            <a:schemeClr val="tx2"/>
                          </a:solidFill>
                          <a:latin typeface="Tw Cen MT"/>
                          <a:cs typeface="Tw Cen MT"/>
                        </a:rPr>
                        <a:t>Keep hands and feet to self</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Talk to someone if you need help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Arial" pitchFamily="-111" charset="0"/>
                          <a:cs typeface="Tw Cen MT"/>
                        </a:rPr>
                        <a:t>Talk to someone if it will make you feel better</a:t>
                      </a:r>
                    </a:p>
                  </a:txBody>
                  <a:tcPr marL="91028" marR="91028" horzOverflow="overflow"/>
                </a:tc>
                <a:tc>
                  <a:txBody>
                    <a:bodyPr/>
                    <a:lstStyle/>
                    <a:p>
                      <a:pPr marL="285750" indent="-285750">
                        <a:spcBef>
                          <a:spcPts val="0"/>
                        </a:spcBef>
                        <a:spcAft>
                          <a:spcPts val="0"/>
                        </a:spcAft>
                        <a:buFont typeface="Wingdings" charset="2"/>
                        <a:buChar char="§"/>
                      </a:pPr>
                      <a:r>
                        <a:rPr lang="en-US" sz="1300" b="0" i="0" dirty="0">
                          <a:ln>
                            <a:noFill/>
                          </a:ln>
                          <a:solidFill>
                            <a:schemeClr val="tx2"/>
                          </a:solidFill>
                          <a:latin typeface="Tw Cen MT"/>
                          <a:cs typeface="Tw Cen MT"/>
                        </a:rPr>
                        <a:t>Put personal belongings in designated areas</a:t>
                      </a:r>
                    </a:p>
                    <a:p>
                      <a:pPr marL="285750" indent="-285750">
                        <a:spcBef>
                          <a:spcPts val="0"/>
                        </a:spcBef>
                        <a:spcAft>
                          <a:spcPts val="0"/>
                        </a:spcAft>
                        <a:buFont typeface="Wingdings" charset="2"/>
                        <a:buChar char="§"/>
                      </a:pPr>
                      <a:r>
                        <a:rPr lang="en-US" sz="1300" b="0" i="0" dirty="0">
                          <a:ln>
                            <a:noFill/>
                          </a:ln>
                          <a:solidFill>
                            <a:schemeClr val="tx2"/>
                          </a:solidFill>
                          <a:latin typeface="Tw Cen MT"/>
                          <a:cs typeface="Tw Cen MT"/>
                        </a:rPr>
                        <a:t>Take your seat</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Stand up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Arial" pitchFamily="-111" charset="0"/>
                          <a:cs typeface="Tw Cen MT"/>
                        </a:rPr>
                        <a:t>Push in chair</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ea typeface="Arial" pitchFamily="-111" charset="0"/>
                          <a:cs typeface="Tw Cen MT"/>
                        </a:rPr>
                        <a:t>Wait for group to be called to line up</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Clean up area when time is up</a:t>
                      </a:r>
                      <a:endParaRPr kumimoji="0" lang="en-US" sz="13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0742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2"/>
          <p:cNvSpPr>
            <a:spLocks noGrp="1"/>
          </p:cNvSpPr>
          <p:nvPr>
            <p:ph type="title"/>
          </p:nvPr>
        </p:nvSpPr>
        <p:spPr/>
        <p:txBody>
          <a:bodyPr/>
          <a:lstStyle/>
          <a:p>
            <a:r>
              <a:rPr lang="en-US" altLang="en-US" dirty="0" smtClean="0"/>
              <a:t>BIP Development Tips</a:t>
            </a:r>
          </a:p>
        </p:txBody>
      </p:sp>
      <p:sp>
        <p:nvSpPr>
          <p:cNvPr id="187395" name="Content Placeholder 1"/>
          <p:cNvSpPr>
            <a:spLocks noGrp="1"/>
          </p:cNvSpPr>
          <p:nvPr>
            <p:ph idx="1"/>
          </p:nvPr>
        </p:nvSpPr>
        <p:spPr>
          <a:xfrm>
            <a:off x="609600" y="1600200"/>
            <a:ext cx="10160000" cy="3241431"/>
          </a:xfrm>
        </p:spPr>
        <p:txBody>
          <a:bodyPr/>
          <a:lstStyle/>
          <a:p>
            <a:r>
              <a:rPr lang="en-US" altLang="en-US" dirty="0" smtClean="0"/>
              <a:t>Teams can select interventions for homework or can select during team meeting</a:t>
            </a:r>
          </a:p>
          <a:p>
            <a:r>
              <a:rPr lang="en-US" altLang="en-US" dirty="0" smtClean="0"/>
              <a:t>Focus on one routine, class, subject for developing intervention</a:t>
            </a:r>
          </a:p>
          <a:p>
            <a:r>
              <a:rPr lang="en-US" altLang="en-US" dirty="0" smtClean="0"/>
              <a:t>Make sure the facilitator is asking guiding questions-allow the teacher to describe how the intervention will be in their classroom</a:t>
            </a:r>
          </a:p>
          <a:p>
            <a:r>
              <a:rPr lang="en-US" altLang="en-US" dirty="0"/>
              <a:t>If meeting time is limited, break up strategies:</a:t>
            </a:r>
          </a:p>
          <a:p>
            <a:pPr lvl="1"/>
            <a:r>
              <a:rPr lang="en-US" altLang="en-US" dirty="0"/>
              <a:t>One meeting, focus on full development of Prevent, next meeting develop Teach/Reinforce OR</a:t>
            </a:r>
          </a:p>
          <a:p>
            <a:pPr lvl="1"/>
            <a:r>
              <a:rPr lang="en-US" altLang="en-US" dirty="0"/>
              <a:t>First concentrate on Teach/Reinforce; next meeting develop Prevent.</a:t>
            </a:r>
          </a:p>
          <a:p>
            <a:pPr marL="114300" indent="0">
              <a:buNone/>
            </a:pPr>
            <a:endParaRPr lang="en-US" altLang="en-US" dirty="0" smtClean="0"/>
          </a:p>
        </p:txBody>
      </p:sp>
    </p:spTree>
    <p:extLst>
      <p:ext uri="{BB962C8B-B14F-4D97-AF65-F5344CB8AC3E}">
        <p14:creationId xmlns:p14="http://schemas.microsoft.com/office/powerpoint/2010/main" val="1293307589"/>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a:xfrm>
            <a:off x="937591" y="274638"/>
            <a:ext cx="10160000" cy="1143000"/>
          </a:xfrm>
        </p:spPr>
        <p:txBody>
          <a:bodyPr/>
          <a:lstStyle/>
          <a:p>
            <a:r>
              <a:rPr lang="en-US" altLang="en-US" dirty="0" smtClean="0">
                <a:latin typeface="+mn-lt"/>
              </a:rPr>
              <a:t>Practice Time</a:t>
            </a:r>
          </a:p>
        </p:txBody>
      </p:sp>
      <p:sp>
        <p:nvSpPr>
          <p:cNvPr id="4" name="Content Placeholder 2"/>
          <p:cNvSpPr txBox="1">
            <a:spLocks/>
          </p:cNvSpPr>
          <p:nvPr/>
        </p:nvSpPr>
        <p:spPr>
          <a:xfrm>
            <a:off x="609600" y="1417638"/>
            <a:ext cx="8693426" cy="270344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smtClean="0"/>
              <a:t>Select a facilitator and a team member</a:t>
            </a:r>
          </a:p>
          <a:p>
            <a:r>
              <a:rPr lang="en-US" sz="2000" dirty="0" smtClean="0"/>
              <a:t>Using the blank goal setting form: operationalize either one problem behavior or one replacement behavior for a student (you may or may not be working with)</a:t>
            </a:r>
          </a:p>
          <a:p>
            <a:r>
              <a:rPr lang="en-US" altLang="en-US" sz="2000" dirty="0" smtClean="0"/>
              <a:t>Set </a:t>
            </a:r>
            <a:r>
              <a:rPr lang="en-US" altLang="en-US" sz="2000" dirty="0"/>
              <a:t>up a behavior rating scale</a:t>
            </a:r>
          </a:p>
          <a:p>
            <a:pPr lvl="1"/>
            <a:r>
              <a:rPr lang="en-US" altLang="en-US" dirty="0" smtClean="0">
                <a:ea typeface="Century Gothic" panose="020B0502020202020204" pitchFamily="34" charset="0"/>
                <a:cs typeface="Century Gothic" panose="020B0502020202020204" pitchFamily="34" charset="0"/>
              </a:rPr>
              <a:t>As </a:t>
            </a:r>
            <a:r>
              <a:rPr lang="en-US" altLang="en-US" dirty="0">
                <a:ea typeface="Century Gothic" panose="020B0502020202020204" pitchFamily="34" charset="0"/>
                <a:cs typeface="Century Gothic" panose="020B0502020202020204" pitchFamily="34" charset="0"/>
              </a:rPr>
              <a:t>a group, walk through the steps to set up the </a:t>
            </a:r>
            <a:r>
              <a:rPr lang="en-US" altLang="en-US" dirty="0" smtClean="0">
                <a:ea typeface="Century Gothic" panose="020B0502020202020204" pitchFamily="34" charset="0"/>
                <a:cs typeface="Century Gothic" panose="020B0502020202020204" pitchFamily="34" charset="0"/>
              </a:rPr>
              <a:t>scale</a:t>
            </a:r>
          </a:p>
          <a:p>
            <a:r>
              <a:rPr lang="en-US" dirty="0"/>
              <a:t>As a group, use the interview form, to begin developing your Assessment Organization Table and Hypothesis </a:t>
            </a:r>
            <a:r>
              <a:rPr lang="en-US" dirty="0" smtClean="0"/>
              <a:t>Statement</a:t>
            </a:r>
          </a:p>
          <a:p>
            <a:r>
              <a:rPr lang="en-US" sz="3000" dirty="0"/>
              <a:t>C</a:t>
            </a:r>
            <a:r>
              <a:rPr lang="en-US" sz="3000" dirty="0" smtClean="0"/>
              <a:t>ontinue </a:t>
            </a:r>
            <a:r>
              <a:rPr lang="en-US" sz="3000" dirty="0"/>
              <a:t>with previous practice task</a:t>
            </a:r>
            <a:r>
              <a:rPr lang="en-US" sz="3000" dirty="0" smtClean="0"/>
              <a:t>…</a:t>
            </a:r>
          </a:p>
          <a:p>
            <a:pPr lvl="1"/>
            <a:r>
              <a:rPr lang="en-US" sz="2800" dirty="0" smtClean="0"/>
              <a:t>Using the PTR menu and intervention descriptions, choose a prevent, teach or reinforce strategy to task analyze</a:t>
            </a:r>
          </a:p>
          <a:p>
            <a:pPr lvl="1"/>
            <a:endParaRPr lang="en-US" altLang="en-US" sz="2800" dirty="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4280356307"/>
      </p:ext>
    </p:extLst>
  </p:cSld>
  <p:clrMapOvr>
    <a:masterClrMapping/>
  </p:clrMapOvr>
  <p:transition spd="slow">
    <p:check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Safety Plan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0275" y="1417638"/>
            <a:ext cx="7053385" cy="5290039"/>
          </a:xfrm>
        </p:spPr>
      </p:pic>
    </p:spTree>
    <p:extLst>
      <p:ext uri="{BB962C8B-B14F-4D97-AF65-F5344CB8AC3E}">
        <p14:creationId xmlns:p14="http://schemas.microsoft.com/office/powerpoint/2010/main" val="31315203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Joe</a:t>
            </a:r>
            <a:endParaRPr lang="en-US" dirty="0"/>
          </a:p>
        </p:txBody>
      </p:sp>
      <p:pic>
        <p:nvPicPr>
          <p:cNvPr id="6" name="Content Placeholder 5"/>
          <p:cNvPicPr>
            <a:picLocks noGrp="1" noChangeAspect="1"/>
          </p:cNvPicPr>
          <p:nvPr>
            <p:ph idx="1"/>
          </p:nvPr>
        </p:nvPicPr>
        <p:blipFill>
          <a:blip r:embed="rId2"/>
          <a:stretch>
            <a:fillRect/>
          </a:stretch>
        </p:blipFill>
        <p:spPr>
          <a:xfrm>
            <a:off x="4545618" y="1417638"/>
            <a:ext cx="6223982" cy="4800600"/>
          </a:xfrm>
          <a:prstGeom prst="rect">
            <a:avLst/>
          </a:prstGeom>
        </p:spPr>
      </p:pic>
      <p:sp>
        <p:nvSpPr>
          <p:cNvPr id="7" name="TextBox 4"/>
          <p:cNvSpPr txBox="1">
            <a:spLocks noChangeArrowheads="1"/>
          </p:cNvSpPr>
          <p:nvPr/>
        </p:nvSpPr>
        <p:spPr bwMode="auto">
          <a:xfrm>
            <a:off x="609600" y="1639818"/>
            <a:ext cx="3125788"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r>
              <a:rPr lang="en-US" dirty="0" smtClean="0">
                <a:solidFill>
                  <a:prstClr val="black"/>
                </a:solidFill>
                <a:latin typeface="Calibri" panose="020F0502020204030204" pitchFamily="34" charset="0"/>
                <a:ea typeface="Calibri" panose="020F0502020204030204" pitchFamily="34" charset="0"/>
              </a:rPr>
              <a:t>Harmful behaviors escalate when Joe has received verbal corrections in order to escape  the tasks and adult.</a:t>
            </a:r>
            <a:endParaRPr lang="en-US" dirty="0">
              <a:solidFill>
                <a:prstClr val="black"/>
              </a:solidFill>
              <a:latin typeface="Calibri" panose="020F0502020204030204" pitchFamily="34" charset="0"/>
              <a:ea typeface="Calibri" panose="020F0502020204030204" pitchFamily="34" charset="0"/>
            </a:endParaRPr>
          </a:p>
        </p:txBody>
      </p:sp>
      <p:cxnSp>
        <p:nvCxnSpPr>
          <p:cNvPr id="8" name="Straight Arrow Connector 7"/>
          <p:cNvCxnSpPr/>
          <p:nvPr/>
        </p:nvCxnSpPr>
        <p:spPr>
          <a:xfrm>
            <a:off x="2150165" y="2840147"/>
            <a:ext cx="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TextBox 7"/>
          <p:cNvSpPr txBox="1">
            <a:spLocks noChangeArrowheads="1"/>
          </p:cNvSpPr>
          <p:nvPr/>
        </p:nvSpPr>
        <p:spPr bwMode="auto">
          <a:xfrm>
            <a:off x="609600" y="3754547"/>
            <a:ext cx="3278188" cy="175432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smtClean="0"/>
              <a:t>DISCONTINUE REINFORCE </a:t>
            </a:r>
            <a:r>
              <a:rPr lang="en-US" altLang="en-US" dirty="0"/>
              <a:t>INTERVENTION</a:t>
            </a:r>
            <a:r>
              <a:rPr lang="en-US" altLang="en-US" dirty="0" smtClean="0"/>
              <a:t>:</a:t>
            </a:r>
            <a:br>
              <a:rPr lang="en-US" altLang="en-US" dirty="0" smtClean="0"/>
            </a:br>
            <a:endParaRPr lang="en-US" altLang="en-US" dirty="0" smtClean="0"/>
          </a:p>
          <a:p>
            <a:pPr algn="ctr" eaLnBrk="1" hangingPunct="1"/>
            <a:r>
              <a:rPr lang="en-US" altLang="en-US" dirty="0"/>
              <a:t>How will we </a:t>
            </a:r>
            <a:r>
              <a:rPr lang="en-US" altLang="en-US" dirty="0" smtClean="0"/>
              <a:t>minimize the pay-off for the problem behavior?</a:t>
            </a:r>
            <a:endParaRPr lang="en-US" altLang="en-US" dirty="0"/>
          </a:p>
          <a:p>
            <a:pPr algn="ctr" eaLnBrk="1" hangingPunct="1"/>
            <a:endParaRPr lang="en-US" altLang="en-US" dirty="0"/>
          </a:p>
        </p:txBody>
      </p:sp>
      <p:sp>
        <p:nvSpPr>
          <p:cNvPr id="12" name="TextBox 11"/>
          <p:cNvSpPr txBox="1"/>
          <p:nvPr/>
        </p:nvSpPr>
        <p:spPr>
          <a:xfrm>
            <a:off x="655723" y="4283710"/>
            <a:ext cx="3243592" cy="1200329"/>
          </a:xfrm>
          <a:prstGeom prst="rect">
            <a:avLst/>
          </a:prstGeom>
          <a:noFill/>
        </p:spPr>
        <p:txBody>
          <a:bodyPr wrap="square" rtlCol="0">
            <a:spAutoFit/>
          </a:bodyPr>
          <a:lstStyle/>
          <a:p>
            <a:pPr algn="ctr"/>
            <a:r>
              <a:rPr lang="en-US" dirty="0" smtClean="0"/>
              <a:t>Goal is to de-escalate so that you are able to problem solve with the student.  Always make a plan for next time.</a:t>
            </a:r>
            <a:endParaRPr lang="en-US" dirty="0"/>
          </a:p>
        </p:txBody>
      </p:sp>
    </p:spTree>
    <p:extLst>
      <p:ext uri="{BB962C8B-B14F-4D97-AF65-F5344CB8AC3E}">
        <p14:creationId xmlns:p14="http://schemas.microsoft.com/office/powerpoint/2010/main" val="36832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Support Team </a:t>
            </a:r>
            <a:r>
              <a:rPr lang="en-US" dirty="0" smtClean="0"/>
              <a:t>Meeting #3+: Progress Monitoring and Follow Up</a:t>
            </a:r>
            <a:endParaRPr lang="en-US" dirty="0"/>
          </a:p>
        </p:txBody>
      </p:sp>
      <p:sp>
        <p:nvSpPr>
          <p:cNvPr id="3" name="Content Placeholder 2"/>
          <p:cNvSpPr>
            <a:spLocks noGrp="1"/>
          </p:cNvSpPr>
          <p:nvPr>
            <p:ph idx="1"/>
          </p:nvPr>
        </p:nvSpPr>
        <p:spPr>
          <a:xfrm>
            <a:off x="480646" y="2948353"/>
            <a:ext cx="10160000" cy="720970"/>
          </a:xfrm>
        </p:spPr>
        <p:txBody>
          <a:bodyPr>
            <a:normAutofit/>
          </a:bodyPr>
          <a:lstStyle/>
          <a:p>
            <a:pPr marL="114300" indent="0" algn="ctr">
              <a:buNone/>
            </a:pPr>
            <a:r>
              <a:rPr lang="en-US" sz="4000" dirty="0" smtClean="0"/>
              <a:t>Tab 3 Tools in Binder</a:t>
            </a:r>
          </a:p>
        </p:txBody>
      </p:sp>
    </p:spTree>
    <p:extLst>
      <p:ext uri="{BB962C8B-B14F-4D97-AF65-F5344CB8AC3E}">
        <p14:creationId xmlns:p14="http://schemas.microsoft.com/office/powerpoint/2010/main" val="39459443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dirty="0" smtClean="0"/>
              <a:t>Teacher Coaching</a:t>
            </a:r>
          </a:p>
        </p:txBody>
      </p:sp>
      <p:sp>
        <p:nvSpPr>
          <p:cNvPr id="97283" name="Rectangle 3"/>
          <p:cNvSpPr>
            <a:spLocks noGrp="1" noChangeArrowheads="1"/>
          </p:cNvSpPr>
          <p:nvPr>
            <p:ph idx="1"/>
          </p:nvPr>
        </p:nvSpPr>
        <p:spPr/>
        <p:txBody>
          <a:bodyPr/>
          <a:lstStyle/>
          <a:p>
            <a:r>
              <a:rPr lang="en-US" dirty="0" smtClean="0"/>
              <a:t>Teacher and Staff Training</a:t>
            </a:r>
          </a:p>
          <a:p>
            <a:pPr lvl="1"/>
            <a:r>
              <a:rPr lang="en-US" dirty="0" smtClean="0"/>
              <a:t>Initial training with no students present </a:t>
            </a:r>
          </a:p>
          <a:p>
            <a:pPr lvl="1"/>
            <a:r>
              <a:rPr lang="en-US" dirty="0" smtClean="0"/>
              <a:t>Model, Role Play, </a:t>
            </a:r>
          </a:p>
          <a:p>
            <a:pPr lvl="1"/>
            <a:r>
              <a:rPr lang="en-US" dirty="0" smtClean="0"/>
              <a:t>Q &amp; A, Discussion</a:t>
            </a:r>
          </a:p>
          <a:p>
            <a:r>
              <a:rPr lang="en-US" dirty="0" smtClean="0"/>
              <a:t>Fidelity checklist used by PTR Facilitator:</a:t>
            </a:r>
          </a:p>
          <a:p>
            <a:pPr lvl="1"/>
            <a:r>
              <a:rPr lang="en-US" dirty="0" smtClean="0"/>
              <a:t>Evaluate teacher accuracy on each step prior to implementation with student</a:t>
            </a:r>
          </a:p>
          <a:p>
            <a:pPr lvl="1"/>
            <a:r>
              <a:rPr lang="en-US" dirty="0" smtClean="0"/>
              <a:t>Comfort and competence measured</a:t>
            </a:r>
          </a:p>
          <a:p>
            <a:pPr lvl="1"/>
            <a:r>
              <a:rPr lang="en-US" dirty="0" smtClean="0"/>
              <a:t>Can also be used as fidelity measure after intervention is implemented</a:t>
            </a:r>
          </a:p>
        </p:txBody>
      </p:sp>
    </p:spTree>
    <p:extLst>
      <p:ext uri="{BB962C8B-B14F-4D97-AF65-F5344CB8AC3E}">
        <p14:creationId xmlns:p14="http://schemas.microsoft.com/office/powerpoint/2010/main" val="1830479333"/>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altLang="en-US" smtClean="0"/>
              <a:t>Coaching Steps</a:t>
            </a:r>
          </a:p>
        </p:txBody>
      </p:sp>
      <p:sp>
        <p:nvSpPr>
          <p:cNvPr id="3" name="Content Placeholder 2"/>
          <p:cNvSpPr>
            <a:spLocks noGrp="1"/>
          </p:cNvSpPr>
          <p:nvPr>
            <p:ph idx="1"/>
          </p:nvPr>
        </p:nvSpPr>
        <p:spPr/>
        <p:txBody>
          <a:bodyPr/>
          <a:lstStyle/>
          <a:p>
            <a:r>
              <a:rPr lang="en-US" smtClean="0"/>
              <a:t>Several methods for coaching the teacher.</a:t>
            </a:r>
          </a:p>
          <a:p>
            <a:r>
              <a:rPr lang="en-US" smtClean="0"/>
              <a:t>Can choose one method, combination of two, or all three</a:t>
            </a:r>
          </a:p>
          <a:p>
            <a:pPr lvl="1"/>
            <a:r>
              <a:rPr lang="en-US" smtClean="0"/>
              <a:t>Discussion—facilitator asks teacher to verbally describe (in his or her own words) each of the interventions.  </a:t>
            </a:r>
          </a:p>
          <a:p>
            <a:pPr lvl="2"/>
            <a:r>
              <a:rPr lang="en-US" smtClean="0"/>
              <a:t>Ensures teacher describes each step of the intervention</a:t>
            </a:r>
          </a:p>
          <a:p>
            <a:pPr lvl="2"/>
            <a:r>
              <a:rPr lang="en-US" smtClean="0"/>
              <a:t>Teacher can refer to coaching form to cue core steps </a:t>
            </a:r>
          </a:p>
          <a:p>
            <a:pPr lvl="1"/>
            <a:r>
              <a:rPr lang="en-US" smtClean="0"/>
              <a:t>Q &amp; A—facilitator asks teacher questions about strategies. </a:t>
            </a:r>
          </a:p>
          <a:p>
            <a:pPr lvl="2"/>
            <a:r>
              <a:rPr lang="en-US" smtClean="0"/>
              <a:t>For example, choice-making “When are you going to offer the choices to X?”; “What kind of choices will you offer X?”; etc.</a:t>
            </a:r>
          </a:p>
          <a:p>
            <a:pPr lvl="1"/>
            <a:r>
              <a:rPr lang="en-US" smtClean="0"/>
              <a:t>Role Play (preferred method)-facilitator plays role of student and asks teacher to perform plan steps as they would with student.</a:t>
            </a:r>
          </a:p>
          <a:p>
            <a:endParaRPr lang="en-US" dirty="0"/>
          </a:p>
        </p:txBody>
      </p:sp>
    </p:spTree>
    <p:extLst>
      <p:ext uri="{BB962C8B-B14F-4D97-AF65-F5344CB8AC3E}">
        <p14:creationId xmlns:p14="http://schemas.microsoft.com/office/powerpoint/2010/main" val="2458957431"/>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altLang="en-US" smtClean="0"/>
              <a:t>Coaching Steps</a:t>
            </a:r>
          </a:p>
        </p:txBody>
      </p:sp>
      <p:sp>
        <p:nvSpPr>
          <p:cNvPr id="3" name="Content Placeholder 2"/>
          <p:cNvSpPr>
            <a:spLocks noGrp="1"/>
          </p:cNvSpPr>
          <p:nvPr>
            <p:ph idx="1"/>
          </p:nvPr>
        </p:nvSpPr>
        <p:spPr/>
        <p:txBody>
          <a:bodyPr/>
          <a:lstStyle/>
          <a:p>
            <a:r>
              <a:rPr lang="en-US" dirty="0" smtClean="0"/>
              <a:t>Successful training:  </a:t>
            </a:r>
          </a:p>
          <a:p>
            <a:pPr lvl="1"/>
            <a:r>
              <a:rPr lang="en-US" dirty="0" smtClean="0"/>
              <a:t>Decide who else needs to be trained (e.g., student, other school staff, parent)</a:t>
            </a:r>
          </a:p>
          <a:p>
            <a:pPr lvl="1"/>
            <a:r>
              <a:rPr lang="en-US" dirty="0" smtClean="0"/>
              <a:t>Try to be there when teacher trains student or offer to train student</a:t>
            </a:r>
          </a:p>
          <a:p>
            <a:r>
              <a:rPr lang="en-US" dirty="0" smtClean="0"/>
              <a:t>Determine start date of intervention plan</a:t>
            </a:r>
          </a:p>
          <a:p>
            <a:pPr lvl="1"/>
            <a:r>
              <a:rPr lang="en-US" dirty="0" smtClean="0"/>
              <a:t>Can choose to implement the intervention in phases.</a:t>
            </a:r>
          </a:p>
          <a:p>
            <a:pPr lvl="2"/>
            <a:r>
              <a:rPr lang="en-US" dirty="0" smtClean="0"/>
              <a:t>Prevent first, then teach/reinforce</a:t>
            </a:r>
          </a:p>
          <a:p>
            <a:pPr lvl="2"/>
            <a:r>
              <a:rPr lang="en-US" dirty="0" smtClean="0"/>
              <a:t>Teach/reinforce first, the prevent</a:t>
            </a:r>
          </a:p>
          <a:p>
            <a:r>
              <a:rPr lang="en-US" dirty="0" smtClean="0"/>
              <a:t>Fidelity checklist can be used as fidelity measure rather than developing separate checklist  </a:t>
            </a:r>
          </a:p>
          <a:p>
            <a:pPr marL="114300" indent="0">
              <a:buNone/>
            </a:pPr>
            <a:endParaRPr lang="en-US" dirty="0"/>
          </a:p>
        </p:txBody>
      </p:sp>
    </p:spTree>
    <p:extLst>
      <p:ext uri="{BB962C8B-B14F-4D97-AF65-F5344CB8AC3E}">
        <p14:creationId xmlns:p14="http://schemas.microsoft.com/office/powerpoint/2010/main" val="12839234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jacenc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1702</TotalTime>
  <Words>8672</Words>
  <Application>Microsoft Office PowerPoint</Application>
  <PresentationFormat>Widescreen</PresentationFormat>
  <Paragraphs>1185</Paragraphs>
  <Slides>120</Slides>
  <Notes>69</Notes>
  <HiddenSlides>0</HiddenSlides>
  <MMClips>0</MMClips>
  <ScaleCrop>false</ScaleCrop>
  <HeadingPairs>
    <vt:vector size="8" baseType="variant">
      <vt:variant>
        <vt:lpstr>Fonts Used</vt:lpstr>
      </vt:variant>
      <vt:variant>
        <vt:i4>23</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45" baseType="lpstr">
      <vt:lpstr>ＭＳ Ｐゴシック</vt:lpstr>
      <vt:lpstr>ＭＳ Ｐゴシック</vt:lpstr>
      <vt:lpstr>Arial</vt:lpstr>
      <vt:lpstr>Arial Narrow</vt:lpstr>
      <vt:lpstr>Bookman Old Style</vt:lpstr>
      <vt:lpstr>Calibri</vt:lpstr>
      <vt:lpstr>Calibri Light</vt:lpstr>
      <vt:lpstr>Cambria</vt:lpstr>
      <vt:lpstr>Century Gothic</vt:lpstr>
      <vt:lpstr>Comic Sans MS</vt:lpstr>
      <vt:lpstr>Corbel</vt:lpstr>
      <vt:lpstr>Franklin Gothic Medium</vt:lpstr>
      <vt:lpstr>Gill Sans MT</vt:lpstr>
      <vt:lpstr>Microsoft Sans Serif</vt:lpstr>
      <vt:lpstr>ＭＳ 明朝</vt:lpstr>
      <vt:lpstr>Symbol</vt:lpstr>
      <vt:lpstr>Times New Roman</vt:lpstr>
      <vt:lpstr>Trebuchet MS</vt:lpstr>
      <vt:lpstr>Tunga</vt:lpstr>
      <vt:lpstr>Tw Cen MT</vt:lpstr>
      <vt:lpstr>Wingdings</vt:lpstr>
      <vt:lpstr>ヒラギノ角ゴ Pro W3</vt:lpstr>
      <vt:lpstr>ヒラギノ角ゴ ProN W3</vt:lpstr>
      <vt:lpstr>Adjacency</vt:lpstr>
      <vt:lpstr>Drawing</vt:lpstr>
      <vt:lpstr>Multi-Tiered System of Support Tier 3 Practices: DE-PBS Prevent-Teach-Reinforce</vt:lpstr>
      <vt:lpstr>DE-PBS Project is an on going collaboration between the Delaware Department of Education and the UD Center for Disabilities Studies</vt:lpstr>
      <vt:lpstr>Today’s Agenda</vt:lpstr>
      <vt:lpstr>Acknowledgements</vt:lpstr>
      <vt:lpstr>Our Audience &amp; Our Goals</vt:lpstr>
      <vt:lpstr>Why are we here?</vt:lpstr>
      <vt:lpstr>Multi-Tiered Systems of Support  (MTSS) for Student Success</vt:lpstr>
      <vt:lpstr>Why use the MTSS/PBS framework for schools?                                                                                </vt:lpstr>
      <vt:lpstr>PowerPoint Presentation</vt:lpstr>
      <vt:lpstr>PowerPoint Presentation</vt:lpstr>
      <vt:lpstr>PowerPoint Presentation</vt:lpstr>
      <vt:lpstr>PowerPoint Presentation</vt:lpstr>
      <vt:lpstr>PowerPoint Presentation</vt:lpstr>
      <vt:lpstr>Think about the Key Features as they relate to individualized supports…</vt:lpstr>
      <vt:lpstr>Please answer the following:</vt:lpstr>
      <vt:lpstr>Function Across Tiers</vt:lpstr>
      <vt:lpstr>Does your staff know the “F’ word?</vt:lpstr>
      <vt:lpstr>Functions of Behavior</vt:lpstr>
      <vt:lpstr>Basic Behavioral Theory</vt:lpstr>
      <vt:lpstr>Problem solve using functional thinking at Tier 1…</vt:lpstr>
      <vt:lpstr>Bus Duty</vt:lpstr>
      <vt:lpstr>Breakdown of Example: Bus Duty</vt:lpstr>
      <vt:lpstr>What is an FBA?</vt:lpstr>
      <vt:lpstr>Tier 3 is a Continuum of Supports </vt:lpstr>
      <vt:lpstr>Critical Features of the FBA</vt:lpstr>
      <vt:lpstr>7 Core Features of a BIP</vt:lpstr>
      <vt:lpstr>Let’s Self-Assess</vt:lpstr>
      <vt:lpstr>National Trends</vt:lpstr>
      <vt:lpstr>PowerPoint Presentation</vt:lpstr>
      <vt:lpstr>Comprehensive Support Plans using the Prevent-Teach-Reinforce Model</vt:lpstr>
      <vt:lpstr>Where is PTR in a Multi-tiered System of Supports (MTSS)?</vt:lpstr>
      <vt:lpstr>Who Was in the Original PTR Study?</vt:lpstr>
      <vt:lpstr>Research in PTR</vt:lpstr>
      <vt:lpstr>Research Outcomes</vt:lpstr>
      <vt:lpstr>PTR Model</vt:lpstr>
      <vt:lpstr>Meeting Schedule </vt:lpstr>
      <vt:lpstr>The FBA Process is always the same but becomes more complex as the student’s needs increase</vt:lpstr>
      <vt:lpstr>Resources  </vt:lpstr>
      <vt:lpstr>Teaming</vt:lpstr>
      <vt:lpstr>Individual Student Support Team Tips</vt:lpstr>
      <vt:lpstr>Tier III Decision Making Teams</vt:lpstr>
      <vt:lpstr>Case Study: Joe</vt:lpstr>
      <vt:lpstr>Case Study: Joe</vt:lpstr>
      <vt:lpstr>Record Review</vt:lpstr>
      <vt:lpstr>Support Team Meeting #1: Goal Setting/Data Collection</vt:lpstr>
      <vt:lpstr>Case Study: Joe</vt:lpstr>
      <vt:lpstr>Troubleshooting</vt:lpstr>
      <vt:lpstr>Quiz:  is the behavior operationalized?</vt:lpstr>
      <vt:lpstr>Operationalized Definitions</vt:lpstr>
      <vt:lpstr>Practice!</vt:lpstr>
      <vt:lpstr>Support Team Meeting #1: Progress Monitoring System</vt:lpstr>
      <vt:lpstr>Components of IBRST</vt:lpstr>
      <vt:lpstr>Case Study: Joe</vt:lpstr>
      <vt:lpstr>Secondary Level Modifications</vt:lpstr>
      <vt:lpstr>Variations of the Individualized Behavior Rating Scale Tool (IBRST)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Time</vt:lpstr>
      <vt:lpstr>Lunch:  11:45-1:00 </vt:lpstr>
      <vt:lpstr>Functional Behavior Assessment</vt:lpstr>
      <vt:lpstr>FBA and BIP Development</vt:lpstr>
      <vt:lpstr>Behavior Support Team Meeting #2: PTR Assessment (FBA):  Problem Analysis</vt:lpstr>
      <vt:lpstr>Several Versions of PTR Assessment</vt:lpstr>
      <vt:lpstr>FBA Tips</vt:lpstr>
      <vt:lpstr>Direct Observation:</vt:lpstr>
      <vt:lpstr>Case Study: Joe</vt:lpstr>
      <vt:lpstr>Case Study: Joe</vt:lpstr>
      <vt:lpstr>Assessment Organization Table:</vt:lpstr>
      <vt:lpstr>Case Study: Joe</vt:lpstr>
      <vt:lpstr>Troubleshooting</vt:lpstr>
      <vt:lpstr>Hypothesis or Summary Statement</vt:lpstr>
      <vt:lpstr>Case Study: Joe</vt:lpstr>
      <vt:lpstr>Practice Time</vt:lpstr>
      <vt:lpstr>Behavior Support Team Meeting# 2: Behavior Intervention Plan Development</vt:lpstr>
      <vt:lpstr>Behavior Intervention Plan Development:   Essential Features</vt:lpstr>
      <vt:lpstr>The BIP Process is always the same but becomes more complex as the student’s needs increase</vt:lpstr>
      <vt:lpstr>PowerPoint Presentation</vt:lpstr>
      <vt:lpstr>Replacement Behaviors Functional Equivalent vs. Alternate Skill</vt:lpstr>
      <vt:lpstr>Linking Hypothesis to Intervention</vt:lpstr>
      <vt:lpstr>Linking Hypothesis to Intervention</vt:lpstr>
      <vt:lpstr>Linking Hypothesis to Intervention</vt:lpstr>
      <vt:lpstr>Reinforcement and Punishment</vt:lpstr>
      <vt:lpstr>Linking Hypothesis to Intervention</vt:lpstr>
      <vt:lpstr>Linking Hypothesis to Intervention</vt:lpstr>
      <vt:lpstr>BIP Development Tips</vt:lpstr>
      <vt:lpstr>Classroom Matrix to teach coping skills </vt:lpstr>
      <vt:lpstr>BIP Development Tips</vt:lpstr>
      <vt:lpstr>Practice Time</vt:lpstr>
      <vt:lpstr>The Safety Plan</vt:lpstr>
      <vt:lpstr>Case Study: Joe</vt:lpstr>
      <vt:lpstr>Behavior Support Team Meeting #3+: Progress Monitoring and Follow Up</vt:lpstr>
      <vt:lpstr>Teacher Coaching</vt:lpstr>
      <vt:lpstr>Coaching Steps</vt:lpstr>
      <vt:lpstr>Coaching Steps</vt:lpstr>
      <vt:lpstr>In-Class Support </vt:lpstr>
      <vt:lpstr>Case Study: Joe</vt:lpstr>
      <vt:lpstr>Case Study: Joe</vt:lpstr>
      <vt:lpstr>Progress Monitoring</vt:lpstr>
      <vt:lpstr>What if Joe needs more support?</vt:lpstr>
      <vt:lpstr>What Does the Data Indicate?</vt:lpstr>
      <vt:lpstr>Case Study: Joe</vt:lpstr>
      <vt:lpstr>The Rowley/Endrew Test</vt:lpstr>
      <vt:lpstr>Board of Education v. Rowley, 1982</vt:lpstr>
      <vt:lpstr>The Rowley Two-Part Test</vt:lpstr>
      <vt:lpstr>Endrews Supreme Court Ruling:  March 22, 2017</vt:lpstr>
      <vt:lpstr>“The IEP must aim to enable the child to make progress. After all, the essential function of an IEP is to set out a plan for pursuing academic and functional advancement”  -Endrew F., 2017, p. 11- </vt:lpstr>
      <vt:lpstr>The Tenth Circuit’s Educational Benefit Standard</vt:lpstr>
      <vt:lpstr>The Rowley/Endrew Test</vt:lpstr>
      <vt:lpstr>Simple Starting Point</vt:lpstr>
      <vt:lpstr>Case Study</vt:lpstr>
      <vt:lpstr>Case Study: Joe</vt:lpstr>
      <vt:lpstr>Resources</vt:lpstr>
      <vt:lpstr>Questions?</vt:lpstr>
      <vt:lpstr>References:  </vt:lpstr>
      <vt:lpstr>PTR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 of Support Tier 3 Practices: DE-PBS Prevent-Teach-Reinforce</dc:title>
  <dc:creator>Nicole Roberts</dc:creator>
  <cp:lastModifiedBy>Nicole Roberts</cp:lastModifiedBy>
  <cp:revision>87</cp:revision>
  <cp:lastPrinted>2018-10-24T19:00:31Z</cp:lastPrinted>
  <dcterms:created xsi:type="dcterms:W3CDTF">2018-10-19T15:37:37Z</dcterms:created>
  <dcterms:modified xsi:type="dcterms:W3CDTF">2018-10-25T15:27:24Z</dcterms:modified>
</cp:coreProperties>
</file>