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5"/>
  </p:notesMasterIdLst>
  <p:handoutMasterIdLst>
    <p:handoutMasterId r:id="rId76"/>
  </p:handoutMasterIdLst>
  <p:sldIdLst>
    <p:sldId id="256" r:id="rId3"/>
    <p:sldId id="311" r:id="rId4"/>
    <p:sldId id="309" r:id="rId5"/>
    <p:sldId id="310" r:id="rId6"/>
    <p:sldId id="291" r:id="rId7"/>
    <p:sldId id="269" r:id="rId8"/>
    <p:sldId id="270" r:id="rId9"/>
    <p:sldId id="271" r:id="rId10"/>
    <p:sldId id="272" r:id="rId11"/>
    <p:sldId id="273" r:id="rId12"/>
    <p:sldId id="274" r:id="rId13"/>
    <p:sldId id="275" r:id="rId14"/>
    <p:sldId id="277" r:id="rId15"/>
    <p:sldId id="276" r:id="rId16"/>
    <p:sldId id="29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50" r:id="rId34"/>
    <p:sldId id="351" r:id="rId35"/>
    <p:sldId id="353" r:id="rId36"/>
    <p:sldId id="354" r:id="rId37"/>
    <p:sldId id="355" r:id="rId38"/>
    <p:sldId id="356" r:id="rId39"/>
    <p:sldId id="357" r:id="rId40"/>
    <p:sldId id="358" r:id="rId41"/>
    <p:sldId id="359" r:id="rId42"/>
    <p:sldId id="360" r:id="rId43"/>
    <p:sldId id="361" r:id="rId44"/>
    <p:sldId id="362" r:id="rId45"/>
    <p:sldId id="363" r:id="rId46"/>
    <p:sldId id="330" r:id="rId47"/>
    <p:sldId id="320" r:id="rId48"/>
    <p:sldId id="321" r:id="rId49"/>
    <p:sldId id="322" r:id="rId50"/>
    <p:sldId id="323" r:id="rId51"/>
    <p:sldId id="324" r:id="rId52"/>
    <p:sldId id="325" r:id="rId53"/>
    <p:sldId id="326" r:id="rId54"/>
    <p:sldId id="327" r:id="rId55"/>
    <p:sldId id="328" r:id="rId56"/>
    <p:sldId id="329" r:id="rId57"/>
    <p:sldId id="292" r:id="rId58"/>
    <p:sldId id="313" r:id="rId59"/>
    <p:sldId id="312" r:id="rId60"/>
    <p:sldId id="314" r:id="rId61"/>
    <p:sldId id="315" r:id="rId62"/>
    <p:sldId id="316" r:id="rId63"/>
    <p:sldId id="317" r:id="rId64"/>
    <p:sldId id="347" r:id="rId65"/>
    <p:sldId id="348" r:id="rId66"/>
    <p:sldId id="349" r:id="rId67"/>
    <p:sldId id="364" r:id="rId68"/>
    <p:sldId id="304" r:id="rId69"/>
    <p:sldId id="297" r:id="rId70"/>
    <p:sldId id="296" r:id="rId71"/>
    <p:sldId id="294" r:id="rId72"/>
    <p:sldId id="293" r:id="rId73"/>
    <p:sldId id="365"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63" autoAdjust="0"/>
    <p:restoredTop sz="64115" autoAdjust="0"/>
  </p:normalViewPr>
  <p:slideViewPr>
    <p:cSldViewPr snapToGrid="0" showGuides="1">
      <p:cViewPr varScale="1">
        <p:scale>
          <a:sx n="70" d="100"/>
          <a:sy n="70" d="100"/>
        </p:scale>
        <p:origin x="804" y="60"/>
      </p:cViewPr>
      <p:guideLst>
        <p:guide orient="horz" pos="2160"/>
        <p:guide pos="3840"/>
      </p:guideLst>
    </p:cSldViewPr>
  </p:slideViewPr>
  <p:notesTextViewPr>
    <p:cViewPr>
      <p:scale>
        <a:sx n="1" d="1"/>
        <a:sy n="1" d="1"/>
      </p:scale>
      <p:origin x="0" y="0"/>
    </p:cViewPr>
  </p:notesTextViewPr>
  <p:sorterViewPr>
    <p:cViewPr>
      <p:scale>
        <a:sx n="100" d="100"/>
        <a:sy n="100" d="100"/>
      </p:scale>
      <p:origin x="0" y="83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581FCC-CB51-4C0A-90CC-CAEF1A13111D}" type="doc">
      <dgm:prSet loTypeId="urn:microsoft.com/office/officeart/2005/8/layout/pyramid1" loCatId="pyramid" qsTypeId="urn:microsoft.com/office/officeart/2005/8/quickstyle/simple1" qsCatId="simple" csTypeId="urn:microsoft.com/office/officeart/2005/8/colors/accent1_2" csCatId="accent1" phldr="1"/>
      <dgm:spPr/>
    </dgm:pt>
    <dgm:pt modelId="{85A7559E-6C59-464D-99EB-2F258130B001}">
      <dgm:prSet phldrT="[Text]"/>
      <dgm:spPr>
        <a:solidFill>
          <a:srgbClr val="FF0000"/>
        </a:solidFill>
      </dgm:spPr>
      <dgm:t>
        <a:bodyPr/>
        <a:lstStyle/>
        <a:p>
          <a:r>
            <a:rPr lang="en-US" dirty="0"/>
            <a:t>Tier 3: PD &amp; Data</a:t>
          </a:r>
        </a:p>
      </dgm:t>
    </dgm:pt>
    <dgm:pt modelId="{1579C27B-4AC5-446B-9DD3-E06EEA0FF825}" type="parTrans" cxnId="{1A9DD812-C6DF-467A-810D-2C599A5C4AF1}">
      <dgm:prSet/>
      <dgm:spPr/>
      <dgm:t>
        <a:bodyPr/>
        <a:lstStyle/>
        <a:p>
          <a:endParaRPr lang="en-US"/>
        </a:p>
      </dgm:t>
    </dgm:pt>
    <dgm:pt modelId="{A0873A2A-3C23-4ACC-88DA-551A658AD3EA}" type="sibTrans" cxnId="{1A9DD812-C6DF-467A-810D-2C599A5C4AF1}">
      <dgm:prSet/>
      <dgm:spPr/>
      <dgm:t>
        <a:bodyPr/>
        <a:lstStyle/>
        <a:p>
          <a:endParaRPr lang="en-US"/>
        </a:p>
      </dgm:t>
    </dgm:pt>
    <dgm:pt modelId="{8B0DEDBC-745B-4DD0-8E64-970DB66031B7}">
      <dgm:prSet phldrT="[Text]"/>
      <dgm:spPr>
        <a:solidFill>
          <a:srgbClr val="FFFF00"/>
        </a:solidFill>
      </dgm:spPr>
      <dgm:t>
        <a:bodyPr/>
        <a:lstStyle/>
        <a:p>
          <a:r>
            <a:rPr lang="en-US" dirty="0"/>
            <a:t>Tier 2: PD &amp; Data</a:t>
          </a:r>
        </a:p>
      </dgm:t>
    </dgm:pt>
    <dgm:pt modelId="{12DAA21A-D493-41DA-A912-FBE1B54DF1DD}" type="parTrans" cxnId="{CBD952F9-7CF7-4B4B-9544-2684CBE15477}">
      <dgm:prSet/>
      <dgm:spPr/>
      <dgm:t>
        <a:bodyPr/>
        <a:lstStyle/>
        <a:p>
          <a:endParaRPr lang="en-US"/>
        </a:p>
      </dgm:t>
    </dgm:pt>
    <dgm:pt modelId="{438EFE99-AE00-445E-A26A-0BDFC873FCB1}" type="sibTrans" cxnId="{CBD952F9-7CF7-4B4B-9544-2684CBE15477}">
      <dgm:prSet/>
      <dgm:spPr/>
      <dgm:t>
        <a:bodyPr/>
        <a:lstStyle/>
        <a:p>
          <a:endParaRPr lang="en-US"/>
        </a:p>
      </dgm:t>
    </dgm:pt>
    <dgm:pt modelId="{AB940623-1E2E-49B9-90B5-3E2395C07BBD}">
      <dgm:prSet phldrT="[Text]"/>
      <dgm:spPr>
        <a:solidFill>
          <a:srgbClr val="00B050"/>
        </a:solidFill>
      </dgm:spPr>
      <dgm:t>
        <a:bodyPr/>
        <a:lstStyle/>
        <a:p>
          <a:r>
            <a:rPr lang="en-US" dirty="0"/>
            <a:t>Tier 1: PD &amp; Data</a:t>
          </a:r>
        </a:p>
      </dgm:t>
    </dgm:pt>
    <dgm:pt modelId="{BE7DBF42-268B-492B-8EDC-9015E45628E7}" type="parTrans" cxnId="{2C23D791-B8DF-4B9F-88EF-C12FA4C110C7}">
      <dgm:prSet/>
      <dgm:spPr/>
      <dgm:t>
        <a:bodyPr/>
        <a:lstStyle/>
        <a:p>
          <a:endParaRPr lang="en-US"/>
        </a:p>
      </dgm:t>
    </dgm:pt>
    <dgm:pt modelId="{34444CC1-C4F3-4871-905A-DC4E8B17F056}" type="sibTrans" cxnId="{2C23D791-B8DF-4B9F-88EF-C12FA4C110C7}">
      <dgm:prSet/>
      <dgm:spPr/>
      <dgm:t>
        <a:bodyPr/>
        <a:lstStyle/>
        <a:p>
          <a:endParaRPr lang="en-US"/>
        </a:p>
      </dgm:t>
    </dgm:pt>
    <dgm:pt modelId="{D5E1E6E0-D9D0-4F52-9D2E-2EBDC377B3C0}" type="pres">
      <dgm:prSet presAssocID="{EF581FCC-CB51-4C0A-90CC-CAEF1A13111D}" presName="Name0" presStyleCnt="0">
        <dgm:presLayoutVars>
          <dgm:dir/>
          <dgm:animLvl val="lvl"/>
          <dgm:resizeHandles val="exact"/>
        </dgm:presLayoutVars>
      </dgm:prSet>
      <dgm:spPr/>
    </dgm:pt>
    <dgm:pt modelId="{9F4D1526-8381-4C56-99E7-F0BB817E4756}" type="pres">
      <dgm:prSet presAssocID="{85A7559E-6C59-464D-99EB-2F258130B001}" presName="Name8" presStyleCnt="0"/>
      <dgm:spPr/>
    </dgm:pt>
    <dgm:pt modelId="{D47BE6B3-C033-45EF-A582-C065231C2A98}" type="pres">
      <dgm:prSet presAssocID="{85A7559E-6C59-464D-99EB-2F258130B001}" presName="level" presStyleLbl="node1" presStyleIdx="0" presStyleCnt="3">
        <dgm:presLayoutVars>
          <dgm:chMax val="1"/>
          <dgm:bulletEnabled val="1"/>
        </dgm:presLayoutVars>
      </dgm:prSet>
      <dgm:spPr/>
      <dgm:t>
        <a:bodyPr/>
        <a:lstStyle/>
        <a:p>
          <a:endParaRPr lang="en-US"/>
        </a:p>
      </dgm:t>
    </dgm:pt>
    <dgm:pt modelId="{B4E2E4E6-9971-46D1-A2B7-EBD347FEEC02}" type="pres">
      <dgm:prSet presAssocID="{85A7559E-6C59-464D-99EB-2F258130B001}" presName="levelTx" presStyleLbl="revTx" presStyleIdx="0" presStyleCnt="0">
        <dgm:presLayoutVars>
          <dgm:chMax val="1"/>
          <dgm:bulletEnabled val="1"/>
        </dgm:presLayoutVars>
      </dgm:prSet>
      <dgm:spPr/>
      <dgm:t>
        <a:bodyPr/>
        <a:lstStyle/>
        <a:p>
          <a:endParaRPr lang="en-US"/>
        </a:p>
      </dgm:t>
    </dgm:pt>
    <dgm:pt modelId="{A2D8017A-D472-43F8-BF6C-50D75434CDAC}" type="pres">
      <dgm:prSet presAssocID="{8B0DEDBC-745B-4DD0-8E64-970DB66031B7}" presName="Name8" presStyleCnt="0"/>
      <dgm:spPr/>
    </dgm:pt>
    <dgm:pt modelId="{EB022BEA-E93E-433B-BC3A-A1F4840CA52F}" type="pres">
      <dgm:prSet presAssocID="{8B0DEDBC-745B-4DD0-8E64-970DB66031B7}" presName="level" presStyleLbl="node1" presStyleIdx="1" presStyleCnt="3">
        <dgm:presLayoutVars>
          <dgm:chMax val="1"/>
          <dgm:bulletEnabled val="1"/>
        </dgm:presLayoutVars>
      </dgm:prSet>
      <dgm:spPr/>
      <dgm:t>
        <a:bodyPr/>
        <a:lstStyle/>
        <a:p>
          <a:endParaRPr lang="en-US"/>
        </a:p>
      </dgm:t>
    </dgm:pt>
    <dgm:pt modelId="{97A86261-D857-481B-A24D-0E2809D55335}" type="pres">
      <dgm:prSet presAssocID="{8B0DEDBC-745B-4DD0-8E64-970DB66031B7}" presName="levelTx" presStyleLbl="revTx" presStyleIdx="0" presStyleCnt="0">
        <dgm:presLayoutVars>
          <dgm:chMax val="1"/>
          <dgm:bulletEnabled val="1"/>
        </dgm:presLayoutVars>
      </dgm:prSet>
      <dgm:spPr/>
      <dgm:t>
        <a:bodyPr/>
        <a:lstStyle/>
        <a:p>
          <a:endParaRPr lang="en-US"/>
        </a:p>
      </dgm:t>
    </dgm:pt>
    <dgm:pt modelId="{3AA3629C-67C9-44B2-B008-88E6C9B89189}" type="pres">
      <dgm:prSet presAssocID="{AB940623-1E2E-49B9-90B5-3E2395C07BBD}" presName="Name8" presStyleCnt="0"/>
      <dgm:spPr/>
    </dgm:pt>
    <dgm:pt modelId="{DA583967-681F-4602-9118-EFB0AAF32404}" type="pres">
      <dgm:prSet presAssocID="{AB940623-1E2E-49B9-90B5-3E2395C07BBD}" presName="level" presStyleLbl="node1" presStyleIdx="2" presStyleCnt="3">
        <dgm:presLayoutVars>
          <dgm:chMax val="1"/>
          <dgm:bulletEnabled val="1"/>
        </dgm:presLayoutVars>
      </dgm:prSet>
      <dgm:spPr/>
      <dgm:t>
        <a:bodyPr/>
        <a:lstStyle/>
        <a:p>
          <a:endParaRPr lang="en-US"/>
        </a:p>
      </dgm:t>
    </dgm:pt>
    <dgm:pt modelId="{D81734F9-08D8-401F-8AB7-A1B53A892213}" type="pres">
      <dgm:prSet presAssocID="{AB940623-1E2E-49B9-90B5-3E2395C07BBD}" presName="levelTx" presStyleLbl="revTx" presStyleIdx="0" presStyleCnt="0">
        <dgm:presLayoutVars>
          <dgm:chMax val="1"/>
          <dgm:bulletEnabled val="1"/>
        </dgm:presLayoutVars>
      </dgm:prSet>
      <dgm:spPr/>
      <dgm:t>
        <a:bodyPr/>
        <a:lstStyle/>
        <a:p>
          <a:endParaRPr lang="en-US"/>
        </a:p>
      </dgm:t>
    </dgm:pt>
  </dgm:ptLst>
  <dgm:cxnLst>
    <dgm:cxn modelId="{512FEA9C-5E72-4D21-B3B9-743813F4B350}" type="presOf" srcId="{85A7559E-6C59-464D-99EB-2F258130B001}" destId="{D47BE6B3-C033-45EF-A582-C065231C2A98}" srcOrd="0" destOrd="0" presId="urn:microsoft.com/office/officeart/2005/8/layout/pyramid1"/>
    <dgm:cxn modelId="{A8AC5131-BD2F-459D-8E9D-1C4B6F764117}" type="presOf" srcId="{AB940623-1E2E-49B9-90B5-3E2395C07BBD}" destId="{DA583967-681F-4602-9118-EFB0AAF32404}" srcOrd="0" destOrd="0" presId="urn:microsoft.com/office/officeart/2005/8/layout/pyramid1"/>
    <dgm:cxn modelId="{1A9DD812-C6DF-467A-810D-2C599A5C4AF1}" srcId="{EF581FCC-CB51-4C0A-90CC-CAEF1A13111D}" destId="{85A7559E-6C59-464D-99EB-2F258130B001}" srcOrd="0" destOrd="0" parTransId="{1579C27B-4AC5-446B-9DD3-E06EEA0FF825}" sibTransId="{A0873A2A-3C23-4ACC-88DA-551A658AD3EA}"/>
    <dgm:cxn modelId="{83EA898B-A9CA-4148-A4DA-6F562C34EEAD}" type="presOf" srcId="{8B0DEDBC-745B-4DD0-8E64-970DB66031B7}" destId="{97A86261-D857-481B-A24D-0E2809D55335}" srcOrd="1" destOrd="0" presId="urn:microsoft.com/office/officeart/2005/8/layout/pyramid1"/>
    <dgm:cxn modelId="{CBD952F9-7CF7-4B4B-9544-2684CBE15477}" srcId="{EF581FCC-CB51-4C0A-90CC-CAEF1A13111D}" destId="{8B0DEDBC-745B-4DD0-8E64-970DB66031B7}" srcOrd="1" destOrd="0" parTransId="{12DAA21A-D493-41DA-A912-FBE1B54DF1DD}" sibTransId="{438EFE99-AE00-445E-A26A-0BDFC873FCB1}"/>
    <dgm:cxn modelId="{AC8C3C5E-575A-452A-8D82-94CEC5A2793E}" type="presOf" srcId="{85A7559E-6C59-464D-99EB-2F258130B001}" destId="{B4E2E4E6-9971-46D1-A2B7-EBD347FEEC02}" srcOrd="1" destOrd="0" presId="urn:microsoft.com/office/officeart/2005/8/layout/pyramid1"/>
    <dgm:cxn modelId="{2C23D791-B8DF-4B9F-88EF-C12FA4C110C7}" srcId="{EF581FCC-CB51-4C0A-90CC-CAEF1A13111D}" destId="{AB940623-1E2E-49B9-90B5-3E2395C07BBD}" srcOrd="2" destOrd="0" parTransId="{BE7DBF42-268B-492B-8EDC-9015E45628E7}" sibTransId="{34444CC1-C4F3-4871-905A-DC4E8B17F056}"/>
    <dgm:cxn modelId="{9914D500-E56E-49A7-ACBD-B203D1360D51}" type="presOf" srcId="{EF581FCC-CB51-4C0A-90CC-CAEF1A13111D}" destId="{D5E1E6E0-D9D0-4F52-9D2E-2EBDC377B3C0}" srcOrd="0" destOrd="0" presId="urn:microsoft.com/office/officeart/2005/8/layout/pyramid1"/>
    <dgm:cxn modelId="{660FF061-AA00-43C6-A000-6A20FA50514B}" type="presOf" srcId="{8B0DEDBC-745B-4DD0-8E64-970DB66031B7}" destId="{EB022BEA-E93E-433B-BC3A-A1F4840CA52F}" srcOrd="0" destOrd="0" presId="urn:microsoft.com/office/officeart/2005/8/layout/pyramid1"/>
    <dgm:cxn modelId="{D96BBCF7-97E8-449D-A01F-D27733F3E8E0}" type="presOf" srcId="{AB940623-1E2E-49B9-90B5-3E2395C07BBD}" destId="{D81734F9-08D8-401F-8AB7-A1B53A892213}" srcOrd="1" destOrd="0" presId="urn:microsoft.com/office/officeart/2005/8/layout/pyramid1"/>
    <dgm:cxn modelId="{CF811964-C0FA-4D92-9010-7C404EF4C5E4}" type="presParOf" srcId="{D5E1E6E0-D9D0-4F52-9D2E-2EBDC377B3C0}" destId="{9F4D1526-8381-4C56-99E7-F0BB817E4756}" srcOrd="0" destOrd="0" presId="urn:microsoft.com/office/officeart/2005/8/layout/pyramid1"/>
    <dgm:cxn modelId="{8D2D334B-7E46-464D-B541-F64483A3E845}" type="presParOf" srcId="{9F4D1526-8381-4C56-99E7-F0BB817E4756}" destId="{D47BE6B3-C033-45EF-A582-C065231C2A98}" srcOrd="0" destOrd="0" presId="urn:microsoft.com/office/officeart/2005/8/layout/pyramid1"/>
    <dgm:cxn modelId="{3CA439E2-7D77-4C51-A6B3-FDC312169512}" type="presParOf" srcId="{9F4D1526-8381-4C56-99E7-F0BB817E4756}" destId="{B4E2E4E6-9971-46D1-A2B7-EBD347FEEC02}" srcOrd="1" destOrd="0" presId="urn:microsoft.com/office/officeart/2005/8/layout/pyramid1"/>
    <dgm:cxn modelId="{676E37E2-7C10-4EC1-89DA-B699636B83B3}" type="presParOf" srcId="{D5E1E6E0-D9D0-4F52-9D2E-2EBDC377B3C0}" destId="{A2D8017A-D472-43F8-BF6C-50D75434CDAC}" srcOrd="1" destOrd="0" presId="urn:microsoft.com/office/officeart/2005/8/layout/pyramid1"/>
    <dgm:cxn modelId="{BB1321B0-79CD-47CA-AE8F-0AEF1F6AFDEE}" type="presParOf" srcId="{A2D8017A-D472-43F8-BF6C-50D75434CDAC}" destId="{EB022BEA-E93E-433B-BC3A-A1F4840CA52F}" srcOrd="0" destOrd="0" presId="urn:microsoft.com/office/officeart/2005/8/layout/pyramid1"/>
    <dgm:cxn modelId="{E7A7E74E-682D-403B-AF26-9EC238294A61}" type="presParOf" srcId="{A2D8017A-D472-43F8-BF6C-50D75434CDAC}" destId="{97A86261-D857-481B-A24D-0E2809D55335}" srcOrd="1" destOrd="0" presId="urn:microsoft.com/office/officeart/2005/8/layout/pyramid1"/>
    <dgm:cxn modelId="{9B27579B-9334-467D-A12B-8B0856EC28ED}" type="presParOf" srcId="{D5E1E6E0-D9D0-4F52-9D2E-2EBDC377B3C0}" destId="{3AA3629C-67C9-44B2-B008-88E6C9B89189}" srcOrd="2" destOrd="0" presId="urn:microsoft.com/office/officeart/2005/8/layout/pyramid1"/>
    <dgm:cxn modelId="{833F050A-B607-4D60-B3E5-E51018D93ABA}" type="presParOf" srcId="{3AA3629C-67C9-44B2-B008-88E6C9B89189}" destId="{DA583967-681F-4602-9118-EFB0AAF32404}" srcOrd="0" destOrd="0" presId="urn:microsoft.com/office/officeart/2005/8/layout/pyramid1"/>
    <dgm:cxn modelId="{67D66AB4-0840-40EA-9110-B1CD1C14C149}" type="presParOf" srcId="{3AA3629C-67C9-44B2-B008-88E6C9B89189}" destId="{D81734F9-08D8-401F-8AB7-A1B53A89221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BE6B3-C033-45EF-A582-C065231C2A98}">
      <dsp:nvSpPr>
        <dsp:cNvPr id="0" name=""/>
        <dsp:cNvSpPr/>
      </dsp:nvSpPr>
      <dsp:spPr>
        <a:xfrm>
          <a:off x="2448454" y="0"/>
          <a:ext cx="2448454" cy="1310746"/>
        </a:xfrm>
        <a:prstGeom prst="trapezoid">
          <a:avLst>
            <a:gd name="adj" fmla="val 93399"/>
          </a:avLst>
        </a:prstGeom>
        <a:solidFill>
          <a:srgbClr val="FF0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a:t>Tier 3: PD &amp; Data</a:t>
          </a:r>
        </a:p>
      </dsp:txBody>
      <dsp:txXfrm>
        <a:off x="2448454" y="0"/>
        <a:ext cx="2448454" cy="1310746"/>
      </dsp:txXfrm>
    </dsp:sp>
    <dsp:sp modelId="{EB022BEA-E93E-433B-BC3A-A1F4840CA52F}">
      <dsp:nvSpPr>
        <dsp:cNvPr id="0" name=""/>
        <dsp:cNvSpPr/>
      </dsp:nvSpPr>
      <dsp:spPr>
        <a:xfrm>
          <a:off x="1224227" y="1310746"/>
          <a:ext cx="4896908" cy="1310746"/>
        </a:xfrm>
        <a:prstGeom prst="trapezoid">
          <a:avLst>
            <a:gd name="adj" fmla="val 93399"/>
          </a:avLst>
        </a:prstGeom>
        <a:solidFill>
          <a:srgbClr val="FFFF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a:t>Tier 2: PD &amp; Data</a:t>
          </a:r>
        </a:p>
      </dsp:txBody>
      <dsp:txXfrm>
        <a:off x="2081185" y="1310746"/>
        <a:ext cx="3182990" cy="1310746"/>
      </dsp:txXfrm>
    </dsp:sp>
    <dsp:sp modelId="{DA583967-681F-4602-9118-EFB0AAF32404}">
      <dsp:nvSpPr>
        <dsp:cNvPr id="0" name=""/>
        <dsp:cNvSpPr/>
      </dsp:nvSpPr>
      <dsp:spPr>
        <a:xfrm>
          <a:off x="0" y="2621492"/>
          <a:ext cx="7345362" cy="1310746"/>
        </a:xfrm>
        <a:prstGeom prst="trapezoid">
          <a:avLst>
            <a:gd name="adj" fmla="val 93399"/>
          </a:avLst>
        </a:prstGeom>
        <a:solidFill>
          <a:srgbClr val="00B05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a:t>Tier 1: PD &amp; Data</a:t>
          </a:r>
        </a:p>
      </dsp:txBody>
      <dsp:txXfrm>
        <a:off x="1285438" y="2621492"/>
        <a:ext cx="4774485" cy="13107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5D8207-7014-5F4A-992D-8E316048B9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201C8D-8EBA-B34F-9FA8-1B02EA39CF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25F70C-0EFC-224E-ABDB-EB298D9D3844}" type="datetimeFigureOut">
              <a:rPr lang="en-US" smtClean="0"/>
              <a:t>12/11/2018</a:t>
            </a:fld>
            <a:endParaRPr lang="en-US"/>
          </a:p>
        </p:txBody>
      </p:sp>
      <p:sp>
        <p:nvSpPr>
          <p:cNvPr id="4" name="Footer Placeholder 3">
            <a:extLst>
              <a:ext uri="{FF2B5EF4-FFF2-40B4-BE49-F238E27FC236}">
                <a16:creationId xmlns:a16="http://schemas.microsoft.com/office/drawing/2014/main" id="{CE6D4BCA-6162-F14A-8852-6248D17B5C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5F47E2-D00D-1040-B865-84760C0903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F70B41-5052-C548-B590-109283DB4388}" type="slidenum">
              <a:rPr lang="en-US" smtClean="0"/>
              <a:t>‹#›</a:t>
            </a:fld>
            <a:endParaRPr lang="en-US"/>
          </a:p>
        </p:txBody>
      </p:sp>
    </p:spTree>
    <p:extLst>
      <p:ext uri="{BB962C8B-B14F-4D97-AF65-F5344CB8AC3E}">
        <p14:creationId xmlns:p14="http://schemas.microsoft.com/office/powerpoint/2010/main" val="16852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C39FA-869D-44DB-BD08-241535BCE495}"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03C84-37BD-4663-B70D-ACFEA9DADEAC}" type="slidenum">
              <a:rPr lang="en-US" smtClean="0"/>
              <a:t>‹#›</a:t>
            </a:fld>
            <a:endParaRPr lang="en-US"/>
          </a:p>
        </p:txBody>
      </p:sp>
    </p:spTree>
    <p:extLst>
      <p:ext uri="{BB962C8B-B14F-4D97-AF65-F5344CB8AC3E}">
        <p14:creationId xmlns:p14="http://schemas.microsoft.com/office/powerpoint/2010/main" val="361661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4119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3672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0717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1440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1722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214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44514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179159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78464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683623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10660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28021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68343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411248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354771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36696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332327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676009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841272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27888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04142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647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9660">
              <a:defRPr/>
            </a:pPr>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927433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198913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78617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052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13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505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194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684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215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520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43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endParaRPr lang="en-US" sz="1200" dirty="0">
              <a:solidFill>
                <a:srgbClr val="000000"/>
              </a:solidFill>
              <a:latin typeface="Calibri" charset="0"/>
              <a:cs typeface="Calibri"/>
            </a:endParaRPr>
          </a:p>
        </p:txBody>
      </p:sp>
      <p:sp>
        <p:nvSpPr>
          <p:cNvPr id="52226"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69" rIns="91538" bIns="45769"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solidFill>
                <a:srgbClr val="000000"/>
              </a:solidFill>
              <a:latin typeface="Calibri" charset="0"/>
            </a:endParaRPr>
          </a:p>
        </p:txBody>
      </p:sp>
      <p:sp>
        <p:nvSpPr>
          <p:cNvPr id="52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2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45232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824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063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921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71400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33146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524661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21922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857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42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9992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1309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8824565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7794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437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835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2595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046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Georgia" charset="0"/>
            </a:endParaRPr>
          </a:p>
        </p:txBody>
      </p:sp>
      <p:sp>
        <p:nvSpPr>
          <p:cNvPr id="124931"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9568" eaLnBrk="0" hangingPunct="0">
              <a:defRPr sz="2400">
                <a:solidFill>
                  <a:schemeClr val="tx1"/>
                </a:solidFill>
                <a:latin typeface="Arial" charset="0"/>
                <a:ea typeface="ＭＳ Ｐゴシック" charset="0"/>
                <a:cs typeface="ＭＳ Ｐゴシック" charset="0"/>
              </a:defRPr>
            </a:lvl1pPr>
            <a:lvl2pPr marL="757066" indent="-291179" defTabSz="949568" eaLnBrk="0" hangingPunct="0">
              <a:defRPr sz="2400">
                <a:solidFill>
                  <a:schemeClr val="tx1"/>
                </a:solidFill>
                <a:latin typeface="Arial" charset="0"/>
                <a:ea typeface="ＭＳ Ｐゴシック" charset="0"/>
              </a:defRPr>
            </a:lvl2pPr>
            <a:lvl3pPr marL="1164717" indent="-232943" defTabSz="949568" eaLnBrk="0" hangingPunct="0">
              <a:defRPr sz="2400">
                <a:solidFill>
                  <a:schemeClr val="tx1"/>
                </a:solidFill>
                <a:latin typeface="Arial" charset="0"/>
                <a:ea typeface="ＭＳ Ｐゴシック" charset="0"/>
              </a:defRPr>
            </a:lvl3pPr>
            <a:lvl4pPr marL="1630604" indent="-232943" defTabSz="949568" eaLnBrk="0" hangingPunct="0">
              <a:defRPr sz="2400">
                <a:solidFill>
                  <a:schemeClr val="tx1"/>
                </a:solidFill>
                <a:latin typeface="Arial" charset="0"/>
                <a:ea typeface="ＭＳ Ｐゴシック" charset="0"/>
              </a:defRPr>
            </a:lvl4pPr>
            <a:lvl5pPr marL="2096491" indent="-232943" defTabSz="949568" eaLnBrk="0" hangingPunct="0">
              <a:defRPr sz="2400">
                <a:solidFill>
                  <a:schemeClr val="tx1"/>
                </a:solidFill>
                <a:latin typeface="Arial" charset="0"/>
                <a:ea typeface="ＭＳ Ｐゴシック" charset="0"/>
              </a:defRPr>
            </a:lvl5pPr>
            <a:lvl6pPr marL="2562377" indent="-232943" defTabSz="94956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4956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4956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49568"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4956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eorgia" charset="0"/>
              <a:ea typeface="ＭＳ Ｐゴシック" charset="0"/>
              <a:cs typeface="Arial" charset="0"/>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933"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9568" eaLnBrk="0" hangingPunct="0">
              <a:defRPr sz="2400">
                <a:solidFill>
                  <a:schemeClr val="tx1"/>
                </a:solidFill>
                <a:latin typeface="Arial" charset="0"/>
                <a:ea typeface="ＭＳ Ｐゴシック" charset="0"/>
                <a:cs typeface="ＭＳ Ｐゴシック" charset="0"/>
              </a:defRPr>
            </a:lvl1pPr>
            <a:lvl2pPr marL="757066" indent="-291179" defTabSz="949568" eaLnBrk="0" hangingPunct="0">
              <a:defRPr sz="2400">
                <a:solidFill>
                  <a:schemeClr val="tx1"/>
                </a:solidFill>
                <a:latin typeface="Arial" charset="0"/>
                <a:ea typeface="ＭＳ Ｐゴシック" charset="0"/>
              </a:defRPr>
            </a:lvl2pPr>
            <a:lvl3pPr marL="1164717" indent="-232943" defTabSz="949568" eaLnBrk="0" hangingPunct="0">
              <a:defRPr sz="2400">
                <a:solidFill>
                  <a:schemeClr val="tx1"/>
                </a:solidFill>
                <a:latin typeface="Arial" charset="0"/>
                <a:ea typeface="ＭＳ Ｐゴシック" charset="0"/>
              </a:defRPr>
            </a:lvl3pPr>
            <a:lvl4pPr marL="1630604" indent="-232943" defTabSz="949568" eaLnBrk="0" hangingPunct="0">
              <a:defRPr sz="2400">
                <a:solidFill>
                  <a:schemeClr val="tx1"/>
                </a:solidFill>
                <a:latin typeface="Arial" charset="0"/>
                <a:ea typeface="ＭＳ Ｐゴシック" charset="0"/>
              </a:defRPr>
            </a:lvl4pPr>
            <a:lvl5pPr marL="2096491" indent="-232943" defTabSz="949568" eaLnBrk="0" hangingPunct="0">
              <a:defRPr sz="2400">
                <a:solidFill>
                  <a:schemeClr val="tx1"/>
                </a:solidFill>
                <a:latin typeface="Arial" charset="0"/>
                <a:ea typeface="ＭＳ Ｐゴシック" charset="0"/>
              </a:defRPr>
            </a:lvl5pPr>
            <a:lvl6pPr marL="2562377" indent="-232943" defTabSz="94956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4956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4956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49568"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4956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eorgia" charset="0"/>
              <a:ea typeface="ＭＳ Ｐゴシック" charset="0"/>
              <a:cs typeface="Arial" charset="0"/>
            </a:endParaRPr>
          </a:p>
        </p:txBody>
      </p:sp>
      <p:sp>
        <p:nvSpPr>
          <p:cNvPr id="2" name="Header Placeholder 1"/>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7803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288594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37641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00790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dirty="0"/>
          </a:p>
        </p:txBody>
      </p:sp>
    </p:spTree>
    <p:extLst>
      <p:ext uri="{BB962C8B-B14F-4D97-AF65-F5344CB8AC3E}">
        <p14:creationId xmlns:p14="http://schemas.microsoft.com/office/powerpoint/2010/main" val="4137437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384942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b="1" dirty="0"/>
          </a:p>
        </p:txBody>
      </p:sp>
    </p:spTree>
    <p:extLst>
      <p:ext uri="{BB962C8B-B14F-4D97-AF65-F5344CB8AC3E}">
        <p14:creationId xmlns:p14="http://schemas.microsoft.com/office/powerpoint/2010/main" val="31870435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dirty="0"/>
          </a:p>
        </p:txBody>
      </p:sp>
    </p:spTree>
    <p:extLst>
      <p:ext uri="{BB962C8B-B14F-4D97-AF65-F5344CB8AC3E}">
        <p14:creationId xmlns:p14="http://schemas.microsoft.com/office/powerpoint/2010/main" val="34645040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b="0" dirty="0"/>
          </a:p>
        </p:txBody>
      </p:sp>
    </p:spTree>
    <p:extLst>
      <p:ext uri="{BB962C8B-B14F-4D97-AF65-F5344CB8AC3E}">
        <p14:creationId xmlns:p14="http://schemas.microsoft.com/office/powerpoint/2010/main" val="18732422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9660">
              <a:defRPr/>
            </a:pPr>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35914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957629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defTabSz="469660">
              <a:defRPr/>
            </a:pPr>
            <a:endParaRPr lang="en-US">
              <a:solidFill>
                <a:prstClr val="black"/>
              </a:solidFill>
              <a:latin typeface="Calibri"/>
            </a:endParaRP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6205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2109949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066367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001385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3982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690928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501753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1652652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79770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30359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84658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AA8F410-AD55-4B4A-8238-577AEAA4D54F}" type="datetimeFigureOut">
              <a:rPr lang="en-US" smtClean="0"/>
              <a:t>12/11/2018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0109CB2-6F1D-4185-819E-CC3F8B16187E}"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348230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8F410-AD55-4B4A-8238-577AEAA4D54F}"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09CB2-6F1D-4185-819E-CC3F8B16187E}" type="slidenum">
              <a:rPr lang="en-US" smtClean="0"/>
              <a:t>‹#›</a:t>
            </a:fld>
            <a:endParaRPr lang="en-US"/>
          </a:p>
        </p:txBody>
      </p:sp>
    </p:spTree>
    <p:extLst>
      <p:ext uri="{BB962C8B-B14F-4D97-AF65-F5344CB8AC3E}">
        <p14:creationId xmlns:p14="http://schemas.microsoft.com/office/powerpoint/2010/main" val="251748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8F410-AD55-4B4A-8238-577AEAA4D54F}"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09CB2-6F1D-4185-819E-CC3F8B16187E}" type="slidenum">
              <a:rPr lang="en-US" smtClean="0"/>
              <a:t>‹#›</a:t>
            </a:fld>
            <a:endParaRPr lang="en-US"/>
          </a:p>
        </p:txBody>
      </p:sp>
    </p:spTree>
    <p:extLst>
      <p:ext uri="{BB962C8B-B14F-4D97-AF65-F5344CB8AC3E}">
        <p14:creationId xmlns:p14="http://schemas.microsoft.com/office/powerpoint/2010/main" val="1164767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21128"/>
            <a:ext cx="12192000" cy="1647955"/>
          </a:xfrm>
        </p:spPr>
        <p:txBody>
          <a:bodyPr anchor="b"/>
          <a:lstStyle/>
          <a:p>
            <a:r>
              <a:rPr lang="en-US" dirty="0"/>
              <a:t>Click to edit Master title style</a:t>
            </a:r>
          </a:p>
        </p:txBody>
      </p:sp>
      <p:sp>
        <p:nvSpPr>
          <p:cNvPr id="3" name="Subtitle 2"/>
          <p:cNvSpPr>
            <a:spLocks noGrp="1"/>
          </p:cNvSpPr>
          <p:nvPr>
            <p:ph type="subTitle" idx="1"/>
          </p:nvPr>
        </p:nvSpPr>
        <p:spPr>
          <a:xfrm>
            <a:off x="0" y="3869083"/>
            <a:ext cx="12192000" cy="1411152"/>
          </a:xfrm>
        </p:spPr>
        <p:txBody>
          <a:bodyPr anchor="t"/>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7" name="Group 6"/>
          <p:cNvGrpSpPr/>
          <p:nvPr userDrawn="1"/>
        </p:nvGrpSpPr>
        <p:grpSpPr>
          <a:xfrm>
            <a:off x="0" y="0"/>
            <a:ext cx="12192000" cy="534832"/>
            <a:chOff x="0" y="5981700"/>
            <a:chExt cx="9144000" cy="72739"/>
          </a:xfrm>
        </p:grpSpPr>
        <p:sp>
          <p:nvSpPr>
            <p:cNvPr id="8" name="Rectangle 7"/>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pic>
        <p:nvPicPr>
          <p:cNvPr id="12" name="Picture 11" descr="ddo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4598" y="5924871"/>
            <a:ext cx="3477588" cy="866840"/>
          </a:xfrm>
          <a:prstGeom prst="rect">
            <a:avLst/>
          </a:prstGeom>
        </p:spPr>
      </p:pic>
      <p:grpSp>
        <p:nvGrpSpPr>
          <p:cNvPr id="13" name="Group 12"/>
          <p:cNvGrpSpPr/>
          <p:nvPr userDrawn="1"/>
        </p:nvGrpSpPr>
        <p:grpSpPr>
          <a:xfrm>
            <a:off x="0" y="5280235"/>
            <a:ext cx="12192000" cy="534832"/>
            <a:chOff x="0" y="5981700"/>
            <a:chExt cx="9144000" cy="72739"/>
          </a:xfrm>
        </p:grpSpPr>
        <p:sp>
          <p:nvSpPr>
            <p:cNvPr id="14" name="Rectangle 13"/>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descr="early1.jpg"/>
          <p:cNvPicPr>
            <a:picLocks noChangeAspect="1"/>
          </p:cNvPicPr>
          <p:nvPr userDrawn="1"/>
        </p:nvPicPr>
        <p:blipFill>
          <a:blip r:embed="rId3"/>
          <a:srcRect l="5959" t="11585" b="5626"/>
          <a:stretch>
            <a:fillRect/>
          </a:stretch>
        </p:blipFill>
        <p:spPr>
          <a:xfrm>
            <a:off x="1" y="534834"/>
            <a:ext cx="3040412" cy="1686293"/>
          </a:xfrm>
          <a:prstGeom prst="rect">
            <a:avLst/>
          </a:prstGeom>
        </p:spPr>
      </p:pic>
      <p:pic>
        <p:nvPicPr>
          <p:cNvPr id="19" name="Picture 1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02314" y="534833"/>
            <a:ext cx="3050785" cy="1686295"/>
          </a:xfrm>
          <a:prstGeom prst="rect">
            <a:avLst/>
          </a:prstGeom>
        </p:spPr>
      </p:pic>
      <p:pic>
        <p:nvPicPr>
          <p:cNvPr id="20" name="Picture 19" descr="2013.34.jp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135743" y="534833"/>
            <a:ext cx="3061901" cy="1686295"/>
          </a:xfrm>
          <a:prstGeom prst="rect">
            <a:avLst/>
          </a:prstGeom>
        </p:spPr>
      </p:pic>
      <p:pic>
        <p:nvPicPr>
          <p:cNvPr id="21" name="Picture 20"/>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040412" y="534834"/>
            <a:ext cx="3061901" cy="1686293"/>
          </a:xfrm>
          <a:prstGeom prst="rect">
            <a:avLst/>
          </a:prstGeom>
        </p:spPr>
      </p:pic>
    </p:spTree>
    <p:extLst>
      <p:ext uri="{BB962C8B-B14F-4D97-AF65-F5344CB8AC3E}">
        <p14:creationId xmlns:p14="http://schemas.microsoft.com/office/powerpoint/2010/main" val="203397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09600" y="6486836"/>
            <a:ext cx="7416800" cy="365125"/>
          </a:xfrm>
        </p:spPr>
        <p:txBody>
          <a:bodyPr/>
          <a:lstStyle>
            <a:lvl1pPr algn="l">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78AA309-8C80-B544-8D0C-6E2421A4D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423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 y="1762016"/>
            <a:ext cx="12191519" cy="2096269"/>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481" y="306644"/>
            <a:ext cx="12191519" cy="1455373"/>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12" name="Group 11"/>
          <p:cNvGrpSpPr/>
          <p:nvPr userDrawn="1"/>
        </p:nvGrpSpPr>
        <p:grpSpPr>
          <a:xfrm>
            <a:off x="0" y="5544579"/>
            <a:ext cx="12192000" cy="358602"/>
            <a:chOff x="0" y="5981700"/>
            <a:chExt cx="9144000" cy="72739"/>
          </a:xfrm>
        </p:grpSpPr>
        <p:sp>
          <p:nvSpPr>
            <p:cNvPr id="13" name="Rectangle 12"/>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pic>
        <p:nvPicPr>
          <p:cNvPr id="17" name="Picture 16" descr="ddo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54812" y="6132729"/>
            <a:ext cx="2482377" cy="618769"/>
          </a:xfrm>
          <a:prstGeom prst="rect">
            <a:avLst/>
          </a:prstGeom>
        </p:spPr>
      </p:pic>
      <p:grpSp>
        <p:nvGrpSpPr>
          <p:cNvPr id="18" name="Group 17"/>
          <p:cNvGrpSpPr/>
          <p:nvPr userDrawn="1"/>
        </p:nvGrpSpPr>
        <p:grpSpPr>
          <a:xfrm>
            <a:off x="0" y="0"/>
            <a:ext cx="12192000" cy="358602"/>
            <a:chOff x="0" y="5981700"/>
            <a:chExt cx="9144000" cy="72739"/>
          </a:xfrm>
        </p:grpSpPr>
        <p:sp>
          <p:nvSpPr>
            <p:cNvPr id="19" name="Rectangle 18"/>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1" y="3858285"/>
            <a:ext cx="3039932" cy="1686295"/>
          </a:xfrm>
          <a:prstGeom prst="rect">
            <a:avLst/>
          </a:prstGeom>
        </p:spPr>
      </p:pic>
      <p:pic>
        <p:nvPicPr>
          <p:cNvPr id="24" name="Picture 2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150314" y="3858284"/>
            <a:ext cx="3041687" cy="1697703"/>
          </a:xfrm>
          <a:prstGeom prst="rect">
            <a:avLst/>
          </a:prstGeom>
        </p:spPr>
      </p:pic>
      <p:pic>
        <p:nvPicPr>
          <p:cNvPr id="25" name="Picture 2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102315" y="3858286"/>
            <a:ext cx="3047999" cy="1686293"/>
          </a:xfrm>
          <a:prstGeom prst="rect">
            <a:avLst/>
          </a:prstGeom>
        </p:spPr>
      </p:pic>
      <p:pic>
        <p:nvPicPr>
          <p:cNvPr id="26" name="Picture 2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040412" y="3858285"/>
            <a:ext cx="3061901" cy="1686294"/>
          </a:xfrm>
          <a:prstGeom prst="rect">
            <a:avLst/>
          </a:prstGeom>
        </p:spPr>
      </p:pic>
    </p:spTree>
    <p:extLst>
      <p:ext uri="{BB962C8B-B14F-4D97-AF65-F5344CB8AC3E}">
        <p14:creationId xmlns:p14="http://schemas.microsoft.com/office/powerpoint/2010/main" val="233797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609600" y="6486836"/>
            <a:ext cx="7416800" cy="365125"/>
          </a:xfrm>
        </p:spPr>
        <p:txBody>
          <a:bodyPr/>
          <a:lstStyle>
            <a:lvl1pPr algn="l">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78AA309-8C80-B544-8D0C-6E2421A4D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547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609600" y="6486836"/>
            <a:ext cx="7416800" cy="365125"/>
          </a:xfrm>
        </p:spPr>
        <p:txBody>
          <a:bodyPr/>
          <a:lstStyle>
            <a:lvl1pPr algn="l">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78AA309-8C80-B544-8D0C-6E2421A4D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299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777040" y="6486836"/>
            <a:ext cx="7249360" cy="365125"/>
          </a:xfr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78AA309-8C80-B544-8D0C-6E2421A4D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94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8AA309-8C80-B544-8D0C-6E2421A4D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9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8F410-AD55-4B4A-8238-577AEAA4D54F}"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09CB2-6F1D-4185-819E-CC3F8B16187E}" type="slidenum">
              <a:rPr lang="en-US" smtClean="0"/>
              <a:t>‹#›</a:t>
            </a:fld>
            <a:endParaRPr lang="en-US"/>
          </a:p>
        </p:txBody>
      </p:sp>
    </p:spTree>
    <p:extLst>
      <p:ext uri="{BB962C8B-B14F-4D97-AF65-F5344CB8AC3E}">
        <p14:creationId xmlns:p14="http://schemas.microsoft.com/office/powerpoint/2010/main" val="329940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AA8F410-AD55-4B4A-8238-577AEAA4D54F}" type="datetimeFigureOut">
              <a:rPr lang="en-US" smtClean="0"/>
              <a:t>12/11/2018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0109CB2-6F1D-4185-819E-CC3F8B16187E}"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291240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A8F410-AD55-4B4A-8238-577AEAA4D54F}"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09CB2-6F1D-4185-819E-CC3F8B16187E}" type="slidenum">
              <a:rPr lang="en-US" smtClean="0"/>
              <a:t>‹#›</a:t>
            </a:fld>
            <a:endParaRPr lang="en-US"/>
          </a:p>
        </p:txBody>
      </p:sp>
    </p:spTree>
    <p:extLst>
      <p:ext uri="{BB962C8B-B14F-4D97-AF65-F5344CB8AC3E}">
        <p14:creationId xmlns:p14="http://schemas.microsoft.com/office/powerpoint/2010/main" val="251694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A8F410-AD55-4B4A-8238-577AEAA4D54F}"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09CB2-6F1D-4185-819E-CC3F8B16187E}" type="slidenum">
              <a:rPr lang="en-US" smtClean="0"/>
              <a:t>‹#›</a:t>
            </a:fld>
            <a:endParaRPr lang="en-US"/>
          </a:p>
        </p:txBody>
      </p:sp>
    </p:spTree>
    <p:extLst>
      <p:ext uri="{BB962C8B-B14F-4D97-AF65-F5344CB8AC3E}">
        <p14:creationId xmlns:p14="http://schemas.microsoft.com/office/powerpoint/2010/main" val="146233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A8F410-AD55-4B4A-8238-577AEAA4D54F}"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09CB2-6F1D-4185-819E-CC3F8B16187E}" type="slidenum">
              <a:rPr lang="en-US" smtClean="0"/>
              <a:t>‹#›</a:t>
            </a:fld>
            <a:endParaRPr lang="en-US"/>
          </a:p>
        </p:txBody>
      </p:sp>
    </p:spTree>
    <p:extLst>
      <p:ext uri="{BB962C8B-B14F-4D97-AF65-F5344CB8AC3E}">
        <p14:creationId xmlns:p14="http://schemas.microsoft.com/office/powerpoint/2010/main" val="298782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8F410-AD55-4B4A-8238-577AEAA4D54F}"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09CB2-6F1D-4185-819E-CC3F8B16187E}" type="slidenum">
              <a:rPr lang="en-US" smtClean="0"/>
              <a:t>‹#›</a:t>
            </a:fld>
            <a:endParaRPr lang="en-US"/>
          </a:p>
        </p:txBody>
      </p:sp>
    </p:spTree>
    <p:extLst>
      <p:ext uri="{BB962C8B-B14F-4D97-AF65-F5344CB8AC3E}">
        <p14:creationId xmlns:p14="http://schemas.microsoft.com/office/powerpoint/2010/main" val="344030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AA8F410-AD55-4B4A-8238-577AEAA4D54F}" type="datetimeFigureOut">
              <a:rPr lang="en-US" smtClean="0"/>
              <a:t>12/11/2018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109CB2-6F1D-4185-819E-CC3F8B16187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332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AA8F410-AD55-4B4A-8238-577AEAA4D54F}" type="datetimeFigureOut">
              <a:rPr lang="en-US" smtClean="0"/>
              <a:t>12/11/2018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109CB2-6F1D-4185-819E-CC3F8B16187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31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AA8F410-AD55-4B4A-8238-577AEAA4D54F}" type="datetimeFigureOut">
              <a:rPr lang="en-US" smtClean="0"/>
              <a:t>12/11/2018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0109CB2-6F1D-4185-819E-CC3F8B16187E}"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6210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43000"/>
          </a:xfrm>
          <a:prstGeom prst="rect">
            <a:avLst/>
          </a:prstGeom>
          <a:solidFill>
            <a:schemeClr val="tx2"/>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56630"/>
            <a:ext cx="10972800" cy="48282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486836"/>
            <a:ext cx="284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48683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486836"/>
            <a:ext cx="28448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8AA309-8C80-B544-8D0C-6E2421A4D394}" type="slidenum">
              <a:rPr lang="en-US" smtClean="0">
                <a:solidFill>
                  <a:prstClr val="black">
                    <a:tint val="75000"/>
                  </a:prstClr>
                </a:solidFill>
              </a:rPr>
              <a:pPr/>
              <a:t>‹#›</a:t>
            </a:fld>
            <a:endParaRPr lang="en-US" dirty="0">
              <a:solidFill>
                <a:prstClr val="black">
                  <a:tint val="75000"/>
                </a:prstClr>
              </a:solidFill>
            </a:endParaRPr>
          </a:p>
        </p:txBody>
      </p:sp>
      <p:grpSp>
        <p:nvGrpSpPr>
          <p:cNvPr id="12" name="Group 11"/>
          <p:cNvGrpSpPr/>
          <p:nvPr userDrawn="1"/>
        </p:nvGrpSpPr>
        <p:grpSpPr>
          <a:xfrm>
            <a:off x="0" y="6416651"/>
            <a:ext cx="12192000" cy="72739"/>
            <a:chOff x="0" y="5981700"/>
            <a:chExt cx="9144000" cy="72739"/>
          </a:xfrm>
        </p:grpSpPr>
        <p:sp>
          <p:nvSpPr>
            <p:cNvPr id="8" name="Rectangle 7"/>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3028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ctr" defTabSz="457200" rtl="0" eaLnBrk="1" latinLnBrk="0" hangingPunct="1">
        <a:spcBef>
          <a:spcPct val="0"/>
        </a:spcBef>
        <a:buNone/>
        <a:defRPr sz="4000" b="1" i="0" kern="1200">
          <a:solidFill>
            <a:schemeClr val="bg1"/>
          </a:solidFill>
          <a:latin typeface="+mj-lt"/>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h1.oet.udel.edu/pbs/recognition/applicatio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hyperlink" Target="http://wh1.oet.udel.edu/pbs/ptr-form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h1.oet.udel.edu/pbs/tier-3-forms-and-tool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h1.oet.udel.edu/pbs/tier-3-forms-and-tool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doe.k12.de.us/cms/lib/DE01922744/Centricity/Domain/470/PDF%202018%20SDIP%20Report.pdf"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legis.delaware.gov/json/BillDetail/GenerateHtmlDocumentEngrossment?engrossmentId=13013&amp;docTypeId=6"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pbis.org/school/equity-pbi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www.pbis.org/Common/Cms/files/pbisresources/A%205-Point%20Intervention%20Approach%20for%20Enhancing%20Equity%20in%20School%20Discipline.pdf"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mailto:linda.smith@doe.k12.de.u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DE-PBS Cadre Meeting</a:t>
            </a:r>
          </a:p>
        </p:txBody>
      </p:sp>
      <p:sp>
        <p:nvSpPr>
          <p:cNvPr id="3" name="Subtitle 2"/>
          <p:cNvSpPr>
            <a:spLocks noGrp="1"/>
          </p:cNvSpPr>
          <p:nvPr>
            <p:ph type="subTitle" idx="1"/>
          </p:nvPr>
        </p:nvSpPr>
        <p:spPr/>
        <p:txBody>
          <a:bodyPr/>
          <a:lstStyle/>
          <a:p>
            <a:r>
              <a:rPr lang="en-US" dirty="0"/>
              <a:t>Thursday, December 6, 2018</a:t>
            </a:r>
          </a:p>
        </p:txBody>
      </p:sp>
    </p:spTree>
    <p:extLst>
      <p:ext uri="{BB962C8B-B14F-4D97-AF65-F5344CB8AC3E}">
        <p14:creationId xmlns:p14="http://schemas.microsoft.com/office/powerpoint/2010/main" val="152749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91064"/>
            <a:ext cx="8229600" cy="1143000"/>
          </a:xfrm>
        </p:spPr>
        <p:txBody>
          <a:bodyPr/>
          <a:lstStyle/>
          <a:p>
            <a:pPr algn="ctr"/>
            <a:r>
              <a:rPr lang="en-US" dirty="0"/>
              <a:t>2017-18 Phase 3 Recipients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5312602"/>
              </p:ext>
            </p:extLst>
          </p:nvPr>
        </p:nvGraphicFramePr>
        <p:xfrm>
          <a:off x="1676400" y="2018271"/>
          <a:ext cx="8839200" cy="2779089"/>
        </p:xfrm>
        <a:graphic>
          <a:graphicData uri="http://schemas.openxmlformats.org/drawingml/2006/table">
            <a:tbl>
              <a:tblPr firstRow="1" firstCol="1" bandRow="1">
                <a:tableStyleId>{00A15C55-8517-42AA-B614-E9B94910E393}</a:tableStyleId>
              </a:tblPr>
              <a:tblGrid>
                <a:gridCol w="3738914">
                  <a:extLst>
                    <a:ext uri="{9D8B030D-6E8A-4147-A177-3AD203B41FA5}">
                      <a16:colId xmlns:a16="http://schemas.microsoft.com/office/drawing/2014/main" val="20000"/>
                    </a:ext>
                  </a:extLst>
                </a:gridCol>
                <a:gridCol w="5100286">
                  <a:extLst>
                    <a:ext uri="{9D8B030D-6E8A-4147-A177-3AD203B41FA5}">
                      <a16:colId xmlns:a16="http://schemas.microsoft.com/office/drawing/2014/main" val="20001"/>
                    </a:ext>
                  </a:extLst>
                </a:gridCol>
              </a:tblGrid>
              <a:tr h="386562">
                <a:tc>
                  <a:txBody>
                    <a:bodyPr/>
                    <a:lstStyle/>
                    <a:p>
                      <a:pPr marL="0" marR="0" algn="ctr">
                        <a:lnSpc>
                          <a:spcPct val="115000"/>
                        </a:lnSpc>
                        <a:spcBef>
                          <a:spcPts val="0"/>
                        </a:spcBef>
                        <a:spcAft>
                          <a:spcPts val="0"/>
                        </a:spcAft>
                      </a:pPr>
                      <a:r>
                        <a:rPr lang="en-US" sz="2400" dirty="0">
                          <a:solidFill>
                            <a:schemeClr val="tx1"/>
                          </a:solidFill>
                          <a:effectLst/>
                          <a:latin typeface="+mn-lt"/>
                        </a:rPr>
                        <a:t>School District</a:t>
                      </a:r>
                      <a:endParaRPr lang="en-US" sz="2400" dirty="0">
                        <a:solidFill>
                          <a:schemeClr val="tx1"/>
                        </a:solidFill>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solidFill>
                            <a:schemeClr val="tx1"/>
                          </a:solidFill>
                          <a:effectLst/>
                          <a:latin typeface="+mn-lt"/>
                        </a:rPr>
                        <a:t>School Name</a:t>
                      </a:r>
                      <a:endParaRPr lang="en-US" sz="2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r h="786155">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Christina</a:t>
                      </a: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chemeClr val="tx1"/>
                          </a:solidFill>
                          <a:effectLst/>
                          <a:latin typeface="+mn-lt"/>
                          <a:ea typeface="Calibri"/>
                          <a:cs typeface="Times New Roman"/>
                        </a:rPr>
                        <a:t>Shue</a:t>
                      </a:r>
                      <a:r>
                        <a:rPr lang="en-US" sz="2400" baseline="0" dirty="0">
                          <a:solidFill>
                            <a:schemeClr val="tx1"/>
                          </a:solidFill>
                          <a:effectLst/>
                          <a:latin typeface="+mn-lt"/>
                          <a:ea typeface="Calibri"/>
                          <a:cs typeface="Times New Roman"/>
                        </a:rPr>
                        <a:t>-Medill Middle</a:t>
                      </a:r>
                      <a:endParaRPr lang="en-US" sz="2400" dirty="0">
                        <a:solidFill>
                          <a:schemeClr val="tx1"/>
                        </a:solidFill>
                        <a:effectLst/>
                        <a:latin typeface="+mn-lt"/>
                        <a:ea typeface="Calibri"/>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1"/>
                  </a:ext>
                </a:extLst>
              </a:tr>
              <a:tr h="786155">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Lake Forest</a:t>
                      </a: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East Elementary</a:t>
                      </a:r>
                    </a:p>
                  </a:txBody>
                  <a:tcPr marL="68580" marR="68580" marT="0" marB="0">
                    <a:solidFill>
                      <a:schemeClr val="accent4">
                        <a:lumMod val="60000"/>
                        <a:lumOff val="40000"/>
                      </a:schemeClr>
                    </a:solidFill>
                  </a:tcPr>
                </a:tc>
                <a:extLst>
                  <a:ext uri="{0D108BD9-81ED-4DB2-BD59-A6C34878D82A}">
                    <a16:rowId xmlns:a16="http://schemas.microsoft.com/office/drawing/2014/main" val="10002"/>
                  </a:ext>
                </a:extLst>
              </a:tr>
              <a:tr h="786155">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Red Clay</a:t>
                      </a: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Cooke Elementary</a:t>
                      </a:r>
                    </a:p>
                  </a:txBody>
                  <a:tcPr marL="68580" marR="68580" marT="0" marB="0">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8667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060"/>
            <a:ext cx="10515600" cy="1325563"/>
          </a:xfrm>
        </p:spPr>
        <p:txBody>
          <a:bodyPr/>
          <a:lstStyle/>
          <a:p>
            <a:pPr algn="ctr"/>
            <a:r>
              <a:rPr lang="en-US" dirty="0"/>
              <a:t>2017-18 Phase 4 Recipients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85159"/>
              </p:ext>
            </p:extLst>
          </p:nvPr>
        </p:nvGraphicFramePr>
        <p:xfrm>
          <a:off x="1676400" y="1295401"/>
          <a:ext cx="8839200" cy="4951155"/>
        </p:xfrm>
        <a:graphic>
          <a:graphicData uri="http://schemas.openxmlformats.org/drawingml/2006/table">
            <a:tbl>
              <a:tblPr firstRow="1" firstCol="1" bandRow="1">
                <a:tableStyleId>{5C22544A-7EE6-4342-B048-85BDC9FD1C3A}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25746">
                <a:tc>
                  <a:txBody>
                    <a:bodyPr/>
                    <a:lstStyle/>
                    <a:p>
                      <a:pPr marL="0" marR="0" algn="ctr">
                        <a:lnSpc>
                          <a:spcPct val="115000"/>
                        </a:lnSpc>
                        <a:spcBef>
                          <a:spcPts val="0"/>
                        </a:spcBef>
                        <a:spcAft>
                          <a:spcPts val="0"/>
                        </a:spcAft>
                      </a:pPr>
                      <a:r>
                        <a:rPr lang="en-US" sz="2400" dirty="0">
                          <a:solidFill>
                            <a:schemeClr val="tx1"/>
                          </a:solidFill>
                          <a:effectLst/>
                          <a:latin typeface="+mn-lt"/>
                        </a:rPr>
                        <a:t>School District</a:t>
                      </a:r>
                      <a:endParaRPr lang="en-US" sz="2400" dirty="0">
                        <a:solidFill>
                          <a:schemeClr val="tx1"/>
                        </a:solidFill>
                        <a:effectLst/>
                        <a:latin typeface="+mn-lt"/>
                        <a:ea typeface="Calibri"/>
                        <a:cs typeface="Times New Roman"/>
                      </a:endParaRPr>
                    </a:p>
                  </a:txBody>
                  <a:tcPr marL="46469" marR="46469" marT="0" marB="0">
                    <a:solidFill>
                      <a:schemeClr val="accent2"/>
                    </a:solidFill>
                  </a:tcPr>
                </a:tc>
                <a:tc>
                  <a:txBody>
                    <a:bodyPr/>
                    <a:lstStyle/>
                    <a:p>
                      <a:pPr marL="0" marR="0" algn="ctr">
                        <a:lnSpc>
                          <a:spcPct val="115000"/>
                        </a:lnSpc>
                        <a:spcBef>
                          <a:spcPts val="0"/>
                        </a:spcBef>
                        <a:spcAft>
                          <a:spcPts val="0"/>
                        </a:spcAft>
                      </a:pPr>
                      <a:r>
                        <a:rPr lang="en-US" sz="2400" dirty="0">
                          <a:solidFill>
                            <a:schemeClr val="tx1"/>
                          </a:solidFill>
                          <a:effectLst/>
                          <a:latin typeface="+mn-lt"/>
                        </a:rPr>
                        <a:t>School Name</a:t>
                      </a:r>
                      <a:endParaRPr lang="en-US" sz="2400" dirty="0">
                        <a:solidFill>
                          <a:schemeClr val="tx1"/>
                        </a:solidFill>
                        <a:effectLst/>
                        <a:latin typeface="+mn-lt"/>
                        <a:ea typeface="Calibri"/>
                        <a:cs typeface="Times New Roman"/>
                      </a:endParaRPr>
                    </a:p>
                  </a:txBody>
                  <a:tcPr marL="46469" marR="46469" marT="0" marB="0">
                    <a:solidFill>
                      <a:schemeClr val="accent2"/>
                    </a:solidFill>
                  </a:tcPr>
                </a:tc>
                <a:extLst>
                  <a:ext uri="{0D108BD9-81ED-4DB2-BD59-A6C34878D82A}">
                    <a16:rowId xmlns:a16="http://schemas.microsoft.com/office/drawing/2014/main" val="10000"/>
                  </a:ext>
                </a:extLst>
              </a:tr>
              <a:tr h="684895">
                <a:tc>
                  <a:txBody>
                    <a:bodyPr/>
                    <a:lstStyle/>
                    <a:p>
                      <a:pPr marL="0" marR="0" algn="ctr">
                        <a:lnSpc>
                          <a:spcPct val="115000"/>
                        </a:lnSpc>
                        <a:spcBef>
                          <a:spcPts val="0"/>
                        </a:spcBef>
                        <a:spcAft>
                          <a:spcPts val="0"/>
                        </a:spcAft>
                      </a:pPr>
                      <a:r>
                        <a:rPr lang="en-US" sz="2400" b="0" dirty="0" err="1">
                          <a:solidFill>
                            <a:schemeClr val="tx1"/>
                          </a:solidFill>
                          <a:effectLst/>
                          <a:latin typeface="+mn-lt"/>
                          <a:ea typeface="Calibri"/>
                          <a:cs typeface="Times New Roman"/>
                        </a:rPr>
                        <a:t>Appoquinimink</a:t>
                      </a:r>
                      <a:endParaRPr lang="en-US" sz="2400" b="0" dirty="0">
                        <a:solidFill>
                          <a:schemeClr val="tx1"/>
                        </a:solidFill>
                        <a:effectLst/>
                        <a:latin typeface="+mn-lt"/>
                        <a:ea typeface="Calibri"/>
                        <a:cs typeface="Times New Roman"/>
                      </a:endParaRPr>
                    </a:p>
                  </a:txBody>
                  <a:tcPr marL="46469" marR="46469"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Brick Mill Elementary</a:t>
                      </a:r>
                    </a:p>
                  </a:txBody>
                  <a:tcPr marL="46469" marR="46469" marT="0" marB="0">
                    <a:solidFill>
                      <a:schemeClr val="accent2">
                        <a:lumMod val="20000"/>
                        <a:lumOff val="80000"/>
                      </a:schemeClr>
                    </a:solidFill>
                  </a:tcPr>
                </a:tc>
                <a:extLst>
                  <a:ext uri="{0D108BD9-81ED-4DB2-BD59-A6C34878D82A}">
                    <a16:rowId xmlns:a16="http://schemas.microsoft.com/office/drawing/2014/main" val="10001"/>
                  </a:ext>
                </a:extLst>
              </a:tr>
              <a:tr h="64787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0" dirty="0" err="1">
                          <a:solidFill>
                            <a:schemeClr val="tx1"/>
                          </a:solidFill>
                          <a:effectLst/>
                          <a:latin typeface="+mn-lt"/>
                          <a:ea typeface="Calibri"/>
                          <a:cs typeface="Times New Roman"/>
                        </a:rPr>
                        <a:t>Appoquinimink</a:t>
                      </a:r>
                      <a:endParaRPr lang="en-US" sz="2400" b="0" dirty="0">
                        <a:solidFill>
                          <a:schemeClr val="tx1"/>
                        </a:solidFill>
                        <a:effectLst/>
                        <a:latin typeface="+mn-lt"/>
                        <a:ea typeface="Calibri"/>
                        <a:cs typeface="Times New Roman"/>
                      </a:endParaRPr>
                    </a:p>
                  </a:txBody>
                  <a:tcPr marL="46469" marR="46469"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Bunker</a:t>
                      </a:r>
                      <a:r>
                        <a:rPr lang="en-US" sz="2400" baseline="0" dirty="0">
                          <a:solidFill>
                            <a:schemeClr val="tx1"/>
                          </a:solidFill>
                          <a:effectLst/>
                          <a:latin typeface="+mn-lt"/>
                          <a:ea typeface="Calibri"/>
                          <a:cs typeface="Times New Roman"/>
                        </a:rPr>
                        <a:t> Hill Elementary</a:t>
                      </a:r>
                      <a:endParaRPr lang="en-US" sz="2400" dirty="0">
                        <a:solidFill>
                          <a:schemeClr val="tx1"/>
                        </a:solidFill>
                        <a:effectLst/>
                        <a:latin typeface="+mn-lt"/>
                        <a:ea typeface="Calibri"/>
                        <a:cs typeface="Times New Roman"/>
                      </a:endParaRPr>
                    </a:p>
                  </a:txBody>
                  <a:tcPr marL="46469" marR="46469" marT="0" marB="0">
                    <a:solidFill>
                      <a:schemeClr val="accent2">
                        <a:lumMod val="20000"/>
                        <a:lumOff val="80000"/>
                      </a:schemeClr>
                    </a:solidFill>
                  </a:tcPr>
                </a:tc>
                <a:extLst>
                  <a:ext uri="{0D108BD9-81ED-4DB2-BD59-A6C34878D82A}">
                    <a16:rowId xmlns:a16="http://schemas.microsoft.com/office/drawing/2014/main" val="10002"/>
                  </a:ext>
                </a:extLst>
              </a:tr>
              <a:tr h="764322">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Cape</a:t>
                      </a:r>
                      <a:r>
                        <a:rPr lang="en-US" sz="2400" b="0" baseline="0" dirty="0">
                          <a:solidFill>
                            <a:schemeClr val="tx1"/>
                          </a:solidFill>
                          <a:effectLst/>
                          <a:latin typeface="+mn-lt"/>
                          <a:ea typeface="Calibri"/>
                          <a:cs typeface="Times New Roman"/>
                        </a:rPr>
                        <a:t> </a:t>
                      </a:r>
                      <a:r>
                        <a:rPr lang="en-US" sz="2400" b="0" baseline="0" dirty="0" err="1">
                          <a:solidFill>
                            <a:schemeClr val="tx1"/>
                          </a:solidFill>
                          <a:effectLst/>
                          <a:latin typeface="+mn-lt"/>
                          <a:ea typeface="Calibri"/>
                          <a:cs typeface="Times New Roman"/>
                        </a:rPr>
                        <a:t>Henlopen</a:t>
                      </a:r>
                      <a:endParaRPr lang="en-US" sz="2400" b="0" dirty="0">
                        <a:solidFill>
                          <a:schemeClr val="tx1"/>
                        </a:solidFill>
                        <a:effectLst/>
                        <a:latin typeface="+mn-lt"/>
                        <a:ea typeface="Calibri"/>
                        <a:cs typeface="Times New Roman"/>
                      </a:endParaRPr>
                    </a:p>
                  </a:txBody>
                  <a:tcPr marL="46469" marR="46469"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Milton Elementary</a:t>
                      </a:r>
                    </a:p>
                  </a:txBody>
                  <a:tcPr marL="46469" marR="46469" marT="0" marB="0">
                    <a:solidFill>
                      <a:schemeClr val="accent2">
                        <a:lumMod val="40000"/>
                        <a:lumOff val="60000"/>
                      </a:schemeClr>
                    </a:solidFill>
                  </a:tcPr>
                </a:tc>
                <a:extLst>
                  <a:ext uri="{0D108BD9-81ED-4DB2-BD59-A6C34878D82A}">
                    <a16:rowId xmlns:a16="http://schemas.microsoft.com/office/drawing/2014/main" val="10003"/>
                  </a:ext>
                </a:extLst>
              </a:tr>
              <a:tr h="701458">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Christina</a:t>
                      </a:r>
                    </a:p>
                  </a:txBody>
                  <a:tcPr marL="46469" marR="46469"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rPr>
                        <a:t>Gallaher Elementary</a:t>
                      </a:r>
                    </a:p>
                  </a:txBody>
                  <a:tcPr marL="46469" marR="46469" marT="0" marB="0">
                    <a:solidFill>
                      <a:schemeClr val="accent2">
                        <a:lumMod val="20000"/>
                        <a:lumOff val="80000"/>
                      </a:schemeClr>
                    </a:solidFill>
                  </a:tcPr>
                </a:tc>
                <a:extLst>
                  <a:ext uri="{0D108BD9-81ED-4DB2-BD59-A6C34878D82A}">
                    <a16:rowId xmlns:a16="http://schemas.microsoft.com/office/drawing/2014/main" val="10004"/>
                  </a:ext>
                </a:extLst>
              </a:tr>
              <a:tr h="574805">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Christina</a:t>
                      </a:r>
                    </a:p>
                  </a:txBody>
                  <a:tcPr marL="46469" marR="46469"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Keene Elementary</a:t>
                      </a:r>
                    </a:p>
                  </a:txBody>
                  <a:tcPr marL="46469" marR="46469" marT="0" marB="0">
                    <a:solidFill>
                      <a:schemeClr val="accent2">
                        <a:lumMod val="20000"/>
                        <a:lumOff val="80000"/>
                      </a:schemeClr>
                    </a:solidFill>
                  </a:tcPr>
                </a:tc>
                <a:extLst>
                  <a:ext uri="{0D108BD9-81ED-4DB2-BD59-A6C34878D82A}">
                    <a16:rowId xmlns:a16="http://schemas.microsoft.com/office/drawing/2014/main" val="10005"/>
                  </a:ext>
                </a:extLst>
              </a:tr>
              <a:tr h="577250">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Christina</a:t>
                      </a:r>
                    </a:p>
                  </a:txBody>
                  <a:tcPr marL="46469" marR="46469"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Wilson Elementary</a:t>
                      </a:r>
                    </a:p>
                  </a:txBody>
                  <a:tcPr marL="46469" marR="46469" marT="0" marB="0">
                    <a:solidFill>
                      <a:schemeClr val="accent2">
                        <a:lumMod val="20000"/>
                        <a:lumOff val="80000"/>
                      </a:schemeClr>
                    </a:solidFill>
                  </a:tcPr>
                </a:tc>
                <a:extLst>
                  <a:ext uri="{0D108BD9-81ED-4DB2-BD59-A6C34878D82A}">
                    <a16:rowId xmlns:a16="http://schemas.microsoft.com/office/drawing/2014/main" val="10006"/>
                  </a:ext>
                </a:extLst>
              </a:tr>
              <a:tr h="574805">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Red Clay</a:t>
                      </a:r>
                    </a:p>
                  </a:txBody>
                  <a:tcPr marL="46469" marR="46469"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2400" dirty="0" err="1">
                          <a:solidFill>
                            <a:schemeClr val="tx1"/>
                          </a:solidFill>
                          <a:effectLst/>
                          <a:latin typeface="+mn-lt"/>
                          <a:ea typeface="Calibri"/>
                          <a:cs typeface="Times New Roman"/>
                        </a:rPr>
                        <a:t>Marbrook</a:t>
                      </a:r>
                      <a:r>
                        <a:rPr lang="en-US" sz="2400" dirty="0">
                          <a:solidFill>
                            <a:schemeClr val="tx1"/>
                          </a:solidFill>
                          <a:effectLst/>
                          <a:latin typeface="+mn-lt"/>
                          <a:ea typeface="Calibri"/>
                          <a:cs typeface="Times New Roman"/>
                        </a:rPr>
                        <a:t> Elementary</a:t>
                      </a:r>
                    </a:p>
                  </a:txBody>
                  <a:tcPr marL="46469" marR="46469" marT="0" marB="0">
                    <a:solidFill>
                      <a:schemeClr val="accent2">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7841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Notices</a:t>
            </a:r>
          </a:p>
        </p:txBody>
      </p:sp>
      <p:sp>
        <p:nvSpPr>
          <p:cNvPr id="3" name="Content Placeholder 2"/>
          <p:cNvSpPr>
            <a:spLocks noGrp="1"/>
          </p:cNvSpPr>
          <p:nvPr>
            <p:ph idx="1"/>
          </p:nvPr>
        </p:nvSpPr>
        <p:spPr/>
        <p:txBody>
          <a:bodyPr/>
          <a:lstStyle/>
          <a:p>
            <a:r>
              <a:rPr lang="en-US" sz="3200" dirty="0"/>
              <a:t>Letters to district superintendents and board presidents, </a:t>
            </a:r>
          </a:p>
          <a:p>
            <a:r>
              <a:rPr lang="en-US" sz="3200" dirty="0"/>
              <a:t>Website posting</a:t>
            </a:r>
          </a:p>
          <a:p>
            <a:r>
              <a:rPr lang="en-US" sz="3200" dirty="0"/>
              <a:t>Twitter</a:t>
            </a:r>
          </a:p>
          <a:p>
            <a:endParaRPr lang="en-US" dirty="0"/>
          </a:p>
          <a:p>
            <a:endParaRPr lang="en-US" dirty="0"/>
          </a:p>
        </p:txBody>
      </p:sp>
      <p:pic>
        <p:nvPicPr>
          <p:cNvPr id="4098" name="Picture 2" descr="C:\Users\hearn\AppData\Local\Microsoft\Windows\Temporary Internet Files\Content.IE5\0J7I7RMX\MC900389206[1].wmf"/>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534400" y="4191001"/>
            <a:ext cx="1600200" cy="1803017"/>
          </a:xfrm>
          <a:prstGeom prst="rect">
            <a:avLst/>
          </a:prstGeom>
          <a:noFill/>
          <a:scene3d>
            <a:camera prst="orthographicFront">
              <a:rot lat="0" lon="87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04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a:t>
            </a:r>
          </a:p>
        </p:txBody>
      </p:sp>
      <p:sp>
        <p:nvSpPr>
          <p:cNvPr id="3" name="Content Placeholder 2"/>
          <p:cNvSpPr>
            <a:spLocks noGrp="1"/>
          </p:cNvSpPr>
          <p:nvPr>
            <p:ph idx="1"/>
          </p:nvPr>
        </p:nvSpPr>
        <p:spPr/>
        <p:txBody>
          <a:bodyPr>
            <a:normAutofit/>
          </a:bodyPr>
          <a:lstStyle/>
          <a:p>
            <a:r>
              <a:rPr lang="en-US" sz="2800" dirty="0"/>
              <a:t>Revamp: Phase 4  - Tier 2 Targeted Systems</a:t>
            </a:r>
          </a:p>
          <a:p>
            <a:r>
              <a:rPr lang="en-US" sz="2800" dirty="0"/>
              <a:t>Pilot: Phase 5 – Tier 3</a:t>
            </a:r>
          </a:p>
        </p:txBody>
      </p:sp>
      <p:pic>
        <p:nvPicPr>
          <p:cNvPr id="4" name="Picture 2" descr="http://wordpress.oet.udel.edu/pbs/wp-content/uploads/2011/10/Pashe-2-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660" y="2900311"/>
            <a:ext cx="2895600" cy="373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21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18-19 SY Phase Recognition Reminders</a:t>
            </a:r>
          </a:p>
        </p:txBody>
      </p:sp>
      <p:sp>
        <p:nvSpPr>
          <p:cNvPr id="8" name="Content Placeholder 7"/>
          <p:cNvSpPr>
            <a:spLocks noGrp="1"/>
          </p:cNvSpPr>
          <p:nvPr>
            <p:ph idx="1"/>
          </p:nvPr>
        </p:nvSpPr>
        <p:spPr>
          <a:xfrm>
            <a:off x="1485900" y="1814384"/>
            <a:ext cx="7917406" cy="4648200"/>
          </a:xfrm>
        </p:spPr>
        <p:txBody>
          <a:bodyPr/>
          <a:lstStyle/>
          <a:p>
            <a:r>
              <a:rPr lang="en-US" sz="2400" dirty="0"/>
              <a:t>Distribution typically in February</a:t>
            </a:r>
          </a:p>
          <a:p>
            <a:r>
              <a:rPr lang="en-US" sz="2400" dirty="0"/>
              <a:t>Application entails end of the year program reflection</a:t>
            </a:r>
          </a:p>
          <a:p>
            <a:r>
              <a:rPr lang="en-US" sz="2400" dirty="0"/>
              <a:t>Recognition reflects CURRENT year effort; schools maintaining or advancing levels should apply yearly</a:t>
            </a:r>
          </a:p>
          <a:p>
            <a:r>
              <a:rPr lang="en-US" sz="2400" dirty="0"/>
              <a:t>Process should be a team effort </a:t>
            </a:r>
          </a:p>
          <a:p>
            <a:r>
              <a:rPr lang="en-US" sz="2400" dirty="0"/>
              <a:t>Application review </a:t>
            </a:r>
            <a:r>
              <a:rPr lang="en-US" sz="2400" dirty="0" smtClean="0"/>
              <a:t>– May</a:t>
            </a:r>
          </a:p>
          <a:p>
            <a:endParaRPr lang="en-US" sz="2400" dirty="0"/>
          </a:p>
          <a:p>
            <a:r>
              <a:rPr lang="en-US" sz="2400" dirty="0">
                <a:hlinkClick r:id="rId3"/>
              </a:rPr>
              <a:t>http://wh1.oet.udel.edu/pbs/recognition/applications</a:t>
            </a:r>
            <a:r>
              <a:rPr lang="en-US" sz="2400" dirty="0" smtClean="0">
                <a:hlinkClick r:id="rId3"/>
              </a:rPr>
              <a:t>/</a:t>
            </a:r>
            <a:endParaRPr lang="en-US" sz="2400" dirty="0" smtClean="0"/>
          </a:p>
          <a:p>
            <a:endParaRPr lang="en-US" sz="2400" dirty="0"/>
          </a:p>
          <a:p>
            <a:endParaRPr lang="en-US" dirty="0"/>
          </a:p>
        </p:txBody>
      </p:sp>
    </p:spTree>
    <p:extLst>
      <p:ext uri="{BB962C8B-B14F-4D97-AF65-F5344CB8AC3E}">
        <p14:creationId xmlns:p14="http://schemas.microsoft.com/office/powerpoint/2010/main" val="184999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It’s a Conversation</a:t>
            </a:r>
          </a:p>
        </p:txBody>
      </p:sp>
      <p:sp>
        <p:nvSpPr>
          <p:cNvPr id="3" name="Subtitle 2"/>
          <p:cNvSpPr>
            <a:spLocks noGrp="1"/>
          </p:cNvSpPr>
          <p:nvPr>
            <p:ph idx="1"/>
          </p:nvPr>
        </p:nvSpPr>
        <p:spPr/>
        <p:txBody>
          <a:bodyPr>
            <a:noAutofit/>
          </a:bodyPr>
          <a:lstStyle/>
          <a:p>
            <a:pPr marL="342900" indent="-342900" algn="l">
              <a:spcAft>
                <a:spcPts val="1200"/>
              </a:spcAft>
              <a:buFontTx/>
              <a:buChar char="-"/>
            </a:pPr>
            <a:r>
              <a:rPr lang="en-US" sz="2800" dirty="0"/>
              <a:t>Do you have district conversations encouraging folks to apply for recognition?</a:t>
            </a:r>
          </a:p>
          <a:p>
            <a:pPr marL="342900" indent="-342900" algn="l">
              <a:spcAft>
                <a:spcPts val="1200"/>
              </a:spcAft>
              <a:buFontTx/>
              <a:buChar char="-"/>
            </a:pPr>
            <a:r>
              <a:rPr lang="en-US" sz="2800" dirty="0"/>
              <a:t>Do you have time available to provide TA in completing the application process?</a:t>
            </a:r>
          </a:p>
          <a:p>
            <a:pPr marL="342900" indent="-342900" algn="l">
              <a:spcAft>
                <a:spcPts val="1200"/>
              </a:spcAft>
              <a:buFontTx/>
              <a:buChar char="-"/>
            </a:pPr>
            <a:r>
              <a:rPr lang="en-US" sz="2800" dirty="0"/>
              <a:t>How do you use the recognition application or process as a tool with your teams? </a:t>
            </a:r>
          </a:p>
        </p:txBody>
      </p:sp>
    </p:spTree>
    <p:extLst>
      <p:ext uri="{BB962C8B-B14F-4D97-AF65-F5344CB8AC3E}">
        <p14:creationId xmlns:p14="http://schemas.microsoft.com/office/powerpoint/2010/main" val="369445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3211" y="5424168"/>
            <a:ext cx="9144000" cy="271346"/>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0270"/>
          <a:stretch/>
        </p:blipFill>
        <p:spPr>
          <a:xfrm>
            <a:off x="1524398" y="25056"/>
            <a:ext cx="1828009" cy="2263019"/>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3156"/>
          <a:stretch/>
        </p:blipFill>
        <p:spPr>
          <a:xfrm>
            <a:off x="3352011" y="134754"/>
            <a:ext cx="1857392" cy="2111174"/>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17299" r="2366"/>
          <a:stretch/>
        </p:blipFill>
        <p:spPr>
          <a:xfrm rot="5400000">
            <a:off x="5115764" y="387223"/>
            <a:ext cx="1958894" cy="1828800"/>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5318" r="30876"/>
          <a:stretch/>
        </p:blipFill>
        <p:spPr>
          <a:xfrm>
            <a:off x="8839200" y="368434"/>
            <a:ext cx="1828800" cy="1910765"/>
          </a:xfrm>
          <a:prstGeom prst="rect">
            <a:avLst/>
          </a:prstGeom>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4507" t="9554" b="23329"/>
          <a:stretch/>
        </p:blipFill>
        <p:spPr>
          <a:xfrm flipH="1">
            <a:off x="7009612" y="355367"/>
            <a:ext cx="1828009" cy="1926886"/>
          </a:xfrm>
          <a:prstGeom prst="rect">
            <a:avLst/>
          </a:prstGeom>
        </p:spPr>
      </p:pic>
      <p:grpSp>
        <p:nvGrpSpPr>
          <p:cNvPr id="10" name="Group 9"/>
          <p:cNvGrpSpPr/>
          <p:nvPr/>
        </p:nvGrpSpPr>
        <p:grpSpPr>
          <a:xfrm>
            <a:off x="1524000" y="1"/>
            <a:ext cx="9144000" cy="379849"/>
            <a:chOff x="0" y="2409092"/>
            <a:chExt cx="9144000" cy="685800"/>
          </a:xfrm>
        </p:grpSpPr>
        <p:sp>
          <p:nvSpPr>
            <p:cNvPr id="11" name="Rectangle 10"/>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28" name="Picture 27"/>
          <p:cNvPicPr>
            <a:picLocks noChangeAspect="1"/>
          </p:cNvPicPr>
          <p:nvPr/>
        </p:nvPicPr>
        <p:blipFill rotWithShape="1">
          <a:blip r:embed="rId8"/>
          <a:srcRect l="39074" t="78559" r="43796" b="13539"/>
          <a:stretch/>
        </p:blipFill>
        <p:spPr>
          <a:xfrm>
            <a:off x="4101305" y="5826181"/>
            <a:ext cx="3670424" cy="952326"/>
          </a:xfrm>
          <a:prstGeom prst="rect">
            <a:avLst/>
          </a:prstGeom>
        </p:spPr>
      </p:pic>
      <p:sp>
        <p:nvSpPr>
          <p:cNvPr id="30" name="Subtitle 29"/>
          <p:cNvSpPr>
            <a:spLocks noGrp="1"/>
          </p:cNvSpPr>
          <p:nvPr>
            <p:ph type="subTitle" idx="1"/>
          </p:nvPr>
        </p:nvSpPr>
        <p:spPr>
          <a:xfrm>
            <a:off x="2666211" y="4137456"/>
            <a:ext cx="6858000" cy="540588"/>
          </a:xfrm>
        </p:spPr>
        <p:txBody>
          <a:bodyPr>
            <a:noAutofit/>
          </a:bodyPr>
          <a:lstStyle/>
          <a:p>
            <a:r>
              <a:rPr lang="en-US" b="1" dirty="0">
                <a:solidFill>
                  <a:schemeClr val="accent1">
                    <a:lumMod val="50000"/>
                  </a:schemeClr>
                </a:solidFill>
              </a:rPr>
              <a:t>December 6, 2018</a:t>
            </a:r>
          </a:p>
          <a:p>
            <a:r>
              <a:rPr lang="en-US" b="1" dirty="0">
                <a:solidFill>
                  <a:schemeClr val="accent1">
                    <a:lumMod val="50000"/>
                  </a:schemeClr>
                </a:solidFill>
              </a:rPr>
              <a:t>PBS Cadre</a:t>
            </a:r>
          </a:p>
        </p:txBody>
      </p:sp>
      <p:sp>
        <p:nvSpPr>
          <p:cNvPr id="32" name="Title 1"/>
          <p:cNvSpPr>
            <a:spLocks noGrp="1"/>
          </p:cNvSpPr>
          <p:nvPr>
            <p:ph type="ctrTitle"/>
          </p:nvPr>
        </p:nvSpPr>
        <p:spPr>
          <a:xfrm>
            <a:off x="1524000" y="2229230"/>
            <a:ext cx="9144000" cy="1702690"/>
          </a:xfrm>
          <a:solidFill>
            <a:srgbClr val="1F497D"/>
          </a:solidFill>
        </p:spPr>
        <p:txBody>
          <a:bodyPr anchor="ctr">
            <a:normAutofit fontScale="90000"/>
          </a:bodyPr>
          <a:lstStyle/>
          <a:p>
            <a:r>
              <a:rPr lang="en-US" sz="2800" dirty="0"/>
              <a:t/>
            </a:r>
            <a:br>
              <a:rPr lang="en-US" sz="2800" dirty="0"/>
            </a:br>
            <a:r>
              <a:rPr lang="en-US" sz="2800" dirty="0"/>
              <a:t/>
            </a:r>
            <a:br>
              <a:rPr lang="en-US" sz="2800" dirty="0"/>
            </a:br>
            <a:r>
              <a:rPr lang="en-US" sz="2800" dirty="0"/>
              <a:t>Indicators 4A &amp; 4B</a:t>
            </a:r>
            <a:br>
              <a:rPr lang="en-US" sz="2800" dirty="0"/>
            </a:br>
            <a:r>
              <a:rPr lang="en-US" sz="2800" dirty="0"/>
              <a:t>Rates of Long-term Suspension &amp; Expulsion</a:t>
            </a:r>
            <a:br>
              <a:rPr lang="en-US" sz="2800" dirty="0"/>
            </a:br>
            <a:r>
              <a:rPr lang="en-US" sz="2800" dirty="0"/>
              <a:t>Identification of Significant Discrepancy</a:t>
            </a:r>
            <a:br>
              <a:rPr lang="en-US" sz="2800" dirty="0"/>
            </a:br>
            <a:r>
              <a:rPr lang="en-US" sz="3100" dirty="0"/>
              <a:t>Tracy Neugebauer</a:t>
            </a:r>
            <a:r>
              <a:rPr lang="en-US" sz="1600" dirty="0"/>
              <a:t/>
            </a:r>
            <a:br>
              <a:rPr lang="en-US" sz="1600" dirty="0"/>
            </a:br>
            <a:r>
              <a:rPr lang="en-US" sz="1600" dirty="0"/>
              <a:t/>
            </a:r>
            <a:br>
              <a:rPr lang="en-US" sz="1600" dirty="0"/>
            </a:br>
            <a:r>
              <a:rPr lang="en-US" sz="1600" dirty="0"/>
              <a:t/>
            </a:r>
            <a:br>
              <a:rPr lang="en-US" sz="1600" dirty="0"/>
            </a:br>
            <a:endParaRPr lang="en-US" sz="1600" dirty="0"/>
          </a:p>
        </p:txBody>
      </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5006" y="2572134"/>
            <a:ext cx="1523925" cy="1462554"/>
          </a:xfrm>
          <a:prstGeom prst="rect">
            <a:avLst/>
          </a:prstGeom>
        </p:spPr>
      </p:pic>
    </p:spTree>
    <p:extLst>
      <p:ext uri="{BB962C8B-B14F-4D97-AF65-F5344CB8AC3E}">
        <p14:creationId xmlns:p14="http://schemas.microsoft.com/office/powerpoint/2010/main" val="1225318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188568"/>
            <a:ext cx="9144000" cy="1172095"/>
          </a:xfrm>
          <a:prstGeom prst="rect">
            <a:avLst/>
          </a:prstGeom>
          <a:solidFill>
            <a:srgbClr val="1F497D"/>
          </a:solidFill>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b="1" dirty="0">
              <a:solidFill>
                <a:schemeClr val="bg1"/>
              </a:solidFill>
            </a:endParaRPr>
          </a:p>
          <a:p>
            <a:pPr algn="ctr"/>
            <a:r>
              <a:rPr lang="en-US" sz="2800" b="1" dirty="0">
                <a:solidFill>
                  <a:schemeClr val="bg1"/>
                </a:solidFill>
              </a:rPr>
              <a:t>Indicator 4A</a:t>
            </a:r>
          </a:p>
          <a:p>
            <a:pPr algn="ctr"/>
            <a:r>
              <a:rPr lang="en-US" sz="2800" b="1" dirty="0">
                <a:solidFill>
                  <a:schemeClr val="bg1"/>
                </a:solidFill>
              </a:rPr>
              <a:t>Rates of Suspension and Expulsion</a:t>
            </a:r>
          </a:p>
          <a:p>
            <a:pPr algn="ctr"/>
            <a:endParaRPr lang="en-US" sz="2800" b="1" dirty="0">
              <a:solidFill>
                <a:schemeClr val="bg1"/>
              </a:solidFill>
            </a:endParaRPr>
          </a:p>
        </p:txBody>
      </p:sp>
      <p:grpSp>
        <p:nvGrpSpPr>
          <p:cNvPr id="9" name="Group 8"/>
          <p:cNvGrpSpPr/>
          <p:nvPr/>
        </p:nvGrpSpPr>
        <p:grpSpPr>
          <a:xfrm>
            <a:off x="1524000" y="6304166"/>
            <a:ext cx="9144000" cy="64384"/>
            <a:chOff x="0" y="2409092"/>
            <a:chExt cx="9144000" cy="685800"/>
          </a:xfrm>
        </p:grpSpPr>
        <p:sp>
          <p:nvSpPr>
            <p:cNvPr id="10" name="Rectangle 9"/>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Rectangle 1"/>
          <p:cNvSpPr/>
          <p:nvPr/>
        </p:nvSpPr>
        <p:spPr>
          <a:xfrm>
            <a:off x="1771304" y="1428203"/>
            <a:ext cx="8623096" cy="4524315"/>
          </a:xfrm>
          <a:prstGeom prst="rect">
            <a:avLst/>
          </a:prstGeom>
        </p:spPr>
        <p:txBody>
          <a:bodyPr wrap="square">
            <a:spAutoFit/>
          </a:bodyPr>
          <a:lstStyle/>
          <a:p>
            <a:pPr>
              <a:buFontTx/>
              <a:buNone/>
            </a:pPr>
            <a:r>
              <a:rPr lang="en-US" sz="2400" b="1" u="sng" dirty="0"/>
              <a:t>4A</a:t>
            </a:r>
          </a:p>
          <a:p>
            <a:pPr>
              <a:buFontTx/>
              <a:buNone/>
            </a:pPr>
            <a:r>
              <a:rPr lang="en-US" sz="2400" dirty="0"/>
              <a:t>Percent of Local Education Agencies (LEAs) identified by the State as having a significant discrepancy in the rates of </a:t>
            </a:r>
            <a:r>
              <a:rPr lang="en-US" sz="2400" dirty="0">
                <a:solidFill>
                  <a:srgbClr val="3333FF"/>
                </a:solidFill>
              </a:rPr>
              <a:t>suspensions and expulsions of children with disabilities </a:t>
            </a:r>
            <a:r>
              <a:rPr lang="en-US" sz="2400" dirty="0"/>
              <a:t>for greater than 10 days in the school year.</a:t>
            </a:r>
          </a:p>
          <a:p>
            <a:pPr>
              <a:buFontTx/>
              <a:buNone/>
            </a:pPr>
            <a:endParaRPr lang="en-US" sz="2400" b="1" dirty="0"/>
          </a:p>
          <a:p>
            <a:pPr>
              <a:buFontTx/>
              <a:buNone/>
            </a:pPr>
            <a:endParaRPr lang="en-US" sz="2400" b="1" dirty="0"/>
          </a:p>
          <a:p>
            <a:pPr>
              <a:buFontTx/>
              <a:buNone/>
            </a:pPr>
            <a:r>
              <a:rPr lang="en-US" sz="2400" b="1" dirty="0"/>
              <a:t>Considered a results driven indicator with stakeholders setting targets.</a:t>
            </a:r>
          </a:p>
          <a:p>
            <a:pPr>
              <a:buFontTx/>
              <a:buNone/>
            </a:pPr>
            <a:endParaRPr lang="en-US" sz="2400" b="1" dirty="0"/>
          </a:p>
          <a:p>
            <a:pPr>
              <a:buFontTx/>
              <a:buNone/>
            </a:pPr>
            <a:r>
              <a:rPr lang="en-US" sz="2400" b="1" dirty="0"/>
              <a:t>Current Annual Performance Report (APR) or SEA Target is 0%.</a:t>
            </a:r>
            <a:endParaRPr lang="en-US" sz="2400" dirty="0"/>
          </a:p>
        </p:txBody>
      </p:sp>
    </p:spTree>
    <p:extLst>
      <p:ext uri="{BB962C8B-B14F-4D97-AF65-F5344CB8AC3E}">
        <p14:creationId xmlns:p14="http://schemas.microsoft.com/office/powerpoint/2010/main" val="311928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188568"/>
            <a:ext cx="9144000" cy="1172095"/>
          </a:xfrm>
          <a:prstGeom prst="rect">
            <a:avLst/>
          </a:prstGeom>
          <a:solidFill>
            <a:srgbClr val="1F497D"/>
          </a:solidFill>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b="1" dirty="0">
              <a:solidFill>
                <a:schemeClr val="bg1"/>
              </a:solidFill>
            </a:endParaRPr>
          </a:p>
          <a:p>
            <a:pPr algn="ctr"/>
            <a:r>
              <a:rPr lang="en-US" sz="2800" b="1" dirty="0">
                <a:solidFill>
                  <a:schemeClr val="bg1"/>
                </a:solidFill>
              </a:rPr>
              <a:t>Indicator 4B</a:t>
            </a:r>
          </a:p>
          <a:p>
            <a:pPr algn="ctr"/>
            <a:r>
              <a:rPr lang="en-US" sz="2800" b="1" dirty="0">
                <a:solidFill>
                  <a:schemeClr val="bg1"/>
                </a:solidFill>
              </a:rPr>
              <a:t>Rates of Suspension and Expulsion</a:t>
            </a:r>
          </a:p>
          <a:p>
            <a:pPr algn="ctr"/>
            <a:endParaRPr lang="en-US" sz="2800" b="1" dirty="0">
              <a:solidFill>
                <a:schemeClr val="bg1"/>
              </a:solidFill>
            </a:endParaRPr>
          </a:p>
        </p:txBody>
      </p:sp>
      <p:grpSp>
        <p:nvGrpSpPr>
          <p:cNvPr id="9" name="Group 8"/>
          <p:cNvGrpSpPr/>
          <p:nvPr/>
        </p:nvGrpSpPr>
        <p:grpSpPr>
          <a:xfrm>
            <a:off x="1524000" y="6304166"/>
            <a:ext cx="9144000" cy="64384"/>
            <a:chOff x="0" y="2409092"/>
            <a:chExt cx="9144000" cy="685800"/>
          </a:xfrm>
        </p:grpSpPr>
        <p:sp>
          <p:nvSpPr>
            <p:cNvPr id="10" name="Rectangle 9"/>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Rectangle 1"/>
          <p:cNvSpPr/>
          <p:nvPr/>
        </p:nvSpPr>
        <p:spPr>
          <a:xfrm>
            <a:off x="1771304" y="1428202"/>
            <a:ext cx="8623096" cy="4154984"/>
          </a:xfrm>
          <a:prstGeom prst="rect">
            <a:avLst/>
          </a:prstGeom>
        </p:spPr>
        <p:txBody>
          <a:bodyPr wrap="square">
            <a:spAutoFit/>
          </a:bodyPr>
          <a:lstStyle/>
          <a:p>
            <a:r>
              <a:rPr lang="en-US" sz="2400" b="1" u="sng" dirty="0"/>
              <a:t>4B</a:t>
            </a:r>
          </a:p>
          <a:p>
            <a:r>
              <a:rPr lang="en-US" sz="2400" dirty="0"/>
              <a:t>Percent of LEAs identified by the State as having a significant discrepancy in the rates of </a:t>
            </a:r>
            <a:r>
              <a:rPr lang="en-US" sz="2400" dirty="0">
                <a:solidFill>
                  <a:srgbClr val="3333FF"/>
                </a:solidFill>
              </a:rPr>
              <a:t>suspensions and expulsions </a:t>
            </a:r>
            <a:r>
              <a:rPr lang="en-US" sz="2400" dirty="0"/>
              <a:t>for greater than 10 days in a school year of children with disabilities by </a:t>
            </a:r>
            <a:r>
              <a:rPr lang="en-US" sz="2400" dirty="0">
                <a:solidFill>
                  <a:srgbClr val="3333FF"/>
                </a:solidFill>
              </a:rPr>
              <a:t>race and ethnicity.</a:t>
            </a:r>
          </a:p>
          <a:p>
            <a:endParaRPr lang="en-US" sz="2400" dirty="0">
              <a:solidFill>
                <a:srgbClr val="3333FF"/>
              </a:solidFill>
            </a:endParaRPr>
          </a:p>
          <a:p>
            <a:r>
              <a:rPr lang="en-US" sz="2400" b="1" dirty="0"/>
              <a:t>Considered a Compliance Driven indicator with OSEP setting the target.</a:t>
            </a:r>
          </a:p>
          <a:p>
            <a:endParaRPr lang="en-US" sz="2400" b="1" dirty="0"/>
          </a:p>
          <a:p>
            <a:pPr>
              <a:buFontTx/>
              <a:buNone/>
            </a:pPr>
            <a:r>
              <a:rPr lang="en-US" sz="2400" b="1" dirty="0"/>
              <a:t>Current Annual Performance Report (APR) or SEA Target is 0%.</a:t>
            </a:r>
            <a:endParaRPr lang="en-US" sz="2400" dirty="0"/>
          </a:p>
        </p:txBody>
      </p:sp>
    </p:spTree>
    <p:extLst>
      <p:ext uri="{BB962C8B-B14F-4D97-AF65-F5344CB8AC3E}">
        <p14:creationId xmlns:p14="http://schemas.microsoft.com/office/powerpoint/2010/main" val="55056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188567"/>
            <a:ext cx="9144000" cy="1172094"/>
          </a:xfrm>
          <a:prstGeom prst="rect">
            <a:avLst/>
          </a:prstGeom>
          <a:solidFill>
            <a:srgbClr val="1F497D"/>
          </a:solidFill>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b="1" dirty="0">
              <a:solidFill>
                <a:schemeClr val="bg1"/>
              </a:solidFill>
            </a:endParaRPr>
          </a:p>
          <a:p>
            <a:pPr algn="ctr"/>
            <a:r>
              <a:rPr lang="en-US" sz="2800" b="1" dirty="0">
                <a:solidFill>
                  <a:schemeClr val="bg1"/>
                </a:solidFill>
              </a:rPr>
              <a:t>Indicator 4B</a:t>
            </a:r>
          </a:p>
          <a:p>
            <a:pPr algn="ctr"/>
            <a:r>
              <a:rPr lang="en-US" sz="2800" b="1" dirty="0">
                <a:solidFill>
                  <a:schemeClr val="bg1"/>
                </a:solidFill>
              </a:rPr>
              <a:t>Rates of Suspension and Expulsion</a:t>
            </a:r>
          </a:p>
          <a:p>
            <a:pPr algn="ctr"/>
            <a:endParaRPr lang="en-US" sz="2800" b="1" dirty="0">
              <a:solidFill>
                <a:schemeClr val="bg1"/>
              </a:solidFill>
            </a:endParaRPr>
          </a:p>
        </p:txBody>
      </p:sp>
      <p:grpSp>
        <p:nvGrpSpPr>
          <p:cNvPr id="9" name="Group 8"/>
          <p:cNvGrpSpPr/>
          <p:nvPr/>
        </p:nvGrpSpPr>
        <p:grpSpPr>
          <a:xfrm>
            <a:off x="1524000" y="6304166"/>
            <a:ext cx="9144000" cy="64384"/>
            <a:chOff x="0" y="2409092"/>
            <a:chExt cx="9144000" cy="685800"/>
          </a:xfrm>
        </p:grpSpPr>
        <p:sp>
          <p:nvSpPr>
            <p:cNvPr id="10" name="Rectangle 9"/>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118" y="-228775"/>
            <a:ext cx="1263174" cy="1212302"/>
          </a:xfrm>
          <a:prstGeom prst="rect">
            <a:avLst/>
          </a:prstGeom>
        </p:spPr>
      </p:pic>
      <p:sp>
        <p:nvSpPr>
          <p:cNvPr id="2" name="Rectangle 1"/>
          <p:cNvSpPr/>
          <p:nvPr/>
        </p:nvSpPr>
        <p:spPr>
          <a:xfrm>
            <a:off x="1771304" y="1428202"/>
            <a:ext cx="8623096" cy="4154984"/>
          </a:xfrm>
          <a:prstGeom prst="rect">
            <a:avLst/>
          </a:prstGeom>
        </p:spPr>
        <p:txBody>
          <a:bodyPr wrap="square">
            <a:spAutoFit/>
          </a:bodyPr>
          <a:lstStyle/>
          <a:p>
            <a:r>
              <a:rPr lang="en-US" sz="2400" b="1" u="sng" dirty="0"/>
              <a:t>4B- Measurable and Rigorous Target:</a:t>
            </a:r>
          </a:p>
          <a:p>
            <a:endParaRPr lang="en-US" sz="2400" b="1" u="sng" dirty="0"/>
          </a:p>
          <a:p>
            <a:r>
              <a:rPr lang="en-US" sz="2400" dirty="0">
                <a:solidFill>
                  <a:srgbClr val="3333FF"/>
                </a:solidFill>
              </a:rPr>
              <a:t>Percent of districts that have:  (a) a significant discrepancy, by race or ethnicity, in the rate of suspensions and expulsions of greater than 10 days in a school year for children with IEPs; and </a:t>
            </a:r>
          </a:p>
          <a:p>
            <a:r>
              <a:rPr lang="en-US" sz="2400" dirty="0">
                <a:solidFill>
                  <a:srgbClr val="3333FF"/>
                </a:solidFill>
              </a:rPr>
              <a:t>(b) policies, procedures or practices that contribute to the significant discrepancy and do not comply with requirements relating to the development and implementation of IEPs, the use of positive behavioral interventions and supports, and procedural safeguards. </a:t>
            </a:r>
          </a:p>
        </p:txBody>
      </p:sp>
    </p:spTree>
    <p:extLst>
      <p:ext uri="{BB962C8B-B14F-4D97-AF65-F5344CB8AC3E}">
        <p14:creationId xmlns:p14="http://schemas.microsoft.com/office/powerpoint/2010/main" val="79958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20487" t="16147" r="20284" b="10242"/>
          <a:stretch/>
        </p:blipFill>
        <p:spPr bwMode="auto">
          <a:xfrm>
            <a:off x="2286364" y="860947"/>
            <a:ext cx="7771671" cy="5608093"/>
          </a:xfrm>
          <a:prstGeom prst="rect">
            <a:avLst/>
          </a:prstGeom>
          <a:ln w="228600" cap="sq" cmpd="thickThin">
            <a:solidFill>
              <a:schemeClr val="tx2"/>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78600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188568"/>
            <a:ext cx="9144000" cy="1172095"/>
          </a:xfrm>
          <a:prstGeom prst="rect">
            <a:avLst/>
          </a:prstGeom>
          <a:solidFill>
            <a:srgbClr val="1F497D"/>
          </a:solidFill>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bg1"/>
              </a:solidFill>
            </a:endParaRPr>
          </a:p>
          <a:p>
            <a:pPr algn="ctr"/>
            <a:r>
              <a:rPr lang="en-US" sz="3200" b="1" dirty="0">
                <a:solidFill>
                  <a:schemeClr val="bg1"/>
                </a:solidFill>
              </a:rPr>
              <a:t>Significant Discrepancy Definition</a:t>
            </a:r>
          </a:p>
          <a:p>
            <a:pPr algn="ctr"/>
            <a:r>
              <a:rPr lang="en-US" sz="3200" b="1" dirty="0">
                <a:solidFill>
                  <a:schemeClr val="bg1"/>
                </a:solidFill>
              </a:rPr>
              <a:t>Rate Ratio Method</a:t>
            </a:r>
          </a:p>
          <a:p>
            <a:pPr algn="ctr"/>
            <a:endParaRPr lang="en-US" sz="2800" b="1" dirty="0">
              <a:solidFill>
                <a:schemeClr val="bg1"/>
              </a:solidFill>
            </a:endParaRPr>
          </a:p>
        </p:txBody>
      </p:sp>
      <p:grpSp>
        <p:nvGrpSpPr>
          <p:cNvPr id="9" name="Group 8"/>
          <p:cNvGrpSpPr/>
          <p:nvPr/>
        </p:nvGrpSpPr>
        <p:grpSpPr>
          <a:xfrm>
            <a:off x="1524000" y="6304166"/>
            <a:ext cx="9144000" cy="64384"/>
            <a:chOff x="0" y="2409092"/>
            <a:chExt cx="9144000" cy="685800"/>
          </a:xfrm>
        </p:grpSpPr>
        <p:sp>
          <p:nvSpPr>
            <p:cNvPr id="10" name="Rectangle 9"/>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963" y="-188568"/>
            <a:ext cx="1247745" cy="1197495"/>
          </a:xfrm>
          <a:prstGeom prst="rect">
            <a:avLst/>
          </a:prstGeom>
        </p:spPr>
      </p:pic>
      <p:sp>
        <p:nvSpPr>
          <p:cNvPr id="2" name="Rectangle 1"/>
          <p:cNvSpPr/>
          <p:nvPr/>
        </p:nvSpPr>
        <p:spPr>
          <a:xfrm>
            <a:off x="1346200" y="1239637"/>
            <a:ext cx="9473000" cy="2985433"/>
          </a:xfrm>
          <a:prstGeom prst="rect">
            <a:avLst/>
          </a:prstGeom>
        </p:spPr>
        <p:txBody>
          <a:bodyPr wrap="square">
            <a:spAutoFit/>
          </a:bodyPr>
          <a:lstStyle/>
          <a:p>
            <a:pPr lvl="1"/>
            <a:endParaRPr lang="en-US" sz="2800" dirty="0">
              <a:solidFill>
                <a:srgbClr val="3333FF"/>
              </a:solidFill>
            </a:endParaRPr>
          </a:p>
          <a:p>
            <a:pPr lvl="1"/>
            <a:r>
              <a:rPr lang="en-US" sz="3200" dirty="0">
                <a:solidFill>
                  <a:srgbClr val="3333FF"/>
                </a:solidFill>
              </a:rPr>
              <a:t>An LEA has a significant discrepancy when the </a:t>
            </a:r>
          </a:p>
          <a:p>
            <a:pPr lvl="1"/>
            <a:r>
              <a:rPr lang="en-US" sz="3200" dirty="0">
                <a:solidFill>
                  <a:srgbClr val="3333FF"/>
                </a:solidFill>
              </a:rPr>
              <a:t>rate of long term suspension/ expulsions </a:t>
            </a:r>
          </a:p>
          <a:p>
            <a:pPr lvl="1"/>
            <a:r>
              <a:rPr lang="en-US" sz="3200" dirty="0">
                <a:solidFill>
                  <a:srgbClr val="3333FF"/>
                </a:solidFill>
              </a:rPr>
              <a:t>for students with disabilities compared to </a:t>
            </a:r>
          </a:p>
          <a:p>
            <a:pPr lvl="1"/>
            <a:r>
              <a:rPr lang="en-US" sz="3200" dirty="0">
                <a:solidFill>
                  <a:srgbClr val="3333FF"/>
                </a:solidFill>
              </a:rPr>
              <a:t>the rate for students without disabilities is greater than the “state bar.”</a:t>
            </a:r>
          </a:p>
        </p:txBody>
      </p:sp>
    </p:spTree>
    <p:extLst>
      <p:ext uri="{BB962C8B-B14F-4D97-AF65-F5344CB8AC3E}">
        <p14:creationId xmlns:p14="http://schemas.microsoft.com/office/powerpoint/2010/main" val="204192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188568"/>
            <a:ext cx="9144000" cy="1172095"/>
          </a:xfrm>
          <a:prstGeom prst="rect">
            <a:avLst/>
          </a:prstGeom>
          <a:solidFill>
            <a:srgbClr val="1F497D"/>
          </a:solidFill>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bg1"/>
              </a:solidFill>
            </a:endParaRPr>
          </a:p>
          <a:p>
            <a:pPr algn="ctr"/>
            <a:r>
              <a:rPr lang="en-US" sz="3200" b="1" dirty="0">
                <a:solidFill>
                  <a:schemeClr val="bg1"/>
                </a:solidFill>
              </a:rPr>
              <a:t>Significant Discrepancy Definition</a:t>
            </a:r>
          </a:p>
          <a:p>
            <a:pPr algn="ctr"/>
            <a:r>
              <a:rPr lang="en-US" sz="3200" b="1" dirty="0">
                <a:solidFill>
                  <a:schemeClr val="bg1"/>
                </a:solidFill>
              </a:rPr>
              <a:t>Rate Ratio Method </a:t>
            </a:r>
            <a:r>
              <a:rPr lang="mr-IN" sz="3200" b="1" dirty="0">
                <a:solidFill>
                  <a:schemeClr val="bg1"/>
                </a:solidFill>
              </a:rPr>
              <a:t>–</a:t>
            </a:r>
            <a:r>
              <a:rPr lang="en-US" sz="3200" b="1" dirty="0">
                <a:solidFill>
                  <a:schemeClr val="bg1"/>
                </a:solidFill>
              </a:rPr>
              <a:t> State Bar</a:t>
            </a:r>
          </a:p>
          <a:p>
            <a:pPr algn="ctr"/>
            <a:endParaRPr lang="en-US" sz="2800" b="1" dirty="0">
              <a:solidFill>
                <a:schemeClr val="bg1"/>
              </a:solidFill>
            </a:endParaRPr>
          </a:p>
        </p:txBody>
      </p:sp>
      <p:grpSp>
        <p:nvGrpSpPr>
          <p:cNvPr id="9" name="Group 8"/>
          <p:cNvGrpSpPr/>
          <p:nvPr/>
        </p:nvGrpSpPr>
        <p:grpSpPr>
          <a:xfrm>
            <a:off x="1524000" y="6304166"/>
            <a:ext cx="9144000" cy="64384"/>
            <a:chOff x="0" y="2409092"/>
            <a:chExt cx="9144000" cy="685800"/>
          </a:xfrm>
        </p:grpSpPr>
        <p:sp>
          <p:nvSpPr>
            <p:cNvPr id="10" name="Rectangle 9"/>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Rectangle 1"/>
          <p:cNvSpPr/>
          <p:nvPr/>
        </p:nvSpPr>
        <p:spPr>
          <a:xfrm>
            <a:off x="1663700" y="1035719"/>
            <a:ext cx="9155500" cy="5466897"/>
          </a:xfrm>
          <a:prstGeom prst="rect">
            <a:avLst/>
          </a:prstGeom>
        </p:spPr>
        <p:txBody>
          <a:bodyPr wrap="square">
            <a:spAutoFit/>
          </a:bodyPr>
          <a:lstStyle/>
          <a:p>
            <a:pPr>
              <a:buFontTx/>
              <a:buNone/>
            </a:pPr>
            <a:r>
              <a:rPr lang="en-US" sz="2800" b="1" dirty="0">
                <a:solidFill>
                  <a:srgbClr val="3333FF"/>
                </a:solidFill>
              </a:rPr>
              <a:t>Current Definition of Significant Discrepancy:</a:t>
            </a:r>
          </a:p>
          <a:p>
            <a:pPr>
              <a:buFontTx/>
              <a:buNone/>
            </a:pPr>
            <a:endParaRPr lang="en-US" sz="2800" b="1" dirty="0">
              <a:solidFill>
                <a:srgbClr val="3333FF"/>
              </a:solidFill>
            </a:endParaRPr>
          </a:p>
          <a:p>
            <a:pPr>
              <a:buFontTx/>
              <a:buNone/>
            </a:pPr>
            <a:r>
              <a:rPr lang="en-US" sz="2800" dirty="0">
                <a:solidFill>
                  <a:srgbClr val="3333FF"/>
                </a:solidFill>
              </a:rPr>
              <a:t>4A - LEAs with Rate Ratio above “Bar” </a:t>
            </a:r>
            <a:r>
              <a:rPr lang="en-US" sz="2800" u="sng" dirty="0">
                <a:solidFill>
                  <a:srgbClr val="3333FF"/>
                </a:solidFill>
              </a:rPr>
              <a:t>and</a:t>
            </a:r>
            <a:r>
              <a:rPr lang="en-US" sz="2800" dirty="0">
                <a:solidFill>
                  <a:srgbClr val="3333FF"/>
                </a:solidFill>
              </a:rPr>
              <a:t> 15 or more students in cell</a:t>
            </a:r>
          </a:p>
          <a:p>
            <a:pPr>
              <a:buFontTx/>
              <a:buNone/>
            </a:pPr>
            <a:endParaRPr lang="en-US" sz="2800" dirty="0">
              <a:solidFill>
                <a:srgbClr val="3333FF"/>
              </a:solidFill>
            </a:endParaRPr>
          </a:p>
          <a:p>
            <a:pPr>
              <a:buFontTx/>
              <a:buNone/>
            </a:pPr>
            <a:r>
              <a:rPr lang="en-US" sz="2800" dirty="0">
                <a:solidFill>
                  <a:srgbClr val="3333FF"/>
                </a:solidFill>
              </a:rPr>
              <a:t>4B - LEAs with Rate Ratio above “Bar” </a:t>
            </a:r>
            <a:r>
              <a:rPr lang="en-US" sz="2800" u="sng" dirty="0">
                <a:solidFill>
                  <a:srgbClr val="3333FF"/>
                </a:solidFill>
              </a:rPr>
              <a:t>and</a:t>
            </a:r>
            <a:r>
              <a:rPr lang="en-US" sz="2800" dirty="0">
                <a:solidFill>
                  <a:srgbClr val="3333FF"/>
                </a:solidFill>
              </a:rPr>
              <a:t> 10 or more students in cell</a:t>
            </a:r>
          </a:p>
          <a:p>
            <a:pPr>
              <a:buFontTx/>
              <a:buNone/>
            </a:pPr>
            <a:endParaRPr lang="en-US" sz="2800" dirty="0">
              <a:solidFill>
                <a:srgbClr val="3333FF"/>
              </a:solidFill>
            </a:endParaRPr>
          </a:p>
          <a:p>
            <a:pPr>
              <a:buFontTx/>
              <a:buNone/>
            </a:pPr>
            <a:r>
              <a:rPr lang="en-US" sz="2800" b="1" dirty="0">
                <a:solidFill>
                  <a:srgbClr val="3333FF"/>
                </a:solidFill>
              </a:rPr>
              <a:t>Both 4A &amp; 4B:</a:t>
            </a:r>
          </a:p>
          <a:p>
            <a:pPr>
              <a:buFontTx/>
              <a:buNone/>
            </a:pPr>
            <a:r>
              <a:rPr lang="en-US" sz="2800" dirty="0">
                <a:solidFill>
                  <a:srgbClr val="3333FF"/>
                </a:solidFill>
              </a:rPr>
              <a:t>Rate Ratio is 1.16 with a .02 reduction per year.</a:t>
            </a:r>
          </a:p>
          <a:p>
            <a:pPr>
              <a:buFontTx/>
              <a:buNone/>
            </a:pPr>
            <a:endParaRPr lang="en-US" sz="2800" dirty="0">
              <a:solidFill>
                <a:srgbClr val="3333FF"/>
              </a:solidFill>
            </a:endParaRPr>
          </a:p>
          <a:p>
            <a:pPr>
              <a:buFontTx/>
              <a:buNone/>
            </a:pPr>
            <a:r>
              <a:rPr lang="en-US" sz="2800" dirty="0">
                <a:solidFill>
                  <a:srgbClr val="3333FF"/>
                </a:solidFill>
              </a:rPr>
              <a:t>One year of data reviewed.</a:t>
            </a:r>
          </a:p>
        </p:txBody>
      </p:sp>
    </p:spTree>
    <p:extLst>
      <p:ext uri="{BB962C8B-B14F-4D97-AF65-F5344CB8AC3E}">
        <p14:creationId xmlns:p14="http://schemas.microsoft.com/office/powerpoint/2010/main" val="166645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188568"/>
            <a:ext cx="9144000" cy="1172095"/>
          </a:xfrm>
          <a:prstGeom prst="rect">
            <a:avLst/>
          </a:prstGeom>
          <a:solidFill>
            <a:srgbClr val="1F497D"/>
          </a:solidFill>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bg1"/>
              </a:solidFill>
            </a:endParaRPr>
          </a:p>
          <a:p>
            <a:pPr algn="ctr"/>
            <a:r>
              <a:rPr lang="en-US" sz="3200" b="1" dirty="0">
                <a:solidFill>
                  <a:schemeClr val="bg1"/>
                </a:solidFill>
              </a:rPr>
              <a:t>Significant Discrepancy Definition</a:t>
            </a:r>
          </a:p>
          <a:p>
            <a:pPr algn="ctr"/>
            <a:r>
              <a:rPr lang="en-US" sz="3200" b="1" dirty="0">
                <a:solidFill>
                  <a:schemeClr val="bg1"/>
                </a:solidFill>
              </a:rPr>
              <a:t>Rate Ratio Method</a:t>
            </a:r>
            <a:endParaRPr lang="en-US" sz="2800" b="1" dirty="0">
              <a:solidFill>
                <a:schemeClr val="bg1"/>
              </a:solidFill>
            </a:endParaRPr>
          </a:p>
        </p:txBody>
      </p:sp>
      <p:grpSp>
        <p:nvGrpSpPr>
          <p:cNvPr id="9" name="Group 8"/>
          <p:cNvGrpSpPr/>
          <p:nvPr/>
        </p:nvGrpSpPr>
        <p:grpSpPr>
          <a:xfrm>
            <a:off x="1524000" y="6304166"/>
            <a:ext cx="9144000" cy="64384"/>
            <a:chOff x="0" y="2409092"/>
            <a:chExt cx="9144000" cy="685800"/>
          </a:xfrm>
        </p:grpSpPr>
        <p:sp>
          <p:nvSpPr>
            <p:cNvPr id="10" name="Rectangle 9"/>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Rectangle 1"/>
          <p:cNvSpPr/>
          <p:nvPr/>
        </p:nvSpPr>
        <p:spPr>
          <a:xfrm>
            <a:off x="1663700" y="1035719"/>
            <a:ext cx="9155500" cy="4185761"/>
          </a:xfrm>
          <a:prstGeom prst="rect">
            <a:avLst/>
          </a:prstGeom>
        </p:spPr>
        <p:txBody>
          <a:bodyPr wrap="square">
            <a:spAutoFit/>
          </a:bodyPr>
          <a:lstStyle/>
          <a:p>
            <a:pPr>
              <a:buFontTx/>
              <a:buNone/>
            </a:pPr>
            <a:r>
              <a:rPr lang="en-US" sz="2800" dirty="0">
                <a:solidFill>
                  <a:srgbClr val="3333FF"/>
                </a:solidFill>
              </a:rPr>
              <a:t>In FFY17 OSEP changed the methodology in which </a:t>
            </a:r>
          </a:p>
          <a:p>
            <a:pPr>
              <a:buFontTx/>
              <a:buNone/>
            </a:pPr>
            <a:r>
              <a:rPr lang="en-US" sz="2800" dirty="0">
                <a:solidFill>
                  <a:srgbClr val="3333FF"/>
                </a:solidFill>
              </a:rPr>
              <a:t>SEA’s reports data.</a:t>
            </a:r>
          </a:p>
          <a:p>
            <a:pPr>
              <a:buFontTx/>
              <a:buNone/>
            </a:pPr>
            <a:endParaRPr lang="en-US" sz="1400" dirty="0">
              <a:solidFill>
                <a:srgbClr val="3333FF"/>
              </a:solidFill>
            </a:endParaRPr>
          </a:p>
          <a:p>
            <a:r>
              <a:rPr lang="en-US" sz="2800" dirty="0">
                <a:solidFill>
                  <a:srgbClr val="3333FF"/>
                </a:solidFill>
              </a:rPr>
              <a:t>Prior to FFY17- </a:t>
            </a:r>
          </a:p>
          <a:p>
            <a:endParaRPr lang="en-US" sz="2800" b="1" dirty="0">
              <a:solidFill>
                <a:srgbClr val="3333FF"/>
              </a:solidFill>
            </a:endParaRPr>
          </a:p>
          <a:p>
            <a:r>
              <a:rPr lang="en-US" sz="2800" b="1" dirty="0"/>
              <a:t>4A. </a:t>
            </a:r>
            <a:r>
              <a:rPr lang="en-US" sz="2800" dirty="0"/>
              <a:t>Percent = [(# of districts that have a significant discrepancy in the rates of suspensions and expulsions for greater than 10 days in a school year for children with IEPs) divided by the (# of districts in the State)] times 100. </a:t>
            </a:r>
          </a:p>
        </p:txBody>
      </p:sp>
    </p:spTree>
    <p:extLst>
      <p:ext uri="{BB962C8B-B14F-4D97-AF65-F5344CB8AC3E}">
        <p14:creationId xmlns:p14="http://schemas.microsoft.com/office/powerpoint/2010/main" val="4119061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188568"/>
            <a:ext cx="9144000" cy="1172095"/>
          </a:xfrm>
          <a:prstGeom prst="rect">
            <a:avLst/>
          </a:prstGeom>
          <a:solidFill>
            <a:srgbClr val="1F497D"/>
          </a:solidFill>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bg1"/>
              </a:solidFill>
            </a:endParaRPr>
          </a:p>
          <a:p>
            <a:pPr algn="ctr"/>
            <a:r>
              <a:rPr lang="en-US" sz="3200" b="1" dirty="0">
                <a:solidFill>
                  <a:schemeClr val="bg1"/>
                </a:solidFill>
              </a:rPr>
              <a:t>Significant Discrepancy Definition</a:t>
            </a:r>
          </a:p>
          <a:p>
            <a:pPr algn="ctr"/>
            <a:r>
              <a:rPr lang="en-US" sz="3200" b="1" dirty="0">
                <a:solidFill>
                  <a:schemeClr val="bg1"/>
                </a:solidFill>
              </a:rPr>
              <a:t>Rate Ratio Method</a:t>
            </a:r>
            <a:endParaRPr lang="en-US" sz="2800" b="1" dirty="0">
              <a:solidFill>
                <a:schemeClr val="bg1"/>
              </a:solidFill>
            </a:endParaRPr>
          </a:p>
        </p:txBody>
      </p:sp>
      <p:grpSp>
        <p:nvGrpSpPr>
          <p:cNvPr id="9" name="Group 8"/>
          <p:cNvGrpSpPr/>
          <p:nvPr/>
        </p:nvGrpSpPr>
        <p:grpSpPr>
          <a:xfrm>
            <a:off x="1524000" y="6304166"/>
            <a:ext cx="9144000" cy="64384"/>
            <a:chOff x="0" y="2409092"/>
            <a:chExt cx="9144000" cy="685800"/>
          </a:xfrm>
        </p:grpSpPr>
        <p:sp>
          <p:nvSpPr>
            <p:cNvPr id="10" name="Rectangle 9"/>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Rectangle 1"/>
          <p:cNvSpPr/>
          <p:nvPr/>
        </p:nvSpPr>
        <p:spPr>
          <a:xfrm>
            <a:off x="1663700" y="1035719"/>
            <a:ext cx="9155500" cy="4924425"/>
          </a:xfrm>
          <a:prstGeom prst="rect">
            <a:avLst/>
          </a:prstGeom>
        </p:spPr>
        <p:txBody>
          <a:bodyPr wrap="square">
            <a:spAutoFit/>
          </a:bodyPr>
          <a:lstStyle/>
          <a:p>
            <a:pPr>
              <a:buFontTx/>
              <a:buNone/>
            </a:pPr>
            <a:r>
              <a:rPr lang="en-US" sz="2800" dirty="0">
                <a:solidFill>
                  <a:srgbClr val="3333FF"/>
                </a:solidFill>
              </a:rPr>
              <a:t>In FFY17 OSEP changed the methodology in which </a:t>
            </a:r>
          </a:p>
          <a:p>
            <a:pPr>
              <a:buFontTx/>
              <a:buNone/>
            </a:pPr>
            <a:r>
              <a:rPr lang="en-US" sz="2800" dirty="0">
                <a:solidFill>
                  <a:srgbClr val="3333FF"/>
                </a:solidFill>
              </a:rPr>
              <a:t>SEA’s reports data.</a:t>
            </a:r>
          </a:p>
          <a:p>
            <a:pPr>
              <a:buFontTx/>
              <a:buNone/>
            </a:pPr>
            <a:endParaRPr lang="en-US" sz="1400" dirty="0">
              <a:solidFill>
                <a:srgbClr val="3333FF"/>
              </a:solidFill>
            </a:endParaRPr>
          </a:p>
          <a:p>
            <a:r>
              <a:rPr lang="en-US" sz="2800" dirty="0">
                <a:solidFill>
                  <a:srgbClr val="3333FF"/>
                </a:solidFill>
              </a:rPr>
              <a:t>Prior to FFY17- </a:t>
            </a:r>
            <a:endParaRPr lang="en-US" sz="2800" b="1" dirty="0">
              <a:solidFill>
                <a:srgbClr val="3333FF"/>
              </a:solidFill>
            </a:endParaRPr>
          </a:p>
          <a:p>
            <a:r>
              <a:rPr lang="en-US" sz="2400" b="1" dirty="0"/>
              <a:t>4B. </a:t>
            </a:r>
            <a:r>
              <a:rPr lang="en-US" sz="2400" dirty="0"/>
              <a:t>Percent = [(# of districts that have: (a) a significant discrepancy, by race or ethnicity, in the rates of suspensions and expulsions of greater than 10 days in a school year for children with IEPs; and (b) policies, procedures or practices that contribute to the significant discrepancy and do not comply with requirements relating to the development and implementation of IEPs, the use of positive behavioral interventions </a:t>
            </a:r>
          </a:p>
          <a:p>
            <a:r>
              <a:rPr lang="en-US" sz="2400" dirty="0"/>
              <a:t>and supports, and procedural safeguards) divided by the </a:t>
            </a:r>
          </a:p>
          <a:p>
            <a:r>
              <a:rPr lang="en-US" sz="2400" dirty="0"/>
              <a:t>(# of districts in the State)] </a:t>
            </a:r>
          </a:p>
        </p:txBody>
      </p:sp>
    </p:spTree>
    <p:extLst>
      <p:ext uri="{BB962C8B-B14F-4D97-AF65-F5344CB8AC3E}">
        <p14:creationId xmlns:p14="http://schemas.microsoft.com/office/powerpoint/2010/main" val="2716721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188568"/>
            <a:ext cx="9144000" cy="1172095"/>
          </a:xfrm>
          <a:prstGeom prst="rect">
            <a:avLst/>
          </a:prstGeom>
          <a:solidFill>
            <a:srgbClr val="1F497D"/>
          </a:solidFill>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bg1"/>
              </a:solidFill>
            </a:endParaRPr>
          </a:p>
          <a:p>
            <a:pPr algn="ctr"/>
            <a:r>
              <a:rPr lang="en-US" sz="3200" b="1" dirty="0">
                <a:solidFill>
                  <a:schemeClr val="bg1"/>
                </a:solidFill>
              </a:rPr>
              <a:t>Significant Discrepancy Definition</a:t>
            </a:r>
          </a:p>
          <a:p>
            <a:pPr algn="ctr"/>
            <a:r>
              <a:rPr lang="en-US" sz="3200" b="1" dirty="0">
                <a:solidFill>
                  <a:schemeClr val="bg1"/>
                </a:solidFill>
              </a:rPr>
              <a:t>Rate </a:t>
            </a:r>
            <a:r>
              <a:rPr lang="en-US" sz="3200" b="1">
                <a:solidFill>
                  <a:schemeClr val="bg1"/>
                </a:solidFill>
              </a:rPr>
              <a:t>Ratio Method</a:t>
            </a:r>
            <a:endParaRPr lang="en-US" sz="2800" b="1" dirty="0">
              <a:solidFill>
                <a:schemeClr val="bg1"/>
              </a:solidFill>
            </a:endParaRPr>
          </a:p>
        </p:txBody>
      </p:sp>
      <p:grpSp>
        <p:nvGrpSpPr>
          <p:cNvPr id="9" name="Group 8"/>
          <p:cNvGrpSpPr/>
          <p:nvPr/>
        </p:nvGrpSpPr>
        <p:grpSpPr>
          <a:xfrm>
            <a:off x="1524000" y="6304166"/>
            <a:ext cx="9144000" cy="64384"/>
            <a:chOff x="0" y="2409092"/>
            <a:chExt cx="9144000" cy="685800"/>
          </a:xfrm>
        </p:grpSpPr>
        <p:sp>
          <p:nvSpPr>
            <p:cNvPr id="10" name="Rectangle 9"/>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Rectangle 1"/>
          <p:cNvSpPr/>
          <p:nvPr/>
        </p:nvSpPr>
        <p:spPr>
          <a:xfrm>
            <a:off x="1771304" y="1071961"/>
            <a:ext cx="9155500" cy="3539430"/>
          </a:xfrm>
          <a:prstGeom prst="rect">
            <a:avLst/>
          </a:prstGeom>
        </p:spPr>
        <p:txBody>
          <a:bodyPr wrap="square">
            <a:spAutoFit/>
          </a:bodyPr>
          <a:lstStyle/>
          <a:p>
            <a:pPr>
              <a:buFontTx/>
              <a:buNone/>
            </a:pPr>
            <a:r>
              <a:rPr lang="en-US" sz="2800" u="sng" dirty="0">
                <a:solidFill>
                  <a:srgbClr val="3333FF"/>
                </a:solidFill>
              </a:rPr>
              <a:t>New methodology </a:t>
            </a:r>
            <a:r>
              <a:rPr lang="en-US" sz="2800" dirty="0">
                <a:solidFill>
                  <a:srgbClr val="3333FF"/>
                </a:solidFill>
              </a:rPr>
              <a:t>(FFY17) in which SEA’s reports data:</a:t>
            </a:r>
          </a:p>
          <a:p>
            <a:pPr>
              <a:buFontTx/>
              <a:buNone/>
            </a:pPr>
            <a:endParaRPr lang="en-US" sz="2800" dirty="0">
              <a:solidFill>
                <a:srgbClr val="3333FF"/>
              </a:solidFill>
            </a:endParaRPr>
          </a:p>
          <a:p>
            <a:r>
              <a:rPr lang="en-US" sz="2400" b="1" dirty="0"/>
              <a:t>4A. </a:t>
            </a:r>
            <a:r>
              <a:rPr lang="en-US" sz="2400" dirty="0"/>
              <a:t>Percent = [(# of districts that meet the State- established n size </a:t>
            </a:r>
          </a:p>
          <a:p>
            <a:r>
              <a:rPr lang="en-US" sz="2400" dirty="0"/>
              <a:t>(if applicable) that have a significant discrepancy in the rates of suspensions and expulsions for greater than 10 days in a </a:t>
            </a:r>
          </a:p>
          <a:p>
            <a:r>
              <a:rPr lang="en-US" sz="2400" dirty="0"/>
              <a:t>school year of children with IEPs) divided by the (# of districts</a:t>
            </a:r>
          </a:p>
          <a:p>
            <a:r>
              <a:rPr lang="en-US" sz="2400" dirty="0"/>
              <a:t>in the State that meet the State- established n size (if applicable))] </a:t>
            </a:r>
          </a:p>
          <a:p>
            <a:r>
              <a:rPr lang="en-US" sz="2400" dirty="0"/>
              <a:t>times 100. </a:t>
            </a:r>
          </a:p>
        </p:txBody>
      </p:sp>
    </p:spTree>
    <p:extLst>
      <p:ext uri="{BB962C8B-B14F-4D97-AF65-F5344CB8AC3E}">
        <p14:creationId xmlns:p14="http://schemas.microsoft.com/office/powerpoint/2010/main" val="3869728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188568"/>
            <a:ext cx="9144000" cy="1172095"/>
          </a:xfrm>
          <a:prstGeom prst="rect">
            <a:avLst/>
          </a:prstGeom>
          <a:solidFill>
            <a:srgbClr val="1F497D"/>
          </a:solidFill>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bg1"/>
              </a:solidFill>
            </a:endParaRPr>
          </a:p>
          <a:p>
            <a:pPr algn="ctr"/>
            <a:r>
              <a:rPr lang="en-US" sz="3200" b="1" dirty="0">
                <a:solidFill>
                  <a:schemeClr val="bg1"/>
                </a:solidFill>
              </a:rPr>
              <a:t>Significant Discrepancy Definition</a:t>
            </a:r>
          </a:p>
          <a:p>
            <a:pPr algn="ctr"/>
            <a:r>
              <a:rPr lang="en-US" sz="3200" b="1" dirty="0">
                <a:solidFill>
                  <a:schemeClr val="bg1"/>
                </a:solidFill>
              </a:rPr>
              <a:t>Rate </a:t>
            </a:r>
            <a:r>
              <a:rPr lang="en-US" sz="3200" b="1">
                <a:solidFill>
                  <a:schemeClr val="bg1"/>
                </a:solidFill>
              </a:rPr>
              <a:t>Ratio Method</a:t>
            </a:r>
            <a:endParaRPr lang="en-US" sz="2800" b="1" dirty="0">
              <a:solidFill>
                <a:schemeClr val="bg1"/>
              </a:solidFill>
            </a:endParaRPr>
          </a:p>
        </p:txBody>
      </p:sp>
      <p:grpSp>
        <p:nvGrpSpPr>
          <p:cNvPr id="9" name="Group 8"/>
          <p:cNvGrpSpPr/>
          <p:nvPr/>
        </p:nvGrpSpPr>
        <p:grpSpPr>
          <a:xfrm>
            <a:off x="1524000" y="6304166"/>
            <a:ext cx="9144000" cy="64384"/>
            <a:chOff x="0" y="2409092"/>
            <a:chExt cx="9144000" cy="685800"/>
          </a:xfrm>
        </p:grpSpPr>
        <p:sp>
          <p:nvSpPr>
            <p:cNvPr id="10" name="Rectangle 9"/>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Rectangle 1"/>
          <p:cNvSpPr/>
          <p:nvPr/>
        </p:nvSpPr>
        <p:spPr>
          <a:xfrm>
            <a:off x="846161" y="1071961"/>
            <a:ext cx="10781732" cy="4647426"/>
          </a:xfrm>
          <a:prstGeom prst="rect">
            <a:avLst/>
          </a:prstGeom>
        </p:spPr>
        <p:txBody>
          <a:bodyPr wrap="square">
            <a:spAutoFit/>
          </a:bodyPr>
          <a:lstStyle/>
          <a:p>
            <a:pPr>
              <a:buFontTx/>
              <a:buNone/>
            </a:pPr>
            <a:r>
              <a:rPr lang="en-US" sz="2800" dirty="0">
                <a:solidFill>
                  <a:srgbClr val="3333FF"/>
                </a:solidFill>
              </a:rPr>
              <a:t>New methodology (FFY17) in which SEA’s reports data:</a:t>
            </a:r>
          </a:p>
          <a:p>
            <a:pPr>
              <a:buFontTx/>
              <a:buNone/>
            </a:pPr>
            <a:endParaRPr lang="en-US" sz="2800" dirty="0">
              <a:solidFill>
                <a:srgbClr val="3333FF"/>
              </a:solidFill>
            </a:endParaRPr>
          </a:p>
          <a:p>
            <a:r>
              <a:rPr lang="en-US" sz="2400" b="1" dirty="0"/>
              <a:t>4B. </a:t>
            </a:r>
            <a:r>
              <a:rPr lang="en-US" sz="2400" dirty="0"/>
              <a:t>Percent = [(# of districts that meet the State- established n size </a:t>
            </a:r>
          </a:p>
          <a:p>
            <a:r>
              <a:rPr lang="en-US" sz="2400" dirty="0"/>
              <a:t>(if applicable) for one or more racial/ethnic groups that have: (a) a significant discrepancy, by race or ethnicity, in the rates of suspensions and expulsions of greater than 10 days in a school year of children </a:t>
            </a:r>
          </a:p>
          <a:p>
            <a:r>
              <a:rPr lang="en-US" sz="2400" dirty="0"/>
              <a:t>with IEPs; and (b) policies, procedures or practices that contribute </a:t>
            </a:r>
          </a:p>
          <a:p>
            <a:r>
              <a:rPr lang="en-US" sz="2400" dirty="0"/>
              <a:t>to the significant discrepancy and do not comply with requirements relating to the development and implementation of IEPs, the use of positive behavioral interventions and supports, and procedural safeguards) divided by the (# of districts in the State that meet the State- established n size (if applicable) for one or more racial/ethnic groups)] times 100. </a:t>
            </a:r>
          </a:p>
        </p:txBody>
      </p:sp>
    </p:spTree>
    <p:extLst>
      <p:ext uri="{BB962C8B-B14F-4D97-AF65-F5344CB8AC3E}">
        <p14:creationId xmlns:p14="http://schemas.microsoft.com/office/powerpoint/2010/main" val="794021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188568"/>
            <a:ext cx="9144000" cy="1172095"/>
          </a:xfrm>
          <a:prstGeom prst="rect">
            <a:avLst/>
          </a:prstGeom>
          <a:solidFill>
            <a:srgbClr val="1F497D"/>
          </a:solidFill>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bg1"/>
              </a:solidFill>
            </a:endParaRPr>
          </a:p>
          <a:p>
            <a:pPr algn="ctr"/>
            <a:r>
              <a:rPr lang="en-US" sz="3200" b="1" dirty="0">
                <a:solidFill>
                  <a:schemeClr val="bg1"/>
                </a:solidFill>
              </a:rPr>
              <a:t>Significant Discrepancy Definition</a:t>
            </a:r>
          </a:p>
          <a:p>
            <a:pPr algn="ctr"/>
            <a:r>
              <a:rPr lang="en-US" sz="3200" b="1" dirty="0">
                <a:solidFill>
                  <a:schemeClr val="bg1"/>
                </a:solidFill>
              </a:rPr>
              <a:t>Rate </a:t>
            </a:r>
            <a:r>
              <a:rPr lang="en-US" sz="3200" b="1">
                <a:solidFill>
                  <a:schemeClr val="bg1"/>
                </a:solidFill>
              </a:rPr>
              <a:t>Ratio Method</a:t>
            </a:r>
            <a:endParaRPr lang="en-US" sz="2800" b="1" dirty="0">
              <a:solidFill>
                <a:schemeClr val="bg1"/>
              </a:solidFill>
            </a:endParaRPr>
          </a:p>
        </p:txBody>
      </p:sp>
      <p:grpSp>
        <p:nvGrpSpPr>
          <p:cNvPr id="9" name="Group 8"/>
          <p:cNvGrpSpPr/>
          <p:nvPr/>
        </p:nvGrpSpPr>
        <p:grpSpPr>
          <a:xfrm>
            <a:off x="1524000" y="6304166"/>
            <a:ext cx="9144000" cy="64384"/>
            <a:chOff x="0" y="2409092"/>
            <a:chExt cx="9144000" cy="685800"/>
          </a:xfrm>
        </p:grpSpPr>
        <p:sp>
          <p:nvSpPr>
            <p:cNvPr id="10" name="Rectangle 9"/>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Rectangle 1"/>
          <p:cNvSpPr/>
          <p:nvPr/>
        </p:nvSpPr>
        <p:spPr>
          <a:xfrm>
            <a:off x="600501" y="1071961"/>
            <a:ext cx="10890914" cy="4647426"/>
          </a:xfrm>
          <a:prstGeom prst="rect">
            <a:avLst/>
          </a:prstGeom>
        </p:spPr>
        <p:txBody>
          <a:bodyPr wrap="square">
            <a:spAutoFit/>
          </a:bodyPr>
          <a:lstStyle/>
          <a:p>
            <a:pPr>
              <a:buFontTx/>
              <a:buNone/>
            </a:pPr>
            <a:r>
              <a:rPr lang="en-US" sz="2800" dirty="0">
                <a:solidFill>
                  <a:srgbClr val="3333FF"/>
                </a:solidFill>
              </a:rPr>
              <a:t>New methodology (FFY17) in which SEA’s reports data:</a:t>
            </a:r>
          </a:p>
          <a:p>
            <a:pPr>
              <a:buFontTx/>
              <a:buNone/>
            </a:pPr>
            <a:endParaRPr lang="en-US" sz="2800" dirty="0">
              <a:solidFill>
                <a:srgbClr val="3333FF"/>
              </a:solidFill>
            </a:endParaRPr>
          </a:p>
          <a:p>
            <a:r>
              <a:rPr lang="en-US" sz="2400" b="1" dirty="0"/>
              <a:t>4B. </a:t>
            </a:r>
            <a:r>
              <a:rPr lang="en-US" sz="2400" dirty="0"/>
              <a:t>Percent = [(# of districts that meet the State- established n size </a:t>
            </a:r>
          </a:p>
          <a:p>
            <a:r>
              <a:rPr lang="en-US" sz="2400" dirty="0"/>
              <a:t>(if applicable) for one or more racial/ethnic groups that have: (a) a significant discrepancy, by race or ethnicity, in the rates of suspensions and expulsions of greater than 10 days in a school year of children </a:t>
            </a:r>
          </a:p>
          <a:p>
            <a:r>
              <a:rPr lang="en-US" sz="2400" dirty="0"/>
              <a:t>with IEPs; and (b) policies, procedures or practices that contribute </a:t>
            </a:r>
          </a:p>
          <a:p>
            <a:r>
              <a:rPr lang="en-US" sz="2400" dirty="0"/>
              <a:t>to the significant discrepancy and do not comply with requirements relating to the development and implementation of IEPs, the use of positive behavioral interventions and supports, and procedural safeguards) divided by the (# of districts in the State that meet the State- established n size (if applicable) for one or more racial/ethnic groups)] times 100. </a:t>
            </a:r>
          </a:p>
        </p:txBody>
      </p:sp>
    </p:spTree>
    <p:extLst>
      <p:ext uri="{BB962C8B-B14F-4D97-AF65-F5344CB8AC3E}">
        <p14:creationId xmlns:p14="http://schemas.microsoft.com/office/powerpoint/2010/main" val="177265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graphicFrame>
        <p:nvGraphicFramePr>
          <p:cNvPr id="6" name="Content Placeholder 5">
            <a:extLst>
              <a:ext uri="{FF2B5EF4-FFF2-40B4-BE49-F238E27FC236}">
                <a16:creationId xmlns:a16="http://schemas.microsoft.com/office/drawing/2014/main" id="{D6198086-3EAC-4E1C-A780-6DC1A280CCF6}"/>
              </a:ext>
            </a:extLst>
          </p:cNvPr>
          <p:cNvGraphicFramePr>
            <a:graphicFrameLocks noGrp="1"/>
          </p:cNvGraphicFramePr>
          <p:nvPr>
            <p:ph idx="1"/>
            <p:extLst/>
          </p:nvPr>
        </p:nvGraphicFramePr>
        <p:xfrm>
          <a:off x="1740591" y="1671307"/>
          <a:ext cx="8268044" cy="3688038"/>
        </p:xfrm>
        <a:graphic>
          <a:graphicData uri="http://schemas.openxmlformats.org/drawingml/2006/table">
            <a:tbl>
              <a:tblPr>
                <a:tableStyleId>{BDBED569-4797-4DF1-A0F4-6AAB3CD982D8}</a:tableStyleId>
              </a:tblPr>
              <a:tblGrid>
                <a:gridCol w="3766724">
                  <a:extLst>
                    <a:ext uri="{9D8B030D-6E8A-4147-A177-3AD203B41FA5}">
                      <a16:colId xmlns:a16="http://schemas.microsoft.com/office/drawing/2014/main" val="3779708366"/>
                    </a:ext>
                  </a:extLst>
                </a:gridCol>
                <a:gridCol w="750220">
                  <a:extLst>
                    <a:ext uri="{9D8B030D-6E8A-4147-A177-3AD203B41FA5}">
                      <a16:colId xmlns:a16="http://schemas.microsoft.com/office/drawing/2014/main" val="4005053653"/>
                    </a:ext>
                  </a:extLst>
                </a:gridCol>
                <a:gridCol w="750220">
                  <a:extLst>
                    <a:ext uri="{9D8B030D-6E8A-4147-A177-3AD203B41FA5}">
                      <a16:colId xmlns:a16="http://schemas.microsoft.com/office/drawing/2014/main" val="202584559"/>
                    </a:ext>
                  </a:extLst>
                </a:gridCol>
                <a:gridCol w="750220">
                  <a:extLst>
                    <a:ext uri="{9D8B030D-6E8A-4147-A177-3AD203B41FA5}">
                      <a16:colId xmlns:a16="http://schemas.microsoft.com/office/drawing/2014/main" val="4127464559"/>
                    </a:ext>
                  </a:extLst>
                </a:gridCol>
                <a:gridCol w="750220">
                  <a:extLst>
                    <a:ext uri="{9D8B030D-6E8A-4147-A177-3AD203B41FA5}">
                      <a16:colId xmlns:a16="http://schemas.microsoft.com/office/drawing/2014/main" val="2491611860"/>
                    </a:ext>
                  </a:extLst>
                </a:gridCol>
                <a:gridCol w="750220">
                  <a:extLst>
                    <a:ext uri="{9D8B030D-6E8A-4147-A177-3AD203B41FA5}">
                      <a16:colId xmlns:a16="http://schemas.microsoft.com/office/drawing/2014/main" val="1460602572"/>
                    </a:ext>
                  </a:extLst>
                </a:gridCol>
                <a:gridCol w="750220">
                  <a:extLst>
                    <a:ext uri="{9D8B030D-6E8A-4147-A177-3AD203B41FA5}">
                      <a16:colId xmlns:a16="http://schemas.microsoft.com/office/drawing/2014/main" val="2417231951"/>
                    </a:ext>
                  </a:extLst>
                </a:gridCol>
              </a:tblGrid>
              <a:tr h="281736">
                <a:tc>
                  <a:txBody>
                    <a:bodyPr/>
                    <a:lstStyle/>
                    <a:p>
                      <a:pPr algn="ctr" fontAlgn="b"/>
                      <a:r>
                        <a:rPr lang="en-US" sz="1600" u="none" strike="noStrike" dirty="0">
                          <a:effectLst/>
                        </a:rPr>
                        <a:t>FFY</a:t>
                      </a:r>
                      <a:endParaRPr lang="en-US" sz="1600" b="1" i="0" u="none" strike="noStrike" dirty="0">
                        <a:solidFill>
                          <a:srgbClr val="000000"/>
                        </a:solidFill>
                        <a:effectLst/>
                        <a:latin typeface="Calibri" panose="020F0502020204030204" pitchFamily="34" charset="0"/>
                      </a:endParaRPr>
                    </a:p>
                  </a:txBody>
                  <a:tcPr marL="9214" marR="9214" marT="9214" marB="0" anchor="b"/>
                </a:tc>
                <a:tc>
                  <a:txBody>
                    <a:bodyPr/>
                    <a:lstStyle/>
                    <a:p>
                      <a:pPr algn="ctr" fontAlgn="b"/>
                      <a:r>
                        <a:rPr lang="en-US" sz="1600" b="1" u="none" strike="noStrike" dirty="0">
                          <a:effectLst/>
                        </a:rPr>
                        <a:t>2012</a:t>
                      </a:r>
                      <a:endParaRPr lang="en-US" sz="1600" b="1" i="0" u="none" strike="noStrike" dirty="0">
                        <a:solidFill>
                          <a:srgbClr val="000000"/>
                        </a:solidFill>
                        <a:effectLst/>
                        <a:latin typeface="Calibri" panose="020F0502020204030204" pitchFamily="34" charset="0"/>
                      </a:endParaRPr>
                    </a:p>
                  </a:txBody>
                  <a:tcPr marL="9214" marR="9214" marT="9214" marB="0" anchor="b">
                    <a:solidFill>
                      <a:schemeClr val="accent1">
                        <a:lumMod val="20000"/>
                        <a:lumOff val="80000"/>
                      </a:schemeClr>
                    </a:solidFill>
                  </a:tcPr>
                </a:tc>
                <a:tc>
                  <a:txBody>
                    <a:bodyPr/>
                    <a:lstStyle/>
                    <a:p>
                      <a:pPr algn="ctr" fontAlgn="b"/>
                      <a:r>
                        <a:rPr lang="en-US" sz="1600" b="1" u="none" strike="noStrike" dirty="0">
                          <a:effectLst/>
                        </a:rPr>
                        <a:t>2013</a:t>
                      </a:r>
                      <a:endParaRPr lang="en-US" sz="1600" b="1" i="0" u="none" strike="noStrike" dirty="0">
                        <a:solidFill>
                          <a:srgbClr val="000000"/>
                        </a:solidFill>
                        <a:effectLst/>
                        <a:latin typeface="Calibri" panose="020F0502020204030204" pitchFamily="34" charset="0"/>
                      </a:endParaRPr>
                    </a:p>
                  </a:txBody>
                  <a:tcPr marL="9214" marR="9214" marT="9214" marB="0" anchor="b"/>
                </a:tc>
                <a:tc>
                  <a:txBody>
                    <a:bodyPr/>
                    <a:lstStyle/>
                    <a:p>
                      <a:pPr algn="ctr" fontAlgn="b"/>
                      <a:r>
                        <a:rPr lang="en-US" sz="1600" b="1" u="none" strike="noStrike" dirty="0">
                          <a:effectLst/>
                        </a:rPr>
                        <a:t>2014</a:t>
                      </a:r>
                      <a:endParaRPr lang="en-US" sz="1600" b="1" i="0" u="none" strike="noStrike" dirty="0">
                        <a:solidFill>
                          <a:srgbClr val="000000"/>
                        </a:solidFill>
                        <a:effectLst/>
                        <a:latin typeface="Calibri" panose="020F0502020204030204" pitchFamily="34" charset="0"/>
                      </a:endParaRPr>
                    </a:p>
                  </a:txBody>
                  <a:tcPr marL="9214" marR="9214" marT="9214" marB="0" anchor="b">
                    <a:solidFill>
                      <a:schemeClr val="accent1">
                        <a:lumMod val="20000"/>
                        <a:lumOff val="80000"/>
                      </a:schemeClr>
                    </a:solidFill>
                  </a:tcPr>
                </a:tc>
                <a:tc>
                  <a:txBody>
                    <a:bodyPr/>
                    <a:lstStyle/>
                    <a:p>
                      <a:pPr algn="ctr" fontAlgn="b"/>
                      <a:r>
                        <a:rPr lang="en-US" sz="1600" b="1" u="none" strike="noStrike" dirty="0">
                          <a:effectLst/>
                        </a:rPr>
                        <a:t>2015</a:t>
                      </a:r>
                      <a:endParaRPr lang="en-US" sz="1600" b="1" i="0" u="none" strike="noStrike" dirty="0">
                        <a:solidFill>
                          <a:srgbClr val="000000"/>
                        </a:solidFill>
                        <a:effectLst/>
                        <a:latin typeface="Calibri" panose="020F0502020204030204" pitchFamily="34" charset="0"/>
                      </a:endParaRPr>
                    </a:p>
                  </a:txBody>
                  <a:tcPr marL="9214" marR="9214" marT="9214" marB="0" anchor="b"/>
                </a:tc>
                <a:tc>
                  <a:txBody>
                    <a:bodyPr/>
                    <a:lstStyle/>
                    <a:p>
                      <a:pPr algn="ctr" fontAlgn="b"/>
                      <a:r>
                        <a:rPr lang="en-US" sz="1600" b="1" u="none" strike="noStrike" dirty="0">
                          <a:effectLst/>
                        </a:rPr>
                        <a:t>2016*</a:t>
                      </a:r>
                      <a:endParaRPr lang="en-US" sz="1600" b="1" i="0" u="none" strike="noStrike" dirty="0">
                        <a:solidFill>
                          <a:srgbClr val="000000"/>
                        </a:solidFill>
                        <a:effectLst/>
                        <a:latin typeface="Calibri" panose="020F0502020204030204" pitchFamily="34" charset="0"/>
                      </a:endParaRPr>
                    </a:p>
                  </a:txBody>
                  <a:tcPr marL="9214" marR="9214" marT="9214" marB="0" anchor="b">
                    <a:solidFill>
                      <a:srgbClr val="FFFF00"/>
                    </a:solidFill>
                  </a:tcPr>
                </a:tc>
                <a:tc>
                  <a:txBody>
                    <a:bodyPr/>
                    <a:lstStyle/>
                    <a:p>
                      <a:pPr algn="ctr" fontAlgn="b"/>
                      <a:r>
                        <a:rPr lang="en-US" sz="1600" b="1" u="none" strike="noStrike" dirty="0">
                          <a:effectLst/>
                        </a:rPr>
                        <a:t>2017</a:t>
                      </a:r>
                      <a:endParaRPr lang="en-US" sz="1600" b="1" i="0" u="none" strike="noStrike" dirty="0">
                        <a:solidFill>
                          <a:srgbClr val="000000"/>
                        </a:solidFill>
                        <a:effectLst/>
                        <a:latin typeface="Calibri" panose="020F0502020204030204" pitchFamily="34" charset="0"/>
                      </a:endParaRPr>
                    </a:p>
                  </a:txBody>
                  <a:tcPr marL="9214" marR="9214" marT="9214" marB="0" anchor="b"/>
                </a:tc>
                <a:extLst>
                  <a:ext uri="{0D108BD9-81ED-4DB2-BD59-A6C34878D82A}">
                    <a16:rowId xmlns:a16="http://schemas.microsoft.com/office/drawing/2014/main" val="2974924201"/>
                  </a:ext>
                </a:extLst>
              </a:tr>
              <a:tr h="281736">
                <a:tc>
                  <a:txBody>
                    <a:bodyPr/>
                    <a:lstStyle/>
                    <a:p>
                      <a:pPr algn="ctr" fontAlgn="b"/>
                      <a:r>
                        <a:rPr lang="en-US" sz="1600" u="none" strike="noStrike" dirty="0">
                          <a:effectLst/>
                        </a:rPr>
                        <a:t>Target</a:t>
                      </a:r>
                      <a:endParaRPr lang="en-US" sz="1600" b="1" i="0" u="none" strike="noStrike" dirty="0">
                        <a:solidFill>
                          <a:srgbClr val="000000"/>
                        </a:solidFill>
                        <a:effectLst/>
                        <a:latin typeface="Calibri" panose="020F0502020204030204" pitchFamily="34" charset="0"/>
                      </a:endParaRPr>
                    </a:p>
                  </a:txBody>
                  <a:tcPr marL="9214" marR="9214" marT="9214"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214" marR="9214" marT="9214" marB="0" anchor="b">
                    <a:solidFill>
                      <a:schemeClr val="accent1">
                        <a:lumMod val="20000"/>
                        <a:lumOff val="80000"/>
                      </a:schemeClr>
                    </a:solidFill>
                  </a:tcP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214" marR="9214" marT="9214"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214" marR="9214" marT="9214" marB="0" anchor="b">
                    <a:solidFill>
                      <a:schemeClr val="accent1">
                        <a:lumMod val="20000"/>
                        <a:lumOff val="80000"/>
                      </a:schemeClr>
                    </a:solidFill>
                  </a:tcP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214" marR="9214" marT="9214"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214" marR="9214" marT="9214" marB="0" anchor="b">
                    <a:solidFill>
                      <a:schemeClr val="accent1">
                        <a:lumMod val="20000"/>
                        <a:lumOff val="80000"/>
                      </a:schemeClr>
                    </a:solidFill>
                  </a:tcPr>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214" marR="9214" marT="9214" marB="0" anchor="b"/>
                </a:tc>
                <a:extLst>
                  <a:ext uri="{0D108BD9-81ED-4DB2-BD59-A6C34878D82A}">
                    <a16:rowId xmlns:a16="http://schemas.microsoft.com/office/drawing/2014/main" val="3438781842"/>
                  </a:ext>
                </a:extLst>
              </a:tr>
              <a:tr h="553214">
                <a:tc>
                  <a:txBody>
                    <a:bodyPr/>
                    <a:lstStyle/>
                    <a:p>
                      <a:pPr algn="ctr" fontAlgn="b"/>
                      <a:r>
                        <a:rPr lang="en-US" sz="1600" u="none" strike="noStrike">
                          <a:effectLst/>
                        </a:rPr>
                        <a:t>Data</a:t>
                      </a:r>
                      <a:endParaRPr lang="en-US" sz="1600" b="1" i="0" u="none" strike="noStrike">
                        <a:solidFill>
                          <a:srgbClr val="000000"/>
                        </a:solidFill>
                        <a:effectLst/>
                        <a:latin typeface="Calibri" panose="020F0502020204030204" pitchFamily="34" charset="0"/>
                      </a:endParaRPr>
                    </a:p>
                  </a:txBody>
                  <a:tcPr marL="9214" marR="9214" marT="9214" marB="0" anchor="b"/>
                </a:tc>
                <a:tc>
                  <a:txBody>
                    <a:bodyPr/>
                    <a:lstStyle/>
                    <a:p>
                      <a:pPr algn="ctr" fontAlgn="b"/>
                      <a:r>
                        <a:rPr lang="en-US" sz="1600" u="none" strike="noStrike" dirty="0">
                          <a:effectLst/>
                        </a:rPr>
                        <a:t>9.75%</a:t>
                      </a:r>
                      <a:endParaRPr lang="en-US" sz="1600" b="0" i="0" u="none" strike="noStrike" dirty="0">
                        <a:solidFill>
                          <a:srgbClr val="000000"/>
                        </a:solidFill>
                        <a:effectLst/>
                        <a:latin typeface="Calibri" panose="020F0502020204030204" pitchFamily="34" charset="0"/>
                      </a:endParaRPr>
                    </a:p>
                  </a:txBody>
                  <a:tcPr marL="9214" marR="9214" marT="9214" marB="0" anchor="b">
                    <a:solidFill>
                      <a:schemeClr val="accent1">
                        <a:lumMod val="20000"/>
                        <a:lumOff val="80000"/>
                      </a:schemeClr>
                    </a:solidFill>
                  </a:tcPr>
                </a:tc>
                <a:tc>
                  <a:txBody>
                    <a:bodyPr/>
                    <a:lstStyle/>
                    <a:p>
                      <a:pPr algn="ctr" fontAlgn="b"/>
                      <a:r>
                        <a:rPr lang="en-US" sz="1600" u="none" strike="noStrike" dirty="0">
                          <a:effectLst/>
                        </a:rPr>
                        <a:t>2.56%</a:t>
                      </a:r>
                      <a:endParaRPr lang="en-US" sz="1600" b="0" i="0" u="none" strike="noStrike" dirty="0">
                        <a:solidFill>
                          <a:srgbClr val="000000"/>
                        </a:solidFill>
                        <a:effectLst/>
                        <a:latin typeface="Calibri" panose="020F0502020204030204" pitchFamily="34" charset="0"/>
                      </a:endParaRPr>
                    </a:p>
                  </a:txBody>
                  <a:tcPr marL="9214" marR="9214" marT="9214"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214" marR="9214" marT="9214" marB="0" anchor="b">
                    <a:solidFill>
                      <a:schemeClr val="accent1">
                        <a:lumMod val="20000"/>
                        <a:lumOff val="80000"/>
                      </a:schemeClr>
                    </a:solidFill>
                  </a:tcPr>
                </a:tc>
                <a:tc>
                  <a:txBody>
                    <a:bodyPr/>
                    <a:lstStyle/>
                    <a:p>
                      <a:pPr algn="ctr" fontAlgn="b"/>
                      <a:r>
                        <a:rPr lang="en-US" sz="1600" u="none" strike="noStrike">
                          <a:effectLst/>
                        </a:rPr>
                        <a:t>4.65%</a:t>
                      </a:r>
                      <a:endParaRPr lang="en-US" sz="1600" b="0" i="0" u="none" strike="noStrike">
                        <a:solidFill>
                          <a:srgbClr val="000000"/>
                        </a:solidFill>
                        <a:effectLst/>
                        <a:latin typeface="Calibri" panose="020F0502020204030204" pitchFamily="34" charset="0"/>
                      </a:endParaRPr>
                    </a:p>
                  </a:txBody>
                  <a:tcPr marL="9214" marR="9214" marT="9214" marB="0" anchor="b"/>
                </a:tc>
                <a:tc>
                  <a:txBody>
                    <a:bodyPr/>
                    <a:lstStyle/>
                    <a:p>
                      <a:pPr algn="ctr" fontAlgn="b"/>
                      <a:r>
                        <a:rPr lang="en-US" sz="1600" u="none" strike="noStrike" dirty="0">
                          <a:effectLst/>
                        </a:rPr>
                        <a:t>66.70%</a:t>
                      </a:r>
                      <a:endParaRPr lang="en-US" sz="1600" b="0" i="0" u="none" strike="noStrike" dirty="0">
                        <a:solidFill>
                          <a:srgbClr val="000000"/>
                        </a:solidFill>
                        <a:effectLst/>
                        <a:latin typeface="Calibri" panose="020F0502020204030204" pitchFamily="34" charset="0"/>
                      </a:endParaRPr>
                    </a:p>
                  </a:txBody>
                  <a:tcPr marL="9214" marR="9214" marT="9214" marB="0" anchor="b">
                    <a:solidFill>
                      <a:schemeClr val="accent1">
                        <a:lumMod val="20000"/>
                        <a:lumOff val="80000"/>
                      </a:schemeClr>
                    </a:solidFill>
                  </a:tcPr>
                </a:tc>
                <a:tc>
                  <a:txBody>
                    <a:bodyPr/>
                    <a:lstStyle/>
                    <a:p>
                      <a:pPr algn="ctr" fontAlgn="b"/>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9214" marR="9214" marT="9214" marB="0" anchor="b"/>
                </a:tc>
                <a:extLst>
                  <a:ext uri="{0D108BD9-81ED-4DB2-BD59-A6C34878D82A}">
                    <a16:rowId xmlns:a16="http://schemas.microsoft.com/office/drawing/2014/main" val="3427643496"/>
                  </a:ext>
                </a:extLst>
              </a:tr>
              <a:tr h="553214">
                <a:tc>
                  <a:txBody>
                    <a:bodyPr/>
                    <a:lstStyle/>
                    <a:p>
                      <a:pPr algn="ctr" fontAlgn="ctr"/>
                      <a:r>
                        <a:rPr lang="en-US" sz="1600" u="none" strike="noStrike" dirty="0">
                          <a:effectLst/>
                        </a:rPr>
                        <a:t>Number of LEAs that met the N Size (15)</a:t>
                      </a:r>
                      <a:endParaRPr lang="en-US" sz="1600" b="1" i="0" u="none" strike="noStrike" dirty="0">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dirty="0">
                          <a:effectLst/>
                        </a:rPr>
                        <a:t>12</a:t>
                      </a:r>
                      <a:endParaRPr lang="en-US" sz="1600" b="0" i="0" u="none" strike="noStrike" dirty="0">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214" marR="9214" marT="9214" marB="0" anchor="ctr"/>
                </a:tc>
                <a:extLst>
                  <a:ext uri="{0D108BD9-81ED-4DB2-BD59-A6C34878D82A}">
                    <a16:rowId xmlns:a16="http://schemas.microsoft.com/office/drawing/2014/main" val="1024268890"/>
                  </a:ext>
                </a:extLst>
              </a:tr>
              <a:tr h="281736">
                <a:tc>
                  <a:txBody>
                    <a:bodyPr/>
                    <a:lstStyle/>
                    <a:p>
                      <a:pPr algn="ctr" fontAlgn="ctr"/>
                      <a:r>
                        <a:rPr lang="en-US" sz="1600" b="0" i="0" u="none" strike="noStrike" dirty="0">
                          <a:solidFill>
                            <a:srgbClr val="000000"/>
                          </a:solidFill>
                          <a:effectLst/>
                          <a:latin typeface="Calibri" panose="020F0502020204030204" pitchFamily="34" charset="0"/>
                        </a:rPr>
                        <a:t>State Bar rate ratio</a:t>
                      </a:r>
                    </a:p>
                  </a:txBody>
                  <a:tcPr marL="9214" marR="9214" marT="9214" marB="0" anchor="ctr"/>
                </a:tc>
                <a:tc>
                  <a:txBody>
                    <a:bodyPr/>
                    <a:lstStyle/>
                    <a:p>
                      <a:pPr algn="ctr" fontAlgn="ctr"/>
                      <a:r>
                        <a:rPr lang="en-US" sz="1600" b="0" i="0" u="none" strike="noStrike" dirty="0">
                          <a:solidFill>
                            <a:srgbClr val="000000"/>
                          </a:solidFill>
                          <a:effectLst/>
                          <a:latin typeface="Calibri" panose="020F0502020204030204" pitchFamily="34" charset="0"/>
                        </a:rPr>
                        <a:t>1.28</a:t>
                      </a:r>
                    </a:p>
                  </a:txBody>
                  <a:tcPr marL="9214" marR="9214" marT="9214" marB="0" anchor="ctr">
                    <a:solidFill>
                      <a:schemeClr val="accent1">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1.26</a:t>
                      </a:r>
                    </a:p>
                  </a:txBody>
                  <a:tcPr marL="9214" marR="9214" marT="9214" marB="0" anchor="ctr"/>
                </a:tc>
                <a:tc>
                  <a:txBody>
                    <a:bodyPr/>
                    <a:lstStyle/>
                    <a:p>
                      <a:pPr algn="ctr" fontAlgn="ctr"/>
                      <a:r>
                        <a:rPr lang="en-US" sz="1600" b="0" i="0" u="none" strike="noStrike" dirty="0">
                          <a:solidFill>
                            <a:srgbClr val="000000"/>
                          </a:solidFill>
                          <a:effectLst/>
                          <a:latin typeface="Calibri" panose="020F0502020204030204" pitchFamily="34" charset="0"/>
                        </a:rPr>
                        <a:t>1.24</a:t>
                      </a:r>
                    </a:p>
                  </a:txBody>
                  <a:tcPr marL="9214" marR="9214" marT="9214" marB="0" anchor="ctr">
                    <a:solidFill>
                      <a:schemeClr val="accent1">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1.22</a:t>
                      </a:r>
                    </a:p>
                  </a:txBody>
                  <a:tcPr marL="9214" marR="9214" marT="9214" marB="0" anchor="ctr"/>
                </a:tc>
                <a:tc>
                  <a:txBody>
                    <a:bodyPr/>
                    <a:lstStyle/>
                    <a:p>
                      <a:pPr algn="ctr" fontAlgn="ctr"/>
                      <a:r>
                        <a:rPr lang="en-US" sz="1600" b="0" i="0" u="none" strike="noStrike" dirty="0">
                          <a:solidFill>
                            <a:srgbClr val="000000"/>
                          </a:solidFill>
                          <a:effectLst/>
                          <a:latin typeface="Calibri" panose="020F0502020204030204" pitchFamily="34" charset="0"/>
                        </a:rPr>
                        <a:t>1.20</a:t>
                      </a:r>
                    </a:p>
                  </a:txBody>
                  <a:tcPr marL="9214" marR="9214" marT="9214" marB="0" anchor="ctr">
                    <a:solidFill>
                      <a:schemeClr val="accent1">
                        <a:lumMod val="20000"/>
                        <a:lumOff val="8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1.18</a:t>
                      </a:r>
                    </a:p>
                  </a:txBody>
                  <a:tcPr marL="9214" marR="9214" marT="9214" marB="0" anchor="ctr"/>
                </a:tc>
                <a:extLst>
                  <a:ext uri="{0D108BD9-81ED-4DB2-BD59-A6C34878D82A}">
                    <a16:rowId xmlns:a16="http://schemas.microsoft.com/office/drawing/2014/main" val="1986007438"/>
                  </a:ext>
                </a:extLst>
              </a:tr>
              <a:tr h="1096169">
                <a:tc>
                  <a:txBody>
                    <a:bodyPr/>
                    <a:lstStyle/>
                    <a:p>
                      <a:pPr algn="ctr" fontAlgn="ctr"/>
                      <a:r>
                        <a:rPr lang="en-US" sz="1600" u="none" strike="noStrike" dirty="0">
                          <a:effectLst/>
                        </a:rPr>
                        <a:t>Number of LEAs with Significant Discrepancy                                                                          ( N size of 10 plus exceeded state bar rate ratio)</a:t>
                      </a:r>
                      <a:endParaRPr lang="en-US" sz="1600" b="1" i="0" u="none" strike="noStrike" dirty="0">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214" marR="9214" marT="9214" marB="0" anchor="ctr"/>
                </a:tc>
                <a:extLst>
                  <a:ext uri="{0D108BD9-81ED-4DB2-BD59-A6C34878D82A}">
                    <a16:rowId xmlns:a16="http://schemas.microsoft.com/office/drawing/2014/main" val="4127558879"/>
                  </a:ext>
                </a:extLst>
              </a:tr>
              <a:tr h="358497">
                <a:tc>
                  <a:txBody>
                    <a:bodyPr/>
                    <a:lstStyle/>
                    <a:p>
                      <a:pPr algn="ctr" fontAlgn="ctr"/>
                      <a:r>
                        <a:rPr lang="en-US" sz="1600" u="none" strike="noStrike">
                          <a:effectLst/>
                        </a:rPr>
                        <a:t>Total Number of LEAs</a:t>
                      </a:r>
                      <a:endParaRPr lang="en-US" sz="1600" b="1" i="0" u="none" strike="noStrike">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39</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42</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46</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dirty="0">
                          <a:effectLst/>
                        </a:rPr>
                        <a:t>46</a:t>
                      </a:r>
                      <a:endParaRPr lang="en-US" sz="1600" b="0" i="0" u="none" strike="noStrike" dirty="0">
                        <a:solidFill>
                          <a:srgbClr val="000000"/>
                        </a:solidFill>
                        <a:effectLst/>
                        <a:latin typeface="Calibri" panose="020F0502020204030204" pitchFamily="34" charset="0"/>
                      </a:endParaRPr>
                    </a:p>
                  </a:txBody>
                  <a:tcPr marL="9214" marR="9214" marT="9214" marB="0" anchor="ctr"/>
                </a:tc>
                <a:extLst>
                  <a:ext uri="{0D108BD9-81ED-4DB2-BD59-A6C34878D82A}">
                    <a16:rowId xmlns:a16="http://schemas.microsoft.com/office/drawing/2014/main" val="704654085"/>
                  </a:ext>
                </a:extLst>
              </a:tr>
              <a:tr h="281736">
                <a:tc>
                  <a:txBody>
                    <a:bodyPr/>
                    <a:lstStyle/>
                    <a:p>
                      <a:pPr algn="ctr" fontAlgn="ctr"/>
                      <a:r>
                        <a:rPr lang="en-US" sz="1600" u="none" strike="noStrike">
                          <a:effectLst/>
                        </a:rPr>
                        <a:t>Number of LEAs Noncompliant</a:t>
                      </a:r>
                      <a:endParaRPr lang="en-US" sz="1600" b="1" i="0" u="none" strike="noStrike">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9214" marR="9214" marT="9214" marB="0" anchor="ctr"/>
                </a:tc>
                <a:extLst>
                  <a:ext uri="{0D108BD9-81ED-4DB2-BD59-A6C34878D82A}">
                    <a16:rowId xmlns:a16="http://schemas.microsoft.com/office/drawing/2014/main" val="553786001"/>
                  </a:ext>
                </a:extLst>
              </a:tr>
            </a:tbl>
          </a:graphicData>
        </a:graphic>
      </p:graphicFrame>
      <p:sp>
        <p:nvSpPr>
          <p:cNvPr id="5"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rPr>
              <a:t>DE data: 4A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grpSp>
        <p:nvGrpSpPr>
          <p:cNvPr id="8" name="Group 7"/>
          <p:cNvGrpSpPr/>
          <p:nvPr/>
        </p:nvGrpSpPr>
        <p:grpSpPr>
          <a:xfrm>
            <a:off x="1524000" y="6304166"/>
            <a:ext cx="9144000" cy="64384"/>
            <a:chOff x="0" y="2409092"/>
            <a:chExt cx="9144000" cy="685800"/>
          </a:xfrm>
        </p:grpSpPr>
        <p:sp>
          <p:nvSpPr>
            <p:cNvPr id="9" name="Rectangle 8"/>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4" name="TextBox 13">
            <a:extLst>
              <a:ext uri="{FF2B5EF4-FFF2-40B4-BE49-F238E27FC236}">
                <a16:creationId xmlns:a16="http://schemas.microsoft.com/office/drawing/2014/main" id="{2705AFB0-AA15-4D33-B77A-5C02A04AF148}"/>
              </a:ext>
            </a:extLst>
          </p:cNvPr>
          <p:cNvSpPr txBox="1"/>
          <p:nvPr/>
        </p:nvSpPr>
        <p:spPr>
          <a:xfrm>
            <a:off x="1814336" y="5690028"/>
            <a:ext cx="5704915" cy="646331"/>
          </a:xfrm>
          <a:prstGeom prst="rect">
            <a:avLst/>
          </a:prstGeom>
          <a:noFill/>
        </p:spPr>
        <p:txBody>
          <a:bodyPr wrap="square" rtlCol="0">
            <a:spAutoFit/>
          </a:bodyPr>
          <a:lstStyle/>
          <a:p>
            <a:r>
              <a:rPr lang="en-US" dirty="0"/>
              <a:t>*calculation methodology required to change to only include those LEAs that met the minimum cell size.</a:t>
            </a:r>
          </a:p>
        </p:txBody>
      </p:sp>
    </p:spTree>
    <p:extLst>
      <p:ext uri="{BB962C8B-B14F-4D97-AF65-F5344CB8AC3E}">
        <p14:creationId xmlns:p14="http://schemas.microsoft.com/office/powerpoint/2010/main" val="2216287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rPr>
              <a:t>DE data: 4B</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grpSp>
        <p:nvGrpSpPr>
          <p:cNvPr id="10" name="Group 9"/>
          <p:cNvGrpSpPr/>
          <p:nvPr/>
        </p:nvGrpSpPr>
        <p:grpSpPr>
          <a:xfrm>
            <a:off x="1524000" y="6304166"/>
            <a:ext cx="9144000" cy="64384"/>
            <a:chOff x="0" y="2409092"/>
            <a:chExt cx="9144000" cy="685800"/>
          </a:xfrm>
        </p:grpSpPr>
        <p:sp>
          <p:nvSpPr>
            <p:cNvPr id="11" name="Rectangle 10"/>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aphicFrame>
        <p:nvGraphicFramePr>
          <p:cNvPr id="5" name="Content Placeholder 4">
            <a:extLst>
              <a:ext uri="{FF2B5EF4-FFF2-40B4-BE49-F238E27FC236}">
                <a16:creationId xmlns:a16="http://schemas.microsoft.com/office/drawing/2014/main" id="{1F51C9D2-276F-4F6F-A93E-635266E13E96}"/>
              </a:ext>
            </a:extLst>
          </p:cNvPr>
          <p:cNvGraphicFramePr>
            <a:graphicFrameLocks noGrp="1"/>
          </p:cNvGraphicFramePr>
          <p:nvPr>
            <p:ph idx="1"/>
            <p:extLst/>
          </p:nvPr>
        </p:nvGraphicFramePr>
        <p:xfrm>
          <a:off x="1771304" y="1988281"/>
          <a:ext cx="8455510" cy="3626726"/>
        </p:xfrm>
        <a:graphic>
          <a:graphicData uri="http://schemas.openxmlformats.org/drawingml/2006/table">
            <a:tbl>
              <a:tblPr>
                <a:tableStyleId>{BDBED569-4797-4DF1-A0F4-6AAB3CD982D8}</a:tableStyleId>
              </a:tblPr>
              <a:tblGrid>
                <a:gridCol w="3723459">
                  <a:extLst>
                    <a:ext uri="{9D8B030D-6E8A-4147-A177-3AD203B41FA5}">
                      <a16:colId xmlns:a16="http://schemas.microsoft.com/office/drawing/2014/main" val="3347631353"/>
                    </a:ext>
                  </a:extLst>
                </a:gridCol>
                <a:gridCol w="745250">
                  <a:extLst>
                    <a:ext uri="{9D8B030D-6E8A-4147-A177-3AD203B41FA5}">
                      <a16:colId xmlns:a16="http://schemas.microsoft.com/office/drawing/2014/main" val="1647370082"/>
                    </a:ext>
                  </a:extLst>
                </a:gridCol>
                <a:gridCol w="632433">
                  <a:extLst>
                    <a:ext uri="{9D8B030D-6E8A-4147-A177-3AD203B41FA5}">
                      <a16:colId xmlns:a16="http://schemas.microsoft.com/office/drawing/2014/main" val="3933648417"/>
                    </a:ext>
                  </a:extLst>
                </a:gridCol>
                <a:gridCol w="851983">
                  <a:extLst>
                    <a:ext uri="{9D8B030D-6E8A-4147-A177-3AD203B41FA5}">
                      <a16:colId xmlns:a16="http://schemas.microsoft.com/office/drawing/2014/main" val="3325288354"/>
                    </a:ext>
                  </a:extLst>
                </a:gridCol>
                <a:gridCol w="643947">
                  <a:extLst>
                    <a:ext uri="{9D8B030D-6E8A-4147-A177-3AD203B41FA5}">
                      <a16:colId xmlns:a16="http://schemas.microsoft.com/office/drawing/2014/main" val="4252181035"/>
                    </a:ext>
                  </a:extLst>
                </a:gridCol>
                <a:gridCol w="972215">
                  <a:extLst>
                    <a:ext uri="{9D8B030D-6E8A-4147-A177-3AD203B41FA5}">
                      <a16:colId xmlns:a16="http://schemas.microsoft.com/office/drawing/2014/main" val="1460465107"/>
                    </a:ext>
                  </a:extLst>
                </a:gridCol>
                <a:gridCol w="886223">
                  <a:extLst>
                    <a:ext uri="{9D8B030D-6E8A-4147-A177-3AD203B41FA5}">
                      <a16:colId xmlns:a16="http://schemas.microsoft.com/office/drawing/2014/main" val="1432973391"/>
                    </a:ext>
                  </a:extLst>
                </a:gridCol>
              </a:tblGrid>
              <a:tr h="322766">
                <a:tc>
                  <a:txBody>
                    <a:bodyPr/>
                    <a:lstStyle/>
                    <a:p>
                      <a:pPr algn="ctr" fontAlgn="b"/>
                      <a:r>
                        <a:rPr lang="en-US" sz="1600" u="none" strike="noStrike" dirty="0">
                          <a:effectLst/>
                        </a:rPr>
                        <a:t>FFY</a:t>
                      </a:r>
                      <a:endParaRPr lang="en-US" sz="1600" b="1" i="0" u="none" strike="noStrike" dirty="0">
                        <a:solidFill>
                          <a:srgbClr val="000000"/>
                        </a:solidFill>
                        <a:effectLst/>
                        <a:latin typeface="Calibri" panose="020F0502020204030204" pitchFamily="34" charset="0"/>
                      </a:endParaRPr>
                    </a:p>
                  </a:txBody>
                  <a:tcPr marL="8789" marR="8789" marT="8789" marB="0" anchor="b"/>
                </a:tc>
                <a:tc>
                  <a:txBody>
                    <a:bodyPr/>
                    <a:lstStyle/>
                    <a:p>
                      <a:pPr algn="ctr" fontAlgn="b"/>
                      <a:r>
                        <a:rPr lang="en-US" sz="1600" u="none" strike="noStrike" dirty="0">
                          <a:effectLst/>
                        </a:rPr>
                        <a:t>2012</a:t>
                      </a:r>
                      <a:endParaRPr lang="en-US" sz="1600" b="1" i="0" u="none" strike="noStrike" dirty="0">
                        <a:solidFill>
                          <a:srgbClr val="000000"/>
                        </a:solidFill>
                        <a:effectLst/>
                        <a:latin typeface="Calibri" panose="020F0502020204030204" pitchFamily="34" charset="0"/>
                      </a:endParaRPr>
                    </a:p>
                  </a:txBody>
                  <a:tcPr marL="8789" marR="8789" marT="8789" marB="0" anchor="b">
                    <a:solidFill>
                      <a:schemeClr val="accent1">
                        <a:lumMod val="20000"/>
                        <a:lumOff val="80000"/>
                      </a:schemeClr>
                    </a:solidFill>
                  </a:tcPr>
                </a:tc>
                <a:tc>
                  <a:txBody>
                    <a:bodyPr/>
                    <a:lstStyle/>
                    <a:p>
                      <a:pPr algn="ctr" fontAlgn="b"/>
                      <a:r>
                        <a:rPr lang="en-US" sz="1600" u="none" strike="noStrike">
                          <a:effectLst/>
                        </a:rPr>
                        <a:t>2013</a:t>
                      </a:r>
                      <a:endParaRPr lang="en-US" sz="1600" b="1" i="0" u="none" strike="noStrike">
                        <a:solidFill>
                          <a:srgbClr val="000000"/>
                        </a:solidFill>
                        <a:effectLst/>
                        <a:latin typeface="Calibri" panose="020F0502020204030204" pitchFamily="34" charset="0"/>
                      </a:endParaRPr>
                    </a:p>
                  </a:txBody>
                  <a:tcPr marL="8789" marR="8789" marT="8789" marB="0" anchor="b"/>
                </a:tc>
                <a:tc>
                  <a:txBody>
                    <a:bodyPr/>
                    <a:lstStyle/>
                    <a:p>
                      <a:pPr algn="ctr" fontAlgn="b"/>
                      <a:r>
                        <a:rPr lang="en-US" sz="1600" u="none" strike="noStrike" dirty="0">
                          <a:effectLst/>
                        </a:rPr>
                        <a:t>2014</a:t>
                      </a:r>
                      <a:endParaRPr lang="en-US" sz="1600" b="1" i="0" u="none" strike="noStrike" dirty="0">
                        <a:solidFill>
                          <a:srgbClr val="000000"/>
                        </a:solidFill>
                        <a:effectLst/>
                        <a:latin typeface="Calibri" panose="020F0502020204030204" pitchFamily="34" charset="0"/>
                      </a:endParaRPr>
                    </a:p>
                  </a:txBody>
                  <a:tcPr marL="8789" marR="8789" marT="8789" marB="0" anchor="b">
                    <a:solidFill>
                      <a:schemeClr val="accent1">
                        <a:lumMod val="20000"/>
                        <a:lumOff val="80000"/>
                      </a:schemeClr>
                    </a:solidFill>
                  </a:tcPr>
                </a:tc>
                <a:tc>
                  <a:txBody>
                    <a:bodyPr/>
                    <a:lstStyle/>
                    <a:p>
                      <a:pPr algn="ctr" fontAlgn="b"/>
                      <a:r>
                        <a:rPr lang="en-US" sz="1600" u="none" strike="noStrike">
                          <a:effectLst/>
                        </a:rPr>
                        <a:t>2015</a:t>
                      </a:r>
                      <a:endParaRPr lang="en-US" sz="1600" b="1" i="0" u="none" strike="noStrike">
                        <a:solidFill>
                          <a:srgbClr val="000000"/>
                        </a:solidFill>
                        <a:effectLst/>
                        <a:latin typeface="Calibri" panose="020F0502020204030204" pitchFamily="34" charset="0"/>
                      </a:endParaRPr>
                    </a:p>
                  </a:txBody>
                  <a:tcPr marL="8789" marR="8789" marT="8789" marB="0" anchor="b"/>
                </a:tc>
                <a:tc>
                  <a:txBody>
                    <a:bodyPr/>
                    <a:lstStyle/>
                    <a:p>
                      <a:pPr algn="ctr" fontAlgn="b"/>
                      <a:r>
                        <a:rPr lang="en-US" sz="1600" u="none" strike="noStrike" dirty="0">
                          <a:effectLst/>
                        </a:rPr>
                        <a:t>2016*</a:t>
                      </a:r>
                      <a:endParaRPr lang="en-US" sz="1600" b="1" i="0" u="none" strike="noStrike" dirty="0">
                        <a:solidFill>
                          <a:srgbClr val="000000"/>
                        </a:solidFill>
                        <a:effectLst/>
                        <a:latin typeface="Calibri" panose="020F0502020204030204" pitchFamily="34" charset="0"/>
                      </a:endParaRPr>
                    </a:p>
                  </a:txBody>
                  <a:tcPr marL="8789" marR="8789" marT="8789" marB="0" anchor="b">
                    <a:solidFill>
                      <a:srgbClr val="FFFF00"/>
                    </a:solidFill>
                  </a:tcPr>
                </a:tc>
                <a:tc>
                  <a:txBody>
                    <a:bodyPr/>
                    <a:lstStyle/>
                    <a:p>
                      <a:pPr algn="ctr" fontAlgn="b"/>
                      <a:r>
                        <a:rPr lang="en-US" sz="1600" u="none" strike="noStrike">
                          <a:effectLst/>
                        </a:rPr>
                        <a:t>2017</a:t>
                      </a:r>
                      <a:endParaRPr lang="en-US" sz="1600" b="1" i="0" u="none" strike="noStrike">
                        <a:solidFill>
                          <a:srgbClr val="000000"/>
                        </a:solidFill>
                        <a:effectLst/>
                        <a:latin typeface="Calibri" panose="020F0502020204030204" pitchFamily="34" charset="0"/>
                      </a:endParaRPr>
                    </a:p>
                  </a:txBody>
                  <a:tcPr marL="8789" marR="8789" marT="8789" marB="0" anchor="b"/>
                </a:tc>
                <a:extLst>
                  <a:ext uri="{0D108BD9-81ED-4DB2-BD59-A6C34878D82A}">
                    <a16:rowId xmlns:a16="http://schemas.microsoft.com/office/drawing/2014/main" val="2692664570"/>
                  </a:ext>
                </a:extLst>
              </a:tr>
              <a:tr h="322766">
                <a:tc>
                  <a:txBody>
                    <a:bodyPr/>
                    <a:lstStyle/>
                    <a:p>
                      <a:pPr algn="ctr" fontAlgn="b"/>
                      <a:r>
                        <a:rPr lang="en-US" sz="1600" u="none" strike="noStrike" dirty="0">
                          <a:effectLst/>
                        </a:rPr>
                        <a:t>Target</a:t>
                      </a:r>
                      <a:endParaRPr lang="en-US" sz="1600" b="1" i="0" u="none" strike="noStrike" dirty="0">
                        <a:solidFill>
                          <a:srgbClr val="000000"/>
                        </a:solidFill>
                        <a:effectLst/>
                        <a:latin typeface="Calibri" panose="020F0502020204030204" pitchFamily="34" charset="0"/>
                      </a:endParaRPr>
                    </a:p>
                  </a:txBody>
                  <a:tcPr marL="8789" marR="8789" marT="8789"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789" marR="8789" marT="8789" marB="0" anchor="b">
                    <a:solidFill>
                      <a:schemeClr val="accent1">
                        <a:lumMod val="20000"/>
                        <a:lumOff val="80000"/>
                      </a:schemeClr>
                    </a:solidFill>
                  </a:tcPr>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789" marR="8789" marT="8789"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789" marR="8789" marT="8789" marB="0" anchor="b">
                    <a:solidFill>
                      <a:schemeClr val="accent1">
                        <a:lumMod val="20000"/>
                        <a:lumOff val="80000"/>
                      </a:schemeClr>
                    </a:solidFill>
                  </a:tcPr>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789" marR="8789" marT="8789"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789" marR="8789" marT="8789" marB="0" anchor="b">
                    <a:solidFill>
                      <a:schemeClr val="accent1">
                        <a:lumMod val="20000"/>
                        <a:lumOff val="80000"/>
                      </a:schemeClr>
                    </a:solidFill>
                  </a:tcP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8789" marR="8789" marT="8789" marB="0" anchor="b"/>
                </a:tc>
                <a:extLst>
                  <a:ext uri="{0D108BD9-81ED-4DB2-BD59-A6C34878D82A}">
                    <a16:rowId xmlns:a16="http://schemas.microsoft.com/office/drawing/2014/main" val="216407503"/>
                  </a:ext>
                </a:extLst>
              </a:tr>
              <a:tr h="322766">
                <a:tc>
                  <a:txBody>
                    <a:bodyPr/>
                    <a:lstStyle/>
                    <a:p>
                      <a:pPr algn="ctr" fontAlgn="b"/>
                      <a:r>
                        <a:rPr lang="en-US" sz="1600" u="none" strike="noStrike">
                          <a:effectLst/>
                        </a:rPr>
                        <a:t>Data</a:t>
                      </a:r>
                      <a:endParaRPr lang="en-US" sz="1600" b="1" i="0" u="none" strike="noStrike">
                        <a:solidFill>
                          <a:srgbClr val="000000"/>
                        </a:solidFill>
                        <a:effectLst/>
                        <a:latin typeface="Calibri" panose="020F0502020204030204" pitchFamily="34" charset="0"/>
                      </a:endParaRPr>
                    </a:p>
                  </a:txBody>
                  <a:tcPr marL="8789" marR="8789" marT="8789" marB="0" anchor="b"/>
                </a:tc>
                <a:tc>
                  <a:txBody>
                    <a:bodyPr/>
                    <a:lstStyle/>
                    <a:p>
                      <a:pPr algn="ctr" fontAlgn="b"/>
                      <a:r>
                        <a:rPr lang="en-US" sz="1600" u="none" strike="noStrike" dirty="0">
                          <a:effectLst/>
                        </a:rPr>
                        <a:t>9.75%</a:t>
                      </a:r>
                      <a:endParaRPr lang="en-US" sz="1600" b="0" i="0" u="none" strike="noStrike" dirty="0">
                        <a:solidFill>
                          <a:srgbClr val="000000"/>
                        </a:solidFill>
                        <a:effectLst/>
                        <a:latin typeface="Calibri" panose="020F0502020204030204" pitchFamily="34" charset="0"/>
                      </a:endParaRPr>
                    </a:p>
                  </a:txBody>
                  <a:tcPr marL="8789" marR="8789" marT="8789" marB="0" anchor="b">
                    <a:solidFill>
                      <a:schemeClr val="accent1">
                        <a:lumMod val="20000"/>
                        <a:lumOff val="80000"/>
                      </a:schemeClr>
                    </a:solidFill>
                  </a:tcPr>
                </a:tc>
                <a:tc>
                  <a:txBody>
                    <a:bodyPr/>
                    <a:lstStyle/>
                    <a:p>
                      <a:pPr algn="ctr" fontAlgn="b"/>
                      <a:r>
                        <a:rPr lang="en-US" sz="1600" u="none" strike="noStrike" dirty="0">
                          <a:effectLst/>
                        </a:rPr>
                        <a:t>12.82%</a:t>
                      </a:r>
                      <a:endParaRPr lang="en-US" sz="1600" b="0" i="0" u="none" strike="noStrike" dirty="0">
                        <a:solidFill>
                          <a:srgbClr val="000000"/>
                        </a:solidFill>
                        <a:effectLst/>
                        <a:latin typeface="Calibri" panose="020F0502020204030204" pitchFamily="34" charset="0"/>
                      </a:endParaRPr>
                    </a:p>
                  </a:txBody>
                  <a:tcPr marL="8789" marR="8789" marT="8789"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789" marR="8789" marT="8789" marB="0" anchor="b">
                    <a:solidFill>
                      <a:schemeClr val="accent1">
                        <a:lumMod val="20000"/>
                        <a:lumOff val="80000"/>
                      </a:schemeClr>
                    </a:solidFill>
                  </a:tcPr>
                </a:tc>
                <a:tc>
                  <a:txBody>
                    <a:bodyPr/>
                    <a:lstStyle/>
                    <a:p>
                      <a:pPr algn="ctr" fontAlgn="b"/>
                      <a:r>
                        <a:rPr lang="en-US" sz="1600" u="none" strike="noStrike">
                          <a:effectLst/>
                        </a:rPr>
                        <a:t>4.65%</a:t>
                      </a:r>
                      <a:endParaRPr lang="en-US" sz="1600" b="0" i="0" u="none" strike="noStrike">
                        <a:solidFill>
                          <a:srgbClr val="000000"/>
                        </a:solidFill>
                        <a:effectLst/>
                        <a:latin typeface="Calibri" panose="020F0502020204030204" pitchFamily="34" charset="0"/>
                      </a:endParaRPr>
                    </a:p>
                  </a:txBody>
                  <a:tcPr marL="8789" marR="8789" marT="8789"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Calibri" panose="020F0502020204030204" pitchFamily="34" charset="0"/>
                      </a:endParaRPr>
                    </a:p>
                  </a:txBody>
                  <a:tcPr marL="8789" marR="8789" marT="8789" marB="0" anchor="b">
                    <a:solidFill>
                      <a:schemeClr val="accent1">
                        <a:lumMod val="20000"/>
                        <a:lumOff val="80000"/>
                      </a:schemeClr>
                    </a:solidFill>
                  </a:tcPr>
                </a:tc>
                <a:tc>
                  <a:txBody>
                    <a:bodyPr/>
                    <a:lstStyle/>
                    <a:p>
                      <a:pPr algn="ctr" fontAlgn="b"/>
                      <a:r>
                        <a:rPr lang="en-US" sz="1600" u="none" strike="noStrike" dirty="0">
                          <a:effectLst/>
                        </a:rPr>
                        <a:t>50%</a:t>
                      </a:r>
                      <a:endParaRPr lang="en-US" sz="1600" b="0" i="0" u="none" strike="noStrike" dirty="0">
                        <a:solidFill>
                          <a:srgbClr val="000000"/>
                        </a:solidFill>
                        <a:effectLst/>
                        <a:latin typeface="Calibri" panose="020F0502020204030204" pitchFamily="34" charset="0"/>
                      </a:endParaRPr>
                    </a:p>
                  </a:txBody>
                  <a:tcPr marL="8789" marR="8789" marT="8789" marB="0" anchor="b"/>
                </a:tc>
                <a:extLst>
                  <a:ext uri="{0D108BD9-81ED-4DB2-BD59-A6C34878D82A}">
                    <a16:rowId xmlns:a16="http://schemas.microsoft.com/office/drawing/2014/main" val="2352273456"/>
                  </a:ext>
                </a:extLst>
              </a:tr>
              <a:tr h="322766">
                <a:tc>
                  <a:txBody>
                    <a:bodyPr/>
                    <a:lstStyle/>
                    <a:p>
                      <a:pPr algn="ctr" fontAlgn="ctr"/>
                      <a:r>
                        <a:rPr lang="en-US" sz="1600" u="none" strike="noStrike" dirty="0">
                          <a:effectLst/>
                        </a:rPr>
                        <a:t>Number of LEAs that met the N Size (10)</a:t>
                      </a:r>
                      <a:endParaRPr lang="en-US" sz="1600" b="1"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17</a:t>
                      </a:r>
                      <a:endParaRPr lang="en-US" sz="1600" b="0" i="0" u="none" strike="noStrike" dirty="0">
                        <a:solidFill>
                          <a:srgbClr val="000000"/>
                        </a:solidFill>
                        <a:effectLst/>
                        <a:latin typeface="Calibri" panose="020F0502020204030204" pitchFamily="34" charset="0"/>
                      </a:endParaRPr>
                    </a:p>
                  </a:txBody>
                  <a:tcPr marL="8789" marR="8789" marT="8789" marB="0" anchor="ctr">
                    <a:solidFill>
                      <a:schemeClr val="accent1">
                        <a:lumMod val="20000"/>
                        <a:lumOff val="80000"/>
                      </a:schemeClr>
                    </a:solidFill>
                  </a:tcPr>
                </a:tc>
                <a:tc>
                  <a:txBody>
                    <a:bodyPr/>
                    <a:lstStyle/>
                    <a:p>
                      <a:pPr algn="ctr" fontAlgn="ctr"/>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8789" marR="8789" marT="8789" marB="0" anchor="ctr">
                    <a:solidFill>
                      <a:schemeClr val="accent1">
                        <a:lumMod val="20000"/>
                        <a:lumOff val="80000"/>
                      </a:schemeClr>
                    </a:solidFill>
                  </a:tcPr>
                </a:tc>
                <a:tc>
                  <a:txBody>
                    <a:bodyPr/>
                    <a:lstStyle/>
                    <a:p>
                      <a:pPr algn="ctr" fontAlgn="ctr"/>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8789" marR="8789" marT="8789" marB="0" anchor="ctr">
                    <a:solidFill>
                      <a:schemeClr val="accent1">
                        <a:lumMod val="20000"/>
                        <a:lumOff val="80000"/>
                      </a:schemeClr>
                    </a:solidFill>
                  </a:tcPr>
                </a:tc>
                <a:tc>
                  <a:txBody>
                    <a:bodyPr/>
                    <a:lstStyle/>
                    <a:p>
                      <a:pPr algn="ctr" fontAlgn="ctr"/>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8789" marR="8789" marT="8789" marB="0" anchor="ctr"/>
                </a:tc>
                <a:extLst>
                  <a:ext uri="{0D108BD9-81ED-4DB2-BD59-A6C34878D82A}">
                    <a16:rowId xmlns:a16="http://schemas.microsoft.com/office/drawing/2014/main" val="4029177913"/>
                  </a:ext>
                </a:extLst>
              </a:tr>
              <a:tr h="709859">
                <a:tc>
                  <a:txBody>
                    <a:bodyPr/>
                    <a:lstStyle/>
                    <a:p>
                      <a:pPr algn="ctr" fontAlgn="ctr"/>
                      <a:r>
                        <a:rPr lang="en-US" sz="1600" u="none" strike="noStrike" dirty="0">
                          <a:effectLst/>
                        </a:rPr>
                        <a:t>State Bar Rate Ratio</a:t>
                      </a:r>
                      <a:endParaRPr lang="en-US" sz="16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1.28</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dirty="0">
                          <a:effectLst/>
                        </a:rPr>
                        <a:t>1.26</a:t>
                      </a:r>
                      <a:endParaRPr lang="en-US" sz="1600" b="0" i="0" u="none" strike="noStrike" dirty="0">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1.24</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dirty="0">
                          <a:effectLst/>
                        </a:rPr>
                        <a:t>1.22</a:t>
                      </a:r>
                      <a:endParaRPr lang="en-US" sz="1600" b="0" i="0" u="none" strike="noStrike" dirty="0">
                        <a:solidFill>
                          <a:srgbClr val="000000"/>
                        </a:solidFill>
                        <a:effectLst/>
                        <a:latin typeface="Calibri" panose="020F0502020204030204" pitchFamily="34" charset="0"/>
                      </a:endParaRPr>
                    </a:p>
                  </a:txBody>
                  <a:tcPr marL="9214" marR="9214" marT="9214" marB="0" anchor="ctr"/>
                </a:tc>
                <a:tc>
                  <a:txBody>
                    <a:bodyPr/>
                    <a:lstStyle/>
                    <a:p>
                      <a:pPr algn="ctr" fontAlgn="ctr"/>
                      <a:r>
                        <a:rPr lang="en-US" sz="1600" u="none" strike="noStrike" dirty="0">
                          <a:effectLst/>
                        </a:rPr>
                        <a:t>1.20</a:t>
                      </a:r>
                      <a:endParaRPr lang="en-US" sz="1600" b="0" i="0" u="none" strike="noStrike" dirty="0">
                        <a:solidFill>
                          <a:srgbClr val="000000"/>
                        </a:solidFill>
                        <a:effectLst/>
                        <a:latin typeface="Calibri" panose="020F0502020204030204" pitchFamily="34" charset="0"/>
                      </a:endParaRPr>
                    </a:p>
                  </a:txBody>
                  <a:tcPr marL="9214" marR="9214" marT="9214" marB="0" anchor="ctr">
                    <a:solidFill>
                      <a:schemeClr val="accent1">
                        <a:lumMod val="20000"/>
                        <a:lumOff val="80000"/>
                      </a:schemeClr>
                    </a:solidFill>
                  </a:tcPr>
                </a:tc>
                <a:tc>
                  <a:txBody>
                    <a:bodyPr/>
                    <a:lstStyle/>
                    <a:p>
                      <a:pPr algn="ctr" fontAlgn="ctr"/>
                      <a:r>
                        <a:rPr lang="en-US" sz="1600" u="none" strike="noStrike" dirty="0">
                          <a:effectLst/>
                        </a:rPr>
                        <a:t>1.18</a:t>
                      </a:r>
                      <a:endParaRPr lang="en-US" sz="1600" b="0" i="0" u="none" strike="noStrike" dirty="0">
                        <a:solidFill>
                          <a:srgbClr val="000000"/>
                        </a:solidFill>
                        <a:effectLst/>
                        <a:latin typeface="Calibri" panose="020F0502020204030204" pitchFamily="34" charset="0"/>
                      </a:endParaRPr>
                    </a:p>
                  </a:txBody>
                  <a:tcPr marL="9214" marR="9214" marT="9214" marB="0" anchor="ctr"/>
                </a:tc>
                <a:extLst>
                  <a:ext uri="{0D108BD9-81ED-4DB2-BD59-A6C34878D82A}">
                    <a16:rowId xmlns:a16="http://schemas.microsoft.com/office/drawing/2014/main" val="1801852540"/>
                  </a:ext>
                </a:extLst>
              </a:tr>
              <a:tr h="806568">
                <a:tc>
                  <a:txBody>
                    <a:bodyPr/>
                    <a:lstStyle/>
                    <a:p>
                      <a:pPr algn="ctr" fontAlgn="ctr"/>
                      <a:r>
                        <a:rPr lang="en-US" sz="1600" u="none" strike="noStrike">
                          <a:effectLst/>
                        </a:rPr>
                        <a:t>Number of LEAs with Significant Descrepancy                                                                          ( N size of 15 plus exceeded Rate ratio)</a:t>
                      </a:r>
                      <a:endParaRPr lang="en-US" sz="1600" b="1" i="0" u="none" strike="noStrike">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8789" marR="8789" marT="8789" marB="0" anchor="ctr">
                    <a:solidFill>
                      <a:schemeClr val="accent1">
                        <a:lumMod val="20000"/>
                        <a:lumOff val="80000"/>
                      </a:schemeClr>
                    </a:solidFill>
                  </a:tcPr>
                </a:tc>
                <a:tc>
                  <a:txBody>
                    <a:bodyPr/>
                    <a:lstStyle/>
                    <a:p>
                      <a:pPr algn="ctr" fontAlgn="ctr"/>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789" marR="8789" marT="8789" marB="0" anchor="ctr">
                    <a:solidFill>
                      <a:schemeClr val="accent1">
                        <a:lumMod val="20000"/>
                        <a:lumOff val="80000"/>
                      </a:schemeClr>
                    </a:solidFill>
                  </a:tcPr>
                </a:tc>
                <a:tc>
                  <a:txBody>
                    <a:bodyPr/>
                    <a:lstStyle/>
                    <a:p>
                      <a:pPr algn="ctr" fontAlgn="ctr"/>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8789" marR="8789" marT="8789" marB="0" anchor="ctr">
                    <a:solidFill>
                      <a:schemeClr val="accent1">
                        <a:lumMod val="20000"/>
                        <a:lumOff val="80000"/>
                      </a:schemeClr>
                    </a:solidFill>
                  </a:tcPr>
                </a:tc>
                <a:tc>
                  <a:txBody>
                    <a:bodyPr/>
                    <a:lstStyle/>
                    <a:p>
                      <a:pPr algn="ctr" fontAlgn="ctr"/>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8789" marR="8789" marT="8789" marB="0" anchor="ctr"/>
                </a:tc>
                <a:extLst>
                  <a:ext uri="{0D108BD9-81ED-4DB2-BD59-A6C34878D82A}">
                    <a16:rowId xmlns:a16="http://schemas.microsoft.com/office/drawing/2014/main" val="2268208988"/>
                  </a:ext>
                </a:extLst>
              </a:tr>
              <a:tr h="322766">
                <a:tc>
                  <a:txBody>
                    <a:bodyPr/>
                    <a:lstStyle/>
                    <a:p>
                      <a:pPr algn="ctr" fontAlgn="ctr"/>
                      <a:r>
                        <a:rPr lang="en-US" sz="1600" u="none" strike="noStrike">
                          <a:effectLst/>
                        </a:rPr>
                        <a:t>Total Number of LEAs</a:t>
                      </a:r>
                      <a:endParaRPr lang="en-US" sz="1600" b="1" i="0" u="none" strike="noStrike">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39</a:t>
                      </a:r>
                      <a:endParaRPr lang="en-US" sz="1600" b="0" i="0" u="none" strike="noStrike" dirty="0">
                        <a:solidFill>
                          <a:srgbClr val="000000"/>
                        </a:solidFill>
                        <a:effectLst/>
                        <a:latin typeface="Calibri" panose="020F0502020204030204" pitchFamily="34" charset="0"/>
                      </a:endParaRPr>
                    </a:p>
                  </a:txBody>
                  <a:tcPr marL="8789" marR="8789" marT="8789" marB="0" anchor="ctr">
                    <a:solidFill>
                      <a:schemeClr val="accent1">
                        <a:lumMod val="20000"/>
                        <a:lumOff val="80000"/>
                      </a:schemeClr>
                    </a:solidFill>
                  </a:tcPr>
                </a:tc>
                <a:tc>
                  <a:txBody>
                    <a:bodyPr/>
                    <a:lstStyle/>
                    <a:p>
                      <a:pPr algn="ctr" fontAlgn="ctr"/>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42</a:t>
                      </a:r>
                      <a:endParaRPr lang="en-US" sz="1600" b="0" i="0" u="none" strike="noStrike" dirty="0">
                        <a:solidFill>
                          <a:srgbClr val="000000"/>
                        </a:solidFill>
                        <a:effectLst/>
                        <a:latin typeface="Calibri" panose="020F0502020204030204" pitchFamily="34" charset="0"/>
                      </a:endParaRPr>
                    </a:p>
                  </a:txBody>
                  <a:tcPr marL="8789" marR="8789" marT="8789" marB="0" anchor="ctr">
                    <a:solidFill>
                      <a:schemeClr val="accent1">
                        <a:lumMod val="20000"/>
                        <a:lumOff val="80000"/>
                      </a:schemeClr>
                    </a:solidFill>
                  </a:tcPr>
                </a:tc>
                <a:tc>
                  <a:txBody>
                    <a:bodyPr/>
                    <a:lstStyle/>
                    <a:p>
                      <a:pPr algn="ctr" fontAlgn="ctr"/>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NA</a:t>
                      </a:r>
                      <a:endParaRPr lang="en-US" sz="1600" b="0" i="0" u="none" strike="noStrike" dirty="0">
                        <a:solidFill>
                          <a:srgbClr val="000000"/>
                        </a:solidFill>
                        <a:effectLst/>
                        <a:latin typeface="Calibri" panose="020F0502020204030204" pitchFamily="34" charset="0"/>
                      </a:endParaRPr>
                    </a:p>
                  </a:txBody>
                  <a:tcPr marL="8789" marR="8789" marT="8789" marB="0" anchor="ctr">
                    <a:solidFill>
                      <a:schemeClr val="accent1">
                        <a:lumMod val="20000"/>
                        <a:lumOff val="80000"/>
                      </a:schemeClr>
                    </a:solidFill>
                  </a:tcPr>
                </a:tc>
                <a:tc>
                  <a:txBody>
                    <a:bodyPr/>
                    <a:lstStyle/>
                    <a:p>
                      <a:pPr algn="ctr" fontAlgn="ctr"/>
                      <a:r>
                        <a:rPr lang="en-US" sz="1600" u="none" strike="noStrike" dirty="0">
                          <a:effectLst/>
                        </a:rPr>
                        <a:t>NA</a:t>
                      </a:r>
                      <a:endParaRPr lang="en-US" sz="1600" b="0" i="0" u="none" strike="noStrike" dirty="0">
                        <a:solidFill>
                          <a:srgbClr val="000000"/>
                        </a:solidFill>
                        <a:effectLst/>
                        <a:latin typeface="Calibri" panose="020F0502020204030204" pitchFamily="34" charset="0"/>
                      </a:endParaRPr>
                    </a:p>
                  </a:txBody>
                  <a:tcPr marL="8789" marR="8789" marT="8789" marB="0" anchor="ctr"/>
                </a:tc>
                <a:extLst>
                  <a:ext uri="{0D108BD9-81ED-4DB2-BD59-A6C34878D82A}">
                    <a16:rowId xmlns:a16="http://schemas.microsoft.com/office/drawing/2014/main" val="309756008"/>
                  </a:ext>
                </a:extLst>
              </a:tr>
              <a:tr h="322766">
                <a:tc>
                  <a:txBody>
                    <a:bodyPr/>
                    <a:lstStyle/>
                    <a:p>
                      <a:pPr algn="ctr" fontAlgn="ctr"/>
                      <a:r>
                        <a:rPr lang="en-US" sz="1600" u="none" strike="noStrike">
                          <a:effectLst/>
                        </a:rPr>
                        <a:t>Number of LEAs Noncompliant</a:t>
                      </a:r>
                      <a:endParaRPr lang="en-US" sz="1600" b="1" i="0" u="none" strike="noStrike">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8789" marR="8789" marT="8789" marB="0" anchor="ctr">
                    <a:solidFill>
                      <a:schemeClr val="accent1">
                        <a:lumMod val="20000"/>
                        <a:lumOff val="80000"/>
                      </a:schemeClr>
                    </a:solidFill>
                  </a:tcPr>
                </a:tc>
                <a:tc>
                  <a:txBody>
                    <a:bodyPr/>
                    <a:lstStyle/>
                    <a:p>
                      <a:pPr algn="ctr" fontAlgn="ctr"/>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789" marR="8789" marT="8789" marB="0" anchor="ctr">
                    <a:solidFill>
                      <a:schemeClr val="accent1">
                        <a:lumMod val="20000"/>
                        <a:lumOff val="80000"/>
                      </a:schemeClr>
                    </a:solidFill>
                  </a:tcPr>
                </a:tc>
                <a:tc>
                  <a:txBody>
                    <a:bodyPr/>
                    <a:lstStyle/>
                    <a:p>
                      <a:pPr algn="ctr" fontAlgn="ctr"/>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8789" marR="8789" marT="8789" marB="0" anchor="ctr"/>
                </a:tc>
                <a:tc>
                  <a:txBody>
                    <a:bodyPr/>
                    <a:lstStyle/>
                    <a:p>
                      <a:pPr algn="ctr" fontAlgn="ctr"/>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8789" marR="8789" marT="8789" marB="0" anchor="ctr">
                    <a:solidFill>
                      <a:schemeClr val="accent1">
                        <a:lumMod val="20000"/>
                        <a:lumOff val="80000"/>
                      </a:schemeClr>
                    </a:solidFill>
                  </a:tcPr>
                </a:tc>
                <a:tc>
                  <a:txBody>
                    <a:bodyPr/>
                    <a:lstStyle/>
                    <a:p>
                      <a:pPr algn="ctr" fontAlgn="ctr"/>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8789" marR="8789" marT="8789" marB="0" anchor="ctr"/>
                </a:tc>
                <a:extLst>
                  <a:ext uri="{0D108BD9-81ED-4DB2-BD59-A6C34878D82A}">
                    <a16:rowId xmlns:a16="http://schemas.microsoft.com/office/drawing/2014/main" val="960553873"/>
                  </a:ext>
                </a:extLst>
              </a:tr>
            </a:tbl>
          </a:graphicData>
        </a:graphic>
      </p:graphicFrame>
      <p:sp>
        <p:nvSpPr>
          <p:cNvPr id="2" name="Rectangle 1"/>
          <p:cNvSpPr/>
          <p:nvPr/>
        </p:nvSpPr>
        <p:spPr>
          <a:xfrm>
            <a:off x="1771304" y="5628069"/>
            <a:ext cx="5803900" cy="646331"/>
          </a:xfrm>
          <a:prstGeom prst="rect">
            <a:avLst/>
          </a:prstGeom>
        </p:spPr>
        <p:txBody>
          <a:bodyPr wrap="square">
            <a:spAutoFit/>
          </a:bodyPr>
          <a:lstStyle/>
          <a:p>
            <a:r>
              <a:rPr lang="en-US"/>
              <a:t>*calculation methodology required to change to only include those LEAs that met the minimum cell size</a:t>
            </a:r>
          </a:p>
        </p:txBody>
      </p:sp>
    </p:spTree>
    <p:extLst>
      <p:ext uri="{BB962C8B-B14F-4D97-AF65-F5344CB8AC3E}">
        <p14:creationId xmlns:p14="http://schemas.microsoft.com/office/powerpoint/2010/main" val="3901676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188568"/>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rPr>
              <a:t>Opportunities due to </a:t>
            </a:r>
          </a:p>
          <a:p>
            <a:pPr algn="ctr"/>
            <a:r>
              <a:rPr lang="en-US" sz="3200" b="1" dirty="0">
                <a:solidFill>
                  <a:schemeClr val="bg1"/>
                </a:solidFill>
              </a:rPr>
              <a:t>Methodology changes</a:t>
            </a:r>
            <a:endParaRPr lang="en-US" sz="2800" b="1" dirty="0">
              <a:solidFill>
                <a:schemeClr val="bg1"/>
              </a:solidFill>
            </a:endParaRPr>
          </a:p>
        </p:txBody>
      </p:sp>
      <p:grpSp>
        <p:nvGrpSpPr>
          <p:cNvPr id="9" name="Group 8"/>
          <p:cNvGrpSpPr/>
          <p:nvPr/>
        </p:nvGrpSpPr>
        <p:grpSpPr>
          <a:xfrm>
            <a:off x="1524000" y="6304166"/>
            <a:ext cx="9144000" cy="64384"/>
            <a:chOff x="0" y="2409092"/>
            <a:chExt cx="9144000" cy="685800"/>
          </a:xfrm>
        </p:grpSpPr>
        <p:sp>
          <p:nvSpPr>
            <p:cNvPr id="10" name="Rectangle 9"/>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107122"/>
            <a:ext cx="1150903" cy="1104553"/>
          </a:xfrm>
          <a:prstGeom prst="rect">
            <a:avLst/>
          </a:prstGeom>
        </p:spPr>
      </p:pic>
      <p:sp>
        <p:nvSpPr>
          <p:cNvPr id="2" name="Rectangle 1"/>
          <p:cNvSpPr/>
          <p:nvPr/>
        </p:nvSpPr>
        <p:spPr>
          <a:xfrm>
            <a:off x="1100919" y="1279217"/>
            <a:ext cx="9990161" cy="4524315"/>
          </a:xfrm>
          <a:prstGeom prst="rect">
            <a:avLst/>
          </a:prstGeom>
        </p:spPr>
        <p:txBody>
          <a:bodyPr wrap="square">
            <a:spAutoFit/>
          </a:bodyPr>
          <a:lstStyle/>
          <a:p>
            <a:pPr marL="342900" indent="-342900">
              <a:buFont typeface="Arial" charset="0"/>
              <a:buChar char="•"/>
            </a:pPr>
            <a:r>
              <a:rPr lang="en-US" sz="2400" dirty="0">
                <a:solidFill>
                  <a:srgbClr val="3333FF"/>
                </a:solidFill>
              </a:rPr>
              <a:t>New baseline data was automatically set due to these changes.</a:t>
            </a:r>
          </a:p>
          <a:p>
            <a:pPr marL="342900" indent="-342900">
              <a:buFont typeface="Arial" charset="0"/>
              <a:buChar char="•"/>
            </a:pPr>
            <a:endParaRPr lang="en-US" sz="2400" dirty="0">
              <a:solidFill>
                <a:srgbClr val="3333FF"/>
              </a:solidFill>
            </a:endParaRPr>
          </a:p>
          <a:p>
            <a:pPr marL="342900" indent="-342900">
              <a:buFont typeface="Arial" charset="0"/>
              <a:buChar char="•"/>
            </a:pPr>
            <a:r>
              <a:rPr lang="en-US" sz="2400" dirty="0">
                <a:solidFill>
                  <a:srgbClr val="3333FF"/>
                </a:solidFill>
              </a:rPr>
              <a:t>Opportunity to bring stakeholders together to discuss</a:t>
            </a:r>
            <a:r>
              <a:rPr lang="en-US" sz="2400" dirty="0"/>
              <a:t> </a:t>
            </a:r>
            <a:r>
              <a:rPr lang="en-US" sz="2400" dirty="0">
                <a:solidFill>
                  <a:srgbClr val="3333FF"/>
                </a:solidFill>
              </a:rPr>
              <a:t>changing Delaware’s definition of Significant Discrepancy.</a:t>
            </a:r>
          </a:p>
          <a:p>
            <a:pPr marL="800100" lvl="1" indent="-342900">
              <a:buFont typeface="Arial" charset="0"/>
              <a:buChar char="•"/>
            </a:pPr>
            <a:r>
              <a:rPr lang="en-US" sz="2400" dirty="0">
                <a:solidFill>
                  <a:srgbClr val="3333FF"/>
                </a:solidFill>
              </a:rPr>
              <a:t>Rate Ratio</a:t>
            </a:r>
          </a:p>
          <a:p>
            <a:pPr marL="800100" lvl="1" indent="-342900">
              <a:buFont typeface="Arial" charset="0"/>
              <a:buChar char="•"/>
            </a:pPr>
            <a:r>
              <a:rPr lang="en-US" sz="2400" dirty="0">
                <a:solidFill>
                  <a:srgbClr val="3333FF"/>
                </a:solidFill>
              </a:rPr>
              <a:t>Number of years data review</a:t>
            </a:r>
          </a:p>
          <a:p>
            <a:pPr marL="800100" lvl="1" indent="-342900">
              <a:buFont typeface="Arial" charset="0"/>
              <a:buChar char="•"/>
            </a:pPr>
            <a:r>
              <a:rPr lang="en-US" sz="2400" dirty="0">
                <a:solidFill>
                  <a:srgbClr val="3333FF"/>
                </a:solidFill>
              </a:rPr>
              <a:t>Cell Sizes</a:t>
            </a:r>
          </a:p>
          <a:p>
            <a:pPr marL="800100" lvl="1" indent="-342900">
              <a:buFont typeface="Arial" charset="0"/>
              <a:buChar char="•"/>
            </a:pPr>
            <a:r>
              <a:rPr lang="en-US" sz="2400" dirty="0">
                <a:solidFill>
                  <a:srgbClr val="3333FF"/>
                </a:solidFill>
              </a:rPr>
              <a:t>4A Target</a:t>
            </a:r>
          </a:p>
          <a:p>
            <a:pPr marL="342900" indent="-342900">
              <a:buFont typeface="Arial" charset="0"/>
              <a:buChar char="•"/>
            </a:pPr>
            <a:endParaRPr lang="en-US" sz="2400" dirty="0">
              <a:solidFill>
                <a:srgbClr val="3333FF"/>
              </a:solidFill>
            </a:endParaRPr>
          </a:p>
          <a:p>
            <a:pPr marL="342900" indent="-342900">
              <a:buFont typeface="Arial" charset="0"/>
              <a:buChar char="•"/>
            </a:pPr>
            <a:r>
              <a:rPr lang="en-US" sz="2400" dirty="0">
                <a:solidFill>
                  <a:srgbClr val="3333FF"/>
                </a:solidFill>
              </a:rPr>
              <a:t>Stakeholder group met 2 times and reviewed data and came up with recommendations</a:t>
            </a:r>
          </a:p>
          <a:p>
            <a:pPr marL="342900" indent="-342900">
              <a:buFont typeface="Arial" charset="0"/>
              <a:buChar char="•"/>
            </a:pPr>
            <a:endParaRPr lang="en-US" sz="2400" dirty="0">
              <a:solidFill>
                <a:srgbClr val="3333FF"/>
              </a:solidFill>
            </a:endParaRPr>
          </a:p>
        </p:txBody>
      </p:sp>
    </p:spTree>
    <p:extLst>
      <p:ext uri="{BB962C8B-B14F-4D97-AF65-F5344CB8AC3E}">
        <p14:creationId xmlns:p14="http://schemas.microsoft.com/office/powerpoint/2010/main" val="10495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00446" y="304801"/>
            <a:ext cx="7933043" cy="1314449"/>
          </a:xfrm>
        </p:spPr>
        <p:txBody>
          <a:bodyPr>
            <a:normAutofit/>
          </a:bodyPr>
          <a:lstStyle/>
          <a:p>
            <a:r>
              <a:rPr lang="en-US" dirty="0"/>
              <a:t>What is a Multi-Tiered System of Support (MTSS)</a:t>
            </a:r>
          </a:p>
        </p:txBody>
      </p:sp>
      <p:sp>
        <p:nvSpPr>
          <p:cNvPr id="8" name="Content Placeholder 7"/>
          <p:cNvSpPr>
            <a:spLocks noGrp="1"/>
          </p:cNvSpPr>
          <p:nvPr>
            <p:ph idx="1"/>
          </p:nvPr>
        </p:nvSpPr>
        <p:spPr>
          <a:xfrm>
            <a:off x="2653378" y="2227930"/>
            <a:ext cx="7514035" cy="3052448"/>
          </a:xfrm>
        </p:spPr>
        <p:txBody>
          <a:bodyPr>
            <a:noAutofit/>
          </a:bodyPr>
          <a:lstStyle/>
          <a:p>
            <a:r>
              <a:rPr lang="en-US" sz="2100" dirty="0"/>
              <a:t>an evidence-based framework for effectively integrating multiple systems and services to address students’ academic achievement, behavior, and social–emotional well-being. </a:t>
            </a:r>
          </a:p>
          <a:p>
            <a:r>
              <a:rPr lang="en-US" sz="2100" dirty="0"/>
              <a:t>a strategy for improving outcomes for </a:t>
            </a:r>
            <a:r>
              <a:rPr lang="en-US" sz="2100" i="1" dirty="0"/>
              <a:t>all </a:t>
            </a:r>
            <a:r>
              <a:rPr lang="en-US" sz="2100" dirty="0"/>
              <a:t>students and for creating safe and supportive learning environments free of bullying, harassment, and discrimination. </a:t>
            </a:r>
          </a:p>
          <a:p>
            <a:r>
              <a:rPr lang="en-US" sz="2100" dirty="0"/>
              <a:t>includes school-wide strategies, targeted supports and individualized student supports.  </a:t>
            </a:r>
          </a:p>
        </p:txBody>
      </p:sp>
      <p:sp>
        <p:nvSpPr>
          <p:cNvPr id="9" name="TextBox 8"/>
          <p:cNvSpPr txBox="1"/>
          <p:nvPr/>
        </p:nvSpPr>
        <p:spPr>
          <a:xfrm>
            <a:off x="10167413" y="6158745"/>
            <a:ext cx="1228061" cy="300082"/>
          </a:xfrm>
          <a:prstGeom prst="rect">
            <a:avLst/>
          </a:prstGeom>
          <a:noFill/>
        </p:spPr>
        <p:txBody>
          <a:bodyPr wrap="square" rtlCol="0">
            <a:spAutoFit/>
          </a:bodyPr>
          <a:lstStyle/>
          <a:p>
            <a:pPr defTabSz="342900"/>
            <a:r>
              <a:rPr lang="en-US" sz="1350" i="1" dirty="0">
                <a:solidFill>
                  <a:prstClr val="black"/>
                </a:solidFill>
                <a:latin typeface="Corbel"/>
              </a:rPr>
              <a:t>www.nasp.org</a:t>
            </a:r>
          </a:p>
        </p:txBody>
      </p:sp>
    </p:spTree>
    <p:extLst>
      <p:ext uri="{BB962C8B-B14F-4D97-AF65-F5344CB8AC3E}">
        <p14:creationId xmlns:p14="http://schemas.microsoft.com/office/powerpoint/2010/main" val="426954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188568"/>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rPr>
              <a:t>Stakeholder Recommendations</a:t>
            </a:r>
            <a:endParaRPr lang="en-US" sz="2800" b="1" dirty="0">
              <a:solidFill>
                <a:schemeClr val="bg1"/>
              </a:solidFill>
            </a:endParaRPr>
          </a:p>
        </p:txBody>
      </p:sp>
      <p:grpSp>
        <p:nvGrpSpPr>
          <p:cNvPr id="9" name="Group 8"/>
          <p:cNvGrpSpPr/>
          <p:nvPr/>
        </p:nvGrpSpPr>
        <p:grpSpPr>
          <a:xfrm>
            <a:off x="1524000" y="6304166"/>
            <a:ext cx="9144000" cy="64384"/>
            <a:chOff x="0" y="2409092"/>
            <a:chExt cx="9144000" cy="685800"/>
          </a:xfrm>
        </p:grpSpPr>
        <p:sp>
          <p:nvSpPr>
            <p:cNvPr id="10" name="Rectangle 9"/>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107122"/>
            <a:ext cx="1150903" cy="1104553"/>
          </a:xfrm>
          <a:prstGeom prst="rect">
            <a:avLst/>
          </a:prstGeom>
        </p:spPr>
      </p:pic>
      <p:sp>
        <p:nvSpPr>
          <p:cNvPr id="2" name="Rectangle 1"/>
          <p:cNvSpPr/>
          <p:nvPr/>
        </p:nvSpPr>
        <p:spPr>
          <a:xfrm>
            <a:off x="1771304" y="1341875"/>
            <a:ext cx="8439496" cy="4524315"/>
          </a:xfrm>
          <a:prstGeom prst="rect">
            <a:avLst/>
          </a:prstGeom>
        </p:spPr>
        <p:txBody>
          <a:bodyPr wrap="square">
            <a:spAutoFit/>
          </a:bodyPr>
          <a:lstStyle/>
          <a:p>
            <a:pPr marL="342900" indent="-342900">
              <a:buFont typeface="Arial" charset="0"/>
              <a:buChar char="•"/>
            </a:pPr>
            <a:r>
              <a:rPr lang="en-US" sz="2400" dirty="0">
                <a:solidFill>
                  <a:srgbClr val="3333FF"/>
                </a:solidFill>
              </a:rPr>
              <a:t>Static Rate Ratio of either 1.80 or 2.0 versus yearly reduction.</a:t>
            </a:r>
          </a:p>
          <a:p>
            <a:pPr marL="342900" indent="-342900">
              <a:buFont typeface="Arial" charset="0"/>
              <a:buChar char="•"/>
            </a:pPr>
            <a:endParaRPr lang="en-US" sz="2400" dirty="0">
              <a:solidFill>
                <a:srgbClr val="3333FF"/>
              </a:solidFill>
            </a:endParaRPr>
          </a:p>
          <a:p>
            <a:pPr marL="342900" indent="-342900">
              <a:buFont typeface="Arial" charset="0"/>
              <a:buChar char="•"/>
            </a:pPr>
            <a:r>
              <a:rPr lang="en-US" sz="2400" dirty="0">
                <a:solidFill>
                  <a:srgbClr val="3333FF"/>
                </a:solidFill>
              </a:rPr>
              <a:t>Compare data over 3 years  versus 1 year.</a:t>
            </a:r>
          </a:p>
          <a:p>
            <a:pPr marL="342900" indent="-342900">
              <a:buFont typeface="Arial" charset="0"/>
              <a:buChar char="•"/>
            </a:pPr>
            <a:endParaRPr lang="en-US" sz="2400" dirty="0">
              <a:solidFill>
                <a:srgbClr val="3333FF"/>
              </a:solidFill>
            </a:endParaRPr>
          </a:p>
          <a:p>
            <a:pPr marL="342900" indent="-342900">
              <a:buFont typeface="Arial" charset="0"/>
              <a:buChar char="•"/>
            </a:pPr>
            <a:r>
              <a:rPr lang="en-US" sz="2400" dirty="0">
                <a:solidFill>
                  <a:srgbClr val="3333FF"/>
                </a:solidFill>
              </a:rPr>
              <a:t>Cell Sizes of 15 for 4A and 10 for 4B (no changes)</a:t>
            </a:r>
          </a:p>
          <a:p>
            <a:pPr marL="342900" indent="-342900">
              <a:buFont typeface="Arial" charset="0"/>
              <a:buChar char="•"/>
            </a:pPr>
            <a:endParaRPr lang="en-US" sz="2400" dirty="0">
              <a:solidFill>
                <a:srgbClr val="3333FF"/>
              </a:solidFill>
            </a:endParaRPr>
          </a:p>
          <a:p>
            <a:pPr marL="342900" indent="-342900">
              <a:buFont typeface="Arial" charset="0"/>
              <a:buChar char="•"/>
            </a:pPr>
            <a:r>
              <a:rPr lang="en-US" sz="2400" dirty="0">
                <a:solidFill>
                  <a:srgbClr val="3333FF"/>
                </a:solidFill>
              </a:rPr>
              <a:t>4A Target of 50% with a reduction every 2 years.</a:t>
            </a:r>
          </a:p>
          <a:p>
            <a:pPr marL="342900" indent="-342900">
              <a:buFont typeface="Arial" charset="0"/>
              <a:buChar char="•"/>
            </a:pPr>
            <a:endParaRPr lang="en-US" sz="2400" dirty="0">
              <a:solidFill>
                <a:srgbClr val="3333FF"/>
              </a:solidFill>
            </a:endParaRPr>
          </a:p>
          <a:p>
            <a:pPr marL="342900" indent="-342900">
              <a:buFont typeface="Arial" charset="0"/>
              <a:buChar char="•"/>
            </a:pPr>
            <a:r>
              <a:rPr lang="en-US" sz="2400" dirty="0">
                <a:solidFill>
                  <a:srgbClr val="3333FF"/>
                </a:solidFill>
              </a:rPr>
              <a:t>Any LEA with a cell size of 5 and a rate ratio of 5.0 or greater for one year will be considered to have a discrepancy.</a:t>
            </a:r>
          </a:p>
        </p:txBody>
      </p:sp>
    </p:spTree>
    <p:extLst>
      <p:ext uri="{BB962C8B-B14F-4D97-AF65-F5344CB8AC3E}">
        <p14:creationId xmlns:p14="http://schemas.microsoft.com/office/powerpoint/2010/main" val="1350570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Questions?</a:t>
            </a:r>
          </a:p>
        </p:txBody>
      </p:sp>
      <p:sp>
        <p:nvSpPr>
          <p:cNvPr id="3" name="Content Placeholder 2"/>
          <p:cNvSpPr>
            <a:spLocks noGrp="1"/>
          </p:cNvSpPr>
          <p:nvPr>
            <p:ph idx="1"/>
          </p:nvPr>
        </p:nvSpPr>
        <p:spPr/>
        <p:txBody>
          <a:bodyPr/>
          <a:lstStyle/>
          <a:p>
            <a:pPr marL="457200" lvl="1" indent="0">
              <a:buNone/>
            </a:pPr>
            <a:endParaRPr lang="en-US" dirty="0">
              <a:solidFill>
                <a:schemeClr val="accent2"/>
              </a:solidFill>
            </a:endParaRPr>
          </a:p>
          <a:p>
            <a:pPr marL="457200" lvl="1" indent="0">
              <a:buNone/>
            </a:pPr>
            <a:endParaRPr lang="en-US" dirty="0"/>
          </a:p>
        </p:txBody>
      </p:sp>
      <p:pic>
        <p:nvPicPr>
          <p:cNvPr id="5" name="Picture 3" descr="C:\Users\scelestin\AppData\Local\Microsoft\Windows\Temporary Internet Files\Content.IE5\74RR5MFB\MC900441428[1].png"/>
          <p:cNvPicPr>
            <a:picLocks noChangeAspect="1" noChangeArrowheads="1"/>
          </p:cNvPicPr>
          <p:nvPr/>
        </p:nvPicPr>
        <p:blipFill>
          <a:blip r:embed="rId3" cstate="print"/>
          <a:srcRect/>
          <a:stretch>
            <a:fillRect/>
          </a:stretch>
        </p:blipFill>
        <p:spPr bwMode="auto">
          <a:xfrm>
            <a:off x="5029200" y="1637176"/>
            <a:ext cx="2133600" cy="2133600"/>
          </a:xfrm>
          <a:prstGeom prst="rect">
            <a:avLst/>
          </a:prstGeom>
          <a:noFill/>
          <a:ln w="9525">
            <a:noFill/>
            <a:miter lim="800000"/>
            <a:headEnd/>
            <a:tailEnd/>
          </a:ln>
        </p:spPr>
      </p:pic>
      <p:sp>
        <p:nvSpPr>
          <p:cNvPr id="6" name="Rectangle 5"/>
          <p:cNvSpPr/>
          <p:nvPr/>
        </p:nvSpPr>
        <p:spPr>
          <a:xfrm>
            <a:off x="3810000" y="3105835"/>
            <a:ext cx="4572000" cy="1754326"/>
          </a:xfrm>
          <a:prstGeom prst="rect">
            <a:avLst/>
          </a:prstGeom>
        </p:spPr>
        <p:txBody>
          <a:bodyPr>
            <a:spAutoFit/>
          </a:bodyPr>
          <a:lstStyle/>
          <a:p>
            <a:pPr algn="ctr">
              <a:buFontTx/>
              <a:buNone/>
            </a:pPr>
            <a:endParaRPr lang="en-US" dirty="0">
              <a:solidFill>
                <a:srgbClr val="3333FF"/>
              </a:solidFill>
            </a:endParaRPr>
          </a:p>
          <a:p>
            <a:pPr algn="ctr">
              <a:buFontTx/>
              <a:buNone/>
            </a:pPr>
            <a:endParaRPr lang="en-US" dirty="0">
              <a:solidFill>
                <a:srgbClr val="3333FF"/>
              </a:solidFill>
            </a:endParaRPr>
          </a:p>
          <a:p>
            <a:pPr algn="ctr">
              <a:buFontTx/>
              <a:buNone/>
            </a:pPr>
            <a:endParaRPr lang="en-US" dirty="0">
              <a:solidFill>
                <a:srgbClr val="3333FF"/>
              </a:solidFill>
            </a:endParaRPr>
          </a:p>
          <a:p>
            <a:pPr algn="ctr">
              <a:buFontTx/>
              <a:buNone/>
            </a:pPr>
            <a:endParaRPr lang="en-US" dirty="0">
              <a:solidFill>
                <a:srgbClr val="3333FF"/>
              </a:solidFill>
            </a:endParaRPr>
          </a:p>
          <a:p>
            <a:pPr algn="ctr">
              <a:buFontTx/>
              <a:buNone/>
            </a:pPr>
            <a:r>
              <a:rPr lang="en-US" dirty="0">
                <a:solidFill>
                  <a:srgbClr val="3333FF"/>
                </a:solidFill>
              </a:rPr>
              <a:t>Tracy Neugebauer</a:t>
            </a:r>
          </a:p>
          <a:p>
            <a:pPr algn="ctr">
              <a:buFontTx/>
              <a:buNone/>
            </a:pPr>
            <a:r>
              <a:rPr lang="en-US" dirty="0">
                <a:solidFill>
                  <a:srgbClr val="3333FF"/>
                </a:solidFill>
              </a:rPr>
              <a:t>tracy.neugebauer@doe.k12.de.us</a:t>
            </a:r>
          </a:p>
        </p:txBody>
      </p:sp>
    </p:spTree>
    <p:extLst>
      <p:ext uri="{BB962C8B-B14F-4D97-AF65-F5344CB8AC3E}">
        <p14:creationId xmlns:p14="http://schemas.microsoft.com/office/powerpoint/2010/main" val="755690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Professional Development</a:t>
            </a:r>
          </a:p>
        </p:txBody>
      </p:sp>
      <p:sp>
        <p:nvSpPr>
          <p:cNvPr id="2" name="Subtitle 1"/>
          <p:cNvSpPr>
            <a:spLocks noGrp="1"/>
          </p:cNvSpPr>
          <p:nvPr>
            <p:ph type="subTitle" idx="1"/>
          </p:nvPr>
        </p:nvSpPr>
        <p:spPr/>
        <p:txBody>
          <a:bodyPr/>
          <a:lstStyle/>
          <a:p>
            <a:r>
              <a:rPr lang="en-US" dirty="0"/>
              <a:t>Review of Fall 2018 &amp; Looking Ahead</a:t>
            </a:r>
          </a:p>
        </p:txBody>
      </p:sp>
    </p:spTree>
    <p:extLst>
      <p:ext uri="{BB962C8B-B14F-4D97-AF65-F5344CB8AC3E}">
        <p14:creationId xmlns:p14="http://schemas.microsoft.com/office/powerpoint/2010/main" val="3963869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1: School-wide (SW) PBS Team Workshop</a:t>
            </a:r>
          </a:p>
        </p:txBody>
      </p:sp>
      <p:sp>
        <p:nvSpPr>
          <p:cNvPr id="3" name="Content Placeholder 2"/>
          <p:cNvSpPr>
            <a:spLocks noGrp="1"/>
          </p:cNvSpPr>
          <p:nvPr>
            <p:ph idx="1"/>
          </p:nvPr>
        </p:nvSpPr>
        <p:spPr/>
        <p:txBody>
          <a:bodyPr>
            <a:normAutofit/>
          </a:bodyPr>
          <a:lstStyle/>
          <a:p>
            <a:pPr fontAlgn="t"/>
            <a:r>
              <a:rPr lang="en-US" sz="2400" dirty="0"/>
              <a:t>10/17/2018</a:t>
            </a:r>
          </a:p>
          <a:p>
            <a:pPr fontAlgn="t"/>
            <a:r>
              <a:rPr lang="en-US" sz="2400" dirty="0"/>
              <a:t>New &amp; revamping representative teams in attendance</a:t>
            </a:r>
          </a:p>
          <a:p>
            <a:pPr fontAlgn="t"/>
            <a:r>
              <a:rPr lang="en-US" sz="2400" dirty="0"/>
              <a:t>Deep overview on SWPBS framework components</a:t>
            </a:r>
          </a:p>
          <a:p>
            <a:pPr lvl="1" fontAlgn="t"/>
            <a:r>
              <a:rPr lang="en-US" sz="2400" dirty="0"/>
              <a:t>Program Development &amp; Evaluation</a:t>
            </a:r>
          </a:p>
          <a:p>
            <a:pPr lvl="1" fontAlgn="t"/>
            <a:r>
              <a:rPr lang="en-US" sz="2400" dirty="0"/>
              <a:t>Prevention: Implementing SW &amp; CR Systems</a:t>
            </a:r>
          </a:p>
          <a:p>
            <a:pPr lvl="1" fontAlgn="t"/>
            <a:r>
              <a:rPr lang="en-US" sz="2400" dirty="0"/>
              <a:t>Correcting Problem Behavior</a:t>
            </a:r>
          </a:p>
          <a:p>
            <a:pPr lvl="1" fontAlgn="t"/>
            <a:r>
              <a:rPr lang="en-US" sz="2400" dirty="0"/>
              <a:t>Developing Self-Discipline</a:t>
            </a:r>
          </a:p>
          <a:p>
            <a:endParaRPr lang="en-US" dirty="0"/>
          </a:p>
        </p:txBody>
      </p:sp>
      <p:sp>
        <p:nvSpPr>
          <p:cNvPr id="4" name="Shape 324"/>
          <p:cNvSpPr/>
          <p:nvPr/>
        </p:nvSpPr>
        <p:spPr>
          <a:xfrm>
            <a:off x="9342550" y="4778062"/>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783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3977" y="5981700"/>
            <a:ext cx="8053198" cy="646331"/>
          </a:xfrm>
          <a:prstGeom prst="rect">
            <a:avLst/>
          </a:prstGeom>
          <a:solidFill>
            <a:schemeClr val="accent3">
              <a:lumMod val="40000"/>
              <a:lumOff val="60000"/>
            </a:schemeClr>
          </a:solid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coaching information can be found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http://wh1.oet.udel.edu/pbs/secondary-forum/</a:t>
            </a:r>
          </a:p>
        </p:txBody>
      </p:sp>
      <p:sp>
        <p:nvSpPr>
          <p:cNvPr id="2" name="Title 1"/>
          <p:cNvSpPr>
            <a:spLocks noGrp="1"/>
          </p:cNvSpPr>
          <p:nvPr>
            <p:ph type="title"/>
          </p:nvPr>
        </p:nvSpPr>
        <p:spPr/>
        <p:txBody>
          <a:bodyPr/>
          <a:lstStyle/>
          <a:p>
            <a:r>
              <a:rPr lang="en-US" dirty="0"/>
              <a:t>Looking Ahead…Tier 1: Secondary Forum</a:t>
            </a:r>
          </a:p>
        </p:txBody>
      </p:sp>
      <p:sp>
        <p:nvSpPr>
          <p:cNvPr id="3" name="Content Placeholder 2"/>
          <p:cNvSpPr>
            <a:spLocks noGrp="1"/>
          </p:cNvSpPr>
          <p:nvPr>
            <p:ph idx="1"/>
          </p:nvPr>
        </p:nvSpPr>
        <p:spPr/>
        <p:txBody>
          <a:bodyPr>
            <a:normAutofit/>
          </a:bodyPr>
          <a:lstStyle/>
          <a:p>
            <a:r>
              <a:rPr lang="en-US" sz="2400" dirty="0"/>
              <a:t>Collaborative meeting of secondary schools implementing DE-PBS at varying levels</a:t>
            </a:r>
          </a:p>
          <a:p>
            <a:r>
              <a:rPr lang="en-US" sz="2400" dirty="0"/>
              <a:t>Members of secondary school PBS teams will meet and share resources and ideas to support implementation in middle and high school settings</a:t>
            </a:r>
          </a:p>
          <a:p>
            <a:r>
              <a:rPr lang="en-US" sz="2400" dirty="0" smtClean="0"/>
              <a:t>2/14/2019</a:t>
            </a:r>
            <a:endParaRPr lang="en-US" sz="2400" dirty="0"/>
          </a:p>
        </p:txBody>
      </p:sp>
      <p:sp>
        <p:nvSpPr>
          <p:cNvPr id="4" name="Shape 324"/>
          <p:cNvSpPr/>
          <p:nvPr/>
        </p:nvSpPr>
        <p:spPr>
          <a:xfrm>
            <a:off x="9342550" y="4778062"/>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81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Ahead…Tier 1: DE School Climate Survey Workshop</a:t>
            </a:r>
          </a:p>
        </p:txBody>
      </p:sp>
      <p:sp>
        <p:nvSpPr>
          <p:cNvPr id="3" name="Content Placeholder 2"/>
          <p:cNvSpPr>
            <a:spLocks noGrp="1"/>
          </p:cNvSpPr>
          <p:nvPr>
            <p:ph idx="1"/>
          </p:nvPr>
        </p:nvSpPr>
        <p:spPr/>
        <p:txBody>
          <a:bodyPr>
            <a:normAutofit/>
          </a:bodyPr>
          <a:lstStyle/>
          <a:p>
            <a:r>
              <a:rPr lang="en-US" sz="2400" dirty="0"/>
              <a:t>Overview of the DE School Climate Survey and it’s importance</a:t>
            </a:r>
          </a:p>
          <a:p>
            <a:r>
              <a:rPr lang="en-US" sz="2400" dirty="0"/>
              <a:t>Summary of statewide survey results</a:t>
            </a:r>
          </a:p>
          <a:p>
            <a:r>
              <a:rPr lang="en-US" sz="2400" dirty="0"/>
              <a:t>Time to review and interpret their own school climate reports for use in action planning</a:t>
            </a:r>
          </a:p>
          <a:p>
            <a:r>
              <a:rPr lang="en-US" sz="2400" dirty="0"/>
              <a:t>5/13/2019</a:t>
            </a:r>
          </a:p>
          <a:p>
            <a:r>
              <a:rPr lang="en-US" sz="2400" dirty="0"/>
              <a:t>9am-3:30pm</a:t>
            </a:r>
          </a:p>
        </p:txBody>
      </p:sp>
      <p:sp>
        <p:nvSpPr>
          <p:cNvPr id="4" name="Shape 324"/>
          <p:cNvSpPr/>
          <p:nvPr/>
        </p:nvSpPr>
        <p:spPr>
          <a:xfrm>
            <a:off x="9342550" y="4778062"/>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151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4733"/>
            <a:ext cx="9601200" cy="1485900"/>
          </a:xfrm>
        </p:spPr>
        <p:txBody>
          <a:bodyPr/>
          <a:lstStyle/>
          <a:p>
            <a:r>
              <a:rPr lang="en-US" dirty="0"/>
              <a:t>Looking Ahead…Tier 1: School-wide PBS Team Series</a:t>
            </a:r>
          </a:p>
        </p:txBody>
      </p:sp>
      <p:sp>
        <p:nvSpPr>
          <p:cNvPr id="3" name="Content Placeholder 2"/>
          <p:cNvSpPr>
            <a:spLocks noGrp="1"/>
          </p:cNvSpPr>
          <p:nvPr>
            <p:ph idx="1"/>
          </p:nvPr>
        </p:nvSpPr>
        <p:spPr>
          <a:xfrm>
            <a:off x="2177142" y="1874517"/>
            <a:ext cx="9252857" cy="4538475"/>
          </a:xfrm>
        </p:spPr>
        <p:txBody>
          <a:bodyPr>
            <a:normAutofit/>
          </a:bodyPr>
          <a:lstStyle/>
          <a:p>
            <a:r>
              <a:rPr lang="en-US" sz="2600" dirty="0"/>
              <a:t>SWPBS Team Training Series </a:t>
            </a:r>
          </a:p>
          <a:p>
            <a:pPr lvl="1"/>
            <a:r>
              <a:rPr lang="en-US" sz="2600" dirty="0"/>
              <a:t>Typically 3 session series (2 summer, 1 fall)</a:t>
            </a:r>
          </a:p>
          <a:p>
            <a:r>
              <a:rPr lang="en-US" sz="2600" dirty="0"/>
              <a:t>Think of potential teams based on interest and need</a:t>
            </a:r>
          </a:p>
          <a:p>
            <a:endParaRPr lang="en-US" sz="2600" dirty="0"/>
          </a:p>
          <a:p>
            <a:r>
              <a:rPr lang="en-US" sz="2600" dirty="0"/>
              <a:t>Support Readiness</a:t>
            </a:r>
          </a:p>
          <a:p>
            <a:pPr lvl="1"/>
            <a:r>
              <a:rPr lang="en-US" sz="2600" dirty="0"/>
              <a:t>Plan with administration;  Administrator team buy-in is key!</a:t>
            </a:r>
          </a:p>
          <a:p>
            <a:pPr lvl="1"/>
            <a:r>
              <a:rPr lang="en-US" sz="2600" dirty="0"/>
              <a:t>Discuss team structure</a:t>
            </a:r>
          </a:p>
          <a:p>
            <a:pPr lvl="1"/>
            <a:r>
              <a:rPr lang="en-US" sz="2600" dirty="0"/>
              <a:t>Provide overview of MTSS &amp; Tier 1 efforts</a:t>
            </a:r>
          </a:p>
          <a:p>
            <a:endParaRPr lang="en-US" dirty="0"/>
          </a:p>
          <a:p>
            <a:endParaRPr lang="en-US" dirty="0"/>
          </a:p>
        </p:txBody>
      </p:sp>
      <p:sp>
        <p:nvSpPr>
          <p:cNvPr id="4" name="Shape 324"/>
          <p:cNvSpPr/>
          <p:nvPr/>
        </p:nvSpPr>
        <p:spPr>
          <a:xfrm>
            <a:off x="10652735" y="4723471"/>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3374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1: SWPBS Team Training Discussion</a:t>
            </a:r>
          </a:p>
        </p:txBody>
      </p:sp>
      <p:sp>
        <p:nvSpPr>
          <p:cNvPr id="3" name="Content Placeholder 2"/>
          <p:cNvSpPr>
            <a:spLocks noGrp="1"/>
          </p:cNvSpPr>
          <p:nvPr>
            <p:ph idx="1"/>
          </p:nvPr>
        </p:nvSpPr>
        <p:spPr/>
        <p:txBody>
          <a:bodyPr/>
          <a:lstStyle/>
          <a:p>
            <a:r>
              <a:rPr lang="en-US" sz="2400" dirty="0"/>
              <a:t>What is the current interest level for Tier 1 Team PD in your district?</a:t>
            </a:r>
          </a:p>
          <a:p>
            <a:r>
              <a:rPr lang="en-US" sz="2400" dirty="0"/>
              <a:t>Are teams revamping or brand new to DE-PBS? </a:t>
            </a:r>
          </a:p>
          <a:p>
            <a:r>
              <a:rPr lang="en-US" sz="2400" dirty="0"/>
              <a:t>Is anyone planning to run an in-district Tier 1 Team PD this summer? </a:t>
            </a:r>
          </a:p>
          <a:p>
            <a:endParaRPr lang="en-US" dirty="0"/>
          </a:p>
        </p:txBody>
      </p:sp>
      <p:sp>
        <p:nvSpPr>
          <p:cNvPr id="4" name="Shape 324"/>
          <p:cNvSpPr/>
          <p:nvPr/>
        </p:nvSpPr>
        <p:spPr>
          <a:xfrm>
            <a:off x="10652735" y="4723471"/>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129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13977" y="5174503"/>
            <a:ext cx="8053198" cy="646331"/>
          </a:xfrm>
          <a:prstGeom prst="rect">
            <a:avLst/>
          </a:prstGeom>
          <a:solidFill>
            <a:srgbClr val="FFFFC1"/>
          </a:solid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coaching tools can be found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http://wh1.oet.udel.edu/pbs/forms-and-tools/tier-2-targeted-tools/</a:t>
            </a:r>
          </a:p>
        </p:txBody>
      </p:sp>
      <p:sp>
        <p:nvSpPr>
          <p:cNvPr id="2" name="Title 1"/>
          <p:cNvSpPr>
            <a:spLocks noGrp="1"/>
          </p:cNvSpPr>
          <p:nvPr>
            <p:ph type="title"/>
          </p:nvPr>
        </p:nvSpPr>
        <p:spPr/>
        <p:txBody>
          <a:bodyPr/>
          <a:lstStyle/>
          <a:p>
            <a:pPr fontAlgn="ctr"/>
            <a:r>
              <a:rPr lang="en-US" dirty="0"/>
              <a:t>Tier 2: Targeted Team Training</a:t>
            </a:r>
          </a:p>
        </p:txBody>
      </p:sp>
      <p:sp>
        <p:nvSpPr>
          <p:cNvPr id="5" name="Content Placeholder 4"/>
          <p:cNvSpPr>
            <a:spLocks noGrp="1"/>
          </p:cNvSpPr>
          <p:nvPr>
            <p:ph idx="1"/>
          </p:nvPr>
        </p:nvSpPr>
        <p:spPr>
          <a:xfrm>
            <a:off x="1269241" y="1561778"/>
            <a:ext cx="9703559" cy="4556760"/>
          </a:xfrm>
        </p:spPr>
        <p:txBody>
          <a:bodyPr>
            <a:normAutofit/>
          </a:bodyPr>
          <a:lstStyle/>
          <a:p>
            <a:pPr fontAlgn="t"/>
            <a:r>
              <a:rPr lang="en-US" sz="2600" dirty="0"/>
              <a:t>9/25/2018</a:t>
            </a:r>
          </a:p>
          <a:p>
            <a:pPr fontAlgn="t"/>
            <a:r>
              <a:rPr lang="en-US" sz="2600" dirty="0"/>
              <a:t>Tier 2 problem-solving team members worked to extend current Tier 2 programming for students by establishing a sound system. </a:t>
            </a:r>
          </a:p>
          <a:p>
            <a:pPr fontAlgn="t"/>
            <a:r>
              <a:rPr lang="en-US" sz="2600" dirty="0"/>
              <a:t>Provided an in-depth overview of the recommended features for effective Tier 2 behavior teams, programming, and interventions. </a:t>
            </a:r>
          </a:p>
          <a:p>
            <a:pPr fontAlgn="t"/>
            <a:r>
              <a:rPr lang="en-US" sz="2600" dirty="0"/>
              <a:t>Focused on how to identify and secure appropriate Tier 2 interventions that match demonstrated student needs.</a:t>
            </a:r>
          </a:p>
          <a:p>
            <a:endParaRPr lang="en-US" dirty="0"/>
          </a:p>
        </p:txBody>
      </p:sp>
      <p:sp>
        <p:nvSpPr>
          <p:cNvPr id="4" name="Shape 324"/>
          <p:cNvSpPr/>
          <p:nvPr/>
        </p:nvSpPr>
        <p:spPr>
          <a:xfrm>
            <a:off x="9342550" y="4778062"/>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 name="Shape 325"/>
          <p:cNvSpPr/>
          <p:nvPr/>
        </p:nvSpPr>
        <p:spPr>
          <a:xfrm>
            <a:off x="9581077" y="4876800"/>
            <a:ext cx="777026" cy="1241738"/>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8577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13977" y="5174503"/>
            <a:ext cx="8053198" cy="646331"/>
          </a:xfrm>
          <a:prstGeom prst="rect">
            <a:avLst/>
          </a:prstGeom>
          <a:solidFill>
            <a:srgbClr val="FFFFC1"/>
          </a:solid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coaching tools can be found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http://wh1.oet.udel.edu/pbs/forms-and-tools/tier-2-targeted-tools/</a:t>
            </a:r>
          </a:p>
        </p:txBody>
      </p:sp>
      <p:sp>
        <p:nvSpPr>
          <p:cNvPr id="2" name="Title 1"/>
          <p:cNvSpPr>
            <a:spLocks noGrp="1"/>
          </p:cNvSpPr>
          <p:nvPr>
            <p:ph type="title"/>
          </p:nvPr>
        </p:nvSpPr>
        <p:spPr/>
        <p:txBody>
          <a:bodyPr/>
          <a:lstStyle/>
          <a:p>
            <a:r>
              <a:rPr lang="en-US" dirty="0"/>
              <a:t>Looking Ahead…Tier 2: Networking</a:t>
            </a:r>
            <a:br>
              <a:rPr lang="en-US" dirty="0"/>
            </a:br>
            <a:endParaRPr lang="en-US" dirty="0"/>
          </a:p>
        </p:txBody>
      </p:sp>
      <p:sp>
        <p:nvSpPr>
          <p:cNvPr id="3" name="Content Placeholder 2"/>
          <p:cNvSpPr>
            <a:spLocks noGrp="1"/>
          </p:cNvSpPr>
          <p:nvPr>
            <p:ph idx="1"/>
          </p:nvPr>
        </p:nvSpPr>
        <p:spPr>
          <a:xfrm>
            <a:off x="1371600" y="1638506"/>
            <a:ext cx="9601200" cy="3581400"/>
          </a:xfrm>
        </p:spPr>
        <p:txBody>
          <a:bodyPr/>
          <a:lstStyle/>
          <a:p>
            <a:pPr fontAlgn="t"/>
            <a:r>
              <a:rPr lang="en-US" sz="2400" dirty="0"/>
              <a:t>This session is open to schools that previously participated in the DE-PBS Project Tier 2: Targeted Team Training. </a:t>
            </a:r>
          </a:p>
          <a:p>
            <a:pPr fontAlgn="t"/>
            <a:r>
              <a:rPr lang="en-US" sz="2400" dirty="0"/>
              <a:t>Topics and activities include reviewing Tier 2 systems &amp; problem-solving concepts, examining evaluation methods and networking with other implementing teams.  </a:t>
            </a:r>
          </a:p>
          <a:p>
            <a:pPr fontAlgn="t"/>
            <a:r>
              <a:rPr lang="en-US" sz="2400" dirty="0"/>
              <a:t>3/26/2019</a:t>
            </a:r>
          </a:p>
          <a:p>
            <a:endParaRPr lang="en-US" dirty="0"/>
          </a:p>
        </p:txBody>
      </p:sp>
      <p:sp>
        <p:nvSpPr>
          <p:cNvPr id="4" name="Shape 324"/>
          <p:cNvSpPr/>
          <p:nvPr/>
        </p:nvSpPr>
        <p:spPr>
          <a:xfrm>
            <a:off x="9342550" y="4778062"/>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 name="Shape 325"/>
          <p:cNvSpPr/>
          <p:nvPr/>
        </p:nvSpPr>
        <p:spPr>
          <a:xfrm>
            <a:off x="9581077" y="4876800"/>
            <a:ext cx="777026" cy="1241738"/>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951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p:tgtEl>
                                          <p:spTgt spid="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val 2"/>
          <p:cNvSpPr>
            <a:spLocks noChangeArrowheads="1"/>
          </p:cNvSpPr>
          <p:nvPr/>
        </p:nvSpPr>
        <p:spPr bwMode="auto">
          <a:xfrm>
            <a:off x="4975225" y="3009901"/>
            <a:ext cx="2286000" cy="2322513"/>
          </a:xfrm>
          <a:prstGeom prst="ellipse">
            <a:avLst/>
          </a:pr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solidFill>
                <a:srgbClr val="000000"/>
              </a:solidFill>
              <a:latin typeface="Calibri" charset="0"/>
            </a:endParaRPr>
          </a:p>
        </p:txBody>
      </p:sp>
      <p:sp>
        <p:nvSpPr>
          <p:cNvPr id="51202" name="Oval 3"/>
          <p:cNvSpPr>
            <a:spLocks noChangeArrowheads="1"/>
          </p:cNvSpPr>
          <p:nvPr/>
        </p:nvSpPr>
        <p:spPr bwMode="auto">
          <a:xfrm>
            <a:off x="5638800" y="2024064"/>
            <a:ext cx="2286000" cy="2319337"/>
          </a:xfrm>
          <a:prstGeom prst="ellipse">
            <a:avLst/>
          </a:prstGeom>
          <a:noFill/>
          <a:ln w="635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6600"/>
              </a:solidFill>
              <a:latin typeface="Calibri" charset="0"/>
            </a:endParaRPr>
          </a:p>
        </p:txBody>
      </p:sp>
      <p:sp>
        <p:nvSpPr>
          <p:cNvPr id="51203" name="Oval 4"/>
          <p:cNvSpPr>
            <a:spLocks noChangeArrowheads="1"/>
          </p:cNvSpPr>
          <p:nvPr/>
        </p:nvSpPr>
        <p:spPr bwMode="auto">
          <a:xfrm>
            <a:off x="4064001" y="1312863"/>
            <a:ext cx="4062413" cy="4189412"/>
          </a:xfrm>
          <a:prstGeom prst="ellipse">
            <a:avLst/>
          </a:prstGeom>
          <a:noFill/>
          <a:ln w="6350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660066"/>
              </a:solidFill>
              <a:latin typeface="Calibri" charset="0"/>
            </a:endParaRPr>
          </a:p>
        </p:txBody>
      </p:sp>
      <p:sp>
        <p:nvSpPr>
          <p:cNvPr id="51204" name="Oval 5"/>
          <p:cNvSpPr>
            <a:spLocks noChangeArrowheads="1"/>
          </p:cNvSpPr>
          <p:nvPr/>
        </p:nvSpPr>
        <p:spPr bwMode="auto">
          <a:xfrm>
            <a:off x="4267200" y="2024063"/>
            <a:ext cx="2286000" cy="2322512"/>
          </a:xfrm>
          <a:prstGeom prst="ellipse">
            <a:avLst/>
          </a:pr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Calibri" charset="0"/>
            </a:endParaRPr>
          </a:p>
        </p:txBody>
      </p:sp>
      <p:sp>
        <p:nvSpPr>
          <p:cNvPr id="51205" name="Text Box 6"/>
          <p:cNvSpPr txBox="1">
            <a:spLocks noChangeArrowheads="1"/>
          </p:cNvSpPr>
          <p:nvPr/>
        </p:nvSpPr>
        <p:spPr bwMode="auto">
          <a:xfrm>
            <a:off x="4213226" y="2743200"/>
            <a:ext cx="1501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8000"/>
                </a:solidFill>
                <a:latin typeface="Calibri"/>
              </a:rPr>
              <a:t>SYSTEMS</a:t>
            </a:r>
          </a:p>
        </p:txBody>
      </p:sp>
      <p:sp>
        <p:nvSpPr>
          <p:cNvPr id="51206" name="Text Box 7"/>
          <p:cNvSpPr txBox="1">
            <a:spLocks noChangeArrowheads="1"/>
          </p:cNvSpPr>
          <p:nvPr/>
        </p:nvSpPr>
        <p:spPr bwMode="auto">
          <a:xfrm>
            <a:off x="5439222" y="4370388"/>
            <a:ext cx="13341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00FF"/>
                </a:solidFill>
                <a:latin typeface="Calibri"/>
              </a:rPr>
              <a:t>PRACTICES</a:t>
            </a:r>
          </a:p>
        </p:txBody>
      </p:sp>
      <p:sp>
        <p:nvSpPr>
          <p:cNvPr id="5128" name="Text Box 8"/>
          <p:cNvSpPr txBox="1">
            <a:spLocks noChangeArrowheads="1"/>
          </p:cNvSpPr>
          <p:nvPr/>
        </p:nvSpPr>
        <p:spPr bwMode="auto">
          <a:xfrm>
            <a:off x="6789738" y="2789238"/>
            <a:ext cx="737959" cy="400110"/>
          </a:xfrm>
          <a:prstGeom prst="rect">
            <a:avLst/>
          </a:prstGeom>
          <a:noFill/>
          <a:ln w="9525">
            <a:noFill/>
            <a:miter lim="800000"/>
            <a:headEnd/>
            <a:tailEnd/>
          </a:ln>
        </p:spPr>
        <p:txBody>
          <a:bodyPr wrap="none">
            <a:spAutoFit/>
          </a:bodyPr>
          <a:lstStyle/>
          <a:p>
            <a:pPr>
              <a:defRPr/>
            </a:pPr>
            <a:r>
              <a:rPr lang="en-US" sz="2000" b="1" dirty="0">
                <a:solidFill>
                  <a:srgbClr val="FF6600"/>
                </a:solidFill>
                <a:latin typeface="Calibri" panose="020F0502020204030204" pitchFamily="34" charset="0"/>
              </a:rPr>
              <a:t>DATA</a:t>
            </a:r>
          </a:p>
        </p:txBody>
      </p:sp>
      <p:sp>
        <p:nvSpPr>
          <p:cNvPr id="51209" name="Text Box 13"/>
          <p:cNvSpPr txBox="1">
            <a:spLocks noChangeArrowheads="1"/>
          </p:cNvSpPr>
          <p:nvPr/>
        </p:nvSpPr>
        <p:spPr bwMode="auto">
          <a:xfrm>
            <a:off x="5120831" y="1501775"/>
            <a:ext cx="1931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rgbClr val="660066"/>
                </a:solidFill>
                <a:latin typeface="Calibri"/>
              </a:rPr>
              <a:t>OUTCOMES</a:t>
            </a:r>
          </a:p>
        </p:txBody>
      </p:sp>
      <p:sp>
        <p:nvSpPr>
          <p:cNvPr id="51210" name="Text Box 14"/>
          <p:cNvSpPr txBox="1">
            <a:spLocks noChangeArrowheads="1"/>
          </p:cNvSpPr>
          <p:nvPr/>
        </p:nvSpPr>
        <p:spPr bwMode="auto">
          <a:xfrm>
            <a:off x="-529429" y="7902"/>
            <a:ext cx="85259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0"/>
              </a:spcBef>
            </a:pPr>
            <a:r>
              <a:rPr lang="en-US" sz="3600" b="1" dirty="0">
                <a:solidFill>
                  <a:schemeClr val="tx2"/>
                </a:solidFill>
                <a:latin typeface="+mn-lt"/>
                <a:ea typeface="Calibri"/>
                <a:cs typeface="Calibri"/>
              </a:rPr>
              <a:t>MTSS for Social Competence &amp; </a:t>
            </a:r>
          </a:p>
          <a:p>
            <a:pPr algn="ctr">
              <a:spcBef>
                <a:spcPct val="0"/>
              </a:spcBef>
            </a:pPr>
            <a:r>
              <a:rPr lang="en-US" sz="3600" b="1" dirty="0">
                <a:solidFill>
                  <a:schemeClr val="tx2"/>
                </a:solidFill>
                <a:latin typeface="+mn-lt"/>
                <a:ea typeface="Calibri"/>
                <a:cs typeface="Calibri"/>
              </a:rPr>
              <a:t>Academic Achievement</a:t>
            </a:r>
          </a:p>
        </p:txBody>
      </p:sp>
      <p:sp>
        <p:nvSpPr>
          <p:cNvPr id="51211" name="TextBox 15"/>
          <p:cNvSpPr txBox="1">
            <a:spLocks noChangeArrowheads="1"/>
          </p:cNvSpPr>
          <p:nvPr/>
        </p:nvSpPr>
        <p:spPr bwMode="auto">
          <a:xfrm>
            <a:off x="8305800" y="685800"/>
            <a:ext cx="2362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dirty="0">
                <a:solidFill>
                  <a:srgbClr val="FF6600"/>
                </a:solidFill>
                <a:latin typeface="Calibri"/>
                <a:cs typeface="Calibri"/>
              </a:rPr>
              <a:t>Outcome data (social behavior, academic achievement), Progress Monitoring, Fidelity</a:t>
            </a:r>
            <a:r>
              <a:rPr lang="en-US" sz="1800" b="1" dirty="0">
                <a:solidFill>
                  <a:srgbClr val="FF6600"/>
                </a:solidFill>
                <a:latin typeface="Calibri"/>
                <a:cs typeface="Calibri"/>
              </a:rPr>
              <a:t> </a:t>
            </a:r>
          </a:p>
        </p:txBody>
      </p:sp>
      <p:sp>
        <p:nvSpPr>
          <p:cNvPr id="51212" name="TextBox 16"/>
          <p:cNvSpPr txBox="1">
            <a:spLocks noChangeArrowheads="1"/>
          </p:cNvSpPr>
          <p:nvPr/>
        </p:nvSpPr>
        <p:spPr bwMode="auto">
          <a:xfrm>
            <a:off x="1792939" y="4255527"/>
            <a:ext cx="23308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008000"/>
                </a:solidFill>
                <a:latin typeface="Calibri"/>
              </a:rPr>
              <a:t>What we do to support adults to implement the practices</a:t>
            </a:r>
          </a:p>
        </p:txBody>
      </p:sp>
      <p:sp>
        <p:nvSpPr>
          <p:cNvPr id="51213" name="TextBox 18"/>
          <p:cNvSpPr txBox="1">
            <a:spLocks noChangeArrowheads="1"/>
          </p:cNvSpPr>
          <p:nvPr/>
        </p:nvSpPr>
        <p:spPr bwMode="auto">
          <a:xfrm>
            <a:off x="5257800" y="5638801"/>
            <a:ext cx="3182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rgbClr val="0000FF"/>
                </a:solidFill>
                <a:latin typeface="Calibri"/>
              </a:rPr>
              <a:t>What we do to </a:t>
            </a:r>
          </a:p>
          <a:p>
            <a:pPr algn="ctr"/>
            <a:r>
              <a:rPr lang="en-US" b="1" dirty="0">
                <a:solidFill>
                  <a:srgbClr val="0000FF"/>
                </a:solidFill>
                <a:latin typeface="Calibri"/>
              </a:rPr>
              <a:t>support students</a:t>
            </a:r>
          </a:p>
        </p:txBody>
      </p:sp>
      <p:pic>
        <p:nvPicPr>
          <p:cNvPr id="51214" name="Picture 3" descr="orange arr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5326" y="2355851"/>
            <a:ext cx="156527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4" descr="green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045510" flipV="1">
            <a:off x="2731294" y="2851944"/>
            <a:ext cx="18161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5" descr="curved-arrow-bright-blue-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18953">
            <a:off x="6567488" y="4649788"/>
            <a:ext cx="7048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7" name="TextBox 2"/>
          <p:cNvSpPr txBox="1">
            <a:spLocks noChangeArrowheads="1"/>
          </p:cNvSpPr>
          <p:nvPr/>
        </p:nvSpPr>
        <p:spPr bwMode="auto">
          <a:xfrm>
            <a:off x="8651875" y="4276725"/>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dirty="0">
              <a:latin typeface="Calibri"/>
            </a:endParaRPr>
          </a:p>
        </p:txBody>
      </p:sp>
      <p:pic>
        <p:nvPicPr>
          <p:cNvPr id="19" name="Picture 2" descr="http://www.pbis.org/common/cms/media/Logo_b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0198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1036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71749" y="5600862"/>
            <a:ext cx="6015251" cy="646331"/>
          </a:xfrm>
          <a:prstGeom prst="rect">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a:ea typeface="+mn-ea"/>
                <a:cs typeface="+mn-cs"/>
              </a:rPr>
              <a:t>Updated forms can be found at: </a:t>
            </a:r>
            <a:r>
              <a:rPr kumimoji="0" lang="en-US" sz="1800" b="1" i="0" u="none" strike="noStrike" kern="1200" cap="none" spc="0" normalizeH="0" baseline="0" noProof="0" dirty="0">
                <a:ln>
                  <a:noFill/>
                </a:ln>
                <a:solidFill>
                  <a:prstClr val="black"/>
                </a:solidFill>
                <a:effectLst/>
                <a:uLnTx/>
                <a:uFillTx/>
                <a:latin typeface="Franklin Gothic Book" panose="020B0503020102020204"/>
                <a:ea typeface="+mn-ea"/>
                <a:cs typeface="+mn-cs"/>
                <a:hlinkClick r:id="rId3"/>
              </a:rPr>
              <a:t>http://wh1.oet.udel.edu/pbs/ptr-forms/</a:t>
            </a:r>
            <a:r>
              <a:rPr kumimoji="0" lang="en-US" sz="1800" b="1" i="0" u="none" strike="noStrike" kern="1200" cap="none" spc="0" normalizeH="0" baseline="0" noProof="0" dirty="0">
                <a:ln>
                  <a:noFill/>
                </a:ln>
                <a:solidFill>
                  <a:prstClr val="black"/>
                </a:solidFill>
                <a:effectLst/>
                <a:uLnTx/>
                <a:uFillTx/>
                <a:latin typeface="Franklin Gothic Book" panose="020B0503020102020204"/>
                <a:ea typeface="+mn-ea"/>
                <a:cs typeface="+mn-cs"/>
              </a:rPr>
              <a:t>!</a:t>
            </a:r>
          </a:p>
        </p:txBody>
      </p:sp>
      <p:sp>
        <p:nvSpPr>
          <p:cNvPr id="2" name="Title 1"/>
          <p:cNvSpPr>
            <a:spLocks noGrp="1"/>
          </p:cNvSpPr>
          <p:nvPr>
            <p:ph type="title"/>
          </p:nvPr>
        </p:nvSpPr>
        <p:spPr/>
        <p:txBody>
          <a:bodyPr/>
          <a:lstStyle/>
          <a:p>
            <a:r>
              <a:rPr lang="en-US" dirty="0"/>
              <a:t>Tier 3: Prevent-Teach-Reinforce Training</a:t>
            </a:r>
          </a:p>
        </p:txBody>
      </p:sp>
      <p:sp>
        <p:nvSpPr>
          <p:cNvPr id="3" name="Content Placeholder 2"/>
          <p:cNvSpPr>
            <a:spLocks noGrp="1"/>
          </p:cNvSpPr>
          <p:nvPr>
            <p:ph idx="1"/>
          </p:nvPr>
        </p:nvSpPr>
        <p:spPr>
          <a:xfrm>
            <a:off x="1371600" y="2286000"/>
            <a:ext cx="9251126" cy="3581400"/>
          </a:xfrm>
        </p:spPr>
        <p:txBody>
          <a:bodyPr>
            <a:normAutofit/>
          </a:bodyPr>
          <a:lstStyle/>
          <a:p>
            <a:r>
              <a:rPr lang="en-US" sz="2400" dirty="0"/>
              <a:t>10/30/18 </a:t>
            </a:r>
          </a:p>
          <a:p>
            <a:r>
              <a:rPr lang="en-US" sz="2400" dirty="0"/>
              <a:t>For those who facilitate Tier 3 interventions with school based teams or those looking to gain a better understanding of PTR process</a:t>
            </a:r>
          </a:p>
          <a:p>
            <a:r>
              <a:rPr lang="en-US" sz="2400" dirty="0"/>
              <a:t>Tier 3 team based (FBA/BIP) process for developing individualized positive behavior plans</a:t>
            </a:r>
          </a:p>
          <a:p>
            <a:r>
              <a:rPr lang="en-US" sz="2400" dirty="0"/>
              <a:t>Focused on the 5 steps of the process and how to facilitate with teams</a:t>
            </a:r>
          </a:p>
        </p:txBody>
      </p:sp>
      <p:sp>
        <p:nvSpPr>
          <p:cNvPr id="4" name="Shape 324"/>
          <p:cNvSpPr/>
          <p:nvPr/>
        </p:nvSpPr>
        <p:spPr>
          <a:xfrm>
            <a:off x="10105658" y="4183366"/>
            <a:ext cx="1719939" cy="2611375"/>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 name="Shape 325"/>
          <p:cNvSpPr/>
          <p:nvPr/>
        </p:nvSpPr>
        <p:spPr>
          <a:xfrm>
            <a:off x="10403651" y="4319260"/>
            <a:ext cx="1123951" cy="1857703"/>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 name="Shape 326"/>
          <p:cNvSpPr/>
          <p:nvPr/>
        </p:nvSpPr>
        <p:spPr>
          <a:xfrm>
            <a:off x="10622726" y="4479972"/>
            <a:ext cx="685800" cy="1149365"/>
          </a:xfrm>
          <a:prstGeom prst="triangle">
            <a:avLst>
              <a:gd name="adj" fmla="val 50000"/>
            </a:avLst>
          </a:prstGeom>
          <a:gradFill>
            <a:gsLst>
              <a:gs pos="0">
                <a:srgbClr val="FFFF57"/>
              </a:gs>
              <a:gs pos="16000">
                <a:srgbClr val="FFFF57"/>
              </a:gs>
              <a:gs pos="51000">
                <a:srgbClr val="C00000"/>
              </a:gs>
              <a:gs pos="100000">
                <a:srgbClr val="C00000"/>
              </a:gs>
            </a:gsLst>
            <a:lin ang="16200000" scaled="0"/>
          </a:gradFill>
          <a:ln w="25400" cap="flat" cmpd="sng">
            <a:solidFill>
              <a:srgbClr val="FFFF57"/>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0629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p:tgtEl>
                                          <p:spTgt spid="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32561" y="5317413"/>
            <a:ext cx="3829629" cy="923330"/>
          </a:xfrm>
          <a:prstGeom prst="rect">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a:ea typeface="+mn-ea"/>
                <a:cs typeface="+mn-cs"/>
              </a:rPr>
              <a:t>More coaching tools can be found at: </a:t>
            </a:r>
            <a:r>
              <a:rPr kumimoji="0" lang="en-US" sz="1800" b="1" i="0" u="none" strike="noStrike" kern="1200" cap="none" spc="0" normalizeH="0" baseline="0" noProof="0" dirty="0">
                <a:ln>
                  <a:noFill/>
                </a:ln>
                <a:solidFill>
                  <a:prstClr val="black"/>
                </a:solidFill>
                <a:effectLst/>
                <a:uLnTx/>
                <a:uFillTx/>
                <a:latin typeface="Franklin Gothic Book" panose="020B0503020102020204"/>
                <a:ea typeface="+mn-ea"/>
                <a:cs typeface="+mn-cs"/>
                <a:hlinkClick r:id="rId3"/>
              </a:rPr>
              <a:t>http://wh1.oet.udel.edu/pbs/tier-3-forms-and-tools/ </a:t>
            </a:r>
            <a:r>
              <a:rPr kumimoji="0" lang="en-US" sz="1800" b="1" i="0" u="none" strike="noStrike" kern="1200" cap="none" spc="0" normalizeH="0" baseline="0" noProof="0" dirty="0">
                <a:ln>
                  <a:noFill/>
                </a:ln>
                <a:solidFill>
                  <a:prstClr val="black"/>
                </a:solidFill>
                <a:effectLst/>
                <a:uLnTx/>
                <a:uFillTx/>
                <a:latin typeface="Franklin Gothic Book" panose="020B0503020102020204"/>
                <a:ea typeface="+mn-ea"/>
                <a:cs typeface="+mn-cs"/>
              </a:rPr>
              <a:t>!</a:t>
            </a:r>
          </a:p>
        </p:txBody>
      </p:sp>
      <p:sp>
        <p:nvSpPr>
          <p:cNvPr id="2" name="Title 1"/>
          <p:cNvSpPr>
            <a:spLocks noGrp="1"/>
          </p:cNvSpPr>
          <p:nvPr>
            <p:ph type="title"/>
          </p:nvPr>
        </p:nvSpPr>
        <p:spPr>
          <a:xfrm>
            <a:off x="838200" y="585216"/>
            <a:ext cx="9448800" cy="1499616"/>
          </a:xfrm>
        </p:spPr>
        <p:txBody>
          <a:bodyPr>
            <a:normAutofit/>
          </a:bodyPr>
          <a:lstStyle/>
          <a:p>
            <a:r>
              <a:rPr lang="en-US" dirty="0"/>
              <a:t>Tier 3: Coaching</a:t>
            </a:r>
          </a:p>
        </p:txBody>
      </p:sp>
      <p:sp>
        <p:nvSpPr>
          <p:cNvPr id="3" name="Content Placeholder 2"/>
          <p:cNvSpPr>
            <a:spLocks noGrp="1"/>
          </p:cNvSpPr>
          <p:nvPr>
            <p:ph idx="1"/>
          </p:nvPr>
        </p:nvSpPr>
        <p:spPr>
          <a:xfrm>
            <a:off x="1371600" y="1828800"/>
            <a:ext cx="9982200" cy="4585648"/>
          </a:xfrm>
        </p:spPr>
        <p:txBody>
          <a:bodyPr>
            <a:normAutofit lnSpcReduction="10000"/>
          </a:bodyPr>
          <a:lstStyle/>
          <a:p>
            <a:pPr fontAlgn="t"/>
            <a:r>
              <a:rPr lang="en-US" sz="2400" dirty="0"/>
              <a:t>For those coordinating tier 3 interventions (e.g. school psychologist, behavioral specialist) through facilitating, coaching and/or training school teams in the PTR process (or any team-based model of individualized positive behavioral supports)</a:t>
            </a:r>
          </a:p>
          <a:p>
            <a:pPr fontAlgn="t"/>
            <a:r>
              <a:rPr lang="en-US" sz="2400" dirty="0"/>
              <a:t>Tools for coaches to improve FBA/BIP Facilitation</a:t>
            </a:r>
          </a:p>
          <a:p>
            <a:pPr lvl="1" fontAlgn="t"/>
            <a:r>
              <a:rPr lang="en-US" sz="2400" dirty="0"/>
              <a:t>TATE</a:t>
            </a:r>
          </a:p>
          <a:p>
            <a:pPr fontAlgn="t"/>
            <a:r>
              <a:rPr lang="en-US" sz="2400" dirty="0"/>
              <a:t>Tools for coaching teachers to implement behavior strategies</a:t>
            </a:r>
          </a:p>
          <a:p>
            <a:pPr lvl="1" fontAlgn="t"/>
            <a:r>
              <a:rPr lang="en-US" sz="2400" dirty="0"/>
              <a:t>Coaching Sequence</a:t>
            </a:r>
          </a:p>
          <a:p>
            <a:pPr lvl="1" fontAlgn="t"/>
            <a:r>
              <a:rPr lang="en-US" sz="2400" dirty="0"/>
              <a:t>Performance Feedback</a:t>
            </a:r>
          </a:p>
          <a:p>
            <a:pPr marL="530352" lvl="1" indent="0" fontAlgn="t">
              <a:buNone/>
            </a:pPr>
            <a:endParaRPr lang="en-US" sz="2400" dirty="0"/>
          </a:p>
          <a:p>
            <a:pPr fontAlgn="t"/>
            <a:r>
              <a:rPr lang="en-US" sz="2400" dirty="0"/>
              <a:t>11/15/2017 </a:t>
            </a:r>
          </a:p>
          <a:p>
            <a:endParaRPr lang="en-US" dirty="0"/>
          </a:p>
        </p:txBody>
      </p:sp>
      <p:sp>
        <p:nvSpPr>
          <p:cNvPr id="7" name="Shape 324"/>
          <p:cNvSpPr/>
          <p:nvPr/>
        </p:nvSpPr>
        <p:spPr>
          <a:xfrm>
            <a:off x="10105658" y="4183366"/>
            <a:ext cx="1719939" cy="2611375"/>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 name="Shape 325"/>
          <p:cNvSpPr/>
          <p:nvPr/>
        </p:nvSpPr>
        <p:spPr>
          <a:xfrm>
            <a:off x="10403651" y="4319260"/>
            <a:ext cx="1123951" cy="1857703"/>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9" name="Shape 326"/>
          <p:cNvSpPr/>
          <p:nvPr/>
        </p:nvSpPr>
        <p:spPr>
          <a:xfrm>
            <a:off x="10622726" y="4479972"/>
            <a:ext cx="685800" cy="1149365"/>
          </a:xfrm>
          <a:prstGeom prst="triangle">
            <a:avLst>
              <a:gd name="adj" fmla="val 50000"/>
            </a:avLst>
          </a:prstGeom>
          <a:gradFill>
            <a:gsLst>
              <a:gs pos="0">
                <a:srgbClr val="FFFF57"/>
              </a:gs>
              <a:gs pos="16000">
                <a:srgbClr val="FFFF57"/>
              </a:gs>
              <a:gs pos="51000">
                <a:srgbClr val="C00000"/>
              </a:gs>
              <a:gs pos="100000">
                <a:srgbClr val="C00000"/>
              </a:gs>
            </a:gsLst>
            <a:lin ang="16200000" scaled="0"/>
          </a:gradFill>
          <a:ln w="25400" cap="flat" cmpd="sng">
            <a:solidFill>
              <a:srgbClr val="FFFF57"/>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3730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p:tgtEl>
                                          <p:spTgt spid="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p:tgtEl>
                                          <p:spTgt spid="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26265" y="5715298"/>
            <a:ext cx="6008360" cy="923330"/>
          </a:xfrm>
          <a:prstGeom prst="rect">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a:ea typeface="+mn-ea"/>
                <a:cs typeface="+mn-cs"/>
              </a:rPr>
              <a:t>Training materials available to use within your district can be found at: </a:t>
            </a:r>
            <a:r>
              <a:rPr kumimoji="0" lang="en-US" sz="1800" b="1" i="0" u="none" strike="noStrike" kern="1200" cap="none" spc="0" normalizeH="0" baseline="0" noProof="0" dirty="0">
                <a:ln>
                  <a:noFill/>
                </a:ln>
                <a:solidFill>
                  <a:prstClr val="black"/>
                </a:solidFill>
                <a:effectLst/>
                <a:uLnTx/>
                <a:uFillTx/>
                <a:latin typeface="Franklin Gothic Book" panose="020B0503020102020204"/>
                <a:ea typeface="+mn-ea"/>
                <a:cs typeface="+mn-cs"/>
                <a:hlinkClick r:id="rId3"/>
              </a:rPr>
              <a:t>http://wh1.oet.udel.edu/pbs/tier-3-forms-and-tools/</a:t>
            </a:r>
            <a:r>
              <a:rPr kumimoji="0" lang="en-US" sz="1800" b="1" i="0" u="none" strike="noStrike" kern="1200" cap="none" spc="0" normalizeH="0" baseline="0" noProof="0" dirty="0">
                <a:ln>
                  <a:noFill/>
                </a:ln>
                <a:solidFill>
                  <a:prstClr val="black"/>
                </a:solidFill>
                <a:effectLst/>
                <a:uLnTx/>
                <a:uFillTx/>
                <a:latin typeface="Franklin Gothic Book" panose="020B0503020102020204"/>
                <a:ea typeface="+mn-ea"/>
                <a:cs typeface="+mn-cs"/>
              </a:rPr>
              <a:t>!</a:t>
            </a:r>
          </a:p>
        </p:txBody>
      </p:sp>
      <p:sp>
        <p:nvSpPr>
          <p:cNvPr id="2" name="Title 1"/>
          <p:cNvSpPr>
            <a:spLocks noGrp="1"/>
          </p:cNvSpPr>
          <p:nvPr>
            <p:ph type="title"/>
          </p:nvPr>
        </p:nvSpPr>
        <p:spPr>
          <a:xfrm>
            <a:off x="1371599" y="320040"/>
            <a:ext cx="9594027" cy="1485900"/>
          </a:xfrm>
        </p:spPr>
        <p:txBody>
          <a:bodyPr/>
          <a:lstStyle/>
          <a:p>
            <a:r>
              <a:rPr lang="en-US" dirty="0"/>
              <a:t>Looking Ahead…Tier 3: FBA/BIP Workshop</a:t>
            </a:r>
          </a:p>
        </p:txBody>
      </p:sp>
      <p:sp>
        <p:nvSpPr>
          <p:cNvPr id="3" name="Content Placeholder 2"/>
          <p:cNvSpPr>
            <a:spLocks noGrp="1"/>
          </p:cNvSpPr>
          <p:nvPr>
            <p:ph idx="1"/>
          </p:nvPr>
        </p:nvSpPr>
        <p:spPr>
          <a:xfrm>
            <a:off x="1295400" y="1648274"/>
            <a:ext cx="9601200" cy="4167063"/>
          </a:xfrm>
        </p:spPr>
        <p:txBody>
          <a:bodyPr>
            <a:normAutofit/>
          </a:bodyPr>
          <a:lstStyle/>
          <a:p>
            <a:r>
              <a:rPr lang="en-US" sz="2400" dirty="0"/>
              <a:t>For new educators or those who want to learn more about process of using a function based approach to develop behavior intervention plans</a:t>
            </a:r>
          </a:p>
          <a:p>
            <a:pPr lvl="1"/>
            <a:r>
              <a:rPr lang="en-US" sz="2400" dirty="0"/>
              <a:t>Understand the ABC’s of behavior</a:t>
            </a:r>
          </a:p>
          <a:p>
            <a:pPr lvl="1"/>
            <a:r>
              <a:rPr lang="en-US" sz="2400" dirty="0"/>
              <a:t>Recognize the role of function based thinking across all tiers</a:t>
            </a:r>
          </a:p>
          <a:p>
            <a:pPr lvl="1"/>
            <a:r>
              <a:rPr lang="en-US" sz="2400" dirty="0"/>
              <a:t>Identify the steps of conduction an FBA</a:t>
            </a:r>
          </a:p>
          <a:p>
            <a:pPr lvl="1"/>
            <a:r>
              <a:rPr lang="en-US" sz="2400" dirty="0"/>
              <a:t>Understand the critical components of function based BIPs </a:t>
            </a:r>
          </a:p>
          <a:p>
            <a:pPr lvl="1"/>
            <a:r>
              <a:rPr lang="en-US" sz="2400" dirty="0"/>
              <a:t>Identify who needs an FBA/BIP and the role of problem solving team</a:t>
            </a:r>
          </a:p>
          <a:p>
            <a:r>
              <a:rPr lang="en-US" sz="2400" dirty="0"/>
              <a:t>Part 1: 2/28/19 and Part 2: 3/7/19</a:t>
            </a:r>
          </a:p>
          <a:p>
            <a:endParaRPr lang="en-US" dirty="0"/>
          </a:p>
        </p:txBody>
      </p:sp>
      <p:sp>
        <p:nvSpPr>
          <p:cNvPr id="4" name="Shape 324"/>
          <p:cNvSpPr/>
          <p:nvPr/>
        </p:nvSpPr>
        <p:spPr>
          <a:xfrm>
            <a:off x="10105658" y="4183366"/>
            <a:ext cx="1719939" cy="2611375"/>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 name="Shape 325"/>
          <p:cNvSpPr/>
          <p:nvPr/>
        </p:nvSpPr>
        <p:spPr>
          <a:xfrm>
            <a:off x="10403651" y="4319260"/>
            <a:ext cx="1123951" cy="1857703"/>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 name="Shape 326"/>
          <p:cNvSpPr/>
          <p:nvPr/>
        </p:nvSpPr>
        <p:spPr>
          <a:xfrm>
            <a:off x="10622726" y="4479972"/>
            <a:ext cx="685800" cy="1149365"/>
          </a:xfrm>
          <a:prstGeom prst="triangle">
            <a:avLst>
              <a:gd name="adj" fmla="val 50000"/>
            </a:avLst>
          </a:prstGeom>
          <a:gradFill>
            <a:gsLst>
              <a:gs pos="0">
                <a:srgbClr val="FFFF57"/>
              </a:gs>
              <a:gs pos="16000">
                <a:srgbClr val="FFFF57"/>
              </a:gs>
              <a:gs pos="51000">
                <a:srgbClr val="C00000"/>
              </a:gs>
              <a:gs pos="100000">
                <a:srgbClr val="C00000"/>
              </a:gs>
            </a:gsLst>
            <a:lin ang="16200000" scaled="0"/>
          </a:gradFill>
          <a:ln w="25400" cap="flat" cmpd="sng">
            <a:solidFill>
              <a:srgbClr val="FFFF57"/>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1822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p:tgtEl>
                                          <p:spTgt spid="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Resource Sharing</a:t>
            </a:r>
          </a:p>
        </p:txBody>
      </p:sp>
      <p:sp>
        <p:nvSpPr>
          <p:cNvPr id="5" name="Subtitle 4"/>
          <p:cNvSpPr>
            <a:spLocks noGrp="1"/>
          </p:cNvSpPr>
          <p:nvPr>
            <p:ph type="subTitle" idx="1"/>
          </p:nvPr>
        </p:nvSpPr>
        <p:spPr/>
        <p:txBody>
          <a:bodyPr/>
          <a:lstStyle/>
          <a:p>
            <a:r>
              <a:rPr lang="en-US" dirty="0"/>
              <a:t>Keeping Track of the Goods</a:t>
            </a:r>
          </a:p>
        </p:txBody>
      </p:sp>
    </p:spTree>
    <p:extLst>
      <p:ext uri="{BB962C8B-B14F-4D97-AF65-F5344CB8AC3E}">
        <p14:creationId xmlns:p14="http://schemas.microsoft.com/office/powerpoint/2010/main" val="2742567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70296"/>
          </a:xfrm>
        </p:spPr>
        <p:txBody>
          <a:bodyPr/>
          <a:lstStyle/>
          <a:p>
            <a:r>
              <a:rPr lang="en-US" dirty="0"/>
              <a:t>Platform Inventory</a:t>
            </a:r>
          </a:p>
        </p:txBody>
      </p:sp>
      <p:sp>
        <p:nvSpPr>
          <p:cNvPr id="3" name="Content Placeholder 2"/>
          <p:cNvSpPr>
            <a:spLocks noGrp="1"/>
          </p:cNvSpPr>
          <p:nvPr>
            <p:ph type="body" idx="1"/>
          </p:nvPr>
        </p:nvSpPr>
        <p:spPr/>
        <p:txBody>
          <a:bodyPr>
            <a:normAutofit/>
          </a:bodyPr>
          <a:lstStyle/>
          <a:p>
            <a:r>
              <a:rPr lang="en-US" sz="3200" dirty="0"/>
              <a:t>DE-PBS Project</a:t>
            </a:r>
          </a:p>
        </p:txBody>
      </p:sp>
      <p:sp>
        <p:nvSpPr>
          <p:cNvPr id="4" name="Content Placeholder 3"/>
          <p:cNvSpPr>
            <a:spLocks noGrp="1"/>
          </p:cNvSpPr>
          <p:nvPr>
            <p:ph sz="half" idx="2"/>
          </p:nvPr>
        </p:nvSpPr>
        <p:spPr/>
        <p:txBody>
          <a:bodyPr/>
          <a:lstStyle/>
          <a:p>
            <a:r>
              <a:rPr lang="en-US" sz="2400" dirty="0"/>
              <a:t>Delwarepbs.org</a:t>
            </a:r>
          </a:p>
          <a:p>
            <a:r>
              <a:rPr lang="en-US" sz="2400" dirty="0"/>
              <a:t>Google Drives</a:t>
            </a:r>
          </a:p>
          <a:p>
            <a:r>
              <a:rPr lang="en-US" sz="2400" dirty="0"/>
              <a:t>Schoology</a:t>
            </a:r>
          </a:p>
          <a:p>
            <a:endParaRPr lang="en-US" dirty="0"/>
          </a:p>
        </p:txBody>
      </p:sp>
      <p:sp>
        <p:nvSpPr>
          <p:cNvPr id="5" name="Text Placeholder 4"/>
          <p:cNvSpPr>
            <a:spLocks noGrp="1"/>
          </p:cNvSpPr>
          <p:nvPr>
            <p:ph type="body" sz="quarter" idx="3"/>
          </p:nvPr>
        </p:nvSpPr>
        <p:spPr/>
        <p:txBody>
          <a:bodyPr/>
          <a:lstStyle/>
          <a:p>
            <a:r>
              <a:rPr lang="en-US" dirty="0"/>
              <a:t>District/Schools</a:t>
            </a:r>
          </a:p>
        </p:txBody>
      </p:sp>
      <p:sp>
        <p:nvSpPr>
          <p:cNvPr id="6" name="Content Placeholder 5"/>
          <p:cNvSpPr>
            <a:spLocks noGrp="1"/>
          </p:cNvSpPr>
          <p:nvPr>
            <p:ph sz="quarter" idx="4"/>
          </p:nvPr>
        </p:nvSpPr>
        <p:spPr/>
        <p:txBody>
          <a:bodyPr>
            <a:normAutofit/>
          </a:bodyPr>
          <a:lstStyle/>
          <a:p>
            <a:r>
              <a:rPr lang="en-US" sz="2400" dirty="0"/>
              <a:t>What district structures are being used?  </a:t>
            </a:r>
          </a:p>
          <a:p>
            <a:r>
              <a:rPr lang="en-US" sz="2400" dirty="0"/>
              <a:t>School structures?  </a:t>
            </a:r>
          </a:p>
        </p:txBody>
      </p:sp>
    </p:spTree>
    <p:extLst>
      <p:ext uri="{BB962C8B-B14F-4D97-AF65-F5344CB8AC3E}">
        <p14:creationId xmlns:p14="http://schemas.microsoft.com/office/powerpoint/2010/main" val="1525673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Activity</a:t>
            </a:r>
            <a:endParaRPr lang="en-US" dirty="0">
              <a:solidFill>
                <a:srgbClr val="FF0000"/>
              </a:solidFill>
            </a:endParaRPr>
          </a:p>
        </p:txBody>
      </p:sp>
      <p:sp>
        <p:nvSpPr>
          <p:cNvPr id="5" name="Subtitle 4"/>
          <p:cNvSpPr>
            <a:spLocks noGrp="1"/>
          </p:cNvSpPr>
          <p:nvPr>
            <p:ph type="subTitle" idx="1"/>
          </p:nvPr>
        </p:nvSpPr>
        <p:spPr/>
        <p:txBody>
          <a:bodyPr>
            <a:normAutofit/>
          </a:bodyPr>
          <a:lstStyle/>
          <a:p>
            <a:r>
              <a:rPr lang="en-US" sz="2800" dirty="0" smtClean="0"/>
              <a:t>TA Brainstorm</a:t>
            </a:r>
            <a:endParaRPr lang="en-US" sz="2800" dirty="0"/>
          </a:p>
        </p:txBody>
      </p:sp>
    </p:spTree>
    <p:extLst>
      <p:ext uri="{BB962C8B-B14F-4D97-AF65-F5344CB8AC3E}">
        <p14:creationId xmlns:p14="http://schemas.microsoft.com/office/powerpoint/2010/main" val="3516645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3923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Data Reporting Tool (DDRT)</a:t>
            </a:r>
          </a:p>
        </p:txBody>
      </p:sp>
      <p:sp>
        <p:nvSpPr>
          <p:cNvPr id="3" name="Content Placeholder 2"/>
          <p:cNvSpPr>
            <a:spLocks noGrp="1"/>
          </p:cNvSpPr>
          <p:nvPr>
            <p:ph idx="1"/>
          </p:nvPr>
        </p:nvSpPr>
        <p:spPr>
          <a:xfrm>
            <a:off x="1024129" y="1981200"/>
            <a:ext cx="9720073" cy="4328160"/>
          </a:xfrm>
        </p:spPr>
        <p:txBody>
          <a:bodyPr>
            <a:normAutofit/>
          </a:bodyPr>
          <a:lstStyle/>
          <a:p>
            <a:endParaRPr lang="en-US" sz="2800" dirty="0"/>
          </a:p>
          <a:p>
            <a:pPr lvl="1"/>
            <a:r>
              <a:rPr lang="en-US" sz="2800" dirty="0"/>
              <a:t>Templates available on website</a:t>
            </a:r>
          </a:p>
          <a:p>
            <a:pPr lvl="2"/>
            <a:r>
              <a:rPr lang="en-US" sz="2400" dirty="0"/>
              <a:t>Tier 1: Forms &amp; Tools / Program Development &amp; Evaluation</a:t>
            </a:r>
          </a:p>
          <a:p>
            <a:pPr lvl="1"/>
            <a:r>
              <a:rPr lang="en-US" sz="2800" dirty="0"/>
              <a:t>Submission 2x per year</a:t>
            </a:r>
          </a:p>
          <a:p>
            <a:pPr lvl="2"/>
            <a:r>
              <a:rPr lang="en-US" sz="2800" dirty="0"/>
              <a:t>January 11</a:t>
            </a:r>
            <a:r>
              <a:rPr lang="en-US" sz="2800" baseline="30000" dirty="0"/>
              <a:t>th</a:t>
            </a:r>
            <a:r>
              <a:rPr lang="en-US" sz="2800" dirty="0"/>
              <a:t> &amp; June 21</a:t>
            </a:r>
            <a:r>
              <a:rPr lang="en-US" sz="2800" baseline="30000" dirty="0"/>
              <a:t>st</a:t>
            </a:r>
            <a:endParaRPr lang="en-US" dirty="0"/>
          </a:p>
          <a:p>
            <a:r>
              <a:rPr lang="en-US" sz="2800" dirty="0"/>
              <a:t>NEW – Cost benefit calculations &amp; graphs tab</a:t>
            </a:r>
          </a:p>
          <a:p>
            <a:endParaRPr lang="en-US" sz="3200" dirty="0">
              <a:solidFill>
                <a:srgbClr val="FF0000"/>
              </a:solidFill>
            </a:endParaRPr>
          </a:p>
        </p:txBody>
      </p:sp>
    </p:spTree>
    <p:extLst>
      <p:ext uri="{BB962C8B-B14F-4D97-AF65-F5344CB8AC3E}">
        <p14:creationId xmlns:p14="http://schemas.microsoft.com/office/powerpoint/2010/main" val="3673840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School Climate Survey 2018-2019</a:t>
            </a:r>
            <a:br>
              <a:rPr lang="en-US" dirty="0"/>
            </a:br>
            <a:endParaRPr lang="en-US" dirty="0"/>
          </a:p>
        </p:txBody>
      </p:sp>
      <p:sp>
        <p:nvSpPr>
          <p:cNvPr id="7" name="Content Placeholder 6"/>
          <p:cNvSpPr>
            <a:spLocks noGrp="1"/>
          </p:cNvSpPr>
          <p:nvPr>
            <p:ph sz="half" idx="1"/>
          </p:nvPr>
        </p:nvSpPr>
        <p:spPr>
          <a:xfrm>
            <a:off x="812800" y="1752600"/>
            <a:ext cx="5588000" cy="4968240"/>
          </a:xfrm>
        </p:spPr>
        <p:txBody>
          <a:bodyPr>
            <a:normAutofit/>
          </a:bodyPr>
          <a:lstStyle/>
          <a:p>
            <a:endParaRPr lang="en-US" dirty="0"/>
          </a:p>
          <a:p>
            <a:r>
              <a:rPr lang="en-US" sz="2800" dirty="0"/>
              <a:t>Enrollment: open through 10/26/18</a:t>
            </a:r>
          </a:p>
          <a:p>
            <a:r>
              <a:rPr lang="en-US" sz="2800" dirty="0"/>
              <a:t>Survey window: </a:t>
            </a:r>
          </a:p>
          <a:p>
            <a:pPr lvl="1"/>
            <a:r>
              <a:rPr lang="en-US" sz="2400" b="1" dirty="0"/>
              <a:t>Staff: </a:t>
            </a:r>
            <a:r>
              <a:rPr lang="en-US" sz="2400" dirty="0"/>
              <a:t>11/12/18 - 12/14/18</a:t>
            </a:r>
          </a:p>
          <a:p>
            <a:pPr lvl="1"/>
            <a:r>
              <a:rPr lang="en-US" sz="2400" b="1" dirty="0"/>
              <a:t>Student and Home: </a:t>
            </a:r>
            <a:r>
              <a:rPr lang="en-US" sz="2400" dirty="0"/>
              <a:t>1/7/19 - 2/22/19</a:t>
            </a:r>
          </a:p>
          <a:p>
            <a:pPr lvl="1"/>
            <a:endParaRPr lang="en-US" sz="2400" dirty="0"/>
          </a:p>
          <a:p>
            <a:r>
              <a:rPr lang="en-US" sz="2800" dirty="0"/>
              <a:t>Results: May 2019</a:t>
            </a:r>
          </a:p>
          <a:p>
            <a:r>
              <a:rPr lang="en-US" sz="2800" dirty="0"/>
              <a:t>Workshop: May 13, 2019</a:t>
            </a:r>
          </a:p>
        </p:txBody>
      </p:sp>
      <p:sp>
        <p:nvSpPr>
          <p:cNvPr id="9" name="Content Placeholder 8"/>
          <p:cNvSpPr>
            <a:spLocks noGrp="1"/>
          </p:cNvSpPr>
          <p:nvPr>
            <p:ph sz="half" idx="2"/>
          </p:nvPr>
        </p:nvSpPr>
        <p:spPr>
          <a:xfrm>
            <a:off x="6807200" y="2216331"/>
            <a:ext cx="5181600" cy="4663440"/>
          </a:xfrm>
        </p:spPr>
        <p:txBody>
          <a:bodyPr>
            <a:normAutofit/>
          </a:bodyPr>
          <a:lstStyle/>
          <a:p>
            <a:r>
              <a:rPr lang="en-US" sz="2800" dirty="0"/>
              <a:t>Student, Staff, Home Versions</a:t>
            </a:r>
          </a:p>
          <a:p>
            <a:r>
              <a:rPr lang="en-US" sz="2800" dirty="0"/>
              <a:t>Paper &amp; Online Options</a:t>
            </a:r>
          </a:p>
          <a:p>
            <a:pPr lvl="1"/>
            <a:r>
              <a:rPr lang="en-US" sz="2400" dirty="0"/>
              <a:t>Staff ONLINE</a:t>
            </a:r>
          </a:p>
          <a:p>
            <a:pPr lvl="1"/>
            <a:r>
              <a:rPr lang="en-US" sz="2400" dirty="0"/>
              <a:t>Student PAPER &amp; ONLINE</a:t>
            </a:r>
          </a:p>
          <a:p>
            <a:pPr lvl="1"/>
            <a:r>
              <a:rPr lang="en-US" sz="2400" dirty="0"/>
              <a:t>Home PAPER &amp; ONLINE</a:t>
            </a:r>
          </a:p>
          <a:p>
            <a:r>
              <a:rPr lang="en-US" sz="2800" dirty="0"/>
              <a:t>Survey Contact per school</a:t>
            </a:r>
          </a:p>
          <a:p>
            <a:pPr lvl="1"/>
            <a:r>
              <a:rPr lang="en-US" sz="2400" dirty="0"/>
              <a:t>Coordinator Checklist</a:t>
            </a:r>
          </a:p>
          <a:p>
            <a:endParaRPr lang="en-US" dirty="0"/>
          </a:p>
        </p:txBody>
      </p:sp>
      <p:sp>
        <p:nvSpPr>
          <p:cNvPr id="6" name="Text Placeholder 5"/>
          <p:cNvSpPr>
            <a:spLocks noGrp="1"/>
          </p:cNvSpPr>
          <p:nvPr>
            <p:ph type="body" idx="4294967295"/>
          </p:nvPr>
        </p:nvSpPr>
        <p:spPr>
          <a:xfrm>
            <a:off x="1724819" y="1550988"/>
            <a:ext cx="4075113" cy="639762"/>
          </a:xfrm>
        </p:spPr>
        <p:txBody>
          <a:bodyPr>
            <a:normAutofit/>
          </a:bodyPr>
          <a:lstStyle/>
          <a:p>
            <a:pPr marL="82296" indent="0">
              <a:buNone/>
            </a:pPr>
            <a:r>
              <a:rPr lang="en-US" sz="2800" u="sng" dirty="0"/>
              <a:t>Timeline</a:t>
            </a:r>
          </a:p>
        </p:txBody>
      </p:sp>
      <p:sp>
        <p:nvSpPr>
          <p:cNvPr id="8" name="Text Placeholder 7"/>
          <p:cNvSpPr>
            <a:spLocks noGrp="1"/>
          </p:cNvSpPr>
          <p:nvPr>
            <p:ph type="body" sz="quarter" idx="4294967295"/>
          </p:nvPr>
        </p:nvSpPr>
        <p:spPr>
          <a:xfrm>
            <a:off x="8116888" y="1570038"/>
            <a:ext cx="4075112" cy="639762"/>
          </a:xfrm>
        </p:spPr>
        <p:txBody>
          <a:bodyPr/>
          <a:lstStyle/>
          <a:p>
            <a:pPr marL="82296" indent="0">
              <a:buNone/>
            </a:pPr>
            <a:r>
              <a:rPr lang="en-US" sz="2800" u="sng" dirty="0"/>
              <a:t>Logistics</a:t>
            </a:r>
          </a:p>
        </p:txBody>
      </p:sp>
    </p:spTree>
    <p:extLst>
      <p:ext uri="{BB962C8B-B14F-4D97-AF65-F5344CB8AC3E}">
        <p14:creationId xmlns:p14="http://schemas.microsoft.com/office/powerpoint/2010/main" val="1934423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PBS Key Feature Evaluation </a:t>
            </a:r>
            <a:br>
              <a:rPr lang="en-US" dirty="0"/>
            </a:br>
            <a:r>
              <a:rPr lang="en-US" dirty="0"/>
              <a:t>Statewide Summary</a:t>
            </a:r>
          </a:p>
        </p:txBody>
      </p:sp>
      <p:sp>
        <p:nvSpPr>
          <p:cNvPr id="3" name="Content Placeholder 2"/>
          <p:cNvSpPr>
            <a:spLocks noGrp="1"/>
          </p:cNvSpPr>
          <p:nvPr>
            <p:ph idx="1"/>
          </p:nvPr>
        </p:nvSpPr>
        <p:spPr>
          <a:xfrm>
            <a:off x="1371600" y="2286000"/>
            <a:ext cx="4565176" cy="3581400"/>
          </a:xfrm>
        </p:spPr>
        <p:txBody>
          <a:bodyPr>
            <a:normAutofit/>
          </a:bodyPr>
          <a:lstStyle/>
          <a:p>
            <a:r>
              <a:rPr lang="en-US" sz="2400" dirty="0"/>
              <a:t>From 2011-2018, 156 KFEs (36 re-evaluations) have been conducted</a:t>
            </a:r>
            <a:r>
              <a:rPr lang="en-US" sz="2400" b="1" dirty="0"/>
              <a:t>.</a:t>
            </a:r>
            <a:endParaRPr lang="en-US" sz="2400" dirty="0"/>
          </a:p>
          <a:p>
            <a:r>
              <a:rPr lang="en-US" sz="2400" dirty="0"/>
              <a:t>53% of schools evaluated received a Proficient or Exemplary level of Tier 1 PBS implementation!</a:t>
            </a:r>
          </a:p>
        </p:txBody>
      </p:sp>
      <p:pic>
        <p:nvPicPr>
          <p:cNvPr id="4" name="Picture 3"/>
          <p:cNvPicPr/>
          <p:nvPr/>
        </p:nvPicPr>
        <p:blipFill rotWithShape="1">
          <a:blip r:embed="rId3">
            <a:extLst>
              <a:ext uri="{28A0092B-C50C-407E-A947-70E740481C1C}">
                <a14:useLocalDpi xmlns:a14="http://schemas.microsoft.com/office/drawing/2010/main" val="0"/>
              </a:ext>
            </a:extLst>
          </a:blip>
          <a:srcRect l="24061" t="2145" r="24265" b="7783"/>
          <a:stretch/>
        </p:blipFill>
        <p:spPr bwMode="auto">
          <a:xfrm>
            <a:off x="6718110" y="1717840"/>
            <a:ext cx="4734707" cy="4464595"/>
          </a:xfrm>
          <a:prstGeom prst="rect">
            <a:avLst/>
          </a:prstGeom>
          <a:noFill/>
          <a:ln w="38100">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930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DE-PBS Annual Report - 2017-2018</a:t>
            </a:r>
          </a:p>
        </p:txBody>
      </p:sp>
      <p:graphicFrame>
        <p:nvGraphicFramePr>
          <p:cNvPr id="6" name="Content Placeholder 5"/>
          <p:cNvGraphicFramePr>
            <a:graphicFrameLocks noGrp="1"/>
          </p:cNvGraphicFramePr>
          <p:nvPr>
            <p:ph idx="1"/>
            <p:extLst/>
          </p:nvPr>
        </p:nvGraphicFramePr>
        <p:xfrm>
          <a:off x="2424113" y="2133600"/>
          <a:ext cx="7345362" cy="393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269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7596-8528-4180-A19A-533B90993B68}"/>
              </a:ext>
            </a:extLst>
          </p:cNvPr>
          <p:cNvSpPr>
            <a:spLocks noGrp="1"/>
          </p:cNvSpPr>
          <p:nvPr>
            <p:ph type="title"/>
          </p:nvPr>
        </p:nvSpPr>
        <p:spPr/>
        <p:txBody>
          <a:bodyPr>
            <a:normAutofit fontScale="90000"/>
          </a:bodyPr>
          <a:lstStyle/>
          <a:p>
            <a:pPr algn="ctr"/>
            <a:r>
              <a:rPr lang="en-US" sz="4900" dirty="0"/>
              <a:t>DE PBS Key Feature Evaluation Plan</a:t>
            </a:r>
            <a:br>
              <a:rPr lang="en-US" sz="4900" dirty="0"/>
            </a:br>
            <a:r>
              <a:rPr lang="en-US" sz="4900" dirty="0"/>
              <a:t>2018 – 2019 School</a:t>
            </a:r>
            <a:r>
              <a:rPr lang="en-US" sz="2400" dirty="0">
                <a:latin typeface="Comic Sans MS" panose="030F0702030302020204" pitchFamily="66" charset="0"/>
              </a:rPr>
              <a:t/>
            </a:r>
            <a:br>
              <a:rPr lang="en-US" sz="2400" dirty="0">
                <a:latin typeface="Comic Sans MS" panose="030F0702030302020204" pitchFamily="66" charset="0"/>
              </a:rPr>
            </a:br>
            <a:r>
              <a:rPr lang="en-US" sz="2400" dirty="0">
                <a:latin typeface="Comic Sans MS" panose="030F0702030302020204" pitchFamily="66" charset="0"/>
              </a:rPr>
              <a:t/>
            </a:r>
            <a:br>
              <a:rPr lang="en-US" sz="2400" dirty="0">
                <a:latin typeface="Comic Sans MS" panose="030F0702030302020204" pitchFamily="66" charset="0"/>
              </a:rPr>
            </a:br>
            <a:r>
              <a:rPr lang="en-US" sz="2400" dirty="0">
                <a:latin typeface="Comic Sans MS" panose="030F0702030302020204" pitchFamily="66" charset="0"/>
              </a:rPr>
              <a:t> </a:t>
            </a:r>
          </a:p>
        </p:txBody>
      </p:sp>
      <p:sp>
        <p:nvSpPr>
          <p:cNvPr id="8" name="Content Placeholder 7"/>
          <p:cNvSpPr>
            <a:spLocks noGrp="1"/>
          </p:cNvSpPr>
          <p:nvPr>
            <p:ph idx="1"/>
          </p:nvPr>
        </p:nvSpPr>
        <p:spPr/>
        <p:txBody>
          <a:bodyPr/>
          <a:lstStyle/>
          <a:p>
            <a:pPr marL="0" indent="0">
              <a:buNone/>
            </a:pPr>
            <a:r>
              <a:rPr lang="en-US" sz="2800" b="1" dirty="0"/>
              <a:t>Winter/Spring 2019</a:t>
            </a:r>
          </a:p>
          <a:p>
            <a:pPr marL="0" indent="0">
              <a:buNone/>
            </a:pPr>
            <a:endParaRPr lang="en-US" sz="2800" dirty="0"/>
          </a:p>
          <a:p>
            <a:pPr marL="457200" indent="-457200">
              <a:buFont typeface="Arial" panose="020B0604020202020204" pitchFamily="34" charset="0"/>
              <a:buChar char="•"/>
            </a:pPr>
            <a:r>
              <a:rPr lang="en-US" sz="2800" dirty="0"/>
              <a:t>KFE visits with SCSS partnership schools</a:t>
            </a:r>
          </a:p>
          <a:p>
            <a:pPr marL="457200" indent="-457200">
              <a:buFont typeface="Arial" panose="020B0604020202020204" pitchFamily="34" charset="0"/>
              <a:buChar char="•"/>
            </a:pPr>
            <a:r>
              <a:rPr lang="en-US" sz="2800" dirty="0"/>
              <a:t>Accept requests for new &amp; re-evaluations for Phase Recognition</a:t>
            </a:r>
          </a:p>
          <a:p>
            <a:pPr marL="457200" indent="-4572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462458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4422"/>
            <a:ext cx="10363200" cy="1143000"/>
          </a:xfrm>
        </p:spPr>
        <p:txBody>
          <a:bodyPr/>
          <a:lstStyle/>
          <a:p>
            <a:r>
              <a:rPr lang="en-US" dirty="0"/>
              <a:t>Key Feature Evaluation Process</a:t>
            </a:r>
          </a:p>
        </p:txBody>
      </p:sp>
      <p:sp>
        <p:nvSpPr>
          <p:cNvPr id="3" name="Content Placeholder 2"/>
          <p:cNvSpPr>
            <a:spLocks noGrp="1"/>
          </p:cNvSpPr>
          <p:nvPr>
            <p:ph idx="1"/>
          </p:nvPr>
        </p:nvSpPr>
        <p:spPr>
          <a:xfrm>
            <a:off x="812800" y="1295400"/>
            <a:ext cx="10769600" cy="4572000"/>
          </a:xfrm>
        </p:spPr>
        <p:txBody>
          <a:bodyPr>
            <a:normAutofit/>
          </a:bodyPr>
          <a:lstStyle/>
          <a:p>
            <a:pPr lvl="0"/>
            <a:r>
              <a:rPr lang="en-US" sz="2400" dirty="0"/>
              <a:t>On-site Evaluation (approx. 3-4 hours)</a:t>
            </a:r>
          </a:p>
          <a:p>
            <a:pPr lvl="0"/>
            <a:r>
              <a:rPr lang="en-US" sz="2400" dirty="0"/>
              <a:t>Sources of Information:</a:t>
            </a:r>
          </a:p>
          <a:p>
            <a:pPr lvl="1"/>
            <a:r>
              <a:rPr lang="en-US" sz="2400" dirty="0"/>
              <a:t>Interviews with administrator, DE-PBS team leader, teachers/staff, students</a:t>
            </a:r>
          </a:p>
          <a:p>
            <a:pPr lvl="1"/>
            <a:r>
              <a:rPr lang="en-US" sz="2400" dirty="0"/>
              <a:t>Review of documents</a:t>
            </a:r>
          </a:p>
          <a:p>
            <a:pPr lvl="1"/>
            <a:r>
              <a:rPr lang="en-US" sz="2400" dirty="0"/>
              <a:t>Schoolwide observations</a:t>
            </a:r>
          </a:p>
        </p:txBody>
      </p:sp>
      <p:graphicFrame>
        <p:nvGraphicFramePr>
          <p:cNvPr id="4" name="Content Placeholder 4"/>
          <p:cNvGraphicFramePr>
            <a:graphicFrameLocks/>
          </p:cNvGraphicFramePr>
          <p:nvPr>
            <p:extLst/>
          </p:nvPr>
        </p:nvGraphicFramePr>
        <p:xfrm>
          <a:off x="1524000" y="4114800"/>
          <a:ext cx="9550400" cy="2232078"/>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4775200">
                  <a:extLst>
                    <a:ext uri="{9D8B030D-6E8A-4147-A177-3AD203B41FA5}">
                      <a16:colId xmlns:a16="http://schemas.microsoft.com/office/drawing/2014/main" val="20000"/>
                    </a:ext>
                  </a:extLst>
                </a:gridCol>
                <a:gridCol w="4775200">
                  <a:extLst>
                    <a:ext uri="{9D8B030D-6E8A-4147-A177-3AD203B41FA5}">
                      <a16:colId xmlns:a16="http://schemas.microsoft.com/office/drawing/2014/main" val="20001"/>
                    </a:ext>
                  </a:extLst>
                </a:gridCol>
              </a:tblGrid>
              <a:tr h="576574">
                <a:tc gridSpan="2">
                  <a:txBody>
                    <a:bodyPr/>
                    <a:lstStyle/>
                    <a:p>
                      <a:pPr algn="ctr"/>
                      <a:r>
                        <a:rPr lang="en-US" sz="2800" b="1" cap="none" spc="0" dirty="0">
                          <a:ln>
                            <a:noFill/>
                          </a:ln>
                          <a:solidFill>
                            <a:schemeClr val="tx1"/>
                          </a:solidFill>
                          <a:effectLst/>
                          <a:latin typeface="+mj-lt"/>
                        </a:rPr>
                        <a:t>DE-PBS</a:t>
                      </a:r>
                      <a:r>
                        <a:rPr lang="en-US" sz="2800" b="1" cap="none" spc="0" baseline="0" dirty="0">
                          <a:ln>
                            <a:noFill/>
                          </a:ln>
                          <a:solidFill>
                            <a:schemeClr val="tx1"/>
                          </a:solidFill>
                          <a:effectLst/>
                          <a:latin typeface="+mj-lt"/>
                        </a:rPr>
                        <a:t> Key Feature Evaluation Structure</a:t>
                      </a:r>
                      <a:endParaRPr lang="en-US" sz="2800" b="1" cap="all" spc="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US" dirty="0"/>
                    </a:p>
                  </a:txBody>
                  <a:tcPr/>
                </a:tc>
                <a:extLst>
                  <a:ext uri="{0D108BD9-81ED-4DB2-BD59-A6C34878D82A}">
                    <a16:rowId xmlns:a16="http://schemas.microsoft.com/office/drawing/2014/main" val="10000"/>
                  </a:ext>
                </a:extLst>
              </a:tr>
              <a:tr h="763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Helvetica Neue" pitchFamily="29" charset="0"/>
                          <a:ea typeface="Geneva" pitchFamily="29" charset="0"/>
                          <a:cs typeface="Geneva" pitchFamily="29" charset="0"/>
                        </a:rPr>
                        <a:t>SW PBS Tier 1: Program Development &amp; Evaluation</a:t>
                      </a:r>
                    </a:p>
                    <a:p>
                      <a:pPr algn="ctr"/>
                      <a:endParaRPr lang="en-US" dirty="0">
                        <a:solidFill>
                          <a:schemeClr val="tx1"/>
                        </a:solidFill>
                      </a:endParaRPr>
                    </a:p>
                  </a:txBody>
                  <a:tcPr marL="121920" marR="121920" anchor="ctr" anchorCtr="1">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Helvetica Neue" pitchFamily="29" charset="0"/>
                          <a:ea typeface="Geneva" pitchFamily="29" charset="0"/>
                          <a:cs typeface="Geneva" pitchFamily="29" charset="0"/>
                        </a:rPr>
                        <a:t>Prevention: Implementing SW &amp; CR Systems</a:t>
                      </a:r>
                    </a:p>
                    <a:p>
                      <a:pPr algn="ctr"/>
                      <a:endParaRPr lang="en-US" dirty="0">
                        <a:solidFill>
                          <a:schemeClr val="tx1"/>
                        </a:solidFill>
                      </a:endParaRPr>
                    </a:p>
                  </a:txBody>
                  <a:tcPr marL="121920" marR="121920" anchor="ctr" anchorCtr="1">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1"/>
                  </a:ext>
                </a:extLst>
              </a:tr>
              <a:tr h="7411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Helvetica Neue" pitchFamily="29" charset="0"/>
                          <a:ea typeface="Geneva" pitchFamily="29" charset="0"/>
                          <a:cs typeface="Geneva" pitchFamily="29" charset="0"/>
                        </a:rPr>
                        <a:t>Correcting Problem Behavior</a:t>
                      </a:r>
                    </a:p>
                    <a:p>
                      <a:pPr algn="ctr"/>
                      <a:endParaRPr lang="en-US" dirty="0">
                        <a:solidFill>
                          <a:schemeClr val="tx1"/>
                        </a:solidFill>
                      </a:endParaRPr>
                    </a:p>
                  </a:txBody>
                  <a:tcPr marL="121920" marR="121920"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Helvetica Neue" pitchFamily="29" charset="0"/>
                          <a:ea typeface="Geneva" pitchFamily="29" charset="0"/>
                          <a:cs typeface="Geneva" pitchFamily="29" charset="0"/>
                        </a:rPr>
                        <a:t>Developing Self Discipline</a:t>
                      </a:r>
                    </a:p>
                    <a:p>
                      <a:pPr algn="ctr"/>
                      <a:endParaRPr lang="en-US" dirty="0">
                        <a:solidFill>
                          <a:schemeClr val="tx1"/>
                        </a:solidFill>
                      </a:endParaRPr>
                    </a:p>
                  </a:txBody>
                  <a:tcPr marL="121920" marR="121920"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42149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Feature Evaluation Review Guide</a:t>
            </a:r>
          </a:p>
        </p:txBody>
      </p:sp>
      <p:sp>
        <p:nvSpPr>
          <p:cNvPr id="3" name="Content Placeholder 2"/>
          <p:cNvSpPr>
            <a:spLocks noGrp="1"/>
          </p:cNvSpPr>
          <p:nvPr>
            <p:ph idx="1"/>
          </p:nvPr>
        </p:nvSpPr>
        <p:spPr>
          <a:xfrm>
            <a:off x="2362200" y="1676400"/>
            <a:ext cx="7638288" cy="4876800"/>
          </a:xfrm>
        </p:spPr>
        <p:txBody>
          <a:bodyPr>
            <a:normAutofit/>
          </a:bodyPr>
          <a:lstStyle/>
          <a:p>
            <a:r>
              <a:rPr lang="en-US" sz="2400" dirty="0"/>
              <a:t>Tool to be used after receiving evaluation feedback </a:t>
            </a:r>
          </a:p>
          <a:p>
            <a:r>
              <a:rPr lang="en-US" sz="2400" dirty="0"/>
              <a:t>Review noted strengths for each evaluation section</a:t>
            </a:r>
          </a:p>
          <a:p>
            <a:pPr lvl="1"/>
            <a:r>
              <a:rPr lang="en-US" sz="2400" dirty="0"/>
              <a:t>Identify strategies for maintaining strengths and develop an action plan</a:t>
            </a:r>
          </a:p>
          <a:p>
            <a:r>
              <a:rPr lang="en-US" sz="2400" dirty="0"/>
              <a:t>Review noted recommendations for each section</a:t>
            </a:r>
          </a:p>
          <a:p>
            <a:pPr lvl="1"/>
            <a:r>
              <a:rPr lang="en-US" sz="2400" dirty="0"/>
              <a:t>Prioritize recommendations and develop an action plan</a:t>
            </a:r>
          </a:p>
          <a:p>
            <a:pPr lvl="0"/>
            <a:r>
              <a:rPr lang="en-US" sz="2400" dirty="0"/>
              <a:t>This tool supports continued implementation planning</a:t>
            </a:r>
          </a:p>
          <a:p>
            <a:endParaRPr lang="en-US" dirty="0"/>
          </a:p>
        </p:txBody>
      </p:sp>
    </p:spTree>
    <p:extLst>
      <p:ext uri="{BB962C8B-B14F-4D97-AF65-F5344CB8AC3E}">
        <p14:creationId xmlns:p14="http://schemas.microsoft.com/office/powerpoint/2010/main" val="3356246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KFE Action Plan Guide</a:t>
            </a:r>
          </a:p>
        </p:txBody>
      </p:sp>
      <p:pic>
        <p:nvPicPr>
          <p:cNvPr id="4" name="Content Placeholder 3"/>
          <p:cNvPicPr>
            <a:picLocks noGrp="1" noChangeAspect="1"/>
          </p:cNvPicPr>
          <p:nvPr>
            <p:ph idx="1"/>
          </p:nvPr>
        </p:nvPicPr>
        <p:blipFill rotWithShape="1">
          <a:blip r:embed="rId3"/>
          <a:srcRect l="6415" t="14342" r="7193" b="16648"/>
          <a:stretch/>
        </p:blipFill>
        <p:spPr>
          <a:xfrm>
            <a:off x="499595" y="1862667"/>
            <a:ext cx="5596405" cy="33528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rotWithShape="1">
          <a:blip r:embed="rId4"/>
          <a:srcRect l="6356" t="15156" r="8083" b="7488"/>
          <a:stretch/>
        </p:blipFill>
        <p:spPr>
          <a:xfrm>
            <a:off x="6177845" y="3048000"/>
            <a:ext cx="5743222" cy="365850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68463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1480"/>
            <a:ext cx="9601200" cy="1485900"/>
          </a:xfrm>
        </p:spPr>
        <p:txBody>
          <a:bodyPr>
            <a:normAutofit/>
          </a:bodyPr>
          <a:lstStyle/>
          <a:p>
            <a:r>
              <a:rPr lang="en-US" dirty="0"/>
              <a:t>Reminder: DE-PBS Key Feature Status Tracker Tool</a:t>
            </a:r>
          </a:p>
        </p:txBody>
      </p:sp>
      <p:sp>
        <p:nvSpPr>
          <p:cNvPr id="3" name="Content Placeholder 2"/>
          <p:cNvSpPr>
            <a:spLocks noGrp="1"/>
          </p:cNvSpPr>
          <p:nvPr>
            <p:ph idx="1"/>
          </p:nvPr>
        </p:nvSpPr>
        <p:spPr>
          <a:xfrm>
            <a:off x="1024129" y="1905000"/>
            <a:ext cx="9720073" cy="4404360"/>
          </a:xfrm>
        </p:spPr>
        <p:txBody>
          <a:bodyPr>
            <a:normAutofit lnSpcReduction="10000"/>
          </a:bodyPr>
          <a:lstStyle/>
          <a:p>
            <a:pPr lvl="0"/>
            <a:r>
              <a:rPr lang="en-US" sz="2800" dirty="0"/>
              <a:t>Purpose:   To support teams to assess implementation in four main program categories &amp; plan next steps</a:t>
            </a:r>
          </a:p>
          <a:p>
            <a:pPr lvl="0"/>
            <a:r>
              <a:rPr lang="en-US" sz="2800" dirty="0"/>
              <a:t>Broken into four evaluation sections </a:t>
            </a:r>
            <a:endParaRPr lang="en-US" sz="2800" i="1" dirty="0"/>
          </a:p>
          <a:p>
            <a:pPr lvl="1"/>
            <a:r>
              <a:rPr lang="en-US" sz="2000" i="1" dirty="0"/>
              <a:t>SWPBS Tier 1, Prevention, Correcting Problem Behaviors, and Developing Self-Discipline</a:t>
            </a:r>
          </a:p>
          <a:p>
            <a:pPr lvl="0"/>
            <a:r>
              <a:rPr lang="en-US" sz="2800" dirty="0"/>
              <a:t>Tracker includes:</a:t>
            </a:r>
          </a:p>
          <a:p>
            <a:pPr lvl="1"/>
            <a:r>
              <a:rPr lang="en-US" sz="2000" b="1" dirty="0"/>
              <a:t>Key program components </a:t>
            </a:r>
            <a:r>
              <a:rPr lang="en-US" sz="2000" dirty="0"/>
              <a:t>for each section</a:t>
            </a:r>
          </a:p>
          <a:p>
            <a:pPr lvl="2"/>
            <a:r>
              <a:rPr lang="en-US" sz="1600" dirty="0"/>
              <a:t>Teams can use these to assess their program and identify areas to modify or build upon</a:t>
            </a:r>
          </a:p>
          <a:p>
            <a:pPr lvl="1"/>
            <a:r>
              <a:rPr lang="en-US" sz="2000" b="1" dirty="0"/>
              <a:t>Action plan </a:t>
            </a:r>
            <a:r>
              <a:rPr lang="en-US" sz="2000" dirty="0"/>
              <a:t>to develop steps towards improving or modifying program components</a:t>
            </a:r>
          </a:p>
          <a:p>
            <a:pPr lvl="0"/>
            <a:r>
              <a:rPr lang="en-US" sz="2800" dirty="0"/>
              <a:t>Used for ongoing monitoring</a:t>
            </a:r>
          </a:p>
          <a:p>
            <a:endParaRPr lang="en-US" dirty="0"/>
          </a:p>
        </p:txBody>
      </p:sp>
    </p:spTree>
    <p:extLst>
      <p:ext uri="{BB962C8B-B14F-4D97-AF65-F5344CB8AC3E}">
        <p14:creationId xmlns:p14="http://schemas.microsoft.com/office/powerpoint/2010/main" val="1350650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091380" y="1371600"/>
          <a:ext cx="8348020" cy="5577840"/>
        </p:xfrm>
        <a:graphic>
          <a:graphicData uri="http://schemas.openxmlformats.org/drawingml/2006/table">
            <a:tbl>
              <a:tblPr firstRow="1" bandRow="1">
                <a:tableStyleId>{5C22544A-7EE6-4342-B048-85BDC9FD1C3A}</a:tableStyleId>
              </a:tblPr>
              <a:tblGrid>
                <a:gridCol w="4174010">
                  <a:extLst>
                    <a:ext uri="{9D8B030D-6E8A-4147-A177-3AD203B41FA5}">
                      <a16:colId xmlns:a16="http://schemas.microsoft.com/office/drawing/2014/main" val="20000"/>
                    </a:ext>
                  </a:extLst>
                </a:gridCol>
                <a:gridCol w="4174010">
                  <a:extLst>
                    <a:ext uri="{9D8B030D-6E8A-4147-A177-3AD203B41FA5}">
                      <a16:colId xmlns:a16="http://schemas.microsoft.com/office/drawing/2014/main" val="20001"/>
                    </a:ext>
                  </a:extLst>
                </a:gridCol>
              </a:tblGrid>
              <a:tr h="5483033">
                <a:tc>
                  <a:txBody>
                    <a:bodyPr/>
                    <a:lstStyle/>
                    <a:p>
                      <a:pPr lvl="0">
                        <a:buClr>
                          <a:srgbClr val="3333CC"/>
                        </a:buClr>
                        <a:buFont typeface="Wingdings" panose="05000000000000000000" pitchFamily="2" charset="2"/>
                        <a:buNone/>
                        <a:defRPr/>
                      </a:pPr>
                      <a:r>
                        <a:rPr lang="en-US" sz="2800" b="1" dirty="0">
                          <a:solidFill>
                            <a:srgbClr val="0070C0"/>
                          </a:solidFill>
                          <a:ea typeface="Verdana" panose="020B0604030504040204" pitchFamily="34" charset="0"/>
                          <a:cs typeface="Verdana" panose="020B0604030504040204" pitchFamily="34" charset="0"/>
                        </a:rPr>
                        <a:t>TEAM</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2.1 Team Composition</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2.2 Team Operating Procedures</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2.3 Screening</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2.4 Request for Assistance</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2.5 Options for Tier II </a:t>
                      </a:r>
                    </a:p>
                    <a:p>
                      <a:pPr lvl="0">
                        <a:buClr>
                          <a:srgbClr val="3333CC"/>
                        </a:buClr>
                        <a:buFont typeface="Wingdings" panose="05000000000000000000" pitchFamily="2" charset="2"/>
                        <a:buNone/>
                        <a:defRPr/>
                      </a:pPr>
                      <a:endParaRPr lang="en-US" sz="2200" b="0" dirty="0">
                        <a:solidFill>
                          <a:schemeClr val="tx1"/>
                        </a:solidFill>
                        <a:ea typeface="Verdana" panose="020B0604030504040204" pitchFamily="34" charset="0"/>
                        <a:cs typeface="Verdana" panose="020B0604030504040204" pitchFamily="34" charset="0"/>
                      </a:endParaRPr>
                    </a:p>
                    <a:p>
                      <a:pPr lvl="0">
                        <a:buClr>
                          <a:srgbClr val="3333CC"/>
                        </a:buClr>
                        <a:buFont typeface="Wingdings" panose="05000000000000000000" pitchFamily="2" charset="2"/>
                        <a:buNone/>
                        <a:defRPr/>
                      </a:pPr>
                      <a:r>
                        <a:rPr lang="en-US" sz="2800" b="1" dirty="0">
                          <a:solidFill>
                            <a:srgbClr val="0070C0"/>
                          </a:solidFill>
                          <a:ea typeface="Verdana" panose="020B0604030504040204" pitchFamily="34" charset="0"/>
                          <a:cs typeface="Verdana" panose="020B0604030504040204" pitchFamily="34" charset="0"/>
                        </a:rPr>
                        <a:t>INTERVENTIONS</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2.6 Tier II Critical Features</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2.7 Practice Matched to Student Need</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2.8 Access to Tier 1 Supports</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2.9 Professional Development</a:t>
                      </a:r>
                    </a:p>
                    <a:p>
                      <a:pPr lvl="0">
                        <a:buClr>
                          <a:srgbClr val="3333CC"/>
                        </a:buClr>
                        <a:buFont typeface="Wingdings" panose="05000000000000000000" pitchFamily="2" charset="2"/>
                        <a:buChar char="§"/>
                        <a:defRPr/>
                      </a:pPr>
                      <a:endParaRPr lang="en-US" sz="2200" b="0" dirty="0">
                        <a:solidFill>
                          <a:schemeClr val="tx1"/>
                        </a:solidFill>
                        <a:ea typeface="Verdana" panose="020B0604030504040204" pitchFamily="34" charset="0"/>
                        <a:cs typeface="Verdana" panose="020B0604030504040204" pitchFamily="34" charset="0"/>
                      </a:endParaRPr>
                    </a:p>
                    <a:p>
                      <a:endParaRPr lang="en-US" b="0" dirty="0">
                        <a:solidFill>
                          <a:schemeClr val="tx1"/>
                        </a:solidFill>
                      </a:endParaRPr>
                    </a:p>
                  </a:txBody>
                  <a:tcPr>
                    <a:noFill/>
                  </a:tcPr>
                </a:tc>
                <a:tc>
                  <a:txBody>
                    <a:bodyPr/>
                    <a:lstStyle/>
                    <a:p>
                      <a:pPr lvl="0">
                        <a:buClr>
                          <a:srgbClr val="3333CC"/>
                        </a:buClr>
                        <a:buFont typeface="Wingdings" panose="05000000000000000000" pitchFamily="2" charset="2"/>
                        <a:buNone/>
                        <a:defRPr/>
                      </a:pPr>
                      <a:r>
                        <a:rPr lang="en-US" sz="2800" b="1" dirty="0">
                          <a:solidFill>
                            <a:srgbClr val="0070C0"/>
                          </a:solidFill>
                          <a:ea typeface="Verdana" panose="020B0604030504040204" pitchFamily="34" charset="0"/>
                          <a:cs typeface="Verdana" panose="020B0604030504040204" pitchFamily="34" charset="0"/>
                        </a:rPr>
                        <a:t>EVALUATION</a:t>
                      </a:r>
                    </a:p>
                    <a:p>
                      <a:pPr marL="342900" marR="0" lvl="0" indent="-342900" algn="l" defTabSz="914400" rtl="0" eaLnBrk="1" fontAlgn="auto" latinLnBrk="0" hangingPunct="1">
                        <a:lnSpc>
                          <a:spcPct val="100000"/>
                        </a:lnSpc>
                        <a:spcBef>
                          <a:spcPts val="0"/>
                        </a:spcBef>
                        <a:spcAft>
                          <a:spcPts val="0"/>
                        </a:spcAft>
                        <a:buClr>
                          <a:schemeClr val="accent1">
                            <a:lumMod val="50000"/>
                          </a:schemeClr>
                        </a:buClr>
                        <a:buSzTx/>
                        <a:buFont typeface="Wingdings" panose="05000000000000000000" pitchFamily="2" charset="2"/>
                        <a:buChar char="ü"/>
                        <a:tabLst/>
                        <a:defRPr/>
                      </a:pPr>
                      <a:r>
                        <a:rPr lang="en-US" sz="2200" b="0" dirty="0">
                          <a:solidFill>
                            <a:schemeClr val="tx1"/>
                          </a:solidFill>
                          <a:ea typeface="Verdana" panose="020B0604030504040204" pitchFamily="34" charset="0"/>
                          <a:cs typeface="Verdana" panose="020B0604030504040204" pitchFamily="34" charset="0"/>
                        </a:rPr>
                        <a:t>2.10 Level of Use</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2.11 Student Performance Data</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2.12 Fidelity Data</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2.13 Annual Evaluation</a:t>
                      </a:r>
                    </a:p>
                    <a:p>
                      <a:endParaRPr lang="en-US" b="0" dirty="0">
                        <a:solidFill>
                          <a:schemeClr val="tx1"/>
                        </a:solidFill>
                      </a:endParaRPr>
                    </a:p>
                  </a:txBody>
                  <a:tcPr>
                    <a:no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1769226" y="252154"/>
            <a:ext cx="8382000" cy="923925"/>
          </a:xfrm>
          <a:noFill/>
          <a:ln w="57150">
            <a:solidFill>
              <a:srgbClr val="003399"/>
            </a:solidFill>
          </a:ln>
        </p:spPr>
        <p:txBody>
          <a:bodyPr rtlCol="0">
            <a:normAutofit/>
          </a:bodyPr>
          <a:lstStyle/>
          <a:p>
            <a:pPr algn="ctr">
              <a:defRPr/>
            </a:pPr>
            <a:r>
              <a:rPr lang="en-US" sz="2400" b="1" i="1" dirty="0">
                <a:latin typeface="Trebuchet MS" panose="020B0603020202020204" pitchFamily="34" charset="0"/>
              </a:rPr>
              <a:t>The Tiered Fidelity Inventory (TFI)</a:t>
            </a:r>
            <a:r>
              <a:rPr lang="en-US" sz="2400" b="1" dirty="0">
                <a:latin typeface="Trebuchet MS" panose="020B0603020202020204" pitchFamily="34" charset="0"/>
              </a:rPr>
              <a:t/>
            </a:r>
            <a:br>
              <a:rPr lang="en-US" sz="2400" b="1" dirty="0">
                <a:latin typeface="Trebuchet MS" panose="020B0603020202020204" pitchFamily="34" charset="0"/>
              </a:rPr>
            </a:br>
            <a:r>
              <a:rPr lang="en-US" sz="2400" b="1" dirty="0">
                <a:latin typeface="Trebuchet MS" panose="020B0603020202020204" pitchFamily="34" charset="0"/>
              </a:rPr>
              <a:t>Tier 2 Planning Tool</a:t>
            </a:r>
          </a:p>
        </p:txBody>
      </p:sp>
      <p:pic>
        <p:nvPicPr>
          <p:cNvPr id="7170"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7854287" y="4162567"/>
            <a:ext cx="1446194" cy="21666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25395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PBS/MTSS related initiatives/Events</a:t>
            </a:r>
          </a:p>
        </p:txBody>
      </p:sp>
      <p:sp>
        <p:nvSpPr>
          <p:cNvPr id="3" name="Content Placeholder 2"/>
          <p:cNvSpPr>
            <a:spLocks noGrp="1"/>
          </p:cNvSpPr>
          <p:nvPr>
            <p:ph type="subTitle" idx="1"/>
          </p:nvPr>
        </p:nvSpPr>
        <p:spPr/>
        <p:txBody>
          <a:bodyPr>
            <a:normAutofit/>
          </a:bodyPr>
          <a:lstStyle/>
          <a:p>
            <a:endParaRPr lang="en-US" sz="2400" dirty="0"/>
          </a:p>
          <a:p>
            <a:r>
              <a:rPr lang="en-US" sz="3200" dirty="0"/>
              <a:t>What’s the scoop?</a:t>
            </a:r>
          </a:p>
        </p:txBody>
      </p:sp>
    </p:spTree>
    <p:extLst>
      <p:ext uri="{BB962C8B-B14F-4D97-AF65-F5344CB8AC3E}">
        <p14:creationId xmlns:p14="http://schemas.microsoft.com/office/powerpoint/2010/main" val="1572614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3211" y="5424168"/>
            <a:ext cx="9144000" cy="271346"/>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0270"/>
          <a:stretch/>
        </p:blipFill>
        <p:spPr>
          <a:xfrm>
            <a:off x="1524398" y="25056"/>
            <a:ext cx="1828009" cy="2263019"/>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3156"/>
          <a:stretch/>
        </p:blipFill>
        <p:spPr>
          <a:xfrm>
            <a:off x="3352011" y="134754"/>
            <a:ext cx="1857392" cy="2111174"/>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17299" r="2366"/>
          <a:stretch/>
        </p:blipFill>
        <p:spPr>
          <a:xfrm rot="5400000">
            <a:off x="5115764" y="387223"/>
            <a:ext cx="1958894" cy="1828800"/>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5318" r="30876"/>
          <a:stretch/>
        </p:blipFill>
        <p:spPr>
          <a:xfrm>
            <a:off x="8839200" y="368434"/>
            <a:ext cx="1828800" cy="1910765"/>
          </a:xfrm>
          <a:prstGeom prst="rect">
            <a:avLst/>
          </a:prstGeom>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4507" t="9554" b="23329"/>
          <a:stretch/>
        </p:blipFill>
        <p:spPr>
          <a:xfrm flipH="1">
            <a:off x="7009612" y="355367"/>
            <a:ext cx="1828009" cy="1926886"/>
          </a:xfrm>
          <a:prstGeom prst="rect">
            <a:avLst/>
          </a:prstGeom>
        </p:spPr>
      </p:pic>
      <p:grpSp>
        <p:nvGrpSpPr>
          <p:cNvPr id="10" name="Group 9"/>
          <p:cNvGrpSpPr/>
          <p:nvPr/>
        </p:nvGrpSpPr>
        <p:grpSpPr>
          <a:xfrm>
            <a:off x="1524000" y="1"/>
            <a:ext cx="9144000" cy="379849"/>
            <a:chOff x="0" y="2409092"/>
            <a:chExt cx="9144000" cy="685800"/>
          </a:xfrm>
        </p:grpSpPr>
        <p:sp>
          <p:nvSpPr>
            <p:cNvPr id="11" name="Rectangle 10"/>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28" name="Picture 27"/>
          <p:cNvPicPr>
            <a:picLocks noChangeAspect="1"/>
          </p:cNvPicPr>
          <p:nvPr/>
        </p:nvPicPr>
        <p:blipFill rotWithShape="1">
          <a:blip r:embed="rId8"/>
          <a:srcRect l="39074" t="78559" r="43796" b="13539"/>
          <a:stretch/>
        </p:blipFill>
        <p:spPr>
          <a:xfrm>
            <a:off x="4101305" y="5826181"/>
            <a:ext cx="3670424" cy="952326"/>
          </a:xfrm>
          <a:prstGeom prst="rect">
            <a:avLst/>
          </a:prstGeom>
        </p:spPr>
      </p:pic>
      <p:sp>
        <p:nvSpPr>
          <p:cNvPr id="30" name="Subtitle 29"/>
          <p:cNvSpPr>
            <a:spLocks noGrp="1"/>
          </p:cNvSpPr>
          <p:nvPr>
            <p:ph type="subTitle" idx="1"/>
          </p:nvPr>
        </p:nvSpPr>
        <p:spPr>
          <a:xfrm>
            <a:off x="2666211" y="4128580"/>
            <a:ext cx="6858000" cy="1566935"/>
          </a:xfrm>
        </p:spPr>
        <p:txBody>
          <a:bodyPr>
            <a:noAutofit/>
          </a:bodyPr>
          <a:lstStyle/>
          <a:p>
            <a:r>
              <a:rPr lang="en-US" sz="2400" b="1" dirty="0">
                <a:solidFill>
                  <a:schemeClr val="bg1">
                    <a:lumMod val="50000"/>
                  </a:schemeClr>
                </a:solidFill>
              </a:rPr>
              <a:t>Federal Grant from Substance Abuse and Health Services Administration (SAMHSA)</a:t>
            </a:r>
          </a:p>
          <a:p>
            <a:r>
              <a:rPr lang="en-US" sz="2400" b="1" dirty="0">
                <a:solidFill>
                  <a:schemeClr val="bg1">
                    <a:lumMod val="50000"/>
                  </a:schemeClr>
                </a:solidFill>
              </a:rPr>
              <a:t>$1.8 million per year for 5 years</a:t>
            </a:r>
          </a:p>
          <a:p>
            <a:endParaRPr lang="en-US" sz="3600" b="1" dirty="0">
              <a:solidFill>
                <a:schemeClr val="bg1">
                  <a:lumMod val="50000"/>
                </a:schemeClr>
              </a:solidFill>
            </a:endParaRPr>
          </a:p>
        </p:txBody>
      </p:sp>
      <p:sp>
        <p:nvSpPr>
          <p:cNvPr id="32" name="Title 1"/>
          <p:cNvSpPr>
            <a:spLocks noGrp="1"/>
          </p:cNvSpPr>
          <p:nvPr>
            <p:ph type="ctrTitle"/>
          </p:nvPr>
        </p:nvSpPr>
        <p:spPr>
          <a:xfrm>
            <a:off x="1524000" y="2229230"/>
            <a:ext cx="9144000" cy="1702690"/>
          </a:xfrm>
          <a:solidFill>
            <a:srgbClr val="1F497D"/>
          </a:solidFill>
        </p:spPr>
        <p:txBody>
          <a:bodyPr>
            <a:normAutofit/>
          </a:bodyPr>
          <a:lstStyle/>
          <a:p>
            <a:r>
              <a:rPr lang="en-US" sz="4800" b="1" dirty="0">
                <a:solidFill>
                  <a:schemeClr val="bg1"/>
                </a:solidFill>
              </a:rPr>
              <a:t>Project </a:t>
            </a:r>
            <a:r>
              <a:rPr lang="en-US" sz="4800" b="1" dirty="0" err="1">
                <a:solidFill>
                  <a:schemeClr val="bg1"/>
                </a:solidFill>
              </a:rPr>
              <a:t>DelAWARE</a:t>
            </a:r>
            <a:r>
              <a:rPr lang="en-US" b="1" dirty="0">
                <a:solidFill>
                  <a:schemeClr val="bg1"/>
                </a:solidFill>
              </a:rPr>
              <a:t/>
            </a:r>
            <a:br>
              <a:rPr lang="en-US" b="1" dirty="0">
                <a:solidFill>
                  <a:schemeClr val="bg1"/>
                </a:solidFill>
              </a:rPr>
            </a:br>
            <a:r>
              <a:rPr lang="en-US" sz="1600" b="1" dirty="0">
                <a:solidFill>
                  <a:schemeClr val="bg1"/>
                </a:solidFill>
              </a:rPr>
              <a:t/>
            </a:r>
            <a:br>
              <a:rPr lang="en-US" sz="1600" b="1" dirty="0">
                <a:solidFill>
                  <a:schemeClr val="bg1"/>
                </a:solidFill>
              </a:rPr>
            </a:br>
            <a:endParaRPr lang="en-US" sz="1600" b="1" dirty="0">
              <a:solidFill>
                <a:schemeClr val="bg1"/>
              </a:solidFill>
            </a:endParaRPr>
          </a:p>
        </p:txBody>
      </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69696" y="2377984"/>
            <a:ext cx="1523925" cy="1462554"/>
          </a:xfrm>
          <a:prstGeom prst="rect">
            <a:avLst/>
          </a:prstGeom>
        </p:spPr>
      </p:pic>
    </p:spTree>
    <p:extLst>
      <p:ext uri="{BB962C8B-B14F-4D97-AF65-F5344CB8AC3E}">
        <p14:creationId xmlns:p14="http://schemas.microsoft.com/office/powerpoint/2010/main" val="3856550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Primary Goals</a:t>
            </a: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2" name="Content Placeholder 2"/>
          <p:cNvSpPr txBox="1">
            <a:spLocks/>
          </p:cNvSpPr>
          <p:nvPr/>
        </p:nvSpPr>
        <p:spPr>
          <a:xfrm>
            <a:off x="1524000" y="1553094"/>
            <a:ext cx="9144000" cy="513207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 </a:t>
            </a:r>
            <a:r>
              <a:rPr lang="en-US" dirty="0"/>
              <a:t>There are four primary goals of this grant: </a:t>
            </a:r>
          </a:p>
          <a:p>
            <a:pPr marL="685792" lvl="1" indent="-342900">
              <a:buAutoNum type="arabicParenBoth"/>
            </a:pPr>
            <a:r>
              <a:rPr lang="en-US" dirty="0"/>
              <a:t> By 9/29/23, all staff in each partnering school will demonstrate knowledge of the school’s Multi-Tiered Systems of Support (MTSS) related to mental health; </a:t>
            </a:r>
          </a:p>
          <a:p>
            <a:pPr marL="685792" lvl="1" indent="-342900">
              <a:buAutoNum type="arabicParenBoth"/>
            </a:pPr>
            <a:r>
              <a:rPr lang="en-US" dirty="0"/>
              <a:t> By 9/29/23, FTEs are added to in-school clinical staff and appropriate school staff are knowledgeable on addressing mental health of their students; </a:t>
            </a:r>
          </a:p>
          <a:p>
            <a:pPr marL="685792" lvl="1" indent="-342900">
              <a:buAutoNum type="arabicParenBoth"/>
            </a:pPr>
            <a:r>
              <a:rPr lang="en-US" dirty="0"/>
              <a:t>By 9/29/19, mental health awareness promotion is widespread across the partnering LEA; and </a:t>
            </a:r>
          </a:p>
          <a:p>
            <a:pPr marL="685792" lvl="1" indent="-342900">
              <a:buAutoNum type="arabicParenBoth"/>
            </a:pPr>
            <a:r>
              <a:rPr lang="en-US" dirty="0"/>
              <a:t> By 9/29/23, mental health services (e.g., screening, assessment and treatment) including at least two evidence-based interventions are delivered to at least 742 students. </a:t>
            </a:r>
            <a:endParaRPr lang="en-US" sz="16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Tree>
    <p:extLst>
      <p:ext uri="{BB962C8B-B14F-4D97-AF65-F5344CB8AC3E}">
        <p14:creationId xmlns:p14="http://schemas.microsoft.com/office/powerpoint/2010/main" val="1584178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8"/>
          <p:cNvSpPr txBox="1">
            <a:spLocks noGrp="1"/>
          </p:cNvSpPr>
          <p:nvPr>
            <p:ph type="title"/>
          </p:nvPr>
        </p:nvSpPr>
        <p:spPr>
          <a:xfrm>
            <a:off x="1371600" y="367984"/>
            <a:ext cx="9601196" cy="1303867"/>
          </a:xfrm>
          <a:prstGeom prst="rect">
            <a:avLst/>
          </a:prstGeom>
          <a:noFill/>
          <a:ln>
            <a:noFill/>
          </a:ln>
        </p:spPr>
        <p:txBody>
          <a:bodyPr spcFirstLastPara="1" vert="horz" wrap="square" lIns="121900" tIns="121900" rIns="121900" bIns="121900" rtlCol="0" anchor="t" anchorCtr="0">
            <a:noAutofit/>
          </a:bodyPr>
          <a:lstStyle/>
          <a:p>
            <a:pPr algn="ctr">
              <a:spcBef>
                <a:spcPts val="2133"/>
              </a:spcBef>
              <a:spcAft>
                <a:spcPts val="2133"/>
              </a:spcAft>
              <a:buClr>
                <a:srgbClr val="783F04"/>
              </a:buClr>
              <a:buSzPts val="3300"/>
            </a:pPr>
            <a:r>
              <a:rPr lang="en-US" b="1" dirty="0"/>
              <a:t>Delaware’s </a:t>
            </a:r>
            <a:r>
              <a:rPr lang="en-US" dirty="0"/>
              <a:t>Social-Emotional Learning</a:t>
            </a:r>
            <a:r>
              <a:rPr lang="en-US" b="1" dirty="0"/>
              <a:t> Commitment</a:t>
            </a:r>
            <a:endParaRPr b="1" dirty="0"/>
          </a:p>
        </p:txBody>
      </p:sp>
      <p:sp>
        <p:nvSpPr>
          <p:cNvPr id="316" name="Google Shape;316;p38"/>
          <p:cNvSpPr txBox="1">
            <a:spLocks noGrp="1"/>
          </p:cNvSpPr>
          <p:nvPr>
            <p:ph type="body" idx="1"/>
          </p:nvPr>
        </p:nvSpPr>
        <p:spPr>
          <a:xfrm>
            <a:off x="1760561" y="2556933"/>
            <a:ext cx="9547406" cy="3616800"/>
          </a:xfrm>
          <a:prstGeom prst="rect">
            <a:avLst/>
          </a:prstGeom>
          <a:noFill/>
          <a:ln>
            <a:noFill/>
          </a:ln>
        </p:spPr>
        <p:txBody>
          <a:bodyPr spcFirstLastPara="1" vert="horz" wrap="square" lIns="121900" tIns="121900" rIns="121900" bIns="121900" rtlCol="0" anchor="t" anchorCtr="0">
            <a:noAutofit/>
          </a:bodyPr>
          <a:lstStyle/>
          <a:p>
            <a:pPr marL="101597" indent="0">
              <a:spcBef>
                <a:spcPts val="640"/>
              </a:spcBef>
              <a:spcAft>
                <a:spcPts val="0"/>
              </a:spcAft>
              <a:buClr>
                <a:srgbClr val="783F04"/>
              </a:buClr>
              <a:buSzPts val="2400"/>
              <a:buNone/>
            </a:pPr>
            <a:r>
              <a:rPr lang="en-US" sz="3200" b="1" dirty="0"/>
              <a:t>Goal: </a:t>
            </a:r>
            <a:r>
              <a:rPr lang="en-US" sz="3200" dirty="0"/>
              <a:t>The Delaware SEL Collaborative will work to develop a </a:t>
            </a:r>
            <a:r>
              <a:rPr lang="en-US" sz="3200" b="1" dirty="0"/>
              <a:t>Strategic Plan </a:t>
            </a:r>
            <a:r>
              <a:rPr lang="en-US" sz="3200" dirty="0"/>
              <a:t>that includes advancing three initial target areas.</a:t>
            </a:r>
            <a:endParaRPr dirty="0"/>
          </a:p>
          <a:p>
            <a:pPr marL="558786" indent="-457189">
              <a:spcBef>
                <a:spcPts val="1240"/>
              </a:spcBef>
              <a:spcAft>
                <a:spcPts val="0"/>
              </a:spcAft>
              <a:buClr>
                <a:srgbClr val="783F04"/>
              </a:buClr>
              <a:buSzPts val="2400"/>
              <a:buChar char="•"/>
            </a:pPr>
            <a:r>
              <a:rPr lang="en-US" sz="3200" b="1" dirty="0"/>
              <a:t>Guiding Principles</a:t>
            </a:r>
            <a:endParaRPr dirty="0"/>
          </a:p>
          <a:p>
            <a:pPr marL="558786" indent="-457189">
              <a:spcBef>
                <a:spcPts val="1240"/>
              </a:spcBef>
              <a:spcAft>
                <a:spcPts val="0"/>
              </a:spcAft>
              <a:buClr>
                <a:srgbClr val="783F04"/>
              </a:buClr>
              <a:buSzPts val="2400"/>
              <a:buChar char="•"/>
            </a:pPr>
            <a:r>
              <a:rPr lang="en-US" sz="3200" b="1" dirty="0"/>
              <a:t>Communications</a:t>
            </a:r>
            <a:endParaRPr sz="3200" b="1" dirty="0"/>
          </a:p>
          <a:p>
            <a:pPr marL="558786" indent="-457189">
              <a:spcBef>
                <a:spcPts val="1240"/>
              </a:spcBef>
              <a:spcAft>
                <a:spcPts val="600"/>
              </a:spcAft>
              <a:buClr>
                <a:srgbClr val="783F04"/>
              </a:buClr>
              <a:buSzPts val="2400"/>
              <a:buChar char="•"/>
            </a:pPr>
            <a:r>
              <a:rPr lang="en-US" sz="3200" b="1" dirty="0"/>
              <a:t>Competencies</a:t>
            </a:r>
            <a:endParaRPr dirty="0"/>
          </a:p>
        </p:txBody>
      </p:sp>
    </p:spTree>
    <p:extLst>
      <p:ext uri="{BB962C8B-B14F-4D97-AF65-F5344CB8AC3E}">
        <p14:creationId xmlns:p14="http://schemas.microsoft.com/office/powerpoint/2010/main" val="226071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t>DE-PBS Phase Recognition</a:t>
            </a:r>
          </a:p>
        </p:txBody>
      </p:sp>
      <p:sp>
        <p:nvSpPr>
          <p:cNvPr id="2" name="Subtitle 1"/>
          <p:cNvSpPr>
            <a:spLocks noGrp="1"/>
          </p:cNvSpPr>
          <p:nvPr>
            <p:ph type="subTitle" idx="1"/>
          </p:nvPr>
        </p:nvSpPr>
        <p:spPr/>
        <p:txBody>
          <a:bodyPr/>
          <a:lstStyle/>
          <a:p>
            <a:endParaRPr lang="en-US"/>
          </a:p>
        </p:txBody>
      </p:sp>
      <p:pic>
        <p:nvPicPr>
          <p:cNvPr id="1027" name="Picture 3" descr="C:\Users\hearn\AppData\Local\Microsoft\Windows\Temporary Internet Files\Content.IE5\1PJLVSIR\MC9004420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293" y="3956279"/>
            <a:ext cx="1574913" cy="2362369"/>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02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9"/>
          <p:cNvSpPr txBox="1">
            <a:spLocks noGrp="1"/>
          </p:cNvSpPr>
          <p:nvPr>
            <p:ph type="title"/>
          </p:nvPr>
        </p:nvSpPr>
        <p:spPr>
          <a:xfrm>
            <a:off x="1371604" y="685800"/>
            <a:ext cx="9601196" cy="1303867"/>
          </a:xfrm>
          <a:prstGeom prst="rect">
            <a:avLst/>
          </a:prstGeom>
          <a:noFill/>
          <a:ln>
            <a:noFill/>
          </a:ln>
        </p:spPr>
        <p:txBody>
          <a:bodyPr spcFirstLastPara="1" vert="horz" wrap="square" lIns="121900" tIns="121900" rIns="121900" bIns="121900" rtlCol="0" anchor="t" anchorCtr="0">
            <a:noAutofit/>
          </a:bodyPr>
          <a:lstStyle/>
          <a:p>
            <a:pPr>
              <a:spcBef>
                <a:spcPts val="2133"/>
              </a:spcBef>
              <a:spcAft>
                <a:spcPts val="2133"/>
              </a:spcAft>
              <a:buClr>
                <a:srgbClr val="783F04"/>
              </a:buClr>
              <a:buSzPts val="3300"/>
            </a:pPr>
            <a:r>
              <a:rPr lang="en-US" dirty="0"/>
              <a:t>Strategic Plan: Guiding Principles</a:t>
            </a:r>
            <a:endParaRPr dirty="0"/>
          </a:p>
        </p:txBody>
      </p:sp>
      <p:sp>
        <p:nvSpPr>
          <p:cNvPr id="322" name="Google Shape;322;p39"/>
          <p:cNvSpPr txBox="1">
            <a:spLocks noGrp="1"/>
          </p:cNvSpPr>
          <p:nvPr>
            <p:ph type="body" idx="1"/>
          </p:nvPr>
        </p:nvSpPr>
        <p:spPr>
          <a:xfrm>
            <a:off x="1371604" y="2200667"/>
            <a:ext cx="9943996" cy="4078400"/>
          </a:xfrm>
          <a:prstGeom prst="rect">
            <a:avLst/>
          </a:prstGeom>
          <a:noFill/>
          <a:ln>
            <a:noFill/>
          </a:ln>
        </p:spPr>
        <p:txBody>
          <a:bodyPr spcFirstLastPara="1" vert="horz" wrap="square" lIns="121900" tIns="121900" rIns="121900" bIns="121900" rtlCol="0" anchor="t" anchorCtr="0">
            <a:noAutofit/>
          </a:bodyPr>
          <a:lstStyle/>
          <a:p>
            <a:pPr marL="285744" indent="-272620">
              <a:spcBef>
                <a:spcPts val="747"/>
              </a:spcBef>
              <a:spcAft>
                <a:spcPts val="0"/>
              </a:spcAft>
              <a:buSzPts val="3220"/>
              <a:buChar char="•"/>
            </a:pPr>
            <a:r>
              <a:rPr lang="en-US" sz="3733" dirty="0"/>
              <a:t>Define what SEL means and what SEL encompasses.</a:t>
            </a:r>
            <a:endParaRPr dirty="0"/>
          </a:p>
          <a:p>
            <a:pPr marL="285744" indent="-272620">
              <a:spcBef>
                <a:spcPts val="1547"/>
              </a:spcBef>
              <a:spcAft>
                <a:spcPts val="0"/>
              </a:spcAft>
              <a:buSzPts val="3220"/>
              <a:buChar char="•"/>
            </a:pPr>
            <a:r>
              <a:rPr lang="en-US" sz="3733" dirty="0"/>
              <a:t>Define common language.</a:t>
            </a:r>
            <a:endParaRPr dirty="0"/>
          </a:p>
          <a:p>
            <a:pPr marL="285744" indent="-272620">
              <a:spcBef>
                <a:spcPts val="1547"/>
              </a:spcBef>
              <a:spcAft>
                <a:spcPts val="0"/>
              </a:spcAft>
              <a:buSzPts val="3220"/>
              <a:buChar char="•"/>
            </a:pPr>
            <a:r>
              <a:rPr lang="en-US" sz="3733" dirty="0"/>
              <a:t>Define how SEL supports Equity.</a:t>
            </a:r>
            <a:endParaRPr dirty="0"/>
          </a:p>
          <a:p>
            <a:pPr marL="285742" indent="-272620">
              <a:spcBef>
                <a:spcPts val="1547"/>
              </a:spcBef>
              <a:spcAft>
                <a:spcPts val="0"/>
              </a:spcAft>
              <a:buSzPts val="3220"/>
              <a:buChar char="•"/>
            </a:pPr>
            <a:r>
              <a:rPr lang="en-US" sz="3733" dirty="0"/>
              <a:t>Define statewide collaboration and cohesion while  maintaining local flexibility.</a:t>
            </a:r>
            <a:endParaRPr sz="3733" b="1" dirty="0"/>
          </a:p>
        </p:txBody>
      </p:sp>
    </p:spTree>
    <p:extLst>
      <p:ext uri="{BB962C8B-B14F-4D97-AF65-F5344CB8AC3E}">
        <p14:creationId xmlns:p14="http://schemas.microsoft.com/office/powerpoint/2010/main" val="30384397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title"/>
          </p:nvPr>
        </p:nvSpPr>
        <p:spPr>
          <a:xfrm>
            <a:off x="1295403" y="982133"/>
            <a:ext cx="9601196" cy="1303867"/>
          </a:xfrm>
          <a:prstGeom prst="rect">
            <a:avLst/>
          </a:prstGeom>
          <a:noFill/>
          <a:ln>
            <a:noFill/>
          </a:ln>
        </p:spPr>
        <p:txBody>
          <a:bodyPr spcFirstLastPara="1" vert="horz" wrap="square" lIns="121900" tIns="121900" rIns="121900" bIns="121900" rtlCol="0" anchor="t" anchorCtr="0">
            <a:noAutofit/>
          </a:bodyPr>
          <a:lstStyle/>
          <a:p>
            <a:pPr>
              <a:spcBef>
                <a:spcPts val="2133"/>
              </a:spcBef>
              <a:spcAft>
                <a:spcPts val="2133"/>
              </a:spcAft>
              <a:buClr>
                <a:srgbClr val="783F04"/>
              </a:buClr>
              <a:buSzPts val="3300"/>
            </a:pPr>
            <a:r>
              <a:rPr lang="en-US" dirty="0"/>
              <a:t>Strategic Plan: Communications</a:t>
            </a:r>
            <a:endParaRPr dirty="0"/>
          </a:p>
        </p:txBody>
      </p:sp>
      <p:sp>
        <p:nvSpPr>
          <p:cNvPr id="328" name="Google Shape;328;p40"/>
          <p:cNvSpPr txBox="1">
            <a:spLocks noGrp="1"/>
          </p:cNvSpPr>
          <p:nvPr>
            <p:ph type="body" idx="1"/>
          </p:nvPr>
        </p:nvSpPr>
        <p:spPr>
          <a:xfrm>
            <a:off x="906767" y="2393633"/>
            <a:ext cx="10378400" cy="3618400"/>
          </a:xfrm>
          <a:prstGeom prst="rect">
            <a:avLst/>
          </a:prstGeom>
          <a:noFill/>
          <a:ln>
            <a:noFill/>
          </a:ln>
        </p:spPr>
        <p:txBody>
          <a:bodyPr spcFirstLastPara="1" vert="horz" wrap="square" lIns="121900" tIns="121900" rIns="121900" bIns="121900" rtlCol="0" anchor="t" anchorCtr="0">
            <a:noAutofit/>
          </a:bodyPr>
          <a:lstStyle/>
          <a:p>
            <a:pPr marL="285744" indent="-285744">
              <a:spcBef>
                <a:spcPts val="693"/>
              </a:spcBef>
              <a:spcAft>
                <a:spcPts val="0"/>
              </a:spcAft>
              <a:buSzPts val="2990"/>
              <a:buChar char="•"/>
            </a:pPr>
            <a:r>
              <a:rPr lang="en-US" sz="3467"/>
              <a:t>How  to listen to communities and build on existing assets?</a:t>
            </a:r>
            <a:endParaRPr/>
          </a:p>
          <a:p>
            <a:pPr marL="285744" indent="-285744">
              <a:spcBef>
                <a:spcPts val="1493"/>
              </a:spcBef>
              <a:spcAft>
                <a:spcPts val="0"/>
              </a:spcAft>
              <a:buSzPts val="2990"/>
              <a:buChar char="•"/>
            </a:pPr>
            <a:r>
              <a:rPr lang="en-US" sz="3467"/>
              <a:t>How to communicate the purpose and "why" of the work?</a:t>
            </a:r>
            <a:endParaRPr/>
          </a:p>
          <a:p>
            <a:pPr marL="285744" indent="-285744">
              <a:spcBef>
                <a:spcPts val="1493"/>
              </a:spcBef>
              <a:spcAft>
                <a:spcPts val="800"/>
              </a:spcAft>
              <a:buSzPts val="2990"/>
              <a:buChar char="•"/>
            </a:pPr>
            <a:r>
              <a:rPr lang="en-US" sz="3467"/>
              <a:t>How to seek feedback on SEL Strategic Plan &amp; progress?</a:t>
            </a:r>
            <a:endParaRPr sz="3467"/>
          </a:p>
        </p:txBody>
      </p:sp>
    </p:spTree>
    <p:extLst>
      <p:ext uri="{BB962C8B-B14F-4D97-AF65-F5344CB8AC3E}">
        <p14:creationId xmlns:p14="http://schemas.microsoft.com/office/powerpoint/2010/main" val="732086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title"/>
          </p:nvPr>
        </p:nvSpPr>
        <p:spPr>
          <a:xfrm>
            <a:off x="1295403" y="982133"/>
            <a:ext cx="9601196" cy="1303867"/>
          </a:xfrm>
          <a:prstGeom prst="rect">
            <a:avLst/>
          </a:prstGeom>
          <a:noFill/>
          <a:ln>
            <a:noFill/>
          </a:ln>
        </p:spPr>
        <p:txBody>
          <a:bodyPr spcFirstLastPara="1" vert="horz" wrap="square" lIns="121900" tIns="121900" rIns="121900" bIns="121900" rtlCol="0" anchor="t" anchorCtr="0">
            <a:noAutofit/>
          </a:bodyPr>
          <a:lstStyle/>
          <a:p>
            <a:pPr>
              <a:spcBef>
                <a:spcPts val="2133"/>
              </a:spcBef>
              <a:spcAft>
                <a:spcPts val="2133"/>
              </a:spcAft>
              <a:buClr>
                <a:srgbClr val="783F04"/>
              </a:buClr>
              <a:buSzPts val="3300"/>
            </a:pPr>
            <a:r>
              <a:rPr lang="en-US" dirty="0"/>
              <a:t>Strategic Plan: Competencies</a:t>
            </a:r>
            <a:endParaRPr dirty="0"/>
          </a:p>
        </p:txBody>
      </p:sp>
      <p:sp>
        <p:nvSpPr>
          <p:cNvPr id="334" name="Google Shape;334;p41"/>
          <p:cNvSpPr txBox="1">
            <a:spLocks noGrp="1"/>
          </p:cNvSpPr>
          <p:nvPr>
            <p:ph type="body" idx="1"/>
          </p:nvPr>
        </p:nvSpPr>
        <p:spPr>
          <a:xfrm>
            <a:off x="1295401" y="2408499"/>
            <a:ext cx="9601200" cy="3318800"/>
          </a:xfrm>
          <a:prstGeom prst="rect">
            <a:avLst/>
          </a:prstGeom>
          <a:noFill/>
          <a:ln>
            <a:noFill/>
          </a:ln>
        </p:spPr>
        <p:txBody>
          <a:bodyPr spcFirstLastPara="1" vert="horz" wrap="square" lIns="121900" tIns="121900" rIns="121900" bIns="121900" rtlCol="0" anchor="t" anchorCtr="0">
            <a:noAutofit/>
          </a:bodyPr>
          <a:lstStyle/>
          <a:p>
            <a:pPr marL="285744" indent="-272620">
              <a:spcBef>
                <a:spcPts val="747"/>
              </a:spcBef>
              <a:spcAft>
                <a:spcPts val="0"/>
              </a:spcAft>
              <a:buSzPts val="3220"/>
              <a:buChar char="•"/>
            </a:pPr>
            <a:r>
              <a:rPr lang="en-US" sz="3733" dirty="0"/>
              <a:t>What should students be able to know and do at different stages of social and emotional development?</a:t>
            </a:r>
            <a:endParaRPr dirty="0"/>
          </a:p>
          <a:p>
            <a:pPr marL="285744" indent="-272620">
              <a:spcBef>
                <a:spcPts val="1547"/>
              </a:spcBef>
              <a:spcAft>
                <a:spcPts val="0"/>
              </a:spcAft>
              <a:buSzPts val="3220"/>
              <a:buChar char="•"/>
            </a:pPr>
            <a:r>
              <a:rPr lang="en-US" sz="3733" dirty="0"/>
              <a:t>How do competencies include specific goals and benchmarks?</a:t>
            </a:r>
            <a:endParaRPr dirty="0"/>
          </a:p>
          <a:p>
            <a:pPr marL="101597" indent="0">
              <a:spcBef>
                <a:spcPts val="1600"/>
              </a:spcBef>
              <a:spcAft>
                <a:spcPts val="600"/>
              </a:spcAft>
              <a:buClr>
                <a:srgbClr val="783F04"/>
              </a:buClr>
              <a:buSzPts val="2400"/>
              <a:buNone/>
            </a:pPr>
            <a:endParaRPr sz="4000" b="1" dirty="0">
              <a:solidFill>
                <a:srgbClr val="783F04"/>
              </a:solidFill>
            </a:endParaRPr>
          </a:p>
        </p:txBody>
      </p:sp>
    </p:spTree>
    <p:extLst>
      <p:ext uri="{BB962C8B-B14F-4D97-AF65-F5344CB8AC3E}">
        <p14:creationId xmlns:p14="http://schemas.microsoft.com/office/powerpoint/2010/main" val="1706768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24310" y="857160"/>
            <a:ext cx="10386352" cy="1620339"/>
          </a:xfrm>
        </p:spPr>
        <p:txBody>
          <a:bodyPr>
            <a:noAutofit/>
          </a:bodyPr>
          <a:lstStyle/>
          <a:p>
            <a:r>
              <a:rPr lang="en-US" sz="2400" dirty="0"/>
              <a:t>2018 DOE Report: </a:t>
            </a:r>
            <a:r>
              <a:rPr lang="en-US" sz="2400" dirty="0">
                <a:hlinkClick r:id="rId3"/>
              </a:rPr>
              <a:t>https://www.doe.k12.de.us/cms/lib/DE01922744/Centricity/Domain/470/PDF%202018%20SDIP%20Report.pdf</a:t>
            </a:r>
            <a:endParaRPr lang="en-US" sz="2400" dirty="0"/>
          </a:p>
          <a:p>
            <a:r>
              <a:rPr lang="en-US" sz="2400" dirty="0"/>
              <a:t>Approved Bill:</a:t>
            </a:r>
          </a:p>
          <a:p>
            <a:pPr marL="530352" lvl="1" indent="0">
              <a:buNone/>
            </a:pPr>
            <a:r>
              <a:rPr lang="en-US" sz="2400" i="0" dirty="0">
                <a:hlinkClick r:id="rId4"/>
              </a:rPr>
              <a:t>https://legis.delaware.gov/json/BillDetail/GenerateHtmlDocumentEngrossment?engrossmentId=13013&amp;docTypeId=6</a:t>
            </a:r>
            <a:endParaRPr lang="en-US" sz="2400" i="0" dirty="0"/>
          </a:p>
          <a:p>
            <a:endParaRPr lang="en-US" sz="2400" dirty="0"/>
          </a:p>
          <a:p>
            <a:pPr marL="0" indent="0">
              <a:buNone/>
            </a:pPr>
            <a:endParaRPr lang="en-US" sz="2400" dirty="0"/>
          </a:p>
        </p:txBody>
      </p:sp>
      <p:sp>
        <p:nvSpPr>
          <p:cNvPr id="9" name="TextBox 8"/>
          <p:cNvSpPr txBox="1"/>
          <p:nvPr/>
        </p:nvSpPr>
        <p:spPr>
          <a:xfrm>
            <a:off x="8524400" y="6387736"/>
            <a:ext cx="3344778" cy="300082"/>
          </a:xfrm>
          <a:prstGeom prst="rect">
            <a:avLst/>
          </a:prstGeom>
          <a:noFill/>
        </p:spPr>
        <p:txBody>
          <a:bodyPr wrap="square" rtlCol="0">
            <a:spAutoFit/>
          </a:bodyPr>
          <a:lstStyle/>
          <a:p>
            <a:pPr defTabSz="342900"/>
            <a:r>
              <a:rPr lang="en-US" sz="1350" i="1" dirty="0">
                <a:solidFill>
                  <a:prstClr val="black"/>
                </a:solidFill>
                <a:latin typeface="Corbel"/>
              </a:rPr>
              <a:t>Delaware Department of Education</a:t>
            </a:r>
          </a:p>
        </p:txBody>
      </p:sp>
      <p:sp>
        <p:nvSpPr>
          <p:cNvPr id="6" name="Title 6"/>
          <p:cNvSpPr>
            <a:spLocks noGrp="1"/>
          </p:cNvSpPr>
          <p:nvPr>
            <p:ph type="title"/>
          </p:nvPr>
        </p:nvSpPr>
        <p:spPr>
          <a:xfrm>
            <a:off x="1009123" y="157053"/>
            <a:ext cx="11182877" cy="1314449"/>
          </a:xfrm>
        </p:spPr>
        <p:txBody>
          <a:bodyPr>
            <a:normAutofit/>
          </a:bodyPr>
          <a:lstStyle/>
          <a:p>
            <a:r>
              <a:rPr lang="en-US" sz="4000" dirty="0"/>
              <a:t>School Discipline Improvement Program (HB 85)</a:t>
            </a:r>
          </a:p>
        </p:txBody>
      </p:sp>
      <p:pic>
        <p:nvPicPr>
          <p:cNvPr id="3" name="Picture 2">
            <a:extLst>
              <a:ext uri="{FF2B5EF4-FFF2-40B4-BE49-F238E27FC236}">
                <a16:creationId xmlns:a16="http://schemas.microsoft.com/office/drawing/2014/main" id="{FE6307FB-C8E5-1D47-9363-90AB1E2F0B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6994" y="3353422"/>
            <a:ext cx="4292184" cy="2902806"/>
          </a:xfrm>
          <a:prstGeom prst="rect">
            <a:avLst/>
          </a:prstGeom>
        </p:spPr>
      </p:pic>
      <p:sp>
        <p:nvSpPr>
          <p:cNvPr id="7" name="Content Placeholder 7">
            <a:extLst>
              <a:ext uri="{FF2B5EF4-FFF2-40B4-BE49-F238E27FC236}">
                <a16:creationId xmlns:a16="http://schemas.microsoft.com/office/drawing/2014/main" id="{830D9E4B-F2EE-F445-A157-AECCAC996F3B}"/>
              </a:ext>
            </a:extLst>
          </p:cNvPr>
          <p:cNvSpPr txBox="1">
            <a:spLocks/>
          </p:cNvSpPr>
          <p:nvPr/>
        </p:nvSpPr>
        <p:spPr>
          <a:xfrm>
            <a:off x="1009123" y="3353422"/>
            <a:ext cx="6125083" cy="3689646"/>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US" sz="2400" dirty="0"/>
          </a:p>
          <a:p>
            <a:r>
              <a:rPr lang="en-US" sz="2400" b="1" dirty="0"/>
              <a:t>20% rate </a:t>
            </a:r>
            <a:r>
              <a:rPr lang="en-US" sz="2400" dirty="0"/>
              <a:t>threshold applied </a:t>
            </a:r>
            <a:r>
              <a:rPr lang="en-US" sz="2400" b="1" dirty="0"/>
              <a:t>to 2017-2018 school year </a:t>
            </a:r>
            <a:r>
              <a:rPr lang="en-US" sz="2400" dirty="0"/>
              <a:t>data:</a:t>
            </a:r>
          </a:p>
          <a:p>
            <a:pPr lvl="1"/>
            <a:r>
              <a:rPr lang="en-US" sz="2400" b="1" i="0" dirty="0"/>
              <a:t>20 schools </a:t>
            </a:r>
            <a:r>
              <a:rPr lang="en-US" sz="2400" i="0" dirty="0"/>
              <a:t>exceeded the threshold in 1 subgroup</a:t>
            </a:r>
          </a:p>
          <a:p>
            <a:pPr lvl="1"/>
            <a:r>
              <a:rPr lang="en-US" sz="2400" i="0" dirty="0"/>
              <a:t>Additional </a:t>
            </a:r>
            <a:r>
              <a:rPr lang="en-US" sz="2400" b="1" i="0" dirty="0"/>
              <a:t>39 schools </a:t>
            </a:r>
            <a:r>
              <a:rPr lang="en-US" sz="2400" i="0" dirty="0"/>
              <a:t>exceeding the threshold +1 subgroups</a:t>
            </a:r>
          </a:p>
        </p:txBody>
      </p:sp>
    </p:spTree>
    <p:extLst>
      <p:ext uri="{BB962C8B-B14F-4D97-AF65-F5344CB8AC3E}">
        <p14:creationId xmlns:p14="http://schemas.microsoft.com/office/powerpoint/2010/main" val="3542776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1176130" y="912935"/>
            <a:ext cx="10691192" cy="4732489"/>
          </a:xfrm>
          <a:prstGeom prst="rect">
            <a:avLst/>
          </a:prstGeom>
          <a:ln>
            <a:solidFill>
              <a:schemeClr val="accent1">
                <a:lumMod val="75000"/>
              </a:schemeClr>
            </a:solidFill>
          </a:ln>
        </p:spPr>
      </p:pic>
      <p:sp>
        <p:nvSpPr>
          <p:cNvPr id="5" name="TextBox 4"/>
          <p:cNvSpPr txBox="1"/>
          <p:nvPr/>
        </p:nvSpPr>
        <p:spPr>
          <a:xfrm>
            <a:off x="8050697" y="6158745"/>
            <a:ext cx="3344778" cy="300082"/>
          </a:xfrm>
          <a:prstGeom prst="rect">
            <a:avLst/>
          </a:prstGeom>
          <a:noFill/>
        </p:spPr>
        <p:txBody>
          <a:bodyPr wrap="square" rtlCol="0">
            <a:spAutoFit/>
          </a:bodyPr>
          <a:lstStyle/>
          <a:p>
            <a:pPr defTabSz="342900"/>
            <a:r>
              <a:rPr lang="en-US" sz="1350" i="1" dirty="0">
                <a:solidFill>
                  <a:prstClr val="black"/>
                </a:solidFill>
                <a:latin typeface="Corbel"/>
              </a:rPr>
              <a:t>Delaware Department of Education</a:t>
            </a:r>
          </a:p>
        </p:txBody>
      </p:sp>
      <p:sp>
        <p:nvSpPr>
          <p:cNvPr id="3" name="Rounded Rectangle 2"/>
          <p:cNvSpPr/>
          <p:nvPr/>
        </p:nvSpPr>
        <p:spPr>
          <a:xfrm>
            <a:off x="796413" y="2979174"/>
            <a:ext cx="11395587" cy="85540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380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52618" y="1250251"/>
            <a:ext cx="4999942" cy="5493124"/>
          </a:xfrm>
        </p:spPr>
        <p:txBody>
          <a:bodyPr>
            <a:noAutofit/>
          </a:bodyPr>
          <a:lstStyle/>
          <a:p>
            <a:r>
              <a:rPr lang="en-US" sz="2300" dirty="0"/>
              <a:t>Identified schools are required to </a:t>
            </a:r>
          </a:p>
          <a:p>
            <a:pPr marL="530352" lvl="1" indent="0">
              <a:buNone/>
            </a:pPr>
            <a:r>
              <a:rPr lang="en-US" sz="2300" dirty="0"/>
              <a:t>[1] evaluate their disciplinary practices and</a:t>
            </a:r>
          </a:p>
          <a:p>
            <a:pPr marL="530352" lvl="1" indent="0">
              <a:buNone/>
            </a:pPr>
            <a:r>
              <a:rPr lang="en-US" sz="2300" dirty="0"/>
              <a:t>[2] develop a corrective action plan</a:t>
            </a:r>
          </a:p>
          <a:p>
            <a:r>
              <a:rPr lang="en-US" sz="2300" dirty="0"/>
              <a:t>Recommended strategies: </a:t>
            </a:r>
          </a:p>
          <a:p>
            <a:pPr lvl="1"/>
            <a:r>
              <a:rPr lang="en-US" sz="2300" dirty="0"/>
              <a:t>Restorative Practices</a:t>
            </a:r>
          </a:p>
          <a:p>
            <a:pPr lvl="1"/>
            <a:r>
              <a:rPr lang="en-US" sz="2300" dirty="0"/>
              <a:t>Trauma Informed Care</a:t>
            </a:r>
          </a:p>
          <a:p>
            <a:pPr lvl="1"/>
            <a:r>
              <a:rPr lang="en-US" sz="2300" dirty="0"/>
              <a:t>Implicit Bias Awareness</a:t>
            </a:r>
          </a:p>
          <a:p>
            <a:pPr lvl="1"/>
            <a:r>
              <a:rPr lang="en-US" sz="2300" dirty="0"/>
              <a:t>Cultural Competency</a:t>
            </a:r>
          </a:p>
          <a:p>
            <a:pPr lvl="1"/>
            <a:r>
              <a:rPr lang="en-US" sz="2300" dirty="0"/>
              <a:t>Classroom Management</a:t>
            </a:r>
          </a:p>
          <a:p>
            <a:pPr lvl="1"/>
            <a:r>
              <a:rPr lang="en-US" sz="2300" dirty="0"/>
              <a:t>Other appropriate programming</a:t>
            </a:r>
          </a:p>
          <a:p>
            <a:endParaRPr lang="en-US" sz="2300" dirty="0"/>
          </a:p>
          <a:p>
            <a:endParaRPr lang="en-US" sz="2300" dirty="0"/>
          </a:p>
        </p:txBody>
      </p:sp>
      <p:sp>
        <p:nvSpPr>
          <p:cNvPr id="3" name="Rectangle 2"/>
          <p:cNvSpPr/>
          <p:nvPr/>
        </p:nvSpPr>
        <p:spPr>
          <a:xfrm>
            <a:off x="7359194" y="901682"/>
            <a:ext cx="4363116" cy="4673789"/>
          </a:xfrm>
          <a:prstGeom prst="rect">
            <a:avLst/>
          </a:prstGeom>
          <a:gradFill flip="none" rotWithShape="1">
            <a:gsLst>
              <a:gs pos="0">
                <a:srgbClr val="00B050"/>
              </a:gs>
              <a:gs pos="54000">
                <a:srgbClr val="92D050"/>
              </a:gs>
              <a:gs pos="94500">
                <a:srgbClr val="FF804D"/>
              </a:gs>
              <a:gs pos="84000">
                <a:srgbClr val="FFFF99"/>
              </a:gs>
              <a:gs pos="69000">
                <a:srgbClr val="FFFF99"/>
              </a:gs>
            </a:gsLst>
            <a:lin ang="16200000" scaled="1"/>
            <a:tileRect/>
          </a:gra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946047" y="222724"/>
            <a:ext cx="11198002" cy="1314449"/>
          </a:xfrm>
        </p:spPr>
        <p:txBody>
          <a:bodyPr>
            <a:normAutofit/>
          </a:bodyPr>
          <a:lstStyle/>
          <a:p>
            <a:r>
              <a:rPr lang="en-US" sz="4000" dirty="0"/>
              <a:t>School Discipline Improvement Program (HB 85)</a:t>
            </a:r>
          </a:p>
        </p:txBody>
      </p:sp>
      <p:grpSp>
        <p:nvGrpSpPr>
          <p:cNvPr id="2" name="Group 1"/>
          <p:cNvGrpSpPr/>
          <p:nvPr/>
        </p:nvGrpSpPr>
        <p:grpSpPr>
          <a:xfrm>
            <a:off x="7640088" y="1250251"/>
            <a:ext cx="3758735" cy="3689729"/>
            <a:chOff x="4064793" y="1334294"/>
            <a:chExt cx="4062413" cy="4189412"/>
          </a:xfrm>
        </p:grpSpPr>
        <p:sp>
          <p:nvSpPr>
            <p:cNvPr id="5" name="Oval 4"/>
            <p:cNvSpPr>
              <a:spLocks noChangeArrowheads="1"/>
            </p:cNvSpPr>
            <p:nvPr/>
          </p:nvSpPr>
          <p:spPr bwMode="auto">
            <a:xfrm>
              <a:off x="4976017" y="3031332"/>
              <a:ext cx="2286000" cy="2322513"/>
            </a:xfrm>
            <a:prstGeom prst="ellipse">
              <a:avLst/>
            </a:pr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2400">
                <a:solidFill>
                  <a:srgbClr val="000000"/>
                </a:solidFill>
                <a:latin typeface="Calibri" charset="0"/>
              </a:endParaRPr>
            </a:p>
          </p:txBody>
        </p:sp>
        <p:sp>
          <p:nvSpPr>
            <p:cNvPr id="6" name="Oval 5"/>
            <p:cNvSpPr>
              <a:spLocks noChangeArrowheads="1"/>
            </p:cNvSpPr>
            <p:nvPr/>
          </p:nvSpPr>
          <p:spPr bwMode="auto">
            <a:xfrm>
              <a:off x="5639592" y="2045495"/>
              <a:ext cx="2286000" cy="2319337"/>
            </a:xfrm>
            <a:prstGeom prst="ellipse">
              <a:avLst/>
            </a:pr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FF6600"/>
                </a:solidFill>
                <a:latin typeface="Calibri" charset="0"/>
              </a:endParaRPr>
            </a:p>
          </p:txBody>
        </p:sp>
        <p:sp>
          <p:nvSpPr>
            <p:cNvPr id="10" name="Oval 9"/>
            <p:cNvSpPr>
              <a:spLocks noChangeArrowheads="1"/>
            </p:cNvSpPr>
            <p:nvPr/>
          </p:nvSpPr>
          <p:spPr bwMode="auto">
            <a:xfrm>
              <a:off x="4064793" y="1334294"/>
              <a:ext cx="4062413" cy="4189412"/>
            </a:xfrm>
            <a:prstGeom prst="ellipse">
              <a:avLst/>
            </a:pr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660066"/>
                </a:solidFill>
                <a:latin typeface="Calibri" charset="0"/>
              </a:endParaRPr>
            </a:p>
          </p:txBody>
        </p:sp>
        <p:sp>
          <p:nvSpPr>
            <p:cNvPr id="11" name="Oval 10"/>
            <p:cNvSpPr>
              <a:spLocks noChangeArrowheads="1"/>
            </p:cNvSpPr>
            <p:nvPr/>
          </p:nvSpPr>
          <p:spPr bwMode="auto">
            <a:xfrm>
              <a:off x="4267992" y="2045494"/>
              <a:ext cx="2286000" cy="2322512"/>
            </a:xfrm>
            <a:prstGeom prst="ellipse">
              <a:avLst/>
            </a:pr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Calibri" charset="0"/>
              </a:endParaRPr>
            </a:p>
          </p:txBody>
        </p:sp>
        <p:sp>
          <p:nvSpPr>
            <p:cNvPr id="12" name="Text Box 6"/>
            <p:cNvSpPr txBox="1">
              <a:spLocks noChangeArrowheads="1"/>
            </p:cNvSpPr>
            <p:nvPr/>
          </p:nvSpPr>
          <p:spPr bwMode="auto">
            <a:xfrm>
              <a:off x="4214018" y="2764631"/>
              <a:ext cx="1501775" cy="3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Calibri"/>
                </a:rPr>
                <a:t>SYSTEMS</a:t>
              </a:r>
            </a:p>
          </p:txBody>
        </p:sp>
        <p:sp>
          <p:nvSpPr>
            <p:cNvPr id="13" name="Text Box 7"/>
            <p:cNvSpPr txBox="1">
              <a:spLocks noChangeArrowheads="1"/>
            </p:cNvSpPr>
            <p:nvPr/>
          </p:nvSpPr>
          <p:spPr bwMode="auto">
            <a:xfrm>
              <a:off x="5612689" y="4545932"/>
              <a:ext cx="1084996" cy="3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latin typeface="Calibri"/>
                </a:rPr>
                <a:t>PRACTICES</a:t>
              </a:r>
            </a:p>
          </p:txBody>
        </p:sp>
        <p:sp>
          <p:nvSpPr>
            <p:cNvPr id="14" name="Text Box 8"/>
            <p:cNvSpPr txBox="1">
              <a:spLocks noChangeArrowheads="1"/>
            </p:cNvSpPr>
            <p:nvPr/>
          </p:nvSpPr>
          <p:spPr bwMode="auto">
            <a:xfrm>
              <a:off x="6790530" y="2810669"/>
              <a:ext cx="601388" cy="348412"/>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2000" b="1" dirty="0">
                  <a:latin typeface="Calibri" panose="020F0502020204030204" pitchFamily="34" charset="0"/>
                </a:rPr>
                <a:t>DATA</a:t>
              </a:r>
            </a:p>
          </p:txBody>
        </p:sp>
        <p:sp>
          <p:nvSpPr>
            <p:cNvPr id="15" name="Text Box 13"/>
            <p:cNvSpPr txBox="1">
              <a:spLocks noChangeArrowheads="1"/>
            </p:cNvSpPr>
            <p:nvPr/>
          </p:nvSpPr>
          <p:spPr bwMode="auto">
            <a:xfrm>
              <a:off x="5306440" y="1523206"/>
              <a:ext cx="1561655" cy="4556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dirty="0">
                  <a:latin typeface="Calibri"/>
                </a:rPr>
                <a:t>OUTCOMES</a:t>
              </a:r>
            </a:p>
          </p:txBody>
        </p:sp>
      </p:grpSp>
      <p:sp>
        <p:nvSpPr>
          <p:cNvPr id="4" name="TextBox 3"/>
          <p:cNvSpPr txBox="1"/>
          <p:nvPr/>
        </p:nvSpPr>
        <p:spPr>
          <a:xfrm>
            <a:off x="5852560" y="5966489"/>
            <a:ext cx="5438948" cy="738664"/>
          </a:xfrm>
          <a:prstGeom prst="rect">
            <a:avLst/>
          </a:prstGeom>
          <a:noFill/>
        </p:spPr>
        <p:txBody>
          <a:bodyPr wrap="square" rtlCol="0">
            <a:spAutoFit/>
          </a:bodyPr>
          <a:lstStyle/>
          <a:p>
            <a:r>
              <a:rPr lang="en-US" sz="2400" u="sng" dirty="0">
                <a:hlinkClick r:id="rId3"/>
              </a:rPr>
              <a:t>https://www.pbis.org/school/equity-pbis</a:t>
            </a:r>
            <a:endParaRPr lang="en-US" sz="2400" dirty="0"/>
          </a:p>
          <a:p>
            <a:endParaRPr lang="en-US" dirty="0"/>
          </a:p>
        </p:txBody>
      </p:sp>
    </p:spTree>
    <p:extLst>
      <p:ext uri="{BB962C8B-B14F-4D97-AF65-F5344CB8AC3E}">
        <p14:creationId xmlns:p14="http://schemas.microsoft.com/office/powerpoint/2010/main" val="26459499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EA6BE9-FEF7-6B4D-BDED-24F2CABD6F5E}"/>
              </a:ext>
            </a:extLst>
          </p:cNvPr>
          <p:cNvSpPr>
            <a:spLocks noGrp="1"/>
          </p:cNvSpPr>
          <p:nvPr>
            <p:ph type="title"/>
          </p:nvPr>
        </p:nvSpPr>
        <p:spPr>
          <a:xfrm>
            <a:off x="865761" y="223936"/>
            <a:ext cx="10219874" cy="923727"/>
          </a:xfrm>
        </p:spPr>
        <p:txBody>
          <a:bodyPr>
            <a:normAutofit fontScale="90000"/>
          </a:bodyPr>
          <a:lstStyle/>
          <a:p>
            <a:r>
              <a:rPr lang="en-US" sz="4000" dirty="0"/>
              <a:t>Components of Effective Intervention to Prevent and Reduce Discipline Disproportionality</a:t>
            </a:r>
            <a:r>
              <a:rPr lang="en-US" dirty="0"/>
              <a:t/>
            </a:r>
            <a:br>
              <a:rPr lang="en-US" dirty="0"/>
            </a:br>
            <a:endParaRPr lang="en-US" dirty="0"/>
          </a:p>
        </p:txBody>
      </p:sp>
      <p:sp>
        <p:nvSpPr>
          <p:cNvPr id="5" name="Content Placeholder 4">
            <a:extLst>
              <a:ext uri="{FF2B5EF4-FFF2-40B4-BE49-F238E27FC236}">
                <a16:creationId xmlns:a16="http://schemas.microsoft.com/office/drawing/2014/main" id="{32908E29-74FB-7146-98DF-93C1B97B21E2}"/>
              </a:ext>
            </a:extLst>
          </p:cNvPr>
          <p:cNvSpPr>
            <a:spLocks noGrp="1"/>
          </p:cNvSpPr>
          <p:nvPr>
            <p:ph idx="1"/>
          </p:nvPr>
        </p:nvSpPr>
        <p:spPr>
          <a:xfrm>
            <a:off x="764275" y="1533795"/>
            <a:ext cx="6317461" cy="4351338"/>
          </a:xfrm>
        </p:spPr>
        <p:txBody>
          <a:bodyPr>
            <a:normAutofit lnSpcReduction="10000"/>
          </a:bodyPr>
          <a:lstStyle/>
          <a:p>
            <a:pPr marL="514350" indent="-514350">
              <a:buFont typeface="+mj-lt"/>
              <a:buAutoNum type="arabicPeriod"/>
            </a:pPr>
            <a:r>
              <a:rPr lang="en-US" sz="2400" dirty="0"/>
              <a:t>Collect, Use, and Report Disaggregated Discipline Data</a:t>
            </a:r>
          </a:p>
          <a:p>
            <a:pPr marL="514350" indent="-514350">
              <a:buFont typeface="+mj-lt"/>
              <a:buAutoNum type="arabicPeriod"/>
            </a:pPr>
            <a:r>
              <a:rPr lang="en-US" sz="2400" dirty="0"/>
              <a:t>Implement a Behavior Framework that is Preventive, Multi-Tiered, and Culturally Responsive</a:t>
            </a:r>
          </a:p>
          <a:p>
            <a:pPr marL="514350" indent="-514350">
              <a:buFont typeface="+mj-lt"/>
              <a:buAutoNum type="arabicPeriod"/>
            </a:pPr>
            <a:r>
              <a:rPr lang="en-US" sz="2400" dirty="0"/>
              <a:t>Use Engaging Instruction to Reduce the Opportunity (Achievement) Gap</a:t>
            </a:r>
          </a:p>
          <a:p>
            <a:pPr marL="514350" indent="-514350">
              <a:buFont typeface="+mj-lt"/>
              <a:buAutoNum type="arabicPeriod"/>
            </a:pPr>
            <a:r>
              <a:rPr lang="en-US" sz="2400" dirty="0"/>
              <a:t>Develop Policies with Accountability for Disciplinary Equity</a:t>
            </a:r>
          </a:p>
          <a:p>
            <a:pPr marL="514350" indent="-514350">
              <a:buFont typeface="+mj-lt"/>
              <a:buAutoNum type="arabicPeriod"/>
            </a:pPr>
            <a:r>
              <a:rPr lang="en-US" sz="2400" dirty="0"/>
              <a:t>Teach Strategies for Neutralizing Implicit Bias in Discipline Decisions</a:t>
            </a:r>
          </a:p>
          <a:p>
            <a:pPr marL="514350" indent="-514350">
              <a:buFont typeface="+mj-lt"/>
              <a:buAutoNum type="arabicPeriod"/>
            </a:pPr>
            <a:endParaRPr lang="en-US" sz="2400" dirty="0"/>
          </a:p>
          <a:p>
            <a:pPr marL="0" indent="0">
              <a:buNone/>
            </a:pPr>
            <a:endParaRPr lang="en-US" sz="2400" dirty="0"/>
          </a:p>
          <a:p>
            <a:pPr marL="0" indent="0">
              <a:buNone/>
            </a:pPr>
            <a:endParaRPr lang="en-US" dirty="0"/>
          </a:p>
          <a:p>
            <a:pPr marL="514350" indent="-514350">
              <a:buFont typeface="+mj-lt"/>
              <a:buAutoNum type="arabicPeriod"/>
            </a:pPr>
            <a:endParaRPr lang="en-US" dirty="0"/>
          </a:p>
          <a:p>
            <a:endParaRPr lang="en-US" dirty="0"/>
          </a:p>
        </p:txBody>
      </p:sp>
      <p:pic>
        <p:nvPicPr>
          <p:cNvPr id="7" name="Picture 6">
            <a:extLst>
              <a:ext uri="{FF2B5EF4-FFF2-40B4-BE49-F238E27FC236}">
                <a16:creationId xmlns:a16="http://schemas.microsoft.com/office/drawing/2014/main" id="{1DF54953-19C2-BE48-8CB1-CE9A02C458D2}"/>
              </a:ext>
            </a:extLst>
          </p:cNvPr>
          <p:cNvPicPr>
            <a:picLocks noChangeAspect="1"/>
          </p:cNvPicPr>
          <p:nvPr/>
        </p:nvPicPr>
        <p:blipFill>
          <a:blip r:embed="rId3"/>
          <a:stretch>
            <a:fillRect/>
          </a:stretch>
        </p:blipFill>
        <p:spPr>
          <a:xfrm>
            <a:off x="6721462" y="1895502"/>
            <a:ext cx="5470537" cy="2826623"/>
          </a:xfrm>
          <a:prstGeom prst="rect">
            <a:avLst/>
          </a:prstGeom>
        </p:spPr>
      </p:pic>
      <p:sp>
        <p:nvSpPr>
          <p:cNvPr id="8" name="TextBox 7">
            <a:extLst>
              <a:ext uri="{FF2B5EF4-FFF2-40B4-BE49-F238E27FC236}">
                <a16:creationId xmlns:a16="http://schemas.microsoft.com/office/drawing/2014/main" id="{E4EE6169-74AA-7A4C-99EB-437C1619D036}"/>
              </a:ext>
            </a:extLst>
          </p:cNvPr>
          <p:cNvSpPr txBox="1"/>
          <p:nvPr/>
        </p:nvSpPr>
        <p:spPr>
          <a:xfrm>
            <a:off x="865761" y="6040877"/>
            <a:ext cx="10282137" cy="923330"/>
          </a:xfrm>
          <a:prstGeom prst="rect">
            <a:avLst/>
          </a:prstGeom>
          <a:noFill/>
        </p:spPr>
        <p:txBody>
          <a:bodyPr wrap="square" rtlCol="0">
            <a:spAutoFit/>
          </a:bodyPr>
          <a:lstStyle/>
          <a:p>
            <a:r>
              <a:rPr lang="en-US" dirty="0">
                <a:hlinkClick r:id="rId4"/>
              </a:rPr>
              <a:t>https://www.pbis.org/Common/Cms/files/pbisresources/A%205-Point%20Intervention%20Approach%20for%20Enhancing%20Equity%20in%20School%20Discipline.pdf</a:t>
            </a:r>
            <a:endParaRPr lang="en-US" dirty="0"/>
          </a:p>
          <a:p>
            <a:endParaRPr lang="en-US" dirty="0"/>
          </a:p>
        </p:txBody>
      </p:sp>
    </p:spTree>
    <p:extLst>
      <p:ext uri="{BB962C8B-B14F-4D97-AF65-F5344CB8AC3E}">
        <p14:creationId xmlns:p14="http://schemas.microsoft.com/office/powerpoint/2010/main" val="3862880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 Inclusion Conference 2019</a:t>
            </a:r>
          </a:p>
        </p:txBody>
      </p:sp>
      <p:sp>
        <p:nvSpPr>
          <p:cNvPr id="5" name="Content Placeholder 4"/>
          <p:cNvSpPr>
            <a:spLocks noGrp="1"/>
          </p:cNvSpPr>
          <p:nvPr>
            <p:ph idx="1"/>
          </p:nvPr>
        </p:nvSpPr>
        <p:spPr/>
        <p:txBody>
          <a:bodyPr>
            <a:normAutofit/>
          </a:bodyPr>
          <a:lstStyle/>
          <a:p>
            <a:r>
              <a:rPr lang="en-US" sz="2400" dirty="0"/>
              <a:t>March 13, 2019 – Dover Downs</a:t>
            </a:r>
          </a:p>
          <a:p>
            <a:r>
              <a:rPr lang="en-US" sz="2400" dirty="0"/>
              <a:t>Keynote: </a:t>
            </a:r>
            <a:r>
              <a:rPr lang="en-US" sz="2400" i="1" dirty="0"/>
              <a:t>Technical Solutions for Equitable Access</a:t>
            </a:r>
            <a:r>
              <a:rPr lang="en-US" sz="2400" dirty="0"/>
              <a:t> – Liz </a:t>
            </a:r>
            <a:r>
              <a:rPr lang="en-US" sz="2400" dirty="0" err="1"/>
              <a:t>Berquist</a:t>
            </a:r>
            <a:endParaRPr lang="en-US" sz="2400" dirty="0"/>
          </a:p>
          <a:p>
            <a:pPr lvl="1"/>
            <a:r>
              <a:rPr lang="en-US" sz="2400" dirty="0"/>
              <a:t>Coordinator of Professional Learning for the Baltimore County Public School District</a:t>
            </a:r>
          </a:p>
          <a:p>
            <a:pPr lvl="1"/>
            <a:r>
              <a:rPr lang="en-US" sz="2400" dirty="0"/>
              <a:t>Research focus largely on UDL implementation and related professional development</a:t>
            </a:r>
          </a:p>
          <a:p>
            <a:r>
              <a:rPr lang="en-US" sz="2400" dirty="0"/>
              <a:t>Workshop strands (3.5 hours)</a:t>
            </a:r>
          </a:p>
          <a:p>
            <a:pPr lvl="1"/>
            <a:r>
              <a:rPr lang="en-US" sz="2400" dirty="0"/>
              <a:t>Trauma Responsive Approaches Across the Tiers, Lynn </a:t>
            </a:r>
            <a:r>
              <a:rPr lang="en-US" sz="2400" dirty="0" err="1"/>
              <a:t>DeSousa</a:t>
            </a:r>
            <a:endParaRPr lang="en-US" sz="2400" dirty="0"/>
          </a:p>
        </p:txBody>
      </p:sp>
    </p:spTree>
    <p:extLst>
      <p:ext uri="{BB962C8B-B14F-4D97-AF65-F5344CB8AC3E}">
        <p14:creationId xmlns:p14="http://schemas.microsoft.com/office/powerpoint/2010/main" val="903942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Housekeeping</a:t>
            </a:r>
          </a:p>
        </p:txBody>
      </p:sp>
      <p:sp>
        <p:nvSpPr>
          <p:cNvPr id="3" name="Content Placeholder 2"/>
          <p:cNvSpPr>
            <a:spLocks noGrp="1"/>
          </p:cNvSpPr>
          <p:nvPr>
            <p:ph type="subTitle" idx="1"/>
          </p:nvPr>
        </p:nvSpPr>
        <p:spPr/>
        <p:txBody>
          <a:bodyPr>
            <a:normAutofit/>
          </a:bodyPr>
          <a:lstStyle/>
          <a:p>
            <a:endParaRPr lang="en-US" sz="2400" dirty="0"/>
          </a:p>
          <a:p>
            <a:endParaRPr lang="en-US" dirty="0"/>
          </a:p>
        </p:txBody>
      </p:sp>
    </p:spTree>
    <p:extLst>
      <p:ext uri="{BB962C8B-B14F-4D97-AF65-F5344CB8AC3E}">
        <p14:creationId xmlns:p14="http://schemas.microsoft.com/office/powerpoint/2010/main" val="97533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Substitute </a:t>
            </a:r>
            <a:r>
              <a:rPr lang="en-US" dirty="0" smtClean="0"/>
              <a:t>Reimbursement Reminder</a:t>
            </a:r>
            <a:endParaRPr lang="en-US" dirty="0"/>
          </a:p>
        </p:txBody>
      </p:sp>
      <p:sp>
        <p:nvSpPr>
          <p:cNvPr id="3" name="Content Placeholder 2"/>
          <p:cNvSpPr>
            <a:spLocks noGrp="1"/>
          </p:cNvSpPr>
          <p:nvPr>
            <p:ph idx="1"/>
          </p:nvPr>
        </p:nvSpPr>
        <p:spPr>
          <a:xfrm>
            <a:off x="1371600" y="2074460"/>
            <a:ext cx="9601200" cy="3792940"/>
          </a:xfrm>
        </p:spPr>
        <p:txBody>
          <a:bodyPr>
            <a:normAutofit/>
          </a:bodyPr>
          <a:lstStyle/>
          <a:p>
            <a:r>
              <a:rPr lang="en-US" sz="2400" dirty="0"/>
              <a:t>The Department of Education will provide substitute reimbursement for REGISTERED participants.  </a:t>
            </a:r>
          </a:p>
          <a:p>
            <a:endParaRPr lang="en-US" sz="2400" dirty="0"/>
          </a:p>
          <a:p>
            <a:r>
              <a:rPr lang="en-US" sz="2400" dirty="0"/>
              <a:t>Please request your Business Office to forward substitute PFAs electronically within 30 days of the training event to Linda Smith at </a:t>
            </a:r>
            <a:r>
              <a:rPr lang="en-US" sz="2400" u="sng" dirty="0">
                <a:hlinkClick r:id="rId3"/>
              </a:rPr>
              <a:t>linda.smith@doe.k12.de.us</a:t>
            </a:r>
            <a:r>
              <a:rPr lang="en-US" sz="2400" dirty="0"/>
              <a:t>.</a:t>
            </a:r>
          </a:p>
          <a:p>
            <a:endParaRPr lang="en-US" sz="2400" dirty="0"/>
          </a:p>
          <a:p>
            <a:r>
              <a:rPr lang="en-US" sz="2400" dirty="0"/>
              <a:t>All PD confirmation emails will contain PFA information.  </a:t>
            </a:r>
          </a:p>
          <a:p>
            <a:endParaRPr lang="en-US" sz="2400" dirty="0"/>
          </a:p>
          <a:p>
            <a:endParaRPr lang="en-US" dirty="0"/>
          </a:p>
        </p:txBody>
      </p:sp>
    </p:spTree>
    <p:extLst>
      <p:ext uri="{BB962C8B-B14F-4D97-AF65-F5344CB8AC3E}">
        <p14:creationId xmlns:p14="http://schemas.microsoft.com/office/powerpoint/2010/main" val="388985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pPr algn="ctr"/>
            <a:r>
              <a:rPr lang="en-US" dirty="0"/>
              <a:t>2017- 18 Phase 1 Recipients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75497"/>
              </p:ext>
            </p:extLst>
          </p:nvPr>
        </p:nvGraphicFramePr>
        <p:xfrm>
          <a:off x="1676400" y="1295401"/>
          <a:ext cx="8839200" cy="4184389"/>
        </p:xfrm>
        <a:graphic>
          <a:graphicData uri="http://schemas.openxmlformats.org/drawingml/2006/table">
            <a:tbl>
              <a:tblPr firstRow="1" firstCol="1" bandRow="1">
                <a:tableStyleId>{5C22544A-7EE6-4342-B048-85BDC9FD1C3A}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25746">
                <a:tc>
                  <a:txBody>
                    <a:bodyPr/>
                    <a:lstStyle/>
                    <a:p>
                      <a:pPr marL="0" marR="0" algn="ctr">
                        <a:lnSpc>
                          <a:spcPct val="115000"/>
                        </a:lnSpc>
                        <a:spcBef>
                          <a:spcPts val="0"/>
                        </a:spcBef>
                        <a:spcAft>
                          <a:spcPts val="0"/>
                        </a:spcAft>
                      </a:pPr>
                      <a:r>
                        <a:rPr lang="en-US" sz="2400" dirty="0">
                          <a:solidFill>
                            <a:schemeClr val="tx1"/>
                          </a:solidFill>
                          <a:effectLst/>
                          <a:latin typeface="+mn-lt"/>
                        </a:rPr>
                        <a:t>School District</a:t>
                      </a:r>
                      <a:endParaRPr lang="en-US" sz="2400" dirty="0">
                        <a:solidFill>
                          <a:schemeClr val="tx1"/>
                        </a:solidFill>
                        <a:effectLst/>
                        <a:latin typeface="+mn-lt"/>
                        <a:ea typeface="Calibri"/>
                        <a:cs typeface="Times New Roman"/>
                      </a:endParaRPr>
                    </a:p>
                  </a:txBody>
                  <a:tcPr marL="46469" marR="46469" marT="0" marB="0">
                    <a:solidFill>
                      <a:schemeClr val="accent6"/>
                    </a:solidFill>
                  </a:tcPr>
                </a:tc>
                <a:tc>
                  <a:txBody>
                    <a:bodyPr/>
                    <a:lstStyle/>
                    <a:p>
                      <a:pPr marL="0" marR="0" algn="ctr">
                        <a:lnSpc>
                          <a:spcPct val="115000"/>
                        </a:lnSpc>
                        <a:spcBef>
                          <a:spcPts val="0"/>
                        </a:spcBef>
                        <a:spcAft>
                          <a:spcPts val="0"/>
                        </a:spcAft>
                      </a:pPr>
                      <a:r>
                        <a:rPr lang="en-US" sz="2400" dirty="0">
                          <a:solidFill>
                            <a:schemeClr val="tx1"/>
                          </a:solidFill>
                          <a:effectLst/>
                          <a:latin typeface="+mn-lt"/>
                        </a:rPr>
                        <a:t>School Name</a:t>
                      </a:r>
                      <a:endParaRPr lang="en-US" sz="2400" dirty="0">
                        <a:solidFill>
                          <a:schemeClr val="tx1"/>
                        </a:solidFill>
                        <a:effectLst/>
                        <a:latin typeface="+mn-lt"/>
                        <a:ea typeface="Calibri"/>
                        <a:cs typeface="Times New Roman"/>
                      </a:endParaRPr>
                    </a:p>
                  </a:txBody>
                  <a:tcPr marL="46469" marR="46469" marT="0" marB="0">
                    <a:solidFill>
                      <a:schemeClr val="accent6"/>
                    </a:solidFill>
                  </a:tcPr>
                </a:tc>
                <a:extLst>
                  <a:ext uri="{0D108BD9-81ED-4DB2-BD59-A6C34878D82A}">
                    <a16:rowId xmlns:a16="http://schemas.microsoft.com/office/drawing/2014/main" val="10000"/>
                  </a:ext>
                </a:extLst>
              </a:tr>
              <a:tr h="684895">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Brandywine</a:t>
                      </a:r>
                    </a:p>
                  </a:txBody>
                  <a:tcPr marL="46469" marR="46469"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Talley</a:t>
                      </a:r>
                      <a:r>
                        <a:rPr lang="en-US" sz="2400" baseline="0" dirty="0">
                          <a:solidFill>
                            <a:schemeClr val="tx1"/>
                          </a:solidFill>
                          <a:effectLst/>
                          <a:latin typeface="+mn-lt"/>
                          <a:ea typeface="Calibri"/>
                          <a:cs typeface="Times New Roman"/>
                        </a:rPr>
                        <a:t> Middle</a:t>
                      </a:r>
                      <a:endParaRPr lang="en-US" sz="2400" dirty="0">
                        <a:solidFill>
                          <a:schemeClr val="tx1"/>
                        </a:solidFill>
                        <a:effectLst/>
                        <a:latin typeface="+mn-lt"/>
                        <a:ea typeface="Calibri"/>
                        <a:cs typeface="Times New Roman"/>
                      </a:endParaRPr>
                    </a:p>
                  </a:txBody>
                  <a:tcPr marL="46469" marR="46469" marT="0" marB="0">
                    <a:solidFill>
                      <a:schemeClr val="accent6">
                        <a:lumMod val="20000"/>
                        <a:lumOff val="80000"/>
                      </a:schemeClr>
                    </a:solidFill>
                  </a:tcPr>
                </a:tc>
                <a:extLst>
                  <a:ext uri="{0D108BD9-81ED-4DB2-BD59-A6C34878D82A}">
                    <a16:rowId xmlns:a16="http://schemas.microsoft.com/office/drawing/2014/main" val="10001"/>
                  </a:ext>
                </a:extLst>
              </a:tr>
              <a:tr h="647874">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Caesar Rodney</a:t>
                      </a:r>
                    </a:p>
                  </a:txBody>
                  <a:tcPr marL="46469" marR="46469" marT="0" marB="0">
                    <a:solidFill>
                      <a:schemeClr val="accent6">
                        <a:lumMod val="40000"/>
                        <a:lumOff val="60000"/>
                      </a:schemeClr>
                    </a:solidFill>
                  </a:tcPr>
                </a:tc>
                <a:tc>
                  <a:txBody>
                    <a:bodyPr/>
                    <a:lstStyle/>
                    <a:p>
                      <a:pPr marL="0" marR="0" algn="ctr">
                        <a:lnSpc>
                          <a:spcPct val="115000"/>
                        </a:lnSpc>
                        <a:spcBef>
                          <a:spcPts val="0"/>
                        </a:spcBef>
                        <a:spcAft>
                          <a:spcPts val="0"/>
                        </a:spcAft>
                      </a:pPr>
                      <a:r>
                        <a:rPr lang="en-US" sz="2400" dirty="0" err="1">
                          <a:solidFill>
                            <a:schemeClr val="tx1"/>
                          </a:solidFill>
                          <a:effectLst/>
                          <a:latin typeface="+mn-lt"/>
                          <a:ea typeface="Calibri"/>
                          <a:cs typeface="Times New Roman"/>
                        </a:rPr>
                        <a:t>Postlethwait</a:t>
                      </a:r>
                      <a:r>
                        <a:rPr lang="en-US" sz="2400" dirty="0">
                          <a:solidFill>
                            <a:schemeClr val="tx1"/>
                          </a:solidFill>
                          <a:effectLst/>
                          <a:latin typeface="+mn-lt"/>
                          <a:ea typeface="Calibri"/>
                          <a:cs typeface="Times New Roman"/>
                        </a:rPr>
                        <a:t> Middle</a:t>
                      </a:r>
                    </a:p>
                  </a:txBody>
                  <a:tcPr marL="46469" marR="46469" marT="0" marB="0">
                    <a:solidFill>
                      <a:schemeClr val="accent6">
                        <a:lumMod val="40000"/>
                        <a:lumOff val="60000"/>
                      </a:schemeClr>
                    </a:solidFill>
                  </a:tcPr>
                </a:tc>
                <a:extLst>
                  <a:ext uri="{0D108BD9-81ED-4DB2-BD59-A6C34878D82A}">
                    <a16:rowId xmlns:a16="http://schemas.microsoft.com/office/drawing/2014/main" val="10002"/>
                  </a:ext>
                </a:extLst>
              </a:tr>
              <a:tr h="1149611">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Cape </a:t>
                      </a:r>
                      <a:r>
                        <a:rPr lang="en-US" sz="2400" b="0" dirty="0" err="1">
                          <a:solidFill>
                            <a:schemeClr val="tx1"/>
                          </a:solidFill>
                          <a:effectLst/>
                          <a:latin typeface="+mn-lt"/>
                          <a:ea typeface="Calibri"/>
                          <a:cs typeface="Times New Roman"/>
                        </a:rPr>
                        <a:t>Henlopen</a:t>
                      </a:r>
                      <a:endParaRPr lang="en-US" sz="2400" b="0" dirty="0">
                        <a:solidFill>
                          <a:schemeClr val="tx1"/>
                        </a:solidFill>
                        <a:effectLst/>
                        <a:latin typeface="+mn-lt"/>
                        <a:ea typeface="Calibri"/>
                        <a:cs typeface="Times New Roman"/>
                      </a:endParaRPr>
                    </a:p>
                  </a:txBody>
                  <a:tcPr marL="46469" marR="46469"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HO </a:t>
                      </a:r>
                      <a:r>
                        <a:rPr lang="en-US" sz="2400" dirty="0" err="1">
                          <a:solidFill>
                            <a:schemeClr val="tx1"/>
                          </a:solidFill>
                          <a:effectLst/>
                          <a:latin typeface="+mn-lt"/>
                          <a:ea typeface="Calibri"/>
                          <a:cs typeface="Times New Roman"/>
                        </a:rPr>
                        <a:t>Brittingham</a:t>
                      </a:r>
                      <a:r>
                        <a:rPr lang="en-US" sz="2400" dirty="0">
                          <a:solidFill>
                            <a:schemeClr val="tx1"/>
                          </a:solidFill>
                          <a:effectLst/>
                          <a:latin typeface="+mn-lt"/>
                          <a:ea typeface="Calibri"/>
                          <a:cs typeface="Times New Roman"/>
                        </a:rPr>
                        <a:t> Elementary</a:t>
                      </a:r>
                    </a:p>
                  </a:txBody>
                  <a:tcPr marL="46469" marR="46469" marT="0" marB="0">
                    <a:solidFill>
                      <a:schemeClr val="accent6">
                        <a:lumMod val="20000"/>
                        <a:lumOff val="80000"/>
                      </a:schemeClr>
                    </a:solidFill>
                  </a:tcPr>
                </a:tc>
                <a:extLst>
                  <a:ext uri="{0D108BD9-81ED-4DB2-BD59-A6C34878D82A}">
                    <a16:rowId xmlns:a16="http://schemas.microsoft.com/office/drawing/2014/main" val="10003"/>
                  </a:ext>
                </a:extLst>
              </a:tr>
              <a:tr h="701458">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Cape </a:t>
                      </a:r>
                      <a:r>
                        <a:rPr lang="en-US" sz="2400" b="0" dirty="0" err="1">
                          <a:solidFill>
                            <a:schemeClr val="tx1"/>
                          </a:solidFill>
                          <a:effectLst/>
                          <a:latin typeface="+mn-lt"/>
                          <a:ea typeface="Calibri"/>
                          <a:cs typeface="Times New Roman"/>
                        </a:rPr>
                        <a:t>Henlopen</a:t>
                      </a:r>
                      <a:endParaRPr lang="en-US" sz="2400" b="0" dirty="0">
                        <a:solidFill>
                          <a:schemeClr val="tx1"/>
                        </a:solidFill>
                        <a:effectLst/>
                        <a:latin typeface="+mn-lt"/>
                        <a:ea typeface="Calibri"/>
                        <a:cs typeface="Times New Roman"/>
                      </a:endParaRPr>
                    </a:p>
                  </a:txBody>
                  <a:tcPr marL="46469" marR="46469"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rPr>
                        <a:t>Rehoboth</a:t>
                      </a:r>
                      <a:r>
                        <a:rPr lang="en-US" sz="2400" baseline="0" dirty="0">
                          <a:solidFill>
                            <a:schemeClr val="tx1"/>
                          </a:solidFill>
                          <a:effectLst/>
                          <a:latin typeface="+mn-lt"/>
                        </a:rPr>
                        <a:t> Elementary</a:t>
                      </a:r>
                      <a:endParaRPr lang="en-US" sz="2400" dirty="0">
                        <a:solidFill>
                          <a:schemeClr val="tx1"/>
                        </a:solidFill>
                        <a:effectLst/>
                        <a:latin typeface="+mn-lt"/>
                      </a:endParaRPr>
                    </a:p>
                  </a:txBody>
                  <a:tcPr marL="46469" marR="46469" marT="0" marB="0">
                    <a:solidFill>
                      <a:schemeClr val="accent6">
                        <a:lumMod val="20000"/>
                        <a:lumOff val="80000"/>
                      </a:schemeClr>
                    </a:solidFill>
                  </a:tcPr>
                </a:tc>
                <a:extLst>
                  <a:ext uri="{0D108BD9-81ED-4DB2-BD59-A6C34878D82A}">
                    <a16:rowId xmlns:a16="http://schemas.microsoft.com/office/drawing/2014/main" val="10004"/>
                  </a:ext>
                </a:extLst>
              </a:tr>
              <a:tr h="574805">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Capital</a:t>
                      </a:r>
                    </a:p>
                  </a:txBody>
                  <a:tcPr marL="46469" marR="46469" marT="0" marB="0">
                    <a:solidFill>
                      <a:schemeClr val="accent6">
                        <a:lumMod val="40000"/>
                        <a:lumOff val="6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East Dover Elementary</a:t>
                      </a:r>
                    </a:p>
                  </a:txBody>
                  <a:tcPr marL="46469" marR="46469" marT="0" marB="0">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78480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a:t>
            </a:r>
            <a:r>
              <a:rPr lang="en-US" dirty="0" smtClean="0"/>
              <a:t>Info </a:t>
            </a:r>
            <a:r>
              <a:rPr lang="en-US" dirty="0"/>
              <a:t>U</a:t>
            </a:r>
            <a:r>
              <a:rPr lang="en-US" dirty="0" smtClean="0"/>
              <a:t>pdates</a:t>
            </a:r>
            <a:endParaRPr lang="en-US" dirty="0"/>
          </a:p>
        </p:txBody>
      </p:sp>
      <p:sp>
        <p:nvSpPr>
          <p:cNvPr id="3" name="Content Placeholder 2"/>
          <p:cNvSpPr>
            <a:spLocks noGrp="1"/>
          </p:cNvSpPr>
          <p:nvPr>
            <p:ph idx="1"/>
          </p:nvPr>
        </p:nvSpPr>
        <p:spPr/>
        <p:txBody>
          <a:bodyPr>
            <a:normAutofit/>
          </a:bodyPr>
          <a:lstStyle/>
          <a:p>
            <a:r>
              <a:rPr lang="en-US" sz="2800" dirty="0" smtClean="0"/>
              <a:t>Team Leader &amp; Administrator contacts across tiers</a:t>
            </a:r>
          </a:p>
          <a:p>
            <a:endParaRPr lang="en-US" sz="2800" dirty="0"/>
          </a:p>
          <a:p>
            <a:r>
              <a:rPr lang="en-US" sz="2800" dirty="0" smtClean="0"/>
              <a:t>School Climate Contacts</a:t>
            </a:r>
            <a:endParaRPr lang="en-US" sz="2800" dirty="0"/>
          </a:p>
        </p:txBody>
      </p:sp>
      <p:pic>
        <p:nvPicPr>
          <p:cNvPr id="4" name="Picture 3" descr="The Mythology of Learning Gaps — Susan Raber On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448050"/>
            <a:ext cx="3810000" cy="2533650"/>
          </a:xfrm>
          <a:prstGeom prst="rect">
            <a:avLst/>
          </a:prstGeom>
        </p:spPr>
      </p:pic>
    </p:spTree>
    <p:extLst>
      <p:ext uri="{BB962C8B-B14F-4D97-AF65-F5344CB8AC3E}">
        <p14:creationId xmlns:p14="http://schemas.microsoft.com/office/powerpoint/2010/main" val="3073324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a:t>
            </a:r>
          </a:p>
        </p:txBody>
      </p:sp>
      <p:pic>
        <p:nvPicPr>
          <p:cNvPr id="6" name="Content Placeholder 5" descr="My Mom Invented #&lt;strong&gt;Twitter&lt;/strong&gt;! | Chatti Patti Talks Design!"/>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792381"/>
            <a:ext cx="8424858" cy="4738984"/>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659" y="535620"/>
            <a:ext cx="3309258" cy="5883126"/>
          </a:xfrm>
          <a:prstGeom prst="rect">
            <a:avLst/>
          </a:prstGeom>
        </p:spPr>
      </p:pic>
      <p:sp>
        <p:nvSpPr>
          <p:cNvPr id="4" name="TextBox 3"/>
          <p:cNvSpPr txBox="1"/>
          <p:nvPr/>
        </p:nvSpPr>
        <p:spPr>
          <a:xfrm>
            <a:off x="2982436" y="3477183"/>
            <a:ext cx="4001729" cy="1754326"/>
          </a:xfrm>
          <a:prstGeom prst="rect">
            <a:avLst/>
          </a:prstGeom>
          <a:noFill/>
        </p:spPr>
        <p:txBody>
          <a:bodyPr wrap="square" rtlCol="0">
            <a:spAutoFit/>
          </a:bodyPr>
          <a:lstStyle/>
          <a:p>
            <a:r>
              <a:rPr lang="en-US" sz="3600" dirty="0"/>
              <a:t>@</a:t>
            </a:r>
            <a:r>
              <a:rPr lang="en-US" sz="3600" dirty="0" err="1"/>
              <a:t>DelawarePBS</a:t>
            </a:r>
            <a:endParaRPr lang="en-US" sz="3600" dirty="0"/>
          </a:p>
          <a:p>
            <a:r>
              <a:rPr lang="en-US" sz="3600" dirty="0"/>
              <a:t>#</a:t>
            </a:r>
            <a:r>
              <a:rPr lang="en-US" sz="3600" dirty="0" err="1"/>
              <a:t>Depbs</a:t>
            </a:r>
            <a:r>
              <a:rPr lang="en-US" sz="3600" dirty="0"/>
              <a:t> </a:t>
            </a:r>
          </a:p>
          <a:p>
            <a:r>
              <a:rPr lang="en-US" sz="3600" dirty="0"/>
              <a:t>#PBIS (national)</a:t>
            </a:r>
          </a:p>
        </p:txBody>
      </p:sp>
    </p:spTree>
    <p:extLst>
      <p:ext uri="{BB962C8B-B14F-4D97-AF65-F5344CB8AC3E}">
        <p14:creationId xmlns:p14="http://schemas.microsoft.com/office/powerpoint/2010/main" val="28070933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 &amp; </a:t>
            </a:r>
            <a:br>
              <a:rPr lang="en-US" dirty="0"/>
            </a:br>
            <a:r>
              <a:rPr lang="en-US" dirty="0"/>
              <a:t>Happy Holidays</a:t>
            </a:r>
          </a:p>
        </p:txBody>
      </p:sp>
      <p:sp>
        <p:nvSpPr>
          <p:cNvPr id="5" name="Subtitle 4"/>
          <p:cNvSpPr>
            <a:spLocks noGrp="1"/>
          </p:cNvSpPr>
          <p:nvPr>
            <p:ph type="subTitle" idx="1"/>
          </p:nvPr>
        </p:nvSpPr>
        <p:spPr/>
        <p:txBody>
          <a:bodyPr>
            <a:normAutofit/>
          </a:bodyPr>
          <a:lstStyle/>
          <a:p>
            <a:r>
              <a:rPr lang="en-US" sz="2800" dirty="0"/>
              <a:t>Please complete evaluations</a:t>
            </a:r>
          </a:p>
        </p:txBody>
      </p:sp>
      <p:sp>
        <p:nvSpPr>
          <p:cNvPr id="6" name="TextBox 5"/>
          <p:cNvSpPr txBox="1"/>
          <p:nvPr/>
        </p:nvSpPr>
        <p:spPr>
          <a:xfrm>
            <a:off x="1371600" y="4927221"/>
            <a:ext cx="4947313" cy="1661993"/>
          </a:xfrm>
          <a:prstGeom prst="rect">
            <a:avLst/>
          </a:prstGeom>
          <a:noFill/>
        </p:spPr>
        <p:txBody>
          <a:bodyPr wrap="square" rtlCol="0">
            <a:spAutoFit/>
          </a:bodyPr>
          <a:lstStyle/>
          <a:p>
            <a:pPr lvl="0"/>
            <a:r>
              <a:rPr lang="en-US" sz="2800" dirty="0">
                <a:solidFill>
                  <a:schemeClr val="tx2"/>
                </a:solidFill>
              </a:rPr>
              <a:t>Mark your calendars….</a:t>
            </a:r>
          </a:p>
          <a:p>
            <a:pPr lvl="0"/>
            <a:r>
              <a:rPr lang="en-US" sz="2800" dirty="0">
                <a:solidFill>
                  <a:schemeClr val="tx2"/>
                </a:solidFill>
              </a:rPr>
              <a:t>February 26, 2019</a:t>
            </a:r>
          </a:p>
          <a:p>
            <a:pPr lvl="0"/>
            <a:r>
              <a:rPr lang="en-US" sz="2800" dirty="0">
                <a:solidFill>
                  <a:schemeClr val="tx2"/>
                </a:solidFill>
              </a:rPr>
              <a:t>April, 11, 2019 </a:t>
            </a:r>
          </a:p>
          <a:p>
            <a:endParaRPr lang="en-US" dirty="0"/>
          </a:p>
        </p:txBody>
      </p:sp>
    </p:spTree>
    <p:extLst>
      <p:ext uri="{BB962C8B-B14F-4D97-AF65-F5344CB8AC3E}">
        <p14:creationId xmlns:p14="http://schemas.microsoft.com/office/powerpoint/2010/main" val="264640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2017- 18 Phase 1 Recipients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963188356"/>
              </p:ext>
            </p:extLst>
          </p:nvPr>
        </p:nvGraphicFramePr>
        <p:xfrm>
          <a:off x="1694935" y="2347784"/>
          <a:ext cx="8802130" cy="3053085"/>
        </p:xfrm>
        <a:graphic>
          <a:graphicData uri="http://schemas.openxmlformats.org/drawingml/2006/table">
            <a:tbl>
              <a:tblPr firstRow="1" firstCol="1" bandRow="1">
                <a:tableStyleId>{5C22544A-7EE6-4342-B048-85BDC9FD1C3A}</a:tableStyleId>
              </a:tblPr>
              <a:tblGrid>
                <a:gridCol w="4401065">
                  <a:extLst>
                    <a:ext uri="{9D8B030D-6E8A-4147-A177-3AD203B41FA5}">
                      <a16:colId xmlns:a16="http://schemas.microsoft.com/office/drawing/2014/main" val="20000"/>
                    </a:ext>
                  </a:extLst>
                </a:gridCol>
                <a:gridCol w="4401065">
                  <a:extLst>
                    <a:ext uri="{9D8B030D-6E8A-4147-A177-3AD203B41FA5}">
                      <a16:colId xmlns:a16="http://schemas.microsoft.com/office/drawing/2014/main" val="20001"/>
                    </a:ext>
                  </a:extLst>
                </a:gridCol>
              </a:tblGrid>
              <a:tr h="425582">
                <a:tc>
                  <a:txBody>
                    <a:bodyPr/>
                    <a:lstStyle/>
                    <a:p>
                      <a:pPr marL="0" marR="0" algn="ctr">
                        <a:lnSpc>
                          <a:spcPct val="115000"/>
                        </a:lnSpc>
                        <a:spcBef>
                          <a:spcPts val="0"/>
                        </a:spcBef>
                        <a:spcAft>
                          <a:spcPts val="0"/>
                        </a:spcAft>
                      </a:pPr>
                      <a:r>
                        <a:rPr lang="en-US" sz="2400" dirty="0">
                          <a:solidFill>
                            <a:schemeClr val="tx1"/>
                          </a:solidFill>
                          <a:effectLst/>
                          <a:latin typeface="+mn-lt"/>
                        </a:rPr>
                        <a:t>School District</a:t>
                      </a:r>
                      <a:endParaRPr lang="en-US" sz="2400" dirty="0">
                        <a:solidFill>
                          <a:schemeClr val="tx1"/>
                        </a:solidFill>
                        <a:effectLst/>
                        <a:latin typeface="+mn-lt"/>
                        <a:ea typeface="Calibri"/>
                        <a:cs typeface="Times New Roman"/>
                      </a:endParaRPr>
                    </a:p>
                  </a:txBody>
                  <a:tcPr marL="46469" marR="46469" marT="0" marB="0">
                    <a:solidFill>
                      <a:schemeClr val="accent6"/>
                    </a:solidFill>
                  </a:tcPr>
                </a:tc>
                <a:tc>
                  <a:txBody>
                    <a:bodyPr/>
                    <a:lstStyle/>
                    <a:p>
                      <a:pPr marL="0" marR="0" algn="ctr">
                        <a:lnSpc>
                          <a:spcPct val="115000"/>
                        </a:lnSpc>
                        <a:spcBef>
                          <a:spcPts val="0"/>
                        </a:spcBef>
                        <a:spcAft>
                          <a:spcPts val="0"/>
                        </a:spcAft>
                      </a:pPr>
                      <a:r>
                        <a:rPr lang="en-US" sz="2400" dirty="0">
                          <a:solidFill>
                            <a:schemeClr val="tx1"/>
                          </a:solidFill>
                          <a:effectLst/>
                          <a:latin typeface="+mn-lt"/>
                        </a:rPr>
                        <a:t>School Name</a:t>
                      </a:r>
                      <a:endParaRPr lang="en-US" sz="2400" dirty="0">
                        <a:solidFill>
                          <a:schemeClr val="tx1"/>
                        </a:solidFill>
                        <a:effectLst/>
                        <a:latin typeface="+mn-lt"/>
                        <a:ea typeface="Calibri"/>
                        <a:cs typeface="Times New Roman"/>
                      </a:endParaRPr>
                    </a:p>
                  </a:txBody>
                  <a:tcPr marL="46469" marR="46469" marT="0" marB="0">
                    <a:solidFill>
                      <a:schemeClr val="accent6"/>
                    </a:solidFill>
                  </a:tcPr>
                </a:tc>
                <a:extLst>
                  <a:ext uri="{0D108BD9-81ED-4DB2-BD59-A6C34878D82A}">
                    <a16:rowId xmlns:a16="http://schemas.microsoft.com/office/drawing/2014/main" val="10000"/>
                  </a:ext>
                </a:extLst>
              </a:tr>
              <a:tr h="684631">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Lake Forest</a:t>
                      </a:r>
                    </a:p>
                  </a:txBody>
                  <a:tcPr marL="46469" marR="46469"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Lake</a:t>
                      </a:r>
                      <a:r>
                        <a:rPr lang="en-US" sz="2400" baseline="0" dirty="0">
                          <a:solidFill>
                            <a:schemeClr val="tx1"/>
                          </a:solidFill>
                          <a:effectLst/>
                          <a:latin typeface="+mn-lt"/>
                          <a:ea typeface="Calibri"/>
                          <a:cs typeface="Times New Roman"/>
                        </a:rPr>
                        <a:t> Forest High School</a:t>
                      </a:r>
                      <a:endParaRPr lang="en-US" sz="2400" dirty="0">
                        <a:solidFill>
                          <a:schemeClr val="tx1"/>
                        </a:solidFill>
                        <a:effectLst/>
                        <a:latin typeface="+mn-lt"/>
                        <a:ea typeface="Calibri"/>
                        <a:cs typeface="Times New Roman"/>
                      </a:endParaRPr>
                    </a:p>
                  </a:txBody>
                  <a:tcPr marL="46469" marR="46469" marT="0" marB="0">
                    <a:solidFill>
                      <a:schemeClr val="accent6">
                        <a:lumMod val="20000"/>
                        <a:lumOff val="80000"/>
                      </a:schemeClr>
                    </a:solidFill>
                  </a:tcPr>
                </a:tc>
                <a:extLst>
                  <a:ext uri="{0D108BD9-81ED-4DB2-BD59-A6C34878D82A}">
                    <a16:rowId xmlns:a16="http://schemas.microsoft.com/office/drawing/2014/main" val="10001"/>
                  </a:ext>
                </a:extLst>
              </a:tr>
              <a:tr h="647624">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Milford</a:t>
                      </a:r>
                    </a:p>
                  </a:txBody>
                  <a:tcPr marL="46469" marR="46469" marT="0" marB="0">
                    <a:solidFill>
                      <a:schemeClr val="accent6">
                        <a:lumMod val="40000"/>
                        <a:lumOff val="6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Morris Early Childhood Center</a:t>
                      </a:r>
                    </a:p>
                  </a:txBody>
                  <a:tcPr marL="46469" marR="46469" marT="0" marB="0">
                    <a:solidFill>
                      <a:schemeClr val="accent6">
                        <a:lumMod val="40000"/>
                        <a:lumOff val="60000"/>
                      </a:schemeClr>
                    </a:solidFill>
                  </a:tcPr>
                </a:tc>
                <a:extLst>
                  <a:ext uri="{0D108BD9-81ED-4DB2-BD59-A6C34878D82A}">
                    <a16:rowId xmlns:a16="http://schemas.microsoft.com/office/drawing/2014/main" val="10002"/>
                  </a:ext>
                </a:extLst>
              </a:tr>
              <a:tr h="647624">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Red Clay</a:t>
                      </a:r>
                    </a:p>
                  </a:txBody>
                  <a:tcPr marL="46469" marR="46469"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Calibri"/>
                          <a:cs typeface="Times New Roman"/>
                        </a:rPr>
                        <a:t>McKean</a:t>
                      </a:r>
                      <a:r>
                        <a:rPr lang="en-US" sz="2400" baseline="0" dirty="0">
                          <a:solidFill>
                            <a:schemeClr val="tx1"/>
                          </a:solidFill>
                          <a:effectLst/>
                          <a:latin typeface="+mn-lt"/>
                          <a:ea typeface="Calibri"/>
                          <a:cs typeface="Times New Roman"/>
                        </a:rPr>
                        <a:t> High School</a:t>
                      </a:r>
                      <a:endParaRPr lang="en-US" sz="2400" dirty="0">
                        <a:solidFill>
                          <a:schemeClr val="tx1"/>
                        </a:solidFill>
                        <a:effectLst/>
                        <a:latin typeface="+mn-lt"/>
                        <a:ea typeface="Calibri"/>
                        <a:cs typeface="Times New Roman"/>
                      </a:endParaRPr>
                    </a:p>
                  </a:txBody>
                  <a:tcPr marL="46469" marR="46469" marT="0" marB="0">
                    <a:solidFill>
                      <a:schemeClr val="accent6">
                        <a:lumMod val="20000"/>
                        <a:lumOff val="80000"/>
                      </a:schemeClr>
                    </a:solidFill>
                  </a:tcPr>
                </a:tc>
                <a:extLst>
                  <a:ext uri="{0D108BD9-81ED-4DB2-BD59-A6C34878D82A}">
                    <a16:rowId xmlns:a16="http://schemas.microsoft.com/office/drawing/2014/main" val="405383644"/>
                  </a:ext>
                </a:extLst>
              </a:tr>
              <a:tr h="647624">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Red Clay</a:t>
                      </a:r>
                    </a:p>
                  </a:txBody>
                  <a:tcPr marL="46469" marR="46469"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2400" dirty="0" err="1">
                          <a:solidFill>
                            <a:schemeClr val="tx1"/>
                          </a:solidFill>
                          <a:effectLst/>
                          <a:latin typeface="+mn-lt"/>
                          <a:ea typeface="Calibri"/>
                          <a:cs typeface="Times New Roman"/>
                        </a:rPr>
                        <a:t>Shortlidge</a:t>
                      </a:r>
                      <a:r>
                        <a:rPr lang="en-US" sz="2400" dirty="0">
                          <a:solidFill>
                            <a:schemeClr val="tx1"/>
                          </a:solidFill>
                          <a:effectLst/>
                          <a:latin typeface="+mn-lt"/>
                          <a:ea typeface="Calibri"/>
                          <a:cs typeface="Times New Roman"/>
                        </a:rPr>
                        <a:t> Elementary</a:t>
                      </a:r>
                    </a:p>
                  </a:txBody>
                  <a:tcPr marL="46469" marR="46469" marT="0" marB="0">
                    <a:solidFill>
                      <a:schemeClr val="accent6">
                        <a:lumMod val="20000"/>
                        <a:lumOff val="80000"/>
                      </a:schemeClr>
                    </a:solidFill>
                  </a:tcPr>
                </a:tc>
                <a:extLst>
                  <a:ext uri="{0D108BD9-81ED-4DB2-BD59-A6C34878D82A}">
                    <a16:rowId xmlns:a16="http://schemas.microsoft.com/office/drawing/2014/main" val="2471120664"/>
                  </a:ext>
                </a:extLst>
              </a:tr>
            </a:tbl>
          </a:graphicData>
        </a:graphic>
      </p:graphicFrame>
    </p:spTree>
    <p:extLst>
      <p:ext uri="{BB962C8B-B14F-4D97-AF65-F5344CB8AC3E}">
        <p14:creationId xmlns:p14="http://schemas.microsoft.com/office/powerpoint/2010/main" val="343985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19897"/>
            <a:ext cx="8229600" cy="1143000"/>
          </a:xfrm>
        </p:spPr>
        <p:txBody>
          <a:bodyPr/>
          <a:lstStyle/>
          <a:p>
            <a:pPr algn="ctr"/>
            <a:r>
              <a:rPr lang="en-US" dirty="0"/>
              <a:t>2017-18 Phase 2 Recipients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0351572"/>
              </p:ext>
            </p:extLst>
          </p:nvPr>
        </p:nvGraphicFramePr>
        <p:xfrm>
          <a:off x="1828800" y="2195383"/>
          <a:ext cx="8534400" cy="2130886"/>
        </p:xfrm>
        <a:graphic>
          <a:graphicData uri="http://schemas.openxmlformats.org/drawingml/2006/table">
            <a:tbl>
              <a:tblPr firstRow="1" firstCol="1" bandRow="1">
                <a:tableStyleId>{21E4AEA4-8DFA-4A89-87EB-49C32662AFE0}</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62097">
                <a:tc>
                  <a:txBody>
                    <a:bodyPr/>
                    <a:lstStyle/>
                    <a:p>
                      <a:pPr marL="0" marR="0" algn="ctr">
                        <a:lnSpc>
                          <a:spcPct val="115000"/>
                        </a:lnSpc>
                        <a:spcBef>
                          <a:spcPts val="0"/>
                        </a:spcBef>
                        <a:spcAft>
                          <a:spcPts val="0"/>
                        </a:spcAft>
                      </a:pPr>
                      <a:r>
                        <a:rPr lang="en-US" sz="2400" dirty="0">
                          <a:solidFill>
                            <a:schemeClr val="tx1"/>
                          </a:solidFill>
                          <a:effectLst/>
                        </a:rPr>
                        <a:t>School District</a:t>
                      </a:r>
                      <a:endParaRPr lang="en-US" sz="2400" dirty="0">
                        <a:solidFill>
                          <a:schemeClr val="tx1"/>
                        </a:solidFill>
                        <a:effectLst/>
                        <a:latin typeface="Calibri"/>
                        <a:ea typeface="Calibri"/>
                        <a:cs typeface="Times New Roman"/>
                      </a:endParaRPr>
                    </a:p>
                  </a:txBody>
                  <a:tcPr marL="68580" marR="68580" marT="0" marB="0">
                    <a:solidFill>
                      <a:srgbClr val="92D050"/>
                    </a:solidFill>
                  </a:tcPr>
                </a:tc>
                <a:tc>
                  <a:txBody>
                    <a:bodyPr/>
                    <a:lstStyle/>
                    <a:p>
                      <a:pPr marL="0" marR="0" algn="ctr">
                        <a:lnSpc>
                          <a:spcPct val="115000"/>
                        </a:lnSpc>
                        <a:spcBef>
                          <a:spcPts val="0"/>
                        </a:spcBef>
                        <a:spcAft>
                          <a:spcPts val="0"/>
                        </a:spcAft>
                      </a:pPr>
                      <a:r>
                        <a:rPr lang="en-US" sz="2400" dirty="0">
                          <a:solidFill>
                            <a:schemeClr val="tx1"/>
                          </a:solidFill>
                          <a:effectLst/>
                        </a:rPr>
                        <a:t>School Name</a:t>
                      </a:r>
                      <a:endParaRPr lang="en-US" sz="2400" dirty="0">
                        <a:solidFill>
                          <a:schemeClr val="tx1"/>
                        </a:solidFill>
                        <a:effectLst/>
                        <a:latin typeface="Calibri"/>
                        <a:ea typeface="Calibri"/>
                        <a:cs typeface="Times New Roman"/>
                      </a:endParaRPr>
                    </a:p>
                  </a:txBody>
                  <a:tcPr marL="68580" marR="68580" marT="0" marB="0">
                    <a:solidFill>
                      <a:srgbClr val="92D050"/>
                    </a:solidFill>
                  </a:tcPr>
                </a:tc>
                <a:extLst>
                  <a:ext uri="{0D108BD9-81ED-4DB2-BD59-A6C34878D82A}">
                    <a16:rowId xmlns:a16="http://schemas.microsoft.com/office/drawing/2014/main" val="10000"/>
                  </a:ext>
                </a:extLst>
              </a:tr>
              <a:tr h="654130">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Red Clay</a:t>
                      </a: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2400" dirty="0">
                          <a:solidFill>
                            <a:schemeClr val="tx1"/>
                          </a:solidFill>
                          <a:effectLst/>
                        </a:rPr>
                        <a:t>Highlands Elementary</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r h="1014659">
                <a:tc>
                  <a:txBody>
                    <a:bodyPr/>
                    <a:lstStyle/>
                    <a:p>
                      <a:pPr marL="0" marR="0" algn="ctr">
                        <a:lnSpc>
                          <a:spcPct val="115000"/>
                        </a:lnSpc>
                        <a:spcBef>
                          <a:spcPts val="0"/>
                        </a:spcBef>
                        <a:spcAft>
                          <a:spcPts val="0"/>
                        </a:spcAft>
                      </a:pPr>
                      <a:r>
                        <a:rPr lang="en-US" sz="2400" b="0" dirty="0">
                          <a:solidFill>
                            <a:schemeClr val="tx1"/>
                          </a:solidFill>
                          <a:effectLst/>
                          <a:latin typeface="+mn-lt"/>
                          <a:ea typeface="Calibri"/>
                          <a:cs typeface="Times New Roman"/>
                        </a:rPr>
                        <a:t>Christina</a:t>
                      </a: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en-US" sz="2400" dirty="0">
                          <a:solidFill>
                            <a:schemeClr val="tx1"/>
                          </a:solidFill>
                          <a:effectLst/>
                        </a:rPr>
                        <a:t>Pulaski Elementary</a:t>
                      </a:r>
                    </a:p>
                  </a:txBody>
                  <a:tcPr marL="68580" marR="68580" marT="0" marB="0">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13723267"/>
      </p:ext>
    </p:extLst>
  </p:cSld>
  <p:clrMapOvr>
    <a:masterClrMapping/>
  </p:clrMapOvr>
</p:sld>
</file>

<file path=ppt/theme/theme1.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DE Priorities">
      <a:dk1>
        <a:sysClr val="windowText" lastClr="000000"/>
      </a:dk1>
      <a:lt1>
        <a:sysClr val="window" lastClr="FFFFFF"/>
      </a:lt1>
      <a:dk2>
        <a:srgbClr val="1F497D"/>
      </a:dk2>
      <a:lt2>
        <a:srgbClr val="EEECE1"/>
      </a:lt2>
      <a:accent1>
        <a:srgbClr val="316A9A"/>
      </a:accent1>
      <a:accent2>
        <a:srgbClr val="4E8E94"/>
      </a:accent2>
      <a:accent3>
        <a:srgbClr val="C17E2A"/>
      </a:accent3>
      <a:accent4>
        <a:srgbClr val="4F3858"/>
      </a:accent4>
      <a:accent5>
        <a:srgbClr val="617E48"/>
      </a:accent5>
      <a:accent6>
        <a:srgbClr val="93353F"/>
      </a:accent6>
      <a:hlink>
        <a:srgbClr val="316A9A"/>
      </a:hlink>
      <a:folHlink>
        <a:srgbClr val="4F385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683</TotalTime>
  <Words>3354</Words>
  <Application>Microsoft Office PowerPoint</Application>
  <PresentationFormat>Widescreen</PresentationFormat>
  <Paragraphs>597</Paragraphs>
  <Slides>72</Slides>
  <Notes>72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72</vt:i4>
      </vt:variant>
    </vt:vector>
  </HeadingPairs>
  <TitlesOfParts>
    <vt:vector size="89" baseType="lpstr">
      <vt:lpstr>ＭＳ Ｐゴシック</vt:lpstr>
      <vt:lpstr>Arial</vt:lpstr>
      <vt:lpstr>Arial Narrow</vt:lpstr>
      <vt:lpstr>Calibri</vt:lpstr>
      <vt:lpstr>Comic Sans MS</vt:lpstr>
      <vt:lpstr>Corbel</vt:lpstr>
      <vt:lpstr>Franklin Gothic Book</vt:lpstr>
      <vt:lpstr>Geneva</vt:lpstr>
      <vt:lpstr>Georgia</vt:lpstr>
      <vt:lpstr>Helvetica Neue</vt:lpstr>
      <vt:lpstr>News Gothic MT</vt:lpstr>
      <vt:lpstr>Times New Roman</vt:lpstr>
      <vt:lpstr>Trebuchet MS</vt:lpstr>
      <vt:lpstr>Verdana</vt:lpstr>
      <vt:lpstr>Wingdings</vt:lpstr>
      <vt:lpstr>Crop</vt:lpstr>
      <vt:lpstr>Office Theme</vt:lpstr>
      <vt:lpstr>DE-PBS Cadre Meeting</vt:lpstr>
      <vt:lpstr>PowerPoint Presentation</vt:lpstr>
      <vt:lpstr>What is a Multi-Tiered System of Support (MTSS)</vt:lpstr>
      <vt:lpstr>PowerPoint Presentation</vt:lpstr>
      <vt:lpstr>DE-PBS Annual Report - 2017-2018</vt:lpstr>
      <vt:lpstr>DE-PBS Phase Recognition</vt:lpstr>
      <vt:lpstr>2017- 18 Phase 1 Recipients</vt:lpstr>
      <vt:lpstr>2017- 18 Phase 1 Recipients</vt:lpstr>
      <vt:lpstr>2017-18 Phase 2 Recipients</vt:lpstr>
      <vt:lpstr>2017-18 Phase 3 Recipients</vt:lpstr>
      <vt:lpstr>2017-18 Phase 4 Recipients</vt:lpstr>
      <vt:lpstr>Public Notices</vt:lpstr>
      <vt:lpstr>What’s new?</vt:lpstr>
      <vt:lpstr>18-19 SY Phase Recognition Reminders</vt:lpstr>
      <vt:lpstr>It’s a Conversation</vt:lpstr>
      <vt:lpstr>  Indicators 4A &amp; 4B Rates of Long-term Suspension &amp; Expulsion Identification of Significant Discrepancy Tracy Neugebauer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vt:lpstr>
      <vt:lpstr>PowerPoint Presentation</vt:lpstr>
      <vt:lpstr>PowerPoint Presentation</vt:lpstr>
      <vt:lpstr>PowerPoint Presentation</vt:lpstr>
      <vt:lpstr>Questions?</vt:lpstr>
      <vt:lpstr>Professional Development</vt:lpstr>
      <vt:lpstr>Tier 1: School-wide (SW) PBS Team Workshop</vt:lpstr>
      <vt:lpstr>Looking Ahead…Tier 1: Secondary Forum</vt:lpstr>
      <vt:lpstr>Looking Ahead…Tier 1: DE School Climate Survey Workshop</vt:lpstr>
      <vt:lpstr>Looking Ahead…Tier 1: School-wide PBS Team Series</vt:lpstr>
      <vt:lpstr>Tier 1: SWPBS Team Training Discussion</vt:lpstr>
      <vt:lpstr>Tier 2: Targeted Team Training</vt:lpstr>
      <vt:lpstr>Looking Ahead…Tier 2: Networking </vt:lpstr>
      <vt:lpstr>Tier 3: Prevent-Teach-Reinforce Training</vt:lpstr>
      <vt:lpstr>Tier 3: Coaching</vt:lpstr>
      <vt:lpstr>Looking Ahead…Tier 3: FBA/BIP Workshop</vt:lpstr>
      <vt:lpstr>Resource Sharing</vt:lpstr>
      <vt:lpstr>Platform Inventory</vt:lpstr>
      <vt:lpstr>Activity</vt:lpstr>
      <vt:lpstr>Data</vt:lpstr>
      <vt:lpstr>Discipline Data Reporting Tool (DDRT)</vt:lpstr>
      <vt:lpstr>School Climate Survey 2018-2019 </vt:lpstr>
      <vt:lpstr>DE PBS Key Feature Evaluation  Statewide Summary</vt:lpstr>
      <vt:lpstr>DE PBS Key Feature Evaluation Plan 2018 – 2019 School   </vt:lpstr>
      <vt:lpstr>Key Feature Evaluation Process</vt:lpstr>
      <vt:lpstr>Key Feature Evaluation Review Guide</vt:lpstr>
      <vt:lpstr>KFE Action Plan Guide</vt:lpstr>
      <vt:lpstr>Reminder: DE-PBS Key Feature Status Tracker Tool</vt:lpstr>
      <vt:lpstr>The Tiered Fidelity Inventory (TFI) Tier 2 Planning Tool</vt:lpstr>
      <vt:lpstr>PBS/MTSS related initiatives/Events</vt:lpstr>
      <vt:lpstr>Project DelAWARE  </vt:lpstr>
      <vt:lpstr>PowerPoint Presentation</vt:lpstr>
      <vt:lpstr>Delaware’s Social-Emotional Learning Commitment</vt:lpstr>
      <vt:lpstr>Strategic Plan: Guiding Principles</vt:lpstr>
      <vt:lpstr>Strategic Plan: Communications</vt:lpstr>
      <vt:lpstr>Strategic Plan: Competencies</vt:lpstr>
      <vt:lpstr>School Discipline Improvement Program (HB 85)</vt:lpstr>
      <vt:lpstr>PowerPoint Presentation</vt:lpstr>
      <vt:lpstr>School Discipline Improvement Program (HB 85)</vt:lpstr>
      <vt:lpstr>Components of Effective Intervention to Prevent and Reduce Discipline Disproportionality </vt:lpstr>
      <vt:lpstr>DE Inclusion Conference 2019</vt:lpstr>
      <vt:lpstr>Housekeeping</vt:lpstr>
      <vt:lpstr>Substitute Reimbursement Reminder</vt:lpstr>
      <vt:lpstr>Contact Info Updates</vt:lpstr>
      <vt:lpstr>Twitter </vt:lpstr>
      <vt:lpstr>Thank you &amp;  Happy Holidays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DE-PBS Cadre Meeting</dc:title>
  <dc:creator>Hearn, Sarah</dc:creator>
  <cp:lastModifiedBy>Hearn, Sarah</cp:lastModifiedBy>
  <cp:revision>60</cp:revision>
  <cp:lastPrinted>2018-12-05T19:55:52Z</cp:lastPrinted>
  <dcterms:created xsi:type="dcterms:W3CDTF">2018-11-28T17:50:11Z</dcterms:created>
  <dcterms:modified xsi:type="dcterms:W3CDTF">2018-12-11T21:42:52Z</dcterms:modified>
</cp:coreProperties>
</file>