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46"/>
  </p:notesMasterIdLst>
  <p:handoutMasterIdLst>
    <p:handoutMasterId r:id="rId47"/>
  </p:handoutMasterIdLst>
  <p:sldIdLst>
    <p:sldId id="256" r:id="rId2"/>
    <p:sldId id="483" r:id="rId3"/>
    <p:sldId id="485" r:id="rId4"/>
    <p:sldId id="484" r:id="rId5"/>
    <p:sldId id="471" r:id="rId6"/>
    <p:sldId id="470" r:id="rId7"/>
    <p:sldId id="482" r:id="rId8"/>
    <p:sldId id="467" r:id="rId9"/>
    <p:sldId id="463" r:id="rId10"/>
    <p:sldId id="464" r:id="rId11"/>
    <p:sldId id="512" r:id="rId12"/>
    <p:sldId id="514" r:id="rId13"/>
    <p:sldId id="515" r:id="rId14"/>
    <p:sldId id="516" r:id="rId15"/>
    <p:sldId id="517" r:id="rId16"/>
    <p:sldId id="518" r:id="rId17"/>
    <p:sldId id="519" r:id="rId18"/>
    <p:sldId id="520" r:id="rId19"/>
    <p:sldId id="496" r:id="rId20"/>
    <p:sldId id="497" r:id="rId21"/>
    <p:sldId id="498" r:id="rId22"/>
    <p:sldId id="525" r:id="rId23"/>
    <p:sldId id="511" r:id="rId24"/>
    <p:sldId id="499" r:id="rId25"/>
    <p:sldId id="500" r:id="rId26"/>
    <p:sldId id="501" r:id="rId27"/>
    <p:sldId id="472" r:id="rId28"/>
    <p:sldId id="473" r:id="rId29"/>
    <p:sldId id="474" r:id="rId30"/>
    <p:sldId id="476" r:id="rId31"/>
    <p:sldId id="477" r:id="rId32"/>
    <p:sldId id="478" r:id="rId33"/>
    <p:sldId id="479" r:id="rId34"/>
    <p:sldId id="480" r:id="rId35"/>
    <p:sldId id="495" r:id="rId36"/>
    <p:sldId id="481" r:id="rId37"/>
    <p:sldId id="430" r:id="rId38"/>
    <p:sldId id="432" r:id="rId39"/>
    <p:sldId id="503" r:id="rId40"/>
    <p:sldId id="502" r:id="rId41"/>
    <p:sldId id="521" r:id="rId42"/>
    <p:sldId id="522" r:id="rId43"/>
    <p:sldId id="524" r:id="rId44"/>
    <p:sldId id="393"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68341" autoAdjust="0"/>
  </p:normalViewPr>
  <p:slideViewPr>
    <p:cSldViewPr snapToGrid="0">
      <p:cViewPr varScale="1">
        <p:scale>
          <a:sx n="68" d="100"/>
          <a:sy n="68" d="100"/>
        </p:scale>
        <p:origin x="84" y="186"/>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smtClean="0"/>
              <a:t>2/7/2018</a:t>
            </a:r>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smtClean="0"/>
              <a:t>DE-PBS Cadre Notes</a:t>
            </a: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06FAE5F-A98E-491D-9A41-8D53BBD4DBA4}" type="slidenum">
              <a:rPr lang="en-US" smtClean="0"/>
              <a:t>‹#›</a:t>
            </a:fld>
            <a:endParaRPr lang="en-US"/>
          </a:p>
        </p:txBody>
      </p:sp>
    </p:spTree>
    <p:extLst>
      <p:ext uri="{BB962C8B-B14F-4D97-AF65-F5344CB8AC3E}">
        <p14:creationId xmlns:p14="http://schemas.microsoft.com/office/powerpoint/2010/main" val="16751965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2/7/2018</a:t>
            </a:r>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DE-PBS Cadre Notes</a:t>
            </a:r>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FDA7911-2408-411C-8883-800B4CC51D69}" type="slidenum">
              <a:rPr lang="en-US" smtClean="0"/>
              <a:t>‹#›</a:t>
            </a:fld>
            <a:endParaRPr lang="en-US"/>
          </a:p>
        </p:txBody>
      </p:sp>
    </p:spTree>
    <p:extLst>
      <p:ext uri="{BB962C8B-B14F-4D97-AF65-F5344CB8AC3E}">
        <p14:creationId xmlns:p14="http://schemas.microsoft.com/office/powerpoint/2010/main" val="64378392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05558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266568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160439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147718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860045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333537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477182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952457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161929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876380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22644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919217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222044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3829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631039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993278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931691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2149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44514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21922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807857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650">
              <a:defRPr/>
            </a:pPr>
            <a:endParaRPr lang="en-US" baseline="0"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04199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214360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808779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631437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656835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27452595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3942046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546672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Georgia" charset="0"/>
            </a:endParaRPr>
          </a:p>
        </p:txBody>
      </p:sp>
      <p:sp>
        <p:nvSpPr>
          <p:cNvPr id="124931"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610" eaLnBrk="0" hangingPunct="0">
              <a:defRPr sz="2400">
                <a:solidFill>
                  <a:schemeClr val="tx1"/>
                </a:solidFill>
                <a:latin typeface="Arial" charset="0"/>
                <a:ea typeface="ＭＳ Ｐゴシック" charset="0"/>
                <a:cs typeface="ＭＳ Ｐゴシック" charset="0"/>
              </a:defRPr>
            </a:lvl1pPr>
            <a:lvl2pPr marL="771450" indent="-296711" defTabSz="967610" eaLnBrk="0" hangingPunct="0">
              <a:defRPr sz="2400">
                <a:solidFill>
                  <a:schemeClr val="tx1"/>
                </a:solidFill>
                <a:latin typeface="Arial" charset="0"/>
                <a:ea typeface="ＭＳ Ｐゴシック" charset="0"/>
              </a:defRPr>
            </a:lvl2pPr>
            <a:lvl3pPr marL="1186847" indent="-237369" defTabSz="967610" eaLnBrk="0" hangingPunct="0">
              <a:defRPr sz="2400">
                <a:solidFill>
                  <a:schemeClr val="tx1"/>
                </a:solidFill>
                <a:latin typeface="Arial" charset="0"/>
                <a:ea typeface="ＭＳ Ｐゴシック" charset="0"/>
              </a:defRPr>
            </a:lvl3pPr>
            <a:lvl4pPr marL="1661585" indent="-237369" defTabSz="967610" eaLnBrk="0" hangingPunct="0">
              <a:defRPr sz="2400">
                <a:solidFill>
                  <a:schemeClr val="tx1"/>
                </a:solidFill>
                <a:latin typeface="Arial" charset="0"/>
                <a:ea typeface="ＭＳ Ｐゴシック" charset="0"/>
              </a:defRPr>
            </a:lvl4pPr>
            <a:lvl5pPr marL="2136324" indent="-237369" defTabSz="967610" eaLnBrk="0" hangingPunct="0">
              <a:defRPr sz="2400">
                <a:solidFill>
                  <a:schemeClr val="tx1"/>
                </a:solidFill>
                <a:latin typeface="Arial" charset="0"/>
                <a:ea typeface="ＭＳ Ｐゴシック" charset="0"/>
              </a:defRPr>
            </a:lvl5pPr>
            <a:lvl6pPr marL="2611062" indent="-237369" defTabSz="967610" eaLnBrk="0" fontAlgn="base" hangingPunct="0">
              <a:spcBef>
                <a:spcPct val="0"/>
              </a:spcBef>
              <a:spcAft>
                <a:spcPct val="0"/>
              </a:spcAft>
              <a:defRPr sz="2400">
                <a:solidFill>
                  <a:schemeClr val="tx1"/>
                </a:solidFill>
                <a:latin typeface="Arial" charset="0"/>
                <a:ea typeface="ＭＳ Ｐゴシック" charset="0"/>
              </a:defRPr>
            </a:lvl6pPr>
            <a:lvl7pPr marL="3085801" indent="-237369" defTabSz="967610" eaLnBrk="0" fontAlgn="base" hangingPunct="0">
              <a:spcBef>
                <a:spcPct val="0"/>
              </a:spcBef>
              <a:spcAft>
                <a:spcPct val="0"/>
              </a:spcAft>
              <a:defRPr sz="2400">
                <a:solidFill>
                  <a:schemeClr val="tx1"/>
                </a:solidFill>
                <a:latin typeface="Arial" charset="0"/>
                <a:ea typeface="ＭＳ Ｐゴシック" charset="0"/>
              </a:defRPr>
            </a:lvl7pPr>
            <a:lvl8pPr marL="3560540" indent="-237369" defTabSz="967610" eaLnBrk="0" fontAlgn="base" hangingPunct="0">
              <a:spcBef>
                <a:spcPct val="0"/>
              </a:spcBef>
              <a:spcAft>
                <a:spcPct val="0"/>
              </a:spcAft>
              <a:defRPr sz="2400">
                <a:solidFill>
                  <a:schemeClr val="tx1"/>
                </a:solidFill>
                <a:latin typeface="Arial" charset="0"/>
                <a:ea typeface="ＭＳ Ｐゴシック" charset="0"/>
              </a:defRPr>
            </a:lvl8pPr>
            <a:lvl9pPr marL="4035279" indent="-237369" defTabSz="96761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200">
              <a:solidFill>
                <a:prstClr val="black"/>
              </a:solidFill>
              <a:latin typeface="Georgia" charset="0"/>
              <a:cs typeface="Arial" charset="0"/>
            </a:endParaRPr>
          </a:p>
        </p:txBody>
      </p:sp>
      <p:sp>
        <p:nvSpPr>
          <p:cNvPr id="5" name="Footer Placeholder 4"/>
          <p:cNvSpPr>
            <a:spLocks noGrp="1"/>
          </p:cNvSpPr>
          <p:nvPr>
            <p:ph type="ftr" sz="quarter" idx="4"/>
          </p:nvPr>
        </p:nvSpPr>
        <p:spPr/>
        <p:txBody>
          <a:bodyPr/>
          <a:lstStyle/>
          <a:p>
            <a:pPr defTabSz="465887">
              <a:defRPr/>
            </a:pPr>
            <a:endParaRPr lang="en-US">
              <a:solidFill>
                <a:prstClr val="black"/>
              </a:solidFill>
              <a:latin typeface="Calibri" panose="020F0502020204030204"/>
            </a:endParaRPr>
          </a:p>
        </p:txBody>
      </p:sp>
      <p:sp>
        <p:nvSpPr>
          <p:cNvPr id="124933"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610" eaLnBrk="0" hangingPunct="0">
              <a:defRPr sz="2400">
                <a:solidFill>
                  <a:schemeClr val="tx1"/>
                </a:solidFill>
                <a:latin typeface="Arial" charset="0"/>
                <a:ea typeface="ＭＳ Ｐゴシック" charset="0"/>
                <a:cs typeface="ＭＳ Ｐゴシック" charset="0"/>
              </a:defRPr>
            </a:lvl1pPr>
            <a:lvl2pPr marL="771450" indent="-296711" defTabSz="967610" eaLnBrk="0" hangingPunct="0">
              <a:defRPr sz="2400">
                <a:solidFill>
                  <a:schemeClr val="tx1"/>
                </a:solidFill>
                <a:latin typeface="Arial" charset="0"/>
                <a:ea typeface="ＭＳ Ｐゴシック" charset="0"/>
              </a:defRPr>
            </a:lvl2pPr>
            <a:lvl3pPr marL="1186847" indent="-237369" defTabSz="967610" eaLnBrk="0" hangingPunct="0">
              <a:defRPr sz="2400">
                <a:solidFill>
                  <a:schemeClr val="tx1"/>
                </a:solidFill>
                <a:latin typeface="Arial" charset="0"/>
                <a:ea typeface="ＭＳ Ｐゴシック" charset="0"/>
              </a:defRPr>
            </a:lvl3pPr>
            <a:lvl4pPr marL="1661585" indent="-237369" defTabSz="967610" eaLnBrk="0" hangingPunct="0">
              <a:defRPr sz="2400">
                <a:solidFill>
                  <a:schemeClr val="tx1"/>
                </a:solidFill>
                <a:latin typeface="Arial" charset="0"/>
                <a:ea typeface="ＭＳ Ｐゴシック" charset="0"/>
              </a:defRPr>
            </a:lvl4pPr>
            <a:lvl5pPr marL="2136324" indent="-237369" defTabSz="967610" eaLnBrk="0" hangingPunct="0">
              <a:defRPr sz="2400">
                <a:solidFill>
                  <a:schemeClr val="tx1"/>
                </a:solidFill>
                <a:latin typeface="Arial" charset="0"/>
                <a:ea typeface="ＭＳ Ｐゴシック" charset="0"/>
              </a:defRPr>
            </a:lvl5pPr>
            <a:lvl6pPr marL="2611062" indent="-237369" defTabSz="967610" eaLnBrk="0" fontAlgn="base" hangingPunct="0">
              <a:spcBef>
                <a:spcPct val="0"/>
              </a:spcBef>
              <a:spcAft>
                <a:spcPct val="0"/>
              </a:spcAft>
              <a:defRPr sz="2400">
                <a:solidFill>
                  <a:schemeClr val="tx1"/>
                </a:solidFill>
                <a:latin typeface="Arial" charset="0"/>
                <a:ea typeface="ＭＳ Ｐゴシック" charset="0"/>
              </a:defRPr>
            </a:lvl6pPr>
            <a:lvl7pPr marL="3085801" indent="-237369" defTabSz="967610" eaLnBrk="0" fontAlgn="base" hangingPunct="0">
              <a:spcBef>
                <a:spcPct val="0"/>
              </a:spcBef>
              <a:spcAft>
                <a:spcPct val="0"/>
              </a:spcAft>
              <a:defRPr sz="2400">
                <a:solidFill>
                  <a:schemeClr val="tx1"/>
                </a:solidFill>
                <a:latin typeface="Arial" charset="0"/>
                <a:ea typeface="ＭＳ Ｐゴシック" charset="0"/>
              </a:defRPr>
            </a:lvl7pPr>
            <a:lvl8pPr marL="3560540" indent="-237369" defTabSz="967610" eaLnBrk="0" fontAlgn="base" hangingPunct="0">
              <a:spcBef>
                <a:spcPct val="0"/>
              </a:spcBef>
              <a:spcAft>
                <a:spcPct val="0"/>
              </a:spcAft>
              <a:defRPr sz="2400">
                <a:solidFill>
                  <a:schemeClr val="tx1"/>
                </a:solidFill>
                <a:latin typeface="Arial" charset="0"/>
                <a:ea typeface="ＭＳ Ｐゴシック" charset="0"/>
              </a:defRPr>
            </a:lvl8pPr>
            <a:lvl9pPr marL="4035279" indent="-237369" defTabSz="96761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200">
              <a:solidFill>
                <a:prstClr val="black"/>
              </a:solidFill>
              <a:latin typeface="Georgia" charset="0"/>
              <a:cs typeface="Arial" charset="0"/>
            </a:endParaRPr>
          </a:p>
        </p:txBody>
      </p:sp>
      <p:sp>
        <p:nvSpPr>
          <p:cNvPr id="2" name="Header Placeholder 1"/>
          <p:cNvSpPr>
            <a:spLocks noGrp="1"/>
          </p:cNvSpPr>
          <p:nvPr>
            <p:ph type="hdr" sz="quarter" idx="10"/>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061780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897735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744982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87278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939825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78255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endParaRPr lang="en-US" sz="1200" dirty="0">
              <a:solidFill>
                <a:srgbClr val="000000"/>
              </a:solidFill>
              <a:latin typeface="Calibri" charset="0"/>
              <a:cs typeface="Calibri"/>
            </a:endParaRPr>
          </a:p>
        </p:txBody>
      </p:sp>
      <p:sp>
        <p:nvSpPr>
          <p:cNvPr id="52226"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69" rIns="91538" bIns="45769"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solidFill>
                <a:srgbClr val="000000"/>
              </a:solidFill>
              <a:latin typeface="Calibri" charset="0"/>
            </a:endParaRPr>
          </a:p>
        </p:txBody>
      </p:sp>
      <p:sp>
        <p:nvSpPr>
          <p:cNvPr id="522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22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685421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4059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0338226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683787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257212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2939921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06636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197432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039194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3"/>
            <a:ext cx="10058400" cy="2593975"/>
          </a:xfrm>
        </p:spPr>
        <p:txBody>
          <a:bodyPr anchor="b"/>
          <a:lstStyle>
            <a:lvl1pPr>
              <a:defRPr sz="50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1500">
                <a:solidFill>
                  <a:schemeClr val="tx1">
                    <a:tint val="7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84F1AC-C9C9-4D23-8228-7B7126F02AA5}" type="datetime1">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2652154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B25BA-AC02-4AFA-95E0-8BC3D4A41AC7}" type="datetime1">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170309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1EF37-2D14-4D16-B9C6-572551BE7902}" type="datetime1">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116848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19B47-0A31-4975-9480-F59D23F5C2EA}" type="datetime1">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193535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5486400"/>
            <a:ext cx="10212916" cy="1168400"/>
          </a:xfrm>
        </p:spPr>
        <p:txBody>
          <a:bodyPr anchor="t"/>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7" y="3852863"/>
            <a:ext cx="8180916" cy="1633539"/>
          </a:xfrm>
        </p:spPr>
        <p:txBody>
          <a:bodyPr anchor="b"/>
          <a:lstStyle>
            <a:lvl1pPr marL="0" indent="0">
              <a:buNone/>
              <a:defRPr sz="1500">
                <a:solidFill>
                  <a:schemeClr val="tx1">
                    <a:tint val="75000"/>
                  </a:schemeClr>
                </a:solidFill>
              </a:defRPr>
            </a:lvl1pPr>
            <a:lvl2pPr marL="342891" indent="0">
              <a:buNone/>
              <a:defRPr sz="1400">
                <a:solidFill>
                  <a:schemeClr val="tx1">
                    <a:tint val="75000"/>
                  </a:schemeClr>
                </a:solidFill>
              </a:defRPr>
            </a:lvl2pPr>
            <a:lvl3pPr marL="685783" indent="0">
              <a:buNone/>
              <a:defRPr sz="1200">
                <a:solidFill>
                  <a:schemeClr val="tx1">
                    <a:tint val="75000"/>
                  </a:schemeClr>
                </a:solidFill>
              </a:defRPr>
            </a:lvl3pPr>
            <a:lvl4pPr marL="1028674"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9" indent="0">
              <a:buNone/>
              <a:defRPr sz="1100">
                <a:solidFill>
                  <a:schemeClr val="tx1">
                    <a:tint val="75000"/>
                  </a:schemeClr>
                </a:solidFill>
              </a:defRPr>
            </a:lvl7pPr>
            <a:lvl8pPr marL="2400240" indent="0">
              <a:buNone/>
              <a:defRPr sz="1100">
                <a:solidFill>
                  <a:schemeClr val="tx1">
                    <a:tint val="75000"/>
                  </a:schemeClr>
                </a:solidFill>
              </a:defRPr>
            </a:lvl8pPr>
            <a:lvl9pPr marL="2743131"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6E917A-40D9-42E9-9C4E-EBE10BEAB9CA}" type="datetime1">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206126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363BC6-5DAA-4593-A543-AAEA38C3266C}" type="datetime1">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55754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3"/>
          </a:xfrm>
        </p:spPr>
        <p:txBody>
          <a:bodyPr anchor="b">
            <a:noAutofit/>
          </a:bodyPr>
          <a:lstStyle>
            <a:lvl1pPr marL="0" indent="0" algn="ctr">
              <a:buNone/>
              <a:defRPr sz="1500" b="1">
                <a:solidFill>
                  <a:schemeClr val="tx2"/>
                </a:solidFill>
              </a:defRPr>
            </a:lvl1pPr>
            <a:lvl2pPr marL="342891" indent="0">
              <a:buNone/>
              <a:defRPr sz="1500" b="1"/>
            </a:lvl2pPr>
            <a:lvl3pPr marL="685783" indent="0">
              <a:buNone/>
              <a:defRPr sz="1400"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3"/>
          </a:xfrm>
        </p:spPr>
        <p:txBody>
          <a:bodyPr anchor="b">
            <a:noAutofit/>
          </a:bodyPr>
          <a:lstStyle>
            <a:lvl1pPr marL="0" indent="0" algn="ctr">
              <a:buNone/>
              <a:defRPr sz="1500" b="1">
                <a:solidFill>
                  <a:schemeClr val="tx2"/>
                </a:solidFill>
              </a:defRPr>
            </a:lvl1pPr>
            <a:lvl2pPr marL="342891" indent="0">
              <a:buNone/>
              <a:defRPr sz="1500" b="1"/>
            </a:lvl2pPr>
            <a:lvl3pPr marL="685783" indent="0">
              <a:buNone/>
              <a:defRPr sz="1400"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FD131-A9CE-4043-B0F8-46615D25007B}" type="datetime1">
              <a:rPr lang="en-US" smtClean="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139999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829560-A3F7-4AE9-8B56-D4D18F48DD21}" type="datetime1">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7940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8A631-E5AE-4AE4-B7AC-532F6B076C4F}" type="datetime1">
              <a:rPr lang="en-US" smtClean="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333106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2" y="5495544"/>
            <a:ext cx="10363200" cy="594360"/>
          </a:xfrm>
        </p:spPr>
        <p:txBody>
          <a:bodyPr anchor="b"/>
          <a:lstStyle>
            <a:lvl1pPr algn="ctr">
              <a:defRPr sz="17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1" y="6096000"/>
            <a:ext cx="10363202" cy="609600"/>
          </a:xfrm>
        </p:spPr>
        <p:txBody>
          <a:bodyPr>
            <a:normAutofit/>
          </a:bodyPr>
          <a:lstStyle>
            <a:lvl1pPr marL="0" indent="0" algn="ctr">
              <a:buNone/>
              <a:defRPr sz="1200"/>
            </a:lvl1pPr>
            <a:lvl2pPr marL="342891" indent="0">
              <a:buNone/>
              <a:defRPr sz="900"/>
            </a:lvl2pPr>
            <a:lvl3pPr marL="685783" indent="0">
              <a:buNone/>
              <a:defRPr sz="800"/>
            </a:lvl3pPr>
            <a:lvl4pPr marL="1028674" indent="0">
              <a:buNone/>
              <a:defRPr sz="700"/>
            </a:lvl4pPr>
            <a:lvl5pPr marL="1371566" indent="0">
              <a:buNone/>
              <a:defRPr sz="700"/>
            </a:lvl5pPr>
            <a:lvl6pPr marL="1714457" indent="0">
              <a:buNone/>
              <a:defRPr sz="700"/>
            </a:lvl6pPr>
            <a:lvl7pPr marL="2057349" indent="0">
              <a:buNone/>
              <a:defRPr sz="700"/>
            </a:lvl7pPr>
            <a:lvl8pPr marL="2400240" indent="0">
              <a:buNone/>
              <a:defRPr sz="700"/>
            </a:lvl8pPr>
            <a:lvl9pPr marL="2743131"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47549-115F-4F7C-A8CD-A6602A8AE988}" type="datetime1">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18AA6-39F1-4B5F-8B04-F1A6836FF716}"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050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7"/>
            <a:ext cx="10363200" cy="594627"/>
          </a:xfrm>
        </p:spPr>
        <p:txBody>
          <a:bodyPr anchor="b"/>
          <a:lstStyle>
            <a:lvl1pPr algn="ctr">
              <a:defRPr sz="17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200"/>
            </a:lvl1pPr>
            <a:lvl2pPr marL="342891" indent="0">
              <a:buNone/>
              <a:defRPr sz="900"/>
            </a:lvl2pPr>
            <a:lvl3pPr marL="685783" indent="0">
              <a:buNone/>
              <a:defRPr sz="800"/>
            </a:lvl3pPr>
            <a:lvl4pPr marL="1028674" indent="0">
              <a:buNone/>
              <a:defRPr sz="700"/>
            </a:lvl4pPr>
            <a:lvl5pPr marL="1371566" indent="0">
              <a:buNone/>
              <a:defRPr sz="700"/>
            </a:lvl5pPr>
            <a:lvl6pPr marL="1714457" indent="0">
              <a:buNone/>
              <a:defRPr sz="700"/>
            </a:lvl6pPr>
            <a:lvl7pPr marL="2057349" indent="0">
              <a:buNone/>
              <a:defRPr sz="700"/>
            </a:lvl7pPr>
            <a:lvl8pPr marL="2400240" indent="0">
              <a:buNone/>
              <a:defRPr sz="700"/>
            </a:lvl8pPr>
            <a:lvl9pPr marL="2743131" indent="0">
              <a:buNone/>
              <a:defRPr sz="7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70932CA-98F4-45E2-8A75-E67F1EFB3CED}" type="datetime1">
              <a:rPr lang="en-US" smtClean="0"/>
              <a:t>3/5/2019</a:t>
            </a:fld>
            <a:endParaRPr lang="en-US"/>
          </a:p>
        </p:txBody>
      </p:sp>
      <p:sp>
        <p:nvSpPr>
          <p:cNvPr id="9" name="Slide Number Placeholder 8"/>
          <p:cNvSpPr>
            <a:spLocks noGrp="1"/>
          </p:cNvSpPr>
          <p:nvPr>
            <p:ph type="sldNum" sz="quarter" idx="11"/>
          </p:nvPr>
        </p:nvSpPr>
        <p:spPr/>
        <p:txBody>
          <a:bodyPr/>
          <a:lstStyle/>
          <a:p>
            <a:fld id="{75218AA6-39F1-4B5F-8B04-F1A6836FF71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3302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160000" cy="1143000"/>
          </a:xfrm>
          <a:prstGeom prst="rect">
            <a:avLst/>
          </a:prstGeom>
        </p:spPr>
        <p:txBody>
          <a:bodyPr vert="horz" lIns="68580" tIns="34290" rIns="68580" bIns="3429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400">
                <a:solidFill>
                  <a:srgbClr val="FFFFFF"/>
                </a:solidFill>
              </a:defRPr>
            </a:lvl1pPr>
          </a:lstStyle>
          <a:p>
            <a:fld id="{75218AA6-39F1-4B5F-8B04-F1A6836FF716}" type="slidenum">
              <a:rPr lang="en-US" smtClean="0"/>
              <a:t>‹#›</a:t>
            </a:fld>
            <a:endParaRPr lang="en-US"/>
          </a:p>
        </p:txBody>
      </p:sp>
      <p:sp>
        <p:nvSpPr>
          <p:cNvPr id="5" name="Footer Placeholder 4"/>
          <p:cNvSpPr>
            <a:spLocks noGrp="1"/>
          </p:cNvSpPr>
          <p:nvPr>
            <p:ph type="ftr" sz="quarter" idx="3"/>
          </p:nvPr>
        </p:nvSpPr>
        <p:spPr>
          <a:xfrm rot="16200000">
            <a:off x="10510431" y="3987800"/>
            <a:ext cx="2367281" cy="487680"/>
          </a:xfrm>
          <a:prstGeom prst="rect">
            <a:avLst/>
          </a:prstGeom>
        </p:spPr>
        <p:txBody>
          <a:bodyPr vert="horz" lIns="68580" tIns="34290" rIns="68580" bIns="34290" rtlCol="0" anchor="ctr"/>
          <a:lstStyle>
            <a:lvl1pPr algn="r">
              <a:defRPr sz="900">
                <a:solidFill>
                  <a:schemeClr val="bg2"/>
                </a:solidFill>
              </a:defRPr>
            </a:lvl1pPr>
          </a:lstStyle>
          <a:p>
            <a:endParaRPr lang="en-US"/>
          </a:p>
        </p:txBody>
      </p:sp>
      <p:sp>
        <p:nvSpPr>
          <p:cNvPr id="4" name="Date Placeholder 3"/>
          <p:cNvSpPr>
            <a:spLocks noGrp="1"/>
          </p:cNvSpPr>
          <p:nvPr>
            <p:ph type="dt" sz="half" idx="2"/>
          </p:nvPr>
        </p:nvSpPr>
        <p:spPr>
          <a:xfrm rot="16200000">
            <a:off x="10474872" y="1584960"/>
            <a:ext cx="2438399" cy="487680"/>
          </a:xfrm>
          <a:prstGeom prst="rect">
            <a:avLst/>
          </a:prstGeom>
        </p:spPr>
        <p:txBody>
          <a:bodyPr vert="horz" lIns="68580" tIns="34290" rIns="68580" bIns="34290" rtlCol="0" anchor="ctr"/>
          <a:lstStyle>
            <a:lvl1pPr algn="l">
              <a:defRPr sz="900">
                <a:solidFill>
                  <a:schemeClr val="bg2"/>
                </a:solidFill>
              </a:defRPr>
            </a:lvl1pPr>
          </a:lstStyle>
          <a:p>
            <a:fld id="{69B69ADB-F7DA-45FB-B754-1813B0D78087}" type="datetime1">
              <a:rPr lang="en-US" smtClean="0"/>
              <a:t>3/5/2019</a:t>
            </a:fld>
            <a:endParaRPr lang="en-US"/>
          </a:p>
        </p:txBody>
      </p:sp>
    </p:spTree>
    <p:extLst>
      <p:ext uri="{BB962C8B-B14F-4D97-AF65-F5344CB8AC3E}">
        <p14:creationId xmlns:p14="http://schemas.microsoft.com/office/powerpoint/2010/main" val="91184466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l" defTabSz="685783" rtl="0" eaLnBrk="1" latinLnBrk="0" hangingPunct="1">
        <a:spcBef>
          <a:spcPct val="0"/>
        </a:spcBef>
        <a:buNone/>
        <a:defRPr sz="3500" kern="1200" cap="none" spc="-75" baseline="0">
          <a:ln>
            <a:noFill/>
          </a:ln>
          <a:solidFill>
            <a:schemeClr val="tx2"/>
          </a:solidFill>
          <a:effectLst/>
          <a:latin typeface="+mj-lt"/>
          <a:ea typeface="+mj-ea"/>
          <a:cs typeface="+mj-cs"/>
        </a:defRPr>
      </a:lvl1pPr>
    </p:titleStyle>
    <p:bodyStyle>
      <a:lvl1pPr marL="257168" indent="-171446" algn="l" defTabSz="685783"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1pPr>
      <a:lvl2pPr marL="480048" indent="-171446" algn="l" defTabSz="685783"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61" indent="-171446" algn="l" defTabSz="685783"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960096" indent="-171446" algn="l" defTabSz="685783"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31" indent="-171446" algn="l" defTabSz="685783" rtl="0" eaLnBrk="1" latinLnBrk="0" hangingPunct="1">
        <a:spcBef>
          <a:spcPct val="20000"/>
        </a:spcBef>
        <a:buClr>
          <a:schemeClr val="accent5"/>
        </a:buClr>
        <a:buFont typeface="Arial" pitchFamily="34" charset="0"/>
        <a:buChar char="•"/>
        <a:defRPr sz="1100" kern="1200" baseline="0">
          <a:solidFill>
            <a:schemeClr val="tx1"/>
          </a:solidFill>
          <a:latin typeface="+mn-lt"/>
          <a:ea typeface="+mn-ea"/>
          <a:cs typeface="+mn-cs"/>
        </a:defRPr>
      </a:lvl5pPr>
      <a:lvl6pPr marL="1302987" indent="-137157" algn="l" defTabSz="685783" rtl="0" eaLnBrk="1" latinLnBrk="0" hangingPunct="1">
        <a:spcBef>
          <a:spcPct val="20000"/>
        </a:spcBef>
        <a:buClr>
          <a:schemeClr val="accent1"/>
        </a:buClr>
        <a:buFont typeface="Arial" pitchFamily="34" charset="0"/>
        <a:buChar char="•"/>
        <a:defRPr sz="1100" kern="1200" baseline="0">
          <a:solidFill>
            <a:schemeClr val="tx1"/>
          </a:solidFill>
          <a:latin typeface="+mn-lt"/>
          <a:ea typeface="+mn-ea"/>
          <a:cs typeface="+mn-cs"/>
        </a:defRPr>
      </a:lvl6pPr>
      <a:lvl7pPr marL="1440144" indent="-137157" algn="l" defTabSz="685783" rtl="0" eaLnBrk="1" latinLnBrk="0" hangingPunct="1">
        <a:spcBef>
          <a:spcPct val="20000"/>
        </a:spcBef>
        <a:buClr>
          <a:schemeClr val="accent2"/>
        </a:buClr>
        <a:buFont typeface="Arial" pitchFamily="34" charset="0"/>
        <a:buChar char="•"/>
        <a:defRPr sz="1100" kern="1200">
          <a:solidFill>
            <a:schemeClr val="tx1"/>
          </a:solidFill>
          <a:latin typeface="+mn-lt"/>
          <a:ea typeface="+mn-ea"/>
          <a:cs typeface="+mn-cs"/>
        </a:defRPr>
      </a:lvl7pPr>
      <a:lvl8pPr marL="1577301" indent="-137157" algn="l" defTabSz="685783" rtl="0" eaLnBrk="1" latinLnBrk="0" hangingPunct="1">
        <a:spcBef>
          <a:spcPct val="20000"/>
        </a:spcBef>
        <a:buClr>
          <a:schemeClr val="accent3"/>
        </a:buClr>
        <a:buFont typeface="Arial" pitchFamily="34" charset="0"/>
        <a:buChar char="•"/>
        <a:defRPr sz="1100" kern="1200">
          <a:solidFill>
            <a:schemeClr val="tx1"/>
          </a:solidFill>
          <a:latin typeface="+mn-lt"/>
          <a:ea typeface="+mn-ea"/>
          <a:cs typeface="+mn-cs"/>
        </a:defRPr>
      </a:lvl8pPr>
      <a:lvl9pPr marL="1714457" indent="-137157" algn="l" defTabSz="685783" rtl="0" eaLnBrk="1" latinLnBrk="0" hangingPunct="1">
        <a:spcBef>
          <a:spcPct val="20000"/>
        </a:spcBef>
        <a:buClr>
          <a:schemeClr val="accent4"/>
        </a:buClr>
        <a:buFont typeface="Arial" pitchFamily="34" charset="0"/>
        <a:buChar char="•"/>
        <a:defRPr sz="11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pbs.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khearn@udel.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h1.oet.udel.edu/pbs/recognition/application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linda.smith@doe.k12.de.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delawarepbs.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Delaware PBS Cadre</a:t>
            </a:r>
            <a:endParaRPr lang="en-US" sz="6600" dirty="0"/>
          </a:p>
        </p:txBody>
      </p:sp>
      <p:sp>
        <p:nvSpPr>
          <p:cNvPr id="3" name="Subtitle 2"/>
          <p:cNvSpPr>
            <a:spLocks noGrp="1"/>
          </p:cNvSpPr>
          <p:nvPr>
            <p:ph type="subTitle" idx="1"/>
          </p:nvPr>
        </p:nvSpPr>
        <p:spPr/>
        <p:txBody>
          <a:bodyPr>
            <a:normAutofit/>
          </a:bodyPr>
          <a:lstStyle/>
          <a:p>
            <a:r>
              <a:rPr lang="en-US" sz="2800" dirty="0" smtClean="0"/>
              <a:t>Tuesday, February 16, 2019</a:t>
            </a:r>
            <a:endParaRPr lang="en-US" sz="2800" dirty="0"/>
          </a:p>
        </p:txBody>
      </p:sp>
      <p:pic>
        <p:nvPicPr>
          <p:cNvPr id="4" name="Picture 3"/>
          <p:cNvPicPr/>
          <p:nvPr/>
        </p:nvPicPr>
        <p:blipFill rotWithShape="1">
          <a:blip r:embed="rId3"/>
          <a:srcRect l="14397" t="12972" r="58171" b="34493"/>
          <a:stretch/>
        </p:blipFill>
        <p:spPr bwMode="auto">
          <a:xfrm>
            <a:off x="8006616" y="656046"/>
            <a:ext cx="2630714" cy="2406467"/>
          </a:xfrm>
          <a:prstGeom prst="rect">
            <a:avLst/>
          </a:prstGeom>
          <a:ln w="28575">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2960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4733"/>
            <a:ext cx="9601200" cy="1485900"/>
          </a:xfrm>
        </p:spPr>
        <p:txBody>
          <a:bodyPr/>
          <a:lstStyle/>
          <a:p>
            <a:r>
              <a:rPr lang="en-US" dirty="0" smtClean="0"/>
              <a:t>Tier </a:t>
            </a:r>
            <a:r>
              <a:rPr lang="en-US" dirty="0"/>
              <a:t>1: School-wide PBS Team Series</a:t>
            </a:r>
          </a:p>
        </p:txBody>
      </p:sp>
      <p:sp>
        <p:nvSpPr>
          <p:cNvPr id="3" name="Content Placeholder 2"/>
          <p:cNvSpPr>
            <a:spLocks noGrp="1"/>
          </p:cNvSpPr>
          <p:nvPr>
            <p:ph idx="1"/>
          </p:nvPr>
        </p:nvSpPr>
        <p:spPr>
          <a:xfrm>
            <a:off x="1556040" y="1805506"/>
            <a:ext cx="9252857" cy="4538475"/>
          </a:xfrm>
        </p:spPr>
        <p:txBody>
          <a:bodyPr>
            <a:normAutofit/>
          </a:bodyPr>
          <a:lstStyle/>
          <a:p>
            <a:r>
              <a:rPr lang="en-US" sz="2600" dirty="0"/>
              <a:t>SWPBS Team Training Series </a:t>
            </a:r>
          </a:p>
          <a:p>
            <a:pPr lvl="1"/>
            <a:r>
              <a:rPr lang="en-US" sz="2600" dirty="0" smtClean="0"/>
              <a:t>Summer workshop, Summer team work, Fall workshop</a:t>
            </a:r>
            <a:endParaRPr lang="en-US" sz="2600" dirty="0"/>
          </a:p>
          <a:p>
            <a:r>
              <a:rPr lang="en-US" sz="2600" dirty="0"/>
              <a:t>Think of potential teams based on interest and need</a:t>
            </a:r>
          </a:p>
          <a:p>
            <a:endParaRPr lang="en-US" sz="2600" dirty="0"/>
          </a:p>
          <a:p>
            <a:r>
              <a:rPr lang="en-US" sz="2600" dirty="0"/>
              <a:t>Support Readiness</a:t>
            </a:r>
          </a:p>
          <a:p>
            <a:pPr lvl="1"/>
            <a:r>
              <a:rPr lang="en-US" sz="2600" dirty="0"/>
              <a:t>Plan with administration;  Administrator team buy-in is key!</a:t>
            </a:r>
          </a:p>
          <a:p>
            <a:pPr lvl="1"/>
            <a:r>
              <a:rPr lang="en-US" sz="2600" dirty="0"/>
              <a:t>Discuss team structure</a:t>
            </a:r>
          </a:p>
          <a:p>
            <a:pPr lvl="1"/>
            <a:r>
              <a:rPr lang="en-US" sz="2600" dirty="0"/>
              <a:t>Provide overview of MTSS &amp; Tier 1 efforts</a:t>
            </a:r>
          </a:p>
          <a:p>
            <a:endParaRPr lang="en-US" dirty="0"/>
          </a:p>
          <a:p>
            <a:endParaRPr lang="en-US" dirty="0"/>
          </a:p>
        </p:txBody>
      </p:sp>
    </p:spTree>
    <p:extLst>
      <p:ext uri="{BB962C8B-B14F-4D97-AF65-F5344CB8AC3E}">
        <p14:creationId xmlns:p14="http://schemas.microsoft.com/office/powerpoint/2010/main" val="809371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for Positive Behavior Support</a:t>
            </a:r>
            <a:br>
              <a:rPr lang="en-US" dirty="0" smtClean="0"/>
            </a:br>
            <a:r>
              <a:rPr lang="en-US" dirty="0" smtClean="0"/>
              <a:t>Conference Sharing</a:t>
            </a:r>
            <a:endParaRPr lang="en-US" dirty="0"/>
          </a:p>
        </p:txBody>
      </p:sp>
      <p:sp>
        <p:nvSpPr>
          <p:cNvPr id="3" name="Content Placeholder 2"/>
          <p:cNvSpPr>
            <a:spLocks noGrp="1"/>
          </p:cNvSpPr>
          <p:nvPr>
            <p:ph idx="1"/>
          </p:nvPr>
        </p:nvSpPr>
        <p:spPr/>
        <p:txBody>
          <a:bodyPr>
            <a:normAutofit fontScale="92500" lnSpcReduction="20000"/>
          </a:bodyPr>
          <a:lstStyle/>
          <a:p>
            <a:pPr marL="85722" indent="0">
              <a:buNone/>
            </a:pPr>
            <a:r>
              <a:rPr lang="en-US" sz="4000" u="sng" dirty="0">
                <a:solidFill>
                  <a:srgbClr val="C00000"/>
                </a:solidFill>
              </a:rPr>
              <a:t>THANK YOU </a:t>
            </a:r>
            <a:r>
              <a:rPr lang="en-US" sz="3600" dirty="0"/>
              <a:t>to our coaches for sharing </a:t>
            </a:r>
            <a:r>
              <a:rPr lang="en-US" sz="3600" dirty="0" smtClean="0"/>
              <a:t>their APBS Conference take-</a:t>
            </a:r>
            <a:r>
              <a:rPr lang="en-US" sz="3600" dirty="0" err="1" smtClean="0"/>
              <a:t>aways</a:t>
            </a:r>
            <a:r>
              <a:rPr lang="en-US" sz="3600" dirty="0" smtClean="0"/>
              <a:t> with us today!</a:t>
            </a:r>
          </a:p>
          <a:p>
            <a:pPr marL="85722" indent="0">
              <a:buNone/>
            </a:pPr>
            <a:endParaRPr lang="en-US" sz="3600" dirty="0"/>
          </a:p>
          <a:p>
            <a:r>
              <a:rPr lang="en-US" sz="3600" dirty="0" err="1"/>
              <a:t>LaWanda</a:t>
            </a:r>
            <a:r>
              <a:rPr lang="en-US" sz="3600" dirty="0"/>
              <a:t> – Capital School District </a:t>
            </a:r>
          </a:p>
          <a:p>
            <a:r>
              <a:rPr lang="en-US" sz="3600" dirty="0"/>
              <a:t>Laura, Jen and Melanie – Colonial School District</a:t>
            </a:r>
          </a:p>
          <a:p>
            <a:r>
              <a:rPr lang="en-US" sz="3600" dirty="0"/>
              <a:t>Sarah – Red Clay </a:t>
            </a:r>
          </a:p>
          <a:p>
            <a:endParaRPr lang="en-US" dirty="0" smtClean="0">
              <a:hlinkClick r:id="rId3"/>
            </a:endParaRPr>
          </a:p>
          <a:p>
            <a:endParaRPr lang="en-US" dirty="0">
              <a:hlinkClick r:id="rId3"/>
            </a:endParaRPr>
          </a:p>
          <a:p>
            <a:endParaRPr lang="en-US" dirty="0" smtClean="0">
              <a:hlinkClick r:id="rId3"/>
            </a:endParaRPr>
          </a:p>
          <a:p>
            <a:endParaRPr lang="en-US" dirty="0" smtClean="0">
              <a:hlinkClick r:id="rId3"/>
            </a:endParaRPr>
          </a:p>
          <a:p>
            <a:r>
              <a:rPr lang="en-US" sz="3200" dirty="0" smtClean="0">
                <a:hlinkClick r:id="rId3"/>
              </a:rPr>
              <a:t>http</a:t>
            </a:r>
            <a:r>
              <a:rPr lang="en-US" sz="3200" dirty="0">
                <a:hlinkClick r:id="rId3"/>
              </a:rPr>
              <a:t>://</a:t>
            </a:r>
            <a:r>
              <a:rPr lang="en-US" sz="3200" dirty="0" smtClean="0">
                <a:hlinkClick r:id="rId3"/>
              </a:rPr>
              <a:t>apbs.org</a:t>
            </a:r>
            <a:endParaRPr lang="en-US" sz="3200" dirty="0" smtClean="0"/>
          </a:p>
          <a:p>
            <a:endParaRPr lang="en-US" sz="2800" dirty="0"/>
          </a:p>
          <a:p>
            <a:endParaRPr lang="en-US" sz="2800" dirty="0" smtClean="0"/>
          </a:p>
        </p:txBody>
      </p:sp>
    </p:spTree>
    <p:extLst>
      <p:ext uri="{BB962C8B-B14F-4D97-AF65-F5344CB8AC3E}">
        <p14:creationId xmlns:p14="http://schemas.microsoft.com/office/powerpoint/2010/main" val="425411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688123"/>
            <a:ext cx="10572000" cy="2732075"/>
          </a:xfrm>
        </p:spPr>
        <p:txBody>
          <a:bodyPr/>
          <a:lstStyle/>
          <a:p>
            <a:r>
              <a:rPr lang="en-US" sz="3600" dirty="0"/>
              <a:t>The Intersection of MTSS and </a:t>
            </a:r>
            <a:r>
              <a:rPr lang="en-US" sz="3600" dirty="0" smtClean="0"/>
              <a:t>Special </a:t>
            </a:r>
            <a:r>
              <a:rPr lang="en-US" sz="3600" dirty="0"/>
              <a:t>E</a:t>
            </a:r>
            <a:r>
              <a:rPr lang="en-US" sz="3600" dirty="0" smtClean="0"/>
              <a:t>ducation</a:t>
            </a:r>
            <a:r>
              <a:rPr lang="en-US" sz="3600" dirty="0"/>
              <a:t>: </a:t>
            </a:r>
            <a:r>
              <a:rPr lang="en-US" sz="3600" dirty="0" smtClean="0"/>
              <a:t>Addressing </a:t>
            </a:r>
            <a:r>
              <a:rPr lang="en-US" sz="3600" dirty="0"/>
              <a:t>M</a:t>
            </a:r>
            <a:r>
              <a:rPr lang="en-US" sz="3600" dirty="0" smtClean="0"/>
              <a:t>yths</a:t>
            </a:r>
            <a:r>
              <a:rPr lang="en-US" sz="3600" dirty="0"/>
              <a:t>, </a:t>
            </a:r>
            <a:r>
              <a:rPr lang="en-US" sz="3600" dirty="0" smtClean="0"/>
              <a:t>Facts </a:t>
            </a:r>
            <a:r>
              <a:rPr lang="en-US" sz="3600" dirty="0"/>
              <a:t>and </a:t>
            </a:r>
            <a:r>
              <a:rPr lang="en-US" sz="3600" dirty="0" smtClean="0"/>
              <a:t>Misconceptions</a:t>
            </a:r>
            <a:r>
              <a:rPr lang="en-US" dirty="0"/>
              <a:t/>
            </a:r>
            <a:br>
              <a:rPr lang="en-US" dirty="0"/>
            </a:br>
            <a:endParaRPr lang="en-US" dirty="0"/>
          </a:p>
        </p:txBody>
      </p:sp>
      <p:sp>
        <p:nvSpPr>
          <p:cNvPr id="3" name="Subtitle 2"/>
          <p:cNvSpPr>
            <a:spLocks noGrp="1"/>
          </p:cNvSpPr>
          <p:nvPr>
            <p:ph type="subTitle" idx="1"/>
          </p:nvPr>
        </p:nvSpPr>
        <p:spPr>
          <a:xfrm>
            <a:off x="810001" y="5280846"/>
            <a:ext cx="10572000" cy="838599"/>
          </a:xfrm>
        </p:spPr>
        <p:txBody>
          <a:bodyPr>
            <a:noAutofit/>
          </a:bodyPr>
          <a:lstStyle/>
          <a:p>
            <a:r>
              <a:rPr lang="en-US" sz="2800" dirty="0" smtClean="0"/>
              <a:t>Take-a-ways from APBS 2019</a:t>
            </a:r>
          </a:p>
          <a:p>
            <a:r>
              <a:rPr lang="en-US" sz="2800" dirty="0" smtClean="0"/>
              <a:t>Sarah </a:t>
            </a:r>
            <a:r>
              <a:rPr lang="en-US" sz="2800" dirty="0" err="1" smtClean="0"/>
              <a:t>Schmittinger</a:t>
            </a:r>
            <a:r>
              <a:rPr lang="en-US" sz="2800" dirty="0" smtClean="0"/>
              <a:t> </a:t>
            </a:r>
            <a:r>
              <a:rPr lang="en-US" sz="2800" dirty="0" err="1" smtClean="0"/>
              <a:t>Kashner</a:t>
            </a:r>
            <a:r>
              <a:rPr lang="en-US" sz="2800" dirty="0" smtClean="0"/>
              <a:t>- District Coach, RCCSD</a:t>
            </a:r>
            <a:endParaRPr lang="en-US" sz="2800" dirty="0"/>
          </a:p>
        </p:txBody>
      </p:sp>
    </p:spTree>
    <p:extLst>
      <p:ext uri="{BB962C8B-B14F-4D97-AF65-F5344CB8AC3E}">
        <p14:creationId xmlns:p14="http://schemas.microsoft.com/office/powerpoint/2010/main" val="725832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0000" y="464234"/>
            <a:ext cx="10571998" cy="953404"/>
          </a:xfrm>
        </p:spPr>
        <p:txBody>
          <a:bodyPr/>
          <a:lstStyle/>
          <a:p>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a:t> Myth #1 –</a:t>
            </a:r>
            <a:br>
              <a:rPr lang="en-US" sz="2800" dirty="0"/>
            </a:br>
            <a:r>
              <a:rPr lang="en-US" sz="2800" dirty="0"/>
              <a:t>All students who don’t succeed at T2 MUST move to T3. </a:t>
            </a:r>
          </a:p>
        </p:txBody>
      </p:sp>
      <p:sp>
        <p:nvSpPr>
          <p:cNvPr id="3" name="Content Placeholder 2"/>
          <p:cNvSpPr>
            <a:spLocks noGrp="1"/>
          </p:cNvSpPr>
          <p:nvPr>
            <p:ph idx="1"/>
          </p:nvPr>
        </p:nvSpPr>
        <p:spPr>
          <a:xfrm>
            <a:off x="818712" y="2222287"/>
            <a:ext cx="10554574" cy="4080039"/>
          </a:xfrm>
        </p:spPr>
        <p:txBody>
          <a:bodyPr/>
          <a:lstStyle/>
          <a:p>
            <a:pPr lvl="0"/>
            <a:r>
              <a:rPr lang="en-US" sz="2800" dirty="0" smtClean="0"/>
              <a:t>Schools </a:t>
            </a:r>
            <a:r>
              <a:rPr lang="en-US" sz="2800" dirty="0"/>
              <a:t>should have multiple tier 2 interventions in place. </a:t>
            </a:r>
          </a:p>
          <a:p>
            <a:pPr lvl="1"/>
            <a:r>
              <a:rPr lang="en-US" sz="2400" dirty="0"/>
              <a:t>Identify best match</a:t>
            </a:r>
          </a:p>
          <a:p>
            <a:pPr lvl="1"/>
            <a:r>
              <a:rPr lang="en-US" sz="2400" dirty="0"/>
              <a:t>Consider whether a student would benefit from more than one intervention </a:t>
            </a:r>
          </a:p>
          <a:p>
            <a:pPr lvl="0"/>
            <a:r>
              <a:rPr lang="en-US" sz="2800" dirty="0"/>
              <a:t>T2 </a:t>
            </a:r>
            <a:r>
              <a:rPr lang="en-US" sz="2800" dirty="0" smtClean="0"/>
              <a:t>interventions </a:t>
            </a:r>
            <a:r>
              <a:rPr lang="en-US" sz="2800" dirty="0"/>
              <a:t>can be adapted</a:t>
            </a:r>
          </a:p>
          <a:p>
            <a:pPr lvl="1"/>
            <a:r>
              <a:rPr lang="en-US" sz="2400" dirty="0"/>
              <a:t>Modification/adaptations to standard protocol. (increase or decrease, modify core components, add supplemental supports). </a:t>
            </a:r>
          </a:p>
          <a:p>
            <a:pPr lvl="1"/>
            <a:r>
              <a:rPr lang="en-US" sz="2400" dirty="0"/>
              <a:t>Timing of adaptions (at onset, due to </a:t>
            </a:r>
            <a:r>
              <a:rPr lang="en-US" sz="2400" dirty="0" err="1"/>
              <a:t>nonresponsiveness</a:t>
            </a:r>
            <a:r>
              <a:rPr lang="en-US" sz="2400" dirty="0"/>
              <a:t>)</a:t>
            </a:r>
          </a:p>
          <a:p>
            <a:endParaRPr lang="en-US" sz="1800" dirty="0"/>
          </a:p>
        </p:txBody>
      </p:sp>
    </p:spTree>
    <p:extLst>
      <p:ext uri="{BB962C8B-B14F-4D97-AF65-F5344CB8AC3E}">
        <p14:creationId xmlns:p14="http://schemas.microsoft.com/office/powerpoint/2010/main" val="214592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
            </a:r>
            <a:br>
              <a:rPr lang="en-US" sz="2400" dirty="0"/>
            </a:br>
            <a:r>
              <a:rPr lang="en-US" sz="2800" dirty="0"/>
              <a:t> Myth #</a:t>
            </a:r>
            <a:r>
              <a:rPr lang="en-US" sz="2800" dirty="0" smtClean="0"/>
              <a:t>2-</a:t>
            </a:r>
            <a:br>
              <a:rPr lang="en-US" sz="2800" dirty="0" smtClean="0"/>
            </a:br>
            <a:r>
              <a:rPr lang="en-US" sz="2800" dirty="0" smtClean="0"/>
              <a:t> </a:t>
            </a:r>
            <a:r>
              <a:rPr lang="en-US" sz="2800" dirty="0"/>
              <a:t>Tier 3 data collection is difficult, if not, impossible, to accomplish</a:t>
            </a:r>
            <a:r>
              <a:rPr lang="en-US" sz="2800" dirty="0" smtClean="0"/>
              <a:t>….</a:t>
            </a:r>
            <a:endParaRPr lang="en-US" sz="2800" dirty="0"/>
          </a:p>
        </p:txBody>
      </p:sp>
      <p:sp>
        <p:nvSpPr>
          <p:cNvPr id="3" name="Content Placeholder 2"/>
          <p:cNvSpPr>
            <a:spLocks noGrp="1"/>
          </p:cNvSpPr>
          <p:nvPr>
            <p:ph idx="1"/>
          </p:nvPr>
        </p:nvSpPr>
        <p:spPr>
          <a:xfrm>
            <a:off x="818712" y="2222287"/>
            <a:ext cx="10554574" cy="4192581"/>
          </a:xfrm>
        </p:spPr>
        <p:txBody>
          <a:bodyPr>
            <a:normAutofit/>
          </a:bodyPr>
          <a:lstStyle/>
          <a:p>
            <a:r>
              <a:rPr lang="en-US" sz="1800" dirty="0" smtClean="0"/>
              <a:t>How </a:t>
            </a:r>
            <a:r>
              <a:rPr lang="en-US" sz="1800" dirty="0"/>
              <a:t>to you coordinate data across many plans? </a:t>
            </a:r>
          </a:p>
          <a:p>
            <a:pPr lvl="0"/>
            <a:r>
              <a:rPr lang="en-US" sz="1800" dirty="0"/>
              <a:t>How do you manage it?</a:t>
            </a:r>
          </a:p>
          <a:p>
            <a:r>
              <a:rPr lang="en-US" sz="1800" dirty="0" smtClean="0"/>
              <a:t>Use</a:t>
            </a:r>
            <a:r>
              <a:rPr lang="en-US" sz="1800" dirty="0"/>
              <a:t> e</a:t>
            </a:r>
            <a:r>
              <a:rPr lang="en-US" sz="1800" dirty="0" smtClean="0"/>
              <a:t>asy </a:t>
            </a:r>
            <a:r>
              <a:rPr lang="en-US" sz="1800" dirty="0"/>
              <a:t>data </a:t>
            </a:r>
            <a:r>
              <a:rPr lang="en-US" sz="1800" dirty="0" smtClean="0"/>
              <a:t>collection tools</a:t>
            </a:r>
            <a:endParaRPr lang="en-US" sz="1800" dirty="0"/>
          </a:p>
          <a:p>
            <a:pPr lvl="0"/>
            <a:r>
              <a:rPr lang="en-US" sz="1800" dirty="0"/>
              <a:t>NCII website—tools chart- examples of screening and progress monitoring. </a:t>
            </a:r>
          </a:p>
          <a:p>
            <a:pPr lvl="0"/>
            <a:r>
              <a:rPr lang="en-US" sz="1800" dirty="0"/>
              <a:t>Behavior progress monitoring tool (vetted by experts in the field)</a:t>
            </a:r>
          </a:p>
          <a:p>
            <a:pPr lvl="0"/>
            <a:r>
              <a:rPr lang="en-US" sz="1800" dirty="0"/>
              <a:t>Keep it simple--- on implementation and kid outcomes. Counting—rates of praise or opportunities to respond. Pick 15 minutes (when implementation is critical) </a:t>
            </a:r>
            <a:endParaRPr lang="en-US" sz="1800" dirty="0" smtClean="0"/>
          </a:p>
          <a:p>
            <a:pPr lvl="0"/>
            <a:r>
              <a:rPr lang="en-US" sz="1800" dirty="0" smtClean="0"/>
              <a:t>The </a:t>
            </a:r>
            <a:r>
              <a:rPr lang="en-US" sz="1800" dirty="0"/>
              <a:t>question is—do we need to increase adult behavior supports or increase student supports? </a:t>
            </a:r>
          </a:p>
          <a:p>
            <a:pPr lvl="0"/>
            <a:r>
              <a:rPr lang="en-US" sz="1800" dirty="0"/>
              <a:t>SCOA app (Scott &amp; Him 2011)—collecting data and imports to graph</a:t>
            </a:r>
          </a:p>
          <a:p>
            <a:pPr lvl="0"/>
            <a:r>
              <a:rPr lang="en-US" sz="1800" dirty="0" err="1"/>
              <a:t>Dbr.education.uconn.edu</a:t>
            </a:r>
            <a:r>
              <a:rPr lang="en-US" sz="1800" dirty="0"/>
              <a:t>- you can swap in adult or kid behavior. </a:t>
            </a:r>
          </a:p>
          <a:p>
            <a:endParaRPr lang="en-US" sz="1800" dirty="0"/>
          </a:p>
        </p:txBody>
      </p:sp>
    </p:spTree>
    <p:extLst>
      <p:ext uri="{BB962C8B-B14F-4D97-AF65-F5344CB8AC3E}">
        <p14:creationId xmlns:p14="http://schemas.microsoft.com/office/powerpoint/2010/main" val="2585409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0000" y="112542"/>
            <a:ext cx="10571998" cy="1305096"/>
          </a:xfrm>
        </p:spPr>
        <p:txBody>
          <a:bodyPr/>
          <a:lstStyle/>
          <a:p>
            <a:r>
              <a:rPr lang="en-US" sz="3600" dirty="0"/>
              <a:t/>
            </a:r>
            <a:br>
              <a:rPr lang="en-US" sz="3600" dirty="0"/>
            </a:br>
            <a:r>
              <a:rPr lang="en-US" sz="2800" dirty="0"/>
              <a:t/>
            </a:r>
            <a:br>
              <a:rPr lang="en-US" sz="2800" dirty="0"/>
            </a:br>
            <a:r>
              <a:rPr lang="en-US" sz="2800" dirty="0"/>
              <a:t> Myth #3 </a:t>
            </a:r>
            <a:br>
              <a:rPr lang="en-US" sz="2800" dirty="0"/>
            </a:br>
            <a:r>
              <a:rPr lang="en-US" sz="2800" dirty="0"/>
              <a:t>All staff should become experts in T3 assessments, intervention and implementation. </a:t>
            </a:r>
          </a:p>
        </p:txBody>
      </p:sp>
      <p:sp>
        <p:nvSpPr>
          <p:cNvPr id="3" name="Content Placeholder 2"/>
          <p:cNvSpPr>
            <a:spLocks noGrp="1"/>
          </p:cNvSpPr>
          <p:nvPr>
            <p:ph idx="1"/>
          </p:nvPr>
        </p:nvSpPr>
        <p:spPr>
          <a:xfrm>
            <a:off x="450166" y="2222287"/>
            <a:ext cx="10923120" cy="4305122"/>
          </a:xfrm>
        </p:spPr>
        <p:txBody>
          <a:bodyPr>
            <a:normAutofit/>
          </a:bodyPr>
          <a:lstStyle/>
          <a:p>
            <a:r>
              <a:rPr lang="en-US" sz="1800" dirty="0" smtClean="0"/>
              <a:t>Everyone </a:t>
            </a:r>
            <a:r>
              <a:rPr lang="en-US" sz="1800" dirty="0"/>
              <a:t>is an expert—in their area. (academics-gen </a:t>
            </a:r>
            <a:r>
              <a:rPr lang="en-US" sz="1800" dirty="0" err="1"/>
              <a:t>ed</a:t>
            </a:r>
            <a:r>
              <a:rPr lang="en-US" sz="1800" dirty="0"/>
              <a:t> teachers, kids-family/child, intervention experts). They need to be able to do their piece well. </a:t>
            </a:r>
          </a:p>
          <a:p>
            <a:pPr lvl="0"/>
            <a:r>
              <a:rPr lang="en-US" sz="1800" dirty="0"/>
              <a:t>Education experts- Make T1 strong enough to support ALL students—differentiated for most kids, most of the time. </a:t>
            </a:r>
          </a:p>
          <a:p>
            <a:pPr lvl="0"/>
            <a:r>
              <a:rPr lang="en-US" sz="1800" dirty="0"/>
              <a:t>Education experts- Enhance communication with home to support T2. </a:t>
            </a:r>
          </a:p>
          <a:p>
            <a:pPr lvl="0"/>
            <a:r>
              <a:rPr lang="en-US" sz="1800" dirty="0"/>
              <a:t>Education experts- implement T3 strategies. </a:t>
            </a:r>
          </a:p>
          <a:p>
            <a:pPr lvl="0"/>
            <a:r>
              <a:rPr lang="en-US" sz="1800" dirty="0"/>
              <a:t>Kid experts- support T1 (classroom instructions and intervention). </a:t>
            </a:r>
          </a:p>
          <a:p>
            <a:pPr lvl="0"/>
            <a:r>
              <a:rPr lang="en-US" sz="1800" dirty="0"/>
              <a:t>Kid Experts- - Enhance communication with home to support T2.</a:t>
            </a:r>
          </a:p>
          <a:p>
            <a:pPr lvl="0"/>
            <a:r>
              <a:rPr lang="en-US" sz="1800" dirty="0"/>
              <a:t>Kid experts- at the table—inform and support T3. </a:t>
            </a:r>
          </a:p>
          <a:p>
            <a:pPr lvl="0"/>
            <a:r>
              <a:rPr lang="en-US" sz="1800" dirty="0"/>
              <a:t>Intervention experts - Support T1 (classroom and instruction intervention). </a:t>
            </a:r>
          </a:p>
          <a:p>
            <a:pPr lvl="0"/>
            <a:r>
              <a:rPr lang="en-US" sz="1800" dirty="0"/>
              <a:t>Intervention experts Support education and kid experts in T2. </a:t>
            </a:r>
          </a:p>
          <a:p>
            <a:pPr lvl="0"/>
            <a:r>
              <a:rPr lang="en-US" sz="1800" dirty="0"/>
              <a:t>Intervention experts- at the table0 to collaborate and develop T3. </a:t>
            </a:r>
          </a:p>
          <a:p>
            <a:endParaRPr lang="en-US" sz="1800" dirty="0"/>
          </a:p>
        </p:txBody>
      </p:sp>
    </p:spTree>
    <p:extLst>
      <p:ext uri="{BB962C8B-B14F-4D97-AF65-F5344CB8AC3E}">
        <p14:creationId xmlns:p14="http://schemas.microsoft.com/office/powerpoint/2010/main" val="345173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031" y="447188"/>
            <a:ext cx="10959967" cy="1184664"/>
          </a:xfrm>
        </p:spPr>
        <p:txBody>
          <a:bodyPr/>
          <a:lstStyle/>
          <a:p>
            <a:r>
              <a:rPr lang="en-US" sz="3600" dirty="0"/>
              <a:t> </a:t>
            </a:r>
            <a:br>
              <a:rPr lang="en-US" sz="3600" dirty="0"/>
            </a:br>
            <a:r>
              <a:rPr lang="en-US" sz="3600" dirty="0"/>
              <a:t/>
            </a:r>
            <a:br>
              <a:rPr lang="en-US" sz="3600" dirty="0"/>
            </a:br>
            <a:r>
              <a:rPr lang="en-US" sz="2800" dirty="0" smtClean="0"/>
              <a:t>Myth </a:t>
            </a:r>
            <a:r>
              <a:rPr lang="en-US" sz="2800" dirty="0"/>
              <a:t>#4- </a:t>
            </a:r>
            <a:r>
              <a:rPr lang="en-US" sz="2800" dirty="0" smtClean="0"/>
              <a:t/>
            </a:r>
            <a:br>
              <a:rPr lang="en-US" sz="2800" dirty="0" smtClean="0"/>
            </a:br>
            <a:r>
              <a:rPr lang="en-US" sz="2800" dirty="0" smtClean="0"/>
              <a:t>Most </a:t>
            </a:r>
            <a:r>
              <a:rPr lang="en-US" sz="2800" dirty="0"/>
              <a:t>T3 interventions are too complex and difficult to implement. We just need an easy menu of interventions to choose from. </a:t>
            </a:r>
          </a:p>
        </p:txBody>
      </p:sp>
      <p:sp>
        <p:nvSpPr>
          <p:cNvPr id="3" name="Content Placeholder 2"/>
          <p:cNvSpPr>
            <a:spLocks noGrp="1"/>
          </p:cNvSpPr>
          <p:nvPr>
            <p:ph idx="1"/>
          </p:nvPr>
        </p:nvSpPr>
        <p:spPr>
          <a:xfrm>
            <a:off x="818712" y="2222287"/>
            <a:ext cx="10554574" cy="4276987"/>
          </a:xfrm>
        </p:spPr>
        <p:txBody>
          <a:bodyPr>
            <a:normAutofit/>
          </a:bodyPr>
          <a:lstStyle/>
          <a:p>
            <a:pPr lvl="0"/>
            <a:r>
              <a:rPr lang="en-US" sz="2400" dirty="0"/>
              <a:t>T3 must be based on data</a:t>
            </a:r>
          </a:p>
          <a:p>
            <a:pPr lvl="0"/>
            <a:r>
              <a:rPr lang="en-US" sz="2400" dirty="0"/>
              <a:t>Does intervention address function(s) of behavior? </a:t>
            </a:r>
          </a:p>
          <a:p>
            <a:pPr lvl="0"/>
            <a:r>
              <a:rPr lang="en-US" sz="2400" dirty="0"/>
              <a:t>Does intervention fit home, school, classroom and community context? </a:t>
            </a:r>
          </a:p>
          <a:p>
            <a:pPr lvl="0"/>
            <a:r>
              <a:rPr lang="en-US" sz="2400" dirty="0"/>
              <a:t>Picking 1 or more interventions from an array of options WITHOUT assessment data is unlikely to be successful. </a:t>
            </a:r>
          </a:p>
          <a:p>
            <a:endParaRPr lang="en-US" sz="1800" dirty="0"/>
          </a:p>
        </p:txBody>
      </p:sp>
    </p:spTree>
    <p:extLst>
      <p:ext uri="{BB962C8B-B14F-4D97-AF65-F5344CB8AC3E}">
        <p14:creationId xmlns:p14="http://schemas.microsoft.com/office/powerpoint/2010/main" val="680685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160000" cy="1143000"/>
          </a:xfrm>
        </p:spPr>
        <p:txBody>
          <a:bodyPr/>
          <a:lstStyle/>
          <a:p>
            <a:r>
              <a:rPr lang="en-US" sz="3600" dirty="0" smtClean="0"/>
              <a:t>Myth 4- continues…</a:t>
            </a:r>
            <a:endParaRPr lang="en-US" sz="3600" dirty="0"/>
          </a:p>
        </p:txBody>
      </p:sp>
      <p:sp>
        <p:nvSpPr>
          <p:cNvPr id="3" name="Content Placeholder 2"/>
          <p:cNvSpPr>
            <a:spLocks noGrp="1"/>
          </p:cNvSpPr>
          <p:nvPr>
            <p:ph idx="1"/>
          </p:nvPr>
        </p:nvSpPr>
        <p:spPr>
          <a:xfrm>
            <a:off x="818713" y="1947650"/>
            <a:ext cx="10554574" cy="4248851"/>
          </a:xfrm>
        </p:spPr>
        <p:txBody>
          <a:bodyPr>
            <a:noAutofit/>
          </a:bodyPr>
          <a:lstStyle/>
          <a:p>
            <a:pPr lvl="0"/>
            <a:r>
              <a:rPr lang="en-US" sz="2400" dirty="0"/>
              <a:t>Cover 4 areas: </a:t>
            </a:r>
          </a:p>
          <a:p>
            <a:pPr lvl="1"/>
            <a:r>
              <a:rPr lang="en-US" sz="2400" dirty="0"/>
              <a:t>1- Antecedents (what happened before problem behavior that makes it more or less likely and allow you to PREVENT problem behavior from occurring)</a:t>
            </a:r>
          </a:p>
          <a:p>
            <a:pPr lvl="1"/>
            <a:r>
              <a:rPr lang="en-US" sz="2400" dirty="0"/>
              <a:t>2- Behavior (define clearly the problem behavior and TEACH appropriate behavior to replace problem behavior)</a:t>
            </a:r>
          </a:p>
          <a:p>
            <a:pPr lvl="1"/>
            <a:r>
              <a:rPr lang="en-US" sz="2400" dirty="0"/>
              <a:t>3- Consequences (reinforce appropriate behavior you want to see and increase reinforcement for problem behavior)</a:t>
            </a:r>
          </a:p>
          <a:p>
            <a:pPr lvl="1"/>
            <a:r>
              <a:rPr lang="en-US" sz="2400" dirty="0"/>
              <a:t>4- LIFESTYLE context (understanding what you learn fits into the context of the student’s life, classroom, school, etc.. Using person centered planning techniques to understand the student’s life goals, strengths, need, support networks, etc.. </a:t>
            </a:r>
          </a:p>
        </p:txBody>
      </p:sp>
    </p:spTree>
    <p:extLst>
      <p:ext uri="{BB962C8B-B14F-4D97-AF65-F5344CB8AC3E}">
        <p14:creationId xmlns:p14="http://schemas.microsoft.com/office/powerpoint/2010/main" val="121501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0001" y="349152"/>
            <a:ext cx="10571998" cy="970670"/>
          </a:xfrm>
        </p:spPr>
        <p:txBody>
          <a:bodyPr/>
          <a:lstStyle/>
          <a:p>
            <a:r>
              <a:rPr lang="en-US" sz="3600" dirty="0"/>
              <a:t> </a:t>
            </a:r>
            <a:br>
              <a:rPr lang="en-US" sz="3600" dirty="0"/>
            </a:br>
            <a:r>
              <a:rPr lang="en-US" sz="2800" dirty="0"/>
              <a:t/>
            </a:r>
            <a:br>
              <a:rPr lang="en-US" sz="2800" dirty="0"/>
            </a:br>
            <a:r>
              <a:rPr lang="en-US" sz="2800" dirty="0"/>
              <a:t> Myth #5 </a:t>
            </a:r>
            <a:r>
              <a:rPr lang="en-US" sz="2800" dirty="0" smtClean="0"/>
              <a:t/>
            </a:r>
            <a:br>
              <a:rPr lang="en-US" sz="2800" dirty="0" smtClean="0"/>
            </a:br>
            <a:r>
              <a:rPr lang="en-US" sz="2800" dirty="0" smtClean="0"/>
              <a:t>Wraparound </a:t>
            </a:r>
            <a:r>
              <a:rPr lang="en-US" sz="2800" dirty="0"/>
              <a:t>supports including the home and community are not the responsibility of the school. </a:t>
            </a:r>
          </a:p>
        </p:txBody>
      </p:sp>
      <p:sp>
        <p:nvSpPr>
          <p:cNvPr id="3" name="Content Placeholder 2"/>
          <p:cNvSpPr>
            <a:spLocks noGrp="1"/>
          </p:cNvSpPr>
          <p:nvPr>
            <p:ph idx="1"/>
          </p:nvPr>
        </p:nvSpPr>
        <p:spPr>
          <a:xfrm>
            <a:off x="609600" y="2654300"/>
            <a:ext cx="10160000" cy="3746500"/>
          </a:xfrm>
        </p:spPr>
        <p:txBody>
          <a:bodyPr/>
          <a:lstStyle/>
          <a:p>
            <a:pPr lvl="0"/>
            <a:r>
              <a:rPr lang="en-US" sz="2400" dirty="0"/>
              <a:t>D</a:t>
            </a:r>
            <a:r>
              <a:rPr lang="en-US" sz="2400" dirty="0" smtClean="0"/>
              <a:t>eveloping </a:t>
            </a:r>
            <a:r>
              <a:rPr lang="en-US" sz="2400" dirty="0"/>
              <a:t>an effective comprehensive </a:t>
            </a:r>
            <a:r>
              <a:rPr lang="en-US" sz="2400" dirty="0" smtClean="0"/>
              <a:t>support</a:t>
            </a:r>
            <a:r>
              <a:rPr lang="en-US" sz="2400" dirty="0"/>
              <a:t> </a:t>
            </a:r>
            <a:r>
              <a:rPr lang="en-US" sz="2400" dirty="0" smtClean="0"/>
              <a:t>system is a joint effort. </a:t>
            </a:r>
            <a:endParaRPr lang="en-US" sz="2400" dirty="0"/>
          </a:p>
          <a:p>
            <a:pPr lvl="0"/>
            <a:r>
              <a:rPr lang="en-US" sz="2400" dirty="0"/>
              <a:t>Effective problem solving through wrap around process necessitates the involvement of the students educators. </a:t>
            </a:r>
          </a:p>
          <a:p>
            <a:pPr lvl="0"/>
            <a:r>
              <a:rPr lang="en-US" sz="2400" dirty="0"/>
              <a:t>Students spend a significant amount of time in school. </a:t>
            </a:r>
          </a:p>
          <a:p>
            <a:endParaRPr lang="en-US" sz="1800" dirty="0"/>
          </a:p>
        </p:txBody>
      </p:sp>
    </p:spTree>
    <p:extLst>
      <p:ext uri="{BB962C8B-B14F-4D97-AF65-F5344CB8AC3E}">
        <p14:creationId xmlns:p14="http://schemas.microsoft.com/office/powerpoint/2010/main" val="315471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Phase Recognition</a:t>
            </a:r>
            <a:endParaRPr lang="en-US" dirty="0"/>
          </a:p>
        </p:txBody>
      </p:sp>
      <p:sp>
        <p:nvSpPr>
          <p:cNvPr id="6" name="Subtitle 5"/>
          <p:cNvSpPr>
            <a:spLocks noGrp="1"/>
          </p:cNvSpPr>
          <p:nvPr>
            <p:ph type="subTitle" idx="1"/>
          </p:nvPr>
        </p:nvSpPr>
        <p:spPr/>
        <p:txBody>
          <a:bodyPr/>
          <a:lstStyle/>
          <a:p>
            <a:endParaRPr lang="en-US"/>
          </a:p>
        </p:txBody>
      </p:sp>
      <p:pic>
        <p:nvPicPr>
          <p:cNvPr id="7" name="Picture 2" descr="http://wordpress.oet.udel.edu/pbs/wp-content/uploads/2011/10/Pashe-2-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211" y="1032182"/>
            <a:ext cx="2895600" cy="373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0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Today’s Topics</a:t>
            </a:r>
            <a:endParaRPr lang="en-US" sz="4000" dirty="0"/>
          </a:p>
        </p:txBody>
      </p:sp>
      <p:sp>
        <p:nvSpPr>
          <p:cNvPr id="3" name="Content Placeholder 2"/>
          <p:cNvSpPr>
            <a:spLocks noGrp="1"/>
          </p:cNvSpPr>
          <p:nvPr>
            <p:ph idx="1"/>
          </p:nvPr>
        </p:nvSpPr>
        <p:spPr/>
        <p:txBody>
          <a:bodyPr>
            <a:normAutofit/>
          </a:bodyPr>
          <a:lstStyle/>
          <a:p>
            <a:r>
              <a:rPr lang="en-US" sz="3200" dirty="0" smtClean="0"/>
              <a:t>Professional Development Updates </a:t>
            </a:r>
          </a:p>
          <a:p>
            <a:r>
              <a:rPr lang="en-US" sz="3200" dirty="0"/>
              <a:t>DE-PBS Phase Recognition</a:t>
            </a:r>
          </a:p>
          <a:p>
            <a:r>
              <a:rPr lang="en-US" sz="3200" dirty="0" smtClean="0"/>
              <a:t>Data Reminders</a:t>
            </a:r>
            <a:endParaRPr lang="en-US" sz="3200" dirty="0"/>
          </a:p>
          <a:p>
            <a:r>
              <a:rPr lang="en-US" sz="3200" dirty="0" smtClean="0"/>
              <a:t>District Planning &amp; Coaching</a:t>
            </a:r>
          </a:p>
        </p:txBody>
      </p:sp>
      <p:pic>
        <p:nvPicPr>
          <p:cNvPr id="4" name="Picture 3" descr="Life of an Educator: I don't have all the answers, and I'm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2444" y="3729833"/>
            <a:ext cx="3687156" cy="2286037"/>
          </a:xfrm>
          <a:prstGeom prst="rect">
            <a:avLst/>
          </a:prstGeom>
        </p:spPr>
      </p:pic>
    </p:spTree>
    <p:extLst>
      <p:ext uri="{BB962C8B-B14F-4D97-AF65-F5344CB8AC3E}">
        <p14:creationId xmlns:p14="http://schemas.microsoft.com/office/powerpoint/2010/main" val="344960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Phases 1 &amp; 2 – Focus on Tier 1: School-wide PBS</a:t>
            </a:r>
            <a:endParaRPr lang="en-US" dirty="0"/>
          </a:p>
        </p:txBody>
      </p:sp>
      <p:sp>
        <p:nvSpPr>
          <p:cNvPr id="6" name="Content Placeholder 5"/>
          <p:cNvSpPr>
            <a:spLocks noGrp="1"/>
          </p:cNvSpPr>
          <p:nvPr>
            <p:ph idx="1"/>
          </p:nvPr>
        </p:nvSpPr>
        <p:spPr>
          <a:xfrm>
            <a:off x="609600" y="1431985"/>
            <a:ext cx="10160000" cy="4968815"/>
          </a:xfrm>
        </p:spPr>
        <p:txBody>
          <a:bodyPr>
            <a:normAutofit/>
          </a:bodyPr>
          <a:lstStyle/>
          <a:p>
            <a:r>
              <a:rPr lang="en-US" sz="2400" b="1" dirty="0"/>
              <a:t>Phase I</a:t>
            </a:r>
            <a:r>
              <a:rPr lang="en-US" sz="2400" dirty="0"/>
              <a:t>- Developing a SWPBS </a:t>
            </a:r>
            <a:r>
              <a:rPr lang="en-US" sz="2400" dirty="0" smtClean="0"/>
              <a:t>System</a:t>
            </a:r>
          </a:p>
          <a:p>
            <a:pPr lvl="1"/>
            <a:r>
              <a:rPr lang="en-US" sz="2400" dirty="0" smtClean="0"/>
              <a:t>Products Submitted:</a:t>
            </a:r>
          </a:p>
          <a:p>
            <a:pPr lvl="2"/>
            <a:r>
              <a:rPr lang="en-US" sz="2400" dirty="0" smtClean="0"/>
              <a:t>Behavior Matrix</a:t>
            </a:r>
          </a:p>
          <a:p>
            <a:pPr lvl="2"/>
            <a:r>
              <a:rPr lang="en-US" sz="2400" dirty="0" smtClean="0"/>
              <a:t>Status Tracker (2 sections)</a:t>
            </a:r>
          </a:p>
          <a:p>
            <a:pPr lvl="1"/>
            <a:r>
              <a:rPr lang="en-US" sz="2400" dirty="0" smtClean="0"/>
              <a:t>Reflection Question:</a:t>
            </a:r>
          </a:p>
          <a:p>
            <a:pPr lvl="2"/>
            <a:r>
              <a:rPr lang="en-US" sz="2400" dirty="0" smtClean="0"/>
              <a:t>Status Tracker Action Plan </a:t>
            </a:r>
          </a:p>
          <a:p>
            <a:endParaRPr lang="en-US" sz="2400" dirty="0"/>
          </a:p>
          <a:p>
            <a:r>
              <a:rPr lang="en-US" sz="2400" b="1" dirty="0" smtClean="0"/>
              <a:t>Phase </a:t>
            </a:r>
            <a:r>
              <a:rPr lang="en-US" sz="2400" b="1" dirty="0"/>
              <a:t>II</a:t>
            </a:r>
            <a:r>
              <a:rPr lang="en-US" sz="2400" dirty="0"/>
              <a:t>- Establishing an Advanced SWPBS </a:t>
            </a:r>
            <a:r>
              <a:rPr lang="en-US" sz="2400" dirty="0" smtClean="0"/>
              <a:t>System</a:t>
            </a:r>
          </a:p>
          <a:p>
            <a:pPr lvl="1"/>
            <a:r>
              <a:rPr lang="en-US" sz="2400" dirty="0"/>
              <a:t>Products Submitted:</a:t>
            </a:r>
          </a:p>
          <a:p>
            <a:pPr lvl="2"/>
            <a:r>
              <a:rPr lang="en-US" sz="2400" dirty="0" smtClean="0"/>
              <a:t>DDRT – Data for 2017-18 &amp; 2018-19 SYs</a:t>
            </a:r>
            <a:endParaRPr lang="en-US" sz="2400" dirty="0"/>
          </a:p>
          <a:p>
            <a:pPr lvl="2"/>
            <a:r>
              <a:rPr lang="en-US" sz="2400" dirty="0"/>
              <a:t>Status Tracker </a:t>
            </a:r>
            <a:r>
              <a:rPr lang="en-US" sz="2400" dirty="0" smtClean="0"/>
              <a:t>(4 </a:t>
            </a:r>
            <a:r>
              <a:rPr lang="en-US" sz="2400" dirty="0"/>
              <a:t>sections)</a:t>
            </a:r>
          </a:p>
          <a:p>
            <a:endParaRPr lang="en-US" sz="2400" dirty="0"/>
          </a:p>
          <a:p>
            <a:endParaRPr lang="en-US" dirty="0"/>
          </a:p>
        </p:txBody>
      </p:sp>
      <p:pic>
        <p:nvPicPr>
          <p:cNvPr id="2050" name="Picture 2" descr="C:\Users\hearn\AppData\Local\Microsoft\Windows\Temporary Internet Files\Content.IE5\I4T80DYU\timthum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540" y="2238554"/>
            <a:ext cx="28575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568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3 &amp; 4 – Tier 2: Targeted PBS</a:t>
            </a:r>
            <a:endParaRPr lang="en-US" dirty="0"/>
          </a:p>
        </p:txBody>
      </p:sp>
      <p:sp>
        <p:nvSpPr>
          <p:cNvPr id="3" name="Content Placeholder 2"/>
          <p:cNvSpPr>
            <a:spLocks noGrp="1"/>
          </p:cNvSpPr>
          <p:nvPr>
            <p:ph idx="1"/>
          </p:nvPr>
        </p:nvSpPr>
        <p:spPr/>
        <p:txBody>
          <a:bodyPr/>
          <a:lstStyle/>
          <a:p>
            <a:r>
              <a:rPr lang="en-US" sz="2400" b="1" dirty="0"/>
              <a:t>Phase III</a:t>
            </a:r>
            <a:r>
              <a:rPr lang="en-US" sz="2400" dirty="0"/>
              <a:t>- Developing a </a:t>
            </a:r>
            <a:r>
              <a:rPr lang="en-US" sz="2400" b="1" dirty="0"/>
              <a:t>Targeted Team (Problem Solving Conversations</a:t>
            </a:r>
            <a:r>
              <a:rPr lang="en-US" sz="2400" b="1" dirty="0" smtClean="0"/>
              <a:t>)</a:t>
            </a:r>
          </a:p>
          <a:p>
            <a:pPr lvl="1"/>
            <a:r>
              <a:rPr lang="en-US" sz="2400" dirty="0" smtClean="0"/>
              <a:t>Program Components</a:t>
            </a:r>
          </a:p>
          <a:p>
            <a:pPr lvl="1"/>
            <a:r>
              <a:rPr lang="en-US" sz="2400" dirty="0"/>
              <a:t>Reflection Prompt - Reflect on list of current interventions used at 		Tier 2. Select </a:t>
            </a:r>
            <a:r>
              <a:rPr lang="en-US" sz="2400" b="1" dirty="0"/>
              <a:t>one</a:t>
            </a:r>
            <a:r>
              <a:rPr lang="en-US" sz="2400" dirty="0"/>
              <a:t> student successfully supported through a Tier 2 		level intervention this year. </a:t>
            </a:r>
          </a:p>
          <a:p>
            <a:endParaRPr lang="en-US" b="1" dirty="0" smtClean="0"/>
          </a:p>
          <a:p>
            <a:endParaRPr lang="en-US" b="1" dirty="0" smtClean="0"/>
          </a:p>
          <a:p>
            <a:r>
              <a:rPr lang="en-US" sz="2400" b="1" dirty="0" smtClean="0"/>
              <a:t>Phase </a:t>
            </a:r>
            <a:r>
              <a:rPr lang="en-US" sz="2400" b="1" dirty="0"/>
              <a:t>IV</a:t>
            </a:r>
            <a:r>
              <a:rPr lang="en-US" sz="2400" dirty="0"/>
              <a:t>- Establishing a </a:t>
            </a:r>
            <a:r>
              <a:rPr lang="en-US" sz="2400" b="1" dirty="0"/>
              <a:t>Targeted Team (Systems Conversations)</a:t>
            </a:r>
            <a:endParaRPr lang="en-US" sz="2400" dirty="0"/>
          </a:p>
          <a:p>
            <a:pPr lvl="1"/>
            <a:r>
              <a:rPr lang="en-US" sz="2400" dirty="0"/>
              <a:t>Program Components</a:t>
            </a:r>
          </a:p>
          <a:p>
            <a:pPr lvl="1"/>
            <a:r>
              <a:rPr lang="en-US" sz="2400" dirty="0"/>
              <a:t>Reflection Prompt </a:t>
            </a:r>
            <a:r>
              <a:rPr lang="en-US" sz="2400" dirty="0" smtClean="0"/>
              <a:t>– Select Tier </a:t>
            </a:r>
            <a:r>
              <a:rPr lang="en-US" sz="2400" dirty="0"/>
              <a:t>2 behavioral support intervention and examine it from a systems </a:t>
            </a:r>
            <a:r>
              <a:rPr lang="en-US" sz="2400" dirty="0" smtClean="0"/>
              <a:t>perspective.</a:t>
            </a:r>
            <a:endParaRPr lang="en-US" dirty="0"/>
          </a:p>
        </p:txBody>
      </p:sp>
      <p:pic>
        <p:nvPicPr>
          <p:cNvPr id="3074" name="Picture 2" descr="C:\Users\hearn\AppData\Local\Microsoft\Windows\Temporary Internet Files\Content.IE5\KXG7VXLI\peer-review[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3379" y="4425350"/>
            <a:ext cx="2225616" cy="222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888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3&amp;4 Thoughts</a:t>
            </a:r>
            <a:endParaRPr lang="en-US" dirty="0"/>
          </a:p>
        </p:txBody>
      </p:sp>
      <p:sp>
        <p:nvSpPr>
          <p:cNvPr id="3" name="Content Placeholder 2"/>
          <p:cNvSpPr>
            <a:spLocks noGrp="1"/>
          </p:cNvSpPr>
          <p:nvPr>
            <p:ph idx="1"/>
          </p:nvPr>
        </p:nvSpPr>
        <p:spPr/>
        <p:txBody>
          <a:bodyPr>
            <a:normAutofit/>
          </a:bodyPr>
          <a:lstStyle/>
          <a:p>
            <a:r>
              <a:rPr lang="en-US" sz="3200" dirty="0" smtClean="0"/>
              <a:t>Do you feel there is clarity between problem-solving &amp; systems conversations?</a:t>
            </a:r>
          </a:p>
          <a:p>
            <a:r>
              <a:rPr lang="en-US" sz="3200" dirty="0" smtClean="0"/>
              <a:t>Reflecting on Tier 2 professional development, do these applications align? </a:t>
            </a:r>
            <a:endParaRPr lang="en-US" sz="3200" dirty="0"/>
          </a:p>
          <a:p>
            <a:r>
              <a:rPr lang="en-US" sz="3200" dirty="0" smtClean="0"/>
              <a:t>Thinking about your teams’ Tier 2 data, systems and practices, have we captured them in the applications? </a:t>
            </a:r>
          </a:p>
          <a:p>
            <a:r>
              <a:rPr lang="en-US" sz="3200" dirty="0" smtClean="0"/>
              <a:t>Do these applications provide prompts we want our teams to utilize as they wrap up their year and plan for next? </a:t>
            </a:r>
            <a:endParaRPr lang="en-US" sz="3200" dirty="0"/>
          </a:p>
        </p:txBody>
      </p:sp>
    </p:spTree>
    <p:extLst>
      <p:ext uri="{BB962C8B-B14F-4D97-AF65-F5344CB8AC3E}">
        <p14:creationId xmlns:p14="http://schemas.microsoft.com/office/powerpoint/2010/main" val="91728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7"/>
            <a:ext cx="10459453" cy="1143000"/>
          </a:xfrm>
        </p:spPr>
        <p:txBody>
          <a:bodyPr/>
          <a:lstStyle/>
          <a:p>
            <a:r>
              <a:rPr lang="en-US" dirty="0" smtClean="0"/>
              <a:t>Phase 5 – Tier 3: Individual PBS Problem-solving &amp; Systems - PILOT</a:t>
            </a:r>
            <a:endParaRPr lang="en-US" dirty="0"/>
          </a:p>
        </p:txBody>
      </p:sp>
      <p:sp>
        <p:nvSpPr>
          <p:cNvPr id="3" name="Content Placeholder 2"/>
          <p:cNvSpPr>
            <a:spLocks noGrp="1"/>
          </p:cNvSpPr>
          <p:nvPr>
            <p:ph idx="1"/>
          </p:nvPr>
        </p:nvSpPr>
        <p:spPr>
          <a:xfrm>
            <a:off x="609600" y="1600200"/>
            <a:ext cx="10160000" cy="5257800"/>
          </a:xfrm>
        </p:spPr>
        <p:txBody>
          <a:bodyPr>
            <a:normAutofit fontScale="70000" lnSpcReduction="20000"/>
          </a:bodyPr>
          <a:lstStyle/>
          <a:p>
            <a:r>
              <a:rPr lang="en-US" sz="3400" dirty="0" smtClean="0"/>
              <a:t>Program Components: </a:t>
            </a:r>
          </a:p>
          <a:p>
            <a:pPr lvl="1"/>
            <a:r>
              <a:rPr lang="en-US" sz="2900" dirty="0" smtClean="0"/>
              <a:t>Teams, Resources, Support Plans, Evaluation</a:t>
            </a:r>
          </a:p>
          <a:p>
            <a:r>
              <a:rPr lang="en-US" sz="3400" dirty="0" smtClean="0"/>
              <a:t>Products for Submission: </a:t>
            </a:r>
          </a:p>
          <a:p>
            <a:pPr lvl="1"/>
            <a:r>
              <a:rPr lang="en-US" sz="2900" dirty="0" smtClean="0"/>
              <a:t>Team members</a:t>
            </a:r>
          </a:p>
          <a:p>
            <a:pPr lvl="1"/>
            <a:r>
              <a:rPr lang="en-US" sz="2900" dirty="0" smtClean="0"/>
              <a:t>Meeting schedule</a:t>
            </a:r>
          </a:p>
          <a:p>
            <a:pPr lvl="1"/>
            <a:r>
              <a:rPr lang="en-US" sz="2900" dirty="0" smtClean="0"/>
              <a:t>Tier 3 overall data tracking</a:t>
            </a:r>
          </a:p>
          <a:p>
            <a:pPr lvl="1"/>
            <a:r>
              <a:rPr lang="en-US" sz="2900" dirty="0" smtClean="0"/>
              <a:t>Tier 3 support plan review (TATE or TFI worksheet)</a:t>
            </a:r>
          </a:p>
          <a:p>
            <a:r>
              <a:rPr lang="en-US" sz="3400" dirty="0" smtClean="0"/>
              <a:t>Reflection Prompt</a:t>
            </a:r>
          </a:p>
          <a:p>
            <a:pPr lvl="1"/>
            <a:r>
              <a:rPr lang="en-US" sz="2900" dirty="0" smtClean="0"/>
              <a:t>Tier 3 case study</a:t>
            </a:r>
          </a:p>
          <a:p>
            <a:pPr lvl="1"/>
            <a:r>
              <a:rPr lang="en-US" sz="2900" dirty="0" smtClean="0"/>
              <a:t>Tier 3 system review</a:t>
            </a:r>
          </a:p>
          <a:p>
            <a:endParaRPr lang="en-US" sz="2800" dirty="0" smtClean="0"/>
          </a:p>
          <a:p>
            <a:endParaRPr lang="en-US" sz="2800" dirty="0" smtClean="0"/>
          </a:p>
          <a:p>
            <a:r>
              <a:rPr lang="en-US" sz="3600" b="1" dirty="0" smtClean="0">
                <a:solidFill>
                  <a:schemeClr val="tx2"/>
                </a:solidFill>
              </a:rPr>
              <a:t>Who’s interested?</a:t>
            </a:r>
          </a:p>
          <a:p>
            <a:r>
              <a:rPr lang="en-US" sz="2800" dirty="0" smtClean="0"/>
              <a:t>Coach review &amp; feedback</a:t>
            </a:r>
          </a:p>
          <a:p>
            <a:r>
              <a:rPr lang="en-US" sz="2800" dirty="0" smtClean="0"/>
              <a:t>Pilot sites for Phase 5 – schools working to improve Tier 3 practices, data &amp; systems</a:t>
            </a:r>
            <a:endParaRPr lang="en-US" sz="2800" dirty="0"/>
          </a:p>
        </p:txBody>
      </p:sp>
    </p:spTree>
    <p:extLst>
      <p:ext uri="{BB962C8B-B14F-4D97-AF65-F5344CB8AC3E}">
        <p14:creationId xmlns:p14="http://schemas.microsoft.com/office/powerpoint/2010/main" val="693139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Related Timeline</a:t>
            </a:r>
            <a:endParaRPr lang="en-US" dirty="0"/>
          </a:p>
        </p:txBody>
      </p:sp>
      <p:sp>
        <p:nvSpPr>
          <p:cNvPr id="3" name="Content Placeholder 2"/>
          <p:cNvSpPr>
            <a:spLocks noGrp="1"/>
          </p:cNvSpPr>
          <p:nvPr>
            <p:ph idx="1"/>
          </p:nvPr>
        </p:nvSpPr>
        <p:spPr>
          <a:xfrm>
            <a:off x="704423" y="1784230"/>
            <a:ext cx="8837075" cy="4580712"/>
          </a:xfrm>
        </p:spPr>
        <p:txBody>
          <a:bodyPr>
            <a:normAutofit/>
          </a:bodyPr>
          <a:lstStyle/>
          <a:p>
            <a:r>
              <a:rPr lang="en-US" sz="2400" dirty="0" smtClean="0"/>
              <a:t>Application finalized and shared with DE-PBS contacts – March 2019</a:t>
            </a:r>
          </a:p>
          <a:p>
            <a:r>
              <a:rPr lang="en-US" sz="2400" dirty="0" smtClean="0"/>
              <a:t>If </a:t>
            </a:r>
            <a:r>
              <a:rPr lang="en-US" sz="2400" dirty="0"/>
              <a:t>a KFE is required or wanted, please contact Sarah Hearn (</a:t>
            </a:r>
            <a:r>
              <a:rPr lang="en-US" sz="2400" dirty="0">
                <a:hlinkClick r:id="rId3"/>
              </a:rPr>
              <a:t>skhearn@udel.edu</a:t>
            </a:r>
            <a:r>
              <a:rPr lang="en-US" sz="2400" dirty="0"/>
              <a:t>) no later than </a:t>
            </a:r>
            <a:r>
              <a:rPr lang="en-US" sz="2400" b="1" dirty="0" smtClean="0"/>
              <a:t>April </a:t>
            </a:r>
            <a:r>
              <a:rPr lang="en-US" sz="2400" b="1" dirty="0"/>
              <a:t>5</a:t>
            </a:r>
            <a:r>
              <a:rPr lang="en-US" sz="2400" b="1" dirty="0" smtClean="0"/>
              <a:t>, 2019</a:t>
            </a:r>
            <a:endParaRPr lang="en-US" sz="2400" b="1" dirty="0"/>
          </a:p>
          <a:p>
            <a:r>
              <a:rPr lang="en-US" sz="2400" dirty="0"/>
              <a:t>District Coaches or Project Staff can review applications beforehand if received by </a:t>
            </a:r>
            <a:r>
              <a:rPr lang="en-US" sz="2400" b="1" dirty="0"/>
              <a:t>May 1, </a:t>
            </a:r>
            <a:r>
              <a:rPr lang="en-US" sz="2400" b="1" dirty="0" smtClean="0"/>
              <a:t>2019</a:t>
            </a:r>
          </a:p>
          <a:p>
            <a:r>
              <a:rPr lang="en-US" sz="2400" dirty="0" smtClean="0"/>
              <a:t>Applications due </a:t>
            </a:r>
            <a:r>
              <a:rPr lang="en-US" sz="2400" b="1" dirty="0" smtClean="0"/>
              <a:t>Friday, June 28, 2019</a:t>
            </a:r>
            <a:endParaRPr lang="en-US" sz="2400" dirty="0" smtClean="0"/>
          </a:p>
          <a:p>
            <a:r>
              <a:rPr lang="en-US" sz="2400" dirty="0" smtClean="0"/>
              <a:t>If confirmation is not received by </a:t>
            </a:r>
            <a:r>
              <a:rPr lang="en-US" sz="2400" b="1" dirty="0" smtClean="0"/>
              <a:t>July 15, 2019 </a:t>
            </a:r>
            <a:r>
              <a:rPr lang="en-US" sz="2400" dirty="0" smtClean="0"/>
              <a:t>please contact Sarah Hearn.</a:t>
            </a:r>
          </a:p>
          <a:p>
            <a:r>
              <a:rPr lang="en-US" sz="2400" dirty="0" smtClean="0"/>
              <a:t>Notifications sent the week of </a:t>
            </a:r>
            <a:r>
              <a:rPr lang="en-US" sz="2400" b="1" dirty="0" smtClean="0"/>
              <a:t>September 16, 2019</a:t>
            </a:r>
            <a:endParaRPr lang="en-US" sz="2400" dirty="0"/>
          </a:p>
        </p:txBody>
      </p:sp>
    </p:spTree>
    <p:extLst>
      <p:ext uri="{BB962C8B-B14F-4D97-AF65-F5344CB8AC3E}">
        <p14:creationId xmlns:p14="http://schemas.microsoft.com/office/powerpoint/2010/main" val="222179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18-19 SY Phase Recognition Reminders</a:t>
            </a:r>
          </a:p>
        </p:txBody>
      </p:sp>
      <p:sp>
        <p:nvSpPr>
          <p:cNvPr id="8" name="Content Placeholder 7"/>
          <p:cNvSpPr>
            <a:spLocks noGrp="1"/>
          </p:cNvSpPr>
          <p:nvPr>
            <p:ph idx="1"/>
          </p:nvPr>
        </p:nvSpPr>
        <p:spPr>
          <a:xfrm>
            <a:off x="1485900" y="1814384"/>
            <a:ext cx="7917406" cy="4648200"/>
          </a:xfrm>
        </p:spPr>
        <p:txBody>
          <a:bodyPr/>
          <a:lstStyle/>
          <a:p>
            <a:r>
              <a:rPr lang="en-US" sz="2400" dirty="0"/>
              <a:t>Distribution typically in February</a:t>
            </a:r>
          </a:p>
          <a:p>
            <a:r>
              <a:rPr lang="en-US" sz="2400" dirty="0"/>
              <a:t>Application entails end of the year program reflection</a:t>
            </a:r>
          </a:p>
          <a:p>
            <a:r>
              <a:rPr lang="en-US" sz="2400" dirty="0"/>
              <a:t>Recognition reflects CURRENT year effort; schools maintaining or advancing levels should apply yearly</a:t>
            </a:r>
          </a:p>
          <a:p>
            <a:r>
              <a:rPr lang="en-US" sz="2400" dirty="0"/>
              <a:t>Process should be a team effort </a:t>
            </a:r>
          </a:p>
          <a:p>
            <a:r>
              <a:rPr lang="en-US" sz="2400" dirty="0"/>
              <a:t>Application review </a:t>
            </a:r>
            <a:r>
              <a:rPr lang="en-US" sz="2400" dirty="0" smtClean="0"/>
              <a:t>– May</a:t>
            </a:r>
          </a:p>
          <a:p>
            <a:endParaRPr lang="en-US" sz="2400" dirty="0"/>
          </a:p>
          <a:p>
            <a:r>
              <a:rPr lang="en-US" sz="2400" dirty="0">
                <a:hlinkClick r:id="rId3"/>
              </a:rPr>
              <a:t>http://wh1.oet.udel.edu/pbs/recognition/applications</a:t>
            </a:r>
            <a:r>
              <a:rPr lang="en-US" sz="2400" dirty="0" smtClean="0">
                <a:hlinkClick r:id="rId3"/>
              </a:rPr>
              <a:t>/</a:t>
            </a:r>
            <a:endParaRPr lang="en-US" sz="2400" dirty="0" smtClean="0"/>
          </a:p>
          <a:p>
            <a:endParaRPr lang="en-US" sz="2400" dirty="0"/>
          </a:p>
          <a:p>
            <a:endParaRPr lang="en-US" dirty="0"/>
          </a:p>
        </p:txBody>
      </p:sp>
    </p:spTree>
    <p:extLst>
      <p:ext uri="{BB962C8B-B14F-4D97-AF65-F5344CB8AC3E}">
        <p14:creationId xmlns:p14="http://schemas.microsoft.com/office/powerpoint/2010/main" val="3315018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It’s a Conversation</a:t>
            </a:r>
          </a:p>
        </p:txBody>
      </p:sp>
      <p:sp>
        <p:nvSpPr>
          <p:cNvPr id="3" name="Subtitle 2"/>
          <p:cNvSpPr>
            <a:spLocks noGrp="1"/>
          </p:cNvSpPr>
          <p:nvPr>
            <p:ph idx="1"/>
          </p:nvPr>
        </p:nvSpPr>
        <p:spPr/>
        <p:txBody>
          <a:bodyPr>
            <a:noAutofit/>
          </a:bodyPr>
          <a:lstStyle/>
          <a:p>
            <a:pPr marL="342900" indent="-342900" algn="l">
              <a:spcAft>
                <a:spcPts val="1200"/>
              </a:spcAft>
              <a:buFontTx/>
              <a:buChar char="-"/>
            </a:pPr>
            <a:r>
              <a:rPr lang="en-US" sz="2800" dirty="0"/>
              <a:t>Do you have district conversations encouraging folks to apply for recognition?</a:t>
            </a:r>
          </a:p>
          <a:p>
            <a:pPr marL="342900" indent="-342900" algn="l">
              <a:spcAft>
                <a:spcPts val="1200"/>
              </a:spcAft>
              <a:buFontTx/>
              <a:buChar char="-"/>
            </a:pPr>
            <a:r>
              <a:rPr lang="en-US" sz="2800" dirty="0"/>
              <a:t>Do you have time available to provide TA in completing the application process?</a:t>
            </a:r>
          </a:p>
          <a:p>
            <a:pPr marL="342900" indent="-342900" algn="l">
              <a:spcAft>
                <a:spcPts val="1200"/>
              </a:spcAft>
              <a:buFontTx/>
              <a:buChar char="-"/>
            </a:pPr>
            <a:r>
              <a:rPr lang="en-US" sz="2800" dirty="0"/>
              <a:t>How do you use the recognition application or process as a tool with your teams? </a:t>
            </a:r>
          </a:p>
        </p:txBody>
      </p:sp>
    </p:spTree>
    <p:extLst>
      <p:ext uri="{BB962C8B-B14F-4D97-AF65-F5344CB8AC3E}">
        <p14:creationId xmlns:p14="http://schemas.microsoft.com/office/powerpoint/2010/main" val="1540327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a:t>
            </a:r>
          </a:p>
        </p:txBody>
      </p:sp>
      <p:sp>
        <p:nvSpPr>
          <p:cNvPr id="3" name="Subtitle 2"/>
          <p:cNvSpPr>
            <a:spLocks noGrp="1"/>
          </p:cNvSpPr>
          <p:nvPr>
            <p:ph type="subTitle" idx="1"/>
          </p:nvPr>
        </p:nvSpPr>
        <p:spPr/>
        <p:txBody>
          <a:bodyPr/>
          <a:lstStyle/>
          <a:p>
            <a:endParaRPr lang="en-US"/>
          </a:p>
        </p:txBody>
      </p:sp>
      <p:pic>
        <p:nvPicPr>
          <p:cNvPr id="5" name="Picture 2" descr="C:\Users\hearn\AppData\Local\Microsoft\Windows\Temporary Internet Files\Content.IE5\6R6BYF4L\2136954043_b670879bac_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743" y="685799"/>
            <a:ext cx="3534229" cy="353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30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Data Reporting Tool (DDRT)</a:t>
            </a:r>
          </a:p>
        </p:txBody>
      </p:sp>
      <p:sp>
        <p:nvSpPr>
          <p:cNvPr id="3" name="Content Placeholder 2"/>
          <p:cNvSpPr>
            <a:spLocks noGrp="1"/>
          </p:cNvSpPr>
          <p:nvPr>
            <p:ph idx="1"/>
          </p:nvPr>
        </p:nvSpPr>
        <p:spPr>
          <a:xfrm>
            <a:off x="1024129" y="1981200"/>
            <a:ext cx="9720073" cy="4328160"/>
          </a:xfrm>
        </p:spPr>
        <p:txBody>
          <a:bodyPr>
            <a:normAutofit/>
          </a:bodyPr>
          <a:lstStyle/>
          <a:p>
            <a:pPr lvl="1"/>
            <a:r>
              <a:rPr lang="en-US" sz="2800" dirty="0" smtClean="0"/>
              <a:t>Templates </a:t>
            </a:r>
            <a:r>
              <a:rPr lang="en-US" sz="2800" dirty="0"/>
              <a:t>available on website</a:t>
            </a:r>
          </a:p>
          <a:p>
            <a:pPr lvl="2"/>
            <a:r>
              <a:rPr lang="en-US" sz="2800" dirty="0"/>
              <a:t>Tier 1: Forms &amp; Tools / Program Development &amp; </a:t>
            </a:r>
            <a:r>
              <a:rPr lang="en-US" sz="2800" dirty="0" smtClean="0"/>
              <a:t>Evaluation</a:t>
            </a:r>
          </a:p>
          <a:p>
            <a:pPr lvl="2"/>
            <a:endParaRPr lang="en-US" sz="2800" dirty="0"/>
          </a:p>
          <a:p>
            <a:pPr lvl="1"/>
            <a:r>
              <a:rPr lang="en-US" sz="2800" dirty="0"/>
              <a:t>Submission 2x per year</a:t>
            </a:r>
          </a:p>
          <a:p>
            <a:pPr lvl="2"/>
            <a:r>
              <a:rPr lang="en-US" sz="2800" dirty="0"/>
              <a:t>January 11</a:t>
            </a:r>
            <a:r>
              <a:rPr lang="en-US" sz="2800" baseline="30000" dirty="0"/>
              <a:t>th</a:t>
            </a:r>
            <a:r>
              <a:rPr lang="en-US" sz="2800" dirty="0"/>
              <a:t> &amp; June 21</a:t>
            </a:r>
            <a:r>
              <a:rPr lang="en-US" sz="2800" baseline="30000" dirty="0"/>
              <a:t>st</a:t>
            </a:r>
            <a:endParaRPr lang="en-US" sz="2800" dirty="0"/>
          </a:p>
          <a:p>
            <a:endParaRPr lang="en-US" sz="3200" dirty="0">
              <a:solidFill>
                <a:srgbClr val="FF0000"/>
              </a:solidFill>
            </a:endParaRPr>
          </a:p>
        </p:txBody>
      </p:sp>
    </p:spTree>
    <p:extLst>
      <p:ext uri="{BB962C8B-B14F-4D97-AF65-F5344CB8AC3E}">
        <p14:creationId xmlns:p14="http://schemas.microsoft.com/office/powerpoint/2010/main" val="843303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School Climate Survey </a:t>
            </a:r>
            <a:r>
              <a:rPr lang="en-US" dirty="0" smtClean="0"/>
              <a:t>2018-2019</a:t>
            </a:r>
            <a:endParaRPr lang="en-US" dirty="0"/>
          </a:p>
        </p:txBody>
      </p:sp>
      <p:sp>
        <p:nvSpPr>
          <p:cNvPr id="7" name="Content Placeholder 6"/>
          <p:cNvSpPr>
            <a:spLocks noGrp="1"/>
          </p:cNvSpPr>
          <p:nvPr>
            <p:ph idx="1"/>
          </p:nvPr>
        </p:nvSpPr>
        <p:spPr/>
        <p:txBody>
          <a:bodyPr>
            <a:normAutofit/>
          </a:bodyPr>
          <a:lstStyle/>
          <a:p>
            <a:r>
              <a:rPr lang="en-US" sz="2800" dirty="0" smtClean="0"/>
              <a:t>Student </a:t>
            </a:r>
            <a:r>
              <a:rPr lang="en-US" sz="2800" dirty="0"/>
              <a:t>and </a:t>
            </a:r>
            <a:r>
              <a:rPr lang="en-US" sz="2800" dirty="0" smtClean="0"/>
              <a:t>Home Survey window updates: </a:t>
            </a:r>
          </a:p>
          <a:p>
            <a:pPr lvl="2"/>
            <a:r>
              <a:rPr lang="en-US" sz="2400" dirty="0" smtClean="0"/>
              <a:t>Paper mailing by 2/25</a:t>
            </a:r>
          </a:p>
          <a:p>
            <a:pPr lvl="2"/>
            <a:r>
              <a:rPr lang="en-US" sz="2400" dirty="0" smtClean="0"/>
              <a:t>Online open through Friday 3/1/19</a:t>
            </a:r>
          </a:p>
          <a:p>
            <a:pPr lvl="2"/>
            <a:endParaRPr lang="en-US" sz="2400" dirty="0"/>
          </a:p>
          <a:p>
            <a:r>
              <a:rPr lang="en-US" sz="2800" dirty="0" smtClean="0"/>
              <a:t>Workshop</a:t>
            </a:r>
            <a:r>
              <a:rPr lang="en-US" sz="2800" dirty="0"/>
              <a:t>: </a:t>
            </a:r>
            <a:r>
              <a:rPr lang="en-US" sz="2800" b="1" dirty="0"/>
              <a:t>May 13, </a:t>
            </a:r>
            <a:r>
              <a:rPr lang="en-US" sz="2800" b="1" dirty="0" smtClean="0"/>
              <a:t>2019</a:t>
            </a:r>
          </a:p>
          <a:p>
            <a:pPr lvl="1"/>
            <a:r>
              <a:rPr lang="en-US" sz="2600" dirty="0" smtClean="0"/>
              <a:t>Encourage representative(s) from participating schools</a:t>
            </a:r>
          </a:p>
          <a:p>
            <a:pPr lvl="1"/>
            <a:r>
              <a:rPr lang="en-US" sz="2600" dirty="0" smtClean="0"/>
              <a:t>Coaches needed</a:t>
            </a:r>
          </a:p>
          <a:p>
            <a:pPr lvl="1"/>
            <a:endParaRPr lang="en-US" sz="2600" dirty="0"/>
          </a:p>
          <a:p>
            <a:r>
              <a:rPr lang="en-US" sz="2800" dirty="0" smtClean="0"/>
              <a:t>Survey app update</a:t>
            </a:r>
            <a:endParaRPr lang="en-US" sz="2800" dirty="0"/>
          </a:p>
        </p:txBody>
      </p:sp>
    </p:spTree>
    <p:extLst>
      <p:ext uri="{BB962C8B-B14F-4D97-AF65-F5344CB8AC3E}">
        <p14:creationId xmlns:p14="http://schemas.microsoft.com/office/powerpoint/2010/main" val="2245221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Professional Development</a:t>
            </a:r>
            <a:endParaRPr lang="en-US" dirty="0"/>
          </a:p>
        </p:txBody>
      </p:sp>
      <p:sp>
        <p:nvSpPr>
          <p:cNvPr id="7" name="Subtitle 6"/>
          <p:cNvSpPr>
            <a:spLocks noGrp="1"/>
          </p:cNvSpPr>
          <p:nvPr>
            <p:ph type="subTitle" idx="1"/>
          </p:nvPr>
        </p:nvSpPr>
        <p:spPr/>
        <p:txBody>
          <a:bodyPr/>
          <a:lstStyle/>
          <a:p>
            <a:endParaRPr lang="en-US"/>
          </a:p>
        </p:txBody>
      </p:sp>
      <p:pic>
        <p:nvPicPr>
          <p:cNvPr id="2" name="Picture 1" descr="Come aprire un'attività di corsi di formazi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491" y="708804"/>
            <a:ext cx="3749840" cy="2392398"/>
          </a:xfrm>
          <a:prstGeom prst="rect">
            <a:avLst/>
          </a:prstGeom>
        </p:spPr>
      </p:pic>
    </p:spTree>
    <p:extLst>
      <p:ext uri="{BB962C8B-B14F-4D97-AF65-F5344CB8AC3E}">
        <p14:creationId xmlns:p14="http://schemas.microsoft.com/office/powerpoint/2010/main" val="1483906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7596-8528-4180-A19A-533B90993B68}"/>
              </a:ext>
            </a:extLst>
          </p:cNvPr>
          <p:cNvSpPr>
            <a:spLocks noGrp="1"/>
          </p:cNvSpPr>
          <p:nvPr>
            <p:ph type="title"/>
          </p:nvPr>
        </p:nvSpPr>
        <p:spPr>
          <a:xfrm>
            <a:off x="644105" y="619694"/>
            <a:ext cx="10160000" cy="1143000"/>
          </a:xfrm>
        </p:spPr>
        <p:txBody>
          <a:bodyPr>
            <a:normAutofit fontScale="90000"/>
          </a:bodyPr>
          <a:lstStyle/>
          <a:p>
            <a:r>
              <a:rPr lang="en-US" sz="4400" dirty="0" smtClean="0"/>
              <a:t>Key </a:t>
            </a:r>
            <a:r>
              <a:rPr lang="en-US" sz="4400" dirty="0"/>
              <a:t>Feature Evaluation Plan</a:t>
            </a:r>
            <a:br>
              <a:rPr lang="en-US" sz="4400" dirty="0"/>
            </a:br>
            <a:r>
              <a:rPr lang="en-US" sz="4400" dirty="0"/>
              <a:t>2018 – 2019 School</a:t>
            </a:r>
            <a:r>
              <a:rPr lang="en-US" sz="2400" dirty="0">
                <a:latin typeface="Comic Sans MS" panose="030F0702030302020204" pitchFamily="66" charset="0"/>
              </a:rPr>
              <a:t/>
            </a:r>
            <a:br>
              <a:rPr lang="en-US" sz="2400" dirty="0">
                <a:latin typeface="Comic Sans MS" panose="030F0702030302020204" pitchFamily="66" charset="0"/>
              </a:rPr>
            </a:br>
            <a:r>
              <a:rPr lang="en-US" sz="2400" dirty="0">
                <a:latin typeface="Comic Sans MS" panose="030F0702030302020204" pitchFamily="66" charset="0"/>
              </a:rPr>
              <a:t/>
            </a:r>
            <a:br>
              <a:rPr lang="en-US" sz="2400" dirty="0">
                <a:latin typeface="Comic Sans MS" panose="030F0702030302020204" pitchFamily="66" charset="0"/>
              </a:rPr>
            </a:br>
            <a:r>
              <a:rPr lang="en-US" sz="2400" dirty="0">
                <a:latin typeface="Comic Sans MS" panose="030F0702030302020204" pitchFamily="66" charset="0"/>
              </a:rPr>
              <a:t> </a:t>
            </a:r>
          </a:p>
        </p:txBody>
      </p:sp>
      <p:sp>
        <p:nvSpPr>
          <p:cNvPr id="8" name="Content Placeholder 7"/>
          <p:cNvSpPr>
            <a:spLocks noGrp="1"/>
          </p:cNvSpPr>
          <p:nvPr>
            <p:ph idx="1"/>
          </p:nvPr>
        </p:nvSpPr>
        <p:spPr>
          <a:xfrm>
            <a:off x="609600" y="2053086"/>
            <a:ext cx="10160000" cy="4347713"/>
          </a:xfrm>
        </p:spPr>
        <p:txBody>
          <a:bodyPr/>
          <a:lstStyle/>
          <a:p>
            <a:pPr marL="0" indent="0">
              <a:buNone/>
            </a:pPr>
            <a:r>
              <a:rPr lang="en-US" sz="2800" b="1" dirty="0"/>
              <a:t>Winter/Spring 2019</a:t>
            </a:r>
          </a:p>
          <a:p>
            <a:pPr marL="0" indent="0">
              <a:buNone/>
            </a:pPr>
            <a:endParaRPr lang="en-US" sz="2800" dirty="0"/>
          </a:p>
          <a:p>
            <a:pPr marL="457200" indent="-457200">
              <a:buFont typeface="Arial" panose="020B0604020202020204" pitchFamily="34" charset="0"/>
              <a:buChar char="•"/>
            </a:pPr>
            <a:r>
              <a:rPr lang="en-US" sz="2800" dirty="0"/>
              <a:t>KFE visits with SCSS partnership schools</a:t>
            </a:r>
          </a:p>
          <a:p>
            <a:pPr marL="457200" indent="-457200">
              <a:buFont typeface="Arial" panose="020B0604020202020204" pitchFamily="34" charset="0"/>
              <a:buChar char="•"/>
            </a:pPr>
            <a:r>
              <a:rPr lang="en-US" sz="2800" dirty="0" smtClean="0"/>
              <a:t>Accepting </a:t>
            </a:r>
            <a:r>
              <a:rPr lang="en-US" sz="2800" dirty="0"/>
              <a:t>requests for new &amp; re-evaluations for Phase </a:t>
            </a:r>
            <a:r>
              <a:rPr lang="en-US" sz="2800" dirty="0" smtClean="0"/>
              <a:t>Recognition</a:t>
            </a:r>
          </a:p>
          <a:p>
            <a:pPr marL="457200" indent="-457200">
              <a:buFont typeface="Arial" panose="020B0604020202020204" pitchFamily="34" charset="0"/>
              <a:buChar char="•"/>
            </a:pPr>
            <a:endParaRPr lang="en-US" sz="2800" dirty="0"/>
          </a:p>
          <a:p>
            <a:pPr marL="0" indent="0">
              <a:buNone/>
            </a:pPr>
            <a:endParaRPr lang="en-US" sz="2800" dirty="0"/>
          </a:p>
          <a:p>
            <a:pPr marL="457200" indent="-4572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982676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44422"/>
            <a:ext cx="10363200" cy="1143000"/>
          </a:xfrm>
        </p:spPr>
        <p:txBody>
          <a:bodyPr/>
          <a:lstStyle/>
          <a:p>
            <a:r>
              <a:rPr lang="en-US" dirty="0"/>
              <a:t>Key Feature Evaluation Process</a:t>
            </a:r>
          </a:p>
        </p:txBody>
      </p:sp>
      <p:sp>
        <p:nvSpPr>
          <p:cNvPr id="3" name="Content Placeholder 2"/>
          <p:cNvSpPr>
            <a:spLocks noGrp="1"/>
          </p:cNvSpPr>
          <p:nvPr>
            <p:ph idx="1"/>
          </p:nvPr>
        </p:nvSpPr>
        <p:spPr>
          <a:xfrm>
            <a:off x="812800" y="1295400"/>
            <a:ext cx="10769600" cy="4572000"/>
          </a:xfrm>
        </p:spPr>
        <p:txBody>
          <a:bodyPr>
            <a:normAutofit/>
          </a:bodyPr>
          <a:lstStyle/>
          <a:p>
            <a:pPr lvl="0"/>
            <a:r>
              <a:rPr lang="en-US" sz="2400" dirty="0"/>
              <a:t>On-site Evaluation (approx. </a:t>
            </a:r>
            <a:r>
              <a:rPr lang="en-US" sz="2400" dirty="0" smtClean="0"/>
              <a:t>4-5 </a:t>
            </a:r>
            <a:r>
              <a:rPr lang="en-US" sz="2400" dirty="0"/>
              <a:t>hours)</a:t>
            </a:r>
          </a:p>
          <a:p>
            <a:pPr lvl="0"/>
            <a:r>
              <a:rPr lang="en-US" sz="2400" dirty="0"/>
              <a:t>Sources of Information:</a:t>
            </a:r>
          </a:p>
          <a:p>
            <a:pPr lvl="1"/>
            <a:r>
              <a:rPr lang="en-US" sz="2400" dirty="0"/>
              <a:t>Interviews with administrator, DE-PBS team leader, teachers/staff, students</a:t>
            </a:r>
          </a:p>
          <a:p>
            <a:pPr lvl="1"/>
            <a:r>
              <a:rPr lang="en-US" sz="2400" dirty="0"/>
              <a:t>Review of documents</a:t>
            </a:r>
          </a:p>
          <a:p>
            <a:pPr lvl="1"/>
            <a:r>
              <a:rPr lang="en-US" sz="2400" dirty="0"/>
              <a:t>Schoolwide observations</a:t>
            </a:r>
          </a:p>
        </p:txBody>
      </p:sp>
      <p:graphicFrame>
        <p:nvGraphicFramePr>
          <p:cNvPr id="4" name="Content Placeholder 4"/>
          <p:cNvGraphicFramePr>
            <a:graphicFrameLocks/>
          </p:cNvGraphicFramePr>
          <p:nvPr>
            <p:extLst/>
          </p:nvPr>
        </p:nvGraphicFramePr>
        <p:xfrm>
          <a:off x="1524000" y="4114800"/>
          <a:ext cx="9550400" cy="2171118"/>
        </p:xfrm>
        <a:graphic>
          <a:graphicData uri="http://schemas.openxmlformats.org/drawingml/2006/table">
            <a:tbl>
              <a:tblPr firstRow="1" bandRow="1">
                <a:effectLst>
                  <a:outerShdw blurRad="50800" dist="38100" dir="13500000" algn="br" rotWithShape="0">
                    <a:prstClr val="black">
                      <a:alpha val="40000"/>
                    </a:prstClr>
                  </a:outerShdw>
                </a:effectLst>
                <a:tableStyleId>{5C22544A-7EE6-4342-B048-85BDC9FD1C3A}</a:tableStyleId>
              </a:tblPr>
              <a:tblGrid>
                <a:gridCol w="4775200">
                  <a:extLst>
                    <a:ext uri="{9D8B030D-6E8A-4147-A177-3AD203B41FA5}">
                      <a16:colId xmlns:a16="http://schemas.microsoft.com/office/drawing/2014/main" val="20000"/>
                    </a:ext>
                  </a:extLst>
                </a:gridCol>
                <a:gridCol w="4775200">
                  <a:extLst>
                    <a:ext uri="{9D8B030D-6E8A-4147-A177-3AD203B41FA5}">
                      <a16:colId xmlns:a16="http://schemas.microsoft.com/office/drawing/2014/main" val="20001"/>
                    </a:ext>
                  </a:extLst>
                </a:gridCol>
              </a:tblGrid>
              <a:tr h="576574">
                <a:tc gridSpan="2">
                  <a:txBody>
                    <a:bodyPr/>
                    <a:lstStyle/>
                    <a:p>
                      <a:pPr algn="ctr"/>
                      <a:r>
                        <a:rPr lang="en-US" sz="2800" b="1" cap="none" spc="0" dirty="0">
                          <a:ln>
                            <a:noFill/>
                          </a:ln>
                          <a:solidFill>
                            <a:schemeClr val="tx1"/>
                          </a:solidFill>
                          <a:effectLst/>
                          <a:latin typeface="+mj-lt"/>
                        </a:rPr>
                        <a:t>DE-PBS</a:t>
                      </a:r>
                      <a:r>
                        <a:rPr lang="en-US" sz="2800" b="1" cap="none" spc="0" baseline="0" dirty="0">
                          <a:ln>
                            <a:noFill/>
                          </a:ln>
                          <a:solidFill>
                            <a:schemeClr val="tx1"/>
                          </a:solidFill>
                          <a:effectLst/>
                          <a:latin typeface="+mj-lt"/>
                        </a:rPr>
                        <a:t> Key Feature Evaluation Structure</a:t>
                      </a:r>
                      <a:endParaRPr lang="en-US" sz="2800" b="1" cap="all" spc="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hMerge="1">
                  <a:txBody>
                    <a:bodyPr/>
                    <a:lstStyle/>
                    <a:p>
                      <a:endParaRPr lang="en-US" dirty="0"/>
                    </a:p>
                  </a:txBody>
                  <a:tcPr/>
                </a:tc>
                <a:extLst>
                  <a:ext uri="{0D108BD9-81ED-4DB2-BD59-A6C34878D82A}">
                    <a16:rowId xmlns:a16="http://schemas.microsoft.com/office/drawing/2014/main" val="10000"/>
                  </a:ext>
                </a:extLst>
              </a:tr>
              <a:tr h="7630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Helvetica Neue" pitchFamily="29" charset="0"/>
                          <a:ea typeface="Geneva" pitchFamily="29" charset="0"/>
                          <a:cs typeface="Geneva" pitchFamily="29" charset="0"/>
                        </a:rPr>
                        <a:t>SW PBS Tier 1: Program Development &amp; Evaluation</a:t>
                      </a:r>
                    </a:p>
                    <a:p>
                      <a:pPr algn="ctr"/>
                      <a:endParaRPr lang="en-US" dirty="0">
                        <a:solidFill>
                          <a:schemeClr val="tx1"/>
                        </a:solidFill>
                      </a:endParaRPr>
                    </a:p>
                  </a:txBody>
                  <a:tcPr marL="121920" marR="121920" anchor="ctr" anchorCtr="1">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Helvetica Neue" pitchFamily="29" charset="0"/>
                          <a:ea typeface="Geneva" pitchFamily="29" charset="0"/>
                          <a:cs typeface="Geneva" pitchFamily="29" charset="0"/>
                        </a:rPr>
                        <a:t>Prevention: Implementing SW &amp; CR Systems</a:t>
                      </a:r>
                    </a:p>
                    <a:p>
                      <a:pPr algn="ctr"/>
                      <a:endParaRPr lang="en-US" dirty="0">
                        <a:solidFill>
                          <a:schemeClr val="tx1"/>
                        </a:solidFill>
                      </a:endParaRPr>
                    </a:p>
                  </a:txBody>
                  <a:tcPr marL="121920" marR="121920" anchor="ctr" anchorCtr="1">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01"/>
                  </a:ext>
                </a:extLst>
              </a:tr>
              <a:tr h="7411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Helvetica Neue" pitchFamily="29" charset="0"/>
                          <a:ea typeface="Geneva" pitchFamily="29" charset="0"/>
                          <a:cs typeface="Geneva" pitchFamily="29" charset="0"/>
                        </a:rPr>
                        <a:t>Correcting Problem Behavior</a:t>
                      </a:r>
                    </a:p>
                    <a:p>
                      <a:pPr algn="ctr"/>
                      <a:endParaRPr lang="en-US" dirty="0">
                        <a:solidFill>
                          <a:schemeClr val="tx1"/>
                        </a:solidFill>
                      </a:endParaRPr>
                    </a:p>
                  </a:txBody>
                  <a:tcPr marL="121920" marR="121920"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Helvetica Neue" pitchFamily="29" charset="0"/>
                          <a:ea typeface="Geneva" pitchFamily="29" charset="0"/>
                          <a:cs typeface="Geneva" pitchFamily="29" charset="0"/>
                        </a:rPr>
                        <a:t>Developing Self Discipline</a:t>
                      </a:r>
                    </a:p>
                    <a:p>
                      <a:pPr algn="ctr"/>
                      <a:endParaRPr lang="en-US" dirty="0">
                        <a:solidFill>
                          <a:schemeClr val="tx1"/>
                        </a:solidFill>
                      </a:endParaRPr>
                    </a:p>
                  </a:txBody>
                  <a:tcPr marL="121920" marR="121920"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21763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Feature Evaluation Review Guide</a:t>
            </a:r>
          </a:p>
        </p:txBody>
      </p:sp>
      <p:sp>
        <p:nvSpPr>
          <p:cNvPr id="3" name="Content Placeholder 2"/>
          <p:cNvSpPr>
            <a:spLocks noGrp="1"/>
          </p:cNvSpPr>
          <p:nvPr>
            <p:ph idx="1"/>
          </p:nvPr>
        </p:nvSpPr>
        <p:spPr>
          <a:xfrm>
            <a:off x="1240766" y="1693652"/>
            <a:ext cx="8317302" cy="4876800"/>
          </a:xfrm>
        </p:spPr>
        <p:txBody>
          <a:bodyPr>
            <a:normAutofit/>
          </a:bodyPr>
          <a:lstStyle/>
          <a:p>
            <a:r>
              <a:rPr lang="en-US" sz="2800" dirty="0"/>
              <a:t>Tool to be used after receiving evaluation feedback </a:t>
            </a:r>
          </a:p>
          <a:p>
            <a:r>
              <a:rPr lang="en-US" sz="2800" dirty="0"/>
              <a:t>Review noted strengths for each evaluation section</a:t>
            </a:r>
          </a:p>
          <a:p>
            <a:pPr lvl="1"/>
            <a:r>
              <a:rPr lang="en-US" sz="2800" dirty="0"/>
              <a:t>Identify strategies for maintaining strengths and develop an action plan</a:t>
            </a:r>
          </a:p>
          <a:p>
            <a:r>
              <a:rPr lang="en-US" sz="2800" dirty="0"/>
              <a:t>Review noted recommendations for each section</a:t>
            </a:r>
          </a:p>
          <a:p>
            <a:pPr lvl="1"/>
            <a:r>
              <a:rPr lang="en-US" sz="2800" dirty="0"/>
              <a:t>Prioritize recommendations and develop an action plan</a:t>
            </a:r>
          </a:p>
          <a:p>
            <a:pPr lvl="0"/>
            <a:r>
              <a:rPr lang="en-US" sz="2800" dirty="0"/>
              <a:t>This tool supports continued implementation planning</a:t>
            </a:r>
          </a:p>
          <a:p>
            <a:endParaRPr lang="en-US" dirty="0"/>
          </a:p>
        </p:txBody>
      </p:sp>
    </p:spTree>
    <p:extLst>
      <p:ext uri="{BB962C8B-B14F-4D97-AF65-F5344CB8AC3E}">
        <p14:creationId xmlns:p14="http://schemas.microsoft.com/office/powerpoint/2010/main" val="1450440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KFE Action Plan Guide</a:t>
            </a:r>
          </a:p>
        </p:txBody>
      </p:sp>
      <p:pic>
        <p:nvPicPr>
          <p:cNvPr id="4" name="Content Placeholder 3"/>
          <p:cNvPicPr>
            <a:picLocks noGrp="1" noChangeAspect="1"/>
          </p:cNvPicPr>
          <p:nvPr>
            <p:ph idx="1"/>
          </p:nvPr>
        </p:nvPicPr>
        <p:blipFill rotWithShape="1">
          <a:blip r:embed="rId3"/>
          <a:srcRect l="6415" t="14342" r="7193" b="16648"/>
          <a:stretch/>
        </p:blipFill>
        <p:spPr>
          <a:xfrm>
            <a:off x="499595" y="1862667"/>
            <a:ext cx="5596405" cy="335280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rotWithShape="1">
          <a:blip r:embed="rId4"/>
          <a:srcRect l="6356" t="15156" r="8083" b="7488"/>
          <a:stretch/>
        </p:blipFill>
        <p:spPr>
          <a:xfrm>
            <a:off x="6177845" y="3048000"/>
            <a:ext cx="5743222" cy="3658505"/>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69001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510" y="411480"/>
            <a:ext cx="9601200" cy="1485900"/>
          </a:xfrm>
        </p:spPr>
        <p:txBody>
          <a:bodyPr>
            <a:normAutofit/>
          </a:bodyPr>
          <a:lstStyle/>
          <a:p>
            <a:r>
              <a:rPr lang="en-US" dirty="0"/>
              <a:t>Reminder: DE-PBS Key Feature Status Tracker Tool</a:t>
            </a:r>
          </a:p>
        </p:txBody>
      </p:sp>
      <p:sp>
        <p:nvSpPr>
          <p:cNvPr id="3" name="Content Placeholder 2"/>
          <p:cNvSpPr>
            <a:spLocks noGrp="1"/>
          </p:cNvSpPr>
          <p:nvPr>
            <p:ph idx="1"/>
          </p:nvPr>
        </p:nvSpPr>
        <p:spPr>
          <a:xfrm>
            <a:off x="1024129" y="1905000"/>
            <a:ext cx="9720073" cy="4404360"/>
          </a:xfrm>
        </p:spPr>
        <p:txBody>
          <a:bodyPr>
            <a:normAutofit/>
          </a:bodyPr>
          <a:lstStyle/>
          <a:p>
            <a:pPr lvl="0"/>
            <a:r>
              <a:rPr lang="en-US" sz="2800" dirty="0"/>
              <a:t>Purpose:   To support teams to assess implementation in four main program categories &amp; plan next steps</a:t>
            </a:r>
          </a:p>
          <a:p>
            <a:pPr lvl="0"/>
            <a:r>
              <a:rPr lang="en-US" sz="2800" dirty="0"/>
              <a:t>Broken into four evaluation sections </a:t>
            </a:r>
            <a:endParaRPr lang="en-US" sz="2800" i="1" dirty="0"/>
          </a:p>
          <a:p>
            <a:pPr lvl="1"/>
            <a:r>
              <a:rPr lang="en-US" sz="2000" i="1" dirty="0"/>
              <a:t>SWPBS Tier 1, Prevention, Correcting Problem Behaviors, and Developing Self-Discipline</a:t>
            </a:r>
          </a:p>
          <a:p>
            <a:pPr lvl="0"/>
            <a:r>
              <a:rPr lang="en-US" sz="2800" dirty="0"/>
              <a:t>Tracker includes:</a:t>
            </a:r>
          </a:p>
          <a:p>
            <a:pPr lvl="1"/>
            <a:r>
              <a:rPr lang="en-US" sz="2000" b="1" dirty="0"/>
              <a:t>Key program components </a:t>
            </a:r>
            <a:r>
              <a:rPr lang="en-US" sz="2000" dirty="0"/>
              <a:t>for each section</a:t>
            </a:r>
          </a:p>
          <a:p>
            <a:pPr lvl="2"/>
            <a:r>
              <a:rPr lang="en-US" sz="1600" dirty="0"/>
              <a:t>Teams can use these to assess their program and identify areas to modify or build upon</a:t>
            </a:r>
          </a:p>
          <a:p>
            <a:pPr lvl="1"/>
            <a:r>
              <a:rPr lang="en-US" sz="2000" b="1" dirty="0"/>
              <a:t>Action plan </a:t>
            </a:r>
            <a:r>
              <a:rPr lang="en-US" sz="2000" dirty="0"/>
              <a:t>to develop steps towards improving or modifying program components</a:t>
            </a:r>
          </a:p>
          <a:p>
            <a:pPr lvl="0"/>
            <a:r>
              <a:rPr lang="en-US" sz="2800" dirty="0"/>
              <a:t>Used for ongoing monitoring</a:t>
            </a:r>
          </a:p>
          <a:p>
            <a:endParaRPr lang="en-US" dirty="0"/>
          </a:p>
        </p:txBody>
      </p:sp>
    </p:spTree>
    <p:extLst>
      <p:ext uri="{BB962C8B-B14F-4D97-AF65-F5344CB8AC3E}">
        <p14:creationId xmlns:p14="http://schemas.microsoft.com/office/powerpoint/2010/main" val="1410462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Assessment of Strengths &amp; Needs for PBS - DASNPBS</a:t>
            </a:r>
            <a:endParaRPr lang="en-US" dirty="0"/>
          </a:p>
        </p:txBody>
      </p:sp>
      <p:sp>
        <p:nvSpPr>
          <p:cNvPr id="3" name="Content Placeholder 2"/>
          <p:cNvSpPr>
            <a:spLocks noGrp="1"/>
          </p:cNvSpPr>
          <p:nvPr>
            <p:ph idx="1"/>
          </p:nvPr>
        </p:nvSpPr>
        <p:spPr>
          <a:xfrm>
            <a:off x="1500997" y="1828800"/>
            <a:ext cx="8081156" cy="4480560"/>
          </a:xfrm>
        </p:spPr>
        <p:txBody>
          <a:bodyPr>
            <a:normAutofit fontScale="92500" lnSpcReduction="20000"/>
          </a:bodyPr>
          <a:lstStyle/>
          <a:p>
            <a:endParaRPr lang="en-US" sz="2800" dirty="0"/>
          </a:p>
          <a:p>
            <a:r>
              <a:rPr lang="en-US" sz="3000" dirty="0" smtClean="0"/>
              <a:t>DE </a:t>
            </a:r>
            <a:r>
              <a:rPr lang="en-US" sz="3000" dirty="0"/>
              <a:t>Assessment of Strengths and Needs</a:t>
            </a:r>
          </a:p>
          <a:p>
            <a:pPr lvl="1"/>
            <a:r>
              <a:rPr lang="en-US" sz="2600" dirty="0" smtClean="0"/>
              <a:t>Four sections:</a:t>
            </a:r>
            <a:endParaRPr lang="en-US" sz="2600" dirty="0"/>
          </a:p>
          <a:p>
            <a:pPr lvl="1"/>
            <a:r>
              <a:rPr lang="en-US" sz="2600" dirty="0" smtClean="0"/>
              <a:t>Tier 1: Program Development &amp; Evaluation</a:t>
            </a:r>
          </a:p>
          <a:p>
            <a:pPr lvl="1"/>
            <a:r>
              <a:rPr lang="en-US" sz="2600" dirty="0" smtClean="0"/>
              <a:t>Prevention: School-wide &amp; Classroom Systems</a:t>
            </a:r>
          </a:p>
          <a:p>
            <a:pPr lvl="1"/>
            <a:r>
              <a:rPr lang="en-US" sz="2600" dirty="0" smtClean="0"/>
              <a:t>Correcting </a:t>
            </a:r>
            <a:r>
              <a:rPr lang="en-US" sz="2600" dirty="0"/>
              <a:t>Problem </a:t>
            </a:r>
            <a:r>
              <a:rPr lang="en-US" sz="2600" dirty="0" smtClean="0"/>
              <a:t>Behaviors</a:t>
            </a:r>
          </a:p>
          <a:p>
            <a:pPr lvl="1"/>
            <a:r>
              <a:rPr lang="en-US" sz="2600" dirty="0" smtClean="0"/>
              <a:t>Developing </a:t>
            </a:r>
            <a:r>
              <a:rPr lang="en-US" sz="2600" dirty="0"/>
              <a:t>Self-Discipline</a:t>
            </a:r>
          </a:p>
          <a:p>
            <a:pPr lvl="1"/>
            <a:endParaRPr lang="en-US" sz="2600" dirty="0" smtClean="0"/>
          </a:p>
          <a:p>
            <a:r>
              <a:rPr lang="en-US" sz="2800" dirty="0" smtClean="0"/>
              <a:t>10 </a:t>
            </a:r>
            <a:r>
              <a:rPr lang="en-US" sz="2800" dirty="0"/>
              <a:t>question survey per implementation area</a:t>
            </a:r>
          </a:p>
          <a:p>
            <a:r>
              <a:rPr lang="en-US" sz="2800" dirty="0"/>
              <a:t>Staff perspective on program strength/weakness for use in planning</a:t>
            </a:r>
          </a:p>
          <a:p>
            <a:endParaRPr lang="en-US" sz="3200" dirty="0">
              <a:solidFill>
                <a:srgbClr val="FF0000"/>
              </a:solidFill>
            </a:endParaRPr>
          </a:p>
        </p:txBody>
      </p:sp>
    </p:spTree>
    <p:extLst>
      <p:ext uri="{BB962C8B-B14F-4D97-AF65-F5344CB8AC3E}">
        <p14:creationId xmlns:p14="http://schemas.microsoft.com/office/powerpoint/2010/main" val="10891207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091380" y="1371600"/>
          <a:ext cx="8348020" cy="5483033"/>
        </p:xfrm>
        <a:graphic>
          <a:graphicData uri="http://schemas.openxmlformats.org/drawingml/2006/table">
            <a:tbl>
              <a:tblPr firstRow="1" bandRow="1">
                <a:tableStyleId>{5C22544A-7EE6-4342-B048-85BDC9FD1C3A}</a:tableStyleId>
              </a:tblPr>
              <a:tblGrid>
                <a:gridCol w="4174010">
                  <a:extLst>
                    <a:ext uri="{9D8B030D-6E8A-4147-A177-3AD203B41FA5}">
                      <a16:colId xmlns:a16="http://schemas.microsoft.com/office/drawing/2014/main" val="20000"/>
                    </a:ext>
                  </a:extLst>
                </a:gridCol>
                <a:gridCol w="4174010">
                  <a:extLst>
                    <a:ext uri="{9D8B030D-6E8A-4147-A177-3AD203B41FA5}">
                      <a16:colId xmlns:a16="http://schemas.microsoft.com/office/drawing/2014/main" val="20001"/>
                    </a:ext>
                  </a:extLst>
                </a:gridCol>
              </a:tblGrid>
              <a:tr h="5483033">
                <a:tc>
                  <a:txBody>
                    <a:bodyPr/>
                    <a:lstStyle/>
                    <a:p>
                      <a:pPr lvl="0">
                        <a:buClr>
                          <a:srgbClr val="3333CC"/>
                        </a:buClr>
                        <a:buFont typeface="Wingdings" panose="05000000000000000000" pitchFamily="2" charset="2"/>
                        <a:buNone/>
                        <a:defRPr/>
                      </a:pPr>
                      <a:r>
                        <a:rPr lang="en-US" sz="2800" b="1" dirty="0">
                          <a:solidFill>
                            <a:srgbClr val="0070C0"/>
                          </a:solidFill>
                          <a:ea typeface="Verdana" panose="020B0604030504040204" pitchFamily="34" charset="0"/>
                          <a:cs typeface="Verdana" panose="020B0604030504040204" pitchFamily="34" charset="0"/>
                        </a:rPr>
                        <a:t>TEAM</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2.1 Team Composition</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2.2 Team Operating Procedures</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2.3 Screening</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2.4 Request for Assistance</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2.5 Options for Tier II </a:t>
                      </a:r>
                    </a:p>
                    <a:p>
                      <a:pPr lvl="0">
                        <a:buClr>
                          <a:srgbClr val="3333CC"/>
                        </a:buClr>
                        <a:buFont typeface="Wingdings" panose="05000000000000000000" pitchFamily="2" charset="2"/>
                        <a:buNone/>
                        <a:defRPr/>
                      </a:pPr>
                      <a:endParaRPr lang="en-US" sz="2200" b="0" dirty="0">
                        <a:solidFill>
                          <a:schemeClr val="tx1"/>
                        </a:solidFill>
                        <a:ea typeface="Verdana" panose="020B0604030504040204" pitchFamily="34" charset="0"/>
                        <a:cs typeface="Verdana" panose="020B0604030504040204" pitchFamily="34" charset="0"/>
                      </a:endParaRPr>
                    </a:p>
                    <a:p>
                      <a:pPr lvl="0">
                        <a:buClr>
                          <a:srgbClr val="3333CC"/>
                        </a:buClr>
                        <a:buFont typeface="Wingdings" panose="05000000000000000000" pitchFamily="2" charset="2"/>
                        <a:buNone/>
                        <a:defRPr/>
                      </a:pPr>
                      <a:r>
                        <a:rPr lang="en-US" sz="2800" b="1" dirty="0">
                          <a:solidFill>
                            <a:srgbClr val="0070C0"/>
                          </a:solidFill>
                          <a:ea typeface="Verdana" panose="020B0604030504040204" pitchFamily="34" charset="0"/>
                          <a:cs typeface="Verdana" panose="020B0604030504040204" pitchFamily="34" charset="0"/>
                        </a:rPr>
                        <a:t>INTERVENTIONS</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2.6 Tier II Critical Features</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2.7 Practice Matched to Student Need</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2.8 Access to Tier 1 Supports</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2.9 Professional Development</a:t>
                      </a:r>
                    </a:p>
                    <a:p>
                      <a:pPr lvl="0">
                        <a:buClr>
                          <a:srgbClr val="3333CC"/>
                        </a:buClr>
                        <a:buFont typeface="Wingdings" panose="05000000000000000000" pitchFamily="2" charset="2"/>
                        <a:buChar char="§"/>
                        <a:defRPr/>
                      </a:pPr>
                      <a:endParaRPr lang="en-US" sz="2200" b="0" dirty="0">
                        <a:solidFill>
                          <a:schemeClr val="tx1"/>
                        </a:solidFill>
                        <a:ea typeface="Verdana" panose="020B0604030504040204" pitchFamily="34" charset="0"/>
                        <a:cs typeface="Verdana" panose="020B0604030504040204" pitchFamily="34" charset="0"/>
                      </a:endParaRPr>
                    </a:p>
                    <a:p>
                      <a:endParaRPr lang="en-US" b="0" dirty="0">
                        <a:solidFill>
                          <a:schemeClr val="tx1"/>
                        </a:solidFill>
                      </a:endParaRPr>
                    </a:p>
                  </a:txBody>
                  <a:tcPr>
                    <a:noFill/>
                  </a:tcPr>
                </a:tc>
                <a:tc>
                  <a:txBody>
                    <a:bodyPr/>
                    <a:lstStyle/>
                    <a:p>
                      <a:pPr lvl="0">
                        <a:buClr>
                          <a:srgbClr val="3333CC"/>
                        </a:buClr>
                        <a:buFont typeface="Wingdings" panose="05000000000000000000" pitchFamily="2" charset="2"/>
                        <a:buNone/>
                        <a:defRPr/>
                      </a:pPr>
                      <a:r>
                        <a:rPr lang="en-US" sz="2800" b="1" dirty="0">
                          <a:solidFill>
                            <a:srgbClr val="0070C0"/>
                          </a:solidFill>
                          <a:ea typeface="Verdana" panose="020B0604030504040204" pitchFamily="34" charset="0"/>
                          <a:cs typeface="Verdana" panose="020B0604030504040204" pitchFamily="34" charset="0"/>
                        </a:rPr>
                        <a:t>EVALUATION</a:t>
                      </a:r>
                    </a:p>
                    <a:p>
                      <a:pPr marL="342900" marR="0" lvl="0" indent="-342900" algn="l" defTabSz="914400" rtl="0" eaLnBrk="1" fontAlgn="auto" latinLnBrk="0" hangingPunct="1">
                        <a:lnSpc>
                          <a:spcPct val="100000"/>
                        </a:lnSpc>
                        <a:spcBef>
                          <a:spcPts val="0"/>
                        </a:spcBef>
                        <a:spcAft>
                          <a:spcPts val="0"/>
                        </a:spcAft>
                        <a:buClr>
                          <a:schemeClr val="accent1">
                            <a:lumMod val="50000"/>
                          </a:schemeClr>
                        </a:buClr>
                        <a:buSzTx/>
                        <a:buFont typeface="Wingdings" panose="05000000000000000000" pitchFamily="2" charset="2"/>
                        <a:buChar char="ü"/>
                        <a:tabLst/>
                        <a:defRPr/>
                      </a:pPr>
                      <a:r>
                        <a:rPr lang="en-US" sz="2200" b="0" dirty="0">
                          <a:solidFill>
                            <a:schemeClr val="tx1"/>
                          </a:solidFill>
                          <a:ea typeface="Verdana" panose="020B0604030504040204" pitchFamily="34" charset="0"/>
                          <a:cs typeface="Verdana" panose="020B0604030504040204" pitchFamily="34" charset="0"/>
                        </a:rPr>
                        <a:t>2.10 Level of Use</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2.11 Student Performance Data</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2.12 Fidelity Data</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2.13 Annual Evaluation</a:t>
                      </a:r>
                    </a:p>
                    <a:p>
                      <a:endParaRPr lang="en-US" b="0" dirty="0">
                        <a:solidFill>
                          <a:schemeClr val="tx1"/>
                        </a:solidFill>
                      </a:endParaRPr>
                    </a:p>
                  </a:txBody>
                  <a:tcPr>
                    <a:no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noFill/>
          <a:ln w="57150">
            <a:noFill/>
          </a:ln>
        </p:spPr>
        <p:txBody>
          <a:bodyPr rtlCol="0">
            <a:normAutofit/>
          </a:bodyPr>
          <a:lstStyle/>
          <a:p>
            <a:pPr>
              <a:defRPr/>
            </a:pPr>
            <a:r>
              <a:rPr lang="en-US" sz="3200" dirty="0"/>
              <a:t>The Tiered Fidelity Inventory (TFI)</a:t>
            </a:r>
            <a:br>
              <a:rPr lang="en-US" sz="3200" dirty="0"/>
            </a:br>
            <a:r>
              <a:rPr lang="en-US" sz="3200" dirty="0"/>
              <a:t>Tier 2 Planning Tool</a:t>
            </a:r>
          </a:p>
        </p:txBody>
      </p:sp>
      <p:sp>
        <p:nvSpPr>
          <p:cNvPr id="3" name="Content Placeholder 2"/>
          <p:cNvSpPr>
            <a:spLocks noGrp="1"/>
          </p:cNvSpPr>
          <p:nvPr>
            <p:ph idx="1"/>
          </p:nvPr>
        </p:nvSpPr>
        <p:spPr>
          <a:xfrm>
            <a:off x="609600" y="1422400"/>
            <a:ext cx="10160000" cy="4978400"/>
          </a:xfrm>
        </p:spPr>
        <p:txBody>
          <a:bodyPr/>
          <a:lstStyle/>
          <a:p>
            <a:endParaRPr lang="en-US" dirty="0"/>
          </a:p>
        </p:txBody>
      </p:sp>
      <p:pic>
        <p:nvPicPr>
          <p:cNvPr id="7170"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7854287" y="4162567"/>
            <a:ext cx="1446194" cy="216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782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8429" y="2011720"/>
            <a:ext cx="4321629" cy="2593975"/>
          </a:xfrm>
        </p:spPr>
        <p:txBody>
          <a:bodyPr/>
          <a:lstStyle/>
          <a:p>
            <a:r>
              <a:rPr lang="en-US" dirty="0" smtClean="0"/>
              <a:t>District MTSS/PBS</a:t>
            </a:r>
            <a:br>
              <a:rPr lang="en-US" dirty="0" smtClean="0"/>
            </a:br>
            <a:r>
              <a:rPr lang="en-US" dirty="0" smtClean="0"/>
              <a:t>Planning</a:t>
            </a:r>
            <a:endParaRPr lang="en-US" dirty="0"/>
          </a:p>
        </p:txBody>
      </p:sp>
      <p:sp>
        <p:nvSpPr>
          <p:cNvPr id="5" name="Subtitle 4"/>
          <p:cNvSpPr>
            <a:spLocks noGrp="1"/>
          </p:cNvSpPr>
          <p:nvPr>
            <p:ph type="subTitle" idx="1"/>
          </p:nvPr>
        </p:nvSpPr>
        <p:spPr/>
        <p:txBody>
          <a:bodyPr>
            <a:normAutofit/>
          </a:bodyPr>
          <a:lstStyle/>
          <a:p>
            <a:endParaRPr lang="en-US" sz="1600" dirty="0"/>
          </a:p>
        </p:txBody>
      </p:sp>
      <p:pic>
        <p:nvPicPr>
          <p:cNvPr id="6" name="Picture 5"/>
          <p:cNvPicPr/>
          <p:nvPr/>
        </p:nvPicPr>
        <p:blipFill rotWithShape="1">
          <a:blip r:embed="rId3"/>
          <a:srcRect l="65064" t="17091" r="7372" b="9988"/>
          <a:stretch/>
        </p:blipFill>
        <p:spPr bwMode="auto">
          <a:xfrm>
            <a:off x="3454400" y="391886"/>
            <a:ext cx="7590971" cy="61540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9535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457" y="348338"/>
            <a:ext cx="9799607" cy="1280890"/>
          </a:xfrm>
        </p:spPr>
        <p:txBody>
          <a:bodyPr/>
          <a:lstStyle/>
          <a:p>
            <a:r>
              <a:rPr lang="en-US" dirty="0" smtClean="0"/>
              <a:t>Components </a:t>
            </a:r>
            <a:r>
              <a:rPr lang="en-US" dirty="0"/>
              <a:t>for </a:t>
            </a:r>
            <a:r>
              <a:rPr lang="en-US" dirty="0" smtClean="0"/>
              <a:t>Successful District Implementation</a:t>
            </a:r>
            <a:endParaRPr lang="en-US" dirty="0"/>
          </a:p>
        </p:txBody>
      </p:sp>
      <p:sp>
        <p:nvSpPr>
          <p:cNvPr id="2" name="Content Placeholder 1"/>
          <p:cNvSpPr>
            <a:spLocks noGrp="1"/>
          </p:cNvSpPr>
          <p:nvPr>
            <p:ph idx="1"/>
          </p:nvPr>
        </p:nvSpPr>
        <p:spPr>
          <a:xfrm>
            <a:off x="1189074" y="1875971"/>
            <a:ext cx="9550400" cy="4296229"/>
          </a:xfrm>
        </p:spPr>
        <p:txBody>
          <a:bodyPr>
            <a:noAutofit/>
          </a:bodyPr>
          <a:lstStyle/>
          <a:p>
            <a:r>
              <a:rPr lang="en-US" sz="2400" b="1" dirty="0" smtClean="0"/>
              <a:t>Leadership </a:t>
            </a:r>
            <a:r>
              <a:rPr lang="en-US" sz="2400" b="1" dirty="0"/>
              <a:t>Team </a:t>
            </a:r>
            <a:r>
              <a:rPr lang="en-US" sz="2400" dirty="0"/>
              <a:t>to actively coordinate implementation </a:t>
            </a:r>
            <a:r>
              <a:rPr lang="en-US" sz="2400" dirty="0" smtClean="0"/>
              <a:t>efforts</a:t>
            </a:r>
            <a:endParaRPr lang="en-US" sz="2400" dirty="0"/>
          </a:p>
          <a:p>
            <a:r>
              <a:rPr lang="en-US" sz="2400" dirty="0" smtClean="0"/>
              <a:t>An </a:t>
            </a:r>
            <a:r>
              <a:rPr lang="en-US" sz="2400" b="1" dirty="0"/>
              <a:t>organizational umbrella </a:t>
            </a:r>
            <a:r>
              <a:rPr lang="en-US" sz="2400" dirty="0"/>
              <a:t>composed of adequate </a:t>
            </a:r>
            <a:r>
              <a:rPr lang="en-US" sz="2400" u="sng" dirty="0"/>
              <a:t>funding</a:t>
            </a:r>
            <a:r>
              <a:rPr lang="en-US" sz="2400" dirty="0"/>
              <a:t>, broad </a:t>
            </a:r>
            <a:r>
              <a:rPr lang="en-US" sz="2400" u="sng" dirty="0"/>
              <a:t>visibility</a:t>
            </a:r>
            <a:r>
              <a:rPr lang="en-US" sz="2400" dirty="0"/>
              <a:t>, and consistent </a:t>
            </a:r>
            <a:r>
              <a:rPr lang="en-US" sz="2400" u="sng" dirty="0"/>
              <a:t>political </a:t>
            </a:r>
            <a:r>
              <a:rPr lang="en-US" sz="2400" u="sng" dirty="0" smtClean="0"/>
              <a:t>support</a:t>
            </a:r>
            <a:endParaRPr lang="en-US" sz="2400" u="sng" dirty="0"/>
          </a:p>
          <a:p>
            <a:r>
              <a:rPr lang="en-US" sz="2400" dirty="0" smtClean="0"/>
              <a:t>A </a:t>
            </a:r>
            <a:r>
              <a:rPr lang="en-US" sz="2400" dirty="0"/>
              <a:t>foundation for sustained and </a:t>
            </a:r>
            <a:r>
              <a:rPr lang="en-US" sz="2400" b="1" dirty="0"/>
              <a:t>broad-scale implementation </a:t>
            </a:r>
            <a:r>
              <a:rPr lang="en-US" sz="2400" dirty="0"/>
              <a:t>established through a cadre of individuals who can provide </a:t>
            </a:r>
            <a:r>
              <a:rPr lang="en-US" sz="2400" u="sng" dirty="0"/>
              <a:t>coaching support </a:t>
            </a:r>
            <a:r>
              <a:rPr lang="en-US" sz="2400" dirty="0"/>
              <a:t>for local implementation, a small group of </a:t>
            </a:r>
            <a:r>
              <a:rPr lang="en-US" sz="2400" u="sng" dirty="0"/>
              <a:t>individuals who can train </a:t>
            </a:r>
            <a:r>
              <a:rPr lang="en-US" sz="2400" dirty="0"/>
              <a:t>teams on the practices and processes of school-wide PBIS, and a system for on-going </a:t>
            </a:r>
            <a:r>
              <a:rPr lang="en-US" sz="2400" u="sng" dirty="0" smtClean="0"/>
              <a:t>evaluation</a:t>
            </a:r>
          </a:p>
          <a:p>
            <a:r>
              <a:rPr lang="en-US" sz="2400" dirty="0" smtClean="0"/>
              <a:t>A </a:t>
            </a:r>
            <a:r>
              <a:rPr lang="en-US" sz="2400" dirty="0"/>
              <a:t>small group of </a:t>
            </a:r>
            <a:r>
              <a:rPr lang="en-US" sz="2400" b="1" dirty="0"/>
              <a:t>demonstration schools </a:t>
            </a:r>
            <a:r>
              <a:rPr lang="en-US" sz="2400" dirty="0"/>
              <a:t>that documents the viability of the approach within the local fiscal, political and social climate of the state/district</a:t>
            </a:r>
          </a:p>
        </p:txBody>
      </p:sp>
    </p:spTree>
    <p:extLst>
      <p:ext uri="{BB962C8B-B14F-4D97-AF65-F5344CB8AC3E}">
        <p14:creationId xmlns:p14="http://schemas.microsoft.com/office/powerpoint/2010/main" val="781022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MTSS for Behavior/SEL</a:t>
            </a:r>
            <a:br>
              <a:rPr lang="en-US" dirty="0" smtClean="0"/>
            </a:br>
            <a:r>
              <a:rPr lang="en-US" dirty="0" smtClean="0"/>
              <a:t>District Readiness Considerations</a:t>
            </a:r>
            <a:r>
              <a:rPr lang="en-US" dirty="0"/>
              <a:t/>
            </a:r>
            <a:br>
              <a:rPr lang="en-US" dirty="0"/>
            </a:br>
            <a:endParaRPr lang="en-US" dirty="0"/>
          </a:p>
        </p:txBody>
      </p:sp>
      <p:sp>
        <p:nvSpPr>
          <p:cNvPr id="3" name="Content Placeholder 2"/>
          <p:cNvSpPr>
            <a:spLocks noGrp="1"/>
          </p:cNvSpPr>
          <p:nvPr>
            <p:ph idx="1"/>
          </p:nvPr>
        </p:nvSpPr>
        <p:spPr>
          <a:xfrm>
            <a:off x="609600" y="1698170"/>
            <a:ext cx="10160000" cy="4702629"/>
          </a:xfrm>
        </p:spPr>
        <p:txBody>
          <a:bodyPr>
            <a:noAutofit/>
          </a:bodyPr>
          <a:lstStyle/>
          <a:p>
            <a:pPr lvl="0"/>
            <a:r>
              <a:rPr lang="en-US" sz="2800" dirty="0"/>
              <a:t>In the district, is there a need and desire to promote positive school climate, reduce suspensions and behavior referrals, and improve academics? </a:t>
            </a:r>
          </a:p>
          <a:p>
            <a:pPr lvl="0"/>
            <a:r>
              <a:rPr lang="en-US" sz="2800" dirty="0"/>
              <a:t>Is there desire and commitment from district leadership to support implementation of a </a:t>
            </a:r>
            <a:r>
              <a:rPr lang="en-US" sz="2800" dirty="0" smtClean="0"/>
              <a:t>MTSS </a:t>
            </a:r>
            <a:r>
              <a:rPr lang="en-US" sz="2800" dirty="0"/>
              <a:t>for behavior/social-emotional learning (SEL) across all schools? </a:t>
            </a:r>
            <a:endParaRPr lang="en-US" sz="2800" dirty="0" smtClean="0"/>
          </a:p>
          <a:p>
            <a:r>
              <a:rPr lang="en-US" sz="2800" dirty="0"/>
              <a:t>With support from district administration, is there commitment to developing &amp; maintaining a 3-5 </a:t>
            </a:r>
            <a:r>
              <a:rPr lang="en-US" sz="2800" dirty="0" smtClean="0"/>
              <a:t>year district-wide action plan to </a:t>
            </a:r>
            <a:r>
              <a:rPr lang="en-US" sz="2800" dirty="0"/>
              <a:t>build &amp; sustain the MTSS/PBS/SEL framework across all schools</a:t>
            </a:r>
            <a:r>
              <a:rPr lang="en-US" sz="2800" dirty="0" smtClean="0"/>
              <a:t>?</a:t>
            </a:r>
          </a:p>
        </p:txBody>
      </p:sp>
    </p:spTree>
    <p:extLst>
      <p:ext uri="{BB962C8B-B14F-4D97-AF65-F5344CB8AC3E}">
        <p14:creationId xmlns:p14="http://schemas.microsoft.com/office/powerpoint/2010/main" val="3647199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Substitute </a:t>
            </a:r>
            <a:r>
              <a:rPr lang="en-US" dirty="0" smtClean="0"/>
              <a:t>Reimbursement Reminder</a:t>
            </a:r>
            <a:endParaRPr lang="en-US" dirty="0"/>
          </a:p>
        </p:txBody>
      </p:sp>
      <p:sp>
        <p:nvSpPr>
          <p:cNvPr id="3" name="Content Placeholder 2"/>
          <p:cNvSpPr>
            <a:spLocks noGrp="1"/>
          </p:cNvSpPr>
          <p:nvPr>
            <p:ph idx="1"/>
          </p:nvPr>
        </p:nvSpPr>
        <p:spPr>
          <a:xfrm>
            <a:off x="1371600" y="2074460"/>
            <a:ext cx="9601200" cy="3792940"/>
          </a:xfrm>
        </p:spPr>
        <p:txBody>
          <a:bodyPr>
            <a:normAutofit/>
          </a:bodyPr>
          <a:lstStyle/>
          <a:p>
            <a:r>
              <a:rPr lang="en-US" sz="2400" dirty="0"/>
              <a:t>The Department of Education will provide substitute reimbursement for REGISTERED participants.  </a:t>
            </a:r>
          </a:p>
          <a:p>
            <a:endParaRPr lang="en-US" sz="2400" dirty="0"/>
          </a:p>
          <a:p>
            <a:r>
              <a:rPr lang="en-US" sz="2400" dirty="0"/>
              <a:t>Please request your Business Office to forward substitute PFAs electronically within 30 days of the training event to Linda Smith at </a:t>
            </a:r>
            <a:r>
              <a:rPr lang="en-US" sz="2400" u="sng" dirty="0">
                <a:hlinkClick r:id="rId3"/>
              </a:rPr>
              <a:t>linda.smith@doe.k12.de.us</a:t>
            </a:r>
            <a:r>
              <a:rPr lang="en-US" sz="2400" dirty="0"/>
              <a:t>.</a:t>
            </a:r>
          </a:p>
          <a:p>
            <a:endParaRPr lang="en-US" sz="2400" dirty="0"/>
          </a:p>
          <a:p>
            <a:r>
              <a:rPr lang="en-US" sz="2400" dirty="0"/>
              <a:t>All PD confirmation emails will contain PFA information.  </a:t>
            </a:r>
          </a:p>
          <a:p>
            <a:endParaRPr lang="en-US" sz="2400" dirty="0"/>
          </a:p>
          <a:p>
            <a:endParaRPr lang="en-US" dirty="0"/>
          </a:p>
        </p:txBody>
      </p:sp>
    </p:spTree>
    <p:extLst>
      <p:ext uri="{BB962C8B-B14F-4D97-AF65-F5344CB8AC3E}">
        <p14:creationId xmlns:p14="http://schemas.microsoft.com/office/powerpoint/2010/main" val="1310130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MTSS for Behavior/SEL</a:t>
            </a:r>
            <a:br>
              <a:rPr lang="en-US" dirty="0" smtClean="0"/>
            </a:br>
            <a:r>
              <a:rPr lang="en-US" dirty="0" smtClean="0"/>
              <a:t>District Readiness Considerations</a:t>
            </a:r>
            <a:r>
              <a:rPr lang="en-US" dirty="0"/>
              <a:t/>
            </a:r>
            <a:br>
              <a:rPr lang="en-US" dirty="0"/>
            </a:br>
            <a:endParaRPr lang="en-US" dirty="0"/>
          </a:p>
        </p:txBody>
      </p:sp>
      <p:sp>
        <p:nvSpPr>
          <p:cNvPr id="3" name="Content Placeholder 2"/>
          <p:cNvSpPr>
            <a:spLocks noGrp="1"/>
          </p:cNvSpPr>
          <p:nvPr>
            <p:ph idx="1"/>
          </p:nvPr>
        </p:nvSpPr>
        <p:spPr>
          <a:xfrm>
            <a:off x="609600" y="1640114"/>
            <a:ext cx="10160000" cy="4760686"/>
          </a:xfrm>
        </p:spPr>
        <p:txBody>
          <a:bodyPr>
            <a:noAutofit/>
          </a:bodyPr>
          <a:lstStyle/>
          <a:p>
            <a:pPr lvl="0"/>
            <a:r>
              <a:rPr lang="en-US" sz="2800" dirty="0" smtClean="0"/>
              <a:t>Which </a:t>
            </a:r>
            <a:r>
              <a:rPr lang="en-US" sz="2800" dirty="0"/>
              <a:t>district representative(s) will serve as </a:t>
            </a:r>
            <a:r>
              <a:rPr lang="en-US" sz="2800" dirty="0" smtClean="0"/>
              <a:t>the MTSS District Coordinator(s) (</a:t>
            </a:r>
            <a:r>
              <a:rPr lang="en-US" sz="2800" dirty="0"/>
              <a:t>i.e., lead contact, core decision makers) for all behavior/SEL initiatives within your district?</a:t>
            </a:r>
          </a:p>
          <a:p>
            <a:pPr lvl="0"/>
            <a:r>
              <a:rPr lang="en-US" sz="2800" dirty="0"/>
              <a:t>Is development of </a:t>
            </a:r>
            <a:r>
              <a:rPr lang="en-US" sz="2800" dirty="0" smtClean="0"/>
              <a:t>a district team a </a:t>
            </a:r>
            <a:r>
              <a:rPr lang="en-US" sz="2800" dirty="0"/>
              <a:t>desired action item for the district and supported by administration? </a:t>
            </a:r>
            <a:endParaRPr lang="en-US" sz="2800" dirty="0" smtClean="0"/>
          </a:p>
          <a:p>
            <a:pPr lvl="0"/>
            <a:r>
              <a:rPr lang="en-US" sz="2800" dirty="0" smtClean="0"/>
              <a:t>Who </a:t>
            </a:r>
            <a:r>
              <a:rPr lang="en-US" sz="2800" dirty="0"/>
              <a:t>are </a:t>
            </a:r>
            <a:r>
              <a:rPr lang="en-US" sz="2800" dirty="0" smtClean="0"/>
              <a:t>the MTSS for Behavior/SEL Coaches with </a:t>
            </a:r>
            <a:r>
              <a:rPr lang="en-US" sz="2800" dirty="0"/>
              <a:t>allocated time &amp; skills identified by the MTSS District Coordinator(s) to receive DE-PBS Project support and provide in-district professional development and technical assistance? </a:t>
            </a:r>
          </a:p>
        </p:txBody>
      </p:sp>
    </p:spTree>
    <p:extLst>
      <p:ext uri="{BB962C8B-B14F-4D97-AF65-F5344CB8AC3E}">
        <p14:creationId xmlns:p14="http://schemas.microsoft.com/office/powerpoint/2010/main" val="3349769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Oval 2"/>
          <p:cNvSpPr>
            <a:spLocks noChangeArrowheads="1"/>
          </p:cNvSpPr>
          <p:nvPr/>
        </p:nvSpPr>
        <p:spPr bwMode="auto">
          <a:xfrm>
            <a:off x="4975225" y="3009901"/>
            <a:ext cx="2286000" cy="2322513"/>
          </a:xfrm>
          <a:prstGeom prst="ellipse">
            <a:avLst/>
          </a:prstGeom>
          <a:noFill/>
          <a:ln w="635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a:solidFill>
                <a:srgbClr val="000000"/>
              </a:solidFill>
              <a:latin typeface="Calibri" charset="0"/>
            </a:endParaRPr>
          </a:p>
        </p:txBody>
      </p:sp>
      <p:sp>
        <p:nvSpPr>
          <p:cNvPr id="51202" name="Oval 3"/>
          <p:cNvSpPr>
            <a:spLocks noChangeArrowheads="1"/>
          </p:cNvSpPr>
          <p:nvPr/>
        </p:nvSpPr>
        <p:spPr bwMode="auto">
          <a:xfrm>
            <a:off x="5638800" y="2024064"/>
            <a:ext cx="2286000" cy="2319337"/>
          </a:xfrm>
          <a:prstGeom prst="ellipse">
            <a:avLst/>
          </a:prstGeom>
          <a:noFill/>
          <a:ln w="635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6600"/>
              </a:solidFill>
              <a:latin typeface="Calibri" charset="0"/>
            </a:endParaRPr>
          </a:p>
        </p:txBody>
      </p:sp>
      <p:sp>
        <p:nvSpPr>
          <p:cNvPr id="51203" name="Oval 4"/>
          <p:cNvSpPr>
            <a:spLocks noChangeArrowheads="1"/>
          </p:cNvSpPr>
          <p:nvPr/>
        </p:nvSpPr>
        <p:spPr bwMode="auto">
          <a:xfrm>
            <a:off x="4064001" y="1312863"/>
            <a:ext cx="4062413" cy="4189412"/>
          </a:xfrm>
          <a:prstGeom prst="ellipse">
            <a:avLst/>
          </a:prstGeom>
          <a:noFill/>
          <a:ln w="63500">
            <a:solidFill>
              <a:srgbClr val="66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660066"/>
              </a:solidFill>
              <a:latin typeface="Calibri" charset="0"/>
            </a:endParaRPr>
          </a:p>
        </p:txBody>
      </p:sp>
      <p:sp>
        <p:nvSpPr>
          <p:cNvPr id="51204" name="Oval 5"/>
          <p:cNvSpPr>
            <a:spLocks noChangeArrowheads="1"/>
          </p:cNvSpPr>
          <p:nvPr/>
        </p:nvSpPr>
        <p:spPr bwMode="auto">
          <a:xfrm>
            <a:off x="4267200" y="2024063"/>
            <a:ext cx="2286000" cy="2322512"/>
          </a:xfrm>
          <a:prstGeom prst="ellipse">
            <a:avLst/>
          </a:pr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Calibri" charset="0"/>
            </a:endParaRPr>
          </a:p>
        </p:txBody>
      </p:sp>
      <p:sp>
        <p:nvSpPr>
          <p:cNvPr id="51205" name="Text Box 6"/>
          <p:cNvSpPr txBox="1">
            <a:spLocks noChangeArrowheads="1"/>
          </p:cNvSpPr>
          <p:nvPr/>
        </p:nvSpPr>
        <p:spPr bwMode="auto">
          <a:xfrm>
            <a:off x="4213226" y="2743200"/>
            <a:ext cx="1501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solidFill>
                  <a:srgbClr val="008000"/>
                </a:solidFill>
                <a:latin typeface="Calibri"/>
              </a:rPr>
              <a:t>SYSTEMS</a:t>
            </a:r>
          </a:p>
        </p:txBody>
      </p:sp>
      <p:sp>
        <p:nvSpPr>
          <p:cNvPr id="51206" name="Text Box 7"/>
          <p:cNvSpPr txBox="1">
            <a:spLocks noChangeArrowheads="1"/>
          </p:cNvSpPr>
          <p:nvPr/>
        </p:nvSpPr>
        <p:spPr bwMode="auto">
          <a:xfrm>
            <a:off x="5439222" y="4370388"/>
            <a:ext cx="13341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solidFill>
                  <a:srgbClr val="0000FF"/>
                </a:solidFill>
                <a:latin typeface="Calibri"/>
              </a:rPr>
              <a:t>PRACTICES</a:t>
            </a:r>
          </a:p>
        </p:txBody>
      </p:sp>
      <p:sp>
        <p:nvSpPr>
          <p:cNvPr id="5128" name="Text Box 8"/>
          <p:cNvSpPr txBox="1">
            <a:spLocks noChangeArrowheads="1"/>
          </p:cNvSpPr>
          <p:nvPr/>
        </p:nvSpPr>
        <p:spPr bwMode="auto">
          <a:xfrm>
            <a:off x="6789738" y="2789238"/>
            <a:ext cx="737959" cy="400110"/>
          </a:xfrm>
          <a:prstGeom prst="rect">
            <a:avLst/>
          </a:prstGeom>
          <a:noFill/>
          <a:ln w="9525">
            <a:noFill/>
            <a:miter lim="800000"/>
            <a:headEnd/>
            <a:tailEnd/>
          </a:ln>
        </p:spPr>
        <p:txBody>
          <a:bodyPr wrap="none">
            <a:spAutoFit/>
          </a:bodyPr>
          <a:lstStyle/>
          <a:p>
            <a:pPr>
              <a:defRPr/>
            </a:pPr>
            <a:r>
              <a:rPr lang="en-US" sz="2000" b="1" dirty="0">
                <a:solidFill>
                  <a:srgbClr val="FF6600"/>
                </a:solidFill>
                <a:latin typeface="Calibri" panose="020F0502020204030204" pitchFamily="34" charset="0"/>
              </a:rPr>
              <a:t>DATA</a:t>
            </a:r>
          </a:p>
        </p:txBody>
      </p:sp>
      <p:sp>
        <p:nvSpPr>
          <p:cNvPr id="51209" name="Text Box 13"/>
          <p:cNvSpPr txBox="1">
            <a:spLocks noChangeArrowheads="1"/>
          </p:cNvSpPr>
          <p:nvPr/>
        </p:nvSpPr>
        <p:spPr bwMode="auto">
          <a:xfrm>
            <a:off x="5120831" y="1501775"/>
            <a:ext cx="1931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rgbClr val="660066"/>
                </a:solidFill>
                <a:latin typeface="Calibri"/>
              </a:rPr>
              <a:t>OUTCOMES</a:t>
            </a:r>
          </a:p>
        </p:txBody>
      </p:sp>
      <p:sp>
        <p:nvSpPr>
          <p:cNvPr id="51210" name="Text Box 14"/>
          <p:cNvSpPr txBox="1">
            <a:spLocks noChangeArrowheads="1"/>
          </p:cNvSpPr>
          <p:nvPr/>
        </p:nvSpPr>
        <p:spPr bwMode="auto">
          <a:xfrm>
            <a:off x="-529429" y="7902"/>
            <a:ext cx="85259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0"/>
              </a:spcBef>
            </a:pPr>
            <a:r>
              <a:rPr lang="en-US" sz="3600" b="1" dirty="0" smtClean="0">
                <a:latin typeface="+mn-lt"/>
                <a:ea typeface="Calibri"/>
                <a:cs typeface="Calibri"/>
              </a:rPr>
              <a:t>MTSS for Social </a:t>
            </a:r>
            <a:r>
              <a:rPr lang="en-US" sz="3600" b="1" dirty="0">
                <a:latin typeface="+mn-lt"/>
                <a:ea typeface="Calibri"/>
                <a:cs typeface="Calibri"/>
              </a:rPr>
              <a:t>Competence &amp; </a:t>
            </a:r>
          </a:p>
          <a:p>
            <a:pPr algn="ctr">
              <a:spcBef>
                <a:spcPct val="0"/>
              </a:spcBef>
            </a:pPr>
            <a:r>
              <a:rPr lang="en-US" sz="3600" b="1" dirty="0">
                <a:latin typeface="+mn-lt"/>
                <a:ea typeface="Calibri"/>
                <a:cs typeface="Calibri"/>
              </a:rPr>
              <a:t>Academic Achievement</a:t>
            </a:r>
          </a:p>
        </p:txBody>
      </p:sp>
      <p:sp>
        <p:nvSpPr>
          <p:cNvPr id="51211" name="TextBox 15"/>
          <p:cNvSpPr txBox="1">
            <a:spLocks noChangeArrowheads="1"/>
          </p:cNvSpPr>
          <p:nvPr/>
        </p:nvSpPr>
        <p:spPr bwMode="auto">
          <a:xfrm>
            <a:off x="8305800" y="685800"/>
            <a:ext cx="2362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dirty="0">
                <a:solidFill>
                  <a:srgbClr val="FF6600"/>
                </a:solidFill>
                <a:latin typeface="Calibri"/>
                <a:cs typeface="Calibri"/>
              </a:rPr>
              <a:t>Outcome data (social behavior, academic achievement), Progress Monitoring, Fidelity</a:t>
            </a:r>
            <a:r>
              <a:rPr lang="en-US" sz="1800" b="1" dirty="0">
                <a:solidFill>
                  <a:srgbClr val="FF6600"/>
                </a:solidFill>
                <a:latin typeface="Calibri"/>
                <a:cs typeface="Calibri"/>
              </a:rPr>
              <a:t> </a:t>
            </a:r>
          </a:p>
        </p:txBody>
      </p:sp>
      <p:sp>
        <p:nvSpPr>
          <p:cNvPr id="51212" name="TextBox 16"/>
          <p:cNvSpPr txBox="1">
            <a:spLocks noChangeArrowheads="1"/>
          </p:cNvSpPr>
          <p:nvPr/>
        </p:nvSpPr>
        <p:spPr bwMode="auto">
          <a:xfrm>
            <a:off x="1792939" y="4255527"/>
            <a:ext cx="23308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solidFill>
                  <a:srgbClr val="008000"/>
                </a:solidFill>
                <a:latin typeface="Calibri"/>
              </a:rPr>
              <a:t>What we do to support adults to implement the practices</a:t>
            </a:r>
          </a:p>
        </p:txBody>
      </p:sp>
      <p:sp>
        <p:nvSpPr>
          <p:cNvPr id="51213" name="TextBox 18"/>
          <p:cNvSpPr txBox="1">
            <a:spLocks noChangeArrowheads="1"/>
          </p:cNvSpPr>
          <p:nvPr/>
        </p:nvSpPr>
        <p:spPr bwMode="auto">
          <a:xfrm>
            <a:off x="5257800" y="5638801"/>
            <a:ext cx="3182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rgbClr val="0000FF"/>
                </a:solidFill>
                <a:latin typeface="Calibri"/>
              </a:rPr>
              <a:t>What we do to </a:t>
            </a:r>
          </a:p>
          <a:p>
            <a:pPr algn="ctr"/>
            <a:r>
              <a:rPr lang="en-US" b="1" dirty="0">
                <a:solidFill>
                  <a:srgbClr val="0000FF"/>
                </a:solidFill>
                <a:latin typeface="Calibri"/>
              </a:rPr>
              <a:t>support students</a:t>
            </a:r>
          </a:p>
        </p:txBody>
      </p:sp>
      <p:pic>
        <p:nvPicPr>
          <p:cNvPr id="51214" name="Picture 3" descr="orange arr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5326" y="2355851"/>
            <a:ext cx="156527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4" descr="green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045510" flipV="1">
            <a:off x="2731294" y="2851944"/>
            <a:ext cx="18161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5" descr="curved-arrow-bright-blue-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18953">
            <a:off x="6567488" y="4649788"/>
            <a:ext cx="7048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7" name="TextBox 2"/>
          <p:cNvSpPr txBox="1">
            <a:spLocks noChangeArrowheads="1"/>
          </p:cNvSpPr>
          <p:nvPr/>
        </p:nvSpPr>
        <p:spPr bwMode="auto">
          <a:xfrm>
            <a:off x="8651875" y="4276725"/>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800" dirty="0">
              <a:latin typeface="Calibri"/>
            </a:endParaRPr>
          </a:p>
        </p:txBody>
      </p:sp>
      <p:pic>
        <p:nvPicPr>
          <p:cNvPr id="19" name="Picture 2" descr="http://www.pbis.org/common/cms/media/Logo_bi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019800"/>
            <a:ext cx="175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45783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87684" y="1000670"/>
            <a:ext cx="2963555" cy="3477875"/>
          </a:xfrm>
          <a:prstGeom prst="rect">
            <a:avLst/>
          </a:prstGeom>
          <a:ln w="38100">
            <a:solidFill>
              <a:srgbClr val="0000FF"/>
            </a:solidFill>
          </a:ln>
        </p:spPr>
        <p:txBody>
          <a:bodyPr wrap="square">
            <a:spAutoFit/>
          </a:bodyPr>
          <a:lstStyle/>
          <a:p>
            <a:pPr algn="ctr"/>
            <a:r>
              <a:rPr lang="en-US" sz="2000" dirty="0"/>
              <a:t>3-5 defined school-wide expectations, procedures for teaching and acknowledging expectations, procedures for discouraging problem behaviors, procedures for using data to target needed practices. </a:t>
            </a:r>
          </a:p>
        </p:txBody>
      </p:sp>
      <p:sp>
        <p:nvSpPr>
          <p:cNvPr id="7" name="TextBox 6"/>
          <p:cNvSpPr txBox="1"/>
          <p:nvPr/>
        </p:nvSpPr>
        <p:spPr>
          <a:xfrm>
            <a:off x="2965222" y="318322"/>
            <a:ext cx="2056026" cy="461665"/>
          </a:xfrm>
          <a:prstGeom prst="rect">
            <a:avLst/>
          </a:prstGeom>
          <a:noFill/>
        </p:spPr>
        <p:txBody>
          <a:bodyPr wrap="square" rtlCol="0">
            <a:spAutoFit/>
          </a:bodyPr>
          <a:lstStyle/>
          <a:p>
            <a:r>
              <a:rPr lang="en-US" sz="2400" b="1" dirty="0" smtClean="0"/>
              <a:t>Practices</a:t>
            </a:r>
            <a:endParaRPr lang="en-US" sz="2400" b="1" dirty="0"/>
          </a:p>
        </p:txBody>
      </p:sp>
      <p:sp>
        <p:nvSpPr>
          <p:cNvPr id="8" name="TextBox 7"/>
          <p:cNvSpPr txBox="1"/>
          <p:nvPr/>
        </p:nvSpPr>
        <p:spPr>
          <a:xfrm>
            <a:off x="5978334" y="333235"/>
            <a:ext cx="2287176" cy="461665"/>
          </a:xfrm>
          <a:prstGeom prst="rect">
            <a:avLst/>
          </a:prstGeom>
          <a:noFill/>
        </p:spPr>
        <p:txBody>
          <a:bodyPr wrap="square" rtlCol="0">
            <a:spAutoFit/>
          </a:bodyPr>
          <a:lstStyle/>
          <a:p>
            <a:r>
              <a:rPr lang="en-US" sz="2400" b="1" dirty="0"/>
              <a:t>Systems</a:t>
            </a:r>
          </a:p>
        </p:txBody>
      </p:sp>
      <p:sp>
        <p:nvSpPr>
          <p:cNvPr id="9" name="Rectangle 8"/>
          <p:cNvSpPr/>
          <p:nvPr/>
        </p:nvSpPr>
        <p:spPr>
          <a:xfrm>
            <a:off x="5489942" y="1000670"/>
            <a:ext cx="2775568" cy="3477875"/>
          </a:xfrm>
          <a:prstGeom prst="rect">
            <a:avLst/>
          </a:prstGeom>
          <a:ln w="38100">
            <a:solidFill>
              <a:srgbClr val="00B050"/>
            </a:solidFill>
          </a:ln>
        </p:spPr>
        <p:txBody>
          <a:bodyPr wrap="square">
            <a:spAutoFit/>
          </a:bodyPr>
          <a:lstStyle/>
          <a:p>
            <a:pPr algn="ctr"/>
            <a:r>
              <a:rPr lang="en-US" sz="2000" dirty="0"/>
              <a:t>Team-based leadership, coaching support, data-based decision-making protocols, developed procedures and materials for implementing assessment and practices, active supervision protocols </a:t>
            </a:r>
          </a:p>
        </p:txBody>
      </p:sp>
      <p:sp>
        <p:nvSpPr>
          <p:cNvPr id="10" name="TextBox 9"/>
          <p:cNvSpPr txBox="1"/>
          <p:nvPr/>
        </p:nvSpPr>
        <p:spPr>
          <a:xfrm>
            <a:off x="9372601" y="339092"/>
            <a:ext cx="2165519" cy="461665"/>
          </a:xfrm>
          <a:prstGeom prst="rect">
            <a:avLst/>
          </a:prstGeom>
          <a:noFill/>
        </p:spPr>
        <p:txBody>
          <a:bodyPr wrap="square" rtlCol="0">
            <a:spAutoFit/>
          </a:bodyPr>
          <a:lstStyle/>
          <a:p>
            <a:r>
              <a:rPr lang="en-US" sz="2400" b="1" dirty="0"/>
              <a:t>Data</a:t>
            </a:r>
          </a:p>
        </p:txBody>
      </p:sp>
      <p:sp>
        <p:nvSpPr>
          <p:cNvPr id="11" name="Rectangle 10"/>
          <p:cNvSpPr/>
          <p:nvPr/>
        </p:nvSpPr>
        <p:spPr>
          <a:xfrm>
            <a:off x="8547986" y="985757"/>
            <a:ext cx="2831213" cy="3477875"/>
          </a:xfrm>
          <a:prstGeom prst="rect">
            <a:avLst/>
          </a:prstGeom>
          <a:ln w="38100">
            <a:solidFill>
              <a:srgbClr val="FF9900"/>
            </a:solidFill>
          </a:ln>
        </p:spPr>
        <p:txBody>
          <a:bodyPr wrap="square">
            <a:spAutoFit/>
          </a:bodyPr>
          <a:lstStyle/>
          <a:p>
            <a:pPr algn="ctr"/>
            <a:r>
              <a:rPr lang="en-US" sz="2000" dirty="0"/>
              <a:t>Climate surveys, office disciplinary referrals, academic and behavioral screening information, attendance and tardy data, frequency of </a:t>
            </a:r>
            <a:r>
              <a:rPr lang="en-US" sz="2000" dirty="0" smtClean="0"/>
              <a:t>nurse/counselor/well-ness center </a:t>
            </a:r>
            <a:r>
              <a:rPr lang="en-US" sz="2000" dirty="0"/>
              <a:t>contacts, fidelity checklists and observations </a:t>
            </a:r>
          </a:p>
        </p:txBody>
      </p:sp>
      <p:sp>
        <p:nvSpPr>
          <p:cNvPr id="12" name="TextBox 11"/>
          <p:cNvSpPr txBox="1"/>
          <p:nvPr/>
        </p:nvSpPr>
        <p:spPr>
          <a:xfrm>
            <a:off x="5151240" y="4572001"/>
            <a:ext cx="4102925" cy="461665"/>
          </a:xfrm>
          <a:prstGeom prst="rect">
            <a:avLst/>
          </a:prstGeom>
          <a:noFill/>
        </p:spPr>
        <p:txBody>
          <a:bodyPr wrap="square" rtlCol="0">
            <a:spAutoFit/>
          </a:bodyPr>
          <a:lstStyle/>
          <a:p>
            <a:r>
              <a:rPr lang="en-US" sz="2400" b="1" dirty="0" smtClean="0"/>
              <a:t>Outcomes</a:t>
            </a:r>
            <a:endParaRPr lang="en-US" sz="2400" b="1" dirty="0"/>
          </a:p>
        </p:txBody>
      </p:sp>
      <p:sp>
        <p:nvSpPr>
          <p:cNvPr id="13" name="Rectangle 12"/>
          <p:cNvSpPr/>
          <p:nvPr/>
        </p:nvSpPr>
        <p:spPr>
          <a:xfrm>
            <a:off x="2584068" y="4983540"/>
            <a:ext cx="6788533" cy="707886"/>
          </a:xfrm>
          <a:prstGeom prst="rect">
            <a:avLst/>
          </a:prstGeom>
          <a:noFill/>
          <a:ln w="38100">
            <a:solidFill>
              <a:srgbClr val="7030A0"/>
            </a:solidFill>
          </a:ln>
        </p:spPr>
        <p:txBody>
          <a:bodyPr wrap="square">
            <a:spAutoFit/>
          </a:bodyPr>
          <a:lstStyle/>
          <a:p>
            <a:pPr algn="ctr"/>
            <a:r>
              <a:rPr lang="en-US" sz="2000" dirty="0"/>
              <a:t>School climate, discipline, academic performance, attendance, nurse visits, counselor contacts </a:t>
            </a:r>
          </a:p>
        </p:txBody>
      </p:sp>
      <p:pic>
        <p:nvPicPr>
          <p:cNvPr id="14" name="Content Placeholder 3"/>
          <p:cNvPicPr>
            <a:picLocks noChangeAspect="1"/>
          </p:cNvPicPr>
          <p:nvPr/>
        </p:nvPicPr>
        <p:blipFill rotWithShape="1">
          <a:blip r:embed="rId3"/>
          <a:srcRect l="74949" t="26731" r="14228" b="35360"/>
          <a:stretch/>
        </p:blipFill>
        <p:spPr>
          <a:xfrm>
            <a:off x="85289" y="2251287"/>
            <a:ext cx="1933043" cy="1904569"/>
          </a:xfrm>
          <a:prstGeom prst="rect">
            <a:avLst/>
          </a:prstGeom>
        </p:spPr>
      </p:pic>
    </p:spTree>
    <p:extLst>
      <p:ext uri="{BB962C8B-B14F-4D97-AF65-F5344CB8AC3E}">
        <p14:creationId xmlns:p14="http://schemas.microsoft.com/office/powerpoint/2010/main" val="2071696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MTSS Implementation Snapshot</a:t>
            </a:r>
            <a:endParaRPr lang="en-US" dirty="0"/>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rotWithShape="1">
          <a:blip r:embed="rId3"/>
          <a:srcRect l="60520" t="16631" r="10082" b="7718"/>
          <a:stretch/>
        </p:blipFill>
        <p:spPr>
          <a:xfrm>
            <a:off x="2481118" y="1562100"/>
            <a:ext cx="6416964" cy="4644336"/>
          </a:xfrm>
          <a:prstGeom prst="rect">
            <a:avLst/>
          </a:prstGeom>
        </p:spPr>
      </p:pic>
    </p:spTree>
    <p:extLst>
      <p:ext uri="{BB962C8B-B14F-4D97-AF65-F5344CB8AC3E}">
        <p14:creationId xmlns:p14="http://schemas.microsoft.com/office/powerpoint/2010/main" val="2439061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09561" y="3179723"/>
            <a:ext cx="7784592" cy="3381829"/>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dirty="0" smtClean="0">
                <a:hlinkClick r:id="rId3"/>
              </a:rPr>
              <a:t>WWW.Delawarepbs.org</a:t>
            </a:r>
            <a:endParaRPr lang="en-US" dirty="0" smtClean="0"/>
          </a:p>
          <a:p>
            <a:pPr algn="ctr"/>
            <a:endParaRPr lang="en-US" dirty="0" smtClean="0"/>
          </a:p>
          <a:p>
            <a:pPr algn="ctr"/>
            <a:r>
              <a:rPr lang="en-US" dirty="0" smtClean="0"/>
              <a:t>Next </a:t>
            </a:r>
            <a:r>
              <a:rPr lang="en-US" dirty="0"/>
              <a:t>DE-PBS Cadre Meeting on </a:t>
            </a:r>
            <a:br>
              <a:rPr lang="en-US" dirty="0"/>
            </a:br>
            <a:r>
              <a:rPr lang="en-US" b="1" dirty="0"/>
              <a:t>April </a:t>
            </a:r>
            <a:r>
              <a:rPr lang="en-US" b="1" dirty="0" smtClean="0"/>
              <a:t>11, 2019</a:t>
            </a:r>
            <a:endParaRPr lang="en-US" b="1" dirty="0"/>
          </a:p>
        </p:txBody>
      </p:sp>
      <p:sp>
        <p:nvSpPr>
          <p:cNvPr id="3" name="Title 2"/>
          <p:cNvSpPr>
            <a:spLocks noGrp="1"/>
          </p:cNvSpPr>
          <p:nvPr>
            <p:ph type="title"/>
          </p:nvPr>
        </p:nvSpPr>
        <p:spPr/>
        <p:txBody>
          <a:bodyPr/>
          <a:lstStyle/>
          <a:p>
            <a:endParaRPr lang="en-US" dirty="0"/>
          </a:p>
        </p:txBody>
      </p:sp>
      <p:pic>
        <p:nvPicPr>
          <p:cNvPr id="7" name="Picture 2" descr="\\uno.oet.udel.edu\CDS\Projects\Positive Behavioral Supports\Logo\Slide4.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t="1515" b="1515"/>
          <a:stretch>
            <a:fillRect/>
          </a:stretch>
        </p:blipFill>
        <p:spPr bwMode="auto">
          <a:xfrm>
            <a:off x="4235532" y="502265"/>
            <a:ext cx="3056708" cy="222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924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Forum Debrief – 2/14/19</a:t>
            </a:r>
            <a:endParaRPr lang="en-US" dirty="0"/>
          </a:p>
        </p:txBody>
      </p:sp>
      <p:sp>
        <p:nvSpPr>
          <p:cNvPr id="3" name="Content Placeholder 2"/>
          <p:cNvSpPr>
            <a:spLocks noGrp="1"/>
          </p:cNvSpPr>
          <p:nvPr>
            <p:ph idx="1"/>
          </p:nvPr>
        </p:nvSpPr>
        <p:spPr/>
        <p:txBody>
          <a:bodyPr>
            <a:normAutofit/>
          </a:bodyPr>
          <a:lstStyle/>
          <a:p>
            <a:r>
              <a:rPr lang="en-US" sz="2800" dirty="0" smtClean="0"/>
              <a:t>Welcomed 87 participants from 30 schools in 12 districts</a:t>
            </a:r>
          </a:p>
          <a:p>
            <a:r>
              <a:rPr lang="en-US" sz="2800" dirty="0" smtClean="0"/>
              <a:t>Topics included: </a:t>
            </a:r>
          </a:p>
          <a:p>
            <a:pPr lvl="1"/>
            <a:r>
              <a:rPr lang="en-US" sz="2400" dirty="0" smtClean="0"/>
              <a:t>Using School-wide Expectations </a:t>
            </a:r>
          </a:p>
          <a:p>
            <a:pPr lvl="1"/>
            <a:r>
              <a:rPr lang="en-US" sz="2400" dirty="0" smtClean="0"/>
              <a:t>Student Voice in PBS Programming</a:t>
            </a:r>
          </a:p>
          <a:p>
            <a:pPr lvl="1"/>
            <a:r>
              <a:rPr lang="en-US" sz="2400" dirty="0" smtClean="0"/>
              <a:t>Student &amp; Staff Recognition </a:t>
            </a:r>
          </a:p>
          <a:p>
            <a:pPr lvl="1"/>
            <a:r>
              <a:rPr lang="en-US" sz="2400" dirty="0" smtClean="0"/>
              <a:t>Resources shared around: </a:t>
            </a:r>
          </a:p>
          <a:p>
            <a:pPr lvl="2"/>
            <a:r>
              <a:rPr lang="en-US" sz="2400" dirty="0" smtClean="0"/>
              <a:t>Trauma-Informed Interventions</a:t>
            </a:r>
          </a:p>
          <a:p>
            <a:pPr lvl="2"/>
            <a:r>
              <a:rPr lang="en-US" sz="2400" dirty="0" smtClean="0"/>
              <a:t>Emotional Regulations</a:t>
            </a:r>
          </a:p>
          <a:p>
            <a:pPr lvl="2"/>
            <a:r>
              <a:rPr lang="en-US" sz="2400" dirty="0" smtClean="0"/>
              <a:t>Executive Functioning</a:t>
            </a:r>
          </a:p>
          <a:p>
            <a:pPr lvl="2"/>
            <a:r>
              <a:rPr lang="en-US" sz="2400" dirty="0" smtClean="0"/>
              <a:t>State &amp; Nation PBS/PBIS Community</a:t>
            </a:r>
          </a:p>
          <a:p>
            <a:endParaRPr lang="en-US" sz="2400" dirty="0"/>
          </a:p>
        </p:txBody>
      </p:sp>
    </p:spTree>
    <p:extLst>
      <p:ext uri="{BB962C8B-B14F-4D97-AF65-F5344CB8AC3E}">
        <p14:creationId xmlns:p14="http://schemas.microsoft.com/office/powerpoint/2010/main" val="257624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531" y="216523"/>
            <a:ext cx="9594027" cy="1485900"/>
          </a:xfrm>
        </p:spPr>
        <p:txBody>
          <a:bodyPr/>
          <a:lstStyle/>
          <a:p>
            <a:r>
              <a:rPr lang="en-US" dirty="0" smtClean="0"/>
              <a:t>Tier </a:t>
            </a:r>
            <a:r>
              <a:rPr lang="en-US" dirty="0"/>
              <a:t>3: FBA/BIP Workshop</a:t>
            </a:r>
          </a:p>
        </p:txBody>
      </p:sp>
      <p:sp>
        <p:nvSpPr>
          <p:cNvPr id="3" name="Content Placeholder 2"/>
          <p:cNvSpPr>
            <a:spLocks noGrp="1"/>
          </p:cNvSpPr>
          <p:nvPr>
            <p:ph idx="1"/>
          </p:nvPr>
        </p:nvSpPr>
        <p:spPr>
          <a:xfrm>
            <a:off x="828136" y="1389785"/>
            <a:ext cx="10075653" cy="4631453"/>
          </a:xfrm>
        </p:spPr>
        <p:txBody>
          <a:bodyPr>
            <a:noAutofit/>
          </a:bodyPr>
          <a:lstStyle/>
          <a:p>
            <a:r>
              <a:rPr lang="en-US" sz="2800" dirty="0"/>
              <a:t>For new educators or those who want to learn more about process of using a function based approach to develop behavior intervention plans</a:t>
            </a:r>
          </a:p>
          <a:p>
            <a:pPr lvl="1"/>
            <a:r>
              <a:rPr lang="en-US" sz="2800" dirty="0"/>
              <a:t>Understand the ABC’s of behavior</a:t>
            </a:r>
          </a:p>
          <a:p>
            <a:pPr lvl="1"/>
            <a:r>
              <a:rPr lang="en-US" sz="2800" dirty="0"/>
              <a:t>Recognize the role of function based thinking across all tiers</a:t>
            </a:r>
          </a:p>
          <a:p>
            <a:pPr lvl="1"/>
            <a:r>
              <a:rPr lang="en-US" sz="2800" dirty="0"/>
              <a:t>Identify the steps of conduction an FBA</a:t>
            </a:r>
          </a:p>
          <a:p>
            <a:pPr lvl="1"/>
            <a:r>
              <a:rPr lang="en-US" sz="2800" dirty="0"/>
              <a:t>Understand the critical components of function based BIPs </a:t>
            </a:r>
          </a:p>
          <a:p>
            <a:pPr lvl="1"/>
            <a:r>
              <a:rPr lang="en-US" sz="2800" dirty="0"/>
              <a:t>Identify who needs an FBA/BIP and the role of problem solving team</a:t>
            </a:r>
          </a:p>
          <a:p>
            <a:r>
              <a:rPr lang="en-US" sz="2800" dirty="0"/>
              <a:t>Part 1: 2/28/19 and Part 2: </a:t>
            </a:r>
            <a:r>
              <a:rPr lang="en-US" sz="2800" dirty="0" smtClean="0"/>
              <a:t>3/7/19</a:t>
            </a:r>
            <a:endParaRPr lang="en-US" sz="2800" dirty="0"/>
          </a:p>
          <a:p>
            <a:r>
              <a:rPr lang="en-US" sz="2800" dirty="0" smtClean="0"/>
              <a:t>4:30 – 7:30</a:t>
            </a:r>
            <a:endParaRPr lang="en-US" sz="2800" dirty="0"/>
          </a:p>
        </p:txBody>
      </p:sp>
    </p:spTree>
    <p:extLst>
      <p:ext uri="{BB962C8B-B14F-4D97-AF65-F5344CB8AC3E}">
        <p14:creationId xmlns:p14="http://schemas.microsoft.com/office/powerpoint/2010/main" val="2351219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 Inclusion Conference 2019</a:t>
            </a:r>
          </a:p>
        </p:txBody>
      </p:sp>
      <p:sp>
        <p:nvSpPr>
          <p:cNvPr id="5" name="Content Placeholder 4"/>
          <p:cNvSpPr>
            <a:spLocks noGrp="1"/>
          </p:cNvSpPr>
          <p:nvPr>
            <p:ph idx="1"/>
          </p:nvPr>
        </p:nvSpPr>
        <p:spPr/>
        <p:txBody>
          <a:bodyPr>
            <a:normAutofit/>
          </a:bodyPr>
          <a:lstStyle/>
          <a:p>
            <a:r>
              <a:rPr lang="en-US" sz="2800" dirty="0"/>
              <a:t>March 13, 2019 – Dover Downs</a:t>
            </a:r>
          </a:p>
          <a:p>
            <a:r>
              <a:rPr lang="en-US" sz="2800" dirty="0"/>
              <a:t>Keynote: </a:t>
            </a:r>
            <a:r>
              <a:rPr lang="en-US" sz="2800" i="1" dirty="0"/>
              <a:t>Technical Solutions for Equitable Access</a:t>
            </a:r>
            <a:r>
              <a:rPr lang="en-US" sz="2800" dirty="0"/>
              <a:t> – Liz </a:t>
            </a:r>
            <a:r>
              <a:rPr lang="en-US" sz="2800" dirty="0" err="1"/>
              <a:t>Berquist</a:t>
            </a:r>
            <a:endParaRPr lang="en-US" sz="2800" dirty="0"/>
          </a:p>
          <a:p>
            <a:pPr lvl="1"/>
            <a:r>
              <a:rPr lang="en-US" sz="2800" dirty="0"/>
              <a:t>Coordinator of Professional Learning for the Baltimore County Public School District</a:t>
            </a:r>
          </a:p>
          <a:p>
            <a:pPr lvl="1"/>
            <a:r>
              <a:rPr lang="en-US" sz="2800" dirty="0"/>
              <a:t>Research focus largely on UDL implementation and related professional development</a:t>
            </a:r>
          </a:p>
          <a:p>
            <a:r>
              <a:rPr lang="en-US" sz="2800" dirty="0"/>
              <a:t>Workshop strands (3.5 hours)</a:t>
            </a:r>
          </a:p>
          <a:p>
            <a:pPr lvl="1"/>
            <a:r>
              <a:rPr lang="en-US" sz="2800" dirty="0"/>
              <a:t>Trauma Responsive Approaches Across the Tiers, Lynn </a:t>
            </a:r>
            <a:r>
              <a:rPr lang="en-US" sz="2800" dirty="0" err="1"/>
              <a:t>DeSousa</a:t>
            </a:r>
            <a:endParaRPr lang="en-US" sz="2800" dirty="0"/>
          </a:p>
        </p:txBody>
      </p:sp>
    </p:spTree>
    <p:extLst>
      <p:ext uri="{BB962C8B-B14F-4D97-AF65-F5344CB8AC3E}">
        <p14:creationId xmlns:p14="http://schemas.microsoft.com/office/powerpoint/2010/main" val="123009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2</a:t>
            </a:r>
            <a:r>
              <a:rPr lang="en-US" dirty="0"/>
              <a:t>: Networking</a:t>
            </a:r>
            <a:br>
              <a:rPr lang="en-US" dirty="0"/>
            </a:br>
            <a:endParaRPr lang="en-US" dirty="0"/>
          </a:p>
        </p:txBody>
      </p:sp>
      <p:sp>
        <p:nvSpPr>
          <p:cNvPr id="3" name="Content Placeholder 2"/>
          <p:cNvSpPr>
            <a:spLocks noGrp="1"/>
          </p:cNvSpPr>
          <p:nvPr>
            <p:ph idx="1"/>
          </p:nvPr>
        </p:nvSpPr>
        <p:spPr>
          <a:xfrm>
            <a:off x="1371600" y="1638505"/>
            <a:ext cx="9601200" cy="4192951"/>
          </a:xfrm>
        </p:spPr>
        <p:txBody>
          <a:bodyPr>
            <a:normAutofit/>
          </a:bodyPr>
          <a:lstStyle/>
          <a:p>
            <a:pPr fontAlgn="t"/>
            <a:r>
              <a:rPr lang="en-US" sz="3000" dirty="0"/>
              <a:t>This session is open to schools that </a:t>
            </a:r>
            <a:r>
              <a:rPr lang="en-US" sz="3000" u="sng" dirty="0"/>
              <a:t>previously participated </a:t>
            </a:r>
            <a:r>
              <a:rPr lang="en-US" sz="3000" dirty="0"/>
              <a:t>in the DE-PBS Project Tier 2: Targeted Team Training. </a:t>
            </a:r>
          </a:p>
          <a:p>
            <a:pPr fontAlgn="t"/>
            <a:r>
              <a:rPr lang="en-US" sz="3000" dirty="0"/>
              <a:t>Topics and activities include reviewing Tier 2 systems &amp; problem-solving concepts, examining evaluation methods and networking with other implementing teams.  </a:t>
            </a:r>
          </a:p>
          <a:p>
            <a:pPr fontAlgn="t"/>
            <a:r>
              <a:rPr lang="en-US" sz="3000" dirty="0" smtClean="0"/>
              <a:t>3/26/2019</a:t>
            </a:r>
          </a:p>
          <a:p>
            <a:pPr fontAlgn="t"/>
            <a:r>
              <a:rPr lang="en-US" sz="3000" dirty="0" smtClean="0"/>
              <a:t>Del-tech, Dover </a:t>
            </a:r>
            <a:endParaRPr lang="en-US" sz="3000" dirty="0"/>
          </a:p>
          <a:p>
            <a:pPr fontAlgn="t"/>
            <a:r>
              <a:rPr lang="en-US" sz="3000" dirty="0" smtClean="0"/>
              <a:t>Morning workshop/Afternoon planning</a:t>
            </a:r>
            <a:endParaRPr lang="en-US" sz="3000" dirty="0"/>
          </a:p>
          <a:p>
            <a:endParaRPr lang="en-US" dirty="0"/>
          </a:p>
        </p:txBody>
      </p:sp>
    </p:spTree>
    <p:extLst>
      <p:ext uri="{BB962C8B-B14F-4D97-AF65-F5344CB8AC3E}">
        <p14:creationId xmlns:p14="http://schemas.microsoft.com/office/powerpoint/2010/main" val="1851721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1</a:t>
            </a:r>
            <a:r>
              <a:rPr lang="en-US" dirty="0"/>
              <a:t>: DE School Climate Survey Workshop</a:t>
            </a:r>
          </a:p>
        </p:txBody>
      </p:sp>
      <p:sp>
        <p:nvSpPr>
          <p:cNvPr id="3" name="Content Placeholder 2"/>
          <p:cNvSpPr>
            <a:spLocks noGrp="1"/>
          </p:cNvSpPr>
          <p:nvPr>
            <p:ph idx="1"/>
          </p:nvPr>
        </p:nvSpPr>
        <p:spPr/>
        <p:txBody>
          <a:bodyPr>
            <a:normAutofit/>
          </a:bodyPr>
          <a:lstStyle/>
          <a:p>
            <a:r>
              <a:rPr lang="en-US" sz="2800" dirty="0"/>
              <a:t>Overview of the DE School Climate Survey and it’s importance</a:t>
            </a:r>
          </a:p>
          <a:p>
            <a:r>
              <a:rPr lang="en-US" sz="2800" dirty="0"/>
              <a:t>Summary of statewide survey results</a:t>
            </a:r>
          </a:p>
          <a:p>
            <a:r>
              <a:rPr lang="en-US" sz="2800" dirty="0"/>
              <a:t>Time to review and interpret their own school climate reports for use in action planning</a:t>
            </a:r>
          </a:p>
          <a:p>
            <a:r>
              <a:rPr lang="en-US" sz="2800" dirty="0" smtClean="0"/>
              <a:t>5/13/2019</a:t>
            </a:r>
          </a:p>
          <a:p>
            <a:r>
              <a:rPr lang="en-US" sz="2800" dirty="0" smtClean="0"/>
              <a:t>Dover Downs, Dover</a:t>
            </a:r>
            <a:endParaRPr lang="en-US" sz="2800" dirty="0"/>
          </a:p>
          <a:p>
            <a:r>
              <a:rPr lang="en-US" sz="2800" dirty="0" smtClean="0"/>
              <a:t>Morning workshop/Afternoon planning</a:t>
            </a:r>
            <a:endParaRPr lang="en-US" sz="2800" dirty="0"/>
          </a:p>
        </p:txBody>
      </p:sp>
    </p:spTree>
    <p:extLst>
      <p:ext uri="{BB962C8B-B14F-4D97-AF65-F5344CB8AC3E}">
        <p14:creationId xmlns:p14="http://schemas.microsoft.com/office/powerpoint/2010/main" val="37239856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4286</TotalTime>
  <Words>2096</Words>
  <Application>Microsoft Office PowerPoint</Application>
  <PresentationFormat>Widescreen</PresentationFormat>
  <Paragraphs>299</Paragraphs>
  <Slides>44</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ＭＳ Ｐゴシック</vt:lpstr>
      <vt:lpstr>Arial</vt:lpstr>
      <vt:lpstr>Calibri</vt:lpstr>
      <vt:lpstr>Cambria</vt:lpstr>
      <vt:lpstr>Comic Sans MS</vt:lpstr>
      <vt:lpstr>Geneva</vt:lpstr>
      <vt:lpstr>Georgia</vt:lpstr>
      <vt:lpstr>Helvetica Neue</vt:lpstr>
      <vt:lpstr>Verdana</vt:lpstr>
      <vt:lpstr>Wingdings</vt:lpstr>
      <vt:lpstr>Theme1</vt:lpstr>
      <vt:lpstr>Delaware PBS Cadre</vt:lpstr>
      <vt:lpstr>Today’s Topics</vt:lpstr>
      <vt:lpstr>Professional Development</vt:lpstr>
      <vt:lpstr>Substitute Reimbursement Reminder</vt:lpstr>
      <vt:lpstr>Secondary Forum Debrief – 2/14/19</vt:lpstr>
      <vt:lpstr>Tier 3: FBA/BIP Workshop</vt:lpstr>
      <vt:lpstr>DE Inclusion Conference 2019</vt:lpstr>
      <vt:lpstr>Tier 2: Networking </vt:lpstr>
      <vt:lpstr>Tier 1: DE School Climate Survey Workshop</vt:lpstr>
      <vt:lpstr>Tier 1: School-wide PBS Team Series</vt:lpstr>
      <vt:lpstr>Association for Positive Behavior Support Conference Sharing</vt:lpstr>
      <vt:lpstr>The Intersection of MTSS and Special Education: Addressing Myths, Facts and Misconceptions </vt:lpstr>
      <vt:lpstr>     Myth #1 – All students who don’t succeed at T2 MUST move to T3. </vt:lpstr>
      <vt:lpstr>  Myth #2-  Tier 3 data collection is difficult, if not, impossible, to accomplish….</vt:lpstr>
      <vt:lpstr>   Myth #3  All staff should become experts in T3 assessments, intervention and implementation. </vt:lpstr>
      <vt:lpstr>   Myth #4-  Most T3 interventions are too complex and difficult to implement. We just need an easy menu of interventions to choose from. </vt:lpstr>
      <vt:lpstr>Myth 4- continues…</vt:lpstr>
      <vt:lpstr>    Myth #5  Wraparound supports including the home and community are not the responsibility of the school. </vt:lpstr>
      <vt:lpstr>Phase Recognition</vt:lpstr>
      <vt:lpstr>Phases 1 &amp; 2 – Focus on Tier 1: School-wide PBS</vt:lpstr>
      <vt:lpstr>Phases 3 &amp; 4 – Tier 2: Targeted PBS</vt:lpstr>
      <vt:lpstr>Phase 3&amp;4 Thoughts</vt:lpstr>
      <vt:lpstr>Phase 5 – Tier 3: Individual PBS Problem-solving &amp; Systems - PILOT</vt:lpstr>
      <vt:lpstr>Phase Related Timeline</vt:lpstr>
      <vt:lpstr>18-19 SY Phase Recognition Reminders</vt:lpstr>
      <vt:lpstr>It’s a Conversation</vt:lpstr>
      <vt:lpstr>Data</vt:lpstr>
      <vt:lpstr>Discipline Data Reporting Tool (DDRT)</vt:lpstr>
      <vt:lpstr>School Climate Survey 2018-2019</vt:lpstr>
      <vt:lpstr>Key Feature Evaluation Plan 2018 – 2019 School   </vt:lpstr>
      <vt:lpstr>Key Feature Evaluation Process</vt:lpstr>
      <vt:lpstr>Key Feature Evaluation Review Guide</vt:lpstr>
      <vt:lpstr>KFE Action Plan Guide</vt:lpstr>
      <vt:lpstr>Reminder: DE-PBS Key Feature Status Tracker Tool</vt:lpstr>
      <vt:lpstr>DE Assessment of Strengths &amp; Needs for PBS - DASNPBS</vt:lpstr>
      <vt:lpstr>The Tiered Fidelity Inventory (TFI) Tier 2 Planning Tool</vt:lpstr>
      <vt:lpstr>District MTSS/PBS Planning</vt:lpstr>
      <vt:lpstr>Components for Successful District Implementation</vt:lpstr>
      <vt:lpstr>MTSS for Behavior/SEL District Readiness Considerations </vt:lpstr>
      <vt:lpstr>MTSS for Behavior/SEL District Readiness Considerations </vt:lpstr>
      <vt:lpstr>PowerPoint Presentation</vt:lpstr>
      <vt:lpstr>PowerPoint Presentation</vt:lpstr>
      <vt:lpstr>MTSS Implementation Snapshot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DE-PBS Cadre</dc:title>
  <dc:creator>Hearn, Sarah</dc:creator>
  <cp:lastModifiedBy>Jenna Leary</cp:lastModifiedBy>
  <cp:revision>186</cp:revision>
  <cp:lastPrinted>2019-02-25T22:07:47Z</cp:lastPrinted>
  <dcterms:created xsi:type="dcterms:W3CDTF">2017-01-25T19:03:15Z</dcterms:created>
  <dcterms:modified xsi:type="dcterms:W3CDTF">2019-03-05T15:41:06Z</dcterms:modified>
</cp:coreProperties>
</file>