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78" r:id="rId2"/>
  </p:sldMasterIdLst>
  <p:notesMasterIdLst>
    <p:notesMasterId r:id="rId137"/>
  </p:notesMasterIdLst>
  <p:handoutMasterIdLst>
    <p:handoutMasterId r:id="rId138"/>
  </p:handoutMasterIdLst>
  <p:sldIdLst>
    <p:sldId id="353" r:id="rId3"/>
    <p:sldId id="462" r:id="rId4"/>
    <p:sldId id="483" r:id="rId5"/>
    <p:sldId id="355" r:id="rId6"/>
    <p:sldId id="453" r:id="rId7"/>
    <p:sldId id="454" r:id="rId8"/>
    <p:sldId id="451" r:id="rId9"/>
    <p:sldId id="452" r:id="rId10"/>
    <p:sldId id="463" r:id="rId11"/>
    <p:sldId id="356" r:id="rId12"/>
    <p:sldId id="464" r:id="rId13"/>
    <p:sldId id="357" r:id="rId14"/>
    <p:sldId id="358" r:id="rId15"/>
    <p:sldId id="359" r:id="rId16"/>
    <p:sldId id="360" r:id="rId17"/>
    <p:sldId id="361" r:id="rId18"/>
    <p:sldId id="362" r:id="rId19"/>
    <p:sldId id="363" r:id="rId20"/>
    <p:sldId id="364" r:id="rId21"/>
    <p:sldId id="365" r:id="rId22"/>
    <p:sldId id="366" r:id="rId23"/>
    <p:sldId id="367" r:id="rId24"/>
    <p:sldId id="368" r:id="rId25"/>
    <p:sldId id="369" r:id="rId26"/>
    <p:sldId id="370" r:id="rId27"/>
    <p:sldId id="371" r:id="rId28"/>
    <p:sldId id="372" r:id="rId29"/>
    <p:sldId id="373" r:id="rId30"/>
    <p:sldId id="374" r:id="rId31"/>
    <p:sldId id="375" r:id="rId32"/>
    <p:sldId id="376" r:id="rId33"/>
    <p:sldId id="377" r:id="rId34"/>
    <p:sldId id="379" r:id="rId35"/>
    <p:sldId id="380" r:id="rId36"/>
    <p:sldId id="381" r:id="rId37"/>
    <p:sldId id="382" r:id="rId38"/>
    <p:sldId id="383" r:id="rId39"/>
    <p:sldId id="384" r:id="rId40"/>
    <p:sldId id="385" r:id="rId41"/>
    <p:sldId id="386" r:id="rId42"/>
    <p:sldId id="387" r:id="rId43"/>
    <p:sldId id="465" r:id="rId44"/>
    <p:sldId id="388" r:id="rId45"/>
    <p:sldId id="389" r:id="rId46"/>
    <p:sldId id="390" r:id="rId47"/>
    <p:sldId id="391" r:id="rId48"/>
    <p:sldId id="392" r:id="rId49"/>
    <p:sldId id="393" r:id="rId50"/>
    <p:sldId id="394" r:id="rId51"/>
    <p:sldId id="395" r:id="rId52"/>
    <p:sldId id="396" r:id="rId53"/>
    <p:sldId id="397" r:id="rId54"/>
    <p:sldId id="398" r:id="rId55"/>
    <p:sldId id="399" r:id="rId56"/>
    <p:sldId id="400" r:id="rId57"/>
    <p:sldId id="401" r:id="rId58"/>
    <p:sldId id="402" r:id="rId59"/>
    <p:sldId id="403" r:id="rId60"/>
    <p:sldId id="404" r:id="rId61"/>
    <p:sldId id="405" r:id="rId62"/>
    <p:sldId id="406" r:id="rId63"/>
    <p:sldId id="409" r:id="rId64"/>
    <p:sldId id="410" r:id="rId65"/>
    <p:sldId id="407" r:id="rId66"/>
    <p:sldId id="408" r:id="rId67"/>
    <p:sldId id="412" r:id="rId68"/>
    <p:sldId id="413" r:id="rId69"/>
    <p:sldId id="460" r:id="rId70"/>
    <p:sldId id="466" r:id="rId71"/>
    <p:sldId id="467" r:id="rId72"/>
    <p:sldId id="468" r:id="rId73"/>
    <p:sldId id="469" r:id="rId74"/>
    <p:sldId id="470" r:id="rId75"/>
    <p:sldId id="471" r:id="rId76"/>
    <p:sldId id="472" r:id="rId77"/>
    <p:sldId id="473" r:id="rId78"/>
    <p:sldId id="474" r:id="rId79"/>
    <p:sldId id="475" r:id="rId80"/>
    <p:sldId id="476" r:id="rId81"/>
    <p:sldId id="481" r:id="rId82"/>
    <p:sldId id="478" r:id="rId83"/>
    <p:sldId id="479" r:id="rId84"/>
    <p:sldId id="459" r:id="rId85"/>
    <p:sldId id="480" r:id="rId86"/>
    <p:sldId id="482" r:id="rId87"/>
    <p:sldId id="461" r:id="rId88"/>
    <p:sldId id="485" r:id="rId89"/>
    <p:sldId id="415" r:id="rId90"/>
    <p:sldId id="414" r:id="rId91"/>
    <p:sldId id="416" r:id="rId92"/>
    <p:sldId id="417" r:id="rId93"/>
    <p:sldId id="418" r:id="rId94"/>
    <p:sldId id="419" r:id="rId95"/>
    <p:sldId id="420" r:id="rId96"/>
    <p:sldId id="421" r:id="rId97"/>
    <p:sldId id="422" r:id="rId98"/>
    <p:sldId id="489" r:id="rId99"/>
    <p:sldId id="427" r:id="rId100"/>
    <p:sldId id="490" r:id="rId101"/>
    <p:sldId id="494" r:id="rId102"/>
    <p:sldId id="458" r:id="rId103"/>
    <p:sldId id="493" r:id="rId104"/>
    <p:sldId id="491" r:id="rId105"/>
    <p:sldId id="495" r:id="rId106"/>
    <p:sldId id="492" r:id="rId107"/>
    <p:sldId id="428" r:id="rId108"/>
    <p:sldId id="429" r:id="rId109"/>
    <p:sldId id="431" r:id="rId110"/>
    <p:sldId id="457" r:id="rId111"/>
    <p:sldId id="496" r:id="rId112"/>
    <p:sldId id="433" r:id="rId113"/>
    <p:sldId id="440" r:id="rId114"/>
    <p:sldId id="497" r:id="rId115"/>
    <p:sldId id="441" r:id="rId116"/>
    <p:sldId id="436" r:id="rId117"/>
    <p:sldId id="435" r:id="rId118"/>
    <p:sldId id="434" r:id="rId119"/>
    <p:sldId id="499" r:id="rId120"/>
    <p:sldId id="498" r:id="rId121"/>
    <p:sldId id="500" r:id="rId122"/>
    <p:sldId id="504" r:id="rId123"/>
    <p:sldId id="502" r:id="rId124"/>
    <p:sldId id="503" r:id="rId125"/>
    <p:sldId id="505" r:id="rId126"/>
    <p:sldId id="507" r:id="rId127"/>
    <p:sldId id="444" r:id="rId128"/>
    <p:sldId id="506" r:id="rId129"/>
    <p:sldId id="446" r:id="rId130"/>
    <p:sldId id="450" r:id="rId131"/>
    <p:sldId id="447" r:id="rId132"/>
    <p:sldId id="448" r:id="rId133"/>
    <p:sldId id="449" r:id="rId134"/>
    <p:sldId id="509" r:id="rId135"/>
    <p:sldId id="445" r:id="rId13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ECED"/>
    <a:srgbClr val="F9E204"/>
    <a:srgbClr val="8D6016"/>
    <a:srgbClr val="DF2E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36" autoAdjust="0"/>
    <p:restoredTop sz="84375" autoAdjust="0"/>
  </p:normalViewPr>
  <p:slideViewPr>
    <p:cSldViewPr snapToGrid="0">
      <p:cViewPr varScale="1">
        <p:scale>
          <a:sx n="56" d="100"/>
          <a:sy n="56" d="100"/>
        </p:scale>
        <p:origin x="72" y="75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77" d="100"/>
          <a:sy n="77" d="100"/>
        </p:scale>
        <p:origin x="1302" y="10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handoutMaster" Target="handoutMasters/handoutMaster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presProps" Target="pres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tableStyles" Target="tableStyle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pPr algn="ctr"/>
            <a:r>
              <a:rPr lang="en-US" dirty="0" smtClean="0"/>
              <a:t>DE-PBS Project</a:t>
            </a:r>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3C3F1086-5988-4EE2-BBDD-A8B11C1511D6}" type="datetimeFigureOut">
              <a:rPr lang="en-US" smtClean="0"/>
              <a:t>3/5/2019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r>
              <a:rPr lang="en-US" dirty="0" smtClean="0"/>
              <a:t>Delawarepbs.org</a:t>
            </a:r>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D4ACB018-3BE2-4610-B453-27AFD478114B}" type="slidenum">
              <a:rPr lang="en-US" smtClean="0"/>
              <a:t>‹#›</a:t>
            </a:fld>
            <a:endParaRPr lang="en-US" dirty="0"/>
          </a:p>
        </p:txBody>
      </p:sp>
    </p:spTree>
    <p:extLst>
      <p:ext uri="{BB962C8B-B14F-4D97-AF65-F5344CB8AC3E}">
        <p14:creationId xmlns:p14="http://schemas.microsoft.com/office/powerpoint/2010/main" val="683097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A705052-F802-4789-BCAC-C42D526115DA}" type="datetimeFigureOut">
              <a:rPr lang="en-US" smtClean="0"/>
              <a:t>3/5/2019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3DDFC68-9E3E-4348-BEE9-B4D0291FF429}" type="slidenum">
              <a:rPr lang="en-US" smtClean="0"/>
              <a:t>‹#›</a:t>
            </a:fld>
            <a:endParaRPr lang="en-US"/>
          </a:p>
        </p:txBody>
      </p:sp>
    </p:spTree>
    <p:extLst>
      <p:ext uri="{BB962C8B-B14F-4D97-AF65-F5344CB8AC3E}">
        <p14:creationId xmlns:p14="http://schemas.microsoft.com/office/powerpoint/2010/main" val="1996002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a:t>
            </a:fld>
            <a:endParaRPr lang="en-US"/>
          </a:p>
        </p:txBody>
      </p:sp>
    </p:spTree>
    <p:extLst>
      <p:ext uri="{BB962C8B-B14F-4D97-AF65-F5344CB8AC3E}">
        <p14:creationId xmlns:p14="http://schemas.microsoft.com/office/powerpoint/2010/main" val="672129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921E73D1-10C0-3F45-8738-FBD28874B022}" type="slidenum">
              <a:rPr lang="en-US" smtClean="0"/>
              <a:t>10</a:t>
            </a:fld>
            <a:endParaRPr lang="en-US"/>
          </a:p>
        </p:txBody>
      </p:sp>
    </p:spTree>
    <p:extLst>
      <p:ext uri="{BB962C8B-B14F-4D97-AF65-F5344CB8AC3E}">
        <p14:creationId xmlns:p14="http://schemas.microsoft.com/office/powerpoint/2010/main" val="140871393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101</a:t>
            </a:fld>
            <a:endParaRPr lang="en-US"/>
          </a:p>
        </p:txBody>
      </p:sp>
    </p:spTree>
    <p:extLst>
      <p:ext uri="{BB962C8B-B14F-4D97-AF65-F5344CB8AC3E}">
        <p14:creationId xmlns:p14="http://schemas.microsoft.com/office/powerpoint/2010/main" val="176365799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102</a:t>
            </a:fld>
            <a:endParaRPr lang="en-US"/>
          </a:p>
        </p:txBody>
      </p:sp>
    </p:spTree>
    <p:extLst>
      <p:ext uri="{BB962C8B-B14F-4D97-AF65-F5344CB8AC3E}">
        <p14:creationId xmlns:p14="http://schemas.microsoft.com/office/powerpoint/2010/main" val="340524808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103</a:t>
            </a:fld>
            <a:endParaRPr lang="en-US"/>
          </a:p>
        </p:txBody>
      </p:sp>
    </p:spTree>
    <p:extLst>
      <p:ext uri="{BB962C8B-B14F-4D97-AF65-F5344CB8AC3E}">
        <p14:creationId xmlns:p14="http://schemas.microsoft.com/office/powerpoint/2010/main" val="407497505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104</a:t>
            </a:fld>
            <a:endParaRPr lang="en-US"/>
          </a:p>
        </p:txBody>
      </p:sp>
    </p:spTree>
    <p:extLst>
      <p:ext uri="{BB962C8B-B14F-4D97-AF65-F5344CB8AC3E}">
        <p14:creationId xmlns:p14="http://schemas.microsoft.com/office/powerpoint/2010/main" val="70707414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105</a:t>
            </a:fld>
            <a:endParaRPr lang="en-US"/>
          </a:p>
        </p:txBody>
      </p:sp>
    </p:spTree>
    <p:extLst>
      <p:ext uri="{BB962C8B-B14F-4D97-AF65-F5344CB8AC3E}">
        <p14:creationId xmlns:p14="http://schemas.microsoft.com/office/powerpoint/2010/main" val="270851766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106</a:t>
            </a:fld>
            <a:endParaRPr lang="en-US"/>
          </a:p>
        </p:txBody>
      </p:sp>
    </p:spTree>
    <p:extLst>
      <p:ext uri="{BB962C8B-B14F-4D97-AF65-F5344CB8AC3E}">
        <p14:creationId xmlns:p14="http://schemas.microsoft.com/office/powerpoint/2010/main" val="2623637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107</a:t>
            </a:fld>
            <a:endParaRPr lang="en-US"/>
          </a:p>
        </p:txBody>
      </p:sp>
    </p:spTree>
    <p:extLst>
      <p:ext uri="{BB962C8B-B14F-4D97-AF65-F5344CB8AC3E}">
        <p14:creationId xmlns:p14="http://schemas.microsoft.com/office/powerpoint/2010/main" val="24472999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108</a:t>
            </a:fld>
            <a:endParaRPr lang="en-US"/>
          </a:p>
        </p:txBody>
      </p:sp>
    </p:spTree>
    <p:extLst>
      <p:ext uri="{BB962C8B-B14F-4D97-AF65-F5344CB8AC3E}">
        <p14:creationId xmlns:p14="http://schemas.microsoft.com/office/powerpoint/2010/main" val="9001719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109</a:t>
            </a:fld>
            <a:endParaRPr lang="en-US"/>
          </a:p>
        </p:txBody>
      </p:sp>
    </p:spTree>
    <p:extLst>
      <p:ext uri="{BB962C8B-B14F-4D97-AF65-F5344CB8AC3E}">
        <p14:creationId xmlns:p14="http://schemas.microsoft.com/office/powerpoint/2010/main" val="228979420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110</a:t>
            </a:fld>
            <a:endParaRPr lang="en-US"/>
          </a:p>
        </p:txBody>
      </p:sp>
    </p:spTree>
    <p:extLst>
      <p:ext uri="{BB962C8B-B14F-4D97-AF65-F5344CB8AC3E}">
        <p14:creationId xmlns:p14="http://schemas.microsoft.com/office/powerpoint/2010/main" val="3553670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11</a:t>
            </a:fld>
            <a:endParaRPr lang="en-US"/>
          </a:p>
        </p:txBody>
      </p:sp>
    </p:spTree>
    <p:extLst>
      <p:ext uri="{BB962C8B-B14F-4D97-AF65-F5344CB8AC3E}">
        <p14:creationId xmlns:p14="http://schemas.microsoft.com/office/powerpoint/2010/main" val="107854844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111</a:t>
            </a:fld>
            <a:endParaRPr lang="en-US"/>
          </a:p>
        </p:txBody>
      </p:sp>
    </p:spTree>
    <p:extLst>
      <p:ext uri="{BB962C8B-B14F-4D97-AF65-F5344CB8AC3E}">
        <p14:creationId xmlns:p14="http://schemas.microsoft.com/office/powerpoint/2010/main" val="72833441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112</a:t>
            </a:fld>
            <a:endParaRPr lang="en-US"/>
          </a:p>
        </p:txBody>
      </p:sp>
    </p:spTree>
    <p:extLst>
      <p:ext uri="{BB962C8B-B14F-4D97-AF65-F5344CB8AC3E}">
        <p14:creationId xmlns:p14="http://schemas.microsoft.com/office/powerpoint/2010/main" val="202565405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113</a:t>
            </a:fld>
            <a:endParaRPr lang="en-US"/>
          </a:p>
        </p:txBody>
      </p:sp>
    </p:spTree>
    <p:extLst>
      <p:ext uri="{BB962C8B-B14F-4D97-AF65-F5344CB8AC3E}">
        <p14:creationId xmlns:p14="http://schemas.microsoft.com/office/powerpoint/2010/main" val="138541489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114</a:t>
            </a:fld>
            <a:endParaRPr lang="en-US"/>
          </a:p>
        </p:txBody>
      </p:sp>
    </p:spTree>
    <p:extLst>
      <p:ext uri="{BB962C8B-B14F-4D97-AF65-F5344CB8AC3E}">
        <p14:creationId xmlns:p14="http://schemas.microsoft.com/office/powerpoint/2010/main" val="126334115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115</a:t>
            </a:fld>
            <a:endParaRPr lang="en-US"/>
          </a:p>
        </p:txBody>
      </p:sp>
    </p:spTree>
    <p:extLst>
      <p:ext uri="{BB962C8B-B14F-4D97-AF65-F5344CB8AC3E}">
        <p14:creationId xmlns:p14="http://schemas.microsoft.com/office/powerpoint/2010/main" val="196195932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116</a:t>
            </a:fld>
            <a:endParaRPr lang="en-US"/>
          </a:p>
        </p:txBody>
      </p:sp>
    </p:spTree>
    <p:extLst>
      <p:ext uri="{BB962C8B-B14F-4D97-AF65-F5344CB8AC3E}">
        <p14:creationId xmlns:p14="http://schemas.microsoft.com/office/powerpoint/2010/main" val="40346882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117</a:t>
            </a:fld>
            <a:endParaRPr lang="en-US"/>
          </a:p>
        </p:txBody>
      </p:sp>
    </p:spTree>
    <p:extLst>
      <p:ext uri="{BB962C8B-B14F-4D97-AF65-F5344CB8AC3E}">
        <p14:creationId xmlns:p14="http://schemas.microsoft.com/office/powerpoint/2010/main" val="62131911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118</a:t>
            </a:fld>
            <a:endParaRPr lang="en-US"/>
          </a:p>
        </p:txBody>
      </p:sp>
    </p:spTree>
    <p:extLst>
      <p:ext uri="{BB962C8B-B14F-4D97-AF65-F5344CB8AC3E}">
        <p14:creationId xmlns:p14="http://schemas.microsoft.com/office/powerpoint/2010/main" val="251197820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119</a:t>
            </a:fld>
            <a:endParaRPr lang="en-US"/>
          </a:p>
        </p:txBody>
      </p:sp>
    </p:spTree>
    <p:extLst>
      <p:ext uri="{BB962C8B-B14F-4D97-AF65-F5344CB8AC3E}">
        <p14:creationId xmlns:p14="http://schemas.microsoft.com/office/powerpoint/2010/main" val="216370271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120</a:t>
            </a:fld>
            <a:endParaRPr lang="en-US"/>
          </a:p>
        </p:txBody>
      </p:sp>
    </p:spTree>
    <p:extLst>
      <p:ext uri="{BB962C8B-B14F-4D97-AF65-F5344CB8AC3E}">
        <p14:creationId xmlns:p14="http://schemas.microsoft.com/office/powerpoint/2010/main" val="1208061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921E73D1-10C0-3F45-8738-FBD28874B022}" type="slidenum">
              <a:rPr lang="en-US" smtClean="0"/>
              <a:t>12</a:t>
            </a:fld>
            <a:endParaRPr lang="en-US"/>
          </a:p>
        </p:txBody>
      </p:sp>
    </p:spTree>
    <p:extLst>
      <p:ext uri="{BB962C8B-B14F-4D97-AF65-F5344CB8AC3E}">
        <p14:creationId xmlns:p14="http://schemas.microsoft.com/office/powerpoint/2010/main" val="1034716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121</a:t>
            </a:fld>
            <a:endParaRPr lang="en-US"/>
          </a:p>
        </p:txBody>
      </p:sp>
    </p:spTree>
    <p:extLst>
      <p:ext uri="{BB962C8B-B14F-4D97-AF65-F5344CB8AC3E}">
        <p14:creationId xmlns:p14="http://schemas.microsoft.com/office/powerpoint/2010/main" val="10601931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122</a:t>
            </a:fld>
            <a:endParaRPr lang="en-US"/>
          </a:p>
        </p:txBody>
      </p:sp>
    </p:spTree>
    <p:extLst>
      <p:ext uri="{BB962C8B-B14F-4D97-AF65-F5344CB8AC3E}">
        <p14:creationId xmlns:p14="http://schemas.microsoft.com/office/powerpoint/2010/main" val="21436232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123</a:t>
            </a:fld>
            <a:endParaRPr lang="en-US"/>
          </a:p>
        </p:txBody>
      </p:sp>
    </p:spTree>
    <p:extLst>
      <p:ext uri="{BB962C8B-B14F-4D97-AF65-F5344CB8AC3E}">
        <p14:creationId xmlns:p14="http://schemas.microsoft.com/office/powerpoint/2010/main" val="292412522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124</a:t>
            </a:fld>
            <a:endParaRPr lang="en-US"/>
          </a:p>
        </p:txBody>
      </p:sp>
    </p:spTree>
    <p:extLst>
      <p:ext uri="{BB962C8B-B14F-4D97-AF65-F5344CB8AC3E}">
        <p14:creationId xmlns:p14="http://schemas.microsoft.com/office/powerpoint/2010/main" val="27870684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125</a:t>
            </a:fld>
            <a:endParaRPr lang="en-US"/>
          </a:p>
        </p:txBody>
      </p:sp>
    </p:spTree>
    <p:extLst>
      <p:ext uri="{BB962C8B-B14F-4D97-AF65-F5344CB8AC3E}">
        <p14:creationId xmlns:p14="http://schemas.microsoft.com/office/powerpoint/2010/main" val="205883911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126</a:t>
            </a:fld>
            <a:endParaRPr lang="en-US"/>
          </a:p>
        </p:txBody>
      </p:sp>
    </p:spTree>
    <p:extLst>
      <p:ext uri="{BB962C8B-B14F-4D97-AF65-F5344CB8AC3E}">
        <p14:creationId xmlns:p14="http://schemas.microsoft.com/office/powerpoint/2010/main" val="25719476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127</a:t>
            </a:fld>
            <a:endParaRPr lang="en-US"/>
          </a:p>
        </p:txBody>
      </p:sp>
    </p:spTree>
    <p:extLst>
      <p:ext uri="{BB962C8B-B14F-4D97-AF65-F5344CB8AC3E}">
        <p14:creationId xmlns:p14="http://schemas.microsoft.com/office/powerpoint/2010/main" val="58804702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128</a:t>
            </a:fld>
            <a:endParaRPr lang="en-US"/>
          </a:p>
        </p:txBody>
      </p:sp>
    </p:spTree>
    <p:extLst>
      <p:ext uri="{BB962C8B-B14F-4D97-AF65-F5344CB8AC3E}">
        <p14:creationId xmlns:p14="http://schemas.microsoft.com/office/powerpoint/2010/main" val="176808142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129</a:t>
            </a:fld>
            <a:endParaRPr lang="en-US"/>
          </a:p>
        </p:txBody>
      </p:sp>
    </p:spTree>
    <p:extLst>
      <p:ext uri="{BB962C8B-B14F-4D97-AF65-F5344CB8AC3E}">
        <p14:creationId xmlns:p14="http://schemas.microsoft.com/office/powerpoint/2010/main" val="207696304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130</a:t>
            </a:fld>
            <a:endParaRPr lang="en-US"/>
          </a:p>
        </p:txBody>
      </p:sp>
    </p:spTree>
    <p:extLst>
      <p:ext uri="{BB962C8B-B14F-4D97-AF65-F5344CB8AC3E}">
        <p14:creationId xmlns:p14="http://schemas.microsoft.com/office/powerpoint/2010/main" val="1537056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13</a:t>
            </a:fld>
            <a:endParaRPr lang="en-US"/>
          </a:p>
        </p:txBody>
      </p:sp>
    </p:spTree>
    <p:extLst>
      <p:ext uri="{BB962C8B-B14F-4D97-AF65-F5344CB8AC3E}">
        <p14:creationId xmlns:p14="http://schemas.microsoft.com/office/powerpoint/2010/main" val="133406106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132</a:t>
            </a:fld>
            <a:endParaRPr lang="en-US"/>
          </a:p>
        </p:txBody>
      </p:sp>
    </p:spTree>
    <p:extLst>
      <p:ext uri="{BB962C8B-B14F-4D97-AF65-F5344CB8AC3E}">
        <p14:creationId xmlns:p14="http://schemas.microsoft.com/office/powerpoint/2010/main" val="116501342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133</a:t>
            </a:fld>
            <a:endParaRPr lang="en-US"/>
          </a:p>
        </p:txBody>
      </p:sp>
    </p:spTree>
    <p:extLst>
      <p:ext uri="{BB962C8B-B14F-4D97-AF65-F5344CB8AC3E}">
        <p14:creationId xmlns:p14="http://schemas.microsoft.com/office/powerpoint/2010/main" val="404323975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134</a:t>
            </a:fld>
            <a:endParaRPr lang="en-US"/>
          </a:p>
        </p:txBody>
      </p:sp>
    </p:spTree>
    <p:extLst>
      <p:ext uri="{BB962C8B-B14F-4D97-AF65-F5344CB8AC3E}">
        <p14:creationId xmlns:p14="http://schemas.microsoft.com/office/powerpoint/2010/main" val="1257721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14</a:t>
            </a:fld>
            <a:endParaRPr lang="en-US"/>
          </a:p>
        </p:txBody>
      </p:sp>
    </p:spTree>
    <p:extLst>
      <p:ext uri="{BB962C8B-B14F-4D97-AF65-F5344CB8AC3E}">
        <p14:creationId xmlns:p14="http://schemas.microsoft.com/office/powerpoint/2010/main" val="1835044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15</a:t>
            </a:fld>
            <a:endParaRPr lang="en-US"/>
          </a:p>
        </p:txBody>
      </p:sp>
    </p:spTree>
    <p:extLst>
      <p:ext uri="{BB962C8B-B14F-4D97-AF65-F5344CB8AC3E}">
        <p14:creationId xmlns:p14="http://schemas.microsoft.com/office/powerpoint/2010/main" val="979654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16</a:t>
            </a:fld>
            <a:endParaRPr lang="en-US"/>
          </a:p>
        </p:txBody>
      </p:sp>
    </p:spTree>
    <p:extLst>
      <p:ext uri="{BB962C8B-B14F-4D97-AF65-F5344CB8AC3E}">
        <p14:creationId xmlns:p14="http://schemas.microsoft.com/office/powerpoint/2010/main" val="298900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1E73D1-10C0-3F45-8738-FBD28874B022}" type="slidenum">
              <a:rPr lang="en-US" smtClean="0"/>
              <a:t>17</a:t>
            </a:fld>
            <a:endParaRPr lang="en-US"/>
          </a:p>
        </p:txBody>
      </p:sp>
    </p:spTree>
    <p:extLst>
      <p:ext uri="{BB962C8B-B14F-4D97-AF65-F5344CB8AC3E}">
        <p14:creationId xmlns:p14="http://schemas.microsoft.com/office/powerpoint/2010/main" val="2047337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921E73D1-10C0-3F45-8738-FBD28874B022}" type="slidenum">
              <a:rPr lang="en-US" smtClean="0"/>
              <a:t>18</a:t>
            </a:fld>
            <a:endParaRPr lang="en-US"/>
          </a:p>
        </p:txBody>
      </p:sp>
    </p:spTree>
    <p:extLst>
      <p:ext uri="{BB962C8B-B14F-4D97-AF65-F5344CB8AC3E}">
        <p14:creationId xmlns:p14="http://schemas.microsoft.com/office/powerpoint/2010/main" val="1122395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19</a:t>
            </a:fld>
            <a:endParaRPr lang="en-US"/>
          </a:p>
        </p:txBody>
      </p:sp>
    </p:spTree>
    <p:extLst>
      <p:ext uri="{BB962C8B-B14F-4D97-AF65-F5344CB8AC3E}">
        <p14:creationId xmlns:p14="http://schemas.microsoft.com/office/powerpoint/2010/main" val="653663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2</a:t>
            </a:fld>
            <a:endParaRPr lang="en-US"/>
          </a:p>
        </p:txBody>
      </p:sp>
    </p:spTree>
    <p:extLst>
      <p:ext uri="{BB962C8B-B14F-4D97-AF65-F5344CB8AC3E}">
        <p14:creationId xmlns:p14="http://schemas.microsoft.com/office/powerpoint/2010/main" val="840482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20</a:t>
            </a:fld>
            <a:endParaRPr lang="en-US"/>
          </a:p>
        </p:txBody>
      </p:sp>
    </p:spTree>
    <p:extLst>
      <p:ext uri="{BB962C8B-B14F-4D97-AF65-F5344CB8AC3E}">
        <p14:creationId xmlns:p14="http://schemas.microsoft.com/office/powerpoint/2010/main" val="1738632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21</a:t>
            </a:fld>
            <a:endParaRPr lang="en-US"/>
          </a:p>
        </p:txBody>
      </p:sp>
    </p:spTree>
    <p:extLst>
      <p:ext uri="{BB962C8B-B14F-4D97-AF65-F5344CB8AC3E}">
        <p14:creationId xmlns:p14="http://schemas.microsoft.com/office/powerpoint/2010/main" val="378543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22</a:t>
            </a:fld>
            <a:endParaRPr lang="en-US"/>
          </a:p>
        </p:txBody>
      </p:sp>
    </p:spTree>
    <p:extLst>
      <p:ext uri="{BB962C8B-B14F-4D97-AF65-F5344CB8AC3E}">
        <p14:creationId xmlns:p14="http://schemas.microsoft.com/office/powerpoint/2010/main" val="1333722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23</a:t>
            </a:fld>
            <a:endParaRPr lang="en-US"/>
          </a:p>
        </p:txBody>
      </p:sp>
    </p:spTree>
    <p:extLst>
      <p:ext uri="{BB962C8B-B14F-4D97-AF65-F5344CB8AC3E}">
        <p14:creationId xmlns:p14="http://schemas.microsoft.com/office/powerpoint/2010/main" val="4440022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24</a:t>
            </a:fld>
            <a:endParaRPr lang="en-US"/>
          </a:p>
        </p:txBody>
      </p:sp>
    </p:spTree>
    <p:extLst>
      <p:ext uri="{BB962C8B-B14F-4D97-AF65-F5344CB8AC3E}">
        <p14:creationId xmlns:p14="http://schemas.microsoft.com/office/powerpoint/2010/main" val="1988214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25</a:t>
            </a:fld>
            <a:endParaRPr lang="en-US"/>
          </a:p>
        </p:txBody>
      </p:sp>
    </p:spTree>
    <p:extLst>
      <p:ext uri="{BB962C8B-B14F-4D97-AF65-F5344CB8AC3E}">
        <p14:creationId xmlns:p14="http://schemas.microsoft.com/office/powerpoint/2010/main" val="1072478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26</a:t>
            </a:fld>
            <a:endParaRPr lang="en-US"/>
          </a:p>
        </p:txBody>
      </p:sp>
    </p:spTree>
    <p:extLst>
      <p:ext uri="{BB962C8B-B14F-4D97-AF65-F5344CB8AC3E}">
        <p14:creationId xmlns:p14="http://schemas.microsoft.com/office/powerpoint/2010/main" val="13158834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27</a:t>
            </a:fld>
            <a:endParaRPr lang="en-US"/>
          </a:p>
        </p:txBody>
      </p:sp>
    </p:spTree>
    <p:extLst>
      <p:ext uri="{BB962C8B-B14F-4D97-AF65-F5344CB8AC3E}">
        <p14:creationId xmlns:p14="http://schemas.microsoft.com/office/powerpoint/2010/main" val="1266076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28</a:t>
            </a:fld>
            <a:endParaRPr lang="en-US"/>
          </a:p>
        </p:txBody>
      </p:sp>
    </p:spTree>
    <p:extLst>
      <p:ext uri="{BB962C8B-B14F-4D97-AF65-F5344CB8AC3E}">
        <p14:creationId xmlns:p14="http://schemas.microsoft.com/office/powerpoint/2010/main" val="1683929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29</a:t>
            </a:fld>
            <a:endParaRPr lang="en-US"/>
          </a:p>
        </p:txBody>
      </p:sp>
    </p:spTree>
    <p:extLst>
      <p:ext uri="{BB962C8B-B14F-4D97-AF65-F5344CB8AC3E}">
        <p14:creationId xmlns:p14="http://schemas.microsoft.com/office/powerpoint/2010/main" val="110408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3</a:t>
            </a:fld>
            <a:endParaRPr lang="en-US"/>
          </a:p>
        </p:txBody>
      </p:sp>
    </p:spTree>
    <p:extLst>
      <p:ext uri="{BB962C8B-B14F-4D97-AF65-F5344CB8AC3E}">
        <p14:creationId xmlns:p14="http://schemas.microsoft.com/office/powerpoint/2010/main" val="23394013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30</a:t>
            </a:fld>
            <a:endParaRPr lang="en-US"/>
          </a:p>
        </p:txBody>
      </p:sp>
    </p:spTree>
    <p:extLst>
      <p:ext uri="{BB962C8B-B14F-4D97-AF65-F5344CB8AC3E}">
        <p14:creationId xmlns:p14="http://schemas.microsoft.com/office/powerpoint/2010/main" val="2065447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31</a:t>
            </a:fld>
            <a:endParaRPr lang="en-US"/>
          </a:p>
        </p:txBody>
      </p:sp>
    </p:spTree>
    <p:extLst>
      <p:ext uri="{BB962C8B-B14F-4D97-AF65-F5344CB8AC3E}">
        <p14:creationId xmlns:p14="http://schemas.microsoft.com/office/powerpoint/2010/main" val="1063888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32</a:t>
            </a:fld>
            <a:endParaRPr lang="en-US"/>
          </a:p>
        </p:txBody>
      </p:sp>
    </p:spTree>
    <p:extLst>
      <p:ext uri="{BB962C8B-B14F-4D97-AF65-F5344CB8AC3E}">
        <p14:creationId xmlns:p14="http://schemas.microsoft.com/office/powerpoint/2010/main" val="8240821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33</a:t>
            </a:fld>
            <a:endParaRPr lang="en-US"/>
          </a:p>
        </p:txBody>
      </p:sp>
    </p:spTree>
    <p:extLst>
      <p:ext uri="{BB962C8B-B14F-4D97-AF65-F5344CB8AC3E}">
        <p14:creationId xmlns:p14="http://schemas.microsoft.com/office/powerpoint/2010/main" val="15198700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34</a:t>
            </a:fld>
            <a:endParaRPr lang="en-US"/>
          </a:p>
        </p:txBody>
      </p:sp>
    </p:spTree>
    <p:extLst>
      <p:ext uri="{BB962C8B-B14F-4D97-AF65-F5344CB8AC3E}">
        <p14:creationId xmlns:p14="http://schemas.microsoft.com/office/powerpoint/2010/main" val="1386887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35</a:t>
            </a:fld>
            <a:endParaRPr lang="en-US"/>
          </a:p>
        </p:txBody>
      </p:sp>
    </p:spTree>
    <p:extLst>
      <p:ext uri="{BB962C8B-B14F-4D97-AF65-F5344CB8AC3E}">
        <p14:creationId xmlns:p14="http://schemas.microsoft.com/office/powerpoint/2010/main" val="9227869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36</a:t>
            </a:fld>
            <a:endParaRPr lang="en-US"/>
          </a:p>
        </p:txBody>
      </p:sp>
    </p:spTree>
    <p:extLst>
      <p:ext uri="{BB962C8B-B14F-4D97-AF65-F5344CB8AC3E}">
        <p14:creationId xmlns:p14="http://schemas.microsoft.com/office/powerpoint/2010/main" val="1534708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37</a:t>
            </a:fld>
            <a:endParaRPr lang="en-US"/>
          </a:p>
        </p:txBody>
      </p:sp>
    </p:spTree>
    <p:extLst>
      <p:ext uri="{BB962C8B-B14F-4D97-AF65-F5344CB8AC3E}">
        <p14:creationId xmlns:p14="http://schemas.microsoft.com/office/powerpoint/2010/main" val="2568503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38</a:t>
            </a:fld>
            <a:endParaRPr lang="en-US"/>
          </a:p>
        </p:txBody>
      </p:sp>
    </p:spTree>
    <p:extLst>
      <p:ext uri="{BB962C8B-B14F-4D97-AF65-F5344CB8AC3E}">
        <p14:creationId xmlns:p14="http://schemas.microsoft.com/office/powerpoint/2010/main" val="4418532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39</a:t>
            </a:fld>
            <a:endParaRPr lang="en-US"/>
          </a:p>
        </p:txBody>
      </p:sp>
    </p:spTree>
    <p:extLst>
      <p:ext uri="{BB962C8B-B14F-4D97-AF65-F5344CB8AC3E}">
        <p14:creationId xmlns:p14="http://schemas.microsoft.com/office/powerpoint/2010/main" val="229003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921E73D1-10C0-3F45-8738-FBD28874B022}" type="slidenum">
              <a:rPr lang="en-US" smtClean="0"/>
              <a:t>4</a:t>
            </a:fld>
            <a:endParaRPr lang="en-US"/>
          </a:p>
        </p:txBody>
      </p:sp>
    </p:spTree>
    <p:extLst>
      <p:ext uri="{BB962C8B-B14F-4D97-AF65-F5344CB8AC3E}">
        <p14:creationId xmlns:p14="http://schemas.microsoft.com/office/powerpoint/2010/main" val="17646284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40</a:t>
            </a:fld>
            <a:endParaRPr lang="en-US"/>
          </a:p>
        </p:txBody>
      </p:sp>
    </p:spTree>
    <p:extLst>
      <p:ext uri="{BB962C8B-B14F-4D97-AF65-F5344CB8AC3E}">
        <p14:creationId xmlns:p14="http://schemas.microsoft.com/office/powerpoint/2010/main" val="5757510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41</a:t>
            </a:fld>
            <a:endParaRPr lang="en-US"/>
          </a:p>
        </p:txBody>
      </p:sp>
    </p:spTree>
    <p:extLst>
      <p:ext uri="{BB962C8B-B14F-4D97-AF65-F5344CB8AC3E}">
        <p14:creationId xmlns:p14="http://schemas.microsoft.com/office/powerpoint/2010/main" val="857604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42</a:t>
            </a:fld>
            <a:endParaRPr lang="en-US"/>
          </a:p>
        </p:txBody>
      </p:sp>
    </p:spTree>
    <p:extLst>
      <p:ext uri="{BB962C8B-B14F-4D97-AF65-F5344CB8AC3E}">
        <p14:creationId xmlns:p14="http://schemas.microsoft.com/office/powerpoint/2010/main" val="41022726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43</a:t>
            </a:fld>
            <a:endParaRPr lang="en-US"/>
          </a:p>
        </p:txBody>
      </p:sp>
    </p:spTree>
    <p:extLst>
      <p:ext uri="{BB962C8B-B14F-4D97-AF65-F5344CB8AC3E}">
        <p14:creationId xmlns:p14="http://schemas.microsoft.com/office/powerpoint/2010/main" val="4139358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44</a:t>
            </a:fld>
            <a:endParaRPr lang="en-US"/>
          </a:p>
        </p:txBody>
      </p:sp>
    </p:spTree>
    <p:extLst>
      <p:ext uri="{BB962C8B-B14F-4D97-AF65-F5344CB8AC3E}">
        <p14:creationId xmlns:p14="http://schemas.microsoft.com/office/powerpoint/2010/main" val="13200966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1E73D1-10C0-3F45-8738-FBD28874B022}" type="slidenum">
              <a:rPr lang="en-US" smtClean="0"/>
              <a:t>45</a:t>
            </a:fld>
            <a:endParaRPr lang="en-US"/>
          </a:p>
        </p:txBody>
      </p:sp>
    </p:spTree>
    <p:extLst>
      <p:ext uri="{BB962C8B-B14F-4D97-AF65-F5344CB8AC3E}">
        <p14:creationId xmlns:p14="http://schemas.microsoft.com/office/powerpoint/2010/main" val="8235129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1E73D1-10C0-3F45-8738-FBD28874B022}" type="slidenum">
              <a:rPr lang="en-US" smtClean="0"/>
              <a:t>46</a:t>
            </a:fld>
            <a:endParaRPr lang="en-US"/>
          </a:p>
        </p:txBody>
      </p:sp>
    </p:spTree>
    <p:extLst>
      <p:ext uri="{BB962C8B-B14F-4D97-AF65-F5344CB8AC3E}">
        <p14:creationId xmlns:p14="http://schemas.microsoft.com/office/powerpoint/2010/main" val="1722874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921E73D1-10C0-3F45-8738-FBD28874B022}" type="slidenum">
              <a:rPr lang="en-US" smtClean="0"/>
              <a:t>47</a:t>
            </a:fld>
            <a:endParaRPr lang="en-US"/>
          </a:p>
        </p:txBody>
      </p:sp>
    </p:spTree>
    <p:extLst>
      <p:ext uri="{BB962C8B-B14F-4D97-AF65-F5344CB8AC3E}">
        <p14:creationId xmlns:p14="http://schemas.microsoft.com/office/powerpoint/2010/main" val="977621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48</a:t>
            </a:fld>
            <a:endParaRPr lang="en-US"/>
          </a:p>
        </p:txBody>
      </p:sp>
    </p:spTree>
    <p:extLst>
      <p:ext uri="{BB962C8B-B14F-4D97-AF65-F5344CB8AC3E}">
        <p14:creationId xmlns:p14="http://schemas.microsoft.com/office/powerpoint/2010/main" val="15172906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921E73D1-10C0-3F45-8738-FBD28874B022}" type="slidenum">
              <a:rPr lang="en-US" smtClean="0"/>
              <a:t>49</a:t>
            </a:fld>
            <a:endParaRPr lang="en-US"/>
          </a:p>
        </p:txBody>
      </p:sp>
    </p:spTree>
    <p:extLst>
      <p:ext uri="{BB962C8B-B14F-4D97-AF65-F5344CB8AC3E}">
        <p14:creationId xmlns:p14="http://schemas.microsoft.com/office/powerpoint/2010/main" val="1106274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5</a:t>
            </a:fld>
            <a:endParaRPr lang="en-US"/>
          </a:p>
        </p:txBody>
      </p:sp>
    </p:spTree>
    <p:extLst>
      <p:ext uri="{BB962C8B-B14F-4D97-AF65-F5344CB8AC3E}">
        <p14:creationId xmlns:p14="http://schemas.microsoft.com/office/powerpoint/2010/main" val="9044933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921E73D1-10C0-3F45-8738-FBD28874B022}" type="slidenum">
              <a:rPr lang="en-US" smtClean="0"/>
              <a:t>50</a:t>
            </a:fld>
            <a:endParaRPr lang="en-US"/>
          </a:p>
        </p:txBody>
      </p:sp>
    </p:spTree>
    <p:extLst>
      <p:ext uri="{BB962C8B-B14F-4D97-AF65-F5344CB8AC3E}">
        <p14:creationId xmlns:p14="http://schemas.microsoft.com/office/powerpoint/2010/main" val="12615726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921E73D1-10C0-3F45-8738-FBD28874B022}" type="slidenum">
              <a:rPr lang="en-US" smtClean="0"/>
              <a:t>51</a:t>
            </a:fld>
            <a:endParaRPr lang="en-US"/>
          </a:p>
        </p:txBody>
      </p:sp>
    </p:spTree>
    <p:extLst>
      <p:ext uri="{BB962C8B-B14F-4D97-AF65-F5344CB8AC3E}">
        <p14:creationId xmlns:p14="http://schemas.microsoft.com/office/powerpoint/2010/main" val="2606696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921E73D1-10C0-3F45-8738-FBD28874B022}" type="slidenum">
              <a:rPr lang="en-US" smtClean="0"/>
              <a:t>52</a:t>
            </a:fld>
            <a:endParaRPr lang="en-US"/>
          </a:p>
        </p:txBody>
      </p:sp>
    </p:spTree>
    <p:extLst>
      <p:ext uri="{BB962C8B-B14F-4D97-AF65-F5344CB8AC3E}">
        <p14:creationId xmlns:p14="http://schemas.microsoft.com/office/powerpoint/2010/main" val="20023431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921E73D1-10C0-3F45-8738-FBD28874B022}" type="slidenum">
              <a:rPr lang="en-US" smtClean="0"/>
              <a:t>53</a:t>
            </a:fld>
            <a:endParaRPr lang="en-US"/>
          </a:p>
        </p:txBody>
      </p:sp>
    </p:spTree>
    <p:extLst>
      <p:ext uri="{BB962C8B-B14F-4D97-AF65-F5344CB8AC3E}">
        <p14:creationId xmlns:p14="http://schemas.microsoft.com/office/powerpoint/2010/main" val="18733446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921E73D1-10C0-3F45-8738-FBD28874B022}" type="slidenum">
              <a:rPr lang="en-US" smtClean="0"/>
              <a:t>54</a:t>
            </a:fld>
            <a:endParaRPr lang="en-US"/>
          </a:p>
        </p:txBody>
      </p:sp>
    </p:spTree>
    <p:extLst>
      <p:ext uri="{BB962C8B-B14F-4D97-AF65-F5344CB8AC3E}">
        <p14:creationId xmlns:p14="http://schemas.microsoft.com/office/powerpoint/2010/main" val="7450883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921E73D1-10C0-3F45-8738-FBD28874B022}" type="slidenum">
              <a:rPr lang="en-US" smtClean="0"/>
              <a:t>55</a:t>
            </a:fld>
            <a:endParaRPr lang="en-US"/>
          </a:p>
        </p:txBody>
      </p:sp>
    </p:spTree>
    <p:extLst>
      <p:ext uri="{BB962C8B-B14F-4D97-AF65-F5344CB8AC3E}">
        <p14:creationId xmlns:p14="http://schemas.microsoft.com/office/powerpoint/2010/main" val="12510028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921E73D1-10C0-3F45-8738-FBD28874B022}" type="slidenum">
              <a:rPr lang="en-US" smtClean="0"/>
              <a:t>56</a:t>
            </a:fld>
            <a:endParaRPr lang="en-US"/>
          </a:p>
        </p:txBody>
      </p:sp>
    </p:spTree>
    <p:extLst>
      <p:ext uri="{BB962C8B-B14F-4D97-AF65-F5344CB8AC3E}">
        <p14:creationId xmlns:p14="http://schemas.microsoft.com/office/powerpoint/2010/main" val="14846117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921E73D1-10C0-3F45-8738-FBD28874B022}" type="slidenum">
              <a:rPr lang="en-US" smtClean="0"/>
              <a:t>57</a:t>
            </a:fld>
            <a:endParaRPr lang="en-US"/>
          </a:p>
        </p:txBody>
      </p:sp>
    </p:spTree>
    <p:extLst>
      <p:ext uri="{BB962C8B-B14F-4D97-AF65-F5344CB8AC3E}">
        <p14:creationId xmlns:p14="http://schemas.microsoft.com/office/powerpoint/2010/main" val="13104221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1E73D1-10C0-3F45-8738-FBD28874B022}" type="slidenum">
              <a:rPr lang="en-US" smtClean="0"/>
              <a:t>58</a:t>
            </a:fld>
            <a:endParaRPr lang="en-US"/>
          </a:p>
        </p:txBody>
      </p:sp>
    </p:spTree>
    <p:extLst>
      <p:ext uri="{BB962C8B-B14F-4D97-AF65-F5344CB8AC3E}">
        <p14:creationId xmlns:p14="http://schemas.microsoft.com/office/powerpoint/2010/main" val="4199418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1E73D1-10C0-3F45-8738-FBD28874B022}" type="slidenum">
              <a:rPr lang="en-US" smtClean="0"/>
              <a:t>59</a:t>
            </a:fld>
            <a:endParaRPr lang="en-US"/>
          </a:p>
        </p:txBody>
      </p:sp>
    </p:spTree>
    <p:extLst>
      <p:ext uri="{BB962C8B-B14F-4D97-AF65-F5344CB8AC3E}">
        <p14:creationId xmlns:p14="http://schemas.microsoft.com/office/powerpoint/2010/main" val="152076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6</a:t>
            </a:fld>
            <a:endParaRPr lang="en-US"/>
          </a:p>
        </p:txBody>
      </p:sp>
    </p:spTree>
    <p:extLst>
      <p:ext uri="{BB962C8B-B14F-4D97-AF65-F5344CB8AC3E}">
        <p14:creationId xmlns:p14="http://schemas.microsoft.com/office/powerpoint/2010/main" val="21064323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1E73D1-10C0-3F45-8738-FBD28874B022}" type="slidenum">
              <a:rPr lang="en-US" smtClean="0"/>
              <a:t>60</a:t>
            </a:fld>
            <a:endParaRPr lang="en-US"/>
          </a:p>
        </p:txBody>
      </p:sp>
    </p:spTree>
    <p:extLst>
      <p:ext uri="{BB962C8B-B14F-4D97-AF65-F5344CB8AC3E}">
        <p14:creationId xmlns:p14="http://schemas.microsoft.com/office/powerpoint/2010/main" val="16802541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61</a:t>
            </a:fld>
            <a:endParaRPr lang="en-US"/>
          </a:p>
        </p:txBody>
      </p:sp>
    </p:spTree>
    <p:extLst>
      <p:ext uri="{BB962C8B-B14F-4D97-AF65-F5344CB8AC3E}">
        <p14:creationId xmlns:p14="http://schemas.microsoft.com/office/powerpoint/2010/main" val="10440084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62</a:t>
            </a:fld>
            <a:endParaRPr lang="en-US"/>
          </a:p>
        </p:txBody>
      </p:sp>
    </p:spTree>
    <p:extLst>
      <p:ext uri="{BB962C8B-B14F-4D97-AF65-F5344CB8AC3E}">
        <p14:creationId xmlns:p14="http://schemas.microsoft.com/office/powerpoint/2010/main" val="18836678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63</a:t>
            </a:fld>
            <a:endParaRPr lang="en-US"/>
          </a:p>
        </p:txBody>
      </p:sp>
    </p:spTree>
    <p:extLst>
      <p:ext uri="{BB962C8B-B14F-4D97-AF65-F5344CB8AC3E}">
        <p14:creationId xmlns:p14="http://schemas.microsoft.com/office/powerpoint/2010/main" val="4777667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64</a:t>
            </a:fld>
            <a:endParaRPr lang="en-US"/>
          </a:p>
        </p:txBody>
      </p:sp>
    </p:spTree>
    <p:extLst>
      <p:ext uri="{BB962C8B-B14F-4D97-AF65-F5344CB8AC3E}">
        <p14:creationId xmlns:p14="http://schemas.microsoft.com/office/powerpoint/2010/main" val="13702949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1E73D1-10C0-3F45-8738-FBD28874B022}" type="slidenum">
              <a:rPr lang="en-US" smtClean="0"/>
              <a:t>65</a:t>
            </a:fld>
            <a:endParaRPr lang="en-US"/>
          </a:p>
        </p:txBody>
      </p:sp>
    </p:spTree>
    <p:extLst>
      <p:ext uri="{BB962C8B-B14F-4D97-AF65-F5344CB8AC3E}">
        <p14:creationId xmlns:p14="http://schemas.microsoft.com/office/powerpoint/2010/main" val="6106988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921E73D1-10C0-3F45-8738-FBD28874B022}" type="slidenum">
              <a:rPr lang="en-US" smtClean="0"/>
              <a:t>66</a:t>
            </a:fld>
            <a:endParaRPr lang="en-US"/>
          </a:p>
        </p:txBody>
      </p:sp>
    </p:spTree>
    <p:extLst>
      <p:ext uri="{BB962C8B-B14F-4D97-AF65-F5344CB8AC3E}">
        <p14:creationId xmlns:p14="http://schemas.microsoft.com/office/powerpoint/2010/main" val="6744780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921E73D1-10C0-3F45-8738-FBD28874B022}" type="slidenum">
              <a:rPr lang="en-US" smtClean="0"/>
              <a:t>67</a:t>
            </a:fld>
            <a:endParaRPr lang="en-US"/>
          </a:p>
        </p:txBody>
      </p:sp>
    </p:spTree>
    <p:extLst>
      <p:ext uri="{BB962C8B-B14F-4D97-AF65-F5344CB8AC3E}">
        <p14:creationId xmlns:p14="http://schemas.microsoft.com/office/powerpoint/2010/main" val="18535553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68</a:t>
            </a:fld>
            <a:endParaRPr lang="en-US"/>
          </a:p>
        </p:txBody>
      </p:sp>
    </p:spTree>
    <p:extLst>
      <p:ext uri="{BB962C8B-B14F-4D97-AF65-F5344CB8AC3E}">
        <p14:creationId xmlns:p14="http://schemas.microsoft.com/office/powerpoint/2010/main" val="782285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63DDFC68-9E3E-4348-BEE9-B4D0291FF429}" type="slidenum">
              <a:rPr lang="en-US">
                <a:solidFill>
                  <a:prstClr val="black"/>
                </a:solidFill>
                <a:latin typeface="Calibri" panose="020F0502020204030204"/>
              </a:rPr>
              <a:pPr defTabSz="465887">
                <a:defRPr/>
              </a:pPr>
              <a:t>69</a:t>
            </a:fld>
            <a:endParaRPr lang="en-US">
              <a:solidFill>
                <a:prstClr val="black"/>
              </a:solidFill>
              <a:latin typeface="Calibri" panose="020F0502020204030204"/>
            </a:endParaRPr>
          </a:p>
        </p:txBody>
      </p:sp>
    </p:spTree>
    <p:extLst>
      <p:ext uri="{BB962C8B-B14F-4D97-AF65-F5344CB8AC3E}">
        <p14:creationId xmlns:p14="http://schemas.microsoft.com/office/powerpoint/2010/main" val="3948609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7</a:t>
            </a:fld>
            <a:endParaRPr lang="en-US"/>
          </a:p>
        </p:txBody>
      </p:sp>
    </p:spTree>
    <p:extLst>
      <p:ext uri="{BB962C8B-B14F-4D97-AF65-F5344CB8AC3E}">
        <p14:creationId xmlns:p14="http://schemas.microsoft.com/office/powerpoint/2010/main" val="14834278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63DDFC68-9E3E-4348-BEE9-B4D0291FF429}" type="slidenum">
              <a:rPr lang="en-US">
                <a:solidFill>
                  <a:prstClr val="black"/>
                </a:solidFill>
                <a:latin typeface="Calibri" panose="020F0502020204030204"/>
              </a:rPr>
              <a:pPr defTabSz="465887">
                <a:defRPr/>
              </a:pPr>
              <a:t>70</a:t>
            </a:fld>
            <a:endParaRPr lang="en-US">
              <a:solidFill>
                <a:prstClr val="black"/>
              </a:solidFill>
              <a:latin typeface="Calibri" panose="020F0502020204030204"/>
            </a:endParaRPr>
          </a:p>
        </p:txBody>
      </p:sp>
    </p:spTree>
    <p:extLst>
      <p:ext uri="{BB962C8B-B14F-4D97-AF65-F5344CB8AC3E}">
        <p14:creationId xmlns:p14="http://schemas.microsoft.com/office/powerpoint/2010/main" val="34169920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defTabSz="465887">
              <a:defRPr/>
            </a:pPr>
            <a:fld id="{7C36B524-70AD-4320-98F2-B8EE1BF2296D}" type="slidenum">
              <a:rPr lang="en-US">
                <a:solidFill>
                  <a:prstClr val="black"/>
                </a:solidFill>
                <a:latin typeface="Calibri" panose="020F0502020204030204"/>
              </a:rPr>
              <a:pPr defTabSz="465887">
                <a:defRPr/>
              </a:pPr>
              <a:t>71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453291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defTabSz="465887">
              <a:defRPr/>
            </a:pPr>
            <a:fld id="{63DDFC68-9E3E-4348-BEE9-B4D0291FF429}" type="slidenum">
              <a:rPr lang="en-US">
                <a:solidFill>
                  <a:prstClr val="black"/>
                </a:solidFill>
                <a:latin typeface="Calibri" panose="020F0502020204030204"/>
              </a:rPr>
              <a:pPr defTabSz="465887">
                <a:defRPr/>
              </a:pPr>
              <a:t>72</a:t>
            </a:fld>
            <a:endParaRPr lang="en-US">
              <a:solidFill>
                <a:prstClr val="black"/>
              </a:solidFill>
              <a:latin typeface="Calibri" panose="020F0502020204030204"/>
            </a:endParaRPr>
          </a:p>
        </p:txBody>
      </p:sp>
    </p:spTree>
    <p:extLst>
      <p:ext uri="{BB962C8B-B14F-4D97-AF65-F5344CB8AC3E}">
        <p14:creationId xmlns:p14="http://schemas.microsoft.com/office/powerpoint/2010/main" val="932250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63DDFC68-9E3E-4348-BEE9-B4D0291FF429}" type="slidenum">
              <a:rPr lang="en-US">
                <a:solidFill>
                  <a:prstClr val="black"/>
                </a:solidFill>
                <a:latin typeface="Calibri" panose="020F0502020204030204"/>
              </a:rPr>
              <a:pPr defTabSz="465887">
                <a:defRPr/>
              </a:pPr>
              <a:t>73</a:t>
            </a:fld>
            <a:endParaRPr lang="en-US">
              <a:solidFill>
                <a:prstClr val="black"/>
              </a:solidFill>
              <a:latin typeface="Calibri" panose="020F0502020204030204"/>
            </a:endParaRPr>
          </a:p>
        </p:txBody>
      </p:sp>
    </p:spTree>
    <p:extLst>
      <p:ext uri="{BB962C8B-B14F-4D97-AF65-F5344CB8AC3E}">
        <p14:creationId xmlns:p14="http://schemas.microsoft.com/office/powerpoint/2010/main" val="16541038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defTabSz="465887">
              <a:defRPr/>
            </a:pPr>
            <a:fld id="{63DDFC68-9E3E-4348-BEE9-B4D0291FF429}" type="slidenum">
              <a:rPr lang="en-US">
                <a:solidFill>
                  <a:prstClr val="black"/>
                </a:solidFill>
                <a:latin typeface="Calibri" panose="020F0502020204030204"/>
              </a:rPr>
              <a:pPr defTabSz="465887">
                <a:defRPr/>
              </a:pPr>
              <a:t>74</a:t>
            </a:fld>
            <a:endParaRPr lang="en-US">
              <a:solidFill>
                <a:prstClr val="black"/>
              </a:solidFill>
              <a:latin typeface="Calibri" panose="020F0502020204030204"/>
            </a:endParaRPr>
          </a:p>
        </p:txBody>
      </p:sp>
    </p:spTree>
    <p:extLst>
      <p:ext uri="{BB962C8B-B14F-4D97-AF65-F5344CB8AC3E}">
        <p14:creationId xmlns:p14="http://schemas.microsoft.com/office/powerpoint/2010/main" val="38332524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defTabSz="465887">
              <a:defRPr/>
            </a:pPr>
            <a:fld id="{63DDFC68-9E3E-4348-BEE9-B4D0291FF429}" type="slidenum">
              <a:rPr lang="en-US">
                <a:solidFill>
                  <a:prstClr val="black"/>
                </a:solidFill>
                <a:latin typeface="Calibri" panose="020F0502020204030204"/>
              </a:rPr>
              <a:pPr defTabSz="465887">
                <a:defRPr/>
              </a:pPr>
              <a:t>75</a:t>
            </a:fld>
            <a:endParaRPr lang="en-US">
              <a:solidFill>
                <a:prstClr val="black"/>
              </a:solidFill>
              <a:latin typeface="Calibri" panose="020F0502020204030204"/>
            </a:endParaRPr>
          </a:p>
        </p:txBody>
      </p:sp>
    </p:spTree>
    <p:extLst>
      <p:ext uri="{BB962C8B-B14F-4D97-AF65-F5344CB8AC3E}">
        <p14:creationId xmlns:p14="http://schemas.microsoft.com/office/powerpoint/2010/main" val="1801357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defTabSz="465887">
              <a:defRPr/>
            </a:pPr>
            <a:fld id="{63DDFC68-9E3E-4348-BEE9-B4D0291FF429}" type="slidenum">
              <a:rPr lang="en-US">
                <a:solidFill>
                  <a:prstClr val="black"/>
                </a:solidFill>
                <a:latin typeface="Calibri" panose="020F0502020204030204"/>
              </a:rPr>
              <a:pPr defTabSz="465887">
                <a:defRPr/>
              </a:pPr>
              <a:t>76</a:t>
            </a:fld>
            <a:endParaRPr lang="en-US">
              <a:solidFill>
                <a:prstClr val="black"/>
              </a:solidFill>
              <a:latin typeface="Calibri" panose="020F0502020204030204"/>
            </a:endParaRPr>
          </a:p>
        </p:txBody>
      </p:sp>
    </p:spTree>
    <p:extLst>
      <p:ext uri="{BB962C8B-B14F-4D97-AF65-F5344CB8AC3E}">
        <p14:creationId xmlns:p14="http://schemas.microsoft.com/office/powerpoint/2010/main" val="40320962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63DDFC68-9E3E-4348-BEE9-B4D0291FF429}" type="slidenum">
              <a:rPr lang="en-US">
                <a:solidFill>
                  <a:prstClr val="black"/>
                </a:solidFill>
                <a:latin typeface="Calibri" panose="020F0502020204030204"/>
              </a:rPr>
              <a:pPr defTabSz="465887">
                <a:defRPr/>
              </a:pPr>
              <a:t>77</a:t>
            </a:fld>
            <a:endParaRPr lang="en-US">
              <a:solidFill>
                <a:prstClr val="black"/>
              </a:solidFill>
              <a:latin typeface="Calibri" panose="020F0502020204030204"/>
            </a:endParaRPr>
          </a:p>
        </p:txBody>
      </p:sp>
    </p:spTree>
    <p:extLst>
      <p:ext uri="{BB962C8B-B14F-4D97-AF65-F5344CB8AC3E}">
        <p14:creationId xmlns:p14="http://schemas.microsoft.com/office/powerpoint/2010/main" val="42754050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endParaRPr lang="en-US" dirty="0"/>
          </a:p>
        </p:txBody>
      </p:sp>
      <p:sp>
        <p:nvSpPr>
          <p:cNvPr id="4" name="Slide Number Placeholder 3"/>
          <p:cNvSpPr>
            <a:spLocks noGrp="1"/>
          </p:cNvSpPr>
          <p:nvPr>
            <p:ph type="sldNum" sz="quarter" idx="10"/>
          </p:nvPr>
        </p:nvSpPr>
        <p:spPr/>
        <p:txBody>
          <a:bodyPr/>
          <a:lstStyle/>
          <a:p>
            <a:pPr defTabSz="465887">
              <a:defRPr/>
            </a:pPr>
            <a:fld id="{A5C04D7D-6BCF-BF47-8CAA-5C91DED02858}" type="slidenum">
              <a:rPr lang="en-US">
                <a:solidFill>
                  <a:prstClr val="black"/>
                </a:solidFill>
                <a:latin typeface="Calibri" panose="020F0502020204030204"/>
              </a:rPr>
              <a:pPr defTabSz="465887">
                <a:defRPr/>
              </a:pPr>
              <a:t>78</a:t>
            </a:fld>
            <a:endParaRPr lang="en-US">
              <a:solidFill>
                <a:prstClr val="black"/>
              </a:solidFill>
              <a:latin typeface="Calibri" panose="020F0502020204030204"/>
            </a:endParaRPr>
          </a:p>
        </p:txBody>
      </p:sp>
    </p:spTree>
    <p:extLst>
      <p:ext uri="{BB962C8B-B14F-4D97-AF65-F5344CB8AC3E}">
        <p14:creationId xmlns:p14="http://schemas.microsoft.com/office/powerpoint/2010/main" val="4761602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defTabSz="465887">
              <a:defRPr/>
            </a:pPr>
            <a:fld id="{63DDFC68-9E3E-4348-BEE9-B4D0291FF429}" type="slidenum">
              <a:rPr lang="en-US">
                <a:solidFill>
                  <a:prstClr val="black"/>
                </a:solidFill>
                <a:latin typeface="Calibri" panose="020F0502020204030204"/>
              </a:rPr>
              <a:pPr defTabSz="465887">
                <a:defRPr/>
              </a:pPr>
              <a:t>79</a:t>
            </a:fld>
            <a:endParaRPr lang="en-US">
              <a:solidFill>
                <a:prstClr val="black"/>
              </a:solidFill>
              <a:latin typeface="Calibri" panose="020F0502020204030204"/>
            </a:endParaRPr>
          </a:p>
        </p:txBody>
      </p:sp>
    </p:spTree>
    <p:extLst>
      <p:ext uri="{BB962C8B-B14F-4D97-AF65-F5344CB8AC3E}">
        <p14:creationId xmlns:p14="http://schemas.microsoft.com/office/powerpoint/2010/main" val="1155285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8</a:t>
            </a:fld>
            <a:endParaRPr lang="en-US"/>
          </a:p>
        </p:txBody>
      </p:sp>
    </p:spTree>
    <p:extLst>
      <p:ext uri="{BB962C8B-B14F-4D97-AF65-F5344CB8AC3E}">
        <p14:creationId xmlns:p14="http://schemas.microsoft.com/office/powerpoint/2010/main" val="337407595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80</a:t>
            </a:fld>
            <a:endParaRPr lang="en-US"/>
          </a:p>
        </p:txBody>
      </p:sp>
    </p:spTree>
    <p:extLst>
      <p:ext uri="{BB962C8B-B14F-4D97-AF65-F5344CB8AC3E}">
        <p14:creationId xmlns:p14="http://schemas.microsoft.com/office/powerpoint/2010/main" val="346358827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defTabSz="465887">
              <a:defRPr/>
            </a:pPr>
            <a:fld id="{63DDFC68-9E3E-4348-BEE9-B4D0291FF429}" type="slidenum">
              <a:rPr lang="en-US">
                <a:solidFill>
                  <a:prstClr val="black"/>
                </a:solidFill>
                <a:latin typeface="Calibri" panose="020F0502020204030204"/>
              </a:rPr>
              <a:pPr defTabSz="465887">
                <a:defRPr/>
              </a:pPr>
              <a:t>81</a:t>
            </a:fld>
            <a:endParaRPr lang="en-US">
              <a:solidFill>
                <a:prstClr val="black"/>
              </a:solidFill>
              <a:latin typeface="Calibri" panose="020F0502020204030204"/>
            </a:endParaRPr>
          </a:p>
        </p:txBody>
      </p:sp>
    </p:spTree>
    <p:extLst>
      <p:ext uri="{BB962C8B-B14F-4D97-AF65-F5344CB8AC3E}">
        <p14:creationId xmlns:p14="http://schemas.microsoft.com/office/powerpoint/2010/main" val="39067835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71450" indent="-296711">
              <a:defRPr>
                <a:solidFill>
                  <a:schemeClr val="tx1"/>
                </a:solidFill>
                <a:latin typeface="Arial" charset="0"/>
                <a:ea typeface="ＭＳ Ｐゴシック" charset="0"/>
              </a:defRPr>
            </a:lvl2pPr>
            <a:lvl3pPr marL="1186847" indent="-237369">
              <a:defRPr>
                <a:solidFill>
                  <a:schemeClr val="tx1"/>
                </a:solidFill>
                <a:latin typeface="Arial" charset="0"/>
                <a:ea typeface="ＭＳ Ｐゴシック" charset="0"/>
              </a:defRPr>
            </a:lvl3pPr>
            <a:lvl4pPr marL="1661585" indent="-237369">
              <a:defRPr>
                <a:solidFill>
                  <a:schemeClr val="tx1"/>
                </a:solidFill>
                <a:latin typeface="Arial" charset="0"/>
                <a:ea typeface="ＭＳ Ｐゴシック" charset="0"/>
              </a:defRPr>
            </a:lvl4pPr>
            <a:lvl5pPr marL="2136324" indent="-237369">
              <a:defRPr>
                <a:solidFill>
                  <a:schemeClr val="tx1"/>
                </a:solidFill>
                <a:latin typeface="Arial" charset="0"/>
                <a:ea typeface="ＭＳ Ｐゴシック" charset="0"/>
              </a:defRPr>
            </a:lvl5pPr>
            <a:lvl6pPr marL="2611062" indent="-237369" eaLnBrk="0" fontAlgn="base" hangingPunct="0">
              <a:spcBef>
                <a:spcPct val="0"/>
              </a:spcBef>
              <a:spcAft>
                <a:spcPct val="0"/>
              </a:spcAft>
              <a:defRPr>
                <a:solidFill>
                  <a:schemeClr val="tx1"/>
                </a:solidFill>
                <a:latin typeface="Arial" charset="0"/>
                <a:ea typeface="ＭＳ Ｐゴシック" charset="0"/>
              </a:defRPr>
            </a:lvl6pPr>
            <a:lvl7pPr marL="3085801" indent="-237369" eaLnBrk="0" fontAlgn="base" hangingPunct="0">
              <a:spcBef>
                <a:spcPct val="0"/>
              </a:spcBef>
              <a:spcAft>
                <a:spcPct val="0"/>
              </a:spcAft>
              <a:defRPr>
                <a:solidFill>
                  <a:schemeClr val="tx1"/>
                </a:solidFill>
                <a:latin typeface="Arial" charset="0"/>
                <a:ea typeface="ＭＳ Ｐゴシック" charset="0"/>
              </a:defRPr>
            </a:lvl7pPr>
            <a:lvl8pPr marL="3560540" indent="-237369" eaLnBrk="0" fontAlgn="base" hangingPunct="0">
              <a:spcBef>
                <a:spcPct val="0"/>
              </a:spcBef>
              <a:spcAft>
                <a:spcPct val="0"/>
              </a:spcAft>
              <a:defRPr>
                <a:solidFill>
                  <a:schemeClr val="tx1"/>
                </a:solidFill>
                <a:latin typeface="Arial" charset="0"/>
                <a:ea typeface="ＭＳ Ｐゴシック" charset="0"/>
              </a:defRPr>
            </a:lvl8pPr>
            <a:lvl9pPr marL="4035279" indent="-237369" eaLnBrk="0" fontAlgn="base" hangingPunct="0">
              <a:spcBef>
                <a:spcPct val="0"/>
              </a:spcBef>
              <a:spcAft>
                <a:spcPct val="0"/>
              </a:spcAft>
              <a:defRPr>
                <a:solidFill>
                  <a:schemeClr val="tx1"/>
                </a:solidFill>
                <a:latin typeface="Arial" charset="0"/>
                <a:ea typeface="ＭＳ Ｐゴシック" charset="0"/>
              </a:defRPr>
            </a:lvl9pPr>
          </a:lstStyle>
          <a:p>
            <a:pPr defTabSz="465887">
              <a:defRPr/>
            </a:pPr>
            <a:fld id="{CB9028E4-A94D-914D-B5CE-2DFA3C47825A}" type="slidenum">
              <a:rPr lang="en-US">
                <a:solidFill>
                  <a:prstClr val="black"/>
                </a:solidFill>
              </a:rPr>
              <a:pPr defTabSz="465887">
                <a:defRPr/>
              </a:pPr>
              <a:t>82</a:t>
            </a:fld>
            <a:endParaRPr lang="en-US">
              <a:solidFill>
                <a:prstClr val="black"/>
              </a:solidFill>
            </a:endParaRPr>
          </a:p>
        </p:txBody>
      </p:sp>
      <p:sp>
        <p:nvSpPr>
          <p:cNvPr id="48131" name="Rectangle 2"/>
          <p:cNvSpPr>
            <a:spLocks noGrp="1" noRot="1" noChangeAspect="1" noChangeArrowheads="1" noTextEdit="1"/>
          </p:cNvSpPr>
          <p:nvPr>
            <p:ph type="sldImg"/>
          </p:nvPr>
        </p:nvSpPr>
        <p:spPr>
          <a:xfrm>
            <a:off x="433388" y="708025"/>
            <a:ext cx="6302375" cy="3544888"/>
          </a:xfrm>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defTabSz="931774">
              <a:defRPr/>
            </a:pPr>
            <a:endParaRPr lang="en-US" dirty="0"/>
          </a:p>
        </p:txBody>
      </p:sp>
    </p:spTree>
    <p:extLst>
      <p:ext uri="{BB962C8B-B14F-4D97-AF65-F5344CB8AC3E}">
        <p14:creationId xmlns:p14="http://schemas.microsoft.com/office/powerpoint/2010/main" val="17699281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83</a:t>
            </a:fld>
            <a:endParaRPr lang="en-US"/>
          </a:p>
        </p:txBody>
      </p:sp>
    </p:spTree>
    <p:extLst>
      <p:ext uri="{BB962C8B-B14F-4D97-AF65-F5344CB8AC3E}">
        <p14:creationId xmlns:p14="http://schemas.microsoft.com/office/powerpoint/2010/main" val="26969807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pPr defTabSz="465887">
              <a:defRPr/>
            </a:pPr>
            <a:fld id="{63DDFC68-9E3E-4348-BEE9-B4D0291FF429}" type="slidenum">
              <a:rPr lang="en-US">
                <a:solidFill>
                  <a:prstClr val="black"/>
                </a:solidFill>
                <a:latin typeface="Calibri" panose="020F0502020204030204"/>
              </a:rPr>
              <a:pPr defTabSz="465887">
                <a:defRPr/>
              </a:pPr>
              <a:t>84</a:t>
            </a:fld>
            <a:endParaRPr lang="en-US">
              <a:solidFill>
                <a:prstClr val="black"/>
              </a:solidFill>
              <a:latin typeface="Calibri" panose="020F0502020204030204"/>
            </a:endParaRPr>
          </a:p>
        </p:txBody>
      </p:sp>
    </p:spTree>
    <p:extLst>
      <p:ext uri="{BB962C8B-B14F-4D97-AF65-F5344CB8AC3E}">
        <p14:creationId xmlns:p14="http://schemas.microsoft.com/office/powerpoint/2010/main" val="17578004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85</a:t>
            </a:fld>
            <a:endParaRPr lang="en-US"/>
          </a:p>
        </p:txBody>
      </p:sp>
    </p:spTree>
    <p:extLst>
      <p:ext uri="{BB962C8B-B14F-4D97-AF65-F5344CB8AC3E}">
        <p14:creationId xmlns:p14="http://schemas.microsoft.com/office/powerpoint/2010/main" val="277108143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86</a:t>
            </a:fld>
            <a:endParaRPr lang="en-US"/>
          </a:p>
        </p:txBody>
      </p:sp>
    </p:spTree>
    <p:extLst>
      <p:ext uri="{BB962C8B-B14F-4D97-AF65-F5344CB8AC3E}">
        <p14:creationId xmlns:p14="http://schemas.microsoft.com/office/powerpoint/2010/main" val="57196439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87</a:t>
            </a:fld>
            <a:endParaRPr lang="en-US"/>
          </a:p>
        </p:txBody>
      </p:sp>
    </p:spTree>
    <p:extLst>
      <p:ext uri="{BB962C8B-B14F-4D97-AF65-F5344CB8AC3E}">
        <p14:creationId xmlns:p14="http://schemas.microsoft.com/office/powerpoint/2010/main" val="14883219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88</a:t>
            </a:fld>
            <a:endParaRPr lang="en-US"/>
          </a:p>
        </p:txBody>
      </p:sp>
    </p:spTree>
    <p:extLst>
      <p:ext uri="{BB962C8B-B14F-4D97-AF65-F5344CB8AC3E}">
        <p14:creationId xmlns:p14="http://schemas.microsoft.com/office/powerpoint/2010/main" val="5193708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89</a:t>
            </a:fld>
            <a:endParaRPr lang="en-US"/>
          </a:p>
        </p:txBody>
      </p:sp>
    </p:spTree>
    <p:extLst>
      <p:ext uri="{BB962C8B-B14F-4D97-AF65-F5344CB8AC3E}">
        <p14:creationId xmlns:p14="http://schemas.microsoft.com/office/powerpoint/2010/main" val="1098373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9</a:t>
            </a:fld>
            <a:endParaRPr lang="en-US"/>
          </a:p>
        </p:txBody>
      </p:sp>
    </p:spTree>
    <p:extLst>
      <p:ext uri="{BB962C8B-B14F-4D97-AF65-F5344CB8AC3E}">
        <p14:creationId xmlns:p14="http://schemas.microsoft.com/office/powerpoint/2010/main" val="1414519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90</a:t>
            </a:fld>
            <a:endParaRPr lang="en-US"/>
          </a:p>
        </p:txBody>
      </p:sp>
    </p:spTree>
    <p:extLst>
      <p:ext uri="{BB962C8B-B14F-4D97-AF65-F5344CB8AC3E}">
        <p14:creationId xmlns:p14="http://schemas.microsoft.com/office/powerpoint/2010/main" val="82113430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91</a:t>
            </a:fld>
            <a:endParaRPr lang="en-US"/>
          </a:p>
        </p:txBody>
      </p:sp>
    </p:spTree>
    <p:extLst>
      <p:ext uri="{BB962C8B-B14F-4D97-AF65-F5344CB8AC3E}">
        <p14:creationId xmlns:p14="http://schemas.microsoft.com/office/powerpoint/2010/main" val="76770361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92</a:t>
            </a:fld>
            <a:endParaRPr lang="en-US"/>
          </a:p>
        </p:txBody>
      </p:sp>
    </p:spTree>
    <p:extLst>
      <p:ext uri="{BB962C8B-B14F-4D97-AF65-F5344CB8AC3E}">
        <p14:creationId xmlns:p14="http://schemas.microsoft.com/office/powerpoint/2010/main" val="107414073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93</a:t>
            </a:fld>
            <a:endParaRPr lang="en-US"/>
          </a:p>
        </p:txBody>
      </p:sp>
    </p:spTree>
    <p:extLst>
      <p:ext uri="{BB962C8B-B14F-4D97-AF65-F5344CB8AC3E}">
        <p14:creationId xmlns:p14="http://schemas.microsoft.com/office/powerpoint/2010/main" val="145020681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94</a:t>
            </a:fld>
            <a:endParaRPr lang="en-US"/>
          </a:p>
        </p:txBody>
      </p:sp>
    </p:spTree>
    <p:extLst>
      <p:ext uri="{BB962C8B-B14F-4D97-AF65-F5344CB8AC3E}">
        <p14:creationId xmlns:p14="http://schemas.microsoft.com/office/powerpoint/2010/main" val="197457112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95</a:t>
            </a:fld>
            <a:endParaRPr lang="en-US"/>
          </a:p>
        </p:txBody>
      </p:sp>
    </p:spTree>
    <p:extLst>
      <p:ext uri="{BB962C8B-B14F-4D97-AF65-F5344CB8AC3E}">
        <p14:creationId xmlns:p14="http://schemas.microsoft.com/office/powerpoint/2010/main" val="26855467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96</a:t>
            </a:fld>
            <a:endParaRPr lang="en-US"/>
          </a:p>
        </p:txBody>
      </p:sp>
    </p:spTree>
    <p:extLst>
      <p:ext uri="{BB962C8B-B14F-4D97-AF65-F5344CB8AC3E}">
        <p14:creationId xmlns:p14="http://schemas.microsoft.com/office/powerpoint/2010/main" val="2875053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98</a:t>
            </a:fld>
            <a:endParaRPr lang="en-US"/>
          </a:p>
        </p:txBody>
      </p:sp>
    </p:spTree>
    <p:extLst>
      <p:ext uri="{BB962C8B-B14F-4D97-AF65-F5344CB8AC3E}">
        <p14:creationId xmlns:p14="http://schemas.microsoft.com/office/powerpoint/2010/main" val="178417714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99</a:t>
            </a:fld>
            <a:endParaRPr lang="en-US"/>
          </a:p>
        </p:txBody>
      </p:sp>
    </p:spTree>
    <p:extLst>
      <p:ext uri="{BB962C8B-B14F-4D97-AF65-F5344CB8AC3E}">
        <p14:creationId xmlns:p14="http://schemas.microsoft.com/office/powerpoint/2010/main" val="363590598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DFC68-9E3E-4348-BEE9-B4D0291FF429}" type="slidenum">
              <a:rPr lang="en-US" smtClean="0"/>
              <a:t>100</a:t>
            </a:fld>
            <a:endParaRPr lang="en-US"/>
          </a:p>
        </p:txBody>
      </p:sp>
    </p:spTree>
    <p:extLst>
      <p:ext uri="{BB962C8B-B14F-4D97-AF65-F5344CB8AC3E}">
        <p14:creationId xmlns:p14="http://schemas.microsoft.com/office/powerpoint/2010/main" val="26605370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0FEF24B9-7DCF-4120-A50D-9B7BAB05C9A2}" type="datetimeFigureOut">
              <a:rPr lang="en-US" smtClean="0"/>
              <a:t>3/5/2019</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DDD8DCE6-D56B-404A-8265-9CD8EDD93B9E}" type="slidenum">
              <a:rPr lang="en-US" smtClean="0"/>
              <a:t>‹#›</a:t>
            </a:fld>
            <a:endParaRPr lang="en-US"/>
          </a:p>
        </p:txBody>
      </p:sp>
    </p:spTree>
    <p:extLst>
      <p:ext uri="{BB962C8B-B14F-4D97-AF65-F5344CB8AC3E}">
        <p14:creationId xmlns:p14="http://schemas.microsoft.com/office/powerpoint/2010/main" val="1496383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EF24B9-7DCF-4120-A50D-9B7BAB05C9A2}" type="datetimeFigureOut">
              <a:rPr lang="en-US" smtClean="0"/>
              <a:t>3/5/2019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D8DCE6-D56B-404A-8265-9CD8EDD93B9E}" type="slidenum">
              <a:rPr lang="en-US" smtClean="0"/>
              <a:t>‹#›</a:t>
            </a:fld>
            <a:endParaRPr lang="en-US"/>
          </a:p>
        </p:txBody>
      </p:sp>
    </p:spTree>
    <p:extLst>
      <p:ext uri="{BB962C8B-B14F-4D97-AF65-F5344CB8AC3E}">
        <p14:creationId xmlns:p14="http://schemas.microsoft.com/office/powerpoint/2010/main" val="4015822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0FEF24B9-7DCF-4120-A50D-9B7BAB05C9A2}" type="datetimeFigureOut">
              <a:rPr lang="en-US" smtClean="0"/>
              <a:t>3/5/2019</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DDD8DCE6-D56B-404A-8265-9CD8EDD93B9E}" type="slidenum">
              <a:rPr lang="en-US" smtClean="0"/>
              <a:t>‹#›</a:t>
            </a:fld>
            <a:endParaRPr lang="en-US"/>
          </a:p>
        </p:txBody>
      </p:sp>
    </p:spTree>
    <p:extLst>
      <p:ext uri="{BB962C8B-B14F-4D97-AF65-F5344CB8AC3E}">
        <p14:creationId xmlns:p14="http://schemas.microsoft.com/office/powerpoint/2010/main" val="300494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0FEF24B9-7DCF-4120-A50D-9B7BAB05C9A2}" type="datetimeFigureOut">
              <a:rPr lang="en-US" smtClean="0"/>
              <a:t>3/5/2019</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DDD8DCE6-D56B-404A-8265-9CD8EDD93B9E}"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904701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0FEF24B9-7DCF-4120-A50D-9B7BAB05C9A2}" type="datetimeFigureOut">
              <a:rPr lang="en-US" smtClean="0"/>
              <a:t>3/5/2019</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DDD8DCE6-D56B-404A-8265-9CD8EDD93B9E}" type="slidenum">
              <a:rPr lang="en-US" smtClean="0"/>
              <a:t>‹#›</a:t>
            </a:fld>
            <a:endParaRPr lang="en-US"/>
          </a:p>
        </p:txBody>
      </p:sp>
    </p:spTree>
    <p:extLst>
      <p:ext uri="{BB962C8B-B14F-4D97-AF65-F5344CB8AC3E}">
        <p14:creationId xmlns:p14="http://schemas.microsoft.com/office/powerpoint/2010/main" val="1573106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0FEF24B9-7DCF-4120-A50D-9B7BAB05C9A2}" type="datetimeFigureOut">
              <a:rPr lang="en-US" smtClean="0"/>
              <a:t>3/5/2019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D8DCE6-D56B-404A-8265-9CD8EDD93B9E}" type="slidenum">
              <a:rPr lang="en-US" smtClean="0"/>
              <a:t>‹#›</a:t>
            </a:fld>
            <a:endParaRPr lang="en-US"/>
          </a:p>
        </p:txBody>
      </p:sp>
    </p:spTree>
    <p:extLst>
      <p:ext uri="{BB962C8B-B14F-4D97-AF65-F5344CB8AC3E}">
        <p14:creationId xmlns:p14="http://schemas.microsoft.com/office/powerpoint/2010/main" val="375695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0FEF24B9-7DCF-4120-A50D-9B7BAB05C9A2}" type="datetimeFigureOut">
              <a:rPr lang="en-US" smtClean="0"/>
              <a:t>3/5/2019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D8DCE6-D56B-404A-8265-9CD8EDD93B9E}" type="slidenum">
              <a:rPr lang="en-US" smtClean="0"/>
              <a:t>‹#›</a:t>
            </a:fld>
            <a:endParaRPr lang="en-US"/>
          </a:p>
        </p:txBody>
      </p:sp>
    </p:spTree>
    <p:extLst>
      <p:ext uri="{BB962C8B-B14F-4D97-AF65-F5344CB8AC3E}">
        <p14:creationId xmlns:p14="http://schemas.microsoft.com/office/powerpoint/2010/main" val="23431139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EF24B9-7DCF-4120-A50D-9B7BAB05C9A2}"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D8DCE6-D56B-404A-8265-9CD8EDD93B9E}" type="slidenum">
              <a:rPr lang="en-US" smtClean="0"/>
              <a:t>‹#›</a:t>
            </a:fld>
            <a:endParaRPr lang="en-US"/>
          </a:p>
        </p:txBody>
      </p:sp>
    </p:spTree>
    <p:extLst>
      <p:ext uri="{BB962C8B-B14F-4D97-AF65-F5344CB8AC3E}">
        <p14:creationId xmlns:p14="http://schemas.microsoft.com/office/powerpoint/2010/main" val="187500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0FEF24B9-7DCF-4120-A50D-9B7BAB05C9A2}" type="datetimeFigureOut">
              <a:rPr lang="en-US" smtClean="0"/>
              <a:t>3/5/2019</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DDD8DCE6-D56B-404A-8265-9CD8EDD93B9E}" type="slidenum">
              <a:rPr lang="en-US" smtClean="0"/>
              <a:t>‹#›</a:t>
            </a:fld>
            <a:endParaRPr lang="en-US"/>
          </a:p>
        </p:txBody>
      </p:sp>
    </p:spTree>
    <p:extLst>
      <p:ext uri="{BB962C8B-B14F-4D97-AF65-F5344CB8AC3E}">
        <p14:creationId xmlns:p14="http://schemas.microsoft.com/office/powerpoint/2010/main" val="3265573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86C656-3F75-4B37-98CB-67496F9D9636}"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6DE01A-9A61-4EF8-BD01-C3607141F120}" type="slidenum">
              <a:rPr lang="en-US" smtClean="0"/>
              <a:t>‹#›</a:t>
            </a:fld>
            <a:endParaRPr lang="en-US"/>
          </a:p>
        </p:txBody>
      </p:sp>
    </p:spTree>
    <p:extLst>
      <p:ext uri="{BB962C8B-B14F-4D97-AF65-F5344CB8AC3E}">
        <p14:creationId xmlns:p14="http://schemas.microsoft.com/office/powerpoint/2010/main" val="2421308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86C656-3F75-4B37-98CB-67496F9D9636}"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6DE01A-9A61-4EF8-BD01-C3607141F120}" type="slidenum">
              <a:rPr lang="en-US" smtClean="0"/>
              <a:t>‹#›</a:t>
            </a:fld>
            <a:endParaRPr lang="en-US"/>
          </a:p>
        </p:txBody>
      </p:sp>
    </p:spTree>
    <p:extLst>
      <p:ext uri="{BB962C8B-B14F-4D97-AF65-F5344CB8AC3E}">
        <p14:creationId xmlns:p14="http://schemas.microsoft.com/office/powerpoint/2010/main" val="4018052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EF24B9-7DCF-4120-A50D-9B7BAB05C9A2}"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D8DCE6-D56B-404A-8265-9CD8EDD93B9E}" type="slidenum">
              <a:rPr lang="en-US" smtClean="0"/>
              <a:t>‹#›</a:t>
            </a:fld>
            <a:endParaRPr lang="en-US"/>
          </a:p>
        </p:txBody>
      </p:sp>
    </p:spTree>
    <p:extLst>
      <p:ext uri="{BB962C8B-B14F-4D97-AF65-F5344CB8AC3E}">
        <p14:creationId xmlns:p14="http://schemas.microsoft.com/office/powerpoint/2010/main" val="33271241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B86C656-3F75-4B37-98CB-67496F9D9636}"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6DE01A-9A61-4EF8-BD01-C3607141F120}" type="slidenum">
              <a:rPr lang="en-US" smtClean="0"/>
              <a:t>‹#›</a:t>
            </a:fld>
            <a:endParaRPr lang="en-US"/>
          </a:p>
        </p:txBody>
      </p:sp>
    </p:spTree>
    <p:extLst>
      <p:ext uri="{BB962C8B-B14F-4D97-AF65-F5344CB8AC3E}">
        <p14:creationId xmlns:p14="http://schemas.microsoft.com/office/powerpoint/2010/main" val="2555454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86C656-3F75-4B37-98CB-67496F9D9636}" type="datetimeFigureOut">
              <a:rPr lang="en-US" smtClean="0"/>
              <a:t>3/5/2019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6DE01A-9A61-4EF8-BD01-C3607141F120}" type="slidenum">
              <a:rPr lang="en-US" smtClean="0"/>
              <a:t>‹#›</a:t>
            </a:fld>
            <a:endParaRPr lang="en-US"/>
          </a:p>
        </p:txBody>
      </p:sp>
    </p:spTree>
    <p:extLst>
      <p:ext uri="{BB962C8B-B14F-4D97-AF65-F5344CB8AC3E}">
        <p14:creationId xmlns:p14="http://schemas.microsoft.com/office/powerpoint/2010/main" val="24650423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86C656-3F75-4B37-98CB-67496F9D9636}" type="datetimeFigureOut">
              <a:rPr lang="en-US" smtClean="0"/>
              <a:t>3/5/2019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6DE01A-9A61-4EF8-BD01-C3607141F120}" type="slidenum">
              <a:rPr lang="en-US" smtClean="0"/>
              <a:t>‹#›</a:t>
            </a:fld>
            <a:endParaRPr lang="en-US"/>
          </a:p>
        </p:txBody>
      </p:sp>
    </p:spTree>
    <p:extLst>
      <p:ext uri="{BB962C8B-B14F-4D97-AF65-F5344CB8AC3E}">
        <p14:creationId xmlns:p14="http://schemas.microsoft.com/office/powerpoint/2010/main" val="2937268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86C656-3F75-4B37-98CB-67496F9D9636}" type="datetimeFigureOut">
              <a:rPr lang="en-US" smtClean="0"/>
              <a:t>3/5/2019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6DE01A-9A61-4EF8-BD01-C3607141F120}" type="slidenum">
              <a:rPr lang="en-US" smtClean="0"/>
              <a:t>‹#›</a:t>
            </a:fld>
            <a:endParaRPr lang="en-US"/>
          </a:p>
        </p:txBody>
      </p:sp>
    </p:spTree>
    <p:extLst>
      <p:ext uri="{BB962C8B-B14F-4D97-AF65-F5344CB8AC3E}">
        <p14:creationId xmlns:p14="http://schemas.microsoft.com/office/powerpoint/2010/main" val="2194304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86C656-3F75-4B37-98CB-67496F9D9636}" type="datetimeFigureOut">
              <a:rPr lang="en-US" smtClean="0"/>
              <a:t>3/5/2019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6DE01A-9A61-4EF8-BD01-C3607141F120}" type="slidenum">
              <a:rPr lang="en-US" smtClean="0"/>
              <a:t>‹#›</a:t>
            </a:fld>
            <a:endParaRPr lang="en-US"/>
          </a:p>
        </p:txBody>
      </p:sp>
    </p:spTree>
    <p:extLst>
      <p:ext uri="{BB962C8B-B14F-4D97-AF65-F5344CB8AC3E}">
        <p14:creationId xmlns:p14="http://schemas.microsoft.com/office/powerpoint/2010/main" val="39165025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B86C656-3F75-4B37-98CB-67496F9D9636}" type="datetimeFigureOut">
              <a:rPr lang="en-US" smtClean="0"/>
              <a:t>3/5/2019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6DE01A-9A61-4EF8-BD01-C3607141F120}" type="slidenum">
              <a:rPr lang="en-US" smtClean="0"/>
              <a:t>‹#›</a:t>
            </a:fld>
            <a:endParaRPr lang="en-US"/>
          </a:p>
        </p:txBody>
      </p:sp>
    </p:spTree>
    <p:extLst>
      <p:ext uri="{BB962C8B-B14F-4D97-AF65-F5344CB8AC3E}">
        <p14:creationId xmlns:p14="http://schemas.microsoft.com/office/powerpoint/2010/main" val="991322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B86C656-3F75-4B37-98CB-67496F9D9636}" type="datetimeFigureOut">
              <a:rPr lang="en-US" smtClean="0"/>
              <a:t>3/5/2019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6DE01A-9A61-4EF8-BD01-C3607141F120}" type="slidenum">
              <a:rPr lang="en-US" smtClean="0"/>
              <a:t>‹#›</a:t>
            </a:fld>
            <a:endParaRPr lang="en-US"/>
          </a:p>
        </p:txBody>
      </p:sp>
    </p:spTree>
    <p:extLst>
      <p:ext uri="{BB962C8B-B14F-4D97-AF65-F5344CB8AC3E}">
        <p14:creationId xmlns:p14="http://schemas.microsoft.com/office/powerpoint/2010/main" val="314397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86C656-3F75-4B37-98CB-67496F9D9636}"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6DE01A-9A61-4EF8-BD01-C3607141F120}" type="slidenum">
              <a:rPr lang="en-US" smtClean="0"/>
              <a:t>‹#›</a:t>
            </a:fld>
            <a:endParaRPr lang="en-US"/>
          </a:p>
        </p:txBody>
      </p:sp>
    </p:spTree>
    <p:extLst>
      <p:ext uri="{BB962C8B-B14F-4D97-AF65-F5344CB8AC3E}">
        <p14:creationId xmlns:p14="http://schemas.microsoft.com/office/powerpoint/2010/main" val="39225014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86C656-3F75-4B37-98CB-67496F9D9636}"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6DE01A-9A61-4EF8-BD01-C3607141F120}" type="slidenum">
              <a:rPr lang="en-US" smtClean="0"/>
              <a:t>‹#›</a:t>
            </a:fld>
            <a:endParaRPr lang="en-US"/>
          </a:p>
        </p:txBody>
      </p:sp>
    </p:spTree>
    <p:extLst>
      <p:ext uri="{BB962C8B-B14F-4D97-AF65-F5344CB8AC3E}">
        <p14:creationId xmlns:p14="http://schemas.microsoft.com/office/powerpoint/2010/main" val="2290520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0FEF24B9-7DCF-4120-A50D-9B7BAB05C9A2}" type="datetimeFigureOut">
              <a:rPr lang="en-US" smtClean="0"/>
              <a:t>3/5/2019</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DDD8DCE6-D56B-404A-8265-9CD8EDD93B9E}" type="slidenum">
              <a:rPr lang="en-US" smtClean="0"/>
              <a:t>‹#›</a:t>
            </a:fld>
            <a:endParaRPr lang="en-US"/>
          </a:p>
        </p:txBody>
      </p:sp>
    </p:spTree>
    <p:extLst>
      <p:ext uri="{BB962C8B-B14F-4D97-AF65-F5344CB8AC3E}">
        <p14:creationId xmlns:p14="http://schemas.microsoft.com/office/powerpoint/2010/main" val="3298173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EF24B9-7DCF-4120-A50D-9B7BAB05C9A2}" type="datetimeFigureOut">
              <a:rPr lang="en-US" smtClean="0"/>
              <a:t>3/5/2019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D8DCE6-D56B-404A-8265-9CD8EDD93B9E}" type="slidenum">
              <a:rPr lang="en-US" smtClean="0"/>
              <a:t>‹#›</a:t>
            </a:fld>
            <a:endParaRPr lang="en-US"/>
          </a:p>
        </p:txBody>
      </p:sp>
    </p:spTree>
    <p:extLst>
      <p:ext uri="{BB962C8B-B14F-4D97-AF65-F5344CB8AC3E}">
        <p14:creationId xmlns:p14="http://schemas.microsoft.com/office/powerpoint/2010/main" val="1883909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EF24B9-7DCF-4120-A50D-9B7BAB05C9A2}" type="datetimeFigureOut">
              <a:rPr lang="en-US" smtClean="0"/>
              <a:t>3/5/2019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D8DCE6-D56B-404A-8265-9CD8EDD93B9E}" type="slidenum">
              <a:rPr lang="en-US" smtClean="0"/>
              <a:t>‹#›</a:t>
            </a:fld>
            <a:endParaRPr lang="en-US"/>
          </a:p>
        </p:txBody>
      </p:sp>
    </p:spTree>
    <p:extLst>
      <p:ext uri="{BB962C8B-B14F-4D97-AF65-F5344CB8AC3E}">
        <p14:creationId xmlns:p14="http://schemas.microsoft.com/office/powerpoint/2010/main" val="1012760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EF24B9-7DCF-4120-A50D-9B7BAB05C9A2}" type="datetimeFigureOut">
              <a:rPr lang="en-US" smtClean="0"/>
              <a:t>3/5/2019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D8DCE6-D56B-404A-8265-9CD8EDD93B9E}" type="slidenum">
              <a:rPr lang="en-US" smtClean="0"/>
              <a:t>‹#›</a:t>
            </a:fld>
            <a:endParaRPr lang="en-US"/>
          </a:p>
        </p:txBody>
      </p:sp>
    </p:spTree>
    <p:extLst>
      <p:ext uri="{BB962C8B-B14F-4D97-AF65-F5344CB8AC3E}">
        <p14:creationId xmlns:p14="http://schemas.microsoft.com/office/powerpoint/2010/main" val="446321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EF24B9-7DCF-4120-A50D-9B7BAB05C9A2}" type="datetimeFigureOut">
              <a:rPr lang="en-US" smtClean="0"/>
              <a:t>3/5/2019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D8DCE6-D56B-404A-8265-9CD8EDD93B9E}" type="slidenum">
              <a:rPr lang="en-US" smtClean="0"/>
              <a:t>‹#›</a:t>
            </a:fld>
            <a:endParaRPr lang="en-US"/>
          </a:p>
        </p:txBody>
      </p:sp>
    </p:spTree>
    <p:extLst>
      <p:ext uri="{BB962C8B-B14F-4D97-AF65-F5344CB8AC3E}">
        <p14:creationId xmlns:p14="http://schemas.microsoft.com/office/powerpoint/2010/main" val="707419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EF24B9-7DCF-4120-A50D-9B7BAB05C9A2}" type="datetimeFigureOut">
              <a:rPr lang="en-US" smtClean="0"/>
              <a:t>3/5/2019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D8DCE6-D56B-404A-8265-9CD8EDD93B9E}" type="slidenum">
              <a:rPr lang="en-US" smtClean="0"/>
              <a:t>‹#›</a:t>
            </a:fld>
            <a:endParaRPr lang="en-US"/>
          </a:p>
        </p:txBody>
      </p:sp>
    </p:spTree>
    <p:extLst>
      <p:ext uri="{BB962C8B-B14F-4D97-AF65-F5344CB8AC3E}">
        <p14:creationId xmlns:p14="http://schemas.microsoft.com/office/powerpoint/2010/main" val="3250312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EF24B9-7DCF-4120-A50D-9B7BAB05C9A2}" type="datetimeFigureOut">
              <a:rPr lang="en-US" smtClean="0"/>
              <a:t>3/5/2019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D8DCE6-D56B-404A-8265-9CD8EDD93B9E}" type="slidenum">
              <a:rPr lang="en-US" smtClean="0"/>
              <a:t>‹#›</a:t>
            </a:fld>
            <a:endParaRPr lang="en-US"/>
          </a:p>
        </p:txBody>
      </p:sp>
    </p:spTree>
    <p:extLst>
      <p:ext uri="{BB962C8B-B14F-4D97-AF65-F5344CB8AC3E}">
        <p14:creationId xmlns:p14="http://schemas.microsoft.com/office/powerpoint/2010/main" val="2532356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FEF24B9-7DCF-4120-A50D-9B7BAB05C9A2}" type="datetimeFigureOut">
              <a:rPr lang="en-US" smtClean="0"/>
              <a:t>3/5/2019</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DD8DCE6-D56B-404A-8265-9CD8EDD93B9E}" type="slidenum">
              <a:rPr lang="en-US" smtClean="0"/>
              <a:t>‹#›</a:t>
            </a:fld>
            <a:endParaRPr lang="en-US"/>
          </a:p>
        </p:txBody>
      </p:sp>
    </p:spTree>
    <p:extLst>
      <p:ext uri="{BB962C8B-B14F-4D97-AF65-F5344CB8AC3E}">
        <p14:creationId xmlns:p14="http://schemas.microsoft.com/office/powerpoint/2010/main" val="375873756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86C656-3F75-4B37-98CB-67496F9D9636}" type="datetimeFigureOut">
              <a:rPr lang="en-US" smtClean="0"/>
              <a:t>3/5/2019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6DE01A-9A61-4EF8-BD01-C3607141F120}" type="slidenum">
              <a:rPr lang="en-US" smtClean="0"/>
              <a:t>‹#›</a:t>
            </a:fld>
            <a:endParaRPr lang="en-US"/>
          </a:p>
        </p:txBody>
      </p:sp>
    </p:spTree>
    <p:extLst>
      <p:ext uri="{BB962C8B-B14F-4D97-AF65-F5344CB8AC3E}">
        <p14:creationId xmlns:p14="http://schemas.microsoft.com/office/powerpoint/2010/main" val="43897278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0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cbitsprogram.org/" TargetMode="External"/><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www.pbis.org/"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0997" y="255782"/>
            <a:ext cx="8610600" cy="7343179"/>
          </a:xfrm>
        </p:spPr>
        <p:txBody>
          <a:bodyPr>
            <a:normAutofit/>
          </a:bodyPr>
          <a:lstStyle/>
          <a:p>
            <a:pPr algn="l"/>
            <a:r>
              <a:rPr lang="en-US" sz="3200" dirty="0" err="1"/>
              <a:t>Appoquinimink</a:t>
            </a:r>
            <a:r>
              <a:rPr lang="en-US" sz="3200" dirty="0"/>
              <a:t/>
            </a:r>
            <a:br>
              <a:rPr lang="en-US" sz="3200" dirty="0"/>
            </a:br>
            <a:r>
              <a:rPr lang="en-US" sz="3200" dirty="0"/>
              <a:t>Brandywine</a:t>
            </a:r>
            <a:br>
              <a:rPr lang="en-US" sz="3200" dirty="0"/>
            </a:br>
            <a:r>
              <a:rPr lang="en-US" sz="3200" dirty="0"/>
              <a:t>Caesar Rodney</a:t>
            </a:r>
            <a:br>
              <a:rPr lang="en-US" sz="3200" dirty="0"/>
            </a:br>
            <a:r>
              <a:rPr lang="en-US" sz="3200" dirty="0"/>
              <a:t>Cape </a:t>
            </a:r>
            <a:r>
              <a:rPr lang="en-US" sz="3200" dirty="0" err="1"/>
              <a:t>Henlopen</a:t>
            </a:r>
            <a:r>
              <a:rPr lang="en-US" sz="3200" dirty="0"/>
              <a:t/>
            </a:r>
            <a:br>
              <a:rPr lang="en-US" sz="3200" dirty="0"/>
            </a:br>
            <a:r>
              <a:rPr lang="en-US" sz="3200" dirty="0"/>
              <a:t>CAPITAL</a:t>
            </a:r>
            <a:br>
              <a:rPr lang="en-US" sz="3200" dirty="0"/>
            </a:br>
            <a:r>
              <a:rPr lang="en-US" sz="3200" dirty="0"/>
              <a:t>CHRISTINA</a:t>
            </a:r>
            <a:br>
              <a:rPr lang="en-US" sz="3200" dirty="0"/>
            </a:br>
            <a:r>
              <a:rPr lang="en-US" sz="3200" dirty="0"/>
              <a:t>COLONIAL</a:t>
            </a:r>
            <a:br>
              <a:rPr lang="en-US" sz="3200" dirty="0"/>
            </a:br>
            <a:r>
              <a:rPr lang="en-US" sz="3200" dirty="0"/>
              <a:t>LAKE FOREST</a:t>
            </a:r>
            <a:br>
              <a:rPr lang="en-US" sz="3200" dirty="0"/>
            </a:br>
            <a:r>
              <a:rPr lang="en-US" sz="3200" dirty="0"/>
              <a:t>MILFORD</a:t>
            </a:r>
            <a:br>
              <a:rPr lang="en-US" sz="3200" dirty="0"/>
            </a:br>
            <a:r>
              <a:rPr lang="en-US" sz="3200" dirty="0"/>
              <a:t>RED CLAY</a:t>
            </a:r>
            <a:br>
              <a:rPr lang="en-US" sz="3200" dirty="0"/>
            </a:br>
            <a:r>
              <a:rPr lang="en-US" sz="3200" dirty="0"/>
              <a:t>SMYRNA</a:t>
            </a:r>
            <a:br>
              <a:rPr lang="en-US" sz="3200" dirty="0"/>
            </a:br>
            <a:r>
              <a:rPr lang="en-US" sz="3200" dirty="0"/>
              <a:t>WOODBRIDGE</a:t>
            </a:r>
            <a:r>
              <a:rPr lang="en-US" dirty="0"/>
              <a:t/>
            </a:r>
            <a:br>
              <a:rPr lang="en-US" dirty="0"/>
            </a:br>
            <a:r>
              <a:rPr lang="en-US" dirty="0"/>
              <a:t/>
            </a:r>
            <a:br>
              <a:rPr lang="en-US" dirty="0"/>
            </a:br>
            <a:endParaRPr lang="en-US" dirty="0"/>
          </a:p>
        </p:txBody>
      </p:sp>
      <p:sp>
        <p:nvSpPr>
          <p:cNvPr id="8" name="Title 1"/>
          <p:cNvSpPr txBox="1">
            <a:spLocks/>
          </p:cNvSpPr>
          <p:nvPr/>
        </p:nvSpPr>
        <p:spPr>
          <a:xfrm rot="16200000">
            <a:off x="1241428" y="3855639"/>
            <a:ext cx="6584948" cy="901695"/>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8000" b="1"/>
              <a:t>Welcome!</a:t>
            </a:r>
            <a:endParaRPr lang="en-US" sz="4900" dirty="0"/>
          </a:p>
        </p:txBody>
      </p:sp>
    </p:spTree>
    <p:extLst>
      <p:ext uri="{BB962C8B-B14F-4D97-AF65-F5344CB8AC3E}">
        <p14:creationId xmlns:p14="http://schemas.microsoft.com/office/powerpoint/2010/main" val="1850505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93251" y="1426599"/>
            <a:ext cx="8610600" cy="1293028"/>
          </a:xfrm>
        </p:spPr>
        <p:txBody>
          <a:bodyPr>
            <a:normAutofit fontScale="90000"/>
          </a:bodyPr>
          <a:lstStyle/>
          <a:p>
            <a:r>
              <a:rPr lang="en-US" b="1" dirty="0" err="1"/>
              <a:t>pBS</a:t>
            </a:r>
            <a:r>
              <a:rPr lang="en-US" b="1" dirty="0"/>
              <a:t/>
            </a:r>
            <a:br>
              <a:rPr lang="en-US" b="1" dirty="0"/>
            </a:br>
            <a:r>
              <a:rPr lang="en-US" b="1" dirty="0"/>
              <a:t/>
            </a:r>
            <a:br>
              <a:rPr lang="en-US" b="1" dirty="0"/>
            </a:br>
            <a:r>
              <a:rPr lang="en-US" b="1" dirty="0"/>
              <a:t>DE-PBS</a:t>
            </a:r>
            <a:br>
              <a:rPr lang="en-US" b="1" dirty="0"/>
            </a:br>
            <a:r>
              <a:rPr lang="en-US" b="1" dirty="0"/>
              <a:t>Project</a:t>
            </a:r>
          </a:p>
        </p:txBody>
      </p:sp>
      <p:sp>
        <p:nvSpPr>
          <p:cNvPr id="8" name="TextBox 7"/>
          <p:cNvSpPr txBox="1"/>
          <p:nvPr/>
        </p:nvSpPr>
        <p:spPr>
          <a:xfrm>
            <a:off x="1625600" y="5564596"/>
            <a:ext cx="10333851" cy="830997"/>
          </a:xfrm>
          <a:prstGeom prst="rect">
            <a:avLst/>
          </a:prstGeom>
          <a:noFill/>
        </p:spPr>
        <p:txBody>
          <a:bodyPr wrap="square" rtlCol="0">
            <a:spAutoFit/>
          </a:bodyPr>
          <a:lstStyle/>
          <a:p>
            <a:r>
              <a:rPr lang="en-US" sz="4800" b="1" dirty="0">
                <a:solidFill>
                  <a:schemeClr val="accent6">
                    <a:lumMod val="75000"/>
                  </a:schemeClr>
                </a:solidFill>
              </a:rPr>
              <a:t>SCHOOLWIDE EXPECTATIONS</a:t>
            </a:r>
          </a:p>
        </p:txBody>
      </p:sp>
      <p:sp>
        <p:nvSpPr>
          <p:cNvPr id="14" name="Up Arrow 13"/>
          <p:cNvSpPr/>
          <p:nvPr/>
        </p:nvSpPr>
        <p:spPr>
          <a:xfrm>
            <a:off x="1955800" y="1650999"/>
            <a:ext cx="707251" cy="3968811"/>
          </a:xfrm>
          <a:prstGeom prst="upArrow">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2993251" y="448630"/>
            <a:ext cx="5243229" cy="5115966"/>
          </a:xfrm>
          <a:prstGeom prst="rect">
            <a:avLst/>
          </a:prstGeom>
        </p:spPr>
      </p:pic>
    </p:spTree>
    <p:extLst>
      <p:ext uri="{BB962C8B-B14F-4D97-AF65-F5344CB8AC3E}">
        <p14:creationId xmlns:p14="http://schemas.microsoft.com/office/powerpoint/2010/main" val="136074029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5100" y="154774"/>
            <a:ext cx="8610600" cy="1293028"/>
          </a:xfrm>
        </p:spPr>
        <p:txBody>
          <a:bodyPr/>
          <a:lstStyle/>
          <a:p>
            <a:r>
              <a:rPr lang="en-US" b="1" dirty="0">
                <a:solidFill>
                  <a:schemeClr val="accent4">
                    <a:lumMod val="60000"/>
                    <a:lumOff val="40000"/>
                  </a:schemeClr>
                </a:solidFill>
              </a:rPr>
              <a:t>Book </a:t>
            </a:r>
            <a:r>
              <a:rPr lang="en-US" b="1" dirty="0" err="1">
                <a:solidFill>
                  <a:schemeClr val="accent4">
                    <a:lumMod val="60000"/>
                    <a:lumOff val="40000"/>
                  </a:schemeClr>
                </a:solidFill>
              </a:rPr>
              <a:t>StudIES</a:t>
            </a:r>
            <a:endParaRPr lang="en-US" b="1" dirty="0">
              <a:solidFill>
                <a:schemeClr val="accent4">
                  <a:lumMod val="60000"/>
                  <a:lumOff val="40000"/>
                </a:schemeClr>
              </a:solidFill>
            </a:endParaRPr>
          </a:p>
        </p:txBody>
      </p:sp>
      <p:sp>
        <p:nvSpPr>
          <p:cNvPr id="3" name="Content Placeholder 2"/>
          <p:cNvSpPr>
            <a:spLocks noGrp="1"/>
          </p:cNvSpPr>
          <p:nvPr>
            <p:ph idx="1"/>
          </p:nvPr>
        </p:nvSpPr>
        <p:spPr>
          <a:xfrm>
            <a:off x="495300" y="1257302"/>
            <a:ext cx="10820400" cy="4024125"/>
          </a:xfrm>
        </p:spPr>
        <p:txBody>
          <a:bodyPr>
            <a:normAutofit/>
          </a:bodyPr>
          <a:lstStyle/>
          <a:p>
            <a:pPr lvl="1">
              <a:lnSpc>
                <a:spcPct val="100000"/>
              </a:lnSpc>
              <a:spcBef>
                <a:spcPts val="0"/>
              </a:spcBef>
            </a:pPr>
            <a:r>
              <a:rPr lang="en-US" sz="3600" b="1" dirty="0">
                <a:solidFill>
                  <a:schemeClr val="accent4">
                    <a:lumMod val="60000"/>
                    <a:lumOff val="40000"/>
                  </a:schemeClr>
                </a:solidFill>
              </a:rPr>
              <a:t>Tier 1: Trauma Informed Interventions</a:t>
            </a:r>
          </a:p>
          <a:p>
            <a:pPr marL="457200" lvl="1" indent="0">
              <a:lnSpc>
                <a:spcPct val="100000"/>
              </a:lnSpc>
              <a:spcBef>
                <a:spcPts val="0"/>
              </a:spcBef>
              <a:buNone/>
            </a:pPr>
            <a:endParaRPr lang="en-US" sz="3400" b="1" dirty="0">
              <a:solidFill>
                <a:schemeClr val="accent4">
                  <a:lumMod val="60000"/>
                  <a:lumOff val="40000"/>
                </a:schemeClr>
              </a:solidFill>
            </a:endParaRPr>
          </a:p>
        </p:txBody>
      </p:sp>
      <p:pic>
        <p:nvPicPr>
          <p:cNvPr id="4" name="Picture 3"/>
          <p:cNvPicPr>
            <a:picLocks noChangeAspect="1"/>
          </p:cNvPicPr>
          <p:nvPr/>
        </p:nvPicPr>
        <p:blipFill>
          <a:blip r:embed="rId3"/>
          <a:stretch>
            <a:fillRect/>
          </a:stretch>
        </p:blipFill>
        <p:spPr>
          <a:xfrm>
            <a:off x="2218005" y="2400300"/>
            <a:ext cx="2525445" cy="3709987"/>
          </a:xfrm>
          <a:prstGeom prst="rect">
            <a:avLst/>
          </a:prstGeom>
        </p:spPr>
      </p:pic>
      <p:pic>
        <p:nvPicPr>
          <p:cNvPr id="5" name="Picture 4"/>
          <p:cNvPicPr>
            <a:picLocks noChangeAspect="1"/>
          </p:cNvPicPr>
          <p:nvPr/>
        </p:nvPicPr>
        <p:blipFill>
          <a:blip r:embed="rId4"/>
          <a:stretch>
            <a:fillRect/>
          </a:stretch>
        </p:blipFill>
        <p:spPr>
          <a:xfrm>
            <a:off x="5715000" y="2125793"/>
            <a:ext cx="2871787" cy="4294057"/>
          </a:xfrm>
          <a:prstGeom prst="rect">
            <a:avLst/>
          </a:prstGeom>
        </p:spPr>
      </p:pic>
    </p:spTree>
    <p:extLst>
      <p:ext uri="{BB962C8B-B14F-4D97-AF65-F5344CB8AC3E}">
        <p14:creationId xmlns:p14="http://schemas.microsoft.com/office/powerpoint/2010/main" val="15784370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5100" y="154774"/>
            <a:ext cx="8610600" cy="1293028"/>
          </a:xfrm>
        </p:spPr>
        <p:txBody>
          <a:bodyPr/>
          <a:lstStyle/>
          <a:p>
            <a:r>
              <a:rPr lang="en-US" b="1" dirty="0">
                <a:solidFill>
                  <a:schemeClr val="accent4">
                    <a:lumMod val="60000"/>
                    <a:lumOff val="40000"/>
                  </a:schemeClr>
                </a:solidFill>
              </a:rPr>
              <a:t>Book </a:t>
            </a:r>
            <a:r>
              <a:rPr lang="en-US" b="1" dirty="0" err="1">
                <a:solidFill>
                  <a:schemeClr val="accent4">
                    <a:lumMod val="60000"/>
                    <a:lumOff val="40000"/>
                  </a:schemeClr>
                </a:solidFill>
              </a:rPr>
              <a:t>StudIES</a:t>
            </a:r>
            <a:endParaRPr lang="en-US" b="1" dirty="0">
              <a:solidFill>
                <a:schemeClr val="accent4">
                  <a:lumMod val="60000"/>
                  <a:lumOff val="40000"/>
                </a:schemeClr>
              </a:solidFill>
            </a:endParaRPr>
          </a:p>
        </p:txBody>
      </p:sp>
      <p:sp>
        <p:nvSpPr>
          <p:cNvPr id="3" name="Content Placeholder 2"/>
          <p:cNvSpPr>
            <a:spLocks noGrp="1"/>
          </p:cNvSpPr>
          <p:nvPr>
            <p:ph idx="1"/>
          </p:nvPr>
        </p:nvSpPr>
        <p:spPr>
          <a:xfrm>
            <a:off x="495300" y="1257302"/>
            <a:ext cx="10820400" cy="4024125"/>
          </a:xfrm>
        </p:spPr>
        <p:txBody>
          <a:bodyPr>
            <a:normAutofit/>
          </a:bodyPr>
          <a:lstStyle/>
          <a:p>
            <a:pPr lvl="1">
              <a:lnSpc>
                <a:spcPct val="100000"/>
              </a:lnSpc>
              <a:spcBef>
                <a:spcPts val="0"/>
              </a:spcBef>
            </a:pPr>
            <a:r>
              <a:rPr lang="en-US" sz="3600" b="1" dirty="0">
                <a:solidFill>
                  <a:schemeClr val="accent4">
                    <a:lumMod val="60000"/>
                    <a:lumOff val="40000"/>
                  </a:schemeClr>
                </a:solidFill>
              </a:rPr>
              <a:t>Tier 1: Trauma Informed Interventions</a:t>
            </a:r>
          </a:p>
          <a:p>
            <a:pPr marL="457200" lvl="1" indent="0">
              <a:lnSpc>
                <a:spcPct val="100000"/>
              </a:lnSpc>
              <a:spcBef>
                <a:spcPts val="0"/>
              </a:spcBef>
              <a:buNone/>
            </a:pPr>
            <a:endParaRPr lang="en-US" sz="3400" b="1" dirty="0">
              <a:solidFill>
                <a:schemeClr val="accent4">
                  <a:lumMod val="60000"/>
                  <a:lumOff val="40000"/>
                </a:schemeClr>
              </a:solidFill>
            </a:endParaRPr>
          </a:p>
        </p:txBody>
      </p:sp>
      <p:pic>
        <p:nvPicPr>
          <p:cNvPr id="4" name="Picture 3"/>
          <p:cNvPicPr>
            <a:picLocks noChangeAspect="1"/>
          </p:cNvPicPr>
          <p:nvPr/>
        </p:nvPicPr>
        <p:blipFill>
          <a:blip r:embed="rId3"/>
          <a:stretch>
            <a:fillRect/>
          </a:stretch>
        </p:blipFill>
        <p:spPr>
          <a:xfrm>
            <a:off x="2218005" y="2400300"/>
            <a:ext cx="2525445" cy="3709987"/>
          </a:xfrm>
          <a:prstGeom prst="rect">
            <a:avLst/>
          </a:prstGeom>
        </p:spPr>
      </p:pic>
      <p:sp>
        <p:nvSpPr>
          <p:cNvPr id="7" name="TextBox 6"/>
          <p:cNvSpPr txBox="1"/>
          <p:nvPr/>
        </p:nvSpPr>
        <p:spPr>
          <a:xfrm>
            <a:off x="5295900" y="2177801"/>
            <a:ext cx="5810250" cy="3785652"/>
          </a:xfrm>
          <a:prstGeom prst="rect">
            <a:avLst/>
          </a:prstGeom>
          <a:noFill/>
        </p:spPr>
        <p:txBody>
          <a:bodyPr wrap="square" rtlCol="0">
            <a:spAutoFit/>
          </a:bodyPr>
          <a:lstStyle/>
          <a:p>
            <a:r>
              <a:rPr lang="en-US" sz="2400" dirty="0"/>
              <a:t>POLYTECH High School 2017-2018</a:t>
            </a:r>
          </a:p>
          <a:p>
            <a:endParaRPr lang="en-US" sz="2400" dirty="0"/>
          </a:p>
          <a:p>
            <a:pPr marL="342900" indent="-342900">
              <a:buFont typeface="Arial" panose="020B0604020202020204" pitchFamily="34" charset="0"/>
              <a:buChar char="•"/>
            </a:pPr>
            <a:r>
              <a:rPr lang="en-US" sz="2400" dirty="0"/>
              <a:t>Book-Study Coordinators: Karen Clifton and Ryan Fuller  </a:t>
            </a:r>
          </a:p>
          <a:p>
            <a:pPr marL="342900" indent="-342900">
              <a:buFont typeface="Arial" panose="020B0604020202020204" pitchFamily="34" charset="0"/>
              <a:buChar char="•"/>
            </a:pPr>
            <a:r>
              <a:rPr lang="en-US" sz="2400" dirty="0"/>
              <a:t>Building Leadership Team</a:t>
            </a:r>
          </a:p>
          <a:p>
            <a:pPr marL="342900" indent="-342900">
              <a:buFont typeface="Arial" panose="020B0604020202020204" pitchFamily="34" charset="0"/>
              <a:buChar char="•"/>
            </a:pPr>
            <a:r>
              <a:rPr lang="en-US" sz="2400" dirty="0"/>
              <a:t>Staff-wide Kick-Off Event</a:t>
            </a:r>
          </a:p>
          <a:p>
            <a:pPr marL="342900" indent="-342900">
              <a:buFont typeface="Arial" panose="020B0604020202020204" pitchFamily="34" charset="0"/>
              <a:buChar char="•"/>
            </a:pPr>
            <a:r>
              <a:rPr lang="en-US" sz="2400" dirty="0"/>
              <a:t>Assigned Readings and Reflection Assignments via Schoology</a:t>
            </a:r>
          </a:p>
          <a:p>
            <a:pPr marL="342900" indent="-342900">
              <a:buFont typeface="Arial" panose="020B0604020202020204" pitchFamily="34" charset="0"/>
              <a:buChar char="•"/>
            </a:pPr>
            <a:r>
              <a:rPr lang="en-US" sz="2400" dirty="0"/>
              <a:t>On-Going Staff-wide PD and Discussions</a:t>
            </a:r>
          </a:p>
        </p:txBody>
      </p:sp>
    </p:spTree>
    <p:extLst>
      <p:ext uri="{BB962C8B-B14F-4D97-AF65-F5344CB8AC3E}">
        <p14:creationId xmlns:p14="http://schemas.microsoft.com/office/powerpoint/2010/main" val="299520498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5100" y="154774"/>
            <a:ext cx="8610600" cy="1293028"/>
          </a:xfrm>
        </p:spPr>
        <p:txBody>
          <a:bodyPr/>
          <a:lstStyle/>
          <a:p>
            <a:r>
              <a:rPr lang="en-US" b="1" dirty="0">
                <a:solidFill>
                  <a:schemeClr val="accent4">
                    <a:lumMod val="60000"/>
                    <a:lumOff val="40000"/>
                  </a:schemeClr>
                </a:solidFill>
              </a:rPr>
              <a:t>Book </a:t>
            </a:r>
            <a:r>
              <a:rPr lang="en-US" b="1" dirty="0" err="1">
                <a:solidFill>
                  <a:schemeClr val="accent4">
                    <a:lumMod val="60000"/>
                    <a:lumOff val="40000"/>
                  </a:schemeClr>
                </a:solidFill>
              </a:rPr>
              <a:t>StudIES</a:t>
            </a:r>
            <a:endParaRPr lang="en-US" b="1" dirty="0">
              <a:solidFill>
                <a:schemeClr val="accent4">
                  <a:lumMod val="60000"/>
                  <a:lumOff val="40000"/>
                </a:schemeClr>
              </a:solidFill>
            </a:endParaRPr>
          </a:p>
        </p:txBody>
      </p:sp>
      <p:sp>
        <p:nvSpPr>
          <p:cNvPr id="3" name="Content Placeholder 2"/>
          <p:cNvSpPr>
            <a:spLocks noGrp="1"/>
          </p:cNvSpPr>
          <p:nvPr>
            <p:ph idx="1"/>
          </p:nvPr>
        </p:nvSpPr>
        <p:spPr>
          <a:xfrm>
            <a:off x="495300" y="1257302"/>
            <a:ext cx="10820400" cy="4024125"/>
          </a:xfrm>
        </p:spPr>
        <p:txBody>
          <a:bodyPr>
            <a:normAutofit/>
          </a:bodyPr>
          <a:lstStyle/>
          <a:p>
            <a:pPr lvl="1">
              <a:lnSpc>
                <a:spcPct val="100000"/>
              </a:lnSpc>
              <a:spcBef>
                <a:spcPts val="0"/>
              </a:spcBef>
            </a:pPr>
            <a:r>
              <a:rPr lang="en-US" sz="3600" b="1" dirty="0">
                <a:solidFill>
                  <a:schemeClr val="accent4">
                    <a:lumMod val="60000"/>
                    <a:lumOff val="40000"/>
                  </a:schemeClr>
                </a:solidFill>
              </a:rPr>
              <a:t>Tier 1: Trauma Informed Intervention</a:t>
            </a:r>
            <a:endParaRPr lang="en-US" sz="3400" b="1" dirty="0">
              <a:solidFill>
                <a:schemeClr val="accent4">
                  <a:lumMod val="60000"/>
                  <a:lumOff val="40000"/>
                </a:schemeClr>
              </a:solidFill>
            </a:endParaRPr>
          </a:p>
        </p:txBody>
      </p:sp>
      <p:pic>
        <p:nvPicPr>
          <p:cNvPr id="5" name="Picture 4"/>
          <p:cNvPicPr>
            <a:picLocks noChangeAspect="1"/>
          </p:cNvPicPr>
          <p:nvPr/>
        </p:nvPicPr>
        <p:blipFill>
          <a:blip r:embed="rId3"/>
          <a:stretch>
            <a:fillRect/>
          </a:stretch>
        </p:blipFill>
        <p:spPr>
          <a:xfrm>
            <a:off x="7010400" y="2089898"/>
            <a:ext cx="2871787" cy="4294057"/>
          </a:xfrm>
          <a:prstGeom prst="rect">
            <a:avLst/>
          </a:prstGeom>
        </p:spPr>
      </p:pic>
      <p:sp>
        <p:nvSpPr>
          <p:cNvPr id="6" name="TextBox 5"/>
          <p:cNvSpPr txBox="1"/>
          <p:nvPr/>
        </p:nvSpPr>
        <p:spPr>
          <a:xfrm>
            <a:off x="1066800" y="2550330"/>
            <a:ext cx="5810250" cy="3046988"/>
          </a:xfrm>
          <a:prstGeom prst="rect">
            <a:avLst/>
          </a:prstGeom>
          <a:noFill/>
        </p:spPr>
        <p:txBody>
          <a:bodyPr wrap="square" rtlCol="0">
            <a:spAutoFit/>
          </a:bodyPr>
          <a:lstStyle/>
          <a:p>
            <a:r>
              <a:rPr lang="en-US" sz="2400" dirty="0"/>
              <a:t>P.S. DuPont Middle School 2018-2019</a:t>
            </a:r>
          </a:p>
          <a:p>
            <a:endParaRPr lang="en-US" sz="2400" dirty="0"/>
          </a:p>
          <a:p>
            <a:pPr marL="342900" indent="-342900">
              <a:buFont typeface="Arial" panose="020B0604020202020204" pitchFamily="34" charset="0"/>
              <a:buChar char="•"/>
            </a:pPr>
            <a:r>
              <a:rPr lang="en-US" sz="2400" dirty="0"/>
              <a:t>Book-Study Coordinators: Focus Advisory Team</a:t>
            </a:r>
          </a:p>
          <a:p>
            <a:pPr marL="342900" indent="-342900">
              <a:buFont typeface="Arial" panose="020B0604020202020204" pitchFamily="34" charset="0"/>
              <a:buChar char="•"/>
            </a:pPr>
            <a:r>
              <a:rPr lang="en-US" sz="2400" dirty="0"/>
              <a:t>Staff-wide Discussions and PD</a:t>
            </a:r>
          </a:p>
          <a:p>
            <a:pPr marL="342900" indent="-342900">
              <a:buFont typeface="Arial" panose="020B0604020202020204" pitchFamily="34" charset="0"/>
              <a:buChar char="•"/>
            </a:pPr>
            <a:r>
              <a:rPr lang="en-US" sz="2400" dirty="0"/>
              <a:t>Tier 1 Strategies:</a:t>
            </a:r>
          </a:p>
          <a:p>
            <a:pPr marL="800100" lvl="1" indent="-342900">
              <a:buFont typeface="Arial" panose="020B0604020202020204" pitchFamily="34" charset="0"/>
              <a:buChar char="•"/>
            </a:pPr>
            <a:r>
              <a:rPr lang="en-US" sz="2400" dirty="0"/>
              <a:t>Change how we are approaching students</a:t>
            </a:r>
          </a:p>
        </p:txBody>
      </p:sp>
    </p:spTree>
    <p:extLst>
      <p:ext uri="{BB962C8B-B14F-4D97-AF65-F5344CB8AC3E}">
        <p14:creationId xmlns:p14="http://schemas.microsoft.com/office/powerpoint/2010/main" val="28759762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08050" y="241301"/>
            <a:ext cx="6369050" cy="6326684"/>
          </a:xfrm>
          <a:prstGeom prst="rect">
            <a:avLst/>
          </a:prstGeom>
          <a:solidFill>
            <a:schemeClr val="accent4">
              <a:lumMod val="75000"/>
            </a:schemeClr>
          </a:solidFill>
          <a:ln w="76200">
            <a:solidFill>
              <a:schemeClr val="accent4">
                <a:lumMod val="60000"/>
                <a:lumOff val="40000"/>
              </a:schemeClr>
            </a:solidFill>
          </a:ln>
        </p:spPr>
      </p:pic>
      <p:sp>
        <p:nvSpPr>
          <p:cNvPr id="5" name="TextBox 4"/>
          <p:cNvSpPr txBox="1"/>
          <p:nvPr/>
        </p:nvSpPr>
        <p:spPr>
          <a:xfrm>
            <a:off x="8315325" y="5921654"/>
            <a:ext cx="3114675" cy="646331"/>
          </a:xfrm>
          <a:prstGeom prst="rect">
            <a:avLst/>
          </a:prstGeom>
          <a:noFill/>
        </p:spPr>
        <p:txBody>
          <a:bodyPr wrap="square" rtlCol="0">
            <a:spAutoFit/>
          </a:bodyPr>
          <a:lstStyle/>
          <a:p>
            <a:pPr algn="ctr"/>
            <a:r>
              <a:rPr lang="en-US" dirty="0" err="1"/>
              <a:t>Blase</a:t>
            </a:r>
            <a:r>
              <a:rPr lang="en-US" dirty="0"/>
              <a:t>, K., Kiser, L. and Van Dyke, M. (2013)</a:t>
            </a:r>
          </a:p>
        </p:txBody>
      </p:sp>
      <p:sp>
        <p:nvSpPr>
          <p:cNvPr id="6" name="Content Placeholder 2"/>
          <p:cNvSpPr>
            <a:spLocks noGrp="1"/>
          </p:cNvSpPr>
          <p:nvPr>
            <p:ph idx="1"/>
          </p:nvPr>
        </p:nvSpPr>
        <p:spPr>
          <a:xfrm>
            <a:off x="7872412" y="1219201"/>
            <a:ext cx="4000500" cy="4024125"/>
          </a:xfrm>
        </p:spPr>
        <p:txBody>
          <a:bodyPr>
            <a:noAutofit/>
          </a:bodyPr>
          <a:lstStyle/>
          <a:p>
            <a:pPr marL="0" indent="0" algn="ctr">
              <a:lnSpc>
                <a:spcPct val="200000"/>
              </a:lnSpc>
              <a:buNone/>
            </a:pPr>
            <a:r>
              <a:rPr lang="en-US" sz="3200" b="1" dirty="0"/>
              <a:t>Book Study</a:t>
            </a:r>
          </a:p>
          <a:p>
            <a:pPr marL="0" indent="0" algn="ctr">
              <a:lnSpc>
                <a:spcPct val="200000"/>
              </a:lnSpc>
              <a:buNone/>
            </a:pPr>
            <a:r>
              <a:rPr lang="en-US" sz="3200" b="1" dirty="0"/>
              <a:t>Considerations?</a:t>
            </a:r>
            <a:endParaRPr lang="en-US" sz="2000" b="1" dirty="0"/>
          </a:p>
          <a:p>
            <a:pPr lvl="1">
              <a:lnSpc>
                <a:spcPct val="200000"/>
              </a:lnSpc>
            </a:pPr>
            <a:endParaRPr lang="en-US" b="1" dirty="0"/>
          </a:p>
        </p:txBody>
      </p:sp>
    </p:spTree>
    <p:extLst>
      <p:ext uri="{BB962C8B-B14F-4D97-AF65-F5344CB8AC3E}">
        <p14:creationId xmlns:p14="http://schemas.microsoft.com/office/powerpoint/2010/main" val="13371014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haring your exper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49" y="924306"/>
            <a:ext cx="8172451" cy="5263059"/>
          </a:xfrm>
          <a:prstGeom prst="rect">
            <a:avLst/>
          </a:prstGeom>
          <a:solidFill>
            <a:schemeClr val="accent4">
              <a:lumMod val="75000"/>
            </a:schemeClr>
          </a:solidFill>
        </p:spPr>
      </p:pic>
      <p:sp>
        <p:nvSpPr>
          <p:cNvPr id="5" name="Title 1"/>
          <p:cNvSpPr>
            <a:spLocks noGrp="1"/>
          </p:cNvSpPr>
          <p:nvPr>
            <p:ph type="title"/>
          </p:nvPr>
        </p:nvSpPr>
        <p:spPr>
          <a:xfrm>
            <a:off x="3067049" y="3333750"/>
            <a:ext cx="3943350" cy="1333502"/>
          </a:xfrm>
        </p:spPr>
        <p:txBody>
          <a:bodyPr/>
          <a:lstStyle/>
          <a:p>
            <a:r>
              <a:rPr lang="en-US" b="1" dirty="0">
                <a:solidFill>
                  <a:schemeClr val="bg1"/>
                </a:solidFill>
              </a:rPr>
              <a:t>Book </a:t>
            </a:r>
            <a:r>
              <a:rPr lang="en-US" b="1" dirty="0" err="1">
                <a:solidFill>
                  <a:schemeClr val="bg1"/>
                </a:solidFill>
              </a:rPr>
              <a:t>StudIES</a:t>
            </a:r>
            <a:endParaRPr lang="en-US" b="1" dirty="0">
              <a:solidFill>
                <a:schemeClr val="bg1"/>
              </a:solidFill>
            </a:endParaRPr>
          </a:p>
        </p:txBody>
      </p:sp>
    </p:spTree>
    <p:extLst>
      <p:ext uri="{BB962C8B-B14F-4D97-AF65-F5344CB8AC3E}">
        <p14:creationId xmlns:p14="http://schemas.microsoft.com/office/powerpoint/2010/main" val="14538068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90650" y="4375785"/>
            <a:ext cx="4838700" cy="4024125"/>
          </a:xfrm>
        </p:spPr>
        <p:txBody>
          <a:bodyPr>
            <a:normAutofit/>
          </a:bodyPr>
          <a:lstStyle/>
          <a:p>
            <a:pPr>
              <a:lnSpc>
                <a:spcPct val="100000"/>
              </a:lnSpc>
              <a:spcBef>
                <a:spcPts val="0"/>
              </a:spcBef>
            </a:pPr>
            <a:r>
              <a:rPr lang="en-US" sz="3600" b="1" dirty="0">
                <a:solidFill>
                  <a:srgbClr val="FFC000"/>
                </a:solidFill>
              </a:rPr>
              <a:t>Tier 2 </a:t>
            </a:r>
            <a:r>
              <a:rPr lang="en-US" sz="3600" b="1" dirty="0">
                <a:solidFill>
                  <a:schemeClr val="accent1">
                    <a:lumMod val="60000"/>
                    <a:lumOff val="40000"/>
                  </a:schemeClr>
                </a:solidFill>
              </a:rPr>
              <a:t>&amp; 3</a:t>
            </a:r>
            <a:r>
              <a:rPr lang="en-US" sz="3600" b="1" dirty="0">
                <a:solidFill>
                  <a:srgbClr val="FFC000"/>
                </a:solidFill>
              </a:rPr>
              <a:t>: </a:t>
            </a:r>
          </a:p>
          <a:p>
            <a:pPr marL="0" indent="0">
              <a:lnSpc>
                <a:spcPct val="100000"/>
              </a:lnSpc>
              <a:spcBef>
                <a:spcPts val="0"/>
              </a:spcBef>
              <a:buNone/>
            </a:pPr>
            <a:r>
              <a:rPr lang="en-US" sz="3600" b="1" dirty="0">
                <a:solidFill>
                  <a:srgbClr val="FFC000"/>
                </a:solidFill>
              </a:rPr>
              <a:t>Trauma Informed Intervention</a:t>
            </a:r>
          </a:p>
        </p:txBody>
      </p:sp>
      <p:pic>
        <p:nvPicPr>
          <p:cNvPr id="4" name="Picture 3"/>
          <p:cNvPicPr>
            <a:picLocks noChangeAspect="1"/>
          </p:cNvPicPr>
          <p:nvPr/>
        </p:nvPicPr>
        <p:blipFill>
          <a:blip r:embed="rId3"/>
          <a:stretch>
            <a:fillRect/>
          </a:stretch>
        </p:blipFill>
        <p:spPr>
          <a:xfrm>
            <a:off x="5943600" y="614267"/>
            <a:ext cx="4629150" cy="5948458"/>
          </a:xfrm>
          <a:prstGeom prst="rect">
            <a:avLst/>
          </a:prstGeom>
        </p:spPr>
      </p:pic>
      <p:sp>
        <p:nvSpPr>
          <p:cNvPr id="6" name="Rectangle 5"/>
          <p:cNvSpPr/>
          <p:nvPr/>
        </p:nvSpPr>
        <p:spPr>
          <a:xfrm>
            <a:off x="1257300" y="1219885"/>
            <a:ext cx="4686300" cy="2862322"/>
          </a:xfrm>
          <a:prstGeom prst="rect">
            <a:avLst/>
          </a:prstGeom>
        </p:spPr>
        <p:txBody>
          <a:bodyPr wrap="square">
            <a:spAutoFit/>
          </a:bodyPr>
          <a:lstStyle/>
          <a:p>
            <a:r>
              <a:rPr lang="en-US" sz="3600" b="1" dirty="0">
                <a:solidFill>
                  <a:srgbClr val="FFC000"/>
                </a:solidFill>
                <a:latin typeface="futura-pt"/>
              </a:rPr>
              <a:t>Cognitive-Behavioral Intervention for Trauma in Schools (CBITS)</a:t>
            </a:r>
            <a:endParaRPr lang="en-US" sz="3600" b="1" i="0" dirty="0">
              <a:solidFill>
                <a:srgbClr val="FFC000"/>
              </a:solidFill>
              <a:effectLst/>
              <a:latin typeface="futura-pt"/>
            </a:endParaRPr>
          </a:p>
        </p:txBody>
      </p:sp>
    </p:spTree>
    <p:extLst>
      <p:ext uri="{BB962C8B-B14F-4D97-AF65-F5344CB8AC3E}">
        <p14:creationId xmlns:p14="http://schemas.microsoft.com/office/powerpoint/2010/main" val="111140589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Interventions</a:t>
            </a:r>
          </a:p>
        </p:txBody>
      </p:sp>
      <p:sp>
        <p:nvSpPr>
          <p:cNvPr id="3" name="Content Placeholder 2"/>
          <p:cNvSpPr>
            <a:spLocks noGrp="1"/>
          </p:cNvSpPr>
          <p:nvPr>
            <p:ph idx="1"/>
          </p:nvPr>
        </p:nvSpPr>
        <p:spPr>
          <a:xfrm>
            <a:off x="685800" y="2337435"/>
            <a:ext cx="10820400" cy="4024125"/>
          </a:xfrm>
        </p:spPr>
        <p:txBody>
          <a:bodyPr>
            <a:normAutofit/>
          </a:bodyPr>
          <a:lstStyle/>
          <a:p>
            <a:pPr>
              <a:lnSpc>
                <a:spcPct val="120000"/>
              </a:lnSpc>
            </a:pPr>
            <a:r>
              <a:rPr lang="en-US" sz="3200" dirty="0"/>
              <a:t>Trauma Informed Interventions: </a:t>
            </a:r>
            <a:r>
              <a:rPr lang="en-US" sz="4400" b="1" dirty="0">
                <a:solidFill>
                  <a:srgbClr val="0070C0"/>
                </a:solidFill>
              </a:rPr>
              <a:t>CBITS</a:t>
            </a:r>
            <a:r>
              <a:rPr lang="en-US" sz="3200" b="1" dirty="0">
                <a:solidFill>
                  <a:srgbClr val="0070C0"/>
                </a:solidFill>
              </a:rPr>
              <a:t>  </a:t>
            </a:r>
            <a:r>
              <a:rPr lang="en-US" sz="3200" dirty="0"/>
              <a:t>(Cognitive Behavioral Intervention for Trauma in Schools)</a:t>
            </a:r>
            <a:endParaRPr lang="en-US" sz="3200" b="1" dirty="0"/>
          </a:p>
          <a:p>
            <a:pPr>
              <a:lnSpc>
                <a:spcPct val="120000"/>
              </a:lnSpc>
            </a:pPr>
            <a:r>
              <a:rPr lang="en-US" sz="3200" dirty="0">
                <a:solidFill>
                  <a:schemeClr val="tx1">
                    <a:lumMod val="95000"/>
                  </a:schemeClr>
                </a:solidFill>
              </a:rPr>
              <a:t>See </a:t>
            </a:r>
            <a:r>
              <a:rPr lang="en-US" sz="3200" dirty="0">
                <a:solidFill>
                  <a:schemeClr val="tx1">
                    <a:lumMod val="95000"/>
                  </a:schemeClr>
                </a:solidFill>
                <a:hlinkClick r:id="rId3"/>
              </a:rPr>
              <a:t>https://cbitsprogram.org/</a:t>
            </a:r>
            <a:endParaRPr lang="en-US" sz="3200" dirty="0">
              <a:solidFill>
                <a:schemeClr val="tx1">
                  <a:lumMod val="95000"/>
                </a:schemeClr>
              </a:solidFill>
            </a:endParaRPr>
          </a:p>
          <a:p>
            <a:pPr>
              <a:lnSpc>
                <a:spcPct val="120000"/>
              </a:lnSpc>
            </a:pPr>
            <a:r>
              <a:rPr lang="en-US" sz="3200" dirty="0">
                <a:solidFill>
                  <a:schemeClr val="tx1">
                    <a:lumMod val="95000"/>
                  </a:schemeClr>
                </a:solidFill>
              </a:rPr>
              <a:t>Consider SSETS (</a:t>
            </a:r>
            <a:r>
              <a:rPr lang="en-US" sz="3200" dirty="0"/>
              <a:t>Support for Students Exposed to Trauma)</a:t>
            </a:r>
            <a:endParaRPr lang="en-US" sz="3200" dirty="0">
              <a:solidFill>
                <a:schemeClr val="tx1">
                  <a:lumMod val="95000"/>
                </a:schemeClr>
              </a:solidFill>
            </a:endParaRPr>
          </a:p>
        </p:txBody>
      </p:sp>
    </p:spTree>
    <p:extLst>
      <p:ext uri="{BB962C8B-B14F-4D97-AF65-F5344CB8AC3E}">
        <p14:creationId xmlns:p14="http://schemas.microsoft.com/office/powerpoint/2010/main" val="90182458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5550" y="117859"/>
            <a:ext cx="8610600" cy="1293028"/>
          </a:xfrm>
        </p:spPr>
        <p:txBody>
          <a:bodyPr>
            <a:normAutofit/>
          </a:bodyPr>
          <a:lstStyle/>
          <a:p>
            <a:r>
              <a:rPr lang="en-US" sz="6000" b="1" dirty="0">
                <a:solidFill>
                  <a:srgbClr val="0070C0"/>
                </a:solidFill>
              </a:rPr>
              <a:t>CBITS</a:t>
            </a:r>
            <a:endParaRPr lang="en-US" sz="6000" dirty="0"/>
          </a:p>
        </p:txBody>
      </p:sp>
      <p:sp>
        <p:nvSpPr>
          <p:cNvPr id="3" name="Content Placeholder 2"/>
          <p:cNvSpPr>
            <a:spLocks noGrp="1"/>
          </p:cNvSpPr>
          <p:nvPr>
            <p:ph idx="1"/>
          </p:nvPr>
        </p:nvSpPr>
        <p:spPr>
          <a:xfrm>
            <a:off x="857250" y="1182287"/>
            <a:ext cx="10820400" cy="4647060"/>
          </a:xfrm>
        </p:spPr>
        <p:txBody>
          <a:bodyPr>
            <a:noAutofit/>
          </a:bodyPr>
          <a:lstStyle/>
          <a:p>
            <a:pPr>
              <a:lnSpc>
                <a:spcPct val="170000"/>
              </a:lnSpc>
            </a:pPr>
            <a:r>
              <a:rPr lang="en-US" sz="2400" dirty="0"/>
              <a:t>school-based, group and individual intervention.</a:t>
            </a:r>
          </a:p>
          <a:p>
            <a:pPr>
              <a:lnSpc>
                <a:spcPct val="170000"/>
              </a:lnSpc>
            </a:pPr>
            <a:r>
              <a:rPr lang="en-US" sz="2400" dirty="0"/>
              <a:t>designed to reduce symptoms of post-traumatic stress disorder (PTSD), depression, and behavioral problems</a:t>
            </a:r>
          </a:p>
          <a:p>
            <a:pPr>
              <a:lnSpc>
                <a:spcPct val="170000"/>
              </a:lnSpc>
            </a:pPr>
            <a:r>
              <a:rPr lang="en-US" sz="2400" dirty="0"/>
              <a:t>designed to improve functioning, grades and attendance, peer and parent support, and coping skills.</a:t>
            </a:r>
          </a:p>
          <a:p>
            <a:pPr>
              <a:lnSpc>
                <a:spcPct val="170000"/>
              </a:lnSpc>
            </a:pPr>
            <a:r>
              <a:rPr lang="en-US" sz="2400" dirty="0"/>
              <a:t>CBITS uses cognitive-behavioral techniques (e.g., </a:t>
            </a:r>
            <a:r>
              <a:rPr lang="en-US" sz="2400" dirty="0" err="1"/>
              <a:t>psychoeducation</a:t>
            </a:r>
            <a:r>
              <a:rPr lang="en-US" sz="2400" dirty="0"/>
              <a:t>, relaxation, social problem solving, cognitive restructuring, and exposure).</a:t>
            </a:r>
          </a:p>
          <a:p>
            <a:pPr>
              <a:lnSpc>
                <a:spcPct val="170000"/>
              </a:lnSpc>
            </a:pPr>
            <a:r>
              <a:rPr lang="en-US" sz="2400" dirty="0"/>
              <a:t>5-12</a:t>
            </a:r>
            <a:r>
              <a:rPr lang="en-US" sz="2400" baseline="30000" dirty="0"/>
              <a:t>th</a:t>
            </a:r>
            <a:r>
              <a:rPr lang="en-US" sz="2400" dirty="0"/>
              <a:t> grade.</a:t>
            </a:r>
          </a:p>
        </p:txBody>
      </p:sp>
    </p:spTree>
    <p:extLst>
      <p:ext uri="{BB962C8B-B14F-4D97-AF65-F5344CB8AC3E}">
        <p14:creationId xmlns:p14="http://schemas.microsoft.com/office/powerpoint/2010/main" val="178615568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895600" y="117859"/>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a:t>SAMPLE session</a:t>
            </a:r>
            <a:endParaRPr lang="en-US" dirty="0"/>
          </a:p>
        </p:txBody>
      </p:sp>
      <p:sp>
        <p:nvSpPr>
          <p:cNvPr id="5" name="Rectangle 4"/>
          <p:cNvSpPr/>
          <p:nvPr/>
        </p:nvSpPr>
        <p:spPr>
          <a:xfrm>
            <a:off x="4528506" y="1041555"/>
            <a:ext cx="7194598" cy="369332"/>
          </a:xfrm>
          <a:prstGeom prst="rect">
            <a:avLst/>
          </a:prstGeom>
        </p:spPr>
        <p:txBody>
          <a:bodyPr wrap="none">
            <a:spAutoFit/>
          </a:bodyPr>
          <a:lstStyle/>
          <a:p>
            <a:r>
              <a:rPr lang="en-US" dirty="0"/>
              <a:t>https://</a:t>
            </a:r>
            <a:r>
              <a:rPr lang="en-US" dirty="0" err="1"/>
              <a:t>vimeo.com</a:t>
            </a:r>
            <a:r>
              <a:rPr lang="en-US" dirty="0"/>
              <a:t>/channels/</a:t>
            </a:r>
            <a:r>
              <a:rPr lang="en-US" dirty="0" err="1"/>
              <a:t>unitedwaydanecounty</a:t>
            </a:r>
            <a:r>
              <a:rPr lang="en-US" dirty="0"/>
              <a:t>/28408793</a:t>
            </a:r>
          </a:p>
        </p:txBody>
      </p:sp>
      <p:pic>
        <p:nvPicPr>
          <p:cNvPr id="6" name="Picture 5"/>
          <p:cNvPicPr>
            <a:picLocks noChangeAspect="1"/>
          </p:cNvPicPr>
          <p:nvPr/>
        </p:nvPicPr>
        <p:blipFill>
          <a:blip r:embed="rId3"/>
          <a:stretch>
            <a:fillRect/>
          </a:stretch>
        </p:blipFill>
        <p:spPr>
          <a:xfrm>
            <a:off x="2400299" y="1594254"/>
            <a:ext cx="7413625" cy="4950091"/>
          </a:xfrm>
          <a:prstGeom prst="rect">
            <a:avLst/>
          </a:prstGeom>
        </p:spPr>
      </p:pic>
    </p:spTree>
    <p:extLst>
      <p:ext uri="{BB962C8B-B14F-4D97-AF65-F5344CB8AC3E}">
        <p14:creationId xmlns:p14="http://schemas.microsoft.com/office/powerpoint/2010/main" val="115864244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22300" y="184151"/>
            <a:ext cx="6369050" cy="6326684"/>
          </a:xfrm>
          <a:prstGeom prst="rect">
            <a:avLst/>
          </a:prstGeom>
          <a:solidFill>
            <a:schemeClr val="accent4">
              <a:lumMod val="75000"/>
            </a:schemeClr>
          </a:solidFill>
          <a:ln w="76200">
            <a:solidFill>
              <a:schemeClr val="accent3">
                <a:lumMod val="60000"/>
                <a:lumOff val="40000"/>
              </a:schemeClr>
            </a:solidFill>
          </a:ln>
        </p:spPr>
      </p:pic>
      <p:sp>
        <p:nvSpPr>
          <p:cNvPr id="7" name="Content Placeholder 2"/>
          <p:cNvSpPr>
            <a:spLocks noGrp="1"/>
          </p:cNvSpPr>
          <p:nvPr>
            <p:ph idx="1"/>
          </p:nvPr>
        </p:nvSpPr>
        <p:spPr>
          <a:xfrm>
            <a:off x="7872412" y="1219201"/>
            <a:ext cx="4000500" cy="4024125"/>
          </a:xfrm>
        </p:spPr>
        <p:txBody>
          <a:bodyPr>
            <a:noAutofit/>
          </a:bodyPr>
          <a:lstStyle/>
          <a:p>
            <a:pPr marL="0" indent="0" algn="ctr">
              <a:lnSpc>
                <a:spcPct val="200000"/>
              </a:lnSpc>
              <a:buNone/>
            </a:pPr>
            <a:r>
              <a:rPr lang="en-US" sz="3200" b="1" dirty="0"/>
              <a:t>CBITS</a:t>
            </a:r>
          </a:p>
          <a:p>
            <a:pPr marL="0" indent="0" algn="ctr">
              <a:lnSpc>
                <a:spcPct val="200000"/>
              </a:lnSpc>
              <a:buNone/>
            </a:pPr>
            <a:r>
              <a:rPr lang="en-US" sz="3200" b="1" dirty="0"/>
              <a:t>Considerations?</a:t>
            </a:r>
            <a:endParaRPr lang="en-US" sz="2000" b="1" dirty="0"/>
          </a:p>
          <a:p>
            <a:pPr lvl="1">
              <a:lnSpc>
                <a:spcPct val="200000"/>
              </a:lnSpc>
            </a:pPr>
            <a:endParaRPr lang="en-US" b="1" dirty="0"/>
          </a:p>
        </p:txBody>
      </p:sp>
    </p:spTree>
    <p:extLst>
      <p:ext uri="{BB962C8B-B14F-4D97-AF65-F5344CB8AC3E}">
        <p14:creationId xmlns:p14="http://schemas.microsoft.com/office/powerpoint/2010/main" val="2955588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03404"/>
            <a:ext cx="10363200" cy="2209795"/>
          </a:xfrm>
        </p:spPr>
        <p:txBody>
          <a:bodyPr>
            <a:normAutofit fontScale="90000"/>
          </a:bodyPr>
          <a:lstStyle/>
          <a:p>
            <a:r>
              <a:rPr lang="en-US" sz="8000" b="1" dirty="0"/>
              <a:t>Welcome!</a:t>
            </a:r>
            <a:r>
              <a:rPr lang="en-US" dirty="0"/>
              <a:t/>
            </a:r>
            <a:br>
              <a:rPr lang="en-US" dirty="0"/>
            </a:br>
            <a:r>
              <a:rPr lang="en-US" sz="4900" dirty="0" err="1"/>
              <a:t>SchoolS</a:t>
            </a:r>
            <a:r>
              <a:rPr lang="en-US" sz="4900" dirty="0"/>
              <a:t> &amp; School-Wide Expectations</a:t>
            </a:r>
          </a:p>
        </p:txBody>
      </p:sp>
    </p:spTree>
    <p:extLst>
      <p:ext uri="{BB962C8B-B14F-4D97-AF65-F5344CB8AC3E}">
        <p14:creationId xmlns:p14="http://schemas.microsoft.com/office/powerpoint/2010/main" val="106821519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haring your exper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49" y="924306"/>
            <a:ext cx="8172451" cy="5263059"/>
          </a:xfrm>
          <a:prstGeom prst="rect">
            <a:avLst/>
          </a:prstGeom>
          <a:solidFill>
            <a:schemeClr val="accent4">
              <a:lumMod val="75000"/>
            </a:schemeClr>
          </a:solidFill>
        </p:spPr>
      </p:pic>
      <p:sp>
        <p:nvSpPr>
          <p:cNvPr id="5" name="Title 1"/>
          <p:cNvSpPr>
            <a:spLocks noGrp="1"/>
          </p:cNvSpPr>
          <p:nvPr>
            <p:ph type="title"/>
          </p:nvPr>
        </p:nvSpPr>
        <p:spPr>
          <a:xfrm>
            <a:off x="3067049" y="3333750"/>
            <a:ext cx="2476501" cy="1333502"/>
          </a:xfrm>
        </p:spPr>
        <p:txBody>
          <a:bodyPr/>
          <a:lstStyle/>
          <a:p>
            <a:r>
              <a:rPr lang="en-US" b="1" dirty="0">
                <a:solidFill>
                  <a:schemeClr val="bg1"/>
                </a:solidFill>
              </a:rPr>
              <a:t>CBITS</a:t>
            </a:r>
          </a:p>
        </p:txBody>
      </p:sp>
    </p:spTree>
    <p:extLst>
      <p:ext uri="{BB962C8B-B14F-4D97-AF65-F5344CB8AC3E}">
        <p14:creationId xmlns:p14="http://schemas.microsoft.com/office/powerpoint/2010/main" val="6064930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Interventions</a:t>
            </a:r>
          </a:p>
        </p:txBody>
      </p:sp>
      <p:sp>
        <p:nvSpPr>
          <p:cNvPr id="3" name="Content Placeholder 2"/>
          <p:cNvSpPr>
            <a:spLocks noGrp="1"/>
          </p:cNvSpPr>
          <p:nvPr>
            <p:ph idx="1"/>
          </p:nvPr>
        </p:nvSpPr>
        <p:spPr>
          <a:xfrm>
            <a:off x="685800" y="2057401"/>
            <a:ext cx="10820400" cy="4024125"/>
          </a:xfrm>
        </p:spPr>
        <p:txBody>
          <a:bodyPr>
            <a:normAutofit/>
          </a:bodyPr>
          <a:lstStyle/>
          <a:p>
            <a:pPr marL="0" indent="0">
              <a:lnSpc>
                <a:spcPct val="200000"/>
              </a:lnSpc>
              <a:buNone/>
            </a:pPr>
            <a:r>
              <a:rPr lang="en-US" sz="3600" b="1" dirty="0">
                <a:solidFill>
                  <a:srgbClr val="FFC000"/>
                </a:solidFill>
              </a:rPr>
              <a:t>Other Tier 2 Interventions </a:t>
            </a:r>
          </a:p>
          <a:p>
            <a:pPr lvl="1">
              <a:lnSpc>
                <a:spcPct val="200000"/>
              </a:lnSpc>
            </a:pPr>
            <a:r>
              <a:rPr lang="en-US" sz="3200" dirty="0"/>
              <a:t>Emotional Regulation</a:t>
            </a:r>
          </a:p>
          <a:p>
            <a:pPr lvl="1">
              <a:lnSpc>
                <a:spcPct val="200000"/>
              </a:lnSpc>
            </a:pPr>
            <a:r>
              <a:rPr lang="en-US" sz="3400" dirty="0"/>
              <a:t>Executive Thinking</a:t>
            </a:r>
          </a:p>
        </p:txBody>
      </p:sp>
      <p:sp>
        <p:nvSpPr>
          <p:cNvPr id="5" name="Rectangle 4"/>
          <p:cNvSpPr/>
          <p:nvPr/>
        </p:nvSpPr>
        <p:spPr>
          <a:xfrm rot="1601453">
            <a:off x="7559841" y="2858185"/>
            <a:ext cx="3207929" cy="1569660"/>
          </a:xfrm>
          <a:prstGeom prst="rect">
            <a:avLst/>
          </a:prstGeom>
        </p:spPr>
        <p:txBody>
          <a:bodyPr wrap="none">
            <a:spAutoFit/>
          </a:bodyPr>
          <a:lstStyle/>
          <a:p>
            <a:pPr algn="ctr">
              <a:lnSpc>
                <a:spcPct val="200000"/>
              </a:lnSpc>
            </a:pPr>
            <a:r>
              <a:rPr lang="en-US" sz="3200" b="1" i="1" dirty="0"/>
              <a:t>May also be </a:t>
            </a:r>
          </a:p>
          <a:p>
            <a:pPr algn="ctr"/>
            <a:r>
              <a:rPr lang="en-US" sz="3200" b="1" i="1" dirty="0"/>
              <a:t>trauma-related</a:t>
            </a:r>
          </a:p>
        </p:txBody>
      </p:sp>
    </p:spTree>
    <p:extLst>
      <p:ext uri="{BB962C8B-B14F-4D97-AF65-F5344CB8AC3E}">
        <p14:creationId xmlns:p14="http://schemas.microsoft.com/office/powerpoint/2010/main" val="23540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783739" y="1525020"/>
            <a:ext cx="3750732" cy="1293028"/>
          </a:xfrm>
        </p:spPr>
        <p:txBody>
          <a:bodyPr>
            <a:normAutofit fontScale="90000"/>
          </a:bodyPr>
          <a:lstStyle/>
          <a:p>
            <a:pPr algn="ctr"/>
            <a:r>
              <a:rPr lang="en-US" dirty="0"/>
              <a:t>Anger  or aggression management</a:t>
            </a:r>
            <a:br>
              <a:rPr lang="en-US" dirty="0"/>
            </a:br>
            <a:r>
              <a:rPr lang="en-US" dirty="0"/>
              <a:t/>
            </a:r>
            <a:br>
              <a:rPr lang="en-US" dirty="0"/>
            </a:br>
            <a:r>
              <a:rPr lang="en-US" dirty="0"/>
              <a:t>emotional-regulation</a:t>
            </a:r>
          </a:p>
        </p:txBody>
      </p:sp>
      <p:pic>
        <p:nvPicPr>
          <p:cNvPr id="2" name="Picture 1"/>
          <p:cNvPicPr>
            <a:picLocks noChangeAspect="1"/>
          </p:cNvPicPr>
          <p:nvPr/>
        </p:nvPicPr>
        <p:blipFill>
          <a:blip r:embed="rId3"/>
          <a:stretch>
            <a:fillRect/>
          </a:stretch>
        </p:blipFill>
        <p:spPr>
          <a:xfrm>
            <a:off x="919550" y="433842"/>
            <a:ext cx="6497250" cy="6030457"/>
          </a:xfrm>
          <a:prstGeom prst="rect">
            <a:avLst/>
          </a:prstGeom>
        </p:spPr>
      </p:pic>
    </p:spTree>
    <p:extLst>
      <p:ext uri="{BB962C8B-B14F-4D97-AF65-F5344CB8AC3E}">
        <p14:creationId xmlns:p14="http://schemas.microsoft.com/office/powerpoint/2010/main" val="15149992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Interventions</a:t>
            </a:r>
          </a:p>
        </p:txBody>
      </p:sp>
      <p:sp>
        <p:nvSpPr>
          <p:cNvPr id="3" name="Content Placeholder 2"/>
          <p:cNvSpPr>
            <a:spLocks noGrp="1"/>
          </p:cNvSpPr>
          <p:nvPr>
            <p:ph idx="1"/>
          </p:nvPr>
        </p:nvSpPr>
        <p:spPr>
          <a:xfrm>
            <a:off x="685800" y="2057401"/>
            <a:ext cx="10820400" cy="4024125"/>
          </a:xfrm>
        </p:spPr>
        <p:txBody>
          <a:bodyPr>
            <a:normAutofit/>
          </a:bodyPr>
          <a:lstStyle/>
          <a:p>
            <a:pPr marL="0" indent="0">
              <a:lnSpc>
                <a:spcPct val="200000"/>
              </a:lnSpc>
              <a:buNone/>
            </a:pPr>
            <a:r>
              <a:rPr lang="en-US" sz="3600" b="1" dirty="0">
                <a:solidFill>
                  <a:srgbClr val="FFC000"/>
                </a:solidFill>
              </a:rPr>
              <a:t>Other Tier 2 Interventions </a:t>
            </a:r>
          </a:p>
          <a:p>
            <a:pPr lvl="1">
              <a:lnSpc>
                <a:spcPct val="200000"/>
              </a:lnSpc>
            </a:pPr>
            <a:r>
              <a:rPr lang="en-US" sz="3200" dirty="0"/>
              <a:t>Emotional Regulation</a:t>
            </a:r>
          </a:p>
          <a:p>
            <a:pPr lvl="1">
              <a:lnSpc>
                <a:spcPct val="200000"/>
              </a:lnSpc>
            </a:pPr>
            <a:r>
              <a:rPr lang="en-US" sz="3400" dirty="0"/>
              <a:t>Executive Thinking</a:t>
            </a:r>
          </a:p>
        </p:txBody>
      </p:sp>
      <p:sp>
        <p:nvSpPr>
          <p:cNvPr id="5" name="Rectangle 4"/>
          <p:cNvSpPr/>
          <p:nvPr/>
        </p:nvSpPr>
        <p:spPr>
          <a:xfrm rot="1601453">
            <a:off x="7559841" y="2858185"/>
            <a:ext cx="3207929" cy="1569660"/>
          </a:xfrm>
          <a:prstGeom prst="rect">
            <a:avLst/>
          </a:prstGeom>
        </p:spPr>
        <p:txBody>
          <a:bodyPr wrap="none">
            <a:spAutoFit/>
          </a:bodyPr>
          <a:lstStyle/>
          <a:p>
            <a:pPr algn="ctr">
              <a:lnSpc>
                <a:spcPct val="200000"/>
              </a:lnSpc>
            </a:pPr>
            <a:r>
              <a:rPr lang="en-US" sz="3200" b="1" i="1" dirty="0"/>
              <a:t>May also be </a:t>
            </a:r>
          </a:p>
          <a:p>
            <a:pPr algn="ctr"/>
            <a:r>
              <a:rPr lang="en-US" sz="3200" b="1" i="1" dirty="0"/>
              <a:t>trauma-related</a:t>
            </a:r>
          </a:p>
        </p:txBody>
      </p:sp>
    </p:spTree>
    <p:extLst>
      <p:ext uri="{BB962C8B-B14F-4D97-AF65-F5344CB8AC3E}">
        <p14:creationId xmlns:p14="http://schemas.microsoft.com/office/powerpoint/2010/main" val="324547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5066" y="2690336"/>
            <a:ext cx="10634133" cy="2800767"/>
          </a:xfrm>
          <a:prstGeom prst="rect">
            <a:avLst/>
          </a:prstGeom>
        </p:spPr>
        <p:txBody>
          <a:bodyPr wrap="square">
            <a:spAutoFit/>
          </a:bodyPr>
          <a:lstStyle/>
          <a:p>
            <a:r>
              <a:rPr lang="en-US" sz="3200" dirty="0"/>
              <a:t>Students who engage in </a:t>
            </a:r>
            <a:r>
              <a:rPr lang="en-US" sz="4000" b="1" dirty="0">
                <a:solidFill>
                  <a:srgbClr val="0070C0"/>
                </a:solidFill>
              </a:rPr>
              <a:t>proactive aggression </a:t>
            </a:r>
            <a:r>
              <a:rPr lang="en-US" sz="3200" dirty="0"/>
              <a:t>initiate aggressive behavior to obtain some goal or outcome. Conversely, students who engage in </a:t>
            </a:r>
            <a:r>
              <a:rPr lang="en-US" sz="4000" b="1" dirty="0">
                <a:solidFill>
                  <a:srgbClr val="0070C0"/>
                </a:solidFill>
              </a:rPr>
              <a:t>reactive aggression </a:t>
            </a:r>
            <a:r>
              <a:rPr lang="en-US" sz="3200" dirty="0"/>
              <a:t>are responding to perceived threats around them. </a:t>
            </a:r>
          </a:p>
        </p:txBody>
      </p:sp>
      <p:sp>
        <p:nvSpPr>
          <p:cNvPr id="4" name="Rectangle 3"/>
          <p:cNvSpPr/>
          <p:nvPr/>
        </p:nvSpPr>
        <p:spPr>
          <a:xfrm>
            <a:off x="9127683" y="5831928"/>
            <a:ext cx="2196435" cy="369332"/>
          </a:xfrm>
          <a:prstGeom prst="rect">
            <a:avLst/>
          </a:prstGeom>
        </p:spPr>
        <p:txBody>
          <a:bodyPr wrap="none">
            <a:spAutoFit/>
          </a:bodyPr>
          <a:lstStyle/>
          <a:p>
            <a:r>
              <a:rPr lang="en-US" dirty="0"/>
              <a:t>(NASP, 2008, p.12)</a:t>
            </a:r>
          </a:p>
        </p:txBody>
      </p:sp>
      <p:sp>
        <p:nvSpPr>
          <p:cNvPr id="5" name="Title 1"/>
          <p:cNvSpPr txBox="1">
            <a:spLocks/>
          </p:cNvSpPr>
          <p:nvPr/>
        </p:nvSpPr>
        <p:spPr>
          <a:xfrm>
            <a:off x="1900768" y="868089"/>
            <a:ext cx="9948332" cy="1293028"/>
          </a:xfrm>
          <a:prstGeom prst="rect">
            <a:avLst/>
          </a:prstGeom>
        </p:spPr>
        <p:txBody>
          <a:bodyPr vert="horz" lIns="91440" tIns="45720" rIns="91440" bIns="45720" rtlCol="0" anchor="ctr">
            <a:normAutofit fontScale="975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3600" b="1" dirty="0">
                <a:solidFill>
                  <a:srgbClr val="FFC000"/>
                </a:solidFill>
              </a:rPr>
              <a:t>Anger  or aggression management</a:t>
            </a:r>
            <a:br>
              <a:rPr lang="en-US" sz="3600" b="1" dirty="0">
                <a:solidFill>
                  <a:srgbClr val="FFC000"/>
                </a:solidFill>
              </a:rPr>
            </a:br>
            <a:r>
              <a:rPr lang="en-US" sz="3600" b="1" dirty="0">
                <a:solidFill>
                  <a:srgbClr val="FFC000"/>
                </a:solidFill>
              </a:rPr>
              <a:t>emotional-regulation</a:t>
            </a:r>
          </a:p>
        </p:txBody>
      </p:sp>
    </p:spTree>
    <p:extLst>
      <p:ext uri="{BB962C8B-B14F-4D97-AF65-F5344CB8AC3E}">
        <p14:creationId xmlns:p14="http://schemas.microsoft.com/office/powerpoint/2010/main" val="194874376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85800" y="1989667"/>
            <a:ext cx="7543800" cy="4480433"/>
          </a:xfrm>
          <a:prstGeom prst="rect">
            <a:avLst/>
          </a:prstGeom>
        </p:spPr>
      </p:pic>
      <p:sp>
        <p:nvSpPr>
          <p:cNvPr id="9" name="Title 1"/>
          <p:cNvSpPr txBox="1">
            <a:spLocks/>
          </p:cNvSpPr>
          <p:nvPr/>
        </p:nvSpPr>
        <p:spPr>
          <a:xfrm>
            <a:off x="1996018" y="468039"/>
            <a:ext cx="9948332" cy="1293028"/>
          </a:xfrm>
          <a:prstGeom prst="rect">
            <a:avLst/>
          </a:prstGeom>
        </p:spPr>
        <p:txBody>
          <a:bodyPr vert="horz" lIns="91440" tIns="45720" rIns="91440" bIns="45720" rtlCol="0" anchor="ctr">
            <a:normAutofit fontScale="975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3600" b="1" dirty="0">
                <a:solidFill>
                  <a:srgbClr val="FFC000"/>
                </a:solidFill>
              </a:rPr>
              <a:t>Anger  or aggression management</a:t>
            </a:r>
            <a:br>
              <a:rPr lang="en-US" sz="3600" b="1" dirty="0">
                <a:solidFill>
                  <a:srgbClr val="FFC000"/>
                </a:solidFill>
              </a:rPr>
            </a:br>
            <a:r>
              <a:rPr lang="en-US" sz="3600" b="1" dirty="0">
                <a:solidFill>
                  <a:srgbClr val="FFC000"/>
                </a:solidFill>
              </a:rPr>
              <a:t>emotional-regulation</a:t>
            </a:r>
          </a:p>
        </p:txBody>
      </p:sp>
    </p:spTree>
    <p:extLst>
      <p:ext uri="{BB962C8B-B14F-4D97-AF65-F5344CB8AC3E}">
        <p14:creationId xmlns:p14="http://schemas.microsoft.com/office/powerpoint/2010/main" val="14946177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1000" y="2057401"/>
            <a:ext cx="7899400" cy="4038600"/>
          </a:xfrm>
          <a:prstGeom prst="rect">
            <a:avLst/>
          </a:prstGeom>
        </p:spPr>
      </p:pic>
      <p:sp>
        <p:nvSpPr>
          <p:cNvPr id="5" name="Title 1"/>
          <p:cNvSpPr txBox="1">
            <a:spLocks/>
          </p:cNvSpPr>
          <p:nvPr/>
        </p:nvSpPr>
        <p:spPr>
          <a:xfrm>
            <a:off x="1996018" y="468039"/>
            <a:ext cx="9948332" cy="1293028"/>
          </a:xfrm>
          <a:prstGeom prst="rect">
            <a:avLst/>
          </a:prstGeom>
        </p:spPr>
        <p:txBody>
          <a:bodyPr vert="horz" lIns="91440" tIns="45720" rIns="91440" bIns="45720" rtlCol="0" anchor="ctr">
            <a:normAutofit fontScale="975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3600" b="1" dirty="0">
                <a:solidFill>
                  <a:srgbClr val="FFC000"/>
                </a:solidFill>
              </a:rPr>
              <a:t>Anger  or aggression management</a:t>
            </a:r>
            <a:br>
              <a:rPr lang="en-US" sz="3600" b="1" dirty="0">
                <a:solidFill>
                  <a:srgbClr val="FFC000"/>
                </a:solidFill>
              </a:rPr>
            </a:br>
            <a:r>
              <a:rPr lang="en-US" sz="3600" b="1" dirty="0">
                <a:solidFill>
                  <a:srgbClr val="FFC000"/>
                </a:solidFill>
              </a:rPr>
              <a:t>emotional-regulation</a:t>
            </a:r>
          </a:p>
        </p:txBody>
      </p:sp>
    </p:spTree>
    <p:extLst>
      <p:ext uri="{BB962C8B-B14F-4D97-AF65-F5344CB8AC3E}">
        <p14:creationId xmlns:p14="http://schemas.microsoft.com/office/powerpoint/2010/main" val="144482367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117859"/>
            <a:ext cx="8610600" cy="1293028"/>
          </a:xfrm>
        </p:spPr>
        <p:txBody>
          <a:bodyPr/>
          <a:lstStyle/>
          <a:p>
            <a:r>
              <a:rPr lang="en-US" b="1" dirty="0">
                <a:solidFill>
                  <a:srgbClr val="FFC000"/>
                </a:solidFill>
              </a:rPr>
              <a:t>Think first</a:t>
            </a:r>
          </a:p>
        </p:txBody>
      </p:sp>
      <p:pic>
        <p:nvPicPr>
          <p:cNvPr id="4" name="Picture 3"/>
          <p:cNvPicPr>
            <a:picLocks noChangeAspect="1"/>
          </p:cNvPicPr>
          <p:nvPr/>
        </p:nvPicPr>
        <p:blipFill>
          <a:blip r:embed="rId3"/>
          <a:stretch>
            <a:fillRect/>
          </a:stretch>
        </p:blipFill>
        <p:spPr>
          <a:xfrm>
            <a:off x="1143000" y="764373"/>
            <a:ext cx="3632200" cy="5277218"/>
          </a:xfrm>
          <a:prstGeom prst="rect">
            <a:avLst/>
          </a:prstGeom>
        </p:spPr>
      </p:pic>
      <p:sp>
        <p:nvSpPr>
          <p:cNvPr id="5" name="Content Placeholder 2"/>
          <p:cNvSpPr>
            <a:spLocks noGrp="1"/>
          </p:cNvSpPr>
          <p:nvPr>
            <p:ph idx="1"/>
          </p:nvPr>
        </p:nvSpPr>
        <p:spPr>
          <a:xfrm>
            <a:off x="5213350" y="1394531"/>
            <a:ext cx="6292850" cy="4647060"/>
          </a:xfrm>
        </p:spPr>
        <p:txBody>
          <a:bodyPr>
            <a:noAutofit/>
          </a:bodyPr>
          <a:lstStyle/>
          <a:p>
            <a:pPr>
              <a:lnSpc>
                <a:spcPct val="170000"/>
              </a:lnSpc>
            </a:pPr>
            <a:r>
              <a:rPr lang="en-US" sz="2400" dirty="0"/>
              <a:t>School-based group intervention designed to be used in the high school setting for students in grades 9-12.</a:t>
            </a:r>
          </a:p>
          <a:p>
            <a:pPr>
              <a:lnSpc>
                <a:spcPct val="170000"/>
              </a:lnSpc>
            </a:pPr>
            <a:r>
              <a:rPr lang="en-US" sz="2400" dirty="0"/>
              <a:t>Facilitated by clinicians.</a:t>
            </a:r>
          </a:p>
          <a:p>
            <a:pPr>
              <a:lnSpc>
                <a:spcPct val="170000"/>
              </a:lnSpc>
            </a:pPr>
            <a:r>
              <a:rPr lang="en-US" sz="2400" dirty="0"/>
              <a:t>[Equips] students with the social processing and behavioral skills needed to reduce impulsive and reactive aggressive responses to anger.</a:t>
            </a:r>
          </a:p>
        </p:txBody>
      </p:sp>
    </p:spTree>
    <p:extLst>
      <p:ext uri="{BB962C8B-B14F-4D97-AF65-F5344CB8AC3E}">
        <p14:creationId xmlns:p14="http://schemas.microsoft.com/office/powerpoint/2010/main" val="40790955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22300" y="184151"/>
            <a:ext cx="6369050" cy="6326684"/>
          </a:xfrm>
          <a:prstGeom prst="rect">
            <a:avLst/>
          </a:prstGeom>
          <a:solidFill>
            <a:schemeClr val="accent4">
              <a:lumMod val="75000"/>
            </a:schemeClr>
          </a:solidFill>
          <a:ln w="76200">
            <a:solidFill>
              <a:schemeClr val="accent3">
                <a:lumMod val="60000"/>
                <a:lumOff val="40000"/>
              </a:schemeClr>
            </a:solidFill>
          </a:ln>
        </p:spPr>
      </p:pic>
      <p:sp>
        <p:nvSpPr>
          <p:cNvPr id="7" name="Content Placeholder 2"/>
          <p:cNvSpPr>
            <a:spLocks noGrp="1"/>
          </p:cNvSpPr>
          <p:nvPr>
            <p:ph idx="1"/>
          </p:nvPr>
        </p:nvSpPr>
        <p:spPr>
          <a:xfrm>
            <a:off x="7872412" y="1219201"/>
            <a:ext cx="4000500" cy="4024125"/>
          </a:xfrm>
        </p:spPr>
        <p:txBody>
          <a:bodyPr>
            <a:noAutofit/>
          </a:bodyPr>
          <a:lstStyle/>
          <a:p>
            <a:pPr marL="0" indent="0" algn="ctr">
              <a:lnSpc>
                <a:spcPct val="200000"/>
              </a:lnSpc>
              <a:buNone/>
            </a:pPr>
            <a:r>
              <a:rPr lang="en-US" sz="3200" b="1" dirty="0"/>
              <a:t>Small Intervention Group</a:t>
            </a:r>
          </a:p>
          <a:p>
            <a:pPr marL="0" indent="0" algn="ctr">
              <a:lnSpc>
                <a:spcPct val="200000"/>
              </a:lnSpc>
              <a:buNone/>
            </a:pPr>
            <a:r>
              <a:rPr lang="en-US" sz="3200" b="1" dirty="0"/>
              <a:t>Considerations?</a:t>
            </a:r>
            <a:endParaRPr lang="en-US" sz="2000" b="1" dirty="0"/>
          </a:p>
          <a:p>
            <a:pPr lvl="1">
              <a:lnSpc>
                <a:spcPct val="200000"/>
              </a:lnSpc>
            </a:pPr>
            <a:endParaRPr lang="en-US" b="1" dirty="0"/>
          </a:p>
        </p:txBody>
      </p:sp>
    </p:spTree>
    <p:extLst>
      <p:ext uri="{BB962C8B-B14F-4D97-AF65-F5344CB8AC3E}">
        <p14:creationId xmlns:p14="http://schemas.microsoft.com/office/powerpoint/2010/main" val="21596794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067049" y="3333750"/>
            <a:ext cx="2476501" cy="1333502"/>
          </a:xfrm>
        </p:spPr>
        <p:txBody>
          <a:bodyPr/>
          <a:lstStyle/>
          <a:p>
            <a:r>
              <a:rPr lang="en-US" b="1" dirty="0">
                <a:solidFill>
                  <a:schemeClr val="bg1"/>
                </a:solidFill>
              </a:rPr>
              <a:t>CBITS</a:t>
            </a:r>
          </a:p>
        </p:txBody>
      </p:sp>
      <p:pic>
        <p:nvPicPr>
          <p:cNvPr id="2" name="Picture 1"/>
          <p:cNvPicPr>
            <a:picLocks noChangeAspect="1"/>
          </p:cNvPicPr>
          <p:nvPr/>
        </p:nvPicPr>
        <p:blipFill>
          <a:blip r:embed="rId3"/>
          <a:stretch>
            <a:fillRect/>
          </a:stretch>
        </p:blipFill>
        <p:spPr>
          <a:xfrm>
            <a:off x="1195387" y="1472865"/>
            <a:ext cx="7262813" cy="5055271"/>
          </a:xfrm>
          <a:prstGeom prst="rect">
            <a:avLst/>
          </a:prstGeom>
        </p:spPr>
      </p:pic>
      <p:sp>
        <p:nvSpPr>
          <p:cNvPr id="6" name="Title 1"/>
          <p:cNvSpPr txBox="1">
            <a:spLocks/>
          </p:cNvSpPr>
          <p:nvPr/>
        </p:nvSpPr>
        <p:spPr>
          <a:xfrm>
            <a:off x="1805518" y="236987"/>
            <a:ext cx="9948332" cy="1293028"/>
          </a:xfrm>
          <a:prstGeom prst="rect">
            <a:avLst/>
          </a:prstGeom>
        </p:spPr>
        <p:txBody>
          <a:bodyPr vert="horz" lIns="91440" tIns="45720" rIns="91440" bIns="45720" rtlCol="0" anchor="ctr">
            <a:normAutofit fontScale="975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800" b="1" dirty="0">
                <a:solidFill>
                  <a:srgbClr val="FFC000"/>
                </a:solidFill>
              </a:rPr>
              <a:t>Anger  or aggression management</a:t>
            </a:r>
            <a:br>
              <a:rPr lang="en-US" sz="2800" b="1" dirty="0">
                <a:solidFill>
                  <a:srgbClr val="FFC000"/>
                </a:solidFill>
              </a:rPr>
            </a:br>
            <a:r>
              <a:rPr lang="en-US" sz="2800" b="1" dirty="0">
                <a:solidFill>
                  <a:srgbClr val="FFC000"/>
                </a:solidFill>
              </a:rPr>
              <a:t>emotional-regulation</a:t>
            </a:r>
          </a:p>
        </p:txBody>
      </p:sp>
    </p:spTree>
    <p:extLst>
      <p:ext uri="{BB962C8B-B14F-4D97-AF65-F5344CB8AC3E}">
        <p14:creationId xmlns:p14="http://schemas.microsoft.com/office/powerpoint/2010/main" val="2304531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6385" y="1145373"/>
            <a:ext cx="11552571" cy="1293028"/>
          </a:xfrm>
        </p:spPr>
        <p:txBody>
          <a:bodyPr>
            <a:noAutofit/>
          </a:bodyPr>
          <a:lstStyle/>
          <a:p>
            <a:r>
              <a:rPr lang="en-US" sz="2800" b="1" dirty="0"/>
              <a:t>Tell us a bit about yourselves</a:t>
            </a:r>
            <a:br>
              <a:rPr lang="en-US" sz="2800" b="1" dirty="0"/>
            </a:br>
            <a:r>
              <a:rPr lang="en-US" sz="2800" b="1" dirty="0"/>
              <a:t>and your relationship with PBS and/or a MTSS for behavior</a:t>
            </a:r>
          </a:p>
        </p:txBody>
      </p:sp>
      <p:sp>
        <p:nvSpPr>
          <p:cNvPr id="4" name="Rectangle 3"/>
          <p:cNvSpPr/>
          <p:nvPr/>
        </p:nvSpPr>
        <p:spPr>
          <a:xfrm>
            <a:off x="226385" y="2738549"/>
            <a:ext cx="2661266" cy="2043001"/>
          </a:xfrm>
          <a:prstGeom prst="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A</a:t>
            </a:r>
          </a:p>
          <a:p>
            <a:pPr algn="ctr"/>
            <a:r>
              <a:rPr lang="en-US" sz="4000" dirty="0">
                <a:solidFill>
                  <a:schemeClr val="bg1"/>
                </a:solidFill>
              </a:rPr>
              <a:t>NEW</a:t>
            </a:r>
          </a:p>
          <a:p>
            <a:pPr algn="ctr"/>
            <a:r>
              <a:rPr lang="en-US" sz="4000" dirty="0">
                <a:solidFill>
                  <a:schemeClr val="bg1"/>
                </a:solidFill>
              </a:rPr>
              <a:t>CRUSH </a:t>
            </a:r>
          </a:p>
        </p:txBody>
      </p:sp>
      <p:sp>
        <p:nvSpPr>
          <p:cNvPr id="6" name="Rectangle 5"/>
          <p:cNvSpPr/>
          <p:nvPr/>
        </p:nvSpPr>
        <p:spPr>
          <a:xfrm>
            <a:off x="3053120" y="3567002"/>
            <a:ext cx="2831706" cy="2219103"/>
          </a:xfrm>
          <a:prstGeom prst="rect">
            <a:avLst/>
          </a:prstGeom>
          <a:solidFill>
            <a:srgbClr val="8A80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WE ARE </a:t>
            </a:r>
            <a:r>
              <a:rPr lang="en-US" sz="2800" dirty="0">
                <a:solidFill>
                  <a:schemeClr val="bg1"/>
                </a:solidFill>
              </a:rPr>
              <a:t>ENGAGED</a:t>
            </a:r>
          </a:p>
        </p:txBody>
      </p:sp>
      <p:sp>
        <p:nvSpPr>
          <p:cNvPr id="7" name="Rectangle 6"/>
          <p:cNvSpPr/>
          <p:nvPr/>
        </p:nvSpPr>
        <p:spPr>
          <a:xfrm>
            <a:off x="6050296" y="3552603"/>
            <a:ext cx="2781595" cy="2219103"/>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WE’RE </a:t>
            </a:r>
            <a:r>
              <a:rPr lang="en-US" sz="3200" dirty="0">
                <a:solidFill>
                  <a:schemeClr val="bg1"/>
                </a:solidFill>
              </a:rPr>
              <a:t>MARRIED</a:t>
            </a:r>
          </a:p>
        </p:txBody>
      </p:sp>
      <p:sp>
        <p:nvSpPr>
          <p:cNvPr id="8" name="Rectangle 7"/>
          <p:cNvSpPr/>
          <p:nvPr/>
        </p:nvSpPr>
        <p:spPr>
          <a:xfrm>
            <a:off x="8997361" y="2738549"/>
            <a:ext cx="2781595" cy="2219103"/>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WE’RE </a:t>
            </a:r>
            <a:r>
              <a:rPr lang="en-US" sz="2800" dirty="0">
                <a:solidFill>
                  <a:schemeClr val="bg1"/>
                </a:solidFill>
              </a:rPr>
              <a:t>RECONCILING</a:t>
            </a:r>
          </a:p>
        </p:txBody>
      </p:sp>
    </p:spTree>
    <p:extLst>
      <p:ext uri="{BB962C8B-B14F-4D97-AF65-F5344CB8AC3E}">
        <p14:creationId xmlns:p14="http://schemas.microsoft.com/office/powerpoint/2010/main" val="24788056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E9552-251A-3145-AA3D-2A64741B0CB8}"/>
              </a:ext>
            </a:extLst>
          </p:cNvPr>
          <p:cNvSpPr>
            <a:spLocks noGrp="1"/>
          </p:cNvSpPr>
          <p:nvPr>
            <p:ph type="title"/>
          </p:nvPr>
        </p:nvSpPr>
        <p:spPr/>
        <p:txBody>
          <a:bodyPr/>
          <a:lstStyle/>
          <a:p>
            <a:r>
              <a:rPr lang="en-US" b="1" dirty="0">
                <a:solidFill>
                  <a:srgbClr val="FFC000"/>
                </a:solidFill>
              </a:rPr>
              <a:t>Executive Function and </a:t>
            </a:r>
            <a:br>
              <a:rPr lang="en-US" b="1" dirty="0">
                <a:solidFill>
                  <a:srgbClr val="FFC000"/>
                </a:solidFill>
              </a:rPr>
            </a:br>
            <a:r>
              <a:rPr lang="en-US" b="1" dirty="0">
                <a:solidFill>
                  <a:srgbClr val="FFC000"/>
                </a:solidFill>
              </a:rPr>
              <a:t>Self-regulation Skills:</a:t>
            </a:r>
            <a:endParaRPr lang="en-US" dirty="0">
              <a:solidFill>
                <a:srgbClr val="FFC000"/>
              </a:solidFill>
            </a:endParaRPr>
          </a:p>
        </p:txBody>
      </p:sp>
      <p:sp>
        <p:nvSpPr>
          <p:cNvPr id="3" name="Content Placeholder 2">
            <a:extLst>
              <a:ext uri="{FF2B5EF4-FFF2-40B4-BE49-F238E27FC236}">
                <a16:creationId xmlns:a16="http://schemas.microsoft.com/office/drawing/2014/main" id="{5B2D3FE2-E5FA-1943-B019-595240D9F9C6}"/>
              </a:ext>
            </a:extLst>
          </p:cNvPr>
          <p:cNvSpPr>
            <a:spLocks noGrp="1"/>
          </p:cNvSpPr>
          <p:nvPr>
            <p:ph idx="1"/>
          </p:nvPr>
        </p:nvSpPr>
        <p:spPr/>
        <p:txBody>
          <a:bodyPr>
            <a:normAutofit/>
          </a:bodyPr>
          <a:lstStyle/>
          <a:p>
            <a:pPr marL="0" indent="0">
              <a:lnSpc>
                <a:spcPct val="150000"/>
              </a:lnSpc>
              <a:spcAft>
                <a:spcPts val="1200"/>
              </a:spcAft>
              <a:buNone/>
            </a:pPr>
            <a:r>
              <a:rPr lang="en-US" sz="2400" dirty="0"/>
              <a:t>“These are the mental processes that enable us to </a:t>
            </a:r>
            <a:r>
              <a:rPr lang="en-US" sz="2400" b="1" dirty="0"/>
              <a:t>plan</a:t>
            </a:r>
            <a:r>
              <a:rPr lang="en-US" sz="2400" dirty="0"/>
              <a:t>, </a:t>
            </a:r>
            <a:r>
              <a:rPr lang="en-US" sz="2400" b="1" dirty="0"/>
              <a:t>focus</a:t>
            </a:r>
            <a:r>
              <a:rPr lang="en-US" sz="2400" dirty="0"/>
              <a:t> attention, </a:t>
            </a:r>
            <a:r>
              <a:rPr lang="en-US" sz="2400" b="1" dirty="0"/>
              <a:t>remember</a:t>
            </a:r>
            <a:r>
              <a:rPr lang="en-US" sz="2400" dirty="0"/>
              <a:t> instructions, and </a:t>
            </a:r>
            <a:r>
              <a:rPr lang="en-US" sz="2400" b="1" dirty="0"/>
              <a:t>juggle</a:t>
            </a:r>
            <a:r>
              <a:rPr lang="en-US" sz="2400" dirty="0"/>
              <a:t> multiple tasks successfully. “</a:t>
            </a:r>
          </a:p>
        </p:txBody>
      </p:sp>
      <p:sp>
        <p:nvSpPr>
          <p:cNvPr id="4" name="TextBox 3"/>
          <p:cNvSpPr txBox="1"/>
          <p:nvPr/>
        </p:nvSpPr>
        <p:spPr>
          <a:xfrm>
            <a:off x="1023136" y="3829944"/>
            <a:ext cx="6991350" cy="2585323"/>
          </a:xfrm>
          <a:prstGeom prst="rect">
            <a:avLst/>
          </a:prstGeom>
          <a:noFill/>
        </p:spPr>
        <p:txBody>
          <a:bodyPr wrap="square" rtlCol="0">
            <a:spAutoFit/>
          </a:bodyPr>
          <a:lstStyle/>
          <a:p>
            <a:r>
              <a:rPr lang="en-US" sz="2400" dirty="0"/>
              <a:t>“Just as an air traffic control system at a busy airport safely manages the arrivals and departures of many aircraft on multiple runways, the brain needs this skill set to </a:t>
            </a:r>
            <a:r>
              <a:rPr lang="en-US" sz="2400" b="1" dirty="0"/>
              <a:t>filter distractions, prioritize tasks, set and achieve goals, and control impulses.”</a:t>
            </a:r>
          </a:p>
          <a:p>
            <a:endParaRPr lang="en-US" dirty="0"/>
          </a:p>
        </p:txBody>
      </p:sp>
      <p:pic>
        <p:nvPicPr>
          <p:cNvPr id="2050" name="Picture 2" descr="Image result for air traffic controll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4936" y="3683694"/>
            <a:ext cx="3910814" cy="26332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DDDAF4C-254F-1B49-B16C-8439F20AF8A3}"/>
              </a:ext>
            </a:extLst>
          </p:cNvPr>
          <p:cNvSpPr txBox="1"/>
          <p:nvPr/>
        </p:nvSpPr>
        <p:spPr>
          <a:xfrm>
            <a:off x="2011680" y="6316976"/>
            <a:ext cx="5029200" cy="369332"/>
          </a:xfrm>
          <a:prstGeom prst="rect">
            <a:avLst/>
          </a:prstGeom>
          <a:noFill/>
        </p:spPr>
        <p:txBody>
          <a:bodyPr wrap="square" rtlCol="0">
            <a:spAutoFit/>
          </a:bodyPr>
          <a:lstStyle/>
          <a:p>
            <a:r>
              <a:rPr lang="en-US" dirty="0"/>
              <a:t>From https://</a:t>
            </a:r>
            <a:r>
              <a:rPr lang="en-US" dirty="0" err="1"/>
              <a:t>developingchild.harvard.edu</a:t>
            </a:r>
            <a:r>
              <a:rPr lang="en-US" dirty="0"/>
              <a:t>/ </a:t>
            </a:r>
          </a:p>
        </p:txBody>
      </p:sp>
    </p:spTree>
    <p:extLst>
      <p:ext uri="{BB962C8B-B14F-4D97-AF65-F5344CB8AC3E}">
        <p14:creationId xmlns:p14="http://schemas.microsoft.com/office/powerpoint/2010/main" val="209515151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FBAA9-17CB-1346-8C5D-DA1C07DB9B8B}"/>
              </a:ext>
            </a:extLst>
          </p:cNvPr>
          <p:cNvSpPr>
            <a:spLocks noGrp="1"/>
          </p:cNvSpPr>
          <p:nvPr>
            <p:ph type="title" idx="4294967295"/>
          </p:nvPr>
        </p:nvSpPr>
        <p:spPr>
          <a:xfrm>
            <a:off x="731601" y="2497510"/>
            <a:ext cx="10515600" cy="3360568"/>
          </a:xfrm>
        </p:spPr>
        <p:txBody>
          <a:bodyPr>
            <a:normAutofit fontScale="90000"/>
          </a:bodyPr>
          <a:lstStyle/>
          <a:p>
            <a:r>
              <a:rPr lang="en-US" cap="none" dirty="0"/>
              <a:t>Exposure to trauma and chronic stress can delay and impair these skills</a:t>
            </a:r>
            <a:br>
              <a:rPr lang="en-US" cap="none" dirty="0"/>
            </a:br>
            <a:r>
              <a:rPr lang="en-US" cap="none" dirty="0"/>
              <a:t/>
            </a:r>
            <a:br>
              <a:rPr lang="en-US" cap="none" dirty="0"/>
            </a:br>
            <a:r>
              <a:rPr lang="en-US" cap="none" dirty="0"/>
              <a:t>BUT like all skills, they will improve with practice and more practice makes them less effortful</a:t>
            </a:r>
            <a:br>
              <a:rPr lang="en-US" cap="none" dirty="0"/>
            </a:br>
            <a:r>
              <a:rPr lang="en-US" cap="none" dirty="0"/>
              <a:t/>
            </a:r>
            <a:br>
              <a:rPr lang="en-US" cap="none" dirty="0"/>
            </a:br>
            <a:endParaRPr lang="en-US" b="1" i="1" cap="none" dirty="0"/>
          </a:p>
        </p:txBody>
      </p:sp>
      <p:sp>
        <p:nvSpPr>
          <p:cNvPr id="4" name="Title 1">
            <a:extLst>
              <a:ext uri="{FF2B5EF4-FFF2-40B4-BE49-F238E27FC236}">
                <a16:creationId xmlns:a16="http://schemas.microsoft.com/office/drawing/2014/main" id="{C27E9552-251A-3145-AA3D-2A64741B0CB8}"/>
              </a:ext>
            </a:extLst>
          </p:cNvPr>
          <p:cNvSpPr txBox="1">
            <a:spLocks/>
          </p:cNvSpPr>
          <p:nvPr/>
        </p:nvSpPr>
        <p:spPr>
          <a:xfrm>
            <a:off x="2895600" y="764373"/>
            <a:ext cx="8610600" cy="1293028"/>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b="1">
                <a:solidFill>
                  <a:srgbClr val="FFC000"/>
                </a:solidFill>
              </a:rPr>
              <a:t>Executive Function and </a:t>
            </a:r>
            <a:br>
              <a:rPr lang="en-US" b="1">
                <a:solidFill>
                  <a:srgbClr val="FFC000"/>
                </a:solidFill>
              </a:rPr>
            </a:br>
            <a:r>
              <a:rPr lang="en-US" b="1">
                <a:solidFill>
                  <a:srgbClr val="FFC000"/>
                </a:solidFill>
              </a:rPr>
              <a:t>Self-regulation Skills:</a:t>
            </a:r>
            <a:endParaRPr lang="en-US" dirty="0">
              <a:solidFill>
                <a:srgbClr val="FFC000"/>
              </a:solidFill>
            </a:endParaRPr>
          </a:p>
        </p:txBody>
      </p:sp>
    </p:spTree>
    <p:extLst>
      <p:ext uri="{BB962C8B-B14F-4D97-AF65-F5344CB8AC3E}">
        <p14:creationId xmlns:p14="http://schemas.microsoft.com/office/powerpoint/2010/main" val="307239162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356CF-4A67-2A4E-A409-1016A7E57D6D}"/>
              </a:ext>
            </a:extLst>
          </p:cNvPr>
          <p:cNvSpPr>
            <a:spLocks noGrp="1"/>
          </p:cNvSpPr>
          <p:nvPr>
            <p:ph type="title"/>
          </p:nvPr>
        </p:nvSpPr>
        <p:spPr>
          <a:xfrm>
            <a:off x="838200" y="695866"/>
            <a:ext cx="10515600" cy="1325563"/>
          </a:xfrm>
        </p:spPr>
        <p:txBody>
          <a:bodyPr>
            <a:normAutofit fontScale="90000"/>
          </a:bodyPr>
          <a:lstStyle/>
          <a:p>
            <a:r>
              <a:rPr lang="en-US" b="1" dirty="0"/>
              <a:t>Executive Skills Questionnaire —</a:t>
            </a:r>
            <a:br>
              <a:rPr lang="en-US" b="1" dirty="0"/>
            </a:br>
            <a:r>
              <a:rPr lang="en-US" dirty="0"/>
              <a:t>Peg Dawson &amp; Richard </a:t>
            </a:r>
            <a:r>
              <a:rPr lang="en-US" dirty="0" err="1"/>
              <a:t>Guare</a:t>
            </a:r>
            <a:r>
              <a:rPr lang="en-US" dirty="0"/>
              <a:t/>
            </a:r>
            <a:br>
              <a:rPr lang="en-US" dirty="0"/>
            </a:br>
            <a:endParaRPr lang="en-US" b="1" dirty="0"/>
          </a:p>
        </p:txBody>
      </p:sp>
      <p:sp>
        <p:nvSpPr>
          <p:cNvPr id="3" name="Content Placeholder 2">
            <a:extLst>
              <a:ext uri="{FF2B5EF4-FFF2-40B4-BE49-F238E27FC236}">
                <a16:creationId xmlns:a16="http://schemas.microsoft.com/office/drawing/2014/main" id="{DEF44C23-9145-AB40-A3FF-DF050DFB5556}"/>
              </a:ext>
            </a:extLst>
          </p:cNvPr>
          <p:cNvSpPr>
            <a:spLocks noGrp="1"/>
          </p:cNvSpPr>
          <p:nvPr>
            <p:ph idx="1"/>
          </p:nvPr>
        </p:nvSpPr>
        <p:spPr>
          <a:xfrm>
            <a:off x="5962650" y="2101056"/>
            <a:ext cx="5528958" cy="4351338"/>
          </a:xfrm>
        </p:spPr>
        <p:txBody>
          <a:bodyPr>
            <a:normAutofit/>
          </a:bodyPr>
          <a:lstStyle/>
          <a:p>
            <a:pPr>
              <a:spcAft>
                <a:spcPts val="1200"/>
              </a:spcAft>
            </a:pPr>
            <a:r>
              <a:rPr lang="en-US" sz="2400" dirty="0"/>
              <a:t>Complete the questions on pages 1 and 2</a:t>
            </a:r>
          </a:p>
          <a:p>
            <a:pPr>
              <a:spcAft>
                <a:spcPts val="1200"/>
              </a:spcAft>
            </a:pPr>
            <a:r>
              <a:rPr lang="en-US" sz="2400" dirty="0"/>
              <a:t>Use the key to identify which sets of questions you had the highest total for and which had your lowest total</a:t>
            </a:r>
          </a:p>
          <a:p>
            <a:pPr>
              <a:spcAft>
                <a:spcPts val="1200"/>
              </a:spcAft>
            </a:pPr>
            <a:r>
              <a:rPr lang="en-US" sz="2400" dirty="0"/>
              <a:t>Review the Executive Skills definitions on page 3 for your areas of strength and weakness and see if you agree </a:t>
            </a:r>
          </a:p>
        </p:txBody>
      </p:sp>
      <p:pic>
        <p:nvPicPr>
          <p:cNvPr id="5122" name="Picture 2" descr="Image result for taking a surv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4" y="2101056"/>
            <a:ext cx="5214373" cy="3480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82487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EXISTING CURRICULUM</a:t>
            </a:r>
          </a:p>
        </p:txBody>
      </p:sp>
      <p:pic>
        <p:nvPicPr>
          <p:cNvPr id="4" name="Picture 3"/>
          <p:cNvPicPr>
            <a:picLocks noChangeAspect="1"/>
          </p:cNvPicPr>
          <p:nvPr/>
        </p:nvPicPr>
        <p:blipFill>
          <a:blip r:embed="rId3"/>
          <a:stretch>
            <a:fillRect/>
          </a:stretch>
        </p:blipFill>
        <p:spPr>
          <a:xfrm>
            <a:off x="1366837" y="764373"/>
            <a:ext cx="4010025" cy="5267325"/>
          </a:xfrm>
          <a:prstGeom prst="rect">
            <a:avLst/>
          </a:prstGeom>
        </p:spPr>
      </p:pic>
      <p:sp>
        <p:nvSpPr>
          <p:cNvPr id="5" name="TextBox 4"/>
          <p:cNvSpPr txBox="1"/>
          <p:nvPr/>
        </p:nvSpPr>
        <p:spPr>
          <a:xfrm>
            <a:off x="6038850" y="2057401"/>
            <a:ext cx="5162550" cy="3785652"/>
          </a:xfrm>
          <a:prstGeom prst="rect">
            <a:avLst/>
          </a:prstGeom>
          <a:noFill/>
        </p:spPr>
        <p:txBody>
          <a:bodyPr wrap="square" rtlCol="0">
            <a:spAutoFit/>
          </a:bodyPr>
          <a:lstStyle/>
          <a:p>
            <a:r>
              <a:rPr lang="en-US" sz="2400" dirty="0"/>
              <a:t>P.S. DuPont Middle School </a:t>
            </a:r>
          </a:p>
          <a:p>
            <a:r>
              <a:rPr lang="en-US" sz="2400" dirty="0"/>
              <a:t>2017-2019</a:t>
            </a:r>
          </a:p>
          <a:p>
            <a:endParaRPr lang="en-US" sz="2400" dirty="0"/>
          </a:p>
          <a:p>
            <a:pPr marL="342900" indent="-342900">
              <a:buFont typeface="Arial" panose="020B0604020202020204" pitchFamily="34" charset="0"/>
              <a:buChar char="•"/>
            </a:pPr>
            <a:r>
              <a:rPr lang="en-US" sz="2400" dirty="0"/>
              <a:t>Coordinators: Tier 2 Team Members and Classroom Teachers</a:t>
            </a:r>
          </a:p>
          <a:p>
            <a:pPr marL="342900" indent="-342900">
              <a:buFont typeface="Arial" panose="020B0604020202020204" pitchFamily="34" charset="0"/>
              <a:buChar char="•"/>
            </a:pPr>
            <a:r>
              <a:rPr lang="en-US" sz="2400" dirty="0"/>
              <a:t>7</a:t>
            </a:r>
            <a:r>
              <a:rPr lang="en-US" sz="2400" baseline="30000" dirty="0"/>
              <a:t>th</a:t>
            </a:r>
            <a:r>
              <a:rPr lang="en-US" sz="2400" dirty="0"/>
              <a:t> Grade Academy</a:t>
            </a:r>
          </a:p>
          <a:p>
            <a:pPr marL="342900" indent="-342900">
              <a:buFont typeface="Arial" panose="020B0604020202020204" pitchFamily="34" charset="0"/>
              <a:buChar char="•"/>
            </a:pPr>
            <a:r>
              <a:rPr lang="en-US" sz="2400" dirty="0"/>
              <a:t>8</a:t>
            </a:r>
            <a:r>
              <a:rPr lang="en-US" sz="2400" baseline="30000" dirty="0"/>
              <a:t>th</a:t>
            </a:r>
            <a:r>
              <a:rPr lang="en-US" sz="2400" dirty="0"/>
              <a:t> Grade Academy</a:t>
            </a:r>
          </a:p>
          <a:p>
            <a:pPr marL="342900" indent="-342900">
              <a:buFont typeface="Arial" panose="020B0604020202020204" pitchFamily="34" charset="0"/>
              <a:buChar char="•"/>
            </a:pPr>
            <a:r>
              <a:rPr lang="en-US" sz="2400" dirty="0"/>
              <a:t>Combined with SEL Skills and Experiential Activities</a:t>
            </a:r>
          </a:p>
        </p:txBody>
      </p:sp>
      <p:pic>
        <p:nvPicPr>
          <p:cNvPr id="6" name="Picture 5"/>
          <p:cNvPicPr>
            <a:picLocks noChangeAspect="1"/>
          </p:cNvPicPr>
          <p:nvPr/>
        </p:nvPicPr>
        <p:blipFill>
          <a:blip r:embed="rId4"/>
          <a:stretch>
            <a:fillRect/>
          </a:stretch>
        </p:blipFill>
        <p:spPr>
          <a:xfrm>
            <a:off x="869158" y="971550"/>
            <a:ext cx="4838698" cy="5601160"/>
          </a:xfrm>
          <a:prstGeom prst="rect">
            <a:avLst/>
          </a:prstGeom>
        </p:spPr>
      </p:pic>
    </p:spTree>
    <p:extLst>
      <p:ext uri="{BB962C8B-B14F-4D97-AF65-F5344CB8AC3E}">
        <p14:creationId xmlns:p14="http://schemas.microsoft.com/office/powerpoint/2010/main" val="211125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FBAA9-17CB-1346-8C5D-DA1C07DB9B8B}"/>
              </a:ext>
            </a:extLst>
          </p:cNvPr>
          <p:cNvSpPr>
            <a:spLocks noGrp="1"/>
          </p:cNvSpPr>
          <p:nvPr>
            <p:ph type="title" idx="4294967295"/>
          </p:nvPr>
        </p:nvSpPr>
        <p:spPr>
          <a:xfrm>
            <a:off x="731601" y="2497510"/>
            <a:ext cx="10515600" cy="3360568"/>
          </a:xfrm>
        </p:spPr>
        <p:txBody>
          <a:bodyPr>
            <a:normAutofit fontScale="90000"/>
          </a:bodyPr>
          <a:lstStyle/>
          <a:p>
            <a:r>
              <a:rPr lang="en-US" cap="none" dirty="0"/>
              <a:t>Exposure to trauma and chronic stress can delay and impair these skills</a:t>
            </a:r>
            <a:br>
              <a:rPr lang="en-US" cap="none" dirty="0"/>
            </a:br>
            <a:r>
              <a:rPr lang="en-US" cap="none" dirty="0"/>
              <a:t/>
            </a:r>
            <a:br>
              <a:rPr lang="en-US" cap="none" dirty="0"/>
            </a:br>
            <a:r>
              <a:rPr lang="en-US" cap="none" dirty="0"/>
              <a:t>BUT like all skills, they will improve with practice and more practice makes them less effortful</a:t>
            </a:r>
            <a:br>
              <a:rPr lang="en-US" cap="none" dirty="0"/>
            </a:br>
            <a:r>
              <a:rPr lang="en-US" cap="none" dirty="0"/>
              <a:t/>
            </a:r>
            <a:br>
              <a:rPr lang="en-US" cap="none" dirty="0"/>
            </a:br>
            <a:endParaRPr lang="en-US" b="1" i="1" cap="none" dirty="0"/>
          </a:p>
        </p:txBody>
      </p:sp>
      <p:sp>
        <p:nvSpPr>
          <p:cNvPr id="4" name="Title 1">
            <a:extLst>
              <a:ext uri="{FF2B5EF4-FFF2-40B4-BE49-F238E27FC236}">
                <a16:creationId xmlns:a16="http://schemas.microsoft.com/office/drawing/2014/main" id="{C27E9552-251A-3145-AA3D-2A64741B0CB8}"/>
              </a:ext>
            </a:extLst>
          </p:cNvPr>
          <p:cNvSpPr txBox="1">
            <a:spLocks/>
          </p:cNvSpPr>
          <p:nvPr/>
        </p:nvSpPr>
        <p:spPr>
          <a:xfrm>
            <a:off x="2895600" y="764373"/>
            <a:ext cx="8610600" cy="1293028"/>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b="1">
                <a:solidFill>
                  <a:srgbClr val="FFC000"/>
                </a:solidFill>
              </a:rPr>
              <a:t>Executive Function and </a:t>
            </a:r>
            <a:br>
              <a:rPr lang="en-US" b="1">
                <a:solidFill>
                  <a:srgbClr val="FFC000"/>
                </a:solidFill>
              </a:rPr>
            </a:br>
            <a:r>
              <a:rPr lang="en-US" b="1">
                <a:solidFill>
                  <a:srgbClr val="FFC000"/>
                </a:solidFill>
              </a:rPr>
              <a:t>Self-regulation Skills:</a:t>
            </a:r>
            <a:endParaRPr lang="en-US" dirty="0">
              <a:solidFill>
                <a:srgbClr val="FFC000"/>
              </a:solidFill>
            </a:endParaRPr>
          </a:p>
        </p:txBody>
      </p:sp>
      <p:sp>
        <p:nvSpPr>
          <p:cNvPr id="3" name="Rectangle 2"/>
          <p:cNvSpPr/>
          <p:nvPr/>
        </p:nvSpPr>
        <p:spPr>
          <a:xfrm>
            <a:off x="2305051" y="5488745"/>
            <a:ext cx="6934200" cy="646331"/>
          </a:xfrm>
          <a:prstGeom prst="rect">
            <a:avLst/>
          </a:prstGeom>
        </p:spPr>
        <p:txBody>
          <a:bodyPr wrap="square">
            <a:spAutoFit/>
          </a:bodyPr>
          <a:lstStyle/>
          <a:p>
            <a:r>
              <a:rPr lang="en-US" sz="3600" b="1" i="1" dirty="0">
                <a:solidFill>
                  <a:srgbClr val="92D050"/>
                </a:solidFill>
              </a:rPr>
              <a:t>Is this just a Tier 2 concern?</a:t>
            </a:r>
            <a:endParaRPr lang="en-US" sz="3600" dirty="0">
              <a:solidFill>
                <a:srgbClr val="92D050"/>
              </a:solidFill>
            </a:endParaRPr>
          </a:p>
        </p:txBody>
      </p:sp>
    </p:spTree>
    <p:extLst>
      <p:ext uri="{BB962C8B-B14F-4D97-AF65-F5344CB8AC3E}">
        <p14:creationId xmlns:p14="http://schemas.microsoft.com/office/powerpoint/2010/main" val="237682069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22300" y="184151"/>
            <a:ext cx="6369050" cy="6326684"/>
          </a:xfrm>
          <a:prstGeom prst="rect">
            <a:avLst/>
          </a:prstGeom>
          <a:solidFill>
            <a:schemeClr val="accent4">
              <a:lumMod val="75000"/>
            </a:schemeClr>
          </a:solidFill>
          <a:ln w="76200">
            <a:solidFill>
              <a:schemeClr val="accent3">
                <a:lumMod val="60000"/>
                <a:lumOff val="40000"/>
              </a:schemeClr>
            </a:solidFill>
          </a:ln>
        </p:spPr>
      </p:pic>
      <p:sp>
        <p:nvSpPr>
          <p:cNvPr id="7" name="Content Placeholder 2"/>
          <p:cNvSpPr>
            <a:spLocks noGrp="1"/>
          </p:cNvSpPr>
          <p:nvPr>
            <p:ph idx="1"/>
          </p:nvPr>
        </p:nvSpPr>
        <p:spPr>
          <a:xfrm>
            <a:off x="7567612" y="2038351"/>
            <a:ext cx="4000500" cy="4024125"/>
          </a:xfrm>
        </p:spPr>
        <p:txBody>
          <a:bodyPr>
            <a:noAutofit/>
          </a:bodyPr>
          <a:lstStyle/>
          <a:p>
            <a:pPr marL="0" indent="0" algn="ctr">
              <a:lnSpc>
                <a:spcPct val="200000"/>
              </a:lnSpc>
              <a:buNone/>
            </a:pPr>
            <a:r>
              <a:rPr lang="en-US" sz="3200" b="1" dirty="0"/>
              <a:t>Implementation</a:t>
            </a:r>
          </a:p>
          <a:p>
            <a:pPr marL="0" indent="0" algn="ctr">
              <a:lnSpc>
                <a:spcPct val="200000"/>
              </a:lnSpc>
              <a:buNone/>
            </a:pPr>
            <a:r>
              <a:rPr lang="en-US" sz="3200" b="1" dirty="0"/>
              <a:t>Considerations?</a:t>
            </a:r>
            <a:endParaRPr lang="en-US" sz="2000" b="1" dirty="0"/>
          </a:p>
          <a:p>
            <a:pPr lvl="1">
              <a:lnSpc>
                <a:spcPct val="200000"/>
              </a:lnSpc>
            </a:pPr>
            <a:endParaRPr lang="en-US" b="1" dirty="0"/>
          </a:p>
        </p:txBody>
      </p:sp>
    </p:spTree>
    <p:extLst>
      <p:ext uri="{BB962C8B-B14F-4D97-AF65-F5344CB8AC3E}">
        <p14:creationId xmlns:p14="http://schemas.microsoft.com/office/powerpoint/2010/main" val="144110670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27942" y="1212849"/>
            <a:ext cx="9668608" cy="4442883"/>
          </a:xfrm>
          <a:prstGeom prst="rect">
            <a:avLst/>
          </a:prstGeom>
        </p:spPr>
      </p:pic>
      <p:sp>
        <p:nvSpPr>
          <p:cNvPr id="2" name="Rectangle 1"/>
          <p:cNvSpPr/>
          <p:nvPr/>
        </p:nvSpPr>
        <p:spPr>
          <a:xfrm>
            <a:off x="2080563" y="2139434"/>
            <a:ext cx="9640781" cy="707886"/>
          </a:xfrm>
          <a:prstGeom prst="rect">
            <a:avLst/>
          </a:prstGeom>
          <a:solidFill>
            <a:schemeClr val="bg1"/>
          </a:solidFill>
          <a:ln>
            <a:solidFill>
              <a:schemeClr val="tx1"/>
            </a:solidFill>
          </a:ln>
        </p:spPr>
        <p:txBody>
          <a:bodyPr wrap="none">
            <a:spAutoFit/>
          </a:bodyPr>
          <a:lstStyle/>
          <a:p>
            <a:r>
              <a:rPr lang="en-US" sz="4000" dirty="0"/>
              <a:t>https://developingchild.harvard.edu/ </a:t>
            </a:r>
          </a:p>
        </p:txBody>
      </p:sp>
    </p:spTree>
    <p:extLst>
      <p:ext uri="{BB962C8B-B14F-4D97-AF65-F5344CB8AC3E}">
        <p14:creationId xmlns:p14="http://schemas.microsoft.com/office/powerpoint/2010/main" val="9731701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teachers tal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550" y="1931987"/>
            <a:ext cx="8899525" cy="4449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95900" y="366058"/>
            <a:ext cx="5867400" cy="1323439"/>
          </a:xfrm>
          <a:prstGeom prst="rect">
            <a:avLst/>
          </a:prstGeom>
          <a:noFill/>
        </p:spPr>
        <p:txBody>
          <a:bodyPr wrap="square" rtlCol="0">
            <a:spAutoFit/>
          </a:bodyPr>
          <a:lstStyle/>
          <a:p>
            <a:pPr algn="ctr"/>
            <a:r>
              <a:rPr lang="en-US" sz="4000" dirty="0"/>
              <a:t>What are your experiences?</a:t>
            </a:r>
          </a:p>
        </p:txBody>
      </p:sp>
    </p:spTree>
    <p:extLst>
      <p:ext uri="{BB962C8B-B14F-4D97-AF65-F5344CB8AC3E}">
        <p14:creationId xmlns:p14="http://schemas.microsoft.com/office/powerpoint/2010/main" val="19603061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6599"/>
            <a:ext cx="4656666" cy="1293028"/>
          </a:xfrm>
        </p:spPr>
        <p:txBody>
          <a:bodyPr/>
          <a:lstStyle/>
          <a:p>
            <a:r>
              <a:rPr lang="en-US" dirty="0"/>
              <a:t>Help tools beyond today</a:t>
            </a:r>
          </a:p>
        </p:txBody>
      </p:sp>
      <p:sp>
        <p:nvSpPr>
          <p:cNvPr id="3" name="Content Placeholder 2"/>
          <p:cNvSpPr>
            <a:spLocks noGrp="1"/>
          </p:cNvSpPr>
          <p:nvPr>
            <p:ph idx="1"/>
          </p:nvPr>
        </p:nvSpPr>
        <p:spPr>
          <a:xfrm>
            <a:off x="685800" y="3583093"/>
            <a:ext cx="10820400" cy="4024125"/>
          </a:xfrm>
        </p:spPr>
        <p:txBody>
          <a:bodyPr>
            <a:normAutofit/>
          </a:bodyPr>
          <a:lstStyle/>
          <a:p>
            <a:r>
              <a:rPr lang="en-US" sz="2800" dirty="0" err="1"/>
              <a:t>Delawarepbs.org</a:t>
            </a:r>
            <a:endParaRPr lang="en-US" sz="2800" dirty="0"/>
          </a:p>
          <a:p>
            <a:endParaRPr lang="en-US" sz="2800" dirty="0"/>
          </a:p>
          <a:p>
            <a:r>
              <a:rPr lang="en-US" sz="2800" i="1" dirty="0"/>
              <a:t>Presentations</a:t>
            </a:r>
          </a:p>
          <a:p>
            <a:r>
              <a:rPr lang="en-US" sz="2800" i="1" dirty="0"/>
              <a:t>Secondary Forum</a:t>
            </a:r>
          </a:p>
        </p:txBody>
      </p:sp>
      <p:pic>
        <p:nvPicPr>
          <p:cNvPr id="4" name="Picture 3"/>
          <p:cNvPicPr>
            <a:picLocks noChangeAspect="1"/>
          </p:cNvPicPr>
          <p:nvPr/>
        </p:nvPicPr>
        <p:blipFill>
          <a:blip r:embed="rId3"/>
          <a:stretch>
            <a:fillRect/>
          </a:stretch>
        </p:blipFill>
        <p:spPr>
          <a:xfrm>
            <a:off x="5130675" y="655660"/>
            <a:ext cx="6045325" cy="5732327"/>
          </a:xfrm>
          <a:prstGeom prst="rect">
            <a:avLst/>
          </a:prstGeom>
        </p:spPr>
      </p:pic>
      <p:sp>
        <p:nvSpPr>
          <p:cNvPr id="5" name="Oval 4"/>
          <p:cNvSpPr/>
          <p:nvPr/>
        </p:nvSpPr>
        <p:spPr>
          <a:xfrm>
            <a:off x="8331200" y="1646599"/>
            <a:ext cx="1286933" cy="1293028"/>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845759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26936" y="235152"/>
            <a:ext cx="7620000" cy="6533080"/>
          </a:xfrm>
          <a:prstGeom prst="rect">
            <a:avLst/>
          </a:prstGeom>
        </p:spPr>
      </p:pic>
      <p:sp>
        <p:nvSpPr>
          <p:cNvPr id="5" name="Rectangle 4"/>
          <p:cNvSpPr/>
          <p:nvPr/>
        </p:nvSpPr>
        <p:spPr>
          <a:xfrm rot="19346476">
            <a:off x="0" y="3209304"/>
            <a:ext cx="3632726" cy="584775"/>
          </a:xfrm>
          <a:prstGeom prst="rect">
            <a:avLst/>
          </a:prstGeom>
        </p:spPr>
        <p:txBody>
          <a:bodyPr wrap="none">
            <a:spAutoFit/>
          </a:bodyPr>
          <a:lstStyle/>
          <a:p>
            <a:r>
              <a:rPr lang="en-US" sz="3200" b="1"/>
              <a:t>Delawarepbs.org</a:t>
            </a:r>
            <a:endParaRPr lang="en-US" sz="3200" b="1" dirty="0"/>
          </a:p>
        </p:txBody>
      </p:sp>
    </p:spTree>
    <p:extLst>
      <p:ext uri="{BB962C8B-B14F-4D97-AF65-F5344CB8AC3E}">
        <p14:creationId xmlns:p14="http://schemas.microsoft.com/office/powerpoint/2010/main" val="1772140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Meredith Middle</a:t>
            </a:r>
            <a:r>
              <a:rPr lang="en-US" dirty="0"/>
              <a:t/>
            </a:r>
            <a:br>
              <a:rPr lang="en-US" dirty="0"/>
            </a:br>
            <a:r>
              <a:rPr lang="en-US" sz="2000" dirty="0" err="1"/>
              <a:t>Appoquinimink</a:t>
            </a:r>
            <a:endParaRPr lang="en-US" sz="2000" dirty="0"/>
          </a:p>
        </p:txBody>
      </p:sp>
      <p:sp>
        <p:nvSpPr>
          <p:cNvPr id="3" name="Content Placeholder 2"/>
          <p:cNvSpPr>
            <a:spLocks noGrp="1"/>
          </p:cNvSpPr>
          <p:nvPr>
            <p:ph idx="1"/>
          </p:nvPr>
        </p:nvSpPr>
        <p:spPr>
          <a:xfrm>
            <a:off x="1005840" y="2459179"/>
            <a:ext cx="10058400" cy="3593591"/>
          </a:xfrm>
        </p:spPr>
        <p:txBody>
          <a:bodyPr>
            <a:noAutofit/>
          </a:bodyPr>
          <a:lstStyle/>
          <a:p>
            <a:pPr marL="0" indent="0">
              <a:buNone/>
            </a:pPr>
            <a:r>
              <a:rPr lang="en-US" sz="3200" dirty="0"/>
              <a:t>“Be Kind. Be Courteous. Be Safe. Be Strong.”</a:t>
            </a:r>
          </a:p>
          <a:p>
            <a:pPr marL="0" indent="0">
              <a:buNone/>
            </a:pPr>
            <a:endParaRPr lang="en-US" sz="3200" dirty="0"/>
          </a:p>
          <a:p>
            <a:pPr marL="0" indent="0">
              <a:buNone/>
            </a:pPr>
            <a:r>
              <a:rPr lang="en-US" sz="3200" dirty="0"/>
              <a:t>Keep Crusaders Strong</a:t>
            </a:r>
          </a:p>
          <a:p>
            <a:pPr marL="0" indent="0">
              <a:buNone/>
            </a:pPr>
            <a:r>
              <a:rPr lang="en-US" sz="3200" dirty="0"/>
              <a:t>Be Kind</a:t>
            </a:r>
          </a:p>
          <a:p>
            <a:pPr marL="0" indent="0">
              <a:buNone/>
            </a:pPr>
            <a:r>
              <a:rPr lang="en-US" sz="3200" dirty="0"/>
              <a:t>Be Committed</a:t>
            </a:r>
          </a:p>
          <a:p>
            <a:pPr marL="0" indent="0">
              <a:buNone/>
            </a:pPr>
            <a:r>
              <a:rPr lang="en-US" sz="3200" dirty="0"/>
              <a:t>Be Safe</a:t>
            </a:r>
          </a:p>
        </p:txBody>
      </p:sp>
    </p:spTree>
    <p:extLst>
      <p:ext uri="{BB962C8B-B14F-4D97-AF65-F5344CB8AC3E}">
        <p14:creationId xmlns:p14="http://schemas.microsoft.com/office/powerpoint/2010/main" val="210604316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6599"/>
            <a:ext cx="4656666" cy="1293028"/>
          </a:xfrm>
        </p:spPr>
        <p:txBody>
          <a:bodyPr/>
          <a:lstStyle/>
          <a:p>
            <a:r>
              <a:rPr lang="en-US" dirty="0"/>
              <a:t>Help tools beyond today</a:t>
            </a:r>
          </a:p>
        </p:txBody>
      </p:sp>
      <p:sp>
        <p:nvSpPr>
          <p:cNvPr id="3" name="Content Placeholder 2"/>
          <p:cNvSpPr>
            <a:spLocks noGrp="1"/>
          </p:cNvSpPr>
          <p:nvPr>
            <p:ph idx="1"/>
          </p:nvPr>
        </p:nvSpPr>
        <p:spPr>
          <a:xfrm>
            <a:off x="685800" y="3583093"/>
            <a:ext cx="10820400" cy="4024125"/>
          </a:xfrm>
        </p:spPr>
        <p:txBody>
          <a:bodyPr>
            <a:normAutofit/>
          </a:bodyPr>
          <a:lstStyle/>
          <a:p>
            <a:r>
              <a:rPr lang="en-US" sz="2800" dirty="0" err="1"/>
              <a:t>Pbis.org</a:t>
            </a:r>
            <a:endParaRPr lang="en-US" sz="2800" dirty="0"/>
          </a:p>
          <a:p>
            <a:endParaRPr lang="en-US" sz="2800" dirty="0"/>
          </a:p>
          <a:p>
            <a:r>
              <a:rPr lang="en-US" sz="2800" i="1" dirty="0"/>
              <a:t>High School PBIS</a:t>
            </a:r>
          </a:p>
        </p:txBody>
      </p:sp>
      <p:pic>
        <p:nvPicPr>
          <p:cNvPr id="6" name="Picture 5"/>
          <p:cNvPicPr>
            <a:picLocks noChangeAspect="1"/>
          </p:cNvPicPr>
          <p:nvPr/>
        </p:nvPicPr>
        <p:blipFill>
          <a:blip r:embed="rId3"/>
          <a:stretch>
            <a:fillRect/>
          </a:stretch>
        </p:blipFill>
        <p:spPr>
          <a:xfrm>
            <a:off x="5367865" y="250106"/>
            <a:ext cx="5207000" cy="6070600"/>
          </a:xfrm>
          <a:prstGeom prst="rect">
            <a:avLst/>
          </a:prstGeom>
        </p:spPr>
      </p:pic>
      <p:sp>
        <p:nvSpPr>
          <p:cNvPr id="5" name="Oval 4"/>
          <p:cNvSpPr/>
          <p:nvPr/>
        </p:nvSpPr>
        <p:spPr>
          <a:xfrm>
            <a:off x="4931833" y="4809067"/>
            <a:ext cx="3039532" cy="474133"/>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4116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599" y="337315"/>
            <a:ext cx="10430933" cy="6028133"/>
          </a:xfrm>
          <a:prstGeom prst="rect">
            <a:avLst/>
          </a:prstGeom>
        </p:spPr>
      </p:pic>
      <p:sp>
        <p:nvSpPr>
          <p:cNvPr id="7" name="Rectangle 6"/>
          <p:cNvSpPr/>
          <p:nvPr/>
        </p:nvSpPr>
        <p:spPr>
          <a:xfrm>
            <a:off x="5264452" y="4226467"/>
            <a:ext cx="1745947" cy="584775"/>
          </a:xfrm>
          <a:prstGeom prst="rect">
            <a:avLst/>
          </a:prstGeom>
        </p:spPr>
        <p:txBody>
          <a:bodyPr wrap="square">
            <a:spAutoFit/>
          </a:bodyPr>
          <a:lstStyle/>
          <a:p>
            <a:r>
              <a:rPr lang="en-US" sz="3200">
                <a:solidFill>
                  <a:schemeClr val="bg1"/>
                </a:solidFill>
              </a:rPr>
              <a:t>Pbis.org</a:t>
            </a:r>
            <a:endParaRPr lang="en-US" sz="3200" dirty="0">
              <a:solidFill>
                <a:schemeClr val="bg1"/>
              </a:solidFill>
            </a:endParaRPr>
          </a:p>
        </p:txBody>
      </p:sp>
    </p:spTree>
    <p:extLst>
      <p:ext uri="{BB962C8B-B14F-4D97-AF65-F5344CB8AC3E}">
        <p14:creationId xmlns:p14="http://schemas.microsoft.com/office/powerpoint/2010/main" val="133333812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54050" y="419099"/>
            <a:ext cx="10906164" cy="5744633"/>
          </a:xfrm>
          <a:prstGeom prst="rect">
            <a:avLst/>
          </a:prstGeom>
        </p:spPr>
      </p:pic>
      <p:sp>
        <p:nvSpPr>
          <p:cNvPr id="5" name="Rectangle 4"/>
          <p:cNvSpPr/>
          <p:nvPr/>
        </p:nvSpPr>
        <p:spPr>
          <a:xfrm>
            <a:off x="8888185" y="805933"/>
            <a:ext cx="1745947" cy="584775"/>
          </a:xfrm>
          <a:prstGeom prst="rect">
            <a:avLst/>
          </a:prstGeom>
        </p:spPr>
        <p:txBody>
          <a:bodyPr wrap="square">
            <a:spAutoFit/>
          </a:bodyPr>
          <a:lstStyle/>
          <a:p>
            <a:r>
              <a:rPr lang="en-US" sz="3200">
                <a:solidFill>
                  <a:schemeClr val="bg1"/>
                </a:solidFill>
              </a:rPr>
              <a:t>Pbis.org</a:t>
            </a:r>
            <a:endParaRPr lang="en-US" sz="3200" dirty="0">
              <a:solidFill>
                <a:schemeClr val="bg1"/>
              </a:solidFill>
            </a:endParaRPr>
          </a:p>
        </p:txBody>
      </p:sp>
    </p:spTree>
    <p:extLst>
      <p:ext uri="{BB962C8B-B14F-4D97-AF65-F5344CB8AC3E}">
        <p14:creationId xmlns:p14="http://schemas.microsoft.com/office/powerpoint/2010/main" val="37875245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066800" y="1407796"/>
          <a:ext cx="9753600" cy="4631056"/>
        </p:xfrm>
        <a:graphic>
          <a:graphicData uri="http://schemas.openxmlformats.org/drawingml/2006/table">
            <a:tbl>
              <a:tblPr firstRow="1" bandRow="1">
                <a:tableStyleId>{5C22544A-7EE6-4342-B048-85BDC9FD1C3A}</a:tableStyleId>
              </a:tblPr>
              <a:tblGrid>
                <a:gridCol w="9753600">
                  <a:extLst>
                    <a:ext uri="{9D8B030D-6E8A-4147-A177-3AD203B41FA5}">
                      <a16:colId xmlns:a16="http://schemas.microsoft.com/office/drawing/2014/main" val="2110339370"/>
                    </a:ext>
                  </a:extLst>
                </a:gridCol>
              </a:tblGrid>
              <a:tr h="11577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t>EXPECTATIONS BEYOND TODAY</a:t>
                      </a:r>
                    </a:p>
                  </a:txBody>
                  <a:tcPr anchor="ctr"/>
                </a:tc>
                <a:extLst>
                  <a:ext uri="{0D108BD9-81ED-4DB2-BD59-A6C34878D82A}">
                    <a16:rowId xmlns:a16="http://schemas.microsoft.com/office/drawing/2014/main" val="376851172"/>
                  </a:ext>
                </a:extLst>
              </a:tr>
              <a:tr h="1157764">
                <a:tc>
                  <a:txBody>
                    <a:bodyPr/>
                    <a:lstStyle/>
                    <a:p>
                      <a:pPr algn="ctr"/>
                      <a:r>
                        <a:rPr lang="en-US" sz="2400" b="1" dirty="0"/>
                        <a:t>STAY</a:t>
                      </a:r>
                    </a:p>
                    <a:p>
                      <a:pPr algn="ctr"/>
                      <a:r>
                        <a:rPr lang="en-US" sz="2400" b="1" dirty="0"/>
                        <a:t>ENGAGED</a:t>
                      </a:r>
                    </a:p>
                  </a:txBody>
                  <a:tcPr anchor="ctr"/>
                </a:tc>
                <a:extLst>
                  <a:ext uri="{0D108BD9-81ED-4DB2-BD59-A6C34878D82A}">
                    <a16:rowId xmlns:a16="http://schemas.microsoft.com/office/drawing/2014/main" val="222461880"/>
                  </a:ext>
                </a:extLst>
              </a:tr>
              <a:tr h="1157764">
                <a:tc>
                  <a:txBody>
                    <a:bodyPr/>
                    <a:lstStyle/>
                    <a:p>
                      <a:pPr algn="ctr"/>
                      <a:r>
                        <a:rPr lang="en-US" sz="2400" b="1" dirty="0"/>
                        <a:t>STAY </a:t>
                      </a:r>
                    </a:p>
                    <a:p>
                      <a:pPr algn="ctr"/>
                      <a:r>
                        <a:rPr lang="en-US" sz="2400" b="1" dirty="0"/>
                        <a:t>REFLECTIVE</a:t>
                      </a:r>
                    </a:p>
                  </a:txBody>
                  <a:tcPr anchor="ctr"/>
                </a:tc>
                <a:extLst>
                  <a:ext uri="{0D108BD9-81ED-4DB2-BD59-A6C34878D82A}">
                    <a16:rowId xmlns:a16="http://schemas.microsoft.com/office/drawing/2014/main" val="660860679"/>
                  </a:ext>
                </a:extLst>
              </a:tr>
              <a:tr h="1157764">
                <a:tc>
                  <a:txBody>
                    <a:bodyPr/>
                    <a:lstStyle/>
                    <a:p>
                      <a:pPr algn="ctr"/>
                      <a:r>
                        <a:rPr lang="en-US" sz="2400" b="1" dirty="0"/>
                        <a:t>STAY </a:t>
                      </a:r>
                    </a:p>
                    <a:p>
                      <a:pPr algn="ctr"/>
                      <a:r>
                        <a:rPr lang="en-US" sz="2400" b="1" dirty="0"/>
                        <a:t>STRATEGIC</a:t>
                      </a:r>
                    </a:p>
                  </a:txBody>
                  <a:tcPr anchor="ctr"/>
                </a:tc>
                <a:extLst>
                  <a:ext uri="{0D108BD9-81ED-4DB2-BD59-A6C34878D82A}">
                    <a16:rowId xmlns:a16="http://schemas.microsoft.com/office/drawing/2014/main" val="2216782903"/>
                  </a:ext>
                </a:extLst>
              </a:tr>
            </a:tbl>
          </a:graphicData>
        </a:graphic>
      </p:graphicFrame>
    </p:spTree>
    <p:extLst>
      <p:ext uri="{BB962C8B-B14F-4D97-AF65-F5344CB8AC3E}">
        <p14:creationId xmlns:p14="http://schemas.microsoft.com/office/powerpoint/2010/main" val="220775723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b="1" dirty="0">
                <a:solidFill>
                  <a:schemeClr val="accent1">
                    <a:lumMod val="60000"/>
                    <a:lumOff val="40000"/>
                  </a:schemeClr>
                </a:solidFill>
              </a:rPr>
              <a:t>Thank you!</a:t>
            </a:r>
            <a:br>
              <a:rPr lang="en-US" sz="4800" b="1" dirty="0">
                <a:solidFill>
                  <a:schemeClr val="accent1">
                    <a:lumMod val="60000"/>
                    <a:lumOff val="40000"/>
                  </a:schemeClr>
                </a:solidFill>
              </a:rPr>
            </a:br>
            <a:r>
              <a:rPr lang="en-US" sz="4800" b="1" dirty="0">
                <a:solidFill>
                  <a:schemeClr val="accent1">
                    <a:lumMod val="60000"/>
                    <a:lumOff val="40000"/>
                  </a:schemeClr>
                </a:solidFill>
              </a:rPr>
              <a:t>Happy Valentines Day 😍</a:t>
            </a:r>
          </a:p>
        </p:txBody>
      </p:sp>
      <p:sp>
        <p:nvSpPr>
          <p:cNvPr id="3" name="Content Placeholder 2"/>
          <p:cNvSpPr>
            <a:spLocks noGrp="1"/>
          </p:cNvSpPr>
          <p:nvPr>
            <p:ph idx="1"/>
          </p:nvPr>
        </p:nvSpPr>
        <p:spPr>
          <a:xfrm>
            <a:off x="685800" y="2194560"/>
            <a:ext cx="10820400" cy="4307840"/>
          </a:xfrm>
        </p:spPr>
        <p:txBody>
          <a:bodyPr>
            <a:normAutofit fontScale="85000" lnSpcReduction="10000"/>
          </a:bodyPr>
          <a:lstStyle/>
          <a:p>
            <a:pPr>
              <a:lnSpc>
                <a:spcPct val="170000"/>
              </a:lnSpc>
            </a:pPr>
            <a:r>
              <a:rPr lang="en-US" sz="2600" dirty="0"/>
              <a:t>Your feedback matters – </a:t>
            </a:r>
            <a:r>
              <a:rPr lang="en-US" sz="3500" b="1" dirty="0">
                <a:solidFill>
                  <a:schemeClr val="accent6">
                    <a:lumMod val="40000"/>
                    <a:lumOff val="60000"/>
                  </a:schemeClr>
                </a:solidFill>
              </a:rPr>
              <a:t>please complete the evaluation</a:t>
            </a:r>
            <a:r>
              <a:rPr lang="en-US" sz="2600" dirty="0"/>
              <a:t>.</a:t>
            </a:r>
          </a:p>
          <a:p>
            <a:pPr>
              <a:lnSpc>
                <a:spcPct val="170000"/>
              </a:lnSpc>
            </a:pPr>
            <a:r>
              <a:rPr lang="en-US" sz="2600" dirty="0"/>
              <a:t>Make sure you signed in.</a:t>
            </a:r>
          </a:p>
          <a:p>
            <a:pPr>
              <a:lnSpc>
                <a:spcPct val="170000"/>
              </a:lnSpc>
            </a:pPr>
            <a:r>
              <a:rPr lang="en-US" sz="2600" dirty="0"/>
              <a:t>Notes from today will be sent out via a follow-up email. That email will include links to our Secondary Forum webpage on </a:t>
            </a:r>
            <a:r>
              <a:rPr lang="en-US" sz="3500" b="1" dirty="0" err="1">
                <a:solidFill>
                  <a:schemeClr val="accent6">
                    <a:lumMod val="40000"/>
                    <a:lumOff val="60000"/>
                  </a:schemeClr>
                </a:solidFill>
              </a:rPr>
              <a:t>delawarepbs.org</a:t>
            </a:r>
            <a:r>
              <a:rPr lang="en-US" sz="2600" dirty="0"/>
              <a:t> and secondary school  resources on the national </a:t>
            </a:r>
            <a:r>
              <a:rPr lang="en-US" sz="3500" b="1" dirty="0" err="1">
                <a:solidFill>
                  <a:schemeClr val="accent6">
                    <a:lumMod val="40000"/>
                    <a:lumOff val="60000"/>
                  </a:schemeClr>
                </a:solidFill>
              </a:rPr>
              <a:t>pbis.org</a:t>
            </a:r>
            <a:r>
              <a:rPr lang="en-US" sz="2600" dirty="0">
                <a:solidFill>
                  <a:schemeClr val="accent6">
                    <a:lumMod val="40000"/>
                    <a:lumOff val="60000"/>
                  </a:schemeClr>
                </a:solidFill>
              </a:rPr>
              <a:t> </a:t>
            </a:r>
            <a:r>
              <a:rPr lang="en-US" sz="2600" dirty="0"/>
              <a:t>website.</a:t>
            </a:r>
          </a:p>
          <a:p>
            <a:pPr>
              <a:lnSpc>
                <a:spcPct val="170000"/>
              </a:lnSpc>
            </a:pPr>
            <a:r>
              <a:rPr lang="en-US" sz="2600" dirty="0"/>
              <a:t>This room is open until 3pm. Project staff are on-hand to support you.</a:t>
            </a:r>
          </a:p>
          <a:p>
            <a:endParaRPr lang="en-US" dirty="0"/>
          </a:p>
        </p:txBody>
      </p:sp>
    </p:spTree>
    <p:extLst>
      <p:ext uri="{BB962C8B-B14F-4D97-AF65-F5344CB8AC3E}">
        <p14:creationId xmlns:p14="http://schemas.microsoft.com/office/powerpoint/2010/main" val="1935317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t>Middletown High</a:t>
            </a:r>
            <a:br>
              <a:rPr lang="en-US" sz="4400" b="1" dirty="0"/>
            </a:br>
            <a:r>
              <a:rPr lang="en-US" sz="2000" dirty="0" err="1"/>
              <a:t>Appoquinimink</a:t>
            </a:r>
            <a:endParaRPr lang="en-US" sz="2000" dirty="0"/>
          </a:p>
        </p:txBody>
      </p:sp>
      <p:sp>
        <p:nvSpPr>
          <p:cNvPr id="3" name="Content Placeholder 2"/>
          <p:cNvSpPr>
            <a:spLocks noGrp="1"/>
          </p:cNvSpPr>
          <p:nvPr>
            <p:ph idx="1"/>
          </p:nvPr>
        </p:nvSpPr>
        <p:spPr>
          <a:xfrm>
            <a:off x="1767839" y="2057401"/>
            <a:ext cx="8229601" cy="3593591"/>
          </a:xfrm>
        </p:spPr>
        <p:txBody>
          <a:bodyPr>
            <a:noAutofit/>
          </a:bodyPr>
          <a:lstStyle/>
          <a:p>
            <a:pPr marL="0" indent="-1005840">
              <a:buNone/>
            </a:pPr>
            <a:r>
              <a:rPr lang="en-US" sz="3000" b="1" dirty="0"/>
              <a:t>C</a:t>
            </a:r>
            <a:r>
              <a:rPr lang="en-US" sz="3000" dirty="0"/>
              <a:t>- Character: we prepare students to be global</a:t>
            </a:r>
          </a:p>
          <a:p>
            <a:pPr marL="0" indent="-1005840">
              <a:buNone/>
            </a:pPr>
            <a:r>
              <a:rPr lang="en-US" sz="3000" b="1" dirty="0"/>
              <a:t>A</a:t>
            </a:r>
            <a:r>
              <a:rPr lang="en-US" sz="3000" dirty="0"/>
              <a:t>- Attitude: we cultivate pride by promoting positive behavior</a:t>
            </a:r>
          </a:p>
          <a:p>
            <a:pPr marL="0" indent="-1005840">
              <a:buNone/>
            </a:pPr>
            <a:r>
              <a:rPr lang="en-US" sz="3000" b="1" dirty="0"/>
              <a:t>V</a:t>
            </a:r>
            <a:r>
              <a:rPr lang="en-US" sz="3000" dirty="0"/>
              <a:t>- Vision: We inspire students to accomplish postsecondary goals</a:t>
            </a:r>
          </a:p>
          <a:p>
            <a:pPr marL="0" indent="-1005840">
              <a:buNone/>
            </a:pPr>
            <a:r>
              <a:rPr lang="en-US" sz="3000" b="1" dirty="0"/>
              <a:t>S</a:t>
            </a:r>
            <a:r>
              <a:rPr lang="en-US" sz="3000" dirty="0"/>
              <a:t>- Success: we believe students can achieve excellence</a:t>
            </a:r>
          </a:p>
        </p:txBody>
      </p:sp>
    </p:spTree>
    <p:extLst>
      <p:ext uri="{BB962C8B-B14F-4D97-AF65-F5344CB8AC3E}">
        <p14:creationId xmlns:p14="http://schemas.microsoft.com/office/powerpoint/2010/main" val="1442037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t>Redding Middle</a:t>
            </a:r>
            <a:br>
              <a:rPr lang="en-US" sz="4400" b="1" dirty="0"/>
            </a:br>
            <a:r>
              <a:rPr lang="en-US" sz="2000" dirty="0" err="1"/>
              <a:t>Appoquinimink</a:t>
            </a:r>
            <a:endParaRPr lang="en-US" sz="2000" dirty="0"/>
          </a:p>
        </p:txBody>
      </p:sp>
      <p:sp>
        <p:nvSpPr>
          <p:cNvPr id="3" name="Content Placeholder 2"/>
          <p:cNvSpPr>
            <a:spLocks noGrp="1"/>
          </p:cNvSpPr>
          <p:nvPr>
            <p:ph idx="1"/>
          </p:nvPr>
        </p:nvSpPr>
        <p:spPr>
          <a:xfrm>
            <a:off x="3637430" y="2290153"/>
            <a:ext cx="4201471" cy="3593591"/>
          </a:xfrm>
        </p:spPr>
        <p:txBody>
          <a:bodyPr>
            <a:noAutofit/>
          </a:bodyPr>
          <a:lstStyle/>
          <a:p>
            <a:pPr marL="0" indent="0" algn="ctr">
              <a:buNone/>
            </a:pPr>
            <a:r>
              <a:rPr lang="en-US" sz="3200" dirty="0"/>
              <a:t>Good Citizenship</a:t>
            </a:r>
          </a:p>
          <a:p>
            <a:pPr marL="0" indent="0" algn="ctr">
              <a:buNone/>
            </a:pPr>
            <a:r>
              <a:rPr lang="en-US" sz="3200" dirty="0"/>
              <a:t>Responsible </a:t>
            </a:r>
          </a:p>
          <a:p>
            <a:pPr marL="0" indent="0" algn="ctr">
              <a:buNone/>
            </a:pPr>
            <a:r>
              <a:rPr lang="en-US" sz="3200" dirty="0"/>
              <a:t>Empathy</a:t>
            </a:r>
          </a:p>
          <a:p>
            <a:pPr marL="0" indent="0" algn="ctr">
              <a:buNone/>
            </a:pPr>
            <a:r>
              <a:rPr lang="en-US" sz="3200" dirty="0"/>
              <a:t>Accountability</a:t>
            </a:r>
          </a:p>
          <a:p>
            <a:pPr marL="0" indent="0" algn="ctr">
              <a:buNone/>
            </a:pPr>
            <a:r>
              <a:rPr lang="en-US" sz="3200" dirty="0"/>
              <a:t>Trustworthy</a:t>
            </a:r>
          </a:p>
        </p:txBody>
      </p:sp>
    </p:spTree>
    <p:extLst>
      <p:ext uri="{BB962C8B-B14F-4D97-AF65-F5344CB8AC3E}">
        <p14:creationId xmlns:p14="http://schemas.microsoft.com/office/powerpoint/2010/main" val="1978281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Waters Middle School</a:t>
            </a:r>
            <a:r>
              <a:rPr lang="en-US" dirty="0"/>
              <a:t/>
            </a:r>
            <a:br>
              <a:rPr lang="en-US" dirty="0"/>
            </a:br>
            <a:r>
              <a:rPr lang="en-US" sz="2000" dirty="0" err="1"/>
              <a:t>Appoquinimink</a:t>
            </a:r>
            <a:endParaRPr lang="en-US" sz="2000" dirty="0"/>
          </a:p>
        </p:txBody>
      </p:sp>
      <p:sp>
        <p:nvSpPr>
          <p:cNvPr id="3" name="Content Placeholder 2"/>
          <p:cNvSpPr>
            <a:spLocks noGrp="1"/>
          </p:cNvSpPr>
          <p:nvPr>
            <p:ph idx="1"/>
          </p:nvPr>
        </p:nvSpPr>
        <p:spPr>
          <a:xfrm>
            <a:off x="1321723" y="2975957"/>
            <a:ext cx="9850582" cy="3593591"/>
          </a:xfrm>
        </p:spPr>
        <p:txBody>
          <a:bodyPr>
            <a:normAutofit/>
          </a:bodyPr>
          <a:lstStyle/>
          <a:p>
            <a:pPr marL="0" indent="0">
              <a:buNone/>
            </a:pPr>
            <a:r>
              <a:rPr lang="en-US" sz="3200" dirty="0"/>
              <a:t>Respect yourself, others, and the environment.</a:t>
            </a:r>
          </a:p>
        </p:txBody>
      </p:sp>
    </p:spTree>
    <p:extLst>
      <p:ext uri="{BB962C8B-B14F-4D97-AF65-F5344CB8AC3E}">
        <p14:creationId xmlns:p14="http://schemas.microsoft.com/office/powerpoint/2010/main" val="1627112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t>Brandywine High</a:t>
            </a:r>
            <a:br>
              <a:rPr lang="en-US" sz="4400" b="1" dirty="0"/>
            </a:br>
            <a:r>
              <a:rPr lang="en-US" sz="2000" dirty="0"/>
              <a:t>Brandywine</a:t>
            </a:r>
            <a:endParaRPr lang="en-US" sz="2000" b="1" dirty="0"/>
          </a:p>
        </p:txBody>
      </p:sp>
      <p:sp>
        <p:nvSpPr>
          <p:cNvPr id="3" name="Content Placeholder 2"/>
          <p:cNvSpPr>
            <a:spLocks noGrp="1"/>
          </p:cNvSpPr>
          <p:nvPr>
            <p:ph idx="1"/>
          </p:nvPr>
        </p:nvSpPr>
        <p:spPr>
          <a:xfrm>
            <a:off x="2144683" y="2776452"/>
            <a:ext cx="7813963" cy="3593591"/>
          </a:xfrm>
        </p:spPr>
        <p:txBody>
          <a:bodyPr>
            <a:normAutofit/>
          </a:bodyPr>
          <a:lstStyle/>
          <a:p>
            <a:pPr marL="0" indent="0">
              <a:buNone/>
            </a:pPr>
            <a:r>
              <a:rPr lang="en-US" sz="3200" dirty="0"/>
              <a:t>Be Safe</a:t>
            </a:r>
          </a:p>
          <a:p>
            <a:pPr marL="0" indent="0">
              <a:buNone/>
            </a:pPr>
            <a:r>
              <a:rPr lang="en-US" sz="3200" dirty="0"/>
              <a:t>Be Supportive</a:t>
            </a:r>
          </a:p>
          <a:p>
            <a:pPr marL="0" indent="0">
              <a:buNone/>
            </a:pPr>
            <a:r>
              <a:rPr lang="en-US" sz="3200" dirty="0"/>
              <a:t>Be Successful</a:t>
            </a:r>
          </a:p>
        </p:txBody>
      </p:sp>
    </p:spTree>
    <p:extLst>
      <p:ext uri="{BB962C8B-B14F-4D97-AF65-F5344CB8AC3E}">
        <p14:creationId xmlns:p14="http://schemas.microsoft.com/office/powerpoint/2010/main" val="818253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t>Concord High</a:t>
            </a:r>
            <a:br>
              <a:rPr lang="en-US" sz="4400" b="1" dirty="0"/>
            </a:br>
            <a:r>
              <a:rPr lang="en-US" sz="2200" dirty="0"/>
              <a:t>Brandywine</a:t>
            </a:r>
            <a:endParaRPr lang="en-US" sz="2200" b="1" dirty="0"/>
          </a:p>
        </p:txBody>
      </p:sp>
      <p:sp>
        <p:nvSpPr>
          <p:cNvPr id="3" name="Content Placeholder 2"/>
          <p:cNvSpPr>
            <a:spLocks noGrp="1"/>
          </p:cNvSpPr>
          <p:nvPr>
            <p:ph idx="1"/>
          </p:nvPr>
        </p:nvSpPr>
        <p:spPr>
          <a:xfrm>
            <a:off x="1844041" y="2323405"/>
            <a:ext cx="6435436" cy="3593591"/>
          </a:xfrm>
        </p:spPr>
        <p:txBody>
          <a:bodyPr>
            <a:noAutofit/>
          </a:bodyPr>
          <a:lstStyle/>
          <a:p>
            <a:pPr marL="0" indent="0">
              <a:buNone/>
            </a:pPr>
            <a:r>
              <a:rPr lang="en-US" sz="3200" dirty="0"/>
              <a:t>The Concord Way </a:t>
            </a:r>
          </a:p>
          <a:p>
            <a:r>
              <a:rPr lang="en-US" sz="3200" dirty="0"/>
              <a:t>Respect</a:t>
            </a:r>
          </a:p>
          <a:p>
            <a:r>
              <a:rPr lang="en-US" sz="3200" dirty="0"/>
              <a:t>Responsibility</a:t>
            </a:r>
          </a:p>
          <a:p>
            <a:r>
              <a:rPr lang="en-US" sz="3200" dirty="0"/>
              <a:t>Resilience</a:t>
            </a:r>
          </a:p>
          <a:p>
            <a:pPr marL="0" indent="0">
              <a:buNone/>
            </a:pPr>
            <a:endParaRPr lang="en-US" sz="3200" dirty="0"/>
          </a:p>
        </p:txBody>
      </p:sp>
    </p:spTree>
    <p:extLst>
      <p:ext uri="{BB962C8B-B14F-4D97-AF65-F5344CB8AC3E}">
        <p14:creationId xmlns:p14="http://schemas.microsoft.com/office/powerpoint/2010/main" val="468483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PS DuPont Middle</a:t>
            </a:r>
            <a:r>
              <a:rPr lang="en-US" dirty="0"/>
              <a:t/>
            </a:r>
            <a:br>
              <a:rPr lang="en-US" dirty="0"/>
            </a:br>
            <a:r>
              <a:rPr lang="en-US" sz="2000" dirty="0"/>
              <a:t>Brandywine</a:t>
            </a:r>
          </a:p>
        </p:txBody>
      </p:sp>
      <p:sp>
        <p:nvSpPr>
          <p:cNvPr id="3" name="Content Placeholder 2"/>
          <p:cNvSpPr>
            <a:spLocks noGrp="1"/>
          </p:cNvSpPr>
          <p:nvPr>
            <p:ph idx="1"/>
          </p:nvPr>
        </p:nvSpPr>
        <p:spPr>
          <a:xfrm>
            <a:off x="1860585" y="3075710"/>
            <a:ext cx="8889157" cy="3593591"/>
          </a:xfrm>
        </p:spPr>
        <p:txBody>
          <a:bodyPr>
            <a:normAutofit/>
          </a:bodyPr>
          <a:lstStyle/>
          <a:p>
            <a:pPr marL="0" indent="0">
              <a:buNone/>
            </a:pPr>
            <a:r>
              <a:rPr lang="en-US" sz="3200" dirty="0"/>
              <a:t>Be Respectful, Be Responsible, Be Engaged</a:t>
            </a:r>
          </a:p>
        </p:txBody>
      </p:sp>
    </p:spTree>
    <p:extLst>
      <p:ext uri="{BB962C8B-B14F-4D97-AF65-F5344CB8AC3E}">
        <p14:creationId xmlns:p14="http://schemas.microsoft.com/office/powerpoint/2010/main" val="596813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a:t>
            </a:r>
          </a:p>
        </p:txBody>
      </p:sp>
      <p:sp>
        <p:nvSpPr>
          <p:cNvPr id="3" name="Content Placeholder 2"/>
          <p:cNvSpPr>
            <a:spLocks noGrp="1"/>
          </p:cNvSpPr>
          <p:nvPr>
            <p:ph idx="1"/>
          </p:nvPr>
        </p:nvSpPr>
        <p:spPr/>
        <p:txBody>
          <a:bodyPr>
            <a:normAutofit/>
          </a:bodyPr>
          <a:lstStyle/>
          <a:p>
            <a:r>
              <a:rPr lang="en-US" sz="4000" dirty="0"/>
              <a:t>The Why &amp; Important Considerations</a:t>
            </a:r>
          </a:p>
          <a:p>
            <a:endParaRPr lang="en-US" sz="4000" dirty="0"/>
          </a:p>
          <a:p>
            <a:r>
              <a:rPr lang="en-US" sz="4000" dirty="0"/>
              <a:t>The How</a:t>
            </a:r>
          </a:p>
          <a:p>
            <a:pPr lvl="1"/>
            <a:r>
              <a:rPr lang="en-US" sz="4000" dirty="0"/>
              <a:t>Existing Tools</a:t>
            </a:r>
          </a:p>
          <a:p>
            <a:pPr lvl="1"/>
            <a:r>
              <a:rPr lang="en-US" sz="4000" dirty="0"/>
              <a:t>Sample Interventions</a:t>
            </a:r>
          </a:p>
        </p:txBody>
      </p:sp>
    </p:spTree>
    <p:extLst>
      <p:ext uri="{BB962C8B-B14F-4D97-AF65-F5344CB8AC3E}">
        <p14:creationId xmlns:p14="http://schemas.microsoft.com/office/powerpoint/2010/main" val="3597536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t>Mt. Pleasant High</a:t>
            </a:r>
            <a:br>
              <a:rPr lang="en-US" sz="4400" b="1" dirty="0"/>
            </a:br>
            <a:r>
              <a:rPr lang="en-US" sz="2200" dirty="0"/>
              <a:t>Brandywine</a:t>
            </a:r>
            <a:endParaRPr lang="en-US" sz="2200" b="1" dirty="0"/>
          </a:p>
        </p:txBody>
      </p:sp>
      <p:sp>
        <p:nvSpPr>
          <p:cNvPr id="3" name="Content Placeholder 2"/>
          <p:cNvSpPr>
            <a:spLocks noGrp="1"/>
          </p:cNvSpPr>
          <p:nvPr>
            <p:ph idx="1"/>
          </p:nvPr>
        </p:nvSpPr>
        <p:spPr>
          <a:xfrm>
            <a:off x="2530548" y="2194560"/>
            <a:ext cx="8975651" cy="4024125"/>
          </a:xfrm>
        </p:spPr>
        <p:txBody>
          <a:bodyPr>
            <a:normAutofit/>
          </a:bodyPr>
          <a:lstStyle/>
          <a:p>
            <a:r>
              <a:rPr lang="en-US" sz="3200" dirty="0"/>
              <a:t>Performance</a:t>
            </a:r>
          </a:p>
          <a:p>
            <a:r>
              <a:rPr lang="en-US" sz="3200" dirty="0"/>
              <a:t>Respect</a:t>
            </a:r>
          </a:p>
          <a:p>
            <a:r>
              <a:rPr lang="en-US" sz="3200" dirty="0"/>
              <a:t>Integrity</a:t>
            </a:r>
          </a:p>
          <a:p>
            <a:r>
              <a:rPr lang="en-US" sz="3200" dirty="0"/>
              <a:t>Determination</a:t>
            </a:r>
          </a:p>
          <a:p>
            <a:r>
              <a:rPr lang="en-US" sz="3200" dirty="0"/>
              <a:t>Excellence</a:t>
            </a:r>
          </a:p>
        </p:txBody>
      </p:sp>
    </p:spTree>
    <p:extLst>
      <p:ext uri="{BB962C8B-B14F-4D97-AF65-F5344CB8AC3E}">
        <p14:creationId xmlns:p14="http://schemas.microsoft.com/office/powerpoint/2010/main" val="1889476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Springer Middle</a:t>
            </a:r>
            <a:r>
              <a:rPr lang="en-US" dirty="0"/>
              <a:t/>
            </a:r>
            <a:br>
              <a:rPr lang="en-US" dirty="0"/>
            </a:br>
            <a:r>
              <a:rPr lang="en-US" sz="2000" dirty="0"/>
              <a:t>Brandywine</a:t>
            </a:r>
          </a:p>
        </p:txBody>
      </p:sp>
      <p:sp>
        <p:nvSpPr>
          <p:cNvPr id="3" name="Content Placeholder 2"/>
          <p:cNvSpPr>
            <a:spLocks noGrp="1"/>
          </p:cNvSpPr>
          <p:nvPr>
            <p:ph idx="1"/>
          </p:nvPr>
        </p:nvSpPr>
        <p:spPr>
          <a:xfrm>
            <a:off x="3712244" y="2718263"/>
            <a:ext cx="4841551" cy="3593591"/>
          </a:xfrm>
        </p:spPr>
        <p:txBody>
          <a:bodyPr>
            <a:normAutofit/>
          </a:bodyPr>
          <a:lstStyle/>
          <a:p>
            <a:pPr marL="0" indent="0" algn="ctr">
              <a:buNone/>
            </a:pPr>
            <a:r>
              <a:rPr lang="en-US" sz="3200" dirty="0"/>
              <a:t>Best Effort</a:t>
            </a:r>
          </a:p>
          <a:p>
            <a:pPr marL="0" indent="0" algn="ctr">
              <a:buNone/>
            </a:pPr>
            <a:r>
              <a:rPr lang="en-US" sz="3200" dirty="0"/>
              <a:t>Academic Achievement</a:t>
            </a:r>
          </a:p>
          <a:p>
            <a:pPr marL="0" indent="0" algn="ctr">
              <a:buNone/>
            </a:pPr>
            <a:r>
              <a:rPr lang="en-US" sz="3200" dirty="0"/>
              <a:t>Responsible Actions</a:t>
            </a:r>
          </a:p>
          <a:p>
            <a:pPr marL="0" indent="0" algn="ctr">
              <a:buNone/>
            </a:pPr>
            <a:r>
              <a:rPr lang="en-US" sz="3200" dirty="0"/>
              <a:t>Kind Gestures</a:t>
            </a:r>
          </a:p>
        </p:txBody>
      </p:sp>
    </p:spTree>
    <p:extLst>
      <p:ext uri="{BB962C8B-B14F-4D97-AF65-F5344CB8AC3E}">
        <p14:creationId xmlns:p14="http://schemas.microsoft.com/office/powerpoint/2010/main" val="1588326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Talley Middle</a:t>
            </a:r>
            <a:r>
              <a:rPr lang="en-US" dirty="0"/>
              <a:t/>
            </a:r>
            <a:br>
              <a:rPr lang="en-US" dirty="0"/>
            </a:br>
            <a:r>
              <a:rPr lang="en-US" sz="2000" dirty="0"/>
              <a:t>Brandywine</a:t>
            </a:r>
          </a:p>
        </p:txBody>
      </p:sp>
      <p:sp>
        <p:nvSpPr>
          <p:cNvPr id="3" name="Content Placeholder 2"/>
          <p:cNvSpPr>
            <a:spLocks noGrp="1"/>
          </p:cNvSpPr>
          <p:nvPr>
            <p:ph idx="1"/>
          </p:nvPr>
        </p:nvSpPr>
        <p:spPr>
          <a:xfrm>
            <a:off x="3299115" y="2429395"/>
            <a:ext cx="8666018" cy="3593591"/>
          </a:xfrm>
        </p:spPr>
        <p:txBody>
          <a:bodyPr>
            <a:normAutofit/>
          </a:bodyPr>
          <a:lstStyle/>
          <a:p>
            <a:pPr marL="0" indent="0">
              <a:buNone/>
            </a:pPr>
            <a:r>
              <a:rPr lang="en-US" sz="3200" dirty="0"/>
              <a:t>Be Respectful</a:t>
            </a:r>
          </a:p>
          <a:p>
            <a:pPr marL="0" indent="0">
              <a:buNone/>
            </a:pPr>
            <a:r>
              <a:rPr lang="en-US" sz="3200" dirty="0"/>
              <a:t>Be Responsible</a:t>
            </a:r>
          </a:p>
          <a:p>
            <a:pPr marL="0" indent="0">
              <a:buNone/>
            </a:pPr>
            <a:r>
              <a:rPr lang="en-US" sz="3200" dirty="0"/>
              <a:t>Be Focused</a:t>
            </a:r>
          </a:p>
        </p:txBody>
      </p:sp>
    </p:spTree>
    <p:extLst>
      <p:ext uri="{BB962C8B-B14F-4D97-AF65-F5344CB8AC3E}">
        <p14:creationId xmlns:p14="http://schemas.microsoft.com/office/powerpoint/2010/main" val="1777736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err="1"/>
              <a:t>Postlethwait</a:t>
            </a:r>
            <a:r>
              <a:rPr lang="en-US" sz="4400" b="1" dirty="0"/>
              <a:t> Middle</a:t>
            </a:r>
            <a:r>
              <a:rPr lang="en-US" dirty="0"/>
              <a:t/>
            </a:r>
            <a:br>
              <a:rPr lang="en-US" dirty="0"/>
            </a:br>
            <a:r>
              <a:rPr lang="en-US" sz="2000" dirty="0"/>
              <a:t>Caesar Rodney</a:t>
            </a:r>
          </a:p>
        </p:txBody>
      </p:sp>
      <p:sp>
        <p:nvSpPr>
          <p:cNvPr id="3" name="Content Placeholder 2"/>
          <p:cNvSpPr>
            <a:spLocks noGrp="1"/>
          </p:cNvSpPr>
          <p:nvPr>
            <p:ph idx="1"/>
          </p:nvPr>
        </p:nvSpPr>
        <p:spPr>
          <a:xfrm>
            <a:off x="2131441" y="2488277"/>
            <a:ext cx="8037795" cy="3593591"/>
          </a:xfrm>
        </p:spPr>
        <p:txBody>
          <a:bodyPr/>
          <a:lstStyle/>
          <a:p>
            <a:pPr marL="0" indent="0" algn="ctr">
              <a:buNone/>
            </a:pPr>
            <a:r>
              <a:rPr lang="en-US" sz="3200" u="sng" dirty="0"/>
              <a:t>Rider 5</a:t>
            </a:r>
            <a:r>
              <a:rPr lang="en-US" sz="3200" dirty="0"/>
              <a:t>: </a:t>
            </a:r>
          </a:p>
          <a:p>
            <a:pPr marL="0" indent="0" algn="ctr">
              <a:buNone/>
            </a:pPr>
            <a:r>
              <a:rPr lang="en-US" sz="3200" dirty="0"/>
              <a:t>Respect</a:t>
            </a:r>
          </a:p>
          <a:p>
            <a:pPr marL="0" indent="0" algn="ctr">
              <a:buNone/>
            </a:pPr>
            <a:r>
              <a:rPr lang="en-US" sz="3200" dirty="0"/>
              <a:t>Integrity </a:t>
            </a:r>
          </a:p>
          <a:p>
            <a:pPr marL="0" indent="0" algn="ctr">
              <a:buNone/>
            </a:pPr>
            <a:r>
              <a:rPr lang="en-US" sz="3200" dirty="0"/>
              <a:t>Discipline </a:t>
            </a:r>
          </a:p>
          <a:p>
            <a:pPr marL="0" indent="0" algn="ctr">
              <a:buNone/>
            </a:pPr>
            <a:r>
              <a:rPr lang="en-US" sz="3200" dirty="0"/>
              <a:t>Effort </a:t>
            </a:r>
          </a:p>
          <a:p>
            <a:pPr marL="0" indent="0" algn="ctr">
              <a:buNone/>
            </a:pPr>
            <a:r>
              <a:rPr lang="en-US" sz="3200" dirty="0"/>
              <a:t>Responsibility</a:t>
            </a:r>
          </a:p>
          <a:p>
            <a:pPr marL="0" indent="0">
              <a:buNone/>
            </a:pPr>
            <a:endParaRPr lang="en-US" dirty="0"/>
          </a:p>
        </p:txBody>
      </p:sp>
    </p:spTree>
    <p:extLst>
      <p:ext uri="{BB962C8B-B14F-4D97-AF65-F5344CB8AC3E}">
        <p14:creationId xmlns:p14="http://schemas.microsoft.com/office/powerpoint/2010/main" val="475979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Mariner Middle</a:t>
            </a:r>
            <a:r>
              <a:rPr lang="en-US" dirty="0"/>
              <a:t/>
            </a:r>
            <a:br>
              <a:rPr lang="en-US" dirty="0"/>
            </a:br>
            <a:r>
              <a:rPr lang="en-US" sz="2000" dirty="0"/>
              <a:t>Cape </a:t>
            </a:r>
            <a:r>
              <a:rPr lang="en-US" sz="2000" dirty="0" err="1"/>
              <a:t>Henlopen</a:t>
            </a:r>
            <a:endParaRPr lang="en-US" sz="2000" dirty="0"/>
          </a:p>
        </p:txBody>
      </p:sp>
      <p:sp>
        <p:nvSpPr>
          <p:cNvPr id="3" name="Content Placeholder 2"/>
          <p:cNvSpPr>
            <a:spLocks noGrp="1"/>
          </p:cNvSpPr>
          <p:nvPr>
            <p:ph idx="1"/>
          </p:nvPr>
        </p:nvSpPr>
        <p:spPr>
          <a:xfrm>
            <a:off x="4684834" y="2867892"/>
            <a:ext cx="2372671" cy="3593591"/>
          </a:xfrm>
        </p:spPr>
        <p:txBody>
          <a:bodyPr>
            <a:normAutofit/>
          </a:bodyPr>
          <a:lstStyle/>
          <a:p>
            <a:pPr marL="0" indent="0" algn="ctr">
              <a:buNone/>
            </a:pPr>
            <a:r>
              <a:rPr lang="en-US" sz="3200" dirty="0"/>
              <a:t>Mature</a:t>
            </a:r>
          </a:p>
          <a:p>
            <a:pPr marL="0" indent="0" algn="ctr">
              <a:buNone/>
            </a:pPr>
            <a:r>
              <a:rPr lang="en-US" sz="3200" dirty="0"/>
              <a:t>Motivated</a:t>
            </a:r>
          </a:p>
          <a:p>
            <a:pPr marL="0" indent="0" algn="ctr">
              <a:buNone/>
            </a:pPr>
            <a:r>
              <a:rPr lang="en-US" sz="3200" dirty="0"/>
              <a:t>Successful</a:t>
            </a:r>
          </a:p>
        </p:txBody>
      </p:sp>
    </p:spTree>
    <p:extLst>
      <p:ext uri="{BB962C8B-B14F-4D97-AF65-F5344CB8AC3E}">
        <p14:creationId xmlns:p14="http://schemas.microsoft.com/office/powerpoint/2010/main" val="416047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Central Middle</a:t>
            </a:r>
            <a:br>
              <a:rPr lang="en-US" sz="4400" b="1" dirty="0"/>
            </a:br>
            <a:r>
              <a:rPr lang="en-US" sz="2000" dirty="0"/>
              <a:t>Capital</a:t>
            </a:r>
          </a:p>
        </p:txBody>
      </p:sp>
      <p:sp>
        <p:nvSpPr>
          <p:cNvPr id="3" name="Content Placeholder 2"/>
          <p:cNvSpPr>
            <a:spLocks noGrp="1"/>
          </p:cNvSpPr>
          <p:nvPr>
            <p:ph idx="1"/>
          </p:nvPr>
        </p:nvSpPr>
        <p:spPr>
          <a:xfrm>
            <a:off x="4393889" y="2726576"/>
            <a:ext cx="3627893" cy="3593591"/>
          </a:xfrm>
        </p:spPr>
        <p:txBody>
          <a:bodyPr>
            <a:normAutofit/>
          </a:bodyPr>
          <a:lstStyle/>
          <a:p>
            <a:pPr marL="0" indent="0">
              <a:buNone/>
            </a:pPr>
            <a:r>
              <a:rPr lang="en-US" sz="3200" dirty="0"/>
              <a:t>R- Respectful</a:t>
            </a:r>
          </a:p>
          <a:p>
            <a:pPr marL="0" indent="0">
              <a:buNone/>
            </a:pPr>
            <a:r>
              <a:rPr lang="en-US" sz="3200" dirty="0"/>
              <a:t>A- Accountable</a:t>
            </a:r>
          </a:p>
          <a:p>
            <a:pPr marL="0" indent="0">
              <a:buNone/>
            </a:pPr>
            <a:r>
              <a:rPr lang="en-US" sz="3200" dirty="0"/>
              <a:t>P- Productive</a:t>
            </a:r>
          </a:p>
          <a:p>
            <a:pPr marL="0" indent="0">
              <a:buNone/>
            </a:pPr>
            <a:endParaRPr lang="en-US" dirty="0"/>
          </a:p>
        </p:txBody>
      </p:sp>
    </p:spTree>
    <p:extLst>
      <p:ext uri="{BB962C8B-B14F-4D97-AF65-F5344CB8AC3E}">
        <p14:creationId xmlns:p14="http://schemas.microsoft.com/office/powerpoint/2010/main" val="311662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Dover High</a:t>
            </a:r>
            <a:br>
              <a:rPr lang="en-US" sz="4400" b="1" dirty="0"/>
            </a:br>
            <a:r>
              <a:rPr lang="en-US" sz="2000" dirty="0"/>
              <a:t>Capital</a:t>
            </a:r>
          </a:p>
        </p:txBody>
      </p:sp>
      <p:sp>
        <p:nvSpPr>
          <p:cNvPr id="3" name="Content Placeholder 2"/>
          <p:cNvSpPr>
            <a:spLocks noGrp="1"/>
          </p:cNvSpPr>
          <p:nvPr>
            <p:ph idx="1"/>
          </p:nvPr>
        </p:nvSpPr>
        <p:spPr>
          <a:xfrm>
            <a:off x="3619500" y="2194560"/>
            <a:ext cx="7886700" cy="4024125"/>
          </a:xfrm>
        </p:spPr>
        <p:txBody>
          <a:bodyPr>
            <a:normAutofit/>
          </a:bodyPr>
          <a:lstStyle/>
          <a:p>
            <a:r>
              <a:rPr lang="en-US" sz="3200" dirty="0"/>
              <a:t>Be Respectful</a:t>
            </a:r>
          </a:p>
          <a:p>
            <a:r>
              <a:rPr lang="en-US" sz="3200" dirty="0"/>
              <a:t>Be Accountable</a:t>
            </a:r>
          </a:p>
          <a:p>
            <a:r>
              <a:rPr lang="en-US" sz="3200" dirty="0"/>
              <a:t>Be Productive</a:t>
            </a:r>
          </a:p>
        </p:txBody>
      </p:sp>
    </p:spTree>
    <p:extLst>
      <p:ext uri="{BB962C8B-B14F-4D97-AF65-F5344CB8AC3E}">
        <p14:creationId xmlns:p14="http://schemas.microsoft.com/office/powerpoint/2010/main" val="3912072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William Henry Middle</a:t>
            </a:r>
            <a:r>
              <a:rPr lang="en-US" dirty="0"/>
              <a:t/>
            </a:r>
            <a:br>
              <a:rPr lang="en-US" dirty="0"/>
            </a:br>
            <a:r>
              <a:rPr lang="en-US" sz="2000" dirty="0"/>
              <a:t>Capital</a:t>
            </a:r>
          </a:p>
        </p:txBody>
      </p:sp>
      <p:sp>
        <p:nvSpPr>
          <p:cNvPr id="3" name="Content Placeholder 2"/>
          <p:cNvSpPr>
            <a:spLocks noGrp="1"/>
          </p:cNvSpPr>
          <p:nvPr>
            <p:ph idx="1"/>
          </p:nvPr>
        </p:nvSpPr>
        <p:spPr>
          <a:xfrm>
            <a:off x="3383280" y="2057401"/>
            <a:ext cx="6808123" cy="4571999"/>
          </a:xfrm>
        </p:spPr>
        <p:txBody>
          <a:bodyPr>
            <a:noAutofit/>
          </a:bodyPr>
          <a:lstStyle/>
          <a:p>
            <a:pPr marL="0" indent="0">
              <a:buNone/>
            </a:pPr>
            <a:r>
              <a:rPr lang="en-US" sz="2800" dirty="0"/>
              <a:t>Be Proactive</a:t>
            </a:r>
          </a:p>
          <a:p>
            <a:pPr marL="0" indent="0">
              <a:buNone/>
            </a:pPr>
            <a:r>
              <a:rPr lang="en-US" sz="2800" dirty="0"/>
              <a:t>Begin with the End in Mind</a:t>
            </a:r>
          </a:p>
          <a:p>
            <a:pPr marL="0" indent="0">
              <a:buNone/>
            </a:pPr>
            <a:r>
              <a:rPr lang="en-US" sz="2800" dirty="0"/>
              <a:t>Put First Things First</a:t>
            </a:r>
          </a:p>
          <a:p>
            <a:pPr marL="0" indent="0">
              <a:buNone/>
            </a:pPr>
            <a:r>
              <a:rPr lang="en-US" sz="2800" dirty="0"/>
              <a:t>Think Win-Win</a:t>
            </a:r>
          </a:p>
          <a:p>
            <a:pPr marL="0" indent="0">
              <a:buNone/>
            </a:pPr>
            <a:r>
              <a:rPr lang="en-US" sz="2800" dirty="0"/>
              <a:t>Seek First to Understand, then to Be</a:t>
            </a:r>
          </a:p>
          <a:p>
            <a:pPr marL="0" indent="0">
              <a:buNone/>
            </a:pPr>
            <a:r>
              <a:rPr lang="en-US" sz="2800" dirty="0"/>
              <a:t>Understood</a:t>
            </a:r>
          </a:p>
          <a:p>
            <a:pPr marL="0" indent="0">
              <a:buNone/>
            </a:pPr>
            <a:r>
              <a:rPr lang="en-US" sz="2800" dirty="0"/>
              <a:t>Synergize</a:t>
            </a:r>
          </a:p>
          <a:p>
            <a:pPr marL="0" indent="0">
              <a:buNone/>
            </a:pPr>
            <a:r>
              <a:rPr lang="en-US" sz="2800" dirty="0"/>
              <a:t>Sharpen the Saw</a:t>
            </a:r>
          </a:p>
        </p:txBody>
      </p:sp>
    </p:spTree>
    <p:extLst>
      <p:ext uri="{BB962C8B-B14F-4D97-AF65-F5344CB8AC3E}">
        <p14:creationId xmlns:p14="http://schemas.microsoft.com/office/powerpoint/2010/main" val="1572168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Bayard Middle</a:t>
            </a:r>
            <a:r>
              <a:rPr lang="en-US" dirty="0"/>
              <a:t/>
            </a:r>
            <a:br>
              <a:rPr lang="en-US" dirty="0"/>
            </a:br>
            <a:r>
              <a:rPr lang="en-US" sz="2000" dirty="0"/>
              <a:t>Christina</a:t>
            </a:r>
          </a:p>
        </p:txBody>
      </p:sp>
      <p:sp>
        <p:nvSpPr>
          <p:cNvPr id="3" name="Content Placeholder 2"/>
          <p:cNvSpPr>
            <a:spLocks noGrp="1"/>
          </p:cNvSpPr>
          <p:nvPr>
            <p:ph idx="1"/>
          </p:nvPr>
        </p:nvSpPr>
        <p:spPr>
          <a:xfrm>
            <a:off x="1625751" y="2776452"/>
            <a:ext cx="8241456" cy="3593591"/>
          </a:xfrm>
        </p:spPr>
        <p:txBody>
          <a:bodyPr>
            <a:normAutofit/>
          </a:bodyPr>
          <a:lstStyle/>
          <a:p>
            <a:pPr marL="0" indent="0" algn="ctr">
              <a:buNone/>
            </a:pPr>
            <a:r>
              <a:rPr lang="en-US" sz="3200" dirty="0"/>
              <a:t>Be Respectful Achievers who are Responsible and Kind</a:t>
            </a:r>
          </a:p>
        </p:txBody>
      </p:sp>
    </p:spTree>
    <p:extLst>
      <p:ext uri="{BB962C8B-B14F-4D97-AF65-F5344CB8AC3E}">
        <p14:creationId xmlns:p14="http://schemas.microsoft.com/office/powerpoint/2010/main" val="799153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err="1"/>
              <a:t>Gauger</a:t>
            </a:r>
            <a:r>
              <a:rPr lang="en-US" sz="4400" b="1" dirty="0"/>
              <a:t>-Cobbs Middle</a:t>
            </a:r>
            <a:r>
              <a:rPr lang="en-US" dirty="0"/>
              <a:t/>
            </a:r>
            <a:br>
              <a:rPr lang="en-US" dirty="0"/>
            </a:br>
            <a:r>
              <a:rPr lang="en-US" sz="2000" dirty="0"/>
              <a:t>Christina</a:t>
            </a:r>
          </a:p>
        </p:txBody>
      </p:sp>
      <p:sp>
        <p:nvSpPr>
          <p:cNvPr id="3" name="Content Placeholder 2"/>
          <p:cNvSpPr>
            <a:spLocks noGrp="1"/>
          </p:cNvSpPr>
          <p:nvPr>
            <p:ph idx="1"/>
          </p:nvPr>
        </p:nvSpPr>
        <p:spPr>
          <a:xfrm>
            <a:off x="2585258" y="3264409"/>
            <a:ext cx="8108141" cy="3593591"/>
          </a:xfrm>
        </p:spPr>
        <p:txBody>
          <a:bodyPr>
            <a:normAutofit/>
          </a:bodyPr>
          <a:lstStyle/>
          <a:p>
            <a:pPr marL="0" indent="0">
              <a:buNone/>
            </a:pPr>
            <a:r>
              <a:rPr lang="en-US" sz="3200" dirty="0"/>
              <a:t>Be Respectful, Responsible and Ready</a:t>
            </a:r>
          </a:p>
        </p:txBody>
      </p:sp>
    </p:spTree>
    <p:extLst>
      <p:ext uri="{BB962C8B-B14F-4D97-AF65-F5344CB8AC3E}">
        <p14:creationId xmlns:p14="http://schemas.microsoft.com/office/powerpoint/2010/main" val="1005625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649606"/>
            <a:ext cx="10820400" cy="758190"/>
          </a:xfrm>
        </p:spPr>
        <p:txBody>
          <a:bodyPr>
            <a:normAutofit/>
          </a:bodyPr>
          <a:lstStyle/>
          <a:p>
            <a:r>
              <a:rPr lang="en-US" sz="4000" dirty="0"/>
              <a:t>EXPECTATIONS FOR TODAY</a:t>
            </a:r>
          </a:p>
        </p:txBody>
      </p:sp>
      <p:graphicFrame>
        <p:nvGraphicFramePr>
          <p:cNvPr id="4" name="Table 3"/>
          <p:cNvGraphicFramePr>
            <a:graphicFrameLocks noGrp="1"/>
          </p:cNvGraphicFramePr>
          <p:nvPr>
            <p:extLst>
              <p:ext uri="{D42A27DB-BD31-4B8C-83A1-F6EECF244321}">
                <p14:modId xmlns:p14="http://schemas.microsoft.com/office/powerpoint/2010/main" val="4269050107"/>
              </p:ext>
            </p:extLst>
          </p:nvPr>
        </p:nvGraphicFramePr>
        <p:xfrm>
          <a:off x="1066800" y="1407796"/>
          <a:ext cx="10401300" cy="4723924"/>
        </p:xfrm>
        <a:graphic>
          <a:graphicData uri="http://schemas.openxmlformats.org/drawingml/2006/table">
            <a:tbl>
              <a:tblPr firstRow="1" bandRow="1">
                <a:tableStyleId>{5C22544A-7EE6-4342-B048-85BDC9FD1C3A}</a:tableStyleId>
              </a:tblPr>
              <a:tblGrid>
                <a:gridCol w="2476500">
                  <a:extLst>
                    <a:ext uri="{9D8B030D-6E8A-4147-A177-3AD203B41FA5}">
                      <a16:colId xmlns:a16="http://schemas.microsoft.com/office/drawing/2014/main" val="2110339370"/>
                    </a:ext>
                  </a:extLst>
                </a:gridCol>
                <a:gridCol w="3962400">
                  <a:extLst>
                    <a:ext uri="{9D8B030D-6E8A-4147-A177-3AD203B41FA5}">
                      <a16:colId xmlns:a16="http://schemas.microsoft.com/office/drawing/2014/main" val="2868527621"/>
                    </a:ext>
                  </a:extLst>
                </a:gridCol>
                <a:gridCol w="3962400">
                  <a:extLst>
                    <a:ext uri="{9D8B030D-6E8A-4147-A177-3AD203B41FA5}">
                      <a16:colId xmlns:a16="http://schemas.microsoft.com/office/drawing/2014/main" val="2663047059"/>
                    </a:ext>
                  </a:extLst>
                </a:gridCol>
              </a:tblGrid>
              <a:tr h="1157764">
                <a:tc>
                  <a:txBody>
                    <a:bodyPr/>
                    <a:lstStyle/>
                    <a:p>
                      <a:endParaRPr lang="en-US"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t>WHYs &amp; IMPORTANT CONSIDERATIONS</a:t>
                      </a:r>
                    </a:p>
                  </a:txBody>
                  <a:tcPr anchor="ctr"/>
                </a:tc>
                <a:tc>
                  <a:txBody>
                    <a:bodyPr/>
                    <a:lstStyle/>
                    <a:p>
                      <a:pPr algn="ctr"/>
                      <a:r>
                        <a:rPr lang="en-US" sz="2400" b="1" dirty="0"/>
                        <a:t>EXISTING TOOLS &amp;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t>SAMPLE INTERVENTIONS</a:t>
                      </a:r>
                    </a:p>
                  </a:txBody>
                  <a:tcPr anchor="ctr"/>
                </a:tc>
                <a:extLst>
                  <a:ext uri="{0D108BD9-81ED-4DB2-BD59-A6C34878D82A}">
                    <a16:rowId xmlns:a16="http://schemas.microsoft.com/office/drawing/2014/main" val="376851172"/>
                  </a:ext>
                </a:extLst>
              </a:tr>
              <a:tr h="1157764">
                <a:tc>
                  <a:txBody>
                    <a:bodyPr/>
                    <a:lstStyle/>
                    <a:p>
                      <a:pPr algn="ctr"/>
                      <a:r>
                        <a:rPr lang="en-US" sz="2400" b="1" dirty="0"/>
                        <a:t>BE </a:t>
                      </a:r>
                    </a:p>
                    <a:p>
                      <a:pPr algn="ctr"/>
                      <a:r>
                        <a:rPr lang="en-US" sz="2400" b="1" dirty="0"/>
                        <a:t>ENGAGED</a:t>
                      </a:r>
                    </a:p>
                  </a:txBody>
                  <a:tcPr anchor="ctr"/>
                </a:tc>
                <a:tc>
                  <a:txBody>
                    <a:bodyPr/>
                    <a:lstStyle/>
                    <a:p>
                      <a:pPr algn="ctr"/>
                      <a:r>
                        <a:rPr lang="en-US" sz="2400" b="1" dirty="0"/>
                        <a:t>-</a:t>
                      </a:r>
                      <a:r>
                        <a:rPr lang="en-US" sz="2400" b="1" baseline="0" dirty="0"/>
                        <a:t> Compare the ideas to your current understandings</a:t>
                      </a:r>
                      <a:endParaRPr lang="en-US" sz="2400" b="1" dirty="0"/>
                    </a:p>
                  </a:txBody>
                  <a:tcPr anchor="ctr"/>
                </a:tc>
                <a:tc>
                  <a:txBody>
                    <a:bodyPr/>
                    <a:lstStyle/>
                    <a:p>
                      <a:pPr marL="342900" indent="-342900" algn="ctr">
                        <a:buFontTx/>
                        <a:buChar char="-"/>
                      </a:pPr>
                      <a:r>
                        <a:rPr lang="en-US" sz="2400" b="1" baseline="0" dirty="0"/>
                        <a:t>Share what has/hasn’t worked and how</a:t>
                      </a:r>
                    </a:p>
                  </a:txBody>
                  <a:tcPr anchor="ctr"/>
                </a:tc>
                <a:extLst>
                  <a:ext uri="{0D108BD9-81ED-4DB2-BD59-A6C34878D82A}">
                    <a16:rowId xmlns:a16="http://schemas.microsoft.com/office/drawing/2014/main" val="222461880"/>
                  </a:ext>
                </a:extLst>
              </a:tr>
              <a:tr h="1157764">
                <a:tc>
                  <a:txBody>
                    <a:bodyPr/>
                    <a:lstStyle/>
                    <a:p>
                      <a:pPr algn="ctr"/>
                      <a:r>
                        <a:rPr lang="en-US" sz="2400" b="1" dirty="0"/>
                        <a:t>BE </a:t>
                      </a:r>
                    </a:p>
                    <a:p>
                      <a:pPr algn="ctr"/>
                      <a:r>
                        <a:rPr lang="en-US" sz="2400" b="1" dirty="0"/>
                        <a:t>REFLECTIVE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t>-</a:t>
                      </a:r>
                      <a:r>
                        <a:rPr lang="en-US" sz="2400" b="1" baseline="0" dirty="0"/>
                        <a:t> Compare the ideas presented to your current messaging</a:t>
                      </a:r>
                      <a:endParaRPr lang="en-US" sz="24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t>- </a:t>
                      </a:r>
                      <a:r>
                        <a:rPr lang="en-US" sz="2400" b="1" baseline="0" dirty="0"/>
                        <a:t>Engage in problem-solving</a:t>
                      </a:r>
                      <a:endParaRPr lang="en-US" sz="2400" b="1" dirty="0"/>
                    </a:p>
                  </a:txBody>
                  <a:tcPr anchor="ctr"/>
                </a:tc>
                <a:extLst>
                  <a:ext uri="{0D108BD9-81ED-4DB2-BD59-A6C34878D82A}">
                    <a16:rowId xmlns:a16="http://schemas.microsoft.com/office/drawing/2014/main" val="660860679"/>
                  </a:ext>
                </a:extLst>
              </a:tr>
              <a:tr h="1157764">
                <a:tc>
                  <a:txBody>
                    <a:bodyPr/>
                    <a:lstStyle/>
                    <a:p>
                      <a:pPr algn="ctr"/>
                      <a:r>
                        <a:rPr lang="en-US" sz="2400" b="1" dirty="0"/>
                        <a:t>BE </a:t>
                      </a:r>
                    </a:p>
                    <a:p>
                      <a:pPr algn="ctr"/>
                      <a:r>
                        <a:rPr lang="en-US" sz="2400" b="1" dirty="0"/>
                        <a:t>STRATEGIC</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t>-</a:t>
                      </a:r>
                      <a:r>
                        <a:rPr lang="en-US" sz="2400" b="1" baseline="0" dirty="0"/>
                        <a:t> Consider who needs to hear these messages next and how</a:t>
                      </a:r>
                      <a:endParaRPr lang="en-US" sz="24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baseline="0" dirty="0"/>
                        <a:t>- Write notes down about next steps/questions</a:t>
                      </a:r>
                      <a:endParaRPr lang="en-US" sz="2400" b="1" dirty="0"/>
                    </a:p>
                  </a:txBody>
                  <a:tcPr anchor="ctr"/>
                </a:tc>
                <a:extLst>
                  <a:ext uri="{0D108BD9-81ED-4DB2-BD59-A6C34878D82A}">
                    <a16:rowId xmlns:a16="http://schemas.microsoft.com/office/drawing/2014/main" val="2216782903"/>
                  </a:ext>
                </a:extLst>
              </a:tr>
            </a:tbl>
          </a:graphicData>
        </a:graphic>
      </p:graphicFrame>
    </p:spTree>
    <p:extLst>
      <p:ext uri="{BB962C8B-B14F-4D97-AF65-F5344CB8AC3E}">
        <p14:creationId xmlns:p14="http://schemas.microsoft.com/office/powerpoint/2010/main" val="13602706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Kirk Middle</a:t>
            </a:r>
            <a:r>
              <a:rPr lang="en-US" dirty="0"/>
              <a:t/>
            </a:r>
            <a:br>
              <a:rPr lang="en-US" dirty="0"/>
            </a:br>
            <a:r>
              <a:rPr lang="en-US" sz="2000" dirty="0"/>
              <a:t>Christina</a:t>
            </a:r>
          </a:p>
        </p:txBody>
      </p:sp>
      <p:sp>
        <p:nvSpPr>
          <p:cNvPr id="3" name="Content Placeholder 2"/>
          <p:cNvSpPr>
            <a:spLocks noGrp="1"/>
          </p:cNvSpPr>
          <p:nvPr>
            <p:ph idx="1"/>
          </p:nvPr>
        </p:nvSpPr>
        <p:spPr>
          <a:xfrm>
            <a:off x="2510443" y="3264409"/>
            <a:ext cx="7901248" cy="3593591"/>
          </a:xfrm>
        </p:spPr>
        <p:txBody>
          <a:bodyPr>
            <a:normAutofit/>
          </a:bodyPr>
          <a:lstStyle/>
          <a:p>
            <a:pPr marL="0" indent="0">
              <a:buNone/>
            </a:pPr>
            <a:r>
              <a:rPr lang="en-US" sz="3200" dirty="0"/>
              <a:t>Be Ready, Responsible and Respectful </a:t>
            </a:r>
          </a:p>
        </p:txBody>
      </p:sp>
    </p:spTree>
    <p:extLst>
      <p:ext uri="{BB962C8B-B14F-4D97-AF65-F5344CB8AC3E}">
        <p14:creationId xmlns:p14="http://schemas.microsoft.com/office/powerpoint/2010/main" val="8444008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err="1"/>
              <a:t>Shue</a:t>
            </a:r>
            <a:r>
              <a:rPr lang="en-US" sz="4400" b="1" dirty="0"/>
              <a:t>-Medill Middle</a:t>
            </a:r>
            <a:r>
              <a:rPr lang="en-US" dirty="0"/>
              <a:t/>
            </a:r>
            <a:br>
              <a:rPr lang="en-US" dirty="0"/>
            </a:br>
            <a:r>
              <a:rPr lang="en-US" sz="2000" dirty="0"/>
              <a:t>Christina</a:t>
            </a:r>
          </a:p>
        </p:txBody>
      </p:sp>
      <p:sp>
        <p:nvSpPr>
          <p:cNvPr id="3" name="Content Placeholder 2"/>
          <p:cNvSpPr>
            <a:spLocks noGrp="1"/>
          </p:cNvSpPr>
          <p:nvPr>
            <p:ph idx="1"/>
          </p:nvPr>
        </p:nvSpPr>
        <p:spPr>
          <a:xfrm>
            <a:off x="547255" y="2104528"/>
            <a:ext cx="4348942" cy="4351338"/>
          </a:xfrm>
        </p:spPr>
        <p:txBody>
          <a:bodyPr>
            <a:normAutofit/>
          </a:bodyPr>
          <a:lstStyle/>
          <a:p>
            <a:pPr marL="0" indent="0">
              <a:buNone/>
            </a:pPr>
            <a:endParaRPr lang="en-US" sz="3200" dirty="0"/>
          </a:p>
          <a:p>
            <a:pPr marL="0" indent="0">
              <a:buNone/>
            </a:pPr>
            <a:r>
              <a:rPr lang="en-US" sz="3200" dirty="0"/>
              <a:t>R- Respect</a:t>
            </a:r>
            <a:br>
              <a:rPr lang="en-US" sz="3200" dirty="0"/>
            </a:br>
            <a:r>
              <a:rPr lang="en-US" sz="3200" dirty="0"/>
              <a:t>O-Outstanding Effort</a:t>
            </a:r>
            <a:br>
              <a:rPr lang="en-US" sz="3200" dirty="0"/>
            </a:br>
            <a:r>
              <a:rPr lang="en-US" sz="3200" dirty="0"/>
              <a:t>A-Attendance</a:t>
            </a:r>
            <a:br>
              <a:rPr lang="en-US" sz="3200" dirty="0"/>
            </a:br>
            <a:r>
              <a:rPr lang="en-US" sz="3200" dirty="0"/>
              <a:t>R- Responsibility </a:t>
            </a:r>
          </a:p>
        </p:txBody>
      </p:sp>
      <p:sp>
        <p:nvSpPr>
          <p:cNvPr id="4" name="TextBox 3"/>
          <p:cNvSpPr txBox="1"/>
          <p:nvPr/>
        </p:nvSpPr>
        <p:spPr>
          <a:xfrm>
            <a:off x="5245768" y="1941095"/>
            <a:ext cx="6108032" cy="5109091"/>
          </a:xfrm>
          <a:prstGeom prst="rect">
            <a:avLst/>
          </a:prstGeom>
          <a:noFill/>
        </p:spPr>
        <p:txBody>
          <a:bodyPr wrap="square" rtlCol="0">
            <a:spAutoFit/>
          </a:bodyPr>
          <a:lstStyle/>
          <a:p>
            <a:r>
              <a:rPr lang="en-US" sz="2800" dirty="0"/>
              <a:t>I pledge to respect school policies, rules, staff members, and students.</a:t>
            </a:r>
            <a:br>
              <a:rPr lang="en-US" sz="2800" dirty="0"/>
            </a:br>
            <a:r>
              <a:rPr lang="en-US" sz="2800" dirty="0"/>
              <a:t>I pledge to show outstanding effort in school.</a:t>
            </a:r>
            <a:br>
              <a:rPr lang="en-US" sz="2800" dirty="0"/>
            </a:br>
            <a:r>
              <a:rPr lang="en-US" sz="2800" dirty="0"/>
              <a:t>I pledge to attend school daily and be on time.</a:t>
            </a:r>
            <a:br>
              <a:rPr lang="en-US" sz="2800" dirty="0"/>
            </a:br>
            <a:r>
              <a:rPr lang="en-US" sz="2800" dirty="0"/>
              <a:t>I pledge to be responsible in all school settings.</a:t>
            </a:r>
            <a:br>
              <a:rPr lang="en-US" sz="2800" dirty="0"/>
            </a:br>
            <a:r>
              <a:rPr lang="en-US" sz="2800" dirty="0"/>
              <a:t>We are Tigers and we "ROAR to Achieve!"</a:t>
            </a:r>
            <a:r>
              <a:rPr lang="en-US" dirty="0"/>
              <a:t/>
            </a:r>
            <a:br>
              <a:rPr lang="en-US" dirty="0"/>
            </a:br>
            <a:endParaRPr lang="en-US" dirty="0"/>
          </a:p>
        </p:txBody>
      </p:sp>
    </p:spTree>
    <p:extLst>
      <p:ext uri="{BB962C8B-B14F-4D97-AF65-F5344CB8AC3E}">
        <p14:creationId xmlns:p14="http://schemas.microsoft.com/office/powerpoint/2010/main" val="1273365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McCullough Middle</a:t>
            </a:r>
            <a:r>
              <a:rPr lang="en-US" dirty="0"/>
              <a:t/>
            </a:r>
            <a:br>
              <a:rPr lang="en-US" dirty="0"/>
            </a:br>
            <a:r>
              <a:rPr lang="en-US" sz="2000" dirty="0"/>
              <a:t>Colonial</a:t>
            </a:r>
          </a:p>
        </p:txBody>
      </p:sp>
      <p:sp>
        <p:nvSpPr>
          <p:cNvPr id="3" name="Content Placeholder 2"/>
          <p:cNvSpPr>
            <a:spLocks noGrp="1"/>
          </p:cNvSpPr>
          <p:nvPr>
            <p:ph idx="1"/>
          </p:nvPr>
        </p:nvSpPr>
        <p:spPr>
          <a:xfrm>
            <a:off x="3917373" y="2883409"/>
            <a:ext cx="6567054" cy="3593591"/>
          </a:xfrm>
        </p:spPr>
        <p:txBody>
          <a:bodyPr>
            <a:normAutofit/>
          </a:bodyPr>
          <a:lstStyle/>
          <a:p>
            <a:pPr marL="0" indent="0">
              <a:buNone/>
            </a:pPr>
            <a:r>
              <a:rPr lang="en-US" sz="3200" dirty="0"/>
              <a:t>Be Responsible</a:t>
            </a:r>
          </a:p>
          <a:p>
            <a:pPr marL="0" indent="0">
              <a:buNone/>
            </a:pPr>
            <a:r>
              <a:rPr lang="en-US" sz="3200" dirty="0"/>
              <a:t>Be Safe</a:t>
            </a:r>
          </a:p>
          <a:p>
            <a:pPr marL="0" indent="0">
              <a:buNone/>
            </a:pPr>
            <a:r>
              <a:rPr lang="en-US" sz="3200" dirty="0"/>
              <a:t>Be Respectful </a:t>
            </a:r>
          </a:p>
        </p:txBody>
      </p:sp>
    </p:spTree>
    <p:extLst>
      <p:ext uri="{BB962C8B-B14F-4D97-AF65-F5344CB8AC3E}">
        <p14:creationId xmlns:p14="http://schemas.microsoft.com/office/powerpoint/2010/main" val="17721051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Lake Forest High</a:t>
            </a:r>
            <a:br>
              <a:rPr lang="en-US" sz="4400" b="1" dirty="0"/>
            </a:br>
            <a:r>
              <a:rPr lang="en-US" sz="2000" dirty="0"/>
              <a:t>Lake Forest</a:t>
            </a:r>
          </a:p>
        </p:txBody>
      </p:sp>
      <p:sp>
        <p:nvSpPr>
          <p:cNvPr id="3" name="Content Placeholder 2"/>
          <p:cNvSpPr>
            <a:spLocks noGrp="1"/>
          </p:cNvSpPr>
          <p:nvPr>
            <p:ph idx="1"/>
          </p:nvPr>
        </p:nvSpPr>
        <p:spPr>
          <a:xfrm>
            <a:off x="2895600" y="2380211"/>
            <a:ext cx="6878169" cy="3593591"/>
          </a:xfrm>
        </p:spPr>
        <p:txBody>
          <a:bodyPr>
            <a:normAutofit/>
          </a:bodyPr>
          <a:lstStyle/>
          <a:p>
            <a:pPr marL="0" indent="0" algn="ctr">
              <a:buNone/>
            </a:pPr>
            <a:r>
              <a:rPr lang="en-US" sz="3200" u="sng" dirty="0"/>
              <a:t>Take PRIDE: </a:t>
            </a:r>
          </a:p>
          <a:p>
            <a:pPr marL="0" indent="0" algn="ctr">
              <a:buNone/>
            </a:pPr>
            <a:r>
              <a:rPr lang="en-US" sz="3200" dirty="0"/>
              <a:t>Positivity</a:t>
            </a:r>
          </a:p>
          <a:p>
            <a:pPr marL="0" indent="0" algn="ctr">
              <a:buNone/>
            </a:pPr>
            <a:r>
              <a:rPr lang="en-US" sz="3200" dirty="0"/>
              <a:t>Respect</a:t>
            </a:r>
          </a:p>
          <a:p>
            <a:pPr marL="0" indent="0" algn="ctr">
              <a:buNone/>
            </a:pPr>
            <a:r>
              <a:rPr lang="en-US" sz="3200" dirty="0"/>
              <a:t>Integrity</a:t>
            </a:r>
          </a:p>
          <a:p>
            <a:pPr marL="0" indent="0" algn="ctr">
              <a:buNone/>
            </a:pPr>
            <a:r>
              <a:rPr lang="en-US" sz="3200" dirty="0"/>
              <a:t>Determination</a:t>
            </a:r>
          </a:p>
          <a:p>
            <a:pPr marL="0" indent="0" algn="ctr">
              <a:buNone/>
            </a:pPr>
            <a:r>
              <a:rPr lang="en-US" sz="3200" dirty="0"/>
              <a:t>Excellence </a:t>
            </a:r>
          </a:p>
        </p:txBody>
      </p:sp>
    </p:spTree>
    <p:extLst>
      <p:ext uri="{BB962C8B-B14F-4D97-AF65-F5344CB8AC3E}">
        <p14:creationId xmlns:p14="http://schemas.microsoft.com/office/powerpoint/2010/main" val="4536010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Milford Central Academy</a:t>
            </a:r>
            <a:br>
              <a:rPr lang="en-US" sz="4400" b="1" dirty="0"/>
            </a:br>
            <a:r>
              <a:rPr lang="en-US" sz="2000" dirty="0"/>
              <a:t>Milford</a:t>
            </a:r>
          </a:p>
        </p:txBody>
      </p:sp>
      <p:sp>
        <p:nvSpPr>
          <p:cNvPr id="3" name="Content Placeholder 2"/>
          <p:cNvSpPr>
            <a:spLocks noGrp="1"/>
          </p:cNvSpPr>
          <p:nvPr>
            <p:ph idx="1"/>
          </p:nvPr>
        </p:nvSpPr>
        <p:spPr>
          <a:xfrm>
            <a:off x="4576769" y="2635136"/>
            <a:ext cx="3353573" cy="3593591"/>
          </a:xfrm>
        </p:spPr>
        <p:txBody>
          <a:bodyPr>
            <a:normAutofit/>
          </a:bodyPr>
          <a:lstStyle/>
          <a:p>
            <a:pPr marL="0" indent="0">
              <a:buNone/>
            </a:pPr>
            <a:r>
              <a:rPr lang="en-US" sz="3200" dirty="0"/>
              <a:t>Be Positive.</a:t>
            </a:r>
            <a:br>
              <a:rPr lang="en-US" sz="3200" dirty="0"/>
            </a:br>
            <a:r>
              <a:rPr lang="en-US" sz="1100" dirty="0"/>
              <a:t> </a:t>
            </a:r>
            <a:endParaRPr lang="en-US" sz="3200" dirty="0"/>
          </a:p>
          <a:p>
            <a:pPr marL="0" indent="0">
              <a:buNone/>
            </a:pPr>
            <a:r>
              <a:rPr lang="en-US" sz="3200" dirty="0"/>
              <a:t>Be Productive.</a:t>
            </a:r>
            <a:br>
              <a:rPr lang="en-US" sz="3200" dirty="0"/>
            </a:br>
            <a:r>
              <a:rPr lang="en-US" sz="1100" dirty="0"/>
              <a:t> </a:t>
            </a:r>
            <a:endParaRPr lang="en-US" sz="3200" dirty="0"/>
          </a:p>
          <a:p>
            <a:pPr marL="0" indent="0">
              <a:buNone/>
            </a:pPr>
            <a:r>
              <a:rPr lang="en-US" sz="3200" dirty="0"/>
              <a:t>Be Respectful.</a:t>
            </a:r>
            <a:br>
              <a:rPr lang="en-US" sz="3200" dirty="0"/>
            </a:br>
            <a:r>
              <a:rPr lang="en-US" sz="1100" dirty="0"/>
              <a:t> </a:t>
            </a:r>
            <a:endParaRPr lang="en-US" sz="3200" dirty="0"/>
          </a:p>
          <a:p>
            <a:pPr marL="0" indent="0">
              <a:buNone/>
            </a:pPr>
            <a:r>
              <a:rPr lang="en-US" sz="3200" dirty="0"/>
              <a:t>Be Responsible. </a:t>
            </a:r>
          </a:p>
        </p:txBody>
      </p:sp>
    </p:spTree>
    <p:extLst>
      <p:ext uri="{BB962C8B-B14F-4D97-AF65-F5344CB8AC3E}">
        <p14:creationId xmlns:p14="http://schemas.microsoft.com/office/powerpoint/2010/main" val="1051441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Milford Senior High</a:t>
            </a:r>
            <a:r>
              <a:rPr lang="en-US" dirty="0"/>
              <a:t/>
            </a:r>
            <a:br>
              <a:rPr lang="en-US" dirty="0"/>
            </a:br>
            <a:r>
              <a:rPr lang="en-US" sz="2000" dirty="0"/>
              <a:t>Milford</a:t>
            </a:r>
          </a:p>
        </p:txBody>
      </p:sp>
      <p:sp>
        <p:nvSpPr>
          <p:cNvPr id="3" name="Content Placeholder 2"/>
          <p:cNvSpPr>
            <a:spLocks noGrp="1"/>
          </p:cNvSpPr>
          <p:nvPr>
            <p:ph idx="1"/>
          </p:nvPr>
        </p:nvSpPr>
        <p:spPr>
          <a:xfrm>
            <a:off x="2177935" y="3175464"/>
            <a:ext cx="8188036" cy="3593591"/>
          </a:xfrm>
        </p:spPr>
        <p:txBody>
          <a:bodyPr>
            <a:normAutofit/>
          </a:bodyPr>
          <a:lstStyle/>
          <a:p>
            <a:pPr marL="0" indent="0">
              <a:buNone/>
            </a:pPr>
            <a:r>
              <a:rPr lang="en-US" sz="3200" dirty="0"/>
              <a:t>Be Responsible, Be Respectful, Be Safe </a:t>
            </a:r>
          </a:p>
        </p:txBody>
      </p:sp>
    </p:spTree>
    <p:extLst>
      <p:ext uri="{BB962C8B-B14F-4D97-AF65-F5344CB8AC3E}">
        <p14:creationId xmlns:p14="http://schemas.microsoft.com/office/powerpoint/2010/main" val="19267594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McKean High</a:t>
            </a:r>
            <a:r>
              <a:rPr lang="en-US" dirty="0"/>
              <a:t/>
            </a:r>
            <a:br>
              <a:rPr lang="en-US" dirty="0"/>
            </a:br>
            <a:r>
              <a:rPr lang="en-US" sz="2000" dirty="0"/>
              <a:t>Red Clay</a:t>
            </a:r>
          </a:p>
        </p:txBody>
      </p:sp>
      <p:sp>
        <p:nvSpPr>
          <p:cNvPr id="3" name="Content Placeholder 2"/>
          <p:cNvSpPr>
            <a:spLocks noGrp="1"/>
          </p:cNvSpPr>
          <p:nvPr>
            <p:ph idx="1"/>
          </p:nvPr>
        </p:nvSpPr>
        <p:spPr>
          <a:xfrm>
            <a:off x="4414670" y="2535382"/>
            <a:ext cx="3852337" cy="3593591"/>
          </a:xfrm>
        </p:spPr>
        <p:txBody>
          <a:bodyPr>
            <a:normAutofit/>
          </a:bodyPr>
          <a:lstStyle/>
          <a:p>
            <a:pPr marL="0" indent="0">
              <a:buNone/>
            </a:pPr>
            <a:r>
              <a:rPr lang="en-US" sz="3200" dirty="0"/>
              <a:t>We A.R.E. McKean</a:t>
            </a:r>
            <a:br>
              <a:rPr lang="en-US" sz="3200" dirty="0"/>
            </a:br>
            <a:r>
              <a:rPr lang="en-US" sz="3200" dirty="0"/>
              <a:t>Achievement</a:t>
            </a:r>
            <a:br>
              <a:rPr lang="en-US" sz="3200" dirty="0"/>
            </a:br>
            <a:r>
              <a:rPr lang="en-US" sz="3200" dirty="0"/>
              <a:t>Responsibility</a:t>
            </a:r>
            <a:br>
              <a:rPr lang="en-US" sz="3200" dirty="0"/>
            </a:br>
            <a:r>
              <a:rPr lang="en-US" sz="3200" dirty="0"/>
              <a:t>Empathy </a:t>
            </a:r>
          </a:p>
        </p:txBody>
      </p:sp>
    </p:spTree>
    <p:extLst>
      <p:ext uri="{BB962C8B-B14F-4D97-AF65-F5344CB8AC3E}">
        <p14:creationId xmlns:p14="http://schemas.microsoft.com/office/powerpoint/2010/main" val="11403479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Skyline Middle</a:t>
            </a:r>
            <a:r>
              <a:rPr lang="en-US" dirty="0"/>
              <a:t/>
            </a:r>
            <a:br>
              <a:rPr lang="en-US" dirty="0"/>
            </a:br>
            <a:r>
              <a:rPr lang="en-US" sz="2000" dirty="0"/>
              <a:t>Red Clay</a:t>
            </a:r>
          </a:p>
        </p:txBody>
      </p:sp>
      <p:sp>
        <p:nvSpPr>
          <p:cNvPr id="3" name="Content Placeholder 2"/>
          <p:cNvSpPr>
            <a:spLocks noGrp="1"/>
          </p:cNvSpPr>
          <p:nvPr>
            <p:ph idx="1"/>
          </p:nvPr>
        </p:nvSpPr>
        <p:spPr>
          <a:xfrm>
            <a:off x="4069692" y="2502132"/>
            <a:ext cx="4542293" cy="3593591"/>
          </a:xfrm>
        </p:spPr>
        <p:txBody>
          <a:bodyPr>
            <a:normAutofit/>
          </a:bodyPr>
          <a:lstStyle/>
          <a:p>
            <a:pPr marL="0" indent="0" algn="ctr">
              <a:buNone/>
            </a:pPr>
            <a:r>
              <a:rPr lang="en-US" sz="3200" dirty="0"/>
              <a:t>Person/Self</a:t>
            </a:r>
            <a:br>
              <a:rPr lang="en-US" sz="3200" dirty="0"/>
            </a:br>
            <a:r>
              <a:rPr lang="en-US" sz="3200" dirty="0"/>
              <a:t>Action Toward Others</a:t>
            </a:r>
            <a:br>
              <a:rPr lang="en-US" sz="3200" dirty="0"/>
            </a:br>
            <a:r>
              <a:rPr lang="en-US" sz="3200" dirty="0"/>
              <a:t>Work in Academics</a:t>
            </a:r>
            <a:br>
              <a:rPr lang="en-US" sz="3200" dirty="0"/>
            </a:br>
            <a:r>
              <a:rPr lang="en-US" sz="3200" dirty="0"/>
              <a:t>School &amp; Community </a:t>
            </a:r>
          </a:p>
        </p:txBody>
      </p:sp>
    </p:spTree>
    <p:extLst>
      <p:ext uri="{BB962C8B-B14F-4D97-AF65-F5344CB8AC3E}">
        <p14:creationId xmlns:p14="http://schemas.microsoft.com/office/powerpoint/2010/main" val="1683324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Stanton Middle</a:t>
            </a:r>
            <a:r>
              <a:rPr lang="en-US" dirty="0"/>
              <a:t/>
            </a:r>
            <a:br>
              <a:rPr lang="en-US" dirty="0"/>
            </a:br>
            <a:r>
              <a:rPr lang="en-US" sz="2000" dirty="0"/>
              <a:t>Red Clay</a:t>
            </a:r>
          </a:p>
        </p:txBody>
      </p:sp>
      <p:sp>
        <p:nvSpPr>
          <p:cNvPr id="3" name="Content Placeholder 2"/>
          <p:cNvSpPr>
            <a:spLocks noGrp="1"/>
          </p:cNvSpPr>
          <p:nvPr>
            <p:ph idx="1"/>
          </p:nvPr>
        </p:nvSpPr>
        <p:spPr>
          <a:xfrm>
            <a:off x="2571751" y="2304012"/>
            <a:ext cx="6096000" cy="3593591"/>
          </a:xfrm>
        </p:spPr>
        <p:txBody>
          <a:bodyPr>
            <a:noAutofit/>
          </a:bodyPr>
          <a:lstStyle/>
          <a:p>
            <a:pPr marL="0" indent="0" algn="ctr">
              <a:buNone/>
            </a:pPr>
            <a:r>
              <a:rPr lang="en-US" sz="3200" dirty="0"/>
              <a:t>Safety</a:t>
            </a:r>
            <a:br>
              <a:rPr lang="en-US" sz="3200" dirty="0"/>
            </a:br>
            <a:r>
              <a:rPr lang="en-US" sz="3200" dirty="0"/>
              <a:t>Ownership </a:t>
            </a:r>
            <a:br>
              <a:rPr lang="en-US" sz="3200" dirty="0"/>
            </a:br>
            <a:r>
              <a:rPr lang="en-US" sz="3200" dirty="0"/>
              <a:t>Achievement </a:t>
            </a:r>
            <a:br>
              <a:rPr lang="en-US" sz="3200" dirty="0"/>
            </a:br>
            <a:r>
              <a:rPr lang="en-US" sz="3200" dirty="0"/>
              <a:t>Respect</a:t>
            </a:r>
            <a:br>
              <a:rPr lang="en-US" sz="3200" dirty="0"/>
            </a:br>
            <a:r>
              <a:rPr lang="en-US" sz="3200" dirty="0"/>
              <a:t/>
            </a:r>
            <a:br>
              <a:rPr lang="en-US" sz="3200" dirty="0"/>
            </a:br>
            <a:r>
              <a:rPr lang="en-US" sz="3200" dirty="0"/>
              <a:t>Soar with the Falcon Four</a:t>
            </a:r>
            <a:br>
              <a:rPr lang="en-US" sz="3200" dirty="0"/>
            </a:br>
            <a:endParaRPr lang="en-US" sz="3200" dirty="0"/>
          </a:p>
        </p:txBody>
      </p:sp>
    </p:spTree>
    <p:extLst>
      <p:ext uri="{BB962C8B-B14F-4D97-AF65-F5344CB8AC3E}">
        <p14:creationId xmlns:p14="http://schemas.microsoft.com/office/powerpoint/2010/main" val="6898438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Smyrna High</a:t>
            </a:r>
            <a:r>
              <a:rPr lang="en-US" dirty="0"/>
              <a:t/>
            </a:r>
            <a:br>
              <a:rPr lang="en-US" dirty="0"/>
            </a:br>
            <a:r>
              <a:rPr lang="en-US" sz="2000" dirty="0"/>
              <a:t>Smyrna</a:t>
            </a:r>
          </a:p>
        </p:txBody>
      </p:sp>
      <p:sp>
        <p:nvSpPr>
          <p:cNvPr id="3" name="Content Placeholder 2"/>
          <p:cNvSpPr>
            <a:spLocks noGrp="1"/>
          </p:cNvSpPr>
          <p:nvPr>
            <p:ph idx="1"/>
          </p:nvPr>
        </p:nvSpPr>
        <p:spPr>
          <a:xfrm>
            <a:off x="2498587" y="2310939"/>
            <a:ext cx="7684504" cy="3593591"/>
          </a:xfrm>
        </p:spPr>
        <p:txBody>
          <a:bodyPr>
            <a:normAutofit/>
          </a:bodyPr>
          <a:lstStyle/>
          <a:p>
            <a:pPr marL="0" indent="0" algn="ctr">
              <a:buNone/>
            </a:pPr>
            <a:r>
              <a:rPr lang="en-US" sz="3200" dirty="0"/>
              <a:t>"Making Connections and Building Dreams," while living our </a:t>
            </a:r>
          </a:p>
          <a:p>
            <a:pPr marL="0" indent="0" algn="ctr">
              <a:buNone/>
            </a:pPr>
            <a:r>
              <a:rPr lang="en-US" sz="3200" dirty="0"/>
              <a:t>District Core Values of </a:t>
            </a:r>
          </a:p>
          <a:p>
            <a:pPr marL="0" indent="0" algn="ctr">
              <a:buNone/>
            </a:pPr>
            <a:r>
              <a:rPr lang="en-US" sz="3200" dirty="0"/>
              <a:t>Respect, Responsibility, Integrity, Compassion, and Perseverance. </a:t>
            </a:r>
          </a:p>
        </p:txBody>
      </p:sp>
    </p:spTree>
    <p:extLst>
      <p:ext uri="{BB962C8B-B14F-4D97-AF65-F5344CB8AC3E}">
        <p14:creationId xmlns:p14="http://schemas.microsoft.com/office/powerpoint/2010/main" val="2088221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515170"/>
            <a:ext cx="11049000" cy="3046988"/>
          </a:xfrm>
          <a:prstGeom prst="rect">
            <a:avLst/>
          </a:prstGeom>
        </p:spPr>
        <p:txBody>
          <a:bodyPr wrap="square">
            <a:spAutoFit/>
          </a:bodyPr>
          <a:lstStyle/>
          <a:p>
            <a:r>
              <a:rPr lang="en-US" sz="3200" b="1" dirty="0"/>
              <a:t>MTSS</a:t>
            </a:r>
            <a:r>
              <a:rPr lang="en-US" sz="3200" dirty="0"/>
              <a:t> is defined as "the practice of providing high-quality instruction and interventions matched to student need, monitoring progress frequently to make decisions about changes in instruction or goals, and applying child response data to important educational decisions" (</a:t>
            </a:r>
            <a:r>
              <a:rPr lang="en-US" sz="3200" dirty="0" err="1"/>
              <a:t>Batsche</a:t>
            </a:r>
            <a:r>
              <a:rPr lang="en-US" sz="3200" dirty="0"/>
              <a:t> et al., 2005).</a:t>
            </a:r>
          </a:p>
        </p:txBody>
      </p:sp>
      <p:sp>
        <p:nvSpPr>
          <p:cNvPr id="5" name="Title 4"/>
          <p:cNvSpPr>
            <a:spLocks noGrp="1"/>
          </p:cNvSpPr>
          <p:nvPr>
            <p:ph type="title"/>
          </p:nvPr>
        </p:nvSpPr>
        <p:spPr>
          <a:xfrm>
            <a:off x="2895600" y="501542"/>
            <a:ext cx="8610600" cy="1293028"/>
          </a:xfrm>
        </p:spPr>
        <p:txBody>
          <a:bodyPr/>
          <a:lstStyle/>
          <a:p>
            <a:r>
              <a:rPr lang="en-US" b="1" dirty="0"/>
              <a:t>MTSS</a:t>
            </a:r>
          </a:p>
        </p:txBody>
      </p:sp>
    </p:spTree>
    <p:extLst>
      <p:ext uri="{BB962C8B-B14F-4D97-AF65-F5344CB8AC3E}">
        <p14:creationId xmlns:p14="http://schemas.microsoft.com/office/powerpoint/2010/main" val="15110227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Woodbridge Middle</a:t>
            </a:r>
            <a:r>
              <a:rPr lang="en-US" dirty="0"/>
              <a:t/>
            </a:r>
            <a:br>
              <a:rPr lang="en-US" dirty="0"/>
            </a:br>
            <a:r>
              <a:rPr lang="en-US" sz="2000" dirty="0"/>
              <a:t>Woodbridge</a:t>
            </a:r>
          </a:p>
        </p:txBody>
      </p:sp>
      <p:sp>
        <p:nvSpPr>
          <p:cNvPr id="3" name="Content Placeholder 2"/>
          <p:cNvSpPr>
            <a:spLocks noGrp="1"/>
          </p:cNvSpPr>
          <p:nvPr>
            <p:ph idx="1"/>
          </p:nvPr>
        </p:nvSpPr>
        <p:spPr>
          <a:xfrm>
            <a:off x="4805369" y="2261063"/>
            <a:ext cx="3070940" cy="3593591"/>
          </a:xfrm>
        </p:spPr>
        <p:txBody>
          <a:bodyPr>
            <a:noAutofit/>
          </a:bodyPr>
          <a:lstStyle/>
          <a:p>
            <a:pPr marL="0" indent="0">
              <a:buNone/>
            </a:pPr>
            <a:r>
              <a:rPr lang="en-US" sz="3200" dirty="0"/>
              <a:t>Preparation</a:t>
            </a:r>
            <a:br>
              <a:rPr lang="en-US" sz="3200" dirty="0"/>
            </a:br>
            <a:r>
              <a:rPr lang="en-US" sz="3200" dirty="0"/>
              <a:t>Respect</a:t>
            </a:r>
            <a:br>
              <a:rPr lang="en-US" sz="3200" dirty="0"/>
            </a:br>
            <a:r>
              <a:rPr lang="en-US" sz="3200" dirty="0"/>
              <a:t>Integrity</a:t>
            </a:r>
            <a:br>
              <a:rPr lang="en-US" sz="3200" dirty="0"/>
            </a:br>
            <a:r>
              <a:rPr lang="en-US" sz="3200" dirty="0"/>
              <a:t>Dedication</a:t>
            </a:r>
            <a:br>
              <a:rPr lang="en-US" sz="3200" dirty="0"/>
            </a:br>
            <a:r>
              <a:rPr lang="en-US" sz="3200" dirty="0"/>
              <a:t>Excellence</a:t>
            </a:r>
            <a:br>
              <a:rPr lang="en-US" sz="3200" dirty="0"/>
            </a:br>
            <a:r>
              <a:rPr lang="en-US" sz="3200" dirty="0"/>
              <a:t/>
            </a:r>
            <a:br>
              <a:rPr lang="en-US" sz="3200" dirty="0"/>
            </a:br>
            <a:r>
              <a:rPr lang="en-US" sz="3200" dirty="0"/>
              <a:t>PRIDE </a:t>
            </a:r>
          </a:p>
        </p:txBody>
      </p:sp>
    </p:spTree>
    <p:extLst>
      <p:ext uri="{BB962C8B-B14F-4D97-AF65-F5344CB8AC3E}">
        <p14:creationId xmlns:p14="http://schemas.microsoft.com/office/powerpoint/2010/main" val="418179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Woodbridge High</a:t>
            </a:r>
            <a:r>
              <a:rPr lang="en-US" dirty="0"/>
              <a:t/>
            </a:r>
            <a:br>
              <a:rPr lang="en-US" dirty="0"/>
            </a:br>
            <a:r>
              <a:rPr lang="en-US" sz="2000" dirty="0"/>
              <a:t>Woodbridge</a:t>
            </a:r>
          </a:p>
        </p:txBody>
      </p:sp>
      <p:sp>
        <p:nvSpPr>
          <p:cNvPr id="3" name="Content Placeholder 2"/>
          <p:cNvSpPr>
            <a:spLocks noGrp="1"/>
          </p:cNvSpPr>
          <p:nvPr>
            <p:ph idx="1"/>
          </p:nvPr>
        </p:nvSpPr>
        <p:spPr>
          <a:xfrm>
            <a:off x="3209325" y="2576946"/>
            <a:ext cx="6925275" cy="3593591"/>
          </a:xfrm>
        </p:spPr>
        <p:txBody>
          <a:bodyPr>
            <a:normAutofit/>
          </a:bodyPr>
          <a:lstStyle/>
          <a:p>
            <a:pPr marL="0" indent="0">
              <a:buNone/>
            </a:pPr>
            <a:r>
              <a:rPr lang="en-US" sz="3200" dirty="0"/>
              <a:t>Respect Ourselves and Others</a:t>
            </a:r>
            <a:br>
              <a:rPr lang="en-US" sz="3200" dirty="0"/>
            </a:br>
            <a:r>
              <a:rPr lang="en-US" sz="3200" dirty="0"/>
              <a:t>Act with Integrity</a:t>
            </a:r>
            <a:br>
              <a:rPr lang="en-US" sz="3200" dirty="0"/>
            </a:br>
            <a:r>
              <a:rPr lang="en-US" sz="3200" dirty="0"/>
              <a:t>Dedicate Ourselves to Excellence</a:t>
            </a:r>
            <a:br>
              <a:rPr lang="en-US" sz="3200" dirty="0"/>
            </a:br>
            <a:r>
              <a:rPr lang="en-US" sz="3200" dirty="0"/>
              <a:t>Make Responsible Choices. </a:t>
            </a:r>
          </a:p>
        </p:txBody>
      </p:sp>
    </p:spTree>
    <p:extLst>
      <p:ext uri="{BB962C8B-B14F-4D97-AF65-F5344CB8AC3E}">
        <p14:creationId xmlns:p14="http://schemas.microsoft.com/office/powerpoint/2010/main" val="17835064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Other folks</a:t>
            </a:r>
            <a:br>
              <a:rPr lang="en-US" sz="4400" b="1" dirty="0"/>
            </a:br>
            <a:r>
              <a:rPr lang="en-US" sz="2000" dirty="0"/>
              <a:t>and district coaches</a:t>
            </a:r>
          </a:p>
        </p:txBody>
      </p:sp>
      <p:sp>
        <p:nvSpPr>
          <p:cNvPr id="3" name="Content Placeholder 2"/>
          <p:cNvSpPr>
            <a:spLocks noGrp="1"/>
          </p:cNvSpPr>
          <p:nvPr>
            <p:ph idx="1"/>
          </p:nvPr>
        </p:nvSpPr>
        <p:spPr>
          <a:xfrm>
            <a:off x="2362201" y="3493009"/>
            <a:ext cx="9296400" cy="755141"/>
          </a:xfrm>
        </p:spPr>
        <p:txBody>
          <a:bodyPr>
            <a:normAutofit/>
          </a:bodyPr>
          <a:lstStyle/>
          <a:p>
            <a:pPr marL="0" indent="0">
              <a:buNone/>
            </a:pPr>
            <a:r>
              <a:rPr lang="en-US" sz="4800" dirty="0"/>
              <a:t>Thank you for joining us!</a:t>
            </a:r>
          </a:p>
        </p:txBody>
      </p:sp>
    </p:spTree>
    <p:extLst>
      <p:ext uri="{BB962C8B-B14F-4D97-AF65-F5344CB8AC3E}">
        <p14:creationId xmlns:p14="http://schemas.microsoft.com/office/powerpoint/2010/main" val="17612652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THEMES</a:t>
            </a:r>
          </a:p>
        </p:txBody>
      </p:sp>
      <p:sp>
        <p:nvSpPr>
          <p:cNvPr id="3" name="Content Placeholder 2"/>
          <p:cNvSpPr>
            <a:spLocks noGrp="1"/>
          </p:cNvSpPr>
          <p:nvPr>
            <p:ph idx="1"/>
          </p:nvPr>
        </p:nvSpPr>
        <p:spPr>
          <a:xfrm>
            <a:off x="685800" y="2237091"/>
            <a:ext cx="10820400" cy="1016472"/>
          </a:xfrm>
        </p:spPr>
        <p:txBody>
          <a:bodyPr>
            <a:normAutofit/>
          </a:bodyPr>
          <a:lstStyle/>
          <a:p>
            <a:pPr marL="0" indent="0" algn="ctr">
              <a:buNone/>
            </a:pPr>
            <a:r>
              <a:rPr lang="en-US" sz="3200" dirty="0"/>
              <a:t>SAFETY and RELATIONSHIPS and ACHEIVEMENT</a:t>
            </a:r>
          </a:p>
        </p:txBody>
      </p:sp>
    </p:spTree>
    <p:extLst>
      <p:ext uri="{BB962C8B-B14F-4D97-AF65-F5344CB8AC3E}">
        <p14:creationId xmlns:p14="http://schemas.microsoft.com/office/powerpoint/2010/main" val="8168494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THEMES</a:t>
            </a:r>
          </a:p>
        </p:txBody>
      </p:sp>
      <p:sp>
        <p:nvSpPr>
          <p:cNvPr id="3" name="Content Placeholder 2"/>
          <p:cNvSpPr>
            <a:spLocks noGrp="1"/>
          </p:cNvSpPr>
          <p:nvPr>
            <p:ph idx="1"/>
          </p:nvPr>
        </p:nvSpPr>
        <p:spPr>
          <a:xfrm>
            <a:off x="685800" y="2343416"/>
            <a:ext cx="10820400" cy="1016472"/>
          </a:xfrm>
        </p:spPr>
        <p:txBody>
          <a:bodyPr>
            <a:normAutofit/>
          </a:bodyPr>
          <a:lstStyle/>
          <a:p>
            <a:pPr marL="0" indent="0" algn="ctr">
              <a:buNone/>
            </a:pPr>
            <a:r>
              <a:rPr lang="en-US" sz="4400" b="1" dirty="0">
                <a:solidFill>
                  <a:schemeClr val="accent6">
                    <a:lumMod val="60000"/>
                    <a:lumOff val="40000"/>
                  </a:schemeClr>
                </a:solidFill>
              </a:rPr>
              <a:t>SAFETY</a:t>
            </a:r>
            <a:r>
              <a:rPr lang="en-US" sz="3200" dirty="0"/>
              <a:t> and RELATIONSHIPS and ACHEIVEMENT</a:t>
            </a:r>
          </a:p>
        </p:txBody>
      </p:sp>
      <p:sp>
        <p:nvSpPr>
          <p:cNvPr id="4" name="TextBox 3"/>
          <p:cNvSpPr txBox="1"/>
          <p:nvPr/>
        </p:nvSpPr>
        <p:spPr>
          <a:xfrm>
            <a:off x="1275907" y="3019647"/>
            <a:ext cx="9080205" cy="3046988"/>
          </a:xfrm>
          <a:prstGeom prst="rect">
            <a:avLst/>
          </a:prstGeom>
          <a:noFill/>
        </p:spPr>
        <p:txBody>
          <a:bodyPr wrap="square" rtlCol="0">
            <a:spAutoFit/>
          </a:bodyPr>
          <a:lstStyle/>
          <a:p>
            <a:r>
              <a:rPr lang="en-US" sz="3200" dirty="0">
                <a:solidFill>
                  <a:schemeClr val="accent6">
                    <a:lumMod val="60000"/>
                    <a:lumOff val="40000"/>
                  </a:schemeClr>
                </a:solidFill>
              </a:rPr>
              <a:t>Physical</a:t>
            </a:r>
          </a:p>
          <a:p>
            <a:r>
              <a:rPr lang="en-US" sz="3200" dirty="0">
                <a:solidFill>
                  <a:schemeClr val="accent6">
                    <a:lumMod val="60000"/>
                    <a:lumOff val="40000"/>
                  </a:schemeClr>
                </a:solidFill>
              </a:rPr>
              <a:t>Emotional</a:t>
            </a:r>
          </a:p>
          <a:p>
            <a:r>
              <a:rPr lang="en-US" sz="3200" dirty="0">
                <a:solidFill>
                  <a:schemeClr val="accent6">
                    <a:lumMod val="60000"/>
                    <a:lumOff val="40000"/>
                  </a:schemeClr>
                </a:solidFill>
              </a:rPr>
              <a:t>Psychological</a:t>
            </a:r>
          </a:p>
          <a:p>
            <a:r>
              <a:rPr lang="en-US" sz="3200" dirty="0">
                <a:solidFill>
                  <a:schemeClr val="accent6">
                    <a:lumMod val="60000"/>
                    <a:lumOff val="40000"/>
                  </a:schemeClr>
                </a:solidFill>
              </a:rPr>
              <a:t>Of Self</a:t>
            </a:r>
          </a:p>
          <a:p>
            <a:r>
              <a:rPr lang="en-US" sz="3200" dirty="0">
                <a:solidFill>
                  <a:schemeClr val="accent6">
                    <a:lumMod val="60000"/>
                    <a:lumOff val="40000"/>
                  </a:schemeClr>
                </a:solidFill>
              </a:rPr>
              <a:t>Of Others</a:t>
            </a:r>
          </a:p>
          <a:p>
            <a:r>
              <a:rPr lang="en-US" sz="3200" dirty="0">
                <a:solidFill>
                  <a:schemeClr val="accent6">
                    <a:lumMod val="60000"/>
                    <a:lumOff val="40000"/>
                  </a:schemeClr>
                </a:solidFill>
              </a:rPr>
              <a:t>Of Community</a:t>
            </a:r>
          </a:p>
        </p:txBody>
      </p:sp>
    </p:spTree>
    <p:extLst>
      <p:ext uri="{BB962C8B-B14F-4D97-AF65-F5344CB8AC3E}">
        <p14:creationId xmlns:p14="http://schemas.microsoft.com/office/powerpoint/2010/main" val="20725790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THEMES</a:t>
            </a:r>
          </a:p>
        </p:txBody>
      </p:sp>
      <p:sp>
        <p:nvSpPr>
          <p:cNvPr id="3" name="Content Placeholder 2"/>
          <p:cNvSpPr>
            <a:spLocks noGrp="1"/>
          </p:cNvSpPr>
          <p:nvPr>
            <p:ph idx="1"/>
          </p:nvPr>
        </p:nvSpPr>
        <p:spPr>
          <a:xfrm>
            <a:off x="685800" y="2343416"/>
            <a:ext cx="10820400" cy="1016472"/>
          </a:xfrm>
        </p:spPr>
        <p:txBody>
          <a:bodyPr>
            <a:normAutofit/>
          </a:bodyPr>
          <a:lstStyle/>
          <a:p>
            <a:pPr marL="0" indent="0" algn="ctr">
              <a:buNone/>
            </a:pPr>
            <a:r>
              <a:rPr lang="en-US" sz="3500" dirty="0"/>
              <a:t>SAFETY</a:t>
            </a:r>
            <a:r>
              <a:rPr lang="en-US" sz="3200" dirty="0"/>
              <a:t> and </a:t>
            </a:r>
            <a:r>
              <a:rPr lang="en-US" sz="4400" b="1" dirty="0">
                <a:solidFill>
                  <a:schemeClr val="accent6">
                    <a:lumMod val="60000"/>
                    <a:lumOff val="40000"/>
                  </a:schemeClr>
                </a:solidFill>
              </a:rPr>
              <a:t>RELATIONSHIPS</a:t>
            </a:r>
            <a:r>
              <a:rPr lang="en-US" sz="3200" dirty="0">
                <a:solidFill>
                  <a:schemeClr val="accent6">
                    <a:lumMod val="60000"/>
                    <a:lumOff val="40000"/>
                  </a:schemeClr>
                </a:solidFill>
              </a:rPr>
              <a:t> </a:t>
            </a:r>
            <a:r>
              <a:rPr lang="en-US" sz="3200" dirty="0"/>
              <a:t>and ACHEIVEMENT</a:t>
            </a:r>
          </a:p>
        </p:txBody>
      </p:sp>
      <p:sp>
        <p:nvSpPr>
          <p:cNvPr id="4" name="TextBox 3"/>
          <p:cNvSpPr txBox="1"/>
          <p:nvPr/>
        </p:nvSpPr>
        <p:spPr>
          <a:xfrm>
            <a:off x="3508744" y="3019647"/>
            <a:ext cx="6847368" cy="3046988"/>
          </a:xfrm>
          <a:prstGeom prst="rect">
            <a:avLst/>
          </a:prstGeom>
          <a:noFill/>
        </p:spPr>
        <p:txBody>
          <a:bodyPr wrap="square" rtlCol="0">
            <a:spAutoFit/>
          </a:bodyPr>
          <a:lstStyle/>
          <a:p>
            <a:r>
              <a:rPr lang="en-US" sz="3200" dirty="0">
                <a:solidFill>
                  <a:schemeClr val="accent6">
                    <a:lumMod val="60000"/>
                    <a:lumOff val="40000"/>
                  </a:schemeClr>
                </a:solidFill>
              </a:rPr>
              <a:t>Physical</a:t>
            </a:r>
          </a:p>
          <a:p>
            <a:r>
              <a:rPr lang="en-US" sz="3200" dirty="0">
                <a:solidFill>
                  <a:schemeClr val="accent6">
                    <a:lumMod val="60000"/>
                    <a:lumOff val="40000"/>
                  </a:schemeClr>
                </a:solidFill>
              </a:rPr>
              <a:t>Emotional</a:t>
            </a:r>
          </a:p>
          <a:p>
            <a:r>
              <a:rPr lang="en-US" sz="3200" dirty="0">
                <a:solidFill>
                  <a:schemeClr val="accent6">
                    <a:lumMod val="60000"/>
                    <a:lumOff val="40000"/>
                  </a:schemeClr>
                </a:solidFill>
              </a:rPr>
              <a:t>Psychological</a:t>
            </a:r>
          </a:p>
          <a:p>
            <a:r>
              <a:rPr lang="en-US" sz="3200" dirty="0">
                <a:solidFill>
                  <a:schemeClr val="accent6">
                    <a:lumMod val="60000"/>
                    <a:lumOff val="40000"/>
                  </a:schemeClr>
                </a:solidFill>
              </a:rPr>
              <a:t>With Self</a:t>
            </a:r>
          </a:p>
          <a:p>
            <a:r>
              <a:rPr lang="en-US" sz="3200" dirty="0">
                <a:solidFill>
                  <a:schemeClr val="accent6">
                    <a:lumMod val="60000"/>
                    <a:lumOff val="40000"/>
                  </a:schemeClr>
                </a:solidFill>
              </a:rPr>
              <a:t>With Others</a:t>
            </a:r>
          </a:p>
          <a:p>
            <a:r>
              <a:rPr lang="en-US" sz="3200" dirty="0">
                <a:solidFill>
                  <a:schemeClr val="accent6">
                    <a:lumMod val="60000"/>
                    <a:lumOff val="40000"/>
                  </a:schemeClr>
                </a:solidFill>
              </a:rPr>
              <a:t>With Community</a:t>
            </a:r>
          </a:p>
        </p:txBody>
      </p:sp>
    </p:spTree>
    <p:extLst>
      <p:ext uri="{BB962C8B-B14F-4D97-AF65-F5344CB8AC3E}">
        <p14:creationId xmlns:p14="http://schemas.microsoft.com/office/powerpoint/2010/main" val="16513894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THEMES</a:t>
            </a:r>
          </a:p>
        </p:txBody>
      </p:sp>
      <p:sp>
        <p:nvSpPr>
          <p:cNvPr id="3" name="Content Placeholder 2"/>
          <p:cNvSpPr>
            <a:spLocks noGrp="1"/>
          </p:cNvSpPr>
          <p:nvPr>
            <p:ph idx="1"/>
          </p:nvPr>
        </p:nvSpPr>
        <p:spPr>
          <a:xfrm>
            <a:off x="685800" y="2343416"/>
            <a:ext cx="10820400" cy="1016472"/>
          </a:xfrm>
        </p:spPr>
        <p:txBody>
          <a:bodyPr>
            <a:normAutofit/>
          </a:bodyPr>
          <a:lstStyle/>
          <a:p>
            <a:pPr marL="0" indent="0" algn="ctr">
              <a:buNone/>
            </a:pPr>
            <a:r>
              <a:rPr lang="en-US" sz="3200" dirty="0"/>
              <a:t>SAFETY and RELATIONSHIPS and </a:t>
            </a:r>
            <a:r>
              <a:rPr lang="en-US" sz="4400" b="1" dirty="0">
                <a:solidFill>
                  <a:schemeClr val="accent6">
                    <a:lumMod val="60000"/>
                    <a:lumOff val="40000"/>
                  </a:schemeClr>
                </a:solidFill>
              </a:rPr>
              <a:t>ACHEIVEMENT</a:t>
            </a:r>
          </a:p>
        </p:txBody>
      </p:sp>
      <p:sp>
        <p:nvSpPr>
          <p:cNvPr id="4" name="TextBox 3"/>
          <p:cNvSpPr txBox="1"/>
          <p:nvPr/>
        </p:nvSpPr>
        <p:spPr>
          <a:xfrm>
            <a:off x="7293935" y="3019647"/>
            <a:ext cx="4212265" cy="3046988"/>
          </a:xfrm>
          <a:prstGeom prst="rect">
            <a:avLst/>
          </a:prstGeom>
          <a:noFill/>
        </p:spPr>
        <p:txBody>
          <a:bodyPr wrap="square" rtlCol="0">
            <a:spAutoFit/>
          </a:bodyPr>
          <a:lstStyle/>
          <a:p>
            <a:r>
              <a:rPr lang="en-US" sz="3200" dirty="0">
                <a:solidFill>
                  <a:schemeClr val="accent6">
                    <a:lumMod val="60000"/>
                    <a:lumOff val="40000"/>
                  </a:schemeClr>
                </a:solidFill>
              </a:rPr>
              <a:t>Physical</a:t>
            </a:r>
          </a:p>
          <a:p>
            <a:r>
              <a:rPr lang="en-US" sz="3200" dirty="0">
                <a:solidFill>
                  <a:schemeClr val="accent6">
                    <a:lumMod val="60000"/>
                    <a:lumOff val="40000"/>
                  </a:schemeClr>
                </a:solidFill>
              </a:rPr>
              <a:t>Emotional</a:t>
            </a:r>
          </a:p>
          <a:p>
            <a:r>
              <a:rPr lang="en-US" sz="3200" dirty="0">
                <a:solidFill>
                  <a:schemeClr val="accent6">
                    <a:lumMod val="60000"/>
                    <a:lumOff val="40000"/>
                  </a:schemeClr>
                </a:solidFill>
              </a:rPr>
              <a:t>Psychological</a:t>
            </a:r>
          </a:p>
          <a:p>
            <a:r>
              <a:rPr lang="en-US" sz="3200" dirty="0">
                <a:solidFill>
                  <a:schemeClr val="accent6">
                    <a:lumMod val="60000"/>
                    <a:lumOff val="40000"/>
                  </a:schemeClr>
                </a:solidFill>
              </a:rPr>
              <a:t>Through Self</a:t>
            </a:r>
          </a:p>
          <a:p>
            <a:r>
              <a:rPr lang="en-US" sz="3200" dirty="0">
                <a:solidFill>
                  <a:schemeClr val="accent6">
                    <a:lumMod val="60000"/>
                    <a:lumOff val="40000"/>
                  </a:schemeClr>
                </a:solidFill>
              </a:rPr>
              <a:t>For Others</a:t>
            </a:r>
          </a:p>
          <a:p>
            <a:r>
              <a:rPr lang="en-US" sz="3200" dirty="0">
                <a:solidFill>
                  <a:schemeClr val="accent6">
                    <a:lumMod val="60000"/>
                    <a:lumOff val="40000"/>
                  </a:schemeClr>
                </a:solidFill>
              </a:rPr>
              <a:t>Within Community</a:t>
            </a:r>
          </a:p>
        </p:txBody>
      </p:sp>
    </p:spTree>
    <p:extLst>
      <p:ext uri="{BB962C8B-B14F-4D97-AF65-F5344CB8AC3E}">
        <p14:creationId xmlns:p14="http://schemas.microsoft.com/office/powerpoint/2010/main" val="2507012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993251" y="1128426"/>
            <a:ext cx="6031833" cy="4436170"/>
          </a:xfrm>
          <a:prstGeom prst="rect">
            <a:avLst/>
          </a:prstGeom>
          <a:ln w="57150">
            <a:solidFill>
              <a:schemeClr val="accent6"/>
            </a:solidFill>
          </a:ln>
        </p:spPr>
      </p:pic>
      <p:sp>
        <p:nvSpPr>
          <p:cNvPr id="8" name="TextBox 7"/>
          <p:cNvSpPr txBox="1"/>
          <p:nvPr/>
        </p:nvSpPr>
        <p:spPr>
          <a:xfrm>
            <a:off x="510364" y="5564596"/>
            <a:ext cx="11449088" cy="830997"/>
          </a:xfrm>
          <a:prstGeom prst="rect">
            <a:avLst/>
          </a:prstGeom>
          <a:noFill/>
        </p:spPr>
        <p:txBody>
          <a:bodyPr wrap="square" rtlCol="0">
            <a:spAutoFit/>
          </a:bodyPr>
          <a:lstStyle/>
          <a:p>
            <a:r>
              <a:rPr lang="en-US" sz="4800" b="1">
                <a:solidFill>
                  <a:schemeClr val="accent6">
                    <a:lumMod val="75000"/>
                  </a:schemeClr>
                </a:solidFill>
              </a:rPr>
              <a:t>SCHOOLWIDE EXPECTATIONS MATTER</a:t>
            </a:r>
            <a:endParaRPr lang="en-US" sz="4800" b="1" dirty="0">
              <a:solidFill>
                <a:schemeClr val="accent6">
                  <a:lumMod val="75000"/>
                </a:schemeClr>
              </a:solidFill>
            </a:endParaRPr>
          </a:p>
        </p:txBody>
      </p:sp>
      <p:sp>
        <p:nvSpPr>
          <p:cNvPr id="14" name="Up Arrow 13"/>
          <p:cNvSpPr/>
          <p:nvPr/>
        </p:nvSpPr>
        <p:spPr>
          <a:xfrm>
            <a:off x="1955800" y="1650999"/>
            <a:ext cx="707251" cy="3968811"/>
          </a:xfrm>
          <a:prstGeom prst="upArrow">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70815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THEMES</a:t>
            </a:r>
          </a:p>
        </p:txBody>
      </p:sp>
      <p:sp>
        <p:nvSpPr>
          <p:cNvPr id="3" name="Content Placeholder 2"/>
          <p:cNvSpPr>
            <a:spLocks noGrp="1"/>
          </p:cNvSpPr>
          <p:nvPr>
            <p:ph idx="1"/>
          </p:nvPr>
        </p:nvSpPr>
        <p:spPr>
          <a:xfrm>
            <a:off x="685800" y="2237091"/>
            <a:ext cx="10820400" cy="1016472"/>
          </a:xfrm>
        </p:spPr>
        <p:txBody>
          <a:bodyPr>
            <a:normAutofit/>
          </a:bodyPr>
          <a:lstStyle/>
          <a:p>
            <a:pPr marL="0" indent="0" algn="ctr">
              <a:buNone/>
            </a:pPr>
            <a:r>
              <a:rPr lang="en-US" sz="3200" dirty="0"/>
              <a:t>SAFETY and RELATIONSHIPS and ACHEIVEMENT</a:t>
            </a:r>
          </a:p>
        </p:txBody>
      </p:sp>
    </p:spTree>
    <p:extLst>
      <p:ext uri="{BB962C8B-B14F-4D97-AF65-F5344CB8AC3E}">
        <p14:creationId xmlns:p14="http://schemas.microsoft.com/office/powerpoint/2010/main" val="2632129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really good news</a:t>
            </a:r>
          </a:p>
        </p:txBody>
      </p:sp>
      <p:sp>
        <p:nvSpPr>
          <p:cNvPr id="3" name="Content Placeholder 2"/>
          <p:cNvSpPr>
            <a:spLocks noGrp="1"/>
          </p:cNvSpPr>
          <p:nvPr>
            <p:ph idx="1"/>
          </p:nvPr>
        </p:nvSpPr>
        <p:spPr>
          <a:xfrm>
            <a:off x="685800" y="2237091"/>
            <a:ext cx="10820400" cy="3419430"/>
          </a:xfrm>
        </p:spPr>
        <p:txBody>
          <a:bodyPr>
            <a:normAutofit/>
          </a:bodyPr>
          <a:lstStyle/>
          <a:p>
            <a:pPr marL="0" indent="0" algn="ctr">
              <a:buNone/>
            </a:pPr>
            <a:r>
              <a:rPr lang="en-US" sz="3200" dirty="0"/>
              <a:t>An MTSS for Behavior focuses on:</a:t>
            </a:r>
          </a:p>
          <a:p>
            <a:pPr marL="0" indent="0" algn="ctr">
              <a:buNone/>
            </a:pPr>
            <a:r>
              <a:rPr lang="en-US" sz="4000" b="1" dirty="0">
                <a:solidFill>
                  <a:schemeClr val="accent6">
                    <a:lumMod val="60000"/>
                    <a:lumOff val="40000"/>
                  </a:schemeClr>
                </a:solidFill>
              </a:rPr>
              <a:t>SAFETY &amp; RELATIONSHIPS</a:t>
            </a:r>
          </a:p>
          <a:p>
            <a:pPr marL="0" indent="0" algn="ctr">
              <a:buNone/>
            </a:pPr>
            <a:endParaRPr lang="en-US" sz="3200" dirty="0"/>
          </a:p>
          <a:p>
            <a:pPr marL="0" indent="0" algn="ctr">
              <a:buNone/>
            </a:pPr>
            <a:r>
              <a:rPr lang="en-US" sz="4000" b="1" dirty="0">
                <a:solidFill>
                  <a:schemeClr val="accent6">
                    <a:lumMod val="60000"/>
                    <a:lumOff val="40000"/>
                  </a:schemeClr>
                </a:solidFill>
              </a:rPr>
              <a:t>STRUCTURE &amp; SUPPORT</a:t>
            </a:r>
          </a:p>
          <a:p>
            <a:pPr marL="0" indent="0" algn="ctr">
              <a:buNone/>
            </a:pPr>
            <a:r>
              <a:rPr lang="en-US" sz="3200" i="1" dirty="0"/>
              <a:t>THE RESEARCH IS CONSISTENTLY ON OUR SIDE!</a:t>
            </a:r>
          </a:p>
        </p:txBody>
      </p:sp>
    </p:spTree>
    <p:extLst>
      <p:ext uri="{BB962C8B-B14F-4D97-AF65-F5344CB8AC3E}">
        <p14:creationId xmlns:p14="http://schemas.microsoft.com/office/powerpoint/2010/main" val="4410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9524" y="764373"/>
            <a:ext cx="3876675" cy="1293028"/>
          </a:xfrm>
        </p:spPr>
        <p:txBody>
          <a:bodyPr/>
          <a:lstStyle/>
          <a:p>
            <a:r>
              <a:rPr lang="en-US" dirty="0"/>
              <a:t>PBIS</a:t>
            </a:r>
          </a:p>
        </p:txBody>
      </p:sp>
      <p:sp>
        <p:nvSpPr>
          <p:cNvPr id="4" name="Oval 2"/>
          <p:cNvSpPr>
            <a:spLocks noChangeArrowheads="1"/>
          </p:cNvSpPr>
          <p:nvPr/>
        </p:nvSpPr>
        <p:spPr bwMode="auto">
          <a:xfrm>
            <a:off x="3781425" y="3521075"/>
            <a:ext cx="2362200" cy="2209800"/>
          </a:xfrm>
          <a:prstGeom prst="ellipse">
            <a:avLst/>
          </a:prstGeom>
          <a:noFill/>
          <a:ln w="63500">
            <a:solidFill>
              <a:srgbClr val="99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a:latin typeface="Calibri" charset="0"/>
            </a:endParaRPr>
          </a:p>
        </p:txBody>
      </p:sp>
      <p:sp>
        <p:nvSpPr>
          <p:cNvPr id="5" name="Oval 3"/>
          <p:cNvSpPr>
            <a:spLocks noChangeArrowheads="1"/>
          </p:cNvSpPr>
          <p:nvPr/>
        </p:nvSpPr>
        <p:spPr bwMode="auto">
          <a:xfrm>
            <a:off x="4467225" y="2378075"/>
            <a:ext cx="2286000" cy="2209800"/>
          </a:xfrm>
          <a:prstGeom prst="ellipse">
            <a:avLst/>
          </a:prstGeom>
          <a:noFill/>
          <a:ln w="63500">
            <a:solidFill>
              <a:srgbClr val="FF99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a:latin typeface="Calibri" charset="0"/>
            </a:endParaRPr>
          </a:p>
        </p:txBody>
      </p:sp>
      <p:sp>
        <p:nvSpPr>
          <p:cNvPr id="6" name="Oval 4"/>
          <p:cNvSpPr>
            <a:spLocks noChangeArrowheads="1"/>
          </p:cNvSpPr>
          <p:nvPr/>
        </p:nvSpPr>
        <p:spPr bwMode="auto">
          <a:xfrm>
            <a:off x="2867025" y="1600200"/>
            <a:ext cx="4267200" cy="4511675"/>
          </a:xfrm>
          <a:prstGeom prst="ellipse">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a:latin typeface="Calibri" charset="0"/>
            </a:endParaRPr>
          </a:p>
        </p:txBody>
      </p:sp>
      <p:sp>
        <p:nvSpPr>
          <p:cNvPr id="7" name="Oval 5"/>
          <p:cNvSpPr>
            <a:spLocks noChangeArrowheads="1"/>
          </p:cNvSpPr>
          <p:nvPr/>
        </p:nvSpPr>
        <p:spPr bwMode="auto">
          <a:xfrm>
            <a:off x="3171825" y="2378075"/>
            <a:ext cx="2209800" cy="2209800"/>
          </a:xfrm>
          <a:prstGeom prst="ellipse">
            <a:avLst/>
          </a:prstGeom>
          <a:noFill/>
          <a:ln w="63500">
            <a:solidFill>
              <a:srgbClr val="00FF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a:latin typeface="Calibri" charset="0"/>
            </a:endParaRPr>
          </a:p>
        </p:txBody>
      </p:sp>
      <p:sp>
        <p:nvSpPr>
          <p:cNvPr id="8" name="Text Box 6"/>
          <p:cNvSpPr txBox="1">
            <a:spLocks noChangeArrowheads="1"/>
          </p:cNvSpPr>
          <p:nvPr/>
        </p:nvSpPr>
        <p:spPr bwMode="auto">
          <a:xfrm rot="18341135">
            <a:off x="3262839" y="3115619"/>
            <a:ext cx="13419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b="1" dirty="0">
                <a:latin typeface="Calibri" charset="0"/>
              </a:rPr>
              <a:t>SYSTEMS</a:t>
            </a:r>
          </a:p>
        </p:txBody>
      </p:sp>
      <p:sp>
        <p:nvSpPr>
          <p:cNvPr id="9" name="Text Box 7"/>
          <p:cNvSpPr txBox="1">
            <a:spLocks noChangeArrowheads="1"/>
          </p:cNvSpPr>
          <p:nvPr/>
        </p:nvSpPr>
        <p:spPr bwMode="auto">
          <a:xfrm>
            <a:off x="4182568" y="4788453"/>
            <a:ext cx="15599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b="1">
                <a:latin typeface="Calibri" charset="0"/>
              </a:rPr>
              <a:t>PRACTICES</a:t>
            </a:r>
          </a:p>
        </p:txBody>
      </p:sp>
      <p:sp>
        <p:nvSpPr>
          <p:cNvPr id="10" name="Text Box 8"/>
          <p:cNvSpPr txBox="1">
            <a:spLocks noChangeArrowheads="1"/>
          </p:cNvSpPr>
          <p:nvPr/>
        </p:nvSpPr>
        <p:spPr bwMode="auto">
          <a:xfrm rot="2905354">
            <a:off x="5491127" y="3048943"/>
            <a:ext cx="8477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b="1">
                <a:latin typeface="Calibri" charset="0"/>
              </a:rPr>
              <a:t>DATA</a:t>
            </a:r>
          </a:p>
        </p:txBody>
      </p:sp>
      <p:sp>
        <p:nvSpPr>
          <p:cNvPr id="11" name="Text Box 9"/>
          <p:cNvSpPr txBox="1">
            <a:spLocks noChangeArrowheads="1"/>
          </p:cNvSpPr>
          <p:nvPr/>
        </p:nvSpPr>
        <p:spPr bwMode="auto">
          <a:xfrm>
            <a:off x="712829" y="3048000"/>
            <a:ext cx="19874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b="1" dirty="0">
                <a:latin typeface="Calibri" charset="0"/>
              </a:rPr>
              <a:t>Supporting</a:t>
            </a:r>
          </a:p>
          <a:p>
            <a:pPr algn="ctr"/>
            <a:r>
              <a:rPr lang="en-US" altLang="en-US" b="1" dirty="0">
                <a:latin typeface="Calibri" charset="0"/>
              </a:rPr>
              <a:t>Staff Behavior</a:t>
            </a:r>
          </a:p>
        </p:txBody>
      </p:sp>
      <p:sp>
        <p:nvSpPr>
          <p:cNvPr id="12" name="Text Box 10"/>
          <p:cNvSpPr txBox="1">
            <a:spLocks noChangeArrowheads="1"/>
          </p:cNvSpPr>
          <p:nvPr/>
        </p:nvSpPr>
        <p:spPr bwMode="auto">
          <a:xfrm>
            <a:off x="7397029" y="2895600"/>
            <a:ext cx="28994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b="1" dirty="0">
                <a:latin typeface="Calibri" charset="0"/>
              </a:rPr>
              <a:t>Supporting</a:t>
            </a:r>
          </a:p>
          <a:p>
            <a:pPr algn="ctr"/>
            <a:r>
              <a:rPr lang="en-US" altLang="en-US" b="1" dirty="0">
                <a:latin typeface="Calibri" charset="0"/>
              </a:rPr>
              <a:t>Decision Making</a:t>
            </a:r>
          </a:p>
        </p:txBody>
      </p:sp>
      <p:sp>
        <p:nvSpPr>
          <p:cNvPr id="14" name="Text Box 13"/>
          <p:cNvSpPr txBox="1">
            <a:spLocks noChangeArrowheads="1"/>
          </p:cNvSpPr>
          <p:nvPr/>
        </p:nvSpPr>
        <p:spPr bwMode="auto">
          <a:xfrm>
            <a:off x="3970338" y="1828800"/>
            <a:ext cx="1944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a:latin typeface="Calibri" charset="0"/>
              </a:rPr>
              <a:t>OUTCOMES</a:t>
            </a:r>
          </a:p>
        </p:txBody>
      </p:sp>
      <p:sp>
        <p:nvSpPr>
          <p:cNvPr id="15" name="Text Box 14"/>
          <p:cNvSpPr txBox="1">
            <a:spLocks noChangeArrowheads="1"/>
          </p:cNvSpPr>
          <p:nvPr/>
        </p:nvSpPr>
        <p:spPr bwMode="auto">
          <a:xfrm>
            <a:off x="466725" y="578419"/>
            <a:ext cx="9829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4000" dirty="0">
                <a:latin typeface="Calibri" charset="0"/>
              </a:rPr>
              <a:t>Social </a:t>
            </a:r>
            <a:r>
              <a:rPr lang="en-US" altLang="en-US" sz="4000">
                <a:latin typeface="Calibri" charset="0"/>
              </a:rPr>
              <a:t>Competence &amp; Academic </a:t>
            </a:r>
            <a:r>
              <a:rPr lang="en-US" altLang="en-US" sz="4000" dirty="0">
                <a:latin typeface="Calibri" charset="0"/>
              </a:rPr>
              <a:t>Achievement</a:t>
            </a:r>
          </a:p>
        </p:txBody>
      </p:sp>
      <p:sp>
        <p:nvSpPr>
          <p:cNvPr id="16" name="Text Box 11"/>
          <p:cNvSpPr txBox="1">
            <a:spLocks noChangeArrowheads="1"/>
          </p:cNvSpPr>
          <p:nvPr/>
        </p:nvSpPr>
        <p:spPr bwMode="auto">
          <a:xfrm>
            <a:off x="781844" y="6280272"/>
            <a:ext cx="84375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a:latin typeface="Calibri" charset="0"/>
              </a:rPr>
              <a:t>Supporting Student </a:t>
            </a:r>
            <a:r>
              <a:rPr lang="en-US" altLang="en-US" dirty="0">
                <a:latin typeface="Calibri" charset="0"/>
              </a:rPr>
              <a:t>Behavior</a:t>
            </a:r>
          </a:p>
        </p:txBody>
      </p:sp>
    </p:spTree>
    <p:extLst>
      <p:ext uri="{BB962C8B-B14F-4D97-AF65-F5344CB8AC3E}">
        <p14:creationId xmlns:p14="http://schemas.microsoft.com/office/powerpoint/2010/main" val="39104826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12" y="764373"/>
            <a:ext cx="7550888" cy="1293028"/>
          </a:xfrm>
        </p:spPr>
        <p:txBody>
          <a:bodyPr/>
          <a:lstStyle/>
          <a:p>
            <a:r>
              <a:rPr lang="en-US" b="1" dirty="0"/>
              <a:t>What is at risk?</a:t>
            </a:r>
          </a:p>
        </p:txBody>
      </p:sp>
      <p:sp>
        <p:nvSpPr>
          <p:cNvPr id="3" name="Content Placeholder 2"/>
          <p:cNvSpPr>
            <a:spLocks noGrp="1"/>
          </p:cNvSpPr>
          <p:nvPr>
            <p:ph idx="1"/>
          </p:nvPr>
        </p:nvSpPr>
        <p:spPr>
          <a:xfrm>
            <a:off x="473149" y="2428479"/>
            <a:ext cx="10820400" cy="1292918"/>
          </a:xfrm>
        </p:spPr>
        <p:txBody>
          <a:bodyPr>
            <a:normAutofit lnSpcReduction="10000"/>
          </a:bodyPr>
          <a:lstStyle/>
          <a:p>
            <a:pPr marL="0" indent="0" algn="ctr">
              <a:buNone/>
            </a:pPr>
            <a:r>
              <a:rPr lang="en-US" sz="4000" b="1" dirty="0">
                <a:solidFill>
                  <a:schemeClr val="accent6">
                    <a:lumMod val="60000"/>
                    <a:lumOff val="40000"/>
                  </a:schemeClr>
                </a:solidFill>
              </a:rPr>
              <a:t>SAFETY &amp; RELATIONSHIPS</a:t>
            </a:r>
            <a:endParaRPr lang="en-US" sz="3200" dirty="0"/>
          </a:p>
          <a:p>
            <a:pPr marL="0" indent="0" algn="ctr">
              <a:buNone/>
            </a:pPr>
            <a:r>
              <a:rPr lang="en-US" sz="4000" b="1" dirty="0">
                <a:solidFill>
                  <a:schemeClr val="accent6">
                    <a:lumMod val="60000"/>
                    <a:lumOff val="40000"/>
                  </a:schemeClr>
                </a:solidFill>
              </a:rPr>
              <a:t>STRUCTURE &amp; SUPPORT</a:t>
            </a:r>
          </a:p>
        </p:txBody>
      </p:sp>
      <p:sp>
        <p:nvSpPr>
          <p:cNvPr id="4" name="Down Arrow 3"/>
          <p:cNvSpPr/>
          <p:nvPr/>
        </p:nvSpPr>
        <p:spPr>
          <a:xfrm>
            <a:off x="1339702" y="2428479"/>
            <a:ext cx="893135" cy="1059002"/>
          </a:xfrm>
          <a:prstGeom prst="downArrow">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5" name="Down Arrow 4"/>
          <p:cNvSpPr/>
          <p:nvPr/>
        </p:nvSpPr>
        <p:spPr>
          <a:xfrm>
            <a:off x="1339701" y="4178606"/>
            <a:ext cx="893135" cy="1059002"/>
          </a:xfrm>
          <a:prstGeom prst="down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60000"/>
                  <a:lumOff val="40000"/>
                </a:schemeClr>
              </a:solidFill>
            </a:endParaRPr>
          </a:p>
        </p:txBody>
      </p:sp>
      <p:sp>
        <p:nvSpPr>
          <p:cNvPr id="6" name="Content Placeholder 2"/>
          <p:cNvSpPr txBox="1">
            <a:spLocks/>
          </p:cNvSpPr>
          <p:nvPr/>
        </p:nvSpPr>
        <p:spPr>
          <a:xfrm>
            <a:off x="2232835" y="4098499"/>
            <a:ext cx="9548039" cy="257874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r>
              <a:rPr lang="en-US" sz="4000" b="1" dirty="0">
                <a:solidFill>
                  <a:schemeClr val="accent1">
                    <a:lumMod val="40000"/>
                    <a:lumOff val="60000"/>
                  </a:schemeClr>
                </a:solidFill>
              </a:rPr>
              <a:t>School Climate</a:t>
            </a:r>
          </a:p>
          <a:p>
            <a:pPr marL="0" indent="0" algn="ctr">
              <a:buFont typeface="Arial" panose="020B0604020202020204" pitchFamily="34" charset="0"/>
              <a:buNone/>
            </a:pPr>
            <a:r>
              <a:rPr lang="en-US" sz="4000" b="1" dirty="0">
                <a:solidFill>
                  <a:schemeClr val="accent1">
                    <a:lumMod val="40000"/>
                    <a:lumOff val="60000"/>
                  </a:schemeClr>
                </a:solidFill>
              </a:rPr>
              <a:t>Academic Performance</a:t>
            </a:r>
          </a:p>
          <a:p>
            <a:pPr marL="0" indent="0" algn="ctr">
              <a:buFont typeface="Arial" panose="020B0604020202020204" pitchFamily="34" charset="0"/>
              <a:buNone/>
            </a:pPr>
            <a:r>
              <a:rPr lang="en-US" sz="4000" b="1" dirty="0">
                <a:solidFill>
                  <a:schemeClr val="accent1">
                    <a:lumMod val="40000"/>
                    <a:lumOff val="60000"/>
                  </a:schemeClr>
                </a:solidFill>
              </a:rPr>
              <a:t>Disengaged Students, Staff and Families</a:t>
            </a:r>
          </a:p>
          <a:p>
            <a:pPr marL="0" indent="0" algn="ctr">
              <a:buFont typeface="Arial" panose="020B0604020202020204" pitchFamily="34" charset="0"/>
              <a:buNone/>
            </a:pPr>
            <a:r>
              <a:rPr lang="en-US" sz="4000" b="1" dirty="0">
                <a:solidFill>
                  <a:schemeClr val="accent1">
                    <a:lumMod val="40000"/>
                    <a:lumOff val="60000"/>
                  </a:schemeClr>
                </a:solidFill>
              </a:rPr>
              <a:t>Negative Behaviors</a:t>
            </a:r>
          </a:p>
        </p:txBody>
      </p:sp>
      <p:sp>
        <p:nvSpPr>
          <p:cNvPr id="7" name="Down Arrow 6"/>
          <p:cNvSpPr/>
          <p:nvPr/>
        </p:nvSpPr>
        <p:spPr>
          <a:xfrm rot="10800000">
            <a:off x="1339701" y="5270208"/>
            <a:ext cx="893135" cy="1059002"/>
          </a:xfrm>
          <a:prstGeom prst="down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6772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12" y="764373"/>
            <a:ext cx="7550888" cy="1293028"/>
          </a:xfrm>
        </p:spPr>
        <p:txBody>
          <a:bodyPr/>
          <a:lstStyle/>
          <a:p>
            <a:r>
              <a:rPr lang="en-US" b="1" dirty="0"/>
              <a:t>How do we do this?</a:t>
            </a:r>
          </a:p>
        </p:txBody>
      </p:sp>
      <p:sp>
        <p:nvSpPr>
          <p:cNvPr id="3" name="Content Placeholder 2"/>
          <p:cNvSpPr>
            <a:spLocks noGrp="1"/>
          </p:cNvSpPr>
          <p:nvPr>
            <p:ph idx="1"/>
          </p:nvPr>
        </p:nvSpPr>
        <p:spPr>
          <a:xfrm>
            <a:off x="473149" y="2428479"/>
            <a:ext cx="10820400" cy="1292918"/>
          </a:xfrm>
        </p:spPr>
        <p:txBody>
          <a:bodyPr>
            <a:normAutofit lnSpcReduction="10000"/>
          </a:bodyPr>
          <a:lstStyle/>
          <a:p>
            <a:pPr marL="0" indent="0" algn="ctr">
              <a:buNone/>
            </a:pPr>
            <a:r>
              <a:rPr lang="en-US" sz="4000" b="1" dirty="0">
                <a:solidFill>
                  <a:schemeClr val="accent2">
                    <a:lumMod val="60000"/>
                    <a:lumOff val="40000"/>
                  </a:schemeClr>
                </a:solidFill>
              </a:rPr>
              <a:t>SAFETY </a:t>
            </a:r>
            <a:r>
              <a:rPr lang="en-US" sz="4000" b="1" dirty="0">
                <a:solidFill>
                  <a:schemeClr val="accent6">
                    <a:lumMod val="60000"/>
                    <a:lumOff val="40000"/>
                  </a:schemeClr>
                </a:solidFill>
              </a:rPr>
              <a:t>&amp; RELATIONSHIPS</a:t>
            </a:r>
            <a:endParaRPr lang="en-US" sz="3200" dirty="0"/>
          </a:p>
          <a:p>
            <a:pPr marL="0" indent="0" algn="ctr">
              <a:buNone/>
            </a:pPr>
            <a:r>
              <a:rPr lang="en-US" sz="4000" b="1" dirty="0">
                <a:solidFill>
                  <a:schemeClr val="accent2">
                    <a:lumMod val="60000"/>
                    <a:lumOff val="40000"/>
                  </a:schemeClr>
                </a:solidFill>
              </a:rPr>
              <a:t>STRUCTURE</a:t>
            </a:r>
            <a:r>
              <a:rPr lang="en-US" sz="4000" b="1" dirty="0">
                <a:solidFill>
                  <a:schemeClr val="accent6">
                    <a:lumMod val="60000"/>
                    <a:lumOff val="40000"/>
                  </a:schemeClr>
                </a:solidFill>
              </a:rPr>
              <a:t> &amp; SUPPORT</a:t>
            </a:r>
          </a:p>
        </p:txBody>
      </p:sp>
      <p:sp>
        <p:nvSpPr>
          <p:cNvPr id="4" name="Down Arrow 3"/>
          <p:cNvSpPr/>
          <p:nvPr/>
        </p:nvSpPr>
        <p:spPr>
          <a:xfrm rot="10800000">
            <a:off x="1339702" y="2428479"/>
            <a:ext cx="893135" cy="1059002"/>
          </a:xfrm>
          <a:prstGeom prst="downArrow">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8" name="Oval 7"/>
          <p:cNvSpPr/>
          <p:nvPr/>
        </p:nvSpPr>
        <p:spPr>
          <a:xfrm>
            <a:off x="2232838" y="1552353"/>
            <a:ext cx="3721396" cy="3211033"/>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52464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12" y="764373"/>
            <a:ext cx="7550888" cy="1293028"/>
          </a:xfrm>
        </p:spPr>
        <p:txBody>
          <a:bodyPr/>
          <a:lstStyle/>
          <a:p>
            <a:r>
              <a:rPr lang="en-US" b="1" dirty="0"/>
              <a:t>How do we do this?</a:t>
            </a:r>
          </a:p>
        </p:txBody>
      </p:sp>
      <p:sp>
        <p:nvSpPr>
          <p:cNvPr id="3" name="Content Placeholder 2"/>
          <p:cNvSpPr>
            <a:spLocks noGrp="1"/>
          </p:cNvSpPr>
          <p:nvPr>
            <p:ph idx="1"/>
          </p:nvPr>
        </p:nvSpPr>
        <p:spPr>
          <a:xfrm>
            <a:off x="473149" y="2428479"/>
            <a:ext cx="10820400" cy="1292918"/>
          </a:xfrm>
        </p:spPr>
        <p:txBody>
          <a:bodyPr>
            <a:normAutofit lnSpcReduction="10000"/>
          </a:bodyPr>
          <a:lstStyle/>
          <a:p>
            <a:pPr marL="0" indent="0" algn="ctr">
              <a:buNone/>
            </a:pPr>
            <a:r>
              <a:rPr lang="en-US" sz="4000" b="1" dirty="0">
                <a:solidFill>
                  <a:schemeClr val="accent6">
                    <a:lumMod val="60000"/>
                    <a:lumOff val="40000"/>
                  </a:schemeClr>
                </a:solidFill>
              </a:rPr>
              <a:t>SAFETY &amp; </a:t>
            </a:r>
            <a:r>
              <a:rPr lang="en-US" sz="4000" b="1" dirty="0">
                <a:solidFill>
                  <a:schemeClr val="accent2">
                    <a:lumMod val="60000"/>
                    <a:lumOff val="40000"/>
                  </a:schemeClr>
                </a:solidFill>
              </a:rPr>
              <a:t>RELATIONSHIPS</a:t>
            </a:r>
            <a:endParaRPr lang="en-US" sz="3200" dirty="0">
              <a:solidFill>
                <a:schemeClr val="accent2">
                  <a:lumMod val="60000"/>
                  <a:lumOff val="40000"/>
                </a:schemeClr>
              </a:solidFill>
            </a:endParaRPr>
          </a:p>
          <a:p>
            <a:pPr marL="0" indent="0" algn="ctr">
              <a:buNone/>
            </a:pPr>
            <a:r>
              <a:rPr lang="en-US" sz="4000" b="1" dirty="0">
                <a:solidFill>
                  <a:schemeClr val="accent6">
                    <a:lumMod val="60000"/>
                    <a:lumOff val="40000"/>
                  </a:schemeClr>
                </a:solidFill>
              </a:rPr>
              <a:t>STRUCTURE &amp; </a:t>
            </a:r>
            <a:r>
              <a:rPr lang="en-US" sz="4000" b="1" dirty="0">
                <a:solidFill>
                  <a:schemeClr val="accent2">
                    <a:lumMod val="60000"/>
                    <a:lumOff val="40000"/>
                  </a:schemeClr>
                </a:solidFill>
              </a:rPr>
              <a:t>SUPPORT</a:t>
            </a:r>
          </a:p>
        </p:txBody>
      </p:sp>
      <p:sp>
        <p:nvSpPr>
          <p:cNvPr id="4" name="Down Arrow 3"/>
          <p:cNvSpPr/>
          <p:nvPr/>
        </p:nvSpPr>
        <p:spPr>
          <a:xfrm rot="10800000">
            <a:off x="1339702" y="2428479"/>
            <a:ext cx="893135" cy="1059002"/>
          </a:xfrm>
          <a:prstGeom prst="downArrow">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8" name="Oval 7"/>
          <p:cNvSpPr/>
          <p:nvPr/>
        </p:nvSpPr>
        <p:spPr>
          <a:xfrm>
            <a:off x="4902495" y="1469421"/>
            <a:ext cx="4517952" cy="3211033"/>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7727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3013" y="2519919"/>
            <a:ext cx="10972801" cy="3817086"/>
          </a:xfrm>
        </p:spPr>
        <p:txBody>
          <a:bodyPr>
            <a:normAutofit fontScale="77500" lnSpcReduction="20000"/>
          </a:bodyPr>
          <a:lstStyle/>
          <a:p>
            <a:pPr marL="0" indent="0">
              <a:buNone/>
            </a:pPr>
            <a:r>
              <a:rPr lang="en-US" sz="4000" b="1" dirty="0">
                <a:solidFill>
                  <a:schemeClr val="accent6">
                    <a:lumMod val="60000"/>
                    <a:lumOff val="40000"/>
                  </a:schemeClr>
                </a:solidFill>
              </a:rPr>
              <a:t>Ideas from Senate Bill 85</a:t>
            </a:r>
          </a:p>
          <a:p>
            <a:pPr marL="0" indent="0">
              <a:buNone/>
            </a:pPr>
            <a:r>
              <a:rPr lang="en-US" sz="4000" dirty="0"/>
              <a:t>Legislation was passed to reduce Delaware schools’ use of “exclusionary” discipline models, such as out-of-school suspensions and expulsions, in favor of other models, which emphasize discussion, mediation and community involvement as ways to address problematic behavior. The bill’s supporters contended that out-of-school suspensions do not address the fundamental reasons for misbehavior and cause students to fall behind in class. </a:t>
            </a:r>
            <a:endParaRPr lang="en-US" sz="4000" b="1" dirty="0">
              <a:solidFill>
                <a:schemeClr val="accent6">
                  <a:lumMod val="60000"/>
                  <a:lumOff val="40000"/>
                </a:schemeClr>
              </a:solidFill>
            </a:endParaRPr>
          </a:p>
        </p:txBody>
      </p:sp>
      <p:sp>
        <p:nvSpPr>
          <p:cNvPr id="9" name="Title 1"/>
          <p:cNvSpPr txBox="1">
            <a:spLocks/>
          </p:cNvSpPr>
          <p:nvPr/>
        </p:nvSpPr>
        <p:spPr>
          <a:xfrm>
            <a:off x="1529316" y="572987"/>
            <a:ext cx="10166498" cy="1293028"/>
          </a:xfrm>
          <a:prstGeom prst="rect">
            <a:avLst/>
          </a:prstGeom>
        </p:spPr>
        <p:txBody>
          <a:bodyPr vert="horz" lIns="91440" tIns="45720" rIns="91440" bIns="45720" rtlCol="0" anchor="ctr">
            <a:normAutofit fontScale="9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b="1"/>
              <a:t>How do we do this?</a:t>
            </a:r>
            <a:br>
              <a:rPr lang="en-US" b="1"/>
            </a:br>
            <a:r>
              <a:rPr lang="en-US" b="1"/>
              <a:t>RETHINK TRADITIONAL SCHOOLING methods</a:t>
            </a:r>
            <a:endParaRPr lang="en-US" b="1" dirty="0"/>
          </a:p>
        </p:txBody>
      </p:sp>
    </p:spTree>
    <p:extLst>
      <p:ext uri="{BB962C8B-B14F-4D97-AF65-F5344CB8AC3E}">
        <p14:creationId xmlns:p14="http://schemas.microsoft.com/office/powerpoint/2010/main" val="1642999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9316" y="572987"/>
            <a:ext cx="10166498" cy="1293028"/>
          </a:xfrm>
        </p:spPr>
        <p:txBody>
          <a:bodyPr>
            <a:normAutofit fontScale="90000"/>
          </a:bodyPr>
          <a:lstStyle/>
          <a:p>
            <a:r>
              <a:rPr lang="en-US" b="1" dirty="0"/>
              <a:t>How do we do this?</a:t>
            </a:r>
            <a:br>
              <a:rPr lang="en-US" b="1" dirty="0"/>
            </a:br>
            <a:r>
              <a:rPr lang="en-US" b="1" dirty="0"/>
              <a:t>RETHINK TRADITIONAL SCHOOLING methods</a:t>
            </a:r>
          </a:p>
        </p:txBody>
      </p:sp>
      <p:sp>
        <p:nvSpPr>
          <p:cNvPr id="3" name="Content Placeholder 2"/>
          <p:cNvSpPr>
            <a:spLocks noGrp="1"/>
          </p:cNvSpPr>
          <p:nvPr>
            <p:ph idx="1"/>
          </p:nvPr>
        </p:nvSpPr>
        <p:spPr>
          <a:xfrm>
            <a:off x="723013" y="2519919"/>
            <a:ext cx="10972801" cy="3817086"/>
          </a:xfrm>
        </p:spPr>
        <p:txBody>
          <a:bodyPr>
            <a:normAutofit fontScale="77500" lnSpcReduction="20000"/>
          </a:bodyPr>
          <a:lstStyle/>
          <a:p>
            <a:pPr marL="0" indent="0">
              <a:buNone/>
            </a:pPr>
            <a:r>
              <a:rPr lang="en-US" sz="4000" b="1" dirty="0">
                <a:solidFill>
                  <a:schemeClr val="accent6">
                    <a:lumMod val="60000"/>
                    <a:lumOff val="40000"/>
                  </a:schemeClr>
                </a:solidFill>
              </a:rPr>
              <a:t>Ideas from Senate Bill 85</a:t>
            </a:r>
          </a:p>
          <a:p>
            <a:pPr marL="0" indent="0">
              <a:buNone/>
            </a:pPr>
            <a:r>
              <a:rPr lang="en-US" sz="4000" dirty="0"/>
              <a:t>Legislation was passed to reduce Delaware schools’ use of “exclusionary” discipline models, such as out-of-school suspensions and expulsions, in favor of other models, which </a:t>
            </a:r>
            <a:r>
              <a:rPr lang="en-US" sz="4000" dirty="0">
                <a:solidFill>
                  <a:schemeClr val="accent2">
                    <a:lumMod val="75000"/>
                  </a:schemeClr>
                </a:solidFill>
              </a:rPr>
              <a:t>emphasize discussion, mediation and community involvement </a:t>
            </a:r>
            <a:r>
              <a:rPr lang="en-US" sz="4000" dirty="0"/>
              <a:t>as ways to address problematic behavior. The bill’s supporters contended that </a:t>
            </a:r>
            <a:r>
              <a:rPr lang="en-US" sz="4000" dirty="0">
                <a:solidFill>
                  <a:schemeClr val="accent2">
                    <a:lumMod val="75000"/>
                  </a:schemeClr>
                </a:solidFill>
              </a:rPr>
              <a:t>out-of-school suspensions do not address the fundamental reasons for misbehavior and cause students to fall </a:t>
            </a:r>
            <a:r>
              <a:rPr lang="en-US" sz="4000" dirty="0"/>
              <a:t>behind in class. </a:t>
            </a:r>
            <a:endParaRPr lang="en-US" sz="4000" b="1" dirty="0">
              <a:solidFill>
                <a:schemeClr val="accent6">
                  <a:lumMod val="60000"/>
                  <a:lumOff val="40000"/>
                </a:schemeClr>
              </a:solidFill>
            </a:endParaRPr>
          </a:p>
        </p:txBody>
      </p:sp>
    </p:spTree>
    <p:extLst>
      <p:ext uri="{BB962C8B-B14F-4D97-AF65-F5344CB8AC3E}">
        <p14:creationId xmlns:p14="http://schemas.microsoft.com/office/powerpoint/2010/main" val="10465065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3149" y="2428479"/>
            <a:ext cx="10820400" cy="1292918"/>
          </a:xfrm>
        </p:spPr>
        <p:txBody>
          <a:bodyPr>
            <a:normAutofit lnSpcReduction="10000"/>
          </a:bodyPr>
          <a:lstStyle/>
          <a:p>
            <a:pPr marL="0" indent="0" algn="ctr">
              <a:buNone/>
            </a:pPr>
            <a:r>
              <a:rPr lang="en-US" sz="4000" b="1" dirty="0">
                <a:solidFill>
                  <a:schemeClr val="accent6">
                    <a:lumMod val="60000"/>
                    <a:lumOff val="40000"/>
                  </a:schemeClr>
                </a:solidFill>
              </a:rPr>
              <a:t>SAFETY &amp; </a:t>
            </a:r>
            <a:r>
              <a:rPr lang="en-US" sz="4000" b="1" dirty="0">
                <a:solidFill>
                  <a:schemeClr val="accent2">
                    <a:lumMod val="60000"/>
                    <a:lumOff val="40000"/>
                  </a:schemeClr>
                </a:solidFill>
              </a:rPr>
              <a:t>RELATIONSHIPS</a:t>
            </a:r>
            <a:endParaRPr lang="en-US" sz="3200" dirty="0">
              <a:solidFill>
                <a:schemeClr val="accent2">
                  <a:lumMod val="60000"/>
                  <a:lumOff val="40000"/>
                </a:schemeClr>
              </a:solidFill>
            </a:endParaRPr>
          </a:p>
          <a:p>
            <a:pPr marL="0" indent="0" algn="ctr">
              <a:buNone/>
            </a:pPr>
            <a:r>
              <a:rPr lang="en-US" sz="4000" b="1" dirty="0">
                <a:solidFill>
                  <a:schemeClr val="accent6">
                    <a:lumMod val="60000"/>
                    <a:lumOff val="40000"/>
                  </a:schemeClr>
                </a:solidFill>
              </a:rPr>
              <a:t>STRUCTURE &amp; </a:t>
            </a:r>
            <a:r>
              <a:rPr lang="en-US" sz="4000" b="1" dirty="0">
                <a:solidFill>
                  <a:schemeClr val="accent2">
                    <a:lumMod val="60000"/>
                    <a:lumOff val="40000"/>
                  </a:schemeClr>
                </a:solidFill>
              </a:rPr>
              <a:t>SUPPORT</a:t>
            </a:r>
          </a:p>
        </p:txBody>
      </p:sp>
      <p:sp>
        <p:nvSpPr>
          <p:cNvPr id="8" name="Oval 7"/>
          <p:cNvSpPr/>
          <p:nvPr/>
        </p:nvSpPr>
        <p:spPr>
          <a:xfrm>
            <a:off x="4902495" y="1469421"/>
            <a:ext cx="4517952" cy="3211033"/>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28872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12" y="764373"/>
            <a:ext cx="7550888" cy="1293028"/>
          </a:xfrm>
        </p:spPr>
        <p:txBody>
          <a:bodyPr/>
          <a:lstStyle/>
          <a:p>
            <a:r>
              <a:rPr lang="en-US" b="1" dirty="0"/>
              <a:t>How do we do this?</a:t>
            </a:r>
          </a:p>
        </p:txBody>
      </p:sp>
      <p:sp>
        <p:nvSpPr>
          <p:cNvPr id="3" name="Content Placeholder 2"/>
          <p:cNvSpPr>
            <a:spLocks noGrp="1"/>
          </p:cNvSpPr>
          <p:nvPr>
            <p:ph idx="1"/>
          </p:nvPr>
        </p:nvSpPr>
        <p:spPr>
          <a:xfrm>
            <a:off x="473149" y="2428479"/>
            <a:ext cx="10820400" cy="1292918"/>
          </a:xfrm>
        </p:spPr>
        <p:txBody>
          <a:bodyPr>
            <a:normAutofit lnSpcReduction="10000"/>
          </a:bodyPr>
          <a:lstStyle/>
          <a:p>
            <a:pPr marL="0" indent="0" algn="ctr">
              <a:buNone/>
            </a:pPr>
            <a:r>
              <a:rPr lang="en-US" sz="4000" b="1" dirty="0">
                <a:solidFill>
                  <a:schemeClr val="accent2">
                    <a:lumMod val="60000"/>
                    <a:lumOff val="40000"/>
                  </a:schemeClr>
                </a:solidFill>
              </a:rPr>
              <a:t>SAFETY </a:t>
            </a:r>
            <a:r>
              <a:rPr lang="en-US" sz="4000" b="1" dirty="0">
                <a:solidFill>
                  <a:schemeClr val="accent6">
                    <a:lumMod val="60000"/>
                    <a:lumOff val="40000"/>
                  </a:schemeClr>
                </a:solidFill>
              </a:rPr>
              <a:t>&amp; RELATIONSHIPS</a:t>
            </a:r>
            <a:endParaRPr lang="en-US" sz="3200" dirty="0"/>
          </a:p>
          <a:p>
            <a:pPr marL="0" indent="0" algn="ctr">
              <a:buNone/>
            </a:pPr>
            <a:r>
              <a:rPr lang="en-US" sz="4000" b="1" dirty="0">
                <a:solidFill>
                  <a:schemeClr val="accent2">
                    <a:lumMod val="60000"/>
                    <a:lumOff val="40000"/>
                  </a:schemeClr>
                </a:solidFill>
              </a:rPr>
              <a:t>STRUCTURE</a:t>
            </a:r>
            <a:r>
              <a:rPr lang="en-US" sz="4000" b="1" dirty="0">
                <a:solidFill>
                  <a:schemeClr val="accent6">
                    <a:lumMod val="60000"/>
                    <a:lumOff val="40000"/>
                  </a:schemeClr>
                </a:solidFill>
              </a:rPr>
              <a:t> &amp; SUPPORT</a:t>
            </a:r>
          </a:p>
        </p:txBody>
      </p:sp>
      <p:sp>
        <p:nvSpPr>
          <p:cNvPr id="8" name="Oval 7"/>
          <p:cNvSpPr/>
          <p:nvPr/>
        </p:nvSpPr>
        <p:spPr>
          <a:xfrm>
            <a:off x="2232838" y="1552353"/>
            <a:ext cx="3721396" cy="3211033"/>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02311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12" y="764373"/>
            <a:ext cx="7550888" cy="1293028"/>
          </a:xfrm>
        </p:spPr>
        <p:txBody>
          <a:bodyPr/>
          <a:lstStyle/>
          <a:p>
            <a:r>
              <a:rPr lang="en-US" b="1" dirty="0"/>
              <a:t>How do we do this?</a:t>
            </a:r>
          </a:p>
        </p:txBody>
      </p:sp>
      <p:sp>
        <p:nvSpPr>
          <p:cNvPr id="3" name="Content Placeholder 2"/>
          <p:cNvSpPr>
            <a:spLocks noGrp="1"/>
          </p:cNvSpPr>
          <p:nvPr>
            <p:ph idx="1"/>
          </p:nvPr>
        </p:nvSpPr>
        <p:spPr>
          <a:xfrm>
            <a:off x="701748" y="2052086"/>
            <a:ext cx="8132135" cy="3817086"/>
          </a:xfrm>
        </p:spPr>
        <p:txBody>
          <a:bodyPr>
            <a:normAutofit fontScale="92500" lnSpcReduction="20000"/>
          </a:bodyPr>
          <a:lstStyle/>
          <a:p>
            <a:pPr marL="0" indent="0">
              <a:buNone/>
            </a:pPr>
            <a:r>
              <a:rPr lang="en-US" sz="4000" b="1" dirty="0">
                <a:solidFill>
                  <a:schemeClr val="accent6">
                    <a:lumMod val="60000"/>
                    <a:lumOff val="40000"/>
                  </a:schemeClr>
                </a:solidFill>
              </a:rPr>
              <a:t>Ideas from Senate Bill 85</a:t>
            </a:r>
          </a:p>
          <a:p>
            <a:pPr marL="0" indent="0">
              <a:buNone/>
            </a:pPr>
            <a:endParaRPr lang="en-US" sz="4000" b="1" dirty="0">
              <a:solidFill>
                <a:schemeClr val="accent6">
                  <a:lumMod val="60000"/>
                  <a:lumOff val="40000"/>
                </a:schemeClr>
              </a:solidFill>
            </a:endParaRPr>
          </a:p>
          <a:p>
            <a:pPr marL="0" indent="0">
              <a:buNone/>
            </a:pPr>
            <a:r>
              <a:rPr lang="en-US" sz="4000" dirty="0"/>
              <a:t>Restorative Practices</a:t>
            </a:r>
          </a:p>
          <a:p>
            <a:pPr marL="0" indent="0">
              <a:buNone/>
            </a:pPr>
            <a:r>
              <a:rPr lang="en-US" sz="4000" dirty="0"/>
              <a:t>Trauma Informed Care</a:t>
            </a:r>
          </a:p>
          <a:p>
            <a:pPr marL="0" indent="0">
              <a:buNone/>
            </a:pPr>
            <a:r>
              <a:rPr lang="en-US" sz="4000" dirty="0"/>
              <a:t>Implicit Bias Awareness</a:t>
            </a:r>
          </a:p>
          <a:p>
            <a:pPr marL="0" indent="0">
              <a:buNone/>
            </a:pPr>
            <a:r>
              <a:rPr lang="en-US" sz="4000" dirty="0"/>
              <a:t>Classroom Management</a:t>
            </a:r>
          </a:p>
          <a:p>
            <a:pPr marL="0" indent="0">
              <a:buNone/>
            </a:pPr>
            <a:r>
              <a:rPr lang="en-US" sz="4000" dirty="0"/>
              <a:t>Cultural Competency</a:t>
            </a:r>
          </a:p>
        </p:txBody>
      </p:sp>
      <p:sp>
        <p:nvSpPr>
          <p:cNvPr id="5" name="TextBox 4"/>
          <p:cNvSpPr txBox="1"/>
          <p:nvPr/>
        </p:nvSpPr>
        <p:spPr>
          <a:xfrm>
            <a:off x="7761767" y="3189767"/>
            <a:ext cx="3744433" cy="707886"/>
          </a:xfrm>
          <a:prstGeom prst="rect">
            <a:avLst/>
          </a:prstGeom>
          <a:noFill/>
        </p:spPr>
        <p:txBody>
          <a:bodyPr wrap="square" rtlCol="0">
            <a:spAutoFit/>
          </a:bodyPr>
          <a:lstStyle/>
          <a:p>
            <a:r>
              <a:rPr lang="en-US" sz="2000" dirty="0"/>
              <a:t>Insert the URL for the report here</a:t>
            </a:r>
          </a:p>
        </p:txBody>
      </p:sp>
    </p:spTree>
    <p:extLst>
      <p:ext uri="{BB962C8B-B14F-4D97-AF65-F5344CB8AC3E}">
        <p14:creationId xmlns:p14="http://schemas.microsoft.com/office/powerpoint/2010/main" val="2569020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rot="20194103">
            <a:off x="-1161531" y="1527870"/>
            <a:ext cx="6584948" cy="901695"/>
          </a:xfrm>
          <a:prstGeom prst="rect">
            <a:avLst/>
          </a:prstGeom>
        </p:spPr>
        <p:txBody>
          <a:bodyPr vert="horz" lIns="91440" tIns="45720" rIns="91440" bIns="45720" rtlCol="0" anchor="ctr">
            <a:normAutofit fontScale="975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3600" b="1" dirty="0"/>
              <a:t>SHARING YOUR EFFORTS</a:t>
            </a:r>
            <a:endParaRPr lang="en-US" sz="3600" dirty="0"/>
          </a:p>
        </p:txBody>
      </p:sp>
      <p:sp>
        <p:nvSpPr>
          <p:cNvPr id="3" name="Title 2"/>
          <p:cNvSpPr>
            <a:spLocks noGrp="1"/>
          </p:cNvSpPr>
          <p:nvPr>
            <p:ph type="title"/>
          </p:nvPr>
        </p:nvSpPr>
        <p:spPr/>
        <p:txBody>
          <a:bodyPr/>
          <a:lstStyle/>
          <a:p>
            <a:r>
              <a:rPr lang="en-US" dirty="0"/>
              <a:t>POLL </a:t>
            </a:r>
            <a:br>
              <a:rPr lang="en-US" dirty="0"/>
            </a:br>
            <a:r>
              <a:rPr lang="en-US" dirty="0"/>
              <a:t>with names</a:t>
            </a:r>
          </a:p>
        </p:txBody>
      </p:sp>
      <p:sp>
        <p:nvSpPr>
          <p:cNvPr id="4" name="Rectangle 3"/>
          <p:cNvSpPr/>
          <p:nvPr/>
        </p:nvSpPr>
        <p:spPr>
          <a:xfrm>
            <a:off x="1104900" y="2740611"/>
            <a:ext cx="6096000" cy="2939266"/>
          </a:xfrm>
          <a:prstGeom prst="rect">
            <a:avLst/>
          </a:prstGeom>
        </p:spPr>
        <p:txBody>
          <a:bodyPr>
            <a:spAutoFit/>
          </a:bodyPr>
          <a:lstStyle/>
          <a:p>
            <a:r>
              <a:rPr lang="en-US" sz="3700" dirty="0"/>
              <a:t>Restorative Practices</a:t>
            </a:r>
          </a:p>
          <a:p>
            <a:r>
              <a:rPr lang="en-US" sz="3700" dirty="0"/>
              <a:t>Trauma Informed Care</a:t>
            </a:r>
          </a:p>
          <a:p>
            <a:r>
              <a:rPr lang="en-US" sz="3700" dirty="0"/>
              <a:t>Implicit Bias Awareness</a:t>
            </a:r>
          </a:p>
          <a:p>
            <a:r>
              <a:rPr lang="en-US" sz="3700" dirty="0"/>
              <a:t>Classroom Management</a:t>
            </a:r>
          </a:p>
          <a:p>
            <a:r>
              <a:rPr lang="en-US" sz="3700" dirty="0"/>
              <a:t>Cultural Competency</a:t>
            </a:r>
          </a:p>
        </p:txBody>
      </p:sp>
    </p:spTree>
    <p:extLst>
      <p:ext uri="{BB962C8B-B14F-4D97-AF65-F5344CB8AC3E}">
        <p14:creationId xmlns:p14="http://schemas.microsoft.com/office/powerpoint/2010/main" val="18210481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rot="20194103">
            <a:off x="-1161531" y="1527870"/>
            <a:ext cx="6584948" cy="901695"/>
          </a:xfrm>
          <a:prstGeom prst="rect">
            <a:avLst/>
          </a:prstGeom>
        </p:spPr>
        <p:txBody>
          <a:bodyPr vert="horz" lIns="91440" tIns="45720" rIns="91440" bIns="45720" rtlCol="0" anchor="ctr">
            <a:normAutofit fontScale="975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3600" b="1" dirty="0"/>
              <a:t>SHARING YOUR EFFORTS</a:t>
            </a:r>
            <a:endParaRPr lang="en-US" sz="3600" dirty="0"/>
          </a:p>
        </p:txBody>
      </p:sp>
      <p:sp>
        <p:nvSpPr>
          <p:cNvPr id="3" name="Title 2"/>
          <p:cNvSpPr>
            <a:spLocks noGrp="1"/>
          </p:cNvSpPr>
          <p:nvPr>
            <p:ph type="title"/>
          </p:nvPr>
        </p:nvSpPr>
        <p:spPr/>
        <p:txBody>
          <a:bodyPr/>
          <a:lstStyle/>
          <a:p>
            <a:r>
              <a:rPr lang="en-US" dirty="0"/>
              <a:t>POLL </a:t>
            </a:r>
            <a:br>
              <a:rPr lang="en-US" dirty="0"/>
            </a:br>
            <a:r>
              <a:rPr lang="en-US" dirty="0"/>
              <a:t>with names</a:t>
            </a:r>
          </a:p>
        </p:txBody>
      </p:sp>
      <p:sp>
        <p:nvSpPr>
          <p:cNvPr id="4" name="Rectangle 3"/>
          <p:cNvSpPr/>
          <p:nvPr/>
        </p:nvSpPr>
        <p:spPr>
          <a:xfrm>
            <a:off x="1104900" y="2740612"/>
            <a:ext cx="8351334" cy="3200876"/>
          </a:xfrm>
          <a:prstGeom prst="rect">
            <a:avLst/>
          </a:prstGeom>
        </p:spPr>
        <p:txBody>
          <a:bodyPr wrap="square">
            <a:spAutoFit/>
          </a:bodyPr>
          <a:lstStyle/>
          <a:p>
            <a:r>
              <a:rPr lang="en-US" sz="3700" dirty="0"/>
              <a:t>Restorative Practices</a:t>
            </a:r>
          </a:p>
          <a:p>
            <a:r>
              <a:rPr lang="en-US" sz="3700" dirty="0"/>
              <a:t>Trauma Informed Care</a:t>
            </a:r>
          </a:p>
          <a:p>
            <a:r>
              <a:rPr lang="en-US" sz="3700" dirty="0"/>
              <a:t>Implicit Bias Awareness</a:t>
            </a:r>
          </a:p>
          <a:p>
            <a:r>
              <a:rPr lang="en-US" sz="3700" dirty="0"/>
              <a:t>Classroom Management</a:t>
            </a:r>
          </a:p>
          <a:p>
            <a:r>
              <a:rPr lang="en-US" sz="5400" b="1" dirty="0">
                <a:solidFill>
                  <a:schemeClr val="accent6">
                    <a:lumMod val="75000"/>
                  </a:schemeClr>
                </a:solidFill>
              </a:rPr>
              <a:t>Cultural Competency</a:t>
            </a:r>
          </a:p>
        </p:txBody>
      </p:sp>
    </p:spTree>
    <p:extLst>
      <p:ext uri="{BB962C8B-B14F-4D97-AF65-F5344CB8AC3E}">
        <p14:creationId xmlns:p14="http://schemas.microsoft.com/office/powerpoint/2010/main" val="1331661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19498" y="495300"/>
            <a:ext cx="8148289" cy="5791200"/>
          </a:xfrm>
          <a:prstGeom prst="rect">
            <a:avLst/>
          </a:prstGeom>
        </p:spPr>
      </p:pic>
    </p:spTree>
    <p:extLst>
      <p:ext uri="{BB962C8B-B14F-4D97-AF65-F5344CB8AC3E}">
        <p14:creationId xmlns:p14="http://schemas.microsoft.com/office/powerpoint/2010/main" val="13233369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CULTURAL COMPETENCY</a:t>
            </a:r>
          </a:p>
        </p:txBody>
      </p:sp>
      <p:sp>
        <p:nvSpPr>
          <p:cNvPr id="3" name="Content Placeholder 2"/>
          <p:cNvSpPr>
            <a:spLocks noGrp="1"/>
          </p:cNvSpPr>
          <p:nvPr>
            <p:ph idx="1"/>
          </p:nvPr>
        </p:nvSpPr>
        <p:spPr>
          <a:xfrm>
            <a:off x="685800" y="2194561"/>
            <a:ext cx="10820400" cy="3559468"/>
          </a:xfrm>
        </p:spPr>
        <p:txBody>
          <a:bodyPr>
            <a:normAutofit/>
          </a:bodyPr>
          <a:lstStyle/>
          <a:p>
            <a:pPr algn="r">
              <a:lnSpc>
                <a:spcPct val="150000"/>
              </a:lnSpc>
              <a:spcBef>
                <a:spcPts val="0"/>
              </a:spcBef>
            </a:pPr>
            <a:r>
              <a:rPr lang="is-IS" sz="2800" dirty="0"/>
              <a:t>…</a:t>
            </a:r>
            <a:r>
              <a:rPr lang="en-US" sz="2800" i="1" dirty="0"/>
              <a:t>entails developing certain personal and interpersonal awareness and sensitivities, developing certain bodies of cultural knowledge, and mastering a set of skills that, taken together, underlie effective cross-cultural teaching. </a:t>
            </a:r>
          </a:p>
          <a:p>
            <a:pPr marL="0" indent="0" algn="r">
              <a:buNone/>
            </a:pPr>
            <a:r>
              <a:rPr lang="en-US" dirty="0"/>
              <a:t>(Diller and </a:t>
            </a:r>
            <a:r>
              <a:rPr lang="en-US" dirty="0" err="1"/>
              <a:t>Moule</a:t>
            </a:r>
            <a:r>
              <a:rPr lang="en-US" dirty="0"/>
              <a:t>, 2005)</a:t>
            </a:r>
          </a:p>
        </p:txBody>
      </p:sp>
    </p:spTree>
    <p:extLst>
      <p:ext uri="{BB962C8B-B14F-4D97-AF65-F5344CB8AC3E}">
        <p14:creationId xmlns:p14="http://schemas.microsoft.com/office/powerpoint/2010/main" val="4434728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CULTURAL COMPETENCY</a:t>
            </a:r>
          </a:p>
        </p:txBody>
      </p:sp>
      <p:sp>
        <p:nvSpPr>
          <p:cNvPr id="5" name="Content Placeholder 4"/>
          <p:cNvSpPr>
            <a:spLocks noGrp="1"/>
          </p:cNvSpPr>
          <p:nvPr>
            <p:ph idx="1"/>
          </p:nvPr>
        </p:nvSpPr>
        <p:spPr>
          <a:xfrm>
            <a:off x="880947" y="2303242"/>
            <a:ext cx="8106936" cy="4024125"/>
          </a:xfrm>
        </p:spPr>
        <p:txBody>
          <a:bodyPr>
            <a:normAutofit/>
          </a:bodyPr>
          <a:lstStyle/>
          <a:p>
            <a:pPr marL="285750" indent="-285750">
              <a:buFont typeface="Arial" charset="0"/>
              <a:buChar char="•"/>
            </a:pPr>
            <a:r>
              <a:rPr lang="en-US" sz="3200" dirty="0"/>
              <a:t>Valuing diversity: </a:t>
            </a:r>
          </a:p>
          <a:p>
            <a:pPr marL="285750" indent="-285750">
              <a:buFont typeface="Arial" charset="0"/>
              <a:buChar char="•"/>
            </a:pPr>
            <a:r>
              <a:rPr lang="en-US" sz="3200" dirty="0"/>
              <a:t>Being culturally self-aware: </a:t>
            </a:r>
          </a:p>
          <a:p>
            <a:pPr marL="285750" indent="-285750">
              <a:buFont typeface="Arial" charset="0"/>
              <a:buChar char="•"/>
            </a:pPr>
            <a:r>
              <a:rPr lang="en-US" sz="3200" dirty="0"/>
              <a:t>Understanding the dynamics of cultural interactions:</a:t>
            </a:r>
          </a:p>
          <a:p>
            <a:pPr marL="285750" indent="-285750">
              <a:buFont typeface="Arial" charset="0"/>
              <a:buChar char="•"/>
            </a:pPr>
            <a:r>
              <a:rPr lang="en-US" sz="3200" dirty="0"/>
              <a:t>Institutionalizing cultural knowledge and adapting to diversity: </a:t>
            </a:r>
          </a:p>
          <a:p>
            <a:endParaRPr lang="en-US" sz="3200" dirty="0"/>
          </a:p>
        </p:txBody>
      </p:sp>
      <p:sp>
        <p:nvSpPr>
          <p:cNvPr id="6" name="TextBox 5"/>
          <p:cNvSpPr txBox="1"/>
          <p:nvPr/>
        </p:nvSpPr>
        <p:spPr>
          <a:xfrm>
            <a:off x="7605132" y="5508703"/>
            <a:ext cx="2116873" cy="369332"/>
          </a:xfrm>
          <a:prstGeom prst="rect">
            <a:avLst/>
          </a:prstGeom>
          <a:noFill/>
        </p:spPr>
        <p:txBody>
          <a:bodyPr wrap="square" rtlCol="0">
            <a:spAutoFit/>
          </a:bodyPr>
          <a:lstStyle/>
          <a:p>
            <a:r>
              <a:rPr lang="en-US"/>
              <a:t>(NEA, 2008)</a:t>
            </a:r>
          </a:p>
        </p:txBody>
      </p:sp>
    </p:spTree>
    <p:extLst>
      <p:ext uri="{BB962C8B-B14F-4D97-AF65-F5344CB8AC3E}">
        <p14:creationId xmlns:p14="http://schemas.microsoft.com/office/powerpoint/2010/main" val="6222637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CULTURAL COMPETENCY</a:t>
            </a:r>
          </a:p>
        </p:txBody>
      </p:sp>
      <p:sp>
        <p:nvSpPr>
          <p:cNvPr id="5" name="Content Placeholder 4"/>
          <p:cNvSpPr>
            <a:spLocks noGrp="1"/>
          </p:cNvSpPr>
          <p:nvPr>
            <p:ph idx="1"/>
          </p:nvPr>
        </p:nvSpPr>
        <p:spPr>
          <a:xfrm>
            <a:off x="880947" y="2303242"/>
            <a:ext cx="8106936" cy="4024125"/>
          </a:xfrm>
        </p:spPr>
        <p:txBody>
          <a:bodyPr>
            <a:normAutofit/>
          </a:bodyPr>
          <a:lstStyle/>
          <a:p>
            <a:pPr marL="285750" indent="-285750">
              <a:buFont typeface="Arial" charset="0"/>
              <a:buChar char="•"/>
            </a:pPr>
            <a:r>
              <a:rPr lang="en-US" sz="3200" dirty="0"/>
              <a:t>Valuing diversity: </a:t>
            </a:r>
          </a:p>
          <a:p>
            <a:pPr marL="285750" indent="-285750">
              <a:buFont typeface="Arial" charset="0"/>
              <a:buChar char="•"/>
            </a:pPr>
            <a:r>
              <a:rPr lang="en-US" sz="3200" dirty="0"/>
              <a:t>Being culturally self-aware: </a:t>
            </a:r>
          </a:p>
          <a:p>
            <a:pPr marL="285750" indent="-285750">
              <a:buFont typeface="Arial" charset="0"/>
              <a:buChar char="•"/>
            </a:pPr>
            <a:r>
              <a:rPr lang="en-US" sz="3200" dirty="0"/>
              <a:t>Understanding the dynamics of cultural interactions:</a:t>
            </a:r>
          </a:p>
          <a:p>
            <a:pPr marL="285750" indent="-285750">
              <a:buFont typeface="Arial" charset="0"/>
              <a:buChar char="•"/>
            </a:pPr>
            <a:r>
              <a:rPr lang="en-US" sz="3200" dirty="0"/>
              <a:t>Institutionalizing cultural knowledge and adapting to diversity: </a:t>
            </a:r>
          </a:p>
          <a:p>
            <a:endParaRPr lang="en-US" sz="3200" dirty="0"/>
          </a:p>
        </p:txBody>
      </p:sp>
      <p:sp>
        <p:nvSpPr>
          <p:cNvPr id="6" name="TextBox 5"/>
          <p:cNvSpPr txBox="1"/>
          <p:nvPr/>
        </p:nvSpPr>
        <p:spPr>
          <a:xfrm>
            <a:off x="7605132" y="5508703"/>
            <a:ext cx="2116873" cy="369332"/>
          </a:xfrm>
          <a:prstGeom prst="rect">
            <a:avLst/>
          </a:prstGeom>
          <a:noFill/>
        </p:spPr>
        <p:txBody>
          <a:bodyPr wrap="square" rtlCol="0">
            <a:spAutoFit/>
          </a:bodyPr>
          <a:lstStyle/>
          <a:p>
            <a:r>
              <a:rPr lang="en-US"/>
              <a:t>(NEA, 2008)</a:t>
            </a:r>
          </a:p>
        </p:txBody>
      </p:sp>
      <p:sp>
        <p:nvSpPr>
          <p:cNvPr id="8" name="Oval Callout 7"/>
          <p:cNvSpPr/>
          <p:nvPr/>
        </p:nvSpPr>
        <p:spPr>
          <a:xfrm>
            <a:off x="8653345" y="2303241"/>
            <a:ext cx="3278459" cy="2915529"/>
          </a:xfrm>
          <a:prstGeom prst="wedgeEllipseCallout">
            <a:avLst>
              <a:gd name="adj1" fmla="val 28224"/>
              <a:gd name="adj2" fmla="val 68849"/>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a:solidFill>
                  <a:schemeClr val="accent6">
                    <a:lumMod val="75000"/>
                  </a:schemeClr>
                </a:solidFill>
                <a:latin typeface="Al Bayan Plain" charset="-78"/>
                <a:ea typeface="Al Bayan Plain" charset="-78"/>
                <a:cs typeface="Al Bayan Plain" charset="-78"/>
              </a:rPr>
              <a:t>#&amp;*^$BD)@#$!</a:t>
            </a:r>
          </a:p>
        </p:txBody>
      </p:sp>
    </p:spTree>
    <p:extLst>
      <p:ext uri="{BB962C8B-B14F-4D97-AF65-F5344CB8AC3E}">
        <p14:creationId xmlns:p14="http://schemas.microsoft.com/office/powerpoint/2010/main" val="10458133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CULTURAL COMPETENCY</a:t>
            </a:r>
          </a:p>
        </p:txBody>
      </p:sp>
      <p:sp>
        <p:nvSpPr>
          <p:cNvPr id="5" name="Content Placeholder 4"/>
          <p:cNvSpPr>
            <a:spLocks noGrp="1"/>
          </p:cNvSpPr>
          <p:nvPr>
            <p:ph idx="1"/>
          </p:nvPr>
        </p:nvSpPr>
        <p:spPr>
          <a:xfrm>
            <a:off x="880947" y="2303242"/>
            <a:ext cx="8106936" cy="4024125"/>
          </a:xfrm>
        </p:spPr>
        <p:txBody>
          <a:bodyPr>
            <a:normAutofit/>
          </a:bodyPr>
          <a:lstStyle/>
          <a:p>
            <a:pPr marL="285750" indent="-285750">
              <a:buFont typeface="Arial" charset="0"/>
              <a:buChar char="•"/>
            </a:pPr>
            <a:r>
              <a:rPr lang="en-US" sz="3200" dirty="0"/>
              <a:t>Valuing diversity: </a:t>
            </a:r>
          </a:p>
          <a:p>
            <a:pPr marL="285750" indent="-285750">
              <a:buFont typeface="Arial" charset="0"/>
              <a:buChar char="•"/>
            </a:pPr>
            <a:r>
              <a:rPr lang="en-US" sz="3200" dirty="0"/>
              <a:t>Being culturally self-aware: </a:t>
            </a:r>
          </a:p>
          <a:p>
            <a:pPr marL="285750" indent="-285750">
              <a:buFont typeface="Arial" charset="0"/>
              <a:buChar char="•"/>
            </a:pPr>
            <a:r>
              <a:rPr lang="en-US" sz="3200" dirty="0"/>
              <a:t>Understanding the dynamics of cultural interactions:</a:t>
            </a:r>
          </a:p>
          <a:p>
            <a:pPr marL="285750" indent="-285750">
              <a:buFont typeface="Arial" charset="0"/>
              <a:buChar char="•"/>
            </a:pPr>
            <a:r>
              <a:rPr lang="en-US" sz="3200" dirty="0"/>
              <a:t>Institutionalizing cultural knowledge and adapting to diversity: </a:t>
            </a:r>
          </a:p>
          <a:p>
            <a:endParaRPr lang="en-US" sz="3200" dirty="0"/>
          </a:p>
        </p:txBody>
      </p:sp>
      <p:sp>
        <p:nvSpPr>
          <p:cNvPr id="6" name="TextBox 5"/>
          <p:cNvSpPr txBox="1"/>
          <p:nvPr/>
        </p:nvSpPr>
        <p:spPr>
          <a:xfrm>
            <a:off x="7605132" y="5508703"/>
            <a:ext cx="2116873" cy="369332"/>
          </a:xfrm>
          <a:prstGeom prst="rect">
            <a:avLst/>
          </a:prstGeom>
          <a:noFill/>
        </p:spPr>
        <p:txBody>
          <a:bodyPr wrap="square" rtlCol="0">
            <a:spAutoFit/>
          </a:bodyPr>
          <a:lstStyle/>
          <a:p>
            <a:r>
              <a:rPr lang="en-US"/>
              <a:t>(NEA, 2008)</a:t>
            </a:r>
          </a:p>
        </p:txBody>
      </p:sp>
      <p:sp>
        <p:nvSpPr>
          <p:cNvPr id="8" name="Oval Callout 7"/>
          <p:cNvSpPr/>
          <p:nvPr/>
        </p:nvSpPr>
        <p:spPr>
          <a:xfrm>
            <a:off x="8653345" y="2303241"/>
            <a:ext cx="3278459" cy="2915529"/>
          </a:xfrm>
          <a:prstGeom prst="wedgeEllipseCallout">
            <a:avLst>
              <a:gd name="adj1" fmla="val 28224"/>
              <a:gd name="adj2" fmla="val 68849"/>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accent6">
                    <a:lumMod val="75000"/>
                  </a:schemeClr>
                </a:solidFill>
                <a:latin typeface="Al Bayan Plain" charset="-78"/>
                <a:ea typeface="Al Bayan Plain" charset="-78"/>
                <a:cs typeface="Al Bayan Plain" charset="-78"/>
              </a:rPr>
              <a:t>Student Voice!</a:t>
            </a:r>
          </a:p>
        </p:txBody>
      </p:sp>
    </p:spTree>
    <p:extLst>
      <p:ext uri="{BB962C8B-B14F-4D97-AF65-F5344CB8AC3E}">
        <p14:creationId xmlns:p14="http://schemas.microsoft.com/office/powerpoint/2010/main" val="6077385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2991" y="613833"/>
            <a:ext cx="9342863" cy="1293028"/>
          </a:xfrm>
        </p:spPr>
        <p:txBody>
          <a:bodyPr/>
          <a:lstStyle/>
          <a:p>
            <a:r>
              <a:rPr lang="en-US" b="1"/>
              <a:t>Alignment with </a:t>
            </a:r>
            <a:br>
              <a:rPr lang="en-US" b="1"/>
            </a:br>
            <a:r>
              <a:rPr lang="en-US" b="1"/>
              <a:t>DE-PBS Key Features</a:t>
            </a:r>
            <a:endParaRPr lang="en-US" b="1" dirty="0"/>
          </a:p>
        </p:txBody>
      </p:sp>
      <p:sp>
        <p:nvSpPr>
          <p:cNvPr id="6" name="TextBox 5"/>
          <p:cNvSpPr txBox="1"/>
          <p:nvPr/>
        </p:nvSpPr>
        <p:spPr>
          <a:xfrm>
            <a:off x="7605132" y="5508703"/>
            <a:ext cx="2116873" cy="369332"/>
          </a:xfrm>
          <a:prstGeom prst="rect">
            <a:avLst/>
          </a:prstGeom>
          <a:noFill/>
        </p:spPr>
        <p:txBody>
          <a:bodyPr wrap="square" rtlCol="0">
            <a:spAutoFit/>
          </a:bodyPr>
          <a:lstStyle/>
          <a:p>
            <a:r>
              <a:rPr lang="en-US" dirty="0"/>
              <a:t>(DE-PBS, 2011)</a:t>
            </a:r>
          </a:p>
        </p:txBody>
      </p:sp>
      <p:sp>
        <p:nvSpPr>
          <p:cNvPr id="3" name="Content Placeholder 2"/>
          <p:cNvSpPr>
            <a:spLocks noGrp="1"/>
          </p:cNvSpPr>
          <p:nvPr>
            <p:ph idx="1"/>
          </p:nvPr>
        </p:nvSpPr>
        <p:spPr>
          <a:xfrm>
            <a:off x="517602" y="1748942"/>
            <a:ext cx="7801208" cy="4024125"/>
          </a:xfrm>
        </p:spPr>
        <p:txBody>
          <a:bodyPr>
            <a:normAutofit/>
          </a:bodyPr>
          <a:lstStyle/>
          <a:p>
            <a:endParaRPr lang="en-US" sz="2800" dirty="0"/>
          </a:p>
          <a:p>
            <a:pPr marL="0" indent="0">
              <a:buNone/>
            </a:pPr>
            <a:r>
              <a:rPr lang="en-US" sz="2800" dirty="0"/>
              <a:t>Recognize that </a:t>
            </a:r>
            <a:r>
              <a:rPr lang="en-US" sz="4000" b="1" dirty="0">
                <a:solidFill>
                  <a:schemeClr val="accent6">
                    <a:lumMod val="75000"/>
                  </a:schemeClr>
                </a:solidFill>
              </a:rPr>
              <a:t>ALL students benefit from positive behavioral supports</a:t>
            </a:r>
            <a:r>
              <a:rPr lang="en-US" sz="2800" dirty="0"/>
              <a:t>. This includes students with and without behavior problems or disabilities, and requires sensitivity to individual and </a:t>
            </a:r>
            <a:r>
              <a:rPr lang="en-US" sz="4000" b="1" dirty="0">
                <a:solidFill>
                  <a:schemeClr val="accent6">
                    <a:lumMod val="75000"/>
                  </a:schemeClr>
                </a:solidFill>
              </a:rPr>
              <a:t>cultural differences.</a:t>
            </a:r>
          </a:p>
        </p:txBody>
      </p:sp>
      <p:sp>
        <p:nvSpPr>
          <p:cNvPr id="8" name="Oval Callout 7"/>
          <p:cNvSpPr/>
          <p:nvPr/>
        </p:nvSpPr>
        <p:spPr>
          <a:xfrm>
            <a:off x="8653345" y="2303241"/>
            <a:ext cx="3278459" cy="2915529"/>
          </a:xfrm>
          <a:prstGeom prst="wedgeEllipseCallout">
            <a:avLst>
              <a:gd name="adj1" fmla="val 28224"/>
              <a:gd name="adj2" fmla="val 68849"/>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accent6">
                    <a:lumMod val="75000"/>
                  </a:schemeClr>
                </a:solidFill>
                <a:latin typeface="Al Bayan Plain" charset="-78"/>
                <a:ea typeface="Al Bayan Plain" charset="-78"/>
                <a:cs typeface="Al Bayan Plain" charset="-78"/>
              </a:rPr>
              <a:t>Student Voice!</a:t>
            </a:r>
          </a:p>
        </p:txBody>
      </p:sp>
    </p:spTree>
    <p:extLst>
      <p:ext uri="{BB962C8B-B14F-4D97-AF65-F5344CB8AC3E}">
        <p14:creationId xmlns:p14="http://schemas.microsoft.com/office/powerpoint/2010/main" val="1406618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8000" b="1" dirty="0"/>
              <a:t>Welcome!</a:t>
            </a:r>
            <a:r>
              <a:rPr lang="en-US" dirty="0"/>
              <a:t/>
            </a:r>
            <a:br>
              <a:rPr lang="en-US" dirty="0"/>
            </a:br>
            <a:r>
              <a:rPr lang="en-US" sz="4900" dirty="0"/>
              <a:t>Dover High School RAP CLUB</a:t>
            </a:r>
          </a:p>
        </p:txBody>
      </p:sp>
    </p:spTree>
    <p:extLst>
      <p:ext uri="{BB962C8B-B14F-4D97-AF65-F5344CB8AC3E}">
        <p14:creationId xmlns:p14="http://schemas.microsoft.com/office/powerpoint/2010/main" val="18711466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rot="20194103">
            <a:off x="743173" y="2535871"/>
            <a:ext cx="2664960" cy="901695"/>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4400" b="1" dirty="0"/>
              <a:t>SHARING YOUR EFFORTS</a:t>
            </a:r>
            <a:endParaRPr lang="en-US" sz="4400" dirty="0"/>
          </a:p>
        </p:txBody>
      </p:sp>
      <p:pic>
        <p:nvPicPr>
          <p:cNvPr id="9" name="Picture 8"/>
          <p:cNvPicPr>
            <a:picLocks noChangeAspect="1"/>
          </p:cNvPicPr>
          <p:nvPr/>
        </p:nvPicPr>
        <p:blipFill>
          <a:blip r:embed="rId3"/>
          <a:stretch>
            <a:fillRect/>
          </a:stretch>
        </p:blipFill>
        <p:spPr>
          <a:xfrm>
            <a:off x="3968750" y="894953"/>
            <a:ext cx="7112000" cy="5613400"/>
          </a:xfrm>
          <a:prstGeom prst="rect">
            <a:avLst/>
          </a:prstGeom>
        </p:spPr>
      </p:pic>
    </p:spTree>
    <p:extLst>
      <p:ext uri="{BB962C8B-B14F-4D97-AF65-F5344CB8AC3E}">
        <p14:creationId xmlns:p14="http://schemas.microsoft.com/office/powerpoint/2010/main" val="10512299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rot="20194103">
            <a:off x="743173" y="2535871"/>
            <a:ext cx="2664960" cy="901695"/>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4400" b="1" dirty="0"/>
              <a:t>SHARING YOUR EFFORTS</a:t>
            </a:r>
            <a:endParaRPr lang="en-US" sz="4400" dirty="0"/>
          </a:p>
        </p:txBody>
      </p:sp>
      <p:pic>
        <p:nvPicPr>
          <p:cNvPr id="2050" name="Picture 2" descr="mage result for confetti funny 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371600"/>
            <a:ext cx="7850718" cy="4416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8933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aCKNOWLEDGEMENT</a:t>
            </a:r>
            <a:endParaRPr lang="en-US" dirty="0"/>
          </a:p>
        </p:txBody>
      </p:sp>
      <p:sp>
        <p:nvSpPr>
          <p:cNvPr id="3" name="Content Placeholder 2"/>
          <p:cNvSpPr>
            <a:spLocks noGrp="1"/>
          </p:cNvSpPr>
          <p:nvPr>
            <p:ph idx="1"/>
          </p:nvPr>
        </p:nvSpPr>
        <p:spPr/>
        <p:txBody>
          <a:bodyPr>
            <a:normAutofit/>
          </a:bodyPr>
          <a:lstStyle/>
          <a:p>
            <a:r>
              <a:rPr lang="en-US" sz="4000" dirty="0"/>
              <a:t>The Why &amp; Important Considerations</a:t>
            </a:r>
          </a:p>
          <a:p>
            <a:endParaRPr lang="en-US" sz="4000" dirty="0"/>
          </a:p>
          <a:p>
            <a:r>
              <a:rPr lang="en-US" sz="4000" dirty="0"/>
              <a:t>The How</a:t>
            </a:r>
          </a:p>
          <a:p>
            <a:pPr lvl="1"/>
            <a:r>
              <a:rPr lang="en-US" sz="4000" dirty="0"/>
              <a:t>Existing Tools</a:t>
            </a:r>
          </a:p>
          <a:p>
            <a:pPr lvl="1"/>
            <a:r>
              <a:rPr lang="en-US" sz="4000" dirty="0"/>
              <a:t>Activities in School</a:t>
            </a:r>
          </a:p>
        </p:txBody>
      </p:sp>
    </p:spTree>
    <p:extLst>
      <p:ext uri="{BB962C8B-B14F-4D97-AF65-F5344CB8AC3E}">
        <p14:creationId xmlns:p14="http://schemas.microsoft.com/office/powerpoint/2010/main" val="39260208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915" y="764373"/>
            <a:ext cx="10739285" cy="1293028"/>
          </a:xfrm>
        </p:spPr>
        <p:txBody>
          <a:bodyPr>
            <a:normAutofit/>
          </a:bodyPr>
          <a:lstStyle/>
          <a:p>
            <a:r>
              <a:rPr lang="en-US" dirty="0"/>
              <a:t>Prevention: Implementing </a:t>
            </a:r>
            <a:r>
              <a:rPr lang="en-US" dirty="0" err="1"/>
              <a:t>schoolwide</a:t>
            </a:r>
            <a:r>
              <a:rPr lang="en-US" dirty="0"/>
              <a:t> &amp; Classroom Systems</a:t>
            </a:r>
          </a:p>
        </p:txBody>
      </p:sp>
      <p:graphicFrame>
        <p:nvGraphicFramePr>
          <p:cNvPr id="4" name="Content Placeholder 3"/>
          <p:cNvGraphicFramePr>
            <a:graphicFrameLocks noGrp="1"/>
          </p:cNvGraphicFramePr>
          <p:nvPr>
            <p:ph idx="1"/>
            <p:extLst/>
          </p:nvPr>
        </p:nvGraphicFramePr>
        <p:xfrm>
          <a:off x="1222514" y="2219546"/>
          <a:ext cx="10018644" cy="4181254"/>
        </p:xfrm>
        <a:graphic>
          <a:graphicData uri="http://schemas.openxmlformats.org/drawingml/2006/table">
            <a:tbl>
              <a:tblPr firstRow="1" bandRow="1">
                <a:tableStyleId>{5C22544A-7EE6-4342-B048-85BDC9FD1C3A}</a:tableStyleId>
              </a:tblPr>
              <a:tblGrid>
                <a:gridCol w="779374">
                  <a:extLst>
                    <a:ext uri="{9D8B030D-6E8A-4147-A177-3AD203B41FA5}">
                      <a16:colId xmlns:a16="http://schemas.microsoft.com/office/drawing/2014/main" val="99421533"/>
                    </a:ext>
                  </a:extLst>
                </a:gridCol>
                <a:gridCol w="9239270">
                  <a:extLst>
                    <a:ext uri="{9D8B030D-6E8A-4147-A177-3AD203B41FA5}">
                      <a16:colId xmlns:a16="http://schemas.microsoft.com/office/drawing/2014/main" val="178642185"/>
                    </a:ext>
                  </a:extLst>
                </a:gridCol>
              </a:tblGrid>
              <a:tr h="546031">
                <a:tc rowSpan="4">
                  <a:txBody>
                    <a:bodyPr/>
                    <a:lstStyle/>
                    <a:p>
                      <a:pPr algn="ctr"/>
                      <a:r>
                        <a:rPr lang="en-US" dirty="0"/>
                        <a:t>DE-PBS</a:t>
                      </a:r>
                      <a:r>
                        <a:rPr lang="en-US" baseline="0" dirty="0"/>
                        <a:t> Tier 1 Key Features</a:t>
                      </a:r>
                      <a:endParaRPr lang="en-US" dirty="0"/>
                    </a:p>
                  </a:txBody>
                  <a:tcPr vert="vert270"/>
                </a:tc>
                <a:tc>
                  <a:txBody>
                    <a:bodyPr/>
                    <a:lstStyle/>
                    <a:p>
                      <a:r>
                        <a:rPr lang="en-US" dirty="0"/>
                        <a:t>Acknowledgement System:</a:t>
                      </a:r>
                    </a:p>
                  </a:txBody>
                  <a:tcPr/>
                </a:tc>
                <a:extLst>
                  <a:ext uri="{0D108BD9-81ED-4DB2-BD59-A6C34878D82A}">
                    <a16:rowId xmlns:a16="http://schemas.microsoft.com/office/drawing/2014/main" val="4275487122"/>
                  </a:ext>
                </a:extLst>
              </a:tr>
              <a:tr h="1346379">
                <a:tc vMerge="1">
                  <a:txBody>
                    <a:bodyPr/>
                    <a:lstStyle/>
                    <a:p>
                      <a:endParaRPr lang="en-US" dirty="0"/>
                    </a:p>
                  </a:txBody>
                  <a:tcPr/>
                </a:tc>
                <a:tc>
                  <a:txBody>
                    <a:bodyPr/>
                    <a:lstStyle/>
                    <a:p>
                      <a:r>
                        <a:rPr lang="en-US" dirty="0"/>
                        <a:t>Recognition system</a:t>
                      </a:r>
                      <a:r>
                        <a:rPr lang="en-US" baseline="0" dirty="0"/>
                        <a:t> is documented using matrix (frequent, unpredictable, long-term, relationship building, contacts home, staff)</a:t>
                      </a:r>
                      <a:endParaRPr lang="en-US" dirty="0"/>
                    </a:p>
                  </a:txBody>
                  <a:tcPr/>
                </a:tc>
                <a:extLst>
                  <a:ext uri="{0D108BD9-81ED-4DB2-BD59-A6C34878D82A}">
                    <a16:rowId xmlns:a16="http://schemas.microsoft.com/office/drawing/2014/main" val="2383131544"/>
                  </a:ext>
                </a:extLst>
              </a:tr>
              <a:tr h="1346379">
                <a:tc vMerge="1">
                  <a:txBody>
                    <a:bodyPr/>
                    <a:lstStyle/>
                    <a:p>
                      <a:endParaRPr lang="en-US" dirty="0"/>
                    </a:p>
                  </a:txBody>
                  <a:tcPr/>
                </a:tc>
                <a:tc>
                  <a:txBody>
                    <a:bodyPr/>
                    <a:lstStyle/>
                    <a:p>
                      <a:r>
                        <a:rPr lang="en-US" dirty="0"/>
                        <a:t>Staff systematically recognize </a:t>
                      </a:r>
                      <a:r>
                        <a:rPr lang="en-US" b="1" dirty="0"/>
                        <a:t>students</a:t>
                      </a:r>
                      <a:r>
                        <a:rPr lang="en-US" dirty="0"/>
                        <a:t> for good behavior (e.g. verbal praise, DE-PBS ticket, privilege)</a:t>
                      </a:r>
                      <a:r>
                        <a:rPr lang="en-US" baseline="0" dirty="0"/>
                        <a:t> and convey reason for recognition given</a:t>
                      </a:r>
                      <a:endParaRPr lang="en-US" dirty="0"/>
                    </a:p>
                  </a:txBody>
                  <a:tcPr/>
                </a:tc>
                <a:extLst>
                  <a:ext uri="{0D108BD9-81ED-4DB2-BD59-A6C34878D82A}">
                    <a16:rowId xmlns:a16="http://schemas.microsoft.com/office/drawing/2014/main" val="4121166165"/>
                  </a:ext>
                </a:extLst>
              </a:tr>
              <a:tr h="942465">
                <a:tc vMerge="1">
                  <a:txBody>
                    <a:bodyPr/>
                    <a:lstStyle/>
                    <a:p>
                      <a:endParaRPr lang="en-US" dirty="0"/>
                    </a:p>
                  </a:txBody>
                  <a:tcPr/>
                </a:tc>
                <a:tc>
                  <a:txBody>
                    <a:bodyPr/>
                    <a:lstStyle/>
                    <a:p>
                      <a:r>
                        <a:rPr lang="en-US" dirty="0"/>
                        <a:t>System in place to recognize </a:t>
                      </a:r>
                      <a:r>
                        <a:rPr lang="en-US" b="1" dirty="0"/>
                        <a:t>staff</a:t>
                      </a:r>
                      <a:r>
                        <a:rPr lang="en-US" dirty="0"/>
                        <a:t> for their efforts</a:t>
                      </a:r>
                      <a:r>
                        <a:rPr lang="en-US" baseline="0" dirty="0"/>
                        <a:t> to support students’ positive behavior</a:t>
                      </a:r>
                      <a:endParaRPr lang="en-US" dirty="0"/>
                    </a:p>
                  </a:txBody>
                  <a:tcPr/>
                </a:tc>
                <a:extLst>
                  <a:ext uri="{0D108BD9-81ED-4DB2-BD59-A6C34878D82A}">
                    <a16:rowId xmlns:a16="http://schemas.microsoft.com/office/drawing/2014/main" val="1716931434"/>
                  </a:ext>
                </a:extLst>
              </a:tr>
            </a:tbl>
          </a:graphicData>
        </a:graphic>
      </p:graphicFrame>
    </p:spTree>
    <p:extLst>
      <p:ext uri="{BB962C8B-B14F-4D97-AF65-F5344CB8AC3E}">
        <p14:creationId xmlns:p14="http://schemas.microsoft.com/office/powerpoint/2010/main" val="2543626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3400" y="764373"/>
            <a:ext cx="3352800" cy="1293028"/>
          </a:xfrm>
        </p:spPr>
        <p:txBody>
          <a:bodyPr>
            <a:normAutofit fontScale="90000"/>
          </a:bodyPr>
          <a:lstStyle/>
          <a:p>
            <a:r>
              <a:rPr lang="en-US" dirty="0"/>
              <a:t>MTSS PBS framework in </a:t>
            </a:r>
            <a:r>
              <a:rPr lang="en-US" dirty="0" err="1"/>
              <a:t>DElaware</a:t>
            </a:r>
            <a:endParaRPr lang="en-US" dirty="0"/>
          </a:p>
        </p:txBody>
      </p:sp>
      <p:pic>
        <p:nvPicPr>
          <p:cNvPr id="4" name="Picture 3"/>
          <p:cNvPicPr>
            <a:picLocks noChangeAspect="1"/>
          </p:cNvPicPr>
          <p:nvPr/>
        </p:nvPicPr>
        <p:blipFill>
          <a:blip r:embed="rId3"/>
          <a:stretch>
            <a:fillRect/>
          </a:stretch>
        </p:blipFill>
        <p:spPr>
          <a:xfrm>
            <a:off x="704850" y="371475"/>
            <a:ext cx="6324600" cy="6171090"/>
          </a:xfrm>
          <a:prstGeom prst="rect">
            <a:avLst/>
          </a:prstGeom>
        </p:spPr>
      </p:pic>
      <p:sp>
        <p:nvSpPr>
          <p:cNvPr id="5" name="TextBox 4"/>
          <p:cNvSpPr txBox="1"/>
          <p:nvPr/>
        </p:nvSpPr>
        <p:spPr>
          <a:xfrm>
            <a:off x="8153400" y="3619500"/>
            <a:ext cx="3295650" cy="1569660"/>
          </a:xfrm>
          <a:prstGeom prst="rect">
            <a:avLst/>
          </a:prstGeom>
          <a:noFill/>
        </p:spPr>
        <p:txBody>
          <a:bodyPr wrap="square" rtlCol="0">
            <a:spAutoFit/>
          </a:bodyPr>
          <a:lstStyle/>
          <a:p>
            <a:pPr algn="ctr"/>
            <a:r>
              <a:rPr lang="en-US" sz="3200" b="1" dirty="0">
                <a:solidFill>
                  <a:schemeClr val="accent4">
                    <a:lumMod val="60000"/>
                    <a:lumOff val="40000"/>
                  </a:schemeClr>
                </a:solidFill>
              </a:rPr>
              <a:t>See the 10 </a:t>
            </a:r>
          </a:p>
          <a:p>
            <a:pPr algn="ctr"/>
            <a:r>
              <a:rPr lang="en-US" sz="3200" b="1" dirty="0">
                <a:solidFill>
                  <a:schemeClr val="accent4">
                    <a:lumMod val="60000"/>
                    <a:lumOff val="40000"/>
                  </a:schemeClr>
                </a:solidFill>
              </a:rPr>
              <a:t>DE-PBS Key Features</a:t>
            </a:r>
          </a:p>
        </p:txBody>
      </p:sp>
    </p:spTree>
    <p:extLst>
      <p:ext uri="{BB962C8B-B14F-4D97-AF65-F5344CB8AC3E}">
        <p14:creationId xmlns:p14="http://schemas.microsoft.com/office/powerpoint/2010/main" val="42667417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own Arrow 16"/>
          <p:cNvSpPr/>
          <p:nvPr/>
        </p:nvSpPr>
        <p:spPr>
          <a:xfrm>
            <a:off x="5827863" y="1099714"/>
            <a:ext cx="532296" cy="3738287"/>
          </a:xfrm>
          <a:prstGeom prst="downArrow">
            <a:avLst/>
          </a:prstGeom>
          <a:solidFill>
            <a:srgbClr val="DF2E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p:cNvSpPr>
            <a:spLocks noGrp="1"/>
          </p:cNvSpPr>
          <p:nvPr>
            <p:ph type="ctrTitle"/>
          </p:nvPr>
        </p:nvSpPr>
        <p:spPr>
          <a:xfrm>
            <a:off x="731518" y="232756"/>
            <a:ext cx="10756669" cy="866958"/>
          </a:xfrm>
          <a:ln>
            <a:solidFill>
              <a:schemeClr val="accent1"/>
            </a:solidFill>
          </a:ln>
        </p:spPr>
        <p:txBody>
          <a:bodyPr>
            <a:normAutofit fontScale="90000"/>
          </a:bodyPr>
          <a:lstStyle/>
          <a:p>
            <a:r>
              <a:rPr lang="en-US" sz="4400" dirty="0"/>
              <a:t>Getting to the Heart of Recognition</a:t>
            </a:r>
          </a:p>
        </p:txBody>
      </p:sp>
      <p:sp>
        <p:nvSpPr>
          <p:cNvPr id="13" name="TextBox 12"/>
          <p:cNvSpPr txBox="1"/>
          <p:nvPr/>
        </p:nvSpPr>
        <p:spPr>
          <a:xfrm>
            <a:off x="6483873" y="2699318"/>
            <a:ext cx="5670279"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rPr>
              <a:t>Social Support through teacher and student </a:t>
            </a:r>
            <a:r>
              <a:rPr kumimoji="0" lang="en-US" sz="3200" b="1" i="0" u="none" strike="noStrike" kern="1200" cap="none" spc="0" normalizeH="0" baseline="0" noProof="0" dirty="0">
                <a:ln>
                  <a:noFill/>
                </a:ln>
                <a:solidFill>
                  <a:srgbClr val="FF0000"/>
                </a:solidFill>
                <a:effectLst/>
                <a:uLnTx/>
                <a:uFillTx/>
                <a:latin typeface="Century Gothic" panose="020B0502020202020204"/>
                <a:ea typeface="+mn-ea"/>
                <a:cs typeface="+mn-cs"/>
              </a:rPr>
              <a:t>relationships</a:t>
            </a:r>
          </a:p>
        </p:txBody>
      </p:sp>
      <p:sp>
        <p:nvSpPr>
          <p:cNvPr id="14" name="TextBox 13"/>
          <p:cNvSpPr txBox="1"/>
          <p:nvPr/>
        </p:nvSpPr>
        <p:spPr>
          <a:xfrm>
            <a:off x="541598" y="2637016"/>
            <a:ext cx="5162551"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2"/>
                </a:solidFill>
                <a:effectLst/>
                <a:uLnTx/>
                <a:uFillTx/>
                <a:latin typeface="Century Gothic" panose="020B0502020202020204"/>
                <a:ea typeface="+mn-ea"/>
                <a:cs typeface="+mn-cs"/>
              </a:rPr>
              <a:t>Structure</a:t>
            </a:r>
            <a:r>
              <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rPr>
              <a:t> to teach and recognize prosocial behaviors </a:t>
            </a:r>
          </a:p>
        </p:txBody>
      </p:sp>
      <p:sp>
        <p:nvSpPr>
          <p:cNvPr id="15" name="Heart 14"/>
          <p:cNvSpPr/>
          <p:nvPr/>
        </p:nvSpPr>
        <p:spPr>
          <a:xfrm>
            <a:off x="4422371" y="4714032"/>
            <a:ext cx="3374967" cy="1939145"/>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6" name="TextBox 15"/>
          <p:cNvSpPr txBox="1"/>
          <p:nvPr/>
        </p:nvSpPr>
        <p:spPr>
          <a:xfrm>
            <a:off x="4616315" y="5190722"/>
            <a:ext cx="298707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rPr>
              <a:t>Engagement</a:t>
            </a:r>
          </a:p>
        </p:txBody>
      </p:sp>
    </p:spTree>
    <p:extLst>
      <p:ext uri="{BB962C8B-B14F-4D97-AF65-F5344CB8AC3E}">
        <p14:creationId xmlns:p14="http://schemas.microsoft.com/office/powerpoint/2010/main" val="41124523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09" y="764373"/>
            <a:ext cx="11148391" cy="1293028"/>
          </a:xfrm>
        </p:spPr>
        <p:txBody>
          <a:bodyPr>
            <a:noAutofit/>
          </a:bodyPr>
          <a:lstStyle/>
          <a:p>
            <a:pPr>
              <a:buSzPct val="25000"/>
              <a:defRPr/>
            </a:pPr>
            <a:r>
              <a:rPr lang="en-US" b="1" dirty="0"/>
              <a:t>What is acknowledgement/reinforcement?</a:t>
            </a:r>
          </a:p>
        </p:txBody>
      </p:sp>
      <p:sp>
        <p:nvSpPr>
          <p:cNvPr id="7" name="Content Placeholder 2"/>
          <p:cNvSpPr>
            <a:spLocks noGrp="1"/>
          </p:cNvSpPr>
          <p:nvPr>
            <p:ph idx="1"/>
          </p:nvPr>
        </p:nvSpPr>
        <p:spPr/>
        <p:txBody>
          <a:bodyPr>
            <a:normAutofit lnSpcReduction="10000"/>
          </a:bodyPr>
          <a:lstStyle/>
          <a:p>
            <a:pPr marL="0" indent="0" algn="ctr">
              <a:buNone/>
            </a:pPr>
            <a:r>
              <a:rPr lang="en-US" dirty="0"/>
              <a:t> </a:t>
            </a:r>
          </a:p>
          <a:p>
            <a:pPr marL="0" indent="0" algn="ctr">
              <a:buNone/>
            </a:pPr>
            <a:r>
              <a:rPr lang="en-US" sz="3200" dirty="0"/>
              <a:t>Acknowledgement/reinforcement are those things and events that follow a behavior and increase the probability that the behavior will be repeated in the future. </a:t>
            </a:r>
          </a:p>
          <a:p>
            <a:pPr marL="0" indent="0" algn="ctr">
              <a:buNone/>
            </a:pPr>
            <a:endParaRPr lang="en-US" sz="3200" dirty="0"/>
          </a:p>
          <a:p>
            <a:pPr marL="0" indent="0" algn="ctr">
              <a:buNone/>
            </a:pPr>
            <a:r>
              <a:rPr lang="en-US" sz="3200" dirty="0"/>
              <a:t>One of the </a:t>
            </a:r>
            <a:r>
              <a:rPr lang="en-US" sz="3200" i="1" dirty="0"/>
              <a:t>most powerful </a:t>
            </a:r>
            <a:r>
              <a:rPr lang="en-US" sz="3200" dirty="0"/>
              <a:t>tools for changing behavior.</a:t>
            </a:r>
          </a:p>
          <a:p>
            <a:pPr marL="0" indent="0" algn="r">
              <a:buNone/>
            </a:pPr>
            <a:r>
              <a:rPr lang="en-US" sz="2000" dirty="0"/>
              <a:t>(Daniels, 2000)</a:t>
            </a:r>
            <a:endParaRPr lang="en-US" sz="3200" dirty="0"/>
          </a:p>
          <a:p>
            <a:pPr lvl="1"/>
            <a:endParaRPr lang="en-US" dirty="0"/>
          </a:p>
          <a:p>
            <a:endParaRPr lang="en-US" dirty="0"/>
          </a:p>
        </p:txBody>
      </p:sp>
    </p:spTree>
    <p:extLst>
      <p:ext uri="{BB962C8B-B14F-4D97-AF65-F5344CB8AC3E}">
        <p14:creationId xmlns:p14="http://schemas.microsoft.com/office/powerpoint/2010/main" val="145700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solidFill>
                  <a:schemeClr val="accent2"/>
                </a:solidFill>
              </a:rPr>
              <a:t>Structure</a:t>
            </a:r>
            <a:r>
              <a:rPr lang="en-US" dirty="0"/>
              <a:t> and </a:t>
            </a:r>
            <a:r>
              <a:rPr lang="en-US" b="1" dirty="0">
                <a:solidFill>
                  <a:srgbClr val="FF0000"/>
                </a:solidFill>
              </a:rPr>
              <a:t>relationships</a:t>
            </a:r>
          </a:p>
        </p:txBody>
      </p:sp>
      <p:sp>
        <p:nvSpPr>
          <p:cNvPr id="3" name="Content Placeholder 2"/>
          <p:cNvSpPr>
            <a:spLocks noGrp="1"/>
          </p:cNvSpPr>
          <p:nvPr>
            <p:ph idx="1"/>
          </p:nvPr>
        </p:nvSpPr>
        <p:spPr>
          <a:xfrm>
            <a:off x="1881809" y="2251200"/>
            <a:ext cx="8723243" cy="3771911"/>
          </a:xfrm>
        </p:spPr>
        <p:txBody>
          <a:bodyPr>
            <a:normAutofit fontScale="77500" lnSpcReduction="20000"/>
          </a:bodyPr>
          <a:lstStyle/>
          <a:p>
            <a:pPr marL="0" indent="0">
              <a:buNone/>
            </a:pPr>
            <a:r>
              <a:rPr lang="en-US" sz="3600" b="1" i="1" dirty="0"/>
              <a:t>Purpose of recognition/reinforcement</a:t>
            </a:r>
          </a:p>
          <a:p>
            <a:r>
              <a:rPr lang="en-US" sz="2800" dirty="0"/>
              <a:t>Create frequent positive interactions between staff and students</a:t>
            </a:r>
          </a:p>
          <a:p>
            <a:r>
              <a:rPr lang="en-US" sz="2800" dirty="0"/>
              <a:t>Recognizing desired behavior is a </a:t>
            </a:r>
            <a:r>
              <a:rPr lang="en-US" sz="2800" u="sng" dirty="0"/>
              <a:t>strategy</a:t>
            </a:r>
            <a:r>
              <a:rPr lang="en-US" sz="2800" dirty="0"/>
              <a:t> to prevent problem behaviors</a:t>
            </a:r>
          </a:p>
          <a:p>
            <a:r>
              <a:rPr lang="en-US" sz="2800" dirty="0">
                <a:ea typeface="ＭＳ Ｐゴシック" pitchFamily="34" charset="-128"/>
              </a:rPr>
              <a:t>Use strategically to support teaching of a </a:t>
            </a:r>
            <a:r>
              <a:rPr lang="en-US" sz="2800" b="1" dirty="0">
                <a:ea typeface="ＭＳ Ｐゴシック" pitchFamily="34" charset="-128"/>
              </a:rPr>
              <a:t>school-wide expectations</a:t>
            </a:r>
            <a:endParaRPr lang="en-US" sz="2800" dirty="0"/>
          </a:p>
          <a:p>
            <a:r>
              <a:rPr lang="en-US" sz="2800" dirty="0"/>
              <a:t>Strengthen replacement behaviors that compete with habitual undesirable behavior</a:t>
            </a:r>
          </a:p>
          <a:p>
            <a:r>
              <a:rPr lang="en-US" sz="2800" dirty="0">
                <a:ea typeface="ＭＳ Ｐゴシック" pitchFamily="34" charset="-128"/>
              </a:rPr>
              <a:t>Use strategically to reinforce </a:t>
            </a:r>
            <a:r>
              <a:rPr lang="en-US" sz="2800" b="1" dirty="0">
                <a:ea typeface="ＭＳ Ｐゴシック" pitchFamily="34" charset="-128"/>
              </a:rPr>
              <a:t>social and emotional learning </a:t>
            </a:r>
            <a:r>
              <a:rPr lang="en-US" sz="2800" dirty="0">
                <a:ea typeface="ＭＳ Ｐゴシック" pitchFamily="34" charset="-128"/>
              </a:rPr>
              <a:t>competencies </a:t>
            </a:r>
            <a:r>
              <a:rPr lang="en-US" sz="2800" dirty="0"/>
              <a:t>and effort that underlie prosocial behavior</a:t>
            </a:r>
          </a:p>
        </p:txBody>
      </p:sp>
    </p:spTree>
    <p:extLst>
      <p:ext uri="{BB962C8B-B14F-4D97-AF65-F5344CB8AC3E}">
        <p14:creationId xmlns:p14="http://schemas.microsoft.com/office/powerpoint/2010/main" val="26067770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ltLang="en-US" b="1" i="1" dirty="0"/>
              <a:t>Rewards can </a:t>
            </a:r>
            <a:r>
              <a:rPr lang="en-US" altLang="en-US" b="1" i="1" u="sng" dirty="0"/>
              <a:t>negatively</a:t>
            </a:r>
            <a:r>
              <a:rPr lang="en-US" altLang="en-US" b="1" i="1" dirty="0"/>
              <a:t> impact interest and performance:</a:t>
            </a:r>
            <a:br>
              <a:rPr lang="en-US" altLang="en-US" b="1" i="1" dirty="0"/>
            </a:br>
            <a:endParaRPr lang="en-US" dirty="0"/>
          </a:p>
        </p:txBody>
      </p:sp>
      <p:sp>
        <p:nvSpPr>
          <p:cNvPr id="3" name="Content Placeholder 2"/>
          <p:cNvSpPr>
            <a:spLocks noGrp="1"/>
          </p:cNvSpPr>
          <p:nvPr>
            <p:ph idx="1"/>
          </p:nvPr>
        </p:nvSpPr>
        <p:spPr>
          <a:xfrm>
            <a:off x="2693504" y="2194560"/>
            <a:ext cx="8812696" cy="4307840"/>
          </a:xfrm>
        </p:spPr>
        <p:txBody>
          <a:bodyPr>
            <a:normAutofit fontScale="32500" lnSpcReduction="20000"/>
          </a:bodyPr>
          <a:lstStyle/>
          <a:p>
            <a:pPr>
              <a:lnSpc>
                <a:spcPct val="80000"/>
              </a:lnSpc>
              <a:buNone/>
            </a:pPr>
            <a:endParaRPr lang="en-US" altLang="en-US" sz="1300" b="1" dirty="0"/>
          </a:p>
          <a:p>
            <a:pPr lvl="1">
              <a:lnSpc>
                <a:spcPct val="80000"/>
              </a:lnSpc>
            </a:pPr>
            <a:r>
              <a:rPr lang="en-US" altLang="en-US" sz="7400" dirty="0">
                <a:solidFill>
                  <a:prstClr val="white"/>
                </a:solidFill>
              </a:rPr>
              <a:t>If reward is used as bribery</a:t>
            </a:r>
          </a:p>
          <a:p>
            <a:pPr marL="457200" lvl="1" indent="0">
              <a:lnSpc>
                <a:spcPct val="80000"/>
              </a:lnSpc>
              <a:buNone/>
            </a:pPr>
            <a:endParaRPr lang="en-US" altLang="en-US" sz="7400" dirty="0"/>
          </a:p>
          <a:p>
            <a:pPr lvl="1">
              <a:lnSpc>
                <a:spcPct val="80000"/>
              </a:lnSpc>
            </a:pPr>
            <a:r>
              <a:rPr lang="en-US" altLang="en-US" sz="7400" dirty="0"/>
              <a:t>If rewards are delivered ambiguously (not clearly tied to performance of expectation)</a:t>
            </a:r>
          </a:p>
          <a:p>
            <a:pPr lvl="1">
              <a:lnSpc>
                <a:spcPct val="80000"/>
              </a:lnSpc>
            </a:pPr>
            <a:endParaRPr lang="en-US" altLang="en-US" sz="7400" dirty="0"/>
          </a:p>
          <a:p>
            <a:pPr lvl="1">
              <a:lnSpc>
                <a:spcPct val="80000"/>
              </a:lnSpc>
            </a:pPr>
            <a:r>
              <a:rPr lang="en-US" altLang="en-US" sz="7400" dirty="0"/>
              <a:t>If what we deliver is not a “reward” from the student’s perspective</a:t>
            </a:r>
            <a:endParaRPr lang="en-US" altLang="en-US" sz="7400" b="1" dirty="0"/>
          </a:p>
          <a:p>
            <a:pPr lvl="1">
              <a:lnSpc>
                <a:spcPct val="80000"/>
              </a:lnSpc>
            </a:pPr>
            <a:endParaRPr lang="en-US" altLang="en-US" sz="7400" dirty="0"/>
          </a:p>
          <a:p>
            <a:pPr lvl="1">
              <a:lnSpc>
                <a:spcPct val="80000"/>
              </a:lnSpc>
            </a:pPr>
            <a:r>
              <a:rPr lang="en-US" altLang="en-US" sz="7400" dirty="0"/>
              <a:t>If partial rewards are delivered when full reward is expected</a:t>
            </a:r>
            <a:endParaRPr lang="en-US" altLang="en-US" sz="7400" dirty="0">
              <a:solidFill>
                <a:srgbClr val="FF0000"/>
              </a:solidFill>
            </a:endParaRPr>
          </a:p>
          <a:p>
            <a:pPr marL="457200" lvl="1" indent="0">
              <a:lnSpc>
                <a:spcPct val="80000"/>
              </a:lnSpc>
              <a:buNone/>
            </a:pPr>
            <a:endParaRPr lang="en-US" altLang="en-US" sz="7400" dirty="0"/>
          </a:p>
          <a:p>
            <a:pPr lvl="1">
              <a:lnSpc>
                <a:spcPct val="80000"/>
              </a:lnSpc>
            </a:pPr>
            <a:r>
              <a:rPr lang="en-US" altLang="en-US" sz="7400" dirty="0"/>
              <a:t>If large rewards are delivered </a:t>
            </a:r>
            <a:r>
              <a:rPr lang="en-US" altLang="en-US" sz="7400" b="1" dirty="0"/>
              <a:t>briefly</a:t>
            </a:r>
            <a:r>
              <a:rPr lang="en-US" altLang="en-US" sz="7400" dirty="0"/>
              <a:t> and then withdrawn completely</a:t>
            </a:r>
          </a:p>
          <a:p>
            <a:pPr>
              <a:lnSpc>
                <a:spcPct val="80000"/>
              </a:lnSpc>
              <a:buNone/>
            </a:pPr>
            <a:endParaRPr lang="en-US" altLang="en-US" sz="1200" i="1" dirty="0"/>
          </a:p>
          <a:p>
            <a:pPr algn="r">
              <a:lnSpc>
                <a:spcPct val="80000"/>
              </a:lnSpc>
              <a:buNone/>
            </a:pPr>
            <a:r>
              <a:rPr lang="en-US" altLang="en-US" sz="4300" i="1" dirty="0"/>
              <a:t>Horner &amp; Goodman, Using Rewards within</a:t>
            </a:r>
            <a:br>
              <a:rPr lang="en-US" altLang="en-US" sz="4300" i="1" dirty="0"/>
            </a:br>
            <a:r>
              <a:rPr lang="en-US" altLang="en-US" sz="4300" i="1" dirty="0"/>
              <a:t>School-wide PBIS, </a:t>
            </a:r>
            <a:r>
              <a:rPr lang="en-US" altLang="en-US" sz="4300" i="1" dirty="0">
                <a:hlinkClick r:id="rId3"/>
              </a:rPr>
              <a:t>www.pbis.org</a:t>
            </a:r>
            <a:r>
              <a:rPr lang="en-US" altLang="en-US" sz="4300" dirty="0"/>
              <a:t> </a:t>
            </a:r>
            <a:endParaRPr lang="en-US" sz="4300" dirty="0"/>
          </a:p>
          <a:p>
            <a:endParaRPr lang="en-US" sz="4300" dirty="0"/>
          </a:p>
        </p:txBody>
      </p:sp>
      <p:sp>
        <p:nvSpPr>
          <p:cNvPr id="4" name="TextBox 3"/>
          <p:cNvSpPr txBox="1"/>
          <p:nvPr/>
        </p:nvSpPr>
        <p:spPr>
          <a:xfrm>
            <a:off x="361335" y="3120211"/>
            <a:ext cx="214343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For more information see:</a:t>
            </a:r>
            <a:b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b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Cameron, </a:t>
            </a:r>
            <a:r>
              <a:rPr kumimoji="0" lang="en-US"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Banko</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&amp; Pierce, 2001</a:t>
            </a:r>
          </a:p>
        </p:txBody>
      </p:sp>
      <p:sp>
        <p:nvSpPr>
          <p:cNvPr id="2" name="TextBox 1"/>
          <p:cNvSpPr txBox="1"/>
          <p:nvPr/>
        </p:nvSpPr>
        <p:spPr>
          <a:xfrm>
            <a:off x="217714" y="241153"/>
            <a:ext cx="2895600" cy="523220"/>
          </a:xfrm>
          <a:prstGeom prst="rect">
            <a:avLst/>
          </a:prstGeom>
          <a:noFill/>
        </p:spPr>
        <p:txBody>
          <a:bodyPr wrap="square" rtlCol="0">
            <a:spAutoFit/>
          </a:bodyPr>
          <a:lstStyle/>
          <a:p>
            <a:r>
              <a:rPr lang="en-US" sz="2800" dirty="0"/>
              <a:t>Considerations:</a:t>
            </a:r>
          </a:p>
        </p:txBody>
      </p:sp>
    </p:spTree>
    <p:extLst>
      <p:ext uri="{BB962C8B-B14F-4D97-AF65-F5344CB8AC3E}">
        <p14:creationId xmlns:p14="http://schemas.microsoft.com/office/powerpoint/2010/main" val="21671338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6104" y="636553"/>
            <a:ext cx="8610600" cy="1293028"/>
          </a:xfrm>
        </p:spPr>
        <p:txBody>
          <a:bodyPr>
            <a:normAutofit/>
          </a:bodyPr>
          <a:lstStyle/>
          <a:p>
            <a:r>
              <a:rPr lang="en-US" b="1" i="1" dirty="0"/>
              <a:t>motivation </a:t>
            </a:r>
            <a:br>
              <a:rPr lang="en-US" b="1" i="1" dirty="0"/>
            </a:br>
            <a:endParaRPr lang="en-US" b="1" i="1" dirty="0"/>
          </a:p>
        </p:txBody>
      </p:sp>
      <p:sp>
        <p:nvSpPr>
          <p:cNvPr id="3" name="Content Placeholder 2"/>
          <p:cNvSpPr>
            <a:spLocks noGrp="1"/>
          </p:cNvSpPr>
          <p:nvPr>
            <p:ph idx="1"/>
          </p:nvPr>
        </p:nvSpPr>
        <p:spPr>
          <a:xfrm>
            <a:off x="838200" y="1825624"/>
            <a:ext cx="10515600" cy="4697095"/>
          </a:xfrm>
        </p:spPr>
        <p:txBody>
          <a:bodyPr>
            <a:normAutofit/>
          </a:bodyPr>
          <a:lstStyle/>
          <a:p>
            <a:pPr marL="0" indent="0">
              <a:buNone/>
            </a:pPr>
            <a:r>
              <a:rPr lang="en-US" altLang="en-US" dirty="0"/>
              <a:t>What systems of positive reinforcement are in place in your school?</a:t>
            </a:r>
          </a:p>
          <a:p>
            <a:pPr lvl="1"/>
            <a:r>
              <a:rPr lang="en-US" altLang="en-US" sz="2800" dirty="0"/>
              <a:t>Do they affect all students? </a:t>
            </a:r>
          </a:p>
          <a:p>
            <a:pPr lvl="1"/>
            <a:r>
              <a:rPr lang="en-US" altLang="en-US" sz="2800" dirty="0"/>
              <a:t>Do they affect all staff?</a:t>
            </a:r>
          </a:p>
          <a:p>
            <a:pPr lvl="1"/>
            <a:r>
              <a:rPr lang="en-US" altLang="en-US" sz="2800" dirty="0"/>
              <a:t>Who is resistant to participate?</a:t>
            </a:r>
            <a:br>
              <a:rPr lang="en-US" altLang="en-US" sz="2800" dirty="0"/>
            </a:br>
            <a:endParaRPr lang="en-US" altLang="en-US" sz="2800" dirty="0"/>
          </a:p>
          <a:p>
            <a:pPr marL="0" indent="0">
              <a:buNone/>
            </a:pPr>
            <a:endParaRPr lang="en-US" altLang="en-US" dirty="0"/>
          </a:p>
          <a:p>
            <a:pPr marL="0" indent="0" algn="ctr">
              <a:buNone/>
            </a:pPr>
            <a:r>
              <a:rPr lang="en-US" altLang="en-US" dirty="0"/>
              <a:t>The most recent School Climate surveys of students and staff indicate that at the secondary level what is most important to students is the genuineness and meaningfulness of the acknowledgement from teachers.</a:t>
            </a:r>
          </a:p>
          <a:p>
            <a:pPr marL="0" indent="0">
              <a:buNone/>
            </a:pPr>
            <a:endParaRPr lang="en-US" altLang="en-US" dirty="0"/>
          </a:p>
          <a:p>
            <a:endParaRPr lang="en-US" sz="2500" dirty="0"/>
          </a:p>
          <a:p>
            <a:pPr marL="0" indent="0">
              <a:buNone/>
            </a:pPr>
            <a:endParaRPr lang="en-US" sz="2500" dirty="0"/>
          </a:p>
          <a:p>
            <a:pPr marL="0" indent="0">
              <a:buNone/>
            </a:pPr>
            <a:endParaRPr lang="en-US" sz="3500" b="1" i="1" dirty="0"/>
          </a:p>
          <a:p>
            <a:endParaRPr lang="en-US" dirty="0"/>
          </a:p>
          <a:p>
            <a:endParaRPr lang="en-US" dirty="0"/>
          </a:p>
        </p:txBody>
      </p:sp>
      <p:sp>
        <p:nvSpPr>
          <p:cNvPr id="4" name="TextBox 3"/>
          <p:cNvSpPr txBox="1"/>
          <p:nvPr/>
        </p:nvSpPr>
        <p:spPr>
          <a:xfrm>
            <a:off x="302732" y="405720"/>
            <a:ext cx="2563372" cy="461665"/>
          </a:xfrm>
          <a:prstGeom prst="rect">
            <a:avLst/>
          </a:prstGeom>
          <a:noFill/>
        </p:spPr>
        <p:txBody>
          <a:bodyPr wrap="square" rtlCol="0">
            <a:spAutoFit/>
          </a:bodyPr>
          <a:lstStyle/>
          <a:p>
            <a:r>
              <a:rPr lang="en-US" sz="2400" dirty="0"/>
              <a:t>Considerations:</a:t>
            </a:r>
          </a:p>
        </p:txBody>
      </p:sp>
    </p:spTree>
    <p:extLst>
      <p:ext uri="{BB962C8B-B14F-4D97-AF65-F5344CB8AC3E}">
        <p14:creationId xmlns:p14="http://schemas.microsoft.com/office/powerpoint/2010/main" val="35977112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752601" y="274638"/>
            <a:ext cx="8680450" cy="1143000"/>
          </a:xfrm>
        </p:spPr>
        <p:txBody>
          <a:bodyPr>
            <a:noAutofit/>
          </a:bodyPr>
          <a:lstStyle/>
          <a:p>
            <a:pPr algn="l" eaLnBrk="1" hangingPunct="1"/>
            <a:r>
              <a:rPr lang="en-US" sz="3600" b="1" dirty="0"/>
              <a:t>  5: 1 Ratio, It’s not Just for Kids            </a:t>
            </a:r>
            <a:br>
              <a:rPr lang="en-US" sz="3600" b="1" dirty="0"/>
            </a:br>
            <a:r>
              <a:rPr lang="en-US" sz="3600" b="1" dirty="0"/>
              <a:t> </a:t>
            </a:r>
          </a:p>
        </p:txBody>
      </p:sp>
      <p:sp>
        <p:nvSpPr>
          <p:cNvPr id="15363" name="Content Placeholder 2"/>
          <p:cNvSpPr>
            <a:spLocks noGrp="1"/>
          </p:cNvSpPr>
          <p:nvPr>
            <p:ph idx="1"/>
          </p:nvPr>
        </p:nvSpPr>
        <p:spPr>
          <a:xfrm>
            <a:off x="1270000" y="1295400"/>
            <a:ext cx="8559800" cy="5181600"/>
          </a:xfrm>
        </p:spPr>
        <p:txBody>
          <a:bodyPr>
            <a:noAutofit/>
          </a:bodyPr>
          <a:lstStyle/>
          <a:p>
            <a:pPr lvl="1" eaLnBrk="1" hangingPunct="1">
              <a:lnSpc>
                <a:spcPct val="70000"/>
              </a:lnSpc>
              <a:buFont typeface="Arial" charset="0"/>
              <a:buNone/>
            </a:pPr>
            <a:r>
              <a:rPr lang="en-US" sz="2400" dirty="0">
                <a:solidFill>
                  <a:srgbClr val="BF25E6"/>
                </a:solidFill>
              </a:rPr>
              <a:t> </a:t>
            </a:r>
            <a:r>
              <a:rPr lang="en-US" sz="2400" b="1" dirty="0">
                <a:solidFill>
                  <a:srgbClr val="BF25E6"/>
                </a:solidFill>
              </a:rPr>
              <a:t>Business Teams:</a:t>
            </a:r>
          </a:p>
          <a:p>
            <a:pPr lvl="1" eaLnBrk="1" hangingPunct="1">
              <a:lnSpc>
                <a:spcPct val="70000"/>
              </a:lnSpc>
              <a:buFont typeface="Arial" charset="0"/>
              <a:buNone/>
            </a:pPr>
            <a:endParaRPr lang="en-US" sz="2400" b="1" dirty="0">
              <a:solidFill>
                <a:srgbClr val="BF25E6"/>
              </a:solidFill>
            </a:endParaRPr>
          </a:p>
          <a:p>
            <a:pPr lvl="1" eaLnBrk="1" hangingPunct="1">
              <a:lnSpc>
                <a:spcPct val="70000"/>
              </a:lnSpc>
              <a:buClr>
                <a:srgbClr val="BF25E6"/>
              </a:buClr>
              <a:buFont typeface="Arial" charset="0"/>
              <a:buChar char="•"/>
            </a:pPr>
            <a:r>
              <a:rPr lang="en-US" sz="2400" dirty="0"/>
              <a:t>   High Performance      = 5.6 positives to 1 negative</a:t>
            </a:r>
          </a:p>
          <a:p>
            <a:pPr lvl="1" eaLnBrk="1" hangingPunct="1">
              <a:lnSpc>
                <a:spcPct val="70000"/>
              </a:lnSpc>
              <a:buClr>
                <a:srgbClr val="BF25E6"/>
              </a:buClr>
              <a:buFont typeface="Arial" charset="0"/>
              <a:buChar char="•"/>
            </a:pPr>
            <a:r>
              <a:rPr lang="en-US" sz="2400" dirty="0"/>
              <a:t>   Medium Performance = 1.9 positives to 1 negative</a:t>
            </a:r>
          </a:p>
          <a:p>
            <a:pPr lvl="1" eaLnBrk="1" hangingPunct="1">
              <a:lnSpc>
                <a:spcPct val="70000"/>
              </a:lnSpc>
              <a:buClr>
                <a:srgbClr val="BF25E6"/>
              </a:buClr>
              <a:buFont typeface="Arial" charset="0"/>
              <a:buChar char="•"/>
            </a:pPr>
            <a:r>
              <a:rPr lang="en-US" sz="2400" dirty="0"/>
              <a:t>   Low Performance       =  1 positive to 2.7 negatives</a:t>
            </a:r>
          </a:p>
          <a:p>
            <a:pPr lvl="1" eaLnBrk="1" hangingPunct="1">
              <a:lnSpc>
                <a:spcPct val="70000"/>
              </a:lnSpc>
              <a:buFont typeface="Arial" charset="0"/>
              <a:buNone/>
            </a:pPr>
            <a:r>
              <a:rPr lang="en-US" sz="2400" dirty="0"/>
              <a:t>											(</a:t>
            </a:r>
            <a:r>
              <a:rPr lang="en-US" sz="2400" dirty="0" err="1"/>
              <a:t>Losada</a:t>
            </a:r>
            <a:r>
              <a:rPr lang="en-US" sz="2400" dirty="0"/>
              <a:t>, 1999; </a:t>
            </a:r>
            <a:r>
              <a:rPr lang="en-US" sz="2400" dirty="0" err="1"/>
              <a:t>Losada</a:t>
            </a:r>
            <a:r>
              <a:rPr lang="en-US" sz="2400" dirty="0"/>
              <a:t> &amp; </a:t>
            </a:r>
            <a:r>
              <a:rPr lang="en-US" sz="2400" dirty="0" err="1"/>
              <a:t>Heaphy</a:t>
            </a:r>
            <a:r>
              <a:rPr lang="en-US" sz="2400" dirty="0"/>
              <a:t>, 2004)</a:t>
            </a:r>
          </a:p>
          <a:p>
            <a:pPr lvl="1" eaLnBrk="1" hangingPunct="1">
              <a:lnSpc>
                <a:spcPct val="70000"/>
              </a:lnSpc>
              <a:buFont typeface="Arial" charset="0"/>
              <a:buChar char="•"/>
            </a:pPr>
            <a:endParaRPr lang="en-US" sz="2400" dirty="0"/>
          </a:p>
          <a:p>
            <a:pPr lvl="1" eaLnBrk="1" hangingPunct="1">
              <a:lnSpc>
                <a:spcPct val="70000"/>
              </a:lnSpc>
              <a:buFont typeface="Arial" charset="0"/>
              <a:buNone/>
            </a:pPr>
            <a:endParaRPr lang="en-US" sz="2400" dirty="0"/>
          </a:p>
          <a:p>
            <a:pPr lvl="1" eaLnBrk="1" hangingPunct="1">
              <a:lnSpc>
                <a:spcPct val="70000"/>
              </a:lnSpc>
              <a:buFont typeface="Arial" charset="0"/>
              <a:buNone/>
            </a:pPr>
            <a:r>
              <a:rPr lang="en-US" sz="2400" dirty="0"/>
              <a:t> </a:t>
            </a:r>
            <a:r>
              <a:rPr lang="en-US" sz="2400" b="1" dirty="0">
                <a:solidFill>
                  <a:srgbClr val="BF25E6"/>
                </a:solidFill>
              </a:rPr>
              <a:t>Successful Marriages:</a:t>
            </a:r>
          </a:p>
          <a:p>
            <a:pPr lvl="1" eaLnBrk="1" hangingPunct="1">
              <a:lnSpc>
                <a:spcPct val="70000"/>
              </a:lnSpc>
              <a:buFont typeface="Arial" charset="0"/>
              <a:buNone/>
            </a:pPr>
            <a:endParaRPr lang="en-US" sz="2400" b="1" dirty="0">
              <a:solidFill>
                <a:srgbClr val="BF25E6"/>
              </a:solidFill>
            </a:endParaRPr>
          </a:p>
          <a:p>
            <a:pPr lvl="1" eaLnBrk="1" hangingPunct="1">
              <a:lnSpc>
                <a:spcPct val="70000"/>
              </a:lnSpc>
              <a:buClr>
                <a:srgbClr val="BF25E6"/>
              </a:buClr>
            </a:pPr>
            <a:r>
              <a:rPr lang="en-US" sz="2400" dirty="0"/>
              <a:t>  5.1 positives to 1 negative (speech acts) and </a:t>
            </a:r>
          </a:p>
          <a:p>
            <a:pPr lvl="1" eaLnBrk="1" hangingPunct="1">
              <a:lnSpc>
                <a:spcPct val="70000"/>
              </a:lnSpc>
              <a:buClr>
                <a:srgbClr val="BF25E6"/>
              </a:buClr>
            </a:pPr>
            <a:r>
              <a:rPr lang="en-US" sz="2400" dirty="0"/>
              <a:t>  4.7 positives to 1 negative (observed emotions)</a:t>
            </a:r>
          </a:p>
          <a:p>
            <a:pPr lvl="2" eaLnBrk="1" hangingPunct="1">
              <a:lnSpc>
                <a:spcPct val="70000"/>
              </a:lnSpc>
              <a:buFont typeface="Arial" charset="0"/>
              <a:buNone/>
            </a:pPr>
            <a:endParaRPr lang="en-US" sz="2800" dirty="0"/>
          </a:p>
          <a:p>
            <a:pPr lvl="2" eaLnBrk="1" hangingPunct="1">
              <a:lnSpc>
                <a:spcPct val="70000"/>
              </a:lnSpc>
              <a:buFont typeface="Arial" charset="0"/>
              <a:buNone/>
            </a:pPr>
            <a:r>
              <a:rPr lang="en-US" sz="2800" dirty="0"/>
              <a:t>		(</a:t>
            </a:r>
            <a:r>
              <a:rPr lang="en-US" sz="2800" dirty="0" err="1"/>
              <a:t>Gottoman</a:t>
            </a:r>
            <a:r>
              <a:rPr lang="en-US" sz="2800" dirty="0"/>
              <a:t>, 1994)</a:t>
            </a:r>
          </a:p>
          <a:p>
            <a:pPr lvl="1" eaLnBrk="1" hangingPunct="1">
              <a:lnSpc>
                <a:spcPct val="70000"/>
              </a:lnSpc>
              <a:buFont typeface="Arial" charset="0"/>
              <a:buNone/>
            </a:pPr>
            <a:r>
              <a:rPr lang="en-US" dirty="0"/>
              <a:t>			</a:t>
            </a:r>
          </a:p>
          <a:p>
            <a:pPr lvl="1" eaLnBrk="1" hangingPunct="1">
              <a:lnSpc>
                <a:spcPct val="70000"/>
              </a:lnSpc>
              <a:buFont typeface="Arial" charset="0"/>
              <a:buNone/>
            </a:pPr>
            <a:r>
              <a:rPr lang="en-US" dirty="0"/>
              <a:t>				</a:t>
            </a:r>
          </a:p>
        </p:txBody>
      </p:sp>
      <p:sp>
        <p:nvSpPr>
          <p:cNvPr id="4" name="TextBox 3"/>
          <p:cNvSpPr txBox="1"/>
          <p:nvPr/>
        </p:nvSpPr>
        <p:spPr>
          <a:xfrm>
            <a:off x="8126362" y="6477000"/>
            <a:ext cx="357377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Slide from Dewhirst and Davis, 2011</a:t>
            </a:r>
          </a:p>
        </p:txBody>
      </p:sp>
    </p:spTree>
    <p:extLst>
      <p:ext uri="{BB962C8B-B14F-4D97-AF65-F5344CB8AC3E}">
        <p14:creationId xmlns:p14="http://schemas.microsoft.com/office/powerpoint/2010/main" val="18406212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solidFill>
                  <a:srgbClr val="FF0000"/>
                </a:solidFill>
              </a:rPr>
              <a:t>relationships</a:t>
            </a:r>
          </a:p>
        </p:txBody>
      </p:sp>
      <p:sp>
        <p:nvSpPr>
          <p:cNvPr id="3" name="Content Placeholder 2"/>
          <p:cNvSpPr>
            <a:spLocks noGrp="1"/>
          </p:cNvSpPr>
          <p:nvPr>
            <p:ph idx="1"/>
          </p:nvPr>
        </p:nvSpPr>
        <p:spPr>
          <a:xfrm>
            <a:off x="685800" y="2057401"/>
            <a:ext cx="10820400" cy="4024125"/>
          </a:xfrm>
        </p:spPr>
        <p:txBody>
          <a:bodyPr>
            <a:normAutofit fontScale="85000" lnSpcReduction="10000"/>
          </a:bodyPr>
          <a:lstStyle/>
          <a:p>
            <a:pPr marL="0" indent="0">
              <a:buNone/>
            </a:pPr>
            <a:r>
              <a:rPr lang="en-US" sz="3200" b="1" i="1" u="sng" dirty="0"/>
              <a:t>Intervention:  General Praise and Non-contingent Attention</a:t>
            </a:r>
          </a:p>
          <a:p>
            <a:pPr marL="0" indent="0" algn="ctr">
              <a:buNone/>
            </a:pPr>
            <a:endParaRPr lang="en-US" sz="3200" dirty="0"/>
          </a:p>
          <a:p>
            <a:pPr marL="0" indent="0" algn="ctr">
              <a:buNone/>
            </a:pPr>
            <a:r>
              <a:rPr lang="en-US" sz="3200" dirty="0"/>
              <a:t>“When a teacher makes the effort to engage with every student individually, students learn and internalize that 	they are valued … reducing the likelihood that they will misbehave.” (</a:t>
            </a:r>
            <a:r>
              <a:rPr lang="en-US" sz="3200" dirty="0" err="1"/>
              <a:t>Sprick</a:t>
            </a:r>
            <a:r>
              <a:rPr lang="en-US" sz="3200" dirty="0"/>
              <a:t> et al., 2010)</a:t>
            </a:r>
          </a:p>
          <a:p>
            <a:pPr marL="0" indent="0">
              <a:buNone/>
            </a:pPr>
            <a:endParaRPr lang="en-US" sz="3200" i="1" dirty="0"/>
          </a:p>
          <a:p>
            <a:pPr marL="0" indent="0">
              <a:buNone/>
            </a:pPr>
            <a:r>
              <a:rPr lang="en-US" sz="3200" i="1" dirty="0"/>
              <a:t>How</a:t>
            </a:r>
            <a:r>
              <a:rPr lang="en-US" sz="3200" dirty="0"/>
              <a:t>:  Upon entry into classroom, greeting students at the door, outside of the classroom, end of class, brief interjections into instructional time</a:t>
            </a:r>
          </a:p>
          <a:p>
            <a:pPr marL="0" indent="0">
              <a:buNone/>
            </a:pPr>
            <a:endParaRPr lang="en-US" sz="3200" b="1" i="1" dirty="0"/>
          </a:p>
        </p:txBody>
      </p:sp>
      <p:sp>
        <p:nvSpPr>
          <p:cNvPr id="2" name="TextBox 1"/>
          <p:cNvSpPr txBox="1"/>
          <p:nvPr/>
        </p:nvSpPr>
        <p:spPr>
          <a:xfrm>
            <a:off x="10166555" y="6355844"/>
            <a:ext cx="183670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Yanek</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2018</a:t>
            </a:r>
          </a:p>
        </p:txBody>
      </p:sp>
    </p:spTree>
    <p:extLst>
      <p:ext uri="{BB962C8B-B14F-4D97-AF65-F5344CB8AC3E}">
        <p14:creationId xmlns:p14="http://schemas.microsoft.com/office/powerpoint/2010/main" val="10130118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4687" y="467140"/>
            <a:ext cx="8610600" cy="1103244"/>
          </a:xfrm>
        </p:spPr>
        <p:txBody>
          <a:bodyPr>
            <a:normAutofit/>
          </a:bodyPr>
          <a:lstStyle/>
          <a:p>
            <a:r>
              <a:rPr lang="en-US" b="1" dirty="0">
                <a:solidFill>
                  <a:schemeClr val="accent2"/>
                </a:solidFill>
              </a:rPr>
              <a:t>Structure</a:t>
            </a:r>
            <a:endParaRPr lang="en-US" dirty="0"/>
          </a:p>
        </p:txBody>
      </p:sp>
      <p:sp>
        <p:nvSpPr>
          <p:cNvPr id="3" name="Content Placeholder 2"/>
          <p:cNvSpPr>
            <a:spLocks noGrp="1"/>
          </p:cNvSpPr>
          <p:nvPr>
            <p:ph idx="1"/>
          </p:nvPr>
        </p:nvSpPr>
        <p:spPr>
          <a:xfrm>
            <a:off x="675860" y="1439185"/>
            <a:ext cx="10820400" cy="4024125"/>
          </a:xfrm>
        </p:spPr>
        <p:txBody>
          <a:bodyPr>
            <a:normAutofit fontScale="92500" lnSpcReduction="10000"/>
          </a:bodyPr>
          <a:lstStyle/>
          <a:p>
            <a:pPr marL="0" lvl="0" indent="0">
              <a:buNone/>
            </a:pPr>
            <a:r>
              <a:rPr lang="en-US" sz="3200" b="1" i="1" u="sng" dirty="0"/>
              <a:t>Intervention:  Behavior Specific Contingent Praise</a:t>
            </a:r>
            <a:endParaRPr lang="en-US" sz="3200" i="1" u="sng" dirty="0"/>
          </a:p>
          <a:p>
            <a:pPr lvl="0"/>
            <a:r>
              <a:rPr lang="en-US" sz="3200" i="1" dirty="0"/>
              <a:t>Behavior Specific:  </a:t>
            </a:r>
            <a:r>
              <a:rPr lang="en-US" sz="3200" dirty="0"/>
              <a:t>state the specific behavior being praised using language from the school-wide and/or classroom teaching matrix</a:t>
            </a:r>
          </a:p>
          <a:p>
            <a:r>
              <a:rPr lang="en-US" sz="3200" i="1" dirty="0"/>
              <a:t>Contingent:</a:t>
            </a:r>
            <a:r>
              <a:rPr lang="en-US" sz="3200" dirty="0"/>
              <a:t> means it is delivered immediately after the behavior we want to see again occurs</a:t>
            </a:r>
          </a:p>
          <a:p>
            <a:endParaRPr lang="en-US" sz="3200" dirty="0"/>
          </a:p>
          <a:p>
            <a:endParaRPr lang="en-US" sz="3200" dirty="0"/>
          </a:p>
          <a:p>
            <a:pPr marL="0" indent="0">
              <a:buNone/>
            </a:pPr>
            <a:r>
              <a:rPr lang="en-US" sz="3200" i="1" dirty="0"/>
              <a:t>How</a:t>
            </a:r>
            <a:r>
              <a:rPr lang="en-US" sz="3200" dirty="0"/>
              <a:t>:</a:t>
            </a:r>
          </a:p>
          <a:p>
            <a:pPr marL="0" indent="0">
              <a:buNone/>
            </a:pPr>
            <a:endParaRPr lang="en-US" sz="3200" b="1" i="1" dirty="0"/>
          </a:p>
        </p:txBody>
      </p:sp>
      <p:sp>
        <p:nvSpPr>
          <p:cNvPr id="5" name="Rectangle 4"/>
          <p:cNvSpPr/>
          <p:nvPr/>
        </p:nvSpPr>
        <p:spPr>
          <a:xfrm>
            <a:off x="2139321" y="4595439"/>
            <a:ext cx="8489827" cy="1477328"/>
          </a:xfrm>
          <a:prstGeom prst="rect">
            <a:avLst/>
          </a:prstGeom>
          <a:ln>
            <a:solidFill>
              <a:schemeClr val="tx1"/>
            </a:solidFill>
          </a:ln>
        </p:spPr>
        <p:txBody>
          <a:bodyPr wrap="square">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entury Gothic" panose="020B0502020202020204"/>
                <a:ea typeface="ＭＳ Ｐゴシック" pitchFamily="34" charset="-128"/>
                <a:cs typeface="+mn-cs"/>
              </a:rPr>
              <a:t>“You really showed how to </a:t>
            </a:r>
            <a:r>
              <a:rPr kumimoji="0" lang="en-US" sz="1800" b="0" i="1" u="none" strike="noStrike" kern="1200" cap="none" spc="0" normalizeH="0" baseline="0" noProof="0" dirty="0">
                <a:ln>
                  <a:noFill/>
                </a:ln>
                <a:solidFill>
                  <a:srgbClr val="FE801A"/>
                </a:solidFill>
                <a:effectLst/>
                <a:uLnTx/>
                <a:uFillTx/>
                <a:latin typeface="Century Gothic" panose="020B0502020202020204"/>
                <a:ea typeface="ＭＳ Ｐゴシック" pitchFamily="34" charset="-128"/>
                <a:cs typeface="+mn-cs"/>
              </a:rPr>
              <a:t>be cooperative </a:t>
            </a:r>
            <a:r>
              <a:rPr kumimoji="0" lang="en-US" sz="1800" b="0" i="1" u="none" strike="noStrike" kern="1200" cap="none" spc="0" normalizeH="0" baseline="0" noProof="0" dirty="0">
                <a:ln>
                  <a:noFill/>
                </a:ln>
                <a:solidFill>
                  <a:prstClr val="white"/>
                </a:solidFill>
                <a:effectLst/>
                <a:uLnTx/>
                <a:uFillTx/>
                <a:latin typeface="Century Gothic" panose="020B0502020202020204"/>
                <a:ea typeface="ＭＳ Ｐゴシック" pitchFamily="34" charset="-128"/>
                <a:cs typeface="+mn-cs"/>
              </a:rPr>
              <a:t>in science lab today by working together to create the model.” </a:t>
            </a:r>
          </a:p>
          <a:p>
            <a:pPr marL="411480" marR="0" lvl="1"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entury Gothic" panose="020B0502020202020204"/>
                <a:ea typeface="ＭＳ Ｐゴシック" pitchFamily="34" charset="-128"/>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entury Gothic" panose="020B0502020202020204"/>
                <a:ea typeface="ＭＳ Ｐゴシック" pitchFamily="34" charset="-128"/>
                <a:cs typeface="+mn-cs"/>
              </a:rPr>
              <a:t>“Thanks to everyone for being so </a:t>
            </a:r>
            <a:r>
              <a:rPr kumimoji="0" lang="en-US" sz="1800" b="0" i="1" u="none" strike="noStrike" kern="1200" cap="none" spc="0" normalizeH="0" baseline="0" noProof="0" dirty="0">
                <a:ln>
                  <a:noFill/>
                </a:ln>
                <a:solidFill>
                  <a:srgbClr val="FE801A"/>
                </a:solidFill>
                <a:effectLst/>
                <a:uLnTx/>
                <a:uFillTx/>
                <a:latin typeface="Century Gothic" panose="020B0502020202020204"/>
                <a:ea typeface="ＭＳ Ｐゴシック" pitchFamily="34" charset="-128"/>
                <a:cs typeface="+mn-cs"/>
              </a:rPr>
              <a:t>responsible</a:t>
            </a:r>
            <a:r>
              <a:rPr kumimoji="0" lang="en-US" sz="1800" b="0" i="1" u="none" strike="noStrike" kern="1200" cap="none" spc="0" normalizeH="0" baseline="0" noProof="0" dirty="0">
                <a:ln>
                  <a:noFill/>
                </a:ln>
                <a:solidFill>
                  <a:prstClr val="white"/>
                </a:solidFill>
                <a:effectLst/>
                <a:uLnTx/>
                <a:uFillTx/>
                <a:latin typeface="Century Gothic" panose="020B0502020202020204"/>
                <a:ea typeface="ＭＳ Ｐゴシック" pitchFamily="34" charset="-128"/>
                <a:cs typeface="+mn-cs"/>
              </a:rPr>
              <a:t> and </a:t>
            </a:r>
            <a:r>
              <a:rPr kumimoji="0" lang="en-US" sz="1800" b="0" i="1" u="none" strike="noStrike" kern="1200" cap="none" spc="0" normalizeH="0" baseline="0" noProof="0" dirty="0">
                <a:ln>
                  <a:noFill/>
                </a:ln>
                <a:solidFill>
                  <a:srgbClr val="FE801A"/>
                </a:solidFill>
                <a:effectLst/>
                <a:uLnTx/>
                <a:uFillTx/>
                <a:latin typeface="Century Gothic" panose="020B0502020202020204"/>
                <a:ea typeface="ＭＳ Ｐゴシック" pitchFamily="34" charset="-128"/>
                <a:cs typeface="+mn-cs"/>
              </a:rPr>
              <a:t>caring</a:t>
            </a:r>
            <a:r>
              <a:rPr kumimoji="0" lang="en-US" sz="1800" b="0" i="1" u="none" strike="noStrike" kern="1200" cap="none" spc="0" normalizeH="0" baseline="0" noProof="0" dirty="0">
                <a:ln>
                  <a:noFill/>
                </a:ln>
                <a:solidFill>
                  <a:prstClr val="white"/>
                </a:solidFill>
                <a:effectLst/>
                <a:uLnTx/>
                <a:uFillTx/>
                <a:latin typeface="Century Gothic" panose="020B0502020202020204"/>
                <a:ea typeface="ＭＳ Ｐゴシック" pitchFamily="34" charset="-128"/>
                <a:cs typeface="+mn-cs"/>
              </a:rPr>
              <a:t> by bringing in canned goods for the PBS food drive.”  </a:t>
            </a:r>
          </a:p>
        </p:txBody>
      </p:sp>
    </p:spTree>
    <p:extLst>
      <p:ext uri="{BB962C8B-B14F-4D97-AF65-F5344CB8AC3E}">
        <p14:creationId xmlns:p14="http://schemas.microsoft.com/office/powerpoint/2010/main" val="35690413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1640512" y="199451"/>
          <a:ext cx="8911674" cy="6206668"/>
        </p:xfrm>
        <a:graphic>
          <a:graphicData uri="http://schemas.openxmlformats.org/drawingml/2006/table">
            <a:tbl>
              <a:tblPr firstRow="1" bandRow="1">
                <a:tableStyleId>{5940675A-B579-460E-94D1-54222C63F5DA}</a:tableStyleId>
              </a:tblPr>
              <a:tblGrid>
                <a:gridCol w="1319458">
                  <a:extLst>
                    <a:ext uri="{9D8B030D-6E8A-4147-A177-3AD203B41FA5}">
                      <a16:colId xmlns:a16="http://schemas.microsoft.com/office/drawing/2014/main" val="20000"/>
                    </a:ext>
                  </a:extLst>
                </a:gridCol>
                <a:gridCol w="1651099">
                  <a:extLst>
                    <a:ext uri="{9D8B030D-6E8A-4147-A177-3AD203B41FA5}">
                      <a16:colId xmlns:a16="http://schemas.microsoft.com/office/drawing/2014/main" val="20001"/>
                    </a:ext>
                  </a:extLst>
                </a:gridCol>
                <a:gridCol w="1485279">
                  <a:extLst>
                    <a:ext uri="{9D8B030D-6E8A-4147-A177-3AD203B41FA5}">
                      <a16:colId xmlns:a16="http://schemas.microsoft.com/office/drawing/2014/main" val="20002"/>
                    </a:ext>
                  </a:extLst>
                </a:gridCol>
                <a:gridCol w="1362507">
                  <a:extLst>
                    <a:ext uri="{9D8B030D-6E8A-4147-A177-3AD203B41FA5}">
                      <a16:colId xmlns:a16="http://schemas.microsoft.com/office/drawing/2014/main" val="20003"/>
                    </a:ext>
                  </a:extLst>
                </a:gridCol>
                <a:gridCol w="1608052">
                  <a:extLst>
                    <a:ext uri="{9D8B030D-6E8A-4147-A177-3AD203B41FA5}">
                      <a16:colId xmlns:a16="http://schemas.microsoft.com/office/drawing/2014/main" val="20004"/>
                    </a:ext>
                  </a:extLst>
                </a:gridCol>
                <a:gridCol w="1485279">
                  <a:extLst>
                    <a:ext uri="{9D8B030D-6E8A-4147-A177-3AD203B41FA5}">
                      <a16:colId xmlns:a16="http://schemas.microsoft.com/office/drawing/2014/main" val="20005"/>
                    </a:ext>
                  </a:extLst>
                </a:gridCol>
              </a:tblGrid>
              <a:tr h="331811">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2"/>
                          </a:solidFill>
                          <a:effectLst/>
                          <a:latin typeface="Tw Cen MT"/>
                          <a:cs typeface="Tw Cen MT"/>
                        </a:rPr>
                        <a:t>The Wilson Way</a:t>
                      </a:r>
                      <a:endParaRPr kumimoji="0" lang="en-US" sz="1800" b="1" i="0" u="none" strike="noStrike" cap="none" normalizeH="0" baseline="0" dirty="0">
                        <a:ln>
                          <a:noFill/>
                        </a:ln>
                        <a:solidFill>
                          <a:schemeClr val="tx2"/>
                        </a:solidFill>
                        <a:effectLst/>
                        <a:latin typeface="Tw Cen MT"/>
                        <a:ea typeface="Arial" pitchFamily="-111" charset="0"/>
                        <a:cs typeface="Tw Cen MT"/>
                      </a:endParaRPr>
                    </a:p>
                  </a:txBody>
                  <a:tcPr marL="91028" marR="91028" horzOverflow="overflow">
                    <a:solidFill>
                      <a:schemeClr val="bg1">
                        <a:lumMod val="75000"/>
                        <a:lumOff val="25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2"/>
                          </a:solidFill>
                          <a:effectLst/>
                          <a:latin typeface="Tw Cen MT"/>
                          <a:ea typeface="Arial" pitchFamily="-111" charset="0"/>
                          <a:cs typeface="Tw Cen MT"/>
                        </a:rPr>
                        <a:t>Classroom Rules</a:t>
                      </a:r>
                    </a:p>
                  </a:txBody>
                  <a:tcPr marL="91028" marR="91028" anchor="b" horzOverflow="overflow">
                    <a:solidFill>
                      <a:schemeClr val="bg1">
                        <a:lumMod val="75000"/>
                        <a:lumOff val="2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2"/>
                          </a:solidFill>
                          <a:effectLst/>
                          <a:latin typeface="Tw Cen MT"/>
                          <a:ea typeface="Arial" pitchFamily="-111" charset="0"/>
                          <a:cs typeface="Tw Cen MT"/>
                        </a:rPr>
                        <a:t>Classroom (Attention Signal: 1-2-3 Eyes on Me)</a:t>
                      </a:r>
                    </a:p>
                  </a:txBody>
                  <a:tcPr marL="91028" marR="91028" horzOverflow="overflow">
                    <a:solidFill>
                      <a:schemeClr val="bg1">
                        <a:lumMod val="75000"/>
                        <a:lumOff val="2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2"/>
                        </a:solidFill>
                        <a:effectLst/>
                        <a:latin typeface="Tw Cen MT"/>
                        <a:ea typeface="Arial" pitchFamily="-111" charset="0"/>
                        <a:cs typeface="Tw Cen MT"/>
                      </a:endParaRPr>
                    </a:p>
                  </a:txBody>
                  <a:tcPr marL="91028" marR="91028" horzOverflow="overflow">
                    <a:solidFill>
                      <a:srgbClr val="C4CDEA"/>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2"/>
                        </a:solidFill>
                        <a:effectLst/>
                        <a:latin typeface="Tw Cen MT"/>
                        <a:ea typeface="Arial" pitchFamily="-111" charset="0"/>
                        <a:cs typeface="Tw Cen MT"/>
                      </a:endParaRPr>
                    </a:p>
                  </a:txBody>
                  <a:tcPr marL="91028" marR="91028" horzOverflow="overflow">
                    <a:solidFill>
                      <a:srgbClr val="C4CDEA"/>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2"/>
                        </a:solidFill>
                        <a:effectLst/>
                        <a:latin typeface="Tw Cen MT"/>
                        <a:ea typeface="Arial" pitchFamily="-111" charset="0"/>
                        <a:cs typeface="Tw Cen MT"/>
                      </a:endParaRPr>
                    </a:p>
                  </a:txBody>
                  <a:tcPr marL="91028" marR="91028" horzOverflow="overflow">
                    <a:solidFill>
                      <a:srgbClr val="C4CDEA"/>
                    </a:solidFill>
                  </a:tcPr>
                </a:tc>
                <a:extLst>
                  <a:ext uri="{0D108BD9-81ED-4DB2-BD59-A6C34878D82A}">
                    <a16:rowId xmlns:a16="http://schemas.microsoft.com/office/drawing/2014/main" val="10000"/>
                  </a:ext>
                </a:extLst>
              </a:tr>
              <a:tr h="564078">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a:ln>
                            <a:noFill/>
                          </a:ln>
                          <a:solidFill>
                            <a:schemeClr val="tx2"/>
                          </a:solidFill>
                          <a:effectLst/>
                          <a:latin typeface="Tw Cen MT"/>
                          <a:cs typeface="Tw Cen MT"/>
                        </a:rPr>
                        <a:t>When you feel upset …</a:t>
                      </a:r>
                      <a:endParaRPr kumimoji="0" lang="en-US" sz="1400" b="0" i="0" u="none" strike="noStrike" cap="none" normalizeH="0" baseline="0" dirty="0">
                        <a:ln>
                          <a:noFill/>
                        </a:ln>
                        <a:solidFill>
                          <a:schemeClr val="tx2"/>
                        </a:solidFill>
                        <a:effectLst/>
                        <a:latin typeface="Tw Cen MT"/>
                        <a:ea typeface="Arial" pitchFamily="-111" charset="0"/>
                        <a:cs typeface="Tw Cen MT"/>
                      </a:endParaRPr>
                    </a:p>
                  </a:txBody>
                  <a:tcPr marL="91028" marR="91028" horzOverflow="overflow">
                    <a:solidFill>
                      <a:schemeClr val="bg1">
                        <a:lumMod val="75000"/>
                        <a:lumOff val="2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a:ln>
                            <a:noFill/>
                          </a:ln>
                          <a:solidFill>
                            <a:schemeClr val="tx2"/>
                          </a:solidFill>
                          <a:effectLst/>
                          <a:latin typeface="Tw Cen MT"/>
                          <a:cs typeface="Tw Cen MT"/>
                        </a:rPr>
                        <a:t>Morning Routine</a:t>
                      </a:r>
                      <a:endParaRPr kumimoji="0" lang="en-US" sz="1400" b="0" i="0" u="none" strike="noStrike" cap="none" normalizeH="0" baseline="0" dirty="0">
                        <a:ln>
                          <a:noFill/>
                        </a:ln>
                        <a:solidFill>
                          <a:schemeClr val="tx2"/>
                        </a:solidFill>
                        <a:effectLst/>
                        <a:latin typeface="Tw Cen MT"/>
                        <a:ea typeface="Arial" pitchFamily="-111" charset="0"/>
                        <a:cs typeface="Tw Cen MT"/>
                      </a:endParaRPr>
                    </a:p>
                  </a:txBody>
                  <a:tcPr marL="91028" marR="91028" horzOverflow="overflow">
                    <a:solidFill>
                      <a:schemeClr val="bg1">
                        <a:lumMod val="75000"/>
                        <a:lumOff val="2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2"/>
                          </a:solidFill>
                          <a:effectLst/>
                          <a:latin typeface="Tw Cen MT"/>
                          <a:cs typeface="Tw Cen MT"/>
                        </a:rPr>
                        <a:t>How to Transition/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2"/>
                          </a:solidFill>
                          <a:effectLst/>
                          <a:latin typeface="Tw Cen MT"/>
                          <a:cs typeface="Tw Cen MT"/>
                        </a:rPr>
                        <a:t>Line Up</a:t>
                      </a:r>
                      <a:endParaRPr kumimoji="0" lang="en-US" sz="1400" b="0" i="0" u="none" strike="noStrike" cap="none" normalizeH="0" baseline="0" dirty="0">
                        <a:ln>
                          <a:noFill/>
                        </a:ln>
                        <a:solidFill>
                          <a:schemeClr val="tx2"/>
                        </a:solidFill>
                        <a:effectLst/>
                        <a:latin typeface="Tw Cen MT"/>
                        <a:ea typeface="Arial" pitchFamily="-111" charset="0"/>
                        <a:cs typeface="Tw Cen MT"/>
                      </a:endParaRPr>
                    </a:p>
                  </a:txBody>
                  <a:tcPr marL="91028" marR="91028" horzOverflow="overflow">
                    <a:solidFill>
                      <a:schemeClr val="bg1">
                        <a:lumMod val="75000"/>
                        <a:lumOff val="2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2"/>
                          </a:solidFill>
                          <a:effectLst/>
                          <a:latin typeface="Tw Cen MT"/>
                          <a:cs typeface="Tw Cen MT"/>
                        </a:rPr>
                        <a:t>Small Group Work</a:t>
                      </a:r>
                    </a:p>
                  </a:txBody>
                  <a:tcPr marL="91028" marR="91028" horzOverflow="overflow">
                    <a:solidFill>
                      <a:schemeClr val="bg1">
                        <a:lumMod val="75000"/>
                        <a:lumOff val="25000"/>
                      </a:schemeClr>
                    </a:solidFill>
                  </a:tcPr>
                </a:tc>
                <a:extLst>
                  <a:ext uri="{0D108BD9-81ED-4DB2-BD59-A6C34878D82A}">
                    <a16:rowId xmlns:a16="http://schemas.microsoft.com/office/drawing/2014/main" val="10001"/>
                  </a:ext>
                </a:extLst>
              </a:tr>
              <a:tr h="175985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2"/>
                          </a:solidFill>
                          <a:effectLst/>
                          <a:latin typeface="Tw Cen MT"/>
                          <a:cs typeface="Tw Cen MT"/>
                        </a:rPr>
                        <a:t>Be Responsible</a:t>
                      </a:r>
                      <a:endParaRPr kumimoji="0" lang="en-US" sz="1400" b="0" i="0" u="none" strike="noStrike" cap="none" normalizeH="0" baseline="0" dirty="0">
                        <a:ln>
                          <a:noFill/>
                        </a:ln>
                        <a:solidFill>
                          <a:schemeClr val="tx2"/>
                        </a:solidFill>
                        <a:effectLst/>
                        <a:latin typeface="Tw Cen MT"/>
                        <a:ea typeface="Arial" pitchFamily="-111" charset="0"/>
                        <a:cs typeface="Tw Cen MT"/>
                      </a:endParaRPr>
                    </a:p>
                  </a:txBody>
                  <a:tcPr marL="91028" marR="91028" anchor="ctr" horzOverflow="overflow">
                    <a:solidFill>
                      <a:schemeClr val="bg1">
                        <a:lumMod val="65000"/>
                        <a:lumOff val="35000"/>
                      </a:schemeClr>
                    </a:solidFill>
                  </a:tcPr>
                </a:tc>
                <a:tc>
                  <a:txBody>
                    <a:bodyPr/>
                    <a:lstStyle/>
                    <a:p>
                      <a:pPr marL="173038" marR="0" lvl="0" indent="-173038" algn="l" defTabSz="914400" rtl="0" eaLnBrk="1" fontAlgn="base" latinLnBrk="0" hangingPunct="1">
                        <a:lnSpc>
                          <a:spcPct val="100000"/>
                        </a:lnSpc>
                        <a:spcBef>
                          <a:spcPct val="0"/>
                        </a:spcBef>
                        <a:spcAft>
                          <a:spcPct val="0"/>
                        </a:spcAft>
                        <a:buClrTx/>
                        <a:buSzTx/>
                        <a:buFont typeface="Arial"/>
                        <a:buChar char="•"/>
                        <a:tabLst/>
                      </a:pPr>
                      <a:r>
                        <a:rPr kumimoji="0" lang="en-US" sz="1400" b="0" i="0" u="none" strike="noStrike" cap="none" normalizeH="0" baseline="0" dirty="0">
                          <a:ln>
                            <a:noFill/>
                          </a:ln>
                          <a:solidFill>
                            <a:schemeClr val="tx2"/>
                          </a:solidFill>
                          <a:effectLst/>
                          <a:latin typeface="Tw Cen MT"/>
                          <a:ea typeface="Arial" pitchFamily="-111" charset="0"/>
                          <a:cs typeface="Tw Cen MT"/>
                        </a:rPr>
                        <a:t>Stay on task</a:t>
                      </a:r>
                    </a:p>
                    <a:p>
                      <a:pPr marL="173038" marR="0" lvl="0" indent="-173038" algn="l" defTabSz="914400" rtl="0" eaLnBrk="1" fontAlgn="base" latinLnBrk="0" hangingPunct="1">
                        <a:lnSpc>
                          <a:spcPct val="100000"/>
                        </a:lnSpc>
                        <a:spcBef>
                          <a:spcPct val="0"/>
                        </a:spcBef>
                        <a:spcAft>
                          <a:spcPct val="0"/>
                        </a:spcAft>
                        <a:buClrTx/>
                        <a:buSzTx/>
                        <a:buFont typeface="Arial"/>
                        <a:buChar char="•"/>
                        <a:tabLst/>
                      </a:pPr>
                      <a:r>
                        <a:rPr kumimoji="0" lang="en-US" sz="1400" b="0" i="0" u="none" strike="noStrike" cap="none" normalizeH="0" baseline="0" dirty="0">
                          <a:ln>
                            <a:noFill/>
                          </a:ln>
                          <a:solidFill>
                            <a:schemeClr val="tx2"/>
                          </a:solidFill>
                          <a:effectLst/>
                          <a:latin typeface="Tw Cen MT"/>
                          <a:ea typeface="Arial" pitchFamily="-111" charset="0"/>
                          <a:cs typeface="Tw Cen MT"/>
                        </a:rPr>
                        <a:t>Clean up area</a:t>
                      </a:r>
                    </a:p>
                    <a:p>
                      <a:pPr marL="173038" marR="0" lvl="0" indent="-173038" algn="l" defTabSz="914400" rtl="0" eaLnBrk="1" fontAlgn="base" latinLnBrk="0" hangingPunct="1">
                        <a:lnSpc>
                          <a:spcPct val="100000"/>
                        </a:lnSpc>
                        <a:spcBef>
                          <a:spcPct val="0"/>
                        </a:spcBef>
                        <a:spcAft>
                          <a:spcPct val="0"/>
                        </a:spcAft>
                        <a:buClrTx/>
                        <a:buSzTx/>
                        <a:buFont typeface="Arial"/>
                        <a:buChar char="•"/>
                        <a:tabLst/>
                      </a:pPr>
                      <a:r>
                        <a:rPr kumimoji="0" lang="en-US" sz="1400" b="0" i="0" u="none" strike="noStrike" cap="none" normalizeH="0" baseline="0" dirty="0">
                          <a:ln>
                            <a:noFill/>
                          </a:ln>
                          <a:solidFill>
                            <a:schemeClr val="tx2"/>
                          </a:solidFill>
                          <a:effectLst/>
                          <a:latin typeface="Tw Cen MT"/>
                          <a:ea typeface="Arial" pitchFamily="-111" charset="0"/>
                          <a:cs typeface="Tw Cen MT"/>
                        </a:rPr>
                        <a:t>Apologize for mistakes</a:t>
                      </a:r>
                    </a:p>
                  </a:txBody>
                  <a:tcPr marL="91028" marR="91028" horzOverflow="overflow"/>
                </a:tc>
                <a:tc>
                  <a:txBody>
                    <a:bodyPr/>
                    <a:lstStyle/>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cs typeface="Tw Cen MT"/>
                        </a:rPr>
                        <a:t>Recognize what you’re feeling “I feel…”</a:t>
                      </a:r>
                    </a:p>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cs typeface="Tw Cen MT"/>
                        </a:rPr>
                        <a:t>Stop and take a few deep breaths</a:t>
                      </a:r>
                    </a:p>
                  </a:txBody>
                  <a:tcPr marL="91028" marR="91028" horzOverflow="overflow"/>
                </a:tc>
                <a:tc>
                  <a:txBody>
                    <a:bodyPr/>
                    <a:lstStyle/>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cs typeface="Tw Cen MT"/>
                        </a:rPr>
                        <a:t>Turn in homework</a:t>
                      </a:r>
                    </a:p>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cs typeface="Tw Cen MT"/>
                        </a:rPr>
                        <a:t>Put instructional materials in desk</a:t>
                      </a:r>
                    </a:p>
                  </a:txBody>
                  <a:tcPr marL="91028" marR="91028" horzOverflow="overflow"/>
                </a:tc>
                <a:tc>
                  <a:txBody>
                    <a:bodyPr/>
                    <a:lstStyle/>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cs typeface="Tw Cen MT"/>
                        </a:rPr>
                        <a:t>Put materials away</a:t>
                      </a:r>
                    </a:p>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cs typeface="Tw Cen MT"/>
                        </a:rPr>
                        <a:t>Get materials ready for next activity</a:t>
                      </a:r>
                      <a:endParaRPr kumimoji="0" lang="en-US" sz="1300" b="0" i="0" u="none" strike="noStrike" cap="none" normalizeH="0" baseline="0" dirty="0">
                        <a:ln>
                          <a:noFill/>
                        </a:ln>
                        <a:solidFill>
                          <a:schemeClr val="tx2"/>
                        </a:solidFill>
                        <a:effectLst/>
                        <a:latin typeface="Tw Cen MT"/>
                        <a:ea typeface="Arial" pitchFamily="-111" charset="0"/>
                        <a:cs typeface="Tw Cen MT"/>
                      </a:endParaRPr>
                    </a:p>
                  </a:txBody>
                  <a:tcPr marL="91028" marR="91028" horzOverflow="overflow"/>
                </a:tc>
                <a:tc>
                  <a:txBody>
                    <a:bodyPr/>
                    <a:lstStyle/>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cs typeface="Tw Cen MT"/>
                        </a:rPr>
                        <a:t>Do your fair share</a:t>
                      </a:r>
                    </a:p>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cs typeface="Tw Cen MT"/>
                        </a:rPr>
                        <a:t>Manage time carefully</a:t>
                      </a:r>
                      <a:endParaRPr kumimoji="0" lang="en-US" sz="1300" b="0" i="0" u="none" strike="noStrike" cap="none" normalizeH="0" baseline="0" dirty="0">
                        <a:ln>
                          <a:noFill/>
                        </a:ln>
                        <a:solidFill>
                          <a:schemeClr val="tx2"/>
                        </a:solidFill>
                        <a:effectLst/>
                        <a:latin typeface="Tw Cen MT"/>
                        <a:ea typeface="Arial" pitchFamily="-111" charset="0"/>
                        <a:cs typeface="Tw Cen MT"/>
                      </a:endParaRPr>
                    </a:p>
                  </a:txBody>
                  <a:tcPr marL="91028" marR="91028" horzOverflow="overflow"/>
                </a:tc>
                <a:extLst>
                  <a:ext uri="{0D108BD9-81ED-4DB2-BD59-A6C34878D82A}">
                    <a16:rowId xmlns:a16="http://schemas.microsoft.com/office/drawing/2014/main" val="10002"/>
                  </a:ext>
                </a:extLst>
              </a:tr>
              <a:tr h="195705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2"/>
                        </a:solidFill>
                        <a:effectLst/>
                        <a:latin typeface="Tw Cen MT"/>
                        <a:cs typeface="Tw Cen M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2"/>
                          </a:solidFill>
                          <a:effectLst/>
                          <a:latin typeface="Tw Cen MT"/>
                          <a:cs typeface="Tw Cen MT"/>
                        </a:rPr>
                        <a:t>Be Respectful</a:t>
                      </a:r>
                      <a:endParaRPr kumimoji="0" lang="en-US" sz="1400" b="0" i="0" u="none" strike="noStrike" cap="none" normalizeH="0" baseline="0" dirty="0">
                        <a:ln>
                          <a:noFill/>
                        </a:ln>
                        <a:solidFill>
                          <a:schemeClr val="tx2"/>
                        </a:solidFill>
                        <a:effectLst/>
                        <a:latin typeface="Tw Cen MT"/>
                        <a:ea typeface="Arial" pitchFamily="-111" charset="0"/>
                        <a:cs typeface="Tw Cen MT"/>
                      </a:endParaRPr>
                    </a:p>
                  </a:txBody>
                  <a:tcPr marL="91028" marR="91028" horzOverflow="overflow">
                    <a:solidFill>
                      <a:schemeClr val="bg1">
                        <a:lumMod val="65000"/>
                        <a:lumOff val="35000"/>
                      </a:schemeClr>
                    </a:solidFill>
                  </a:tcPr>
                </a:tc>
                <a:tc>
                  <a:txBody>
                    <a:bodyPr/>
                    <a:lstStyle/>
                    <a:p>
                      <a:pPr marL="173038" indent="-173038">
                        <a:buFont typeface="Arial"/>
                        <a:buChar char="•"/>
                      </a:pPr>
                      <a:r>
                        <a:rPr lang="en-US" sz="1400" b="0" i="0" dirty="0">
                          <a:ln>
                            <a:noFill/>
                          </a:ln>
                          <a:solidFill>
                            <a:schemeClr val="tx2"/>
                          </a:solidFill>
                          <a:latin typeface="Tw Cen MT"/>
                          <a:cs typeface="Tw Cen MT"/>
                        </a:rPr>
                        <a:t>Raise hand</a:t>
                      </a:r>
                    </a:p>
                    <a:p>
                      <a:pPr marL="173038" indent="-173038">
                        <a:buFont typeface="Arial"/>
                        <a:buChar char="•"/>
                      </a:pPr>
                      <a:r>
                        <a:rPr lang="en-US" sz="1400" b="0" i="0" dirty="0">
                          <a:ln>
                            <a:noFill/>
                          </a:ln>
                          <a:solidFill>
                            <a:schemeClr val="tx2"/>
                          </a:solidFill>
                          <a:latin typeface="Tw Cen MT"/>
                          <a:cs typeface="Tw Cen MT"/>
                        </a:rPr>
                        <a:t>Listen to speaker</a:t>
                      </a:r>
                    </a:p>
                    <a:p>
                      <a:pPr marL="173038" indent="-173038">
                        <a:buFont typeface="Arial"/>
                        <a:buChar char="•"/>
                      </a:pPr>
                      <a:r>
                        <a:rPr lang="en-US" sz="1400" b="0" i="0" dirty="0">
                          <a:ln>
                            <a:noFill/>
                          </a:ln>
                          <a:solidFill>
                            <a:schemeClr val="tx2"/>
                          </a:solidFill>
                          <a:latin typeface="Tw Cen MT"/>
                          <a:cs typeface="Tw Cen MT"/>
                        </a:rPr>
                        <a:t>Follow directions</a:t>
                      </a:r>
                    </a:p>
                    <a:p>
                      <a:pPr marL="173038" indent="-173038">
                        <a:buFont typeface="Arial"/>
                        <a:buChar char="•"/>
                      </a:pPr>
                      <a:r>
                        <a:rPr lang="en-US" sz="1400" b="1" i="0" dirty="0">
                          <a:ln>
                            <a:noFill/>
                          </a:ln>
                          <a:solidFill>
                            <a:schemeClr val="accent6">
                              <a:lumMod val="75000"/>
                            </a:schemeClr>
                          </a:solidFill>
                          <a:latin typeface="Tw Cen MT"/>
                          <a:cs typeface="Tw Cen MT"/>
                        </a:rPr>
                        <a:t>Use appropriate </a:t>
                      </a:r>
                      <a:r>
                        <a:rPr lang="en-US" sz="1400" b="1" i="0" kern="1200" dirty="0">
                          <a:ln>
                            <a:noFill/>
                          </a:ln>
                          <a:solidFill>
                            <a:schemeClr val="accent6">
                              <a:lumMod val="75000"/>
                            </a:schemeClr>
                          </a:solidFill>
                          <a:latin typeface="Tw Cen MT"/>
                          <a:ea typeface="+mn-ea"/>
                          <a:cs typeface="Tw Cen MT"/>
                        </a:rPr>
                        <a:t>voice</a:t>
                      </a:r>
                      <a:r>
                        <a:rPr lang="en-US" sz="1400" b="1" i="0" baseline="0" dirty="0">
                          <a:ln>
                            <a:noFill/>
                          </a:ln>
                          <a:solidFill>
                            <a:schemeClr val="accent6">
                              <a:lumMod val="75000"/>
                            </a:schemeClr>
                          </a:solidFill>
                          <a:latin typeface="Tw Cen MT"/>
                          <a:cs typeface="Tw Cen MT"/>
                        </a:rPr>
                        <a:t> level</a:t>
                      </a:r>
                      <a:endParaRPr lang="en-US" sz="1400" b="1" i="0" dirty="0">
                        <a:ln>
                          <a:noFill/>
                        </a:ln>
                        <a:solidFill>
                          <a:schemeClr val="accent6">
                            <a:lumMod val="75000"/>
                          </a:schemeClr>
                        </a:solidFill>
                        <a:latin typeface="Tw Cen MT"/>
                        <a:cs typeface="Tw Cen MT"/>
                      </a:endParaRPr>
                    </a:p>
                  </a:txBody>
                  <a:tcPr marL="91028" marR="91028" horzOverflow="overflow"/>
                </a:tc>
                <a:tc>
                  <a:txBody>
                    <a:bodyPr/>
                    <a:lstStyle/>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1" i="0" u="none" strike="noStrike" cap="none" normalizeH="0" baseline="0" dirty="0">
                          <a:ln>
                            <a:noFill/>
                          </a:ln>
                          <a:solidFill>
                            <a:schemeClr val="accent2"/>
                          </a:solidFill>
                          <a:effectLst/>
                          <a:latin typeface="Tw Cen MT"/>
                          <a:cs typeface="Tw Cen MT"/>
                        </a:rPr>
                        <a:t>Ask for a break if you need a moment</a:t>
                      </a:r>
                    </a:p>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1" i="0" u="none" strike="noStrike" cap="none" normalizeH="0" baseline="0" dirty="0">
                          <a:ln>
                            <a:noFill/>
                          </a:ln>
                          <a:solidFill>
                            <a:schemeClr val="accent2"/>
                          </a:solidFill>
                          <a:effectLst/>
                          <a:latin typeface="Tw Cen MT"/>
                          <a:cs typeface="Tw Cen MT"/>
                        </a:rPr>
                        <a:t>Express your feelings appropriately</a:t>
                      </a:r>
                    </a:p>
                  </a:txBody>
                  <a:tcPr marL="91028" marR="91028" horzOverflow="overflow"/>
                </a:tc>
                <a:tc>
                  <a:txBody>
                    <a:bodyPr/>
                    <a:lstStyle/>
                    <a:p>
                      <a:pPr marL="285750" indent="-285750">
                        <a:spcBef>
                          <a:spcPts val="0"/>
                        </a:spcBef>
                        <a:spcAft>
                          <a:spcPts val="0"/>
                        </a:spcAft>
                        <a:buFont typeface="Wingdings" charset="2"/>
                        <a:buChar char="§"/>
                      </a:pPr>
                      <a:r>
                        <a:rPr lang="en-US" sz="1300" b="0" i="0" dirty="0">
                          <a:ln>
                            <a:noFill/>
                          </a:ln>
                          <a:solidFill>
                            <a:schemeClr val="tx2"/>
                          </a:solidFill>
                          <a:latin typeface="Tw Cen MT"/>
                          <a:cs typeface="Tw Cen MT"/>
                        </a:rPr>
                        <a:t>Say “good morning</a:t>
                      </a:r>
                      <a:r>
                        <a:rPr lang="en-US" sz="1300" b="0" i="0" baseline="0" dirty="0">
                          <a:ln>
                            <a:noFill/>
                          </a:ln>
                          <a:solidFill>
                            <a:schemeClr val="tx2"/>
                          </a:solidFill>
                          <a:latin typeface="Tw Cen MT"/>
                          <a:cs typeface="Tw Cen MT"/>
                        </a:rPr>
                        <a:t>” to teacher and classmates</a:t>
                      </a:r>
                      <a:endParaRPr lang="en-US" sz="1300" b="0" i="0" dirty="0">
                        <a:ln>
                          <a:noFill/>
                        </a:ln>
                        <a:solidFill>
                          <a:schemeClr val="tx2"/>
                        </a:solidFill>
                        <a:latin typeface="Tw Cen MT"/>
                        <a:cs typeface="Tw Cen MT"/>
                      </a:endParaRPr>
                    </a:p>
                    <a:p>
                      <a:pPr marL="285750" indent="-285750">
                        <a:spcBef>
                          <a:spcPts val="0"/>
                        </a:spcBef>
                        <a:spcAft>
                          <a:spcPts val="0"/>
                        </a:spcAft>
                        <a:buFont typeface="Wingdings" charset="2"/>
                        <a:buChar char="§"/>
                      </a:pPr>
                      <a:r>
                        <a:rPr lang="en-US" sz="1300" b="1" i="0" dirty="0">
                          <a:ln>
                            <a:noFill/>
                          </a:ln>
                          <a:solidFill>
                            <a:srgbClr val="E46C0A"/>
                          </a:solidFill>
                          <a:latin typeface="Tw Cen MT"/>
                          <a:cs typeface="Tw Cen MT"/>
                        </a:rPr>
                        <a:t>Talk in soft </a:t>
                      </a:r>
                      <a:r>
                        <a:rPr lang="en-US" sz="1400" b="1" i="0" kern="1200" dirty="0">
                          <a:ln>
                            <a:noFill/>
                          </a:ln>
                          <a:solidFill>
                            <a:schemeClr val="accent2"/>
                          </a:solidFill>
                          <a:latin typeface="Tw Cen MT"/>
                          <a:ea typeface="+mn-ea"/>
                          <a:cs typeface="Tw Cen MT"/>
                        </a:rPr>
                        <a:t>voices</a:t>
                      </a:r>
                    </a:p>
                  </a:txBody>
                  <a:tcPr marL="91028" marR="91028" horzOverflow="overflow"/>
                </a:tc>
                <a:tc>
                  <a:txBody>
                    <a:bodyPr/>
                    <a:lstStyle/>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cs typeface="Tw Cen MT"/>
                        </a:rPr>
                        <a:t>Listen for direction to next activity</a:t>
                      </a:r>
                    </a:p>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1" i="0" u="none" strike="noStrike" cap="none" normalizeH="0" baseline="0" dirty="0">
                          <a:ln>
                            <a:noFill/>
                          </a:ln>
                          <a:solidFill>
                            <a:srgbClr val="E46C0A"/>
                          </a:solidFill>
                          <a:effectLst/>
                          <a:latin typeface="Tw Cen MT"/>
                          <a:ea typeface="Arial" pitchFamily="-111" charset="0"/>
                          <a:cs typeface="Tw Cen MT"/>
                        </a:rPr>
                        <a:t>Be silent</a:t>
                      </a:r>
                    </a:p>
                  </a:txBody>
                  <a:tcPr marL="91028" marR="91028" horzOverflow="overflow"/>
                </a:tc>
                <a:tc>
                  <a:txBody>
                    <a:bodyPr/>
                    <a:lstStyle/>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cs typeface="Tw Cen MT"/>
                        </a:rPr>
                        <a:t>Listen to understand your peers </a:t>
                      </a:r>
                    </a:p>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cs typeface="Tw Cen MT"/>
                        </a:rPr>
                        <a:t>Take turns speaking</a:t>
                      </a:r>
                    </a:p>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ea typeface="+mn-ea"/>
                          <a:cs typeface="Tw Cen MT"/>
                        </a:rPr>
                        <a:t>Use kind words with feedback</a:t>
                      </a:r>
                    </a:p>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1" i="0" u="none" strike="noStrike" cap="none" normalizeH="0" baseline="0" dirty="0">
                          <a:ln>
                            <a:noFill/>
                          </a:ln>
                          <a:solidFill>
                            <a:srgbClr val="E46C0A"/>
                          </a:solidFill>
                          <a:effectLst/>
                          <a:latin typeface="Tw Cen MT"/>
                          <a:ea typeface="+mn-ea"/>
                          <a:cs typeface="Tw Cen MT"/>
                        </a:rPr>
                        <a:t>Speak only to group members</a:t>
                      </a:r>
                      <a:endParaRPr kumimoji="0" lang="en-US" sz="1300" b="1" i="0" u="none" strike="noStrike" cap="none" normalizeH="0" baseline="0" dirty="0">
                        <a:ln>
                          <a:noFill/>
                        </a:ln>
                        <a:solidFill>
                          <a:srgbClr val="E46C0A"/>
                        </a:solidFill>
                        <a:effectLst/>
                        <a:latin typeface="Tw Cen MT"/>
                        <a:ea typeface="Arial" pitchFamily="-111" charset="0"/>
                        <a:cs typeface="Tw Cen MT"/>
                      </a:endParaRPr>
                    </a:p>
                  </a:txBody>
                  <a:tcPr marL="91028" marR="91028" horzOverflow="overflow"/>
                </a:tc>
                <a:extLst>
                  <a:ext uri="{0D108BD9-81ED-4DB2-BD59-A6C34878D82A}">
                    <a16:rowId xmlns:a16="http://schemas.microsoft.com/office/drawing/2014/main" val="10003"/>
                  </a:ext>
                </a:extLst>
              </a:tr>
              <a:tr h="134389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2"/>
                        </a:solidFill>
                        <a:effectLst/>
                        <a:latin typeface="Tw Cen MT"/>
                        <a:cs typeface="Tw Cen M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2"/>
                          </a:solidFill>
                          <a:effectLst/>
                          <a:latin typeface="Tw Cen MT"/>
                          <a:cs typeface="Tw Cen MT"/>
                        </a:rPr>
                        <a:t>Be Safe</a:t>
                      </a:r>
                      <a:endParaRPr kumimoji="0" lang="en-US" sz="1400" b="0" i="0" u="none" strike="noStrike" cap="none" normalizeH="0" baseline="0" dirty="0">
                        <a:ln>
                          <a:noFill/>
                        </a:ln>
                        <a:solidFill>
                          <a:schemeClr val="tx2"/>
                        </a:solidFill>
                        <a:effectLst/>
                        <a:latin typeface="Tw Cen MT"/>
                        <a:ea typeface="Arial" pitchFamily="-111" charset="0"/>
                        <a:cs typeface="Tw Cen MT"/>
                      </a:endParaRPr>
                    </a:p>
                  </a:txBody>
                  <a:tcPr marL="91028" marR="91028" horzOverflow="overflow">
                    <a:solidFill>
                      <a:schemeClr val="bg1">
                        <a:lumMod val="65000"/>
                        <a:lumOff val="35000"/>
                      </a:schemeClr>
                    </a:solidFill>
                  </a:tcPr>
                </a:tc>
                <a:tc>
                  <a:txBody>
                    <a:bodyPr/>
                    <a:lstStyle/>
                    <a:p>
                      <a:pPr marL="173038" indent="-173038">
                        <a:buFont typeface="Arial"/>
                        <a:buChar char="•"/>
                      </a:pPr>
                      <a:r>
                        <a:rPr lang="en-US" sz="1400" b="0" i="0" dirty="0">
                          <a:ln>
                            <a:noFill/>
                          </a:ln>
                          <a:solidFill>
                            <a:schemeClr val="tx2"/>
                          </a:solidFill>
                          <a:latin typeface="Tw Cen MT"/>
                          <a:cs typeface="Tw Cen MT"/>
                        </a:rPr>
                        <a:t>Walk quietly</a:t>
                      </a:r>
                    </a:p>
                  </a:txBody>
                  <a:tcPr marL="91028" marR="91028" horzOverflow="overflow"/>
                </a:tc>
                <a:tc>
                  <a:txBody>
                    <a:bodyPr/>
                    <a:lstStyle/>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cs typeface="Tw Cen MT"/>
                        </a:rPr>
                        <a:t>Talk to someone if you need help</a:t>
                      </a:r>
                    </a:p>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ea typeface="Arial" pitchFamily="-111" charset="0"/>
                          <a:cs typeface="Tw Cen MT"/>
                        </a:rPr>
                        <a:t>Talk to someone if it will make you feel better</a:t>
                      </a:r>
                    </a:p>
                  </a:txBody>
                  <a:tcPr marL="91028" marR="91028" horzOverflow="overflow"/>
                </a:tc>
                <a:tc>
                  <a:txBody>
                    <a:bodyPr/>
                    <a:lstStyle/>
                    <a:p>
                      <a:pPr marL="285750" indent="-285750">
                        <a:spcBef>
                          <a:spcPts val="0"/>
                        </a:spcBef>
                        <a:spcAft>
                          <a:spcPts val="0"/>
                        </a:spcAft>
                        <a:buFont typeface="Wingdings" charset="2"/>
                        <a:buChar char="§"/>
                      </a:pPr>
                      <a:r>
                        <a:rPr lang="en-US" sz="1300" b="0" i="0" dirty="0">
                          <a:ln>
                            <a:noFill/>
                          </a:ln>
                          <a:solidFill>
                            <a:schemeClr val="tx2"/>
                          </a:solidFill>
                          <a:latin typeface="Tw Cen MT"/>
                          <a:cs typeface="Tw Cen MT"/>
                        </a:rPr>
                        <a:t>Put personal belongings in designated areas</a:t>
                      </a:r>
                    </a:p>
                    <a:p>
                      <a:pPr marL="285750" indent="-285750">
                        <a:spcBef>
                          <a:spcPts val="0"/>
                        </a:spcBef>
                        <a:spcAft>
                          <a:spcPts val="0"/>
                        </a:spcAft>
                        <a:buFont typeface="Wingdings" charset="2"/>
                        <a:buChar char="§"/>
                      </a:pPr>
                      <a:r>
                        <a:rPr lang="en-US" sz="1300" b="0" i="0" dirty="0">
                          <a:ln>
                            <a:noFill/>
                          </a:ln>
                          <a:solidFill>
                            <a:schemeClr val="tx2"/>
                          </a:solidFill>
                          <a:latin typeface="Tw Cen MT"/>
                          <a:cs typeface="Tw Cen MT"/>
                        </a:rPr>
                        <a:t>Take your seat</a:t>
                      </a:r>
                    </a:p>
                  </a:txBody>
                  <a:tcPr marL="91028" marR="91028" horzOverflow="overflow"/>
                </a:tc>
                <a:tc>
                  <a:txBody>
                    <a:bodyPr/>
                    <a:lstStyle/>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cs typeface="Tw Cen MT"/>
                        </a:rPr>
                        <a:t>Stand up</a:t>
                      </a:r>
                    </a:p>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ea typeface="Arial" pitchFamily="-111" charset="0"/>
                          <a:cs typeface="Tw Cen MT"/>
                        </a:rPr>
                        <a:t>Push in chair</a:t>
                      </a:r>
                    </a:p>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ea typeface="Arial" pitchFamily="-111" charset="0"/>
                          <a:cs typeface="Tw Cen MT"/>
                        </a:rPr>
                        <a:t>Wait for group to be called to line up</a:t>
                      </a:r>
                    </a:p>
                  </a:txBody>
                  <a:tcPr marL="91028" marR="91028" horzOverflow="overflow"/>
                </a:tc>
                <a:tc>
                  <a:txBody>
                    <a:bodyPr/>
                    <a:lstStyle/>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cs typeface="Tw Cen MT"/>
                        </a:rPr>
                        <a:t>Clean up area when time is up</a:t>
                      </a:r>
                      <a:endParaRPr kumimoji="0" lang="en-US" sz="1300" b="0" i="0" u="none" strike="noStrike" cap="none" normalizeH="0" baseline="0" dirty="0">
                        <a:ln>
                          <a:noFill/>
                        </a:ln>
                        <a:solidFill>
                          <a:schemeClr val="tx2"/>
                        </a:solidFill>
                        <a:effectLst/>
                        <a:latin typeface="Tw Cen MT"/>
                        <a:ea typeface="Arial" pitchFamily="-111" charset="0"/>
                        <a:cs typeface="Tw Cen MT"/>
                      </a:endParaRPr>
                    </a:p>
                  </a:txBody>
                  <a:tcPr marL="91028" marR="91028" horzOverflow="overflow"/>
                </a:tc>
                <a:extLst>
                  <a:ext uri="{0D108BD9-81ED-4DB2-BD59-A6C34878D82A}">
                    <a16:rowId xmlns:a16="http://schemas.microsoft.com/office/drawing/2014/main" val="10004"/>
                  </a:ext>
                </a:extLst>
              </a:tr>
            </a:tbl>
          </a:graphicData>
        </a:graphic>
      </p:graphicFrame>
      <p:sp>
        <p:nvSpPr>
          <p:cNvPr id="3" name="Frame 2"/>
          <p:cNvSpPr/>
          <p:nvPr/>
        </p:nvSpPr>
        <p:spPr>
          <a:xfrm>
            <a:off x="2874111" y="376026"/>
            <a:ext cx="1908065" cy="6052665"/>
          </a:xfrm>
          <a:prstGeom prst="frame">
            <a:avLst/>
          </a:prstGeom>
          <a:solidFill>
            <a:srgbClr val="FFCC66"/>
          </a:solidFill>
          <a:ln w="12700" cmpd="sng"/>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19050">
                <a:solidFill>
                  <a:srgbClr val="DADADA">
                    <a:tint val="1000"/>
                  </a:srgbClr>
                </a:solidFill>
                <a:prstDash val="solid"/>
              </a:ln>
              <a:solidFill>
                <a:srgbClr val="E9BF35"/>
              </a:solidFill>
              <a:effectLst>
                <a:outerShdw blurRad="50000" dist="50800" dir="7500000" algn="tl">
                  <a:srgbClr val="000000">
                    <a:shade val="5000"/>
                    <a:alpha val="35000"/>
                  </a:srgbClr>
                </a:outerShdw>
              </a:effectLst>
              <a:uLnTx/>
              <a:uFillTx/>
              <a:latin typeface="Century Gothic" panose="020B0502020202020204"/>
              <a:ea typeface="+mn-ea"/>
              <a:cs typeface="+mn-cs"/>
            </a:endParaRPr>
          </a:p>
        </p:txBody>
      </p:sp>
      <p:sp>
        <p:nvSpPr>
          <p:cNvPr id="4" name="Left Arrow 3"/>
          <p:cNvSpPr/>
          <p:nvPr/>
        </p:nvSpPr>
        <p:spPr>
          <a:xfrm rot="10800000">
            <a:off x="584364" y="687812"/>
            <a:ext cx="1792592" cy="1091877"/>
          </a:xfrm>
          <a:prstGeom prst="leftArrow">
            <a:avLst/>
          </a:prstGeom>
          <a:solidFill>
            <a:srgbClr val="FFCC6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entury Gothic" panose="020B0502020202020204"/>
              <a:ea typeface="+mn-ea"/>
              <a:cs typeface="+mn-cs"/>
            </a:endParaRPr>
          </a:p>
        </p:txBody>
      </p:sp>
      <p:sp>
        <p:nvSpPr>
          <p:cNvPr id="6" name="Left Arrow 5"/>
          <p:cNvSpPr/>
          <p:nvPr/>
        </p:nvSpPr>
        <p:spPr>
          <a:xfrm>
            <a:off x="4136082" y="5105430"/>
            <a:ext cx="1773105" cy="1190530"/>
          </a:xfrm>
          <a:prstGeom prst="leftArrow">
            <a:avLst>
              <a:gd name="adj1" fmla="val 50000"/>
              <a:gd name="adj2" fmla="val 45871"/>
            </a:avLst>
          </a:prstGeom>
          <a:solidFill>
            <a:srgbClr val="FFCC6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entury Gothic" panose="020B0502020202020204"/>
                <a:ea typeface="+mn-ea"/>
                <a:cs typeface="+mn-cs"/>
              </a:rPr>
              <a:t>Classroom Rules</a:t>
            </a:r>
          </a:p>
        </p:txBody>
      </p:sp>
      <p:sp>
        <p:nvSpPr>
          <p:cNvPr id="7" name="Left Arrow 6"/>
          <p:cNvSpPr/>
          <p:nvPr/>
        </p:nvSpPr>
        <p:spPr>
          <a:xfrm>
            <a:off x="8793027" y="376026"/>
            <a:ext cx="1548443" cy="1066801"/>
          </a:xfrm>
          <a:prstGeom prst="leftArrow">
            <a:avLst>
              <a:gd name="adj1" fmla="val 50000"/>
              <a:gd name="adj2" fmla="val 49078"/>
            </a:avLst>
          </a:prstGeom>
          <a:solidFill>
            <a:srgbClr val="FFCC6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entury Gothic" panose="020B0502020202020204"/>
                <a:ea typeface="+mn-ea"/>
                <a:cs typeface="+mn-cs"/>
              </a:rPr>
              <a:t>Classroom Routines</a:t>
            </a:r>
          </a:p>
        </p:txBody>
      </p:sp>
      <p:sp>
        <p:nvSpPr>
          <p:cNvPr id="9" name="Left Arrow 8"/>
          <p:cNvSpPr/>
          <p:nvPr/>
        </p:nvSpPr>
        <p:spPr>
          <a:xfrm>
            <a:off x="5776486" y="322387"/>
            <a:ext cx="1685296" cy="1174078"/>
          </a:xfrm>
          <a:prstGeom prst="leftArrow">
            <a:avLst>
              <a:gd name="adj1" fmla="val 50000"/>
              <a:gd name="adj2" fmla="val 42870"/>
            </a:avLst>
          </a:prstGeom>
          <a:solidFill>
            <a:srgbClr val="FFCC6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entury Gothic" panose="020B0502020202020204"/>
                <a:ea typeface="+mn-ea"/>
                <a:cs typeface="+mn-cs"/>
              </a:rPr>
              <a:t>Pro-social/Social Emotional  </a:t>
            </a:r>
          </a:p>
        </p:txBody>
      </p:sp>
      <p:sp>
        <p:nvSpPr>
          <p:cNvPr id="2" name="TextBox 1"/>
          <p:cNvSpPr txBox="1"/>
          <p:nvPr/>
        </p:nvSpPr>
        <p:spPr>
          <a:xfrm>
            <a:off x="658761" y="993058"/>
            <a:ext cx="133718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a:ea typeface="+mn-ea"/>
                <a:cs typeface="+mn-cs"/>
              </a:rPr>
              <a:t>School-wide Expectations</a:t>
            </a:r>
          </a:p>
        </p:txBody>
      </p:sp>
    </p:spTree>
    <p:extLst>
      <p:ext uri="{BB962C8B-B14F-4D97-AF65-F5344CB8AC3E}">
        <p14:creationId xmlns:p14="http://schemas.microsoft.com/office/powerpoint/2010/main" val="385846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en-US" sz="3200" dirty="0"/>
              <a:t>Highlight future usefulness of behavior</a:t>
            </a:r>
          </a:p>
          <a:p>
            <a:r>
              <a:rPr lang="en-US" sz="3200" dirty="0"/>
              <a:t>Linking the behavior to underlying thoughts, emotions, and dispositions</a:t>
            </a:r>
          </a:p>
          <a:p>
            <a:r>
              <a:rPr lang="en-US" sz="3200" dirty="0"/>
              <a:t>Encouraging the student to take pride in her own behavior</a:t>
            </a:r>
          </a:p>
          <a:p>
            <a:r>
              <a:rPr lang="en-US" sz="3200" dirty="0"/>
              <a:t>Focusing on student’s specific achievement toward the achievement</a:t>
            </a:r>
          </a:p>
          <a:p>
            <a:r>
              <a:rPr lang="en-US" sz="3200" dirty="0"/>
              <a:t>Linking behavior to underlying thoughts, emotions, and dispositions to support prosocial behavior</a:t>
            </a:r>
          </a:p>
          <a:p>
            <a:r>
              <a:rPr lang="en-US" sz="3200" dirty="0"/>
              <a:t>Highlighting the future value of the behavior</a:t>
            </a:r>
          </a:p>
          <a:p>
            <a:r>
              <a:rPr lang="en-US" sz="3200" dirty="0"/>
              <a:t>Encouraging the student to self evaluate their prosocial behavior</a:t>
            </a:r>
          </a:p>
          <a:p>
            <a:pPr marL="0" indent="0">
              <a:buNone/>
            </a:pPr>
            <a:endParaRPr lang="en-US" sz="3200" b="1" i="1" dirty="0"/>
          </a:p>
        </p:txBody>
      </p:sp>
      <p:sp>
        <p:nvSpPr>
          <p:cNvPr id="2" name="Title 1"/>
          <p:cNvSpPr>
            <a:spLocks noGrp="1"/>
          </p:cNvSpPr>
          <p:nvPr>
            <p:ph type="title"/>
          </p:nvPr>
        </p:nvSpPr>
        <p:spPr>
          <a:xfrm>
            <a:off x="3916017" y="764373"/>
            <a:ext cx="7590184" cy="1293028"/>
          </a:xfrm>
        </p:spPr>
        <p:txBody>
          <a:bodyPr>
            <a:normAutofit fontScale="90000"/>
          </a:bodyPr>
          <a:lstStyle/>
          <a:p>
            <a:r>
              <a:rPr lang="en-US" b="1" i="1" dirty="0"/>
              <a:t>Effective Ways to Praise and Acknowledge:</a:t>
            </a:r>
            <a:br>
              <a:rPr lang="en-US" b="1" i="1" dirty="0"/>
            </a:br>
            <a:endParaRPr lang="en-US" dirty="0"/>
          </a:p>
        </p:txBody>
      </p:sp>
    </p:spTree>
    <p:extLst>
      <p:ext uri="{BB962C8B-B14F-4D97-AF65-F5344CB8AC3E}">
        <p14:creationId xmlns:p14="http://schemas.microsoft.com/office/powerpoint/2010/main" val="2571123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153400" y="764373"/>
            <a:ext cx="3352800" cy="1293028"/>
          </a:xfrm>
        </p:spPr>
        <p:txBody>
          <a:bodyPr>
            <a:normAutofit/>
          </a:bodyPr>
          <a:lstStyle/>
          <a:p>
            <a:r>
              <a:rPr lang="en-US" dirty="0"/>
              <a:t>Tier 1 PBS in </a:t>
            </a:r>
            <a:r>
              <a:rPr lang="en-US" dirty="0" err="1"/>
              <a:t>DElaware</a:t>
            </a:r>
            <a:endParaRPr lang="en-US" dirty="0"/>
          </a:p>
        </p:txBody>
      </p:sp>
      <p:pic>
        <p:nvPicPr>
          <p:cNvPr id="1026" name="Picture 2" descr="http://wh1.oet.udel.edu/pbs/wp-content/uploads/2018/10/Tier-1-Image-300x15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794" y="916773"/>
            <a:ext cx="6911701" cy="36171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19300" y="5219700"/>
            <a:ext cx="9086850" cy="584775"/>
          </a:xfrm>
          <a:prstGeom prst="rect">
            <a:avLst/>
          </a:prstGeom>
          <a:noFill/>
        </p:spPr>
        <p:txBody>
          <a:bodyPr wrap="square" rtlCol="0">
            <a:spAutoFit/>
          </a:bodyPr>
          <a:lstStyle/>
          <a:p>
            <a:r>
              <a:rPr lang="en-US" sz="3200" b="1" dirty="0">
                <a:solidFill>
                  <a:schemeClr val="accent4">
                    <a:lumMod val="60000"/>
                    <a:lumOff val="40000"/>
                  </a:schemeClr>
                </a:solidFill>
              </a:rPr>
              <a:t>See the DE-PBS Key Feature Status Tracker</a:t>
            </a:r>
          </a:p>
        </p:txBody>
      </p:sp>
    </p:spTree>
    <p:extLst>
      <p:ext uri="{BB962C8B-B14F-4D97-AF65-F5344CB8AC3E}">
        <p14:creationId xmlns:p14="http://schemas.microsoft.com/office/powerpoint/2010/main" val="23030227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chemeClr val="accent4">
                    <a:lumMod val="60000"/>
                    <a:lumOff val="40000"/>
                  </a:schemeClr>
                </a:solidFill>
              </a:rPr>
              <a:t>Practicing Effective praise</a:t>
            </a:r>
          </a:p>
        </p:txBody>
      </p:sp>
      <p:sp>
        <p:nvSpPr>
          <p:cNvPr id="5" name="Content Placeholder 4"/>
          <p:cNvSpPr>
            <a:spLocks noGrp="1"/>
          </p:cNvSpPr>
          <p:nvPr>
            <p:ph idx="1"/>
          </p:nvPr>
        </p:nvSpPr>
        <p:spPr/>
        <p:txBody>
          <a:bodyPr/>
          <a:lstStyle/>
          <a:p>
            <a:pPr marL="514350" indent="-514350">
              <a:buFont typeface="+mj-lt"/>
              <a:buAutoNum type="arabicPeriod"/>
            </a:pPr>
            <a:r>
              <a:rPr lang="en-US" sz="2800" dirty="0"/>
              <a:t>Go to socrative.com</a:t>
            </a:r>
          </a:p>
          <a:p>
            <a:pPr marL="514350" indent="-514350">
              <a:buFont typeface="+mj-lt"/>
              <a:buAutoNum type="arabicPeriod"/>
            </a:pPr>
            <a:r>
              <a:rPr lang="en-US" sz="2800" dirty="0"/>
              <a:t>Select “Student Login”</a:t>
            </a:r>
          </a:p>
          <a:p>
            <a:pPr marL="514350" indent="-514350">
              <a:buFont typeface="+mj-lt"/>
              <a:buAutoNum type="arabicPeriod"/>
            </a:pPr>
            <a:r>
              <a:rPr lang="en-US" sz="2800" dirty="0"/>
              <a:t>In the “Room Name” box type: SXBVFR8</a:t>
            </a:r>
          </a:p>
          <a:p>
            <a:pPr marL="514350" indent="-514350">
              <a:buFont typeface="+mj-lt"/>
              <a:buAutoNum type="arabicPeriod"/>
            </a:pPr>
            <a:r>
              <a:rPr lang="en-US" sz="2800" dirty="0"/>
              <a:t>Answer the questions as they appear on your screen</a:t>
            </a:r>
          </a:p>
          <a:p>
            <a:endParaRPr lang="en-US" dirty="0"/>
          </a:p>
        </p:txBody>
      </p:sp>
    </p:spTree>
    <p:extLst>
      <p:ext uri="{BB962C8B-B14F-4D97-AF65-F5344CB8AC3E}">
        <p14:creationId xmlns:p14="http://schemas.microsoft.com/office/powerpoint/2010/main" val="36588539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5417" y="718317"/>
            <a:ext cx="8542351" cy="1325563"/>
          </a:xfrm>
        </p:spPr>
        <p:txBody>
          <a:bodyPr/>
          <a:lstStyle/>
          <a:p>
            <a:r>
              <a:rPr lang="en-US" dirty="0"/>
              <a:t>Acknowledgement of implementation practices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4429" y="2525462"/>
            <a:ext cx="8253968" cy="1028571"/>
          </a:xfrm>
          <a:prstGeom prst="rect">
            <a:avLst/>
          </a:prstGeom>
        </p:spPr>
      </p:pic>
      <p:graphicFrame>
        <p:nvGraphicFramePr>
          <p:cNvPr id="6" name="Table 5"/>
          <p:cNvGraphicFramePr>
            <a:graphicFrameLocks noGrp="1"/>
          </p:cNvGraphicFramePr>
          <p:nvPr>
            <p:extLst/>
          </p:nvPr>
        </p:nvGraphicFramePr>
        <p:xfrm>
          <a:off x="1653523" y="3836833"/>
          <a:ext cx="7557972" cy="2382520"/>
        </p:xfrm>
        <a:graphic>
          <a:graphicData uri="http://schemas.openxmlformats.org/drawingml/2006/table">
            <a:tbl>
              <a:tblPr firstRow="1" bandRow="1">
                <a:tableStyleId>{5C22544A-7EE6-4342-B048-85BDC9FD1C3A}</a:tableStyleId>
              </a:tblPr>
              <a:tblGrid>
                <a:gridCol w="2175761">
                  <a:extLst>
                    <a:ext uri="{9D8B030D-6E8A-4147-A177-3AD203B41FA5}">
                      <a16:colId xmlns:a16="http://schemas.microsoft.com/office/drawing/2014/main" val="2521826650"/>
                    </a:ext>
                  </a:extLst>
                </a:gridCol>
                <a:gridCol w="2728287">
                  <a:extLst>
                    <a:ext uri="{9D8B030D-6E8A-4147-A177-3AD203B41FA5}">
                      <a16:colId xmlns:a16="http://schemas.microsoft.com/office/drawing/2014/main" val="1709362280"/>
                    </a:ext>
                  </a:extLst>
                </a:gridCol>
                <a:gridCol w="2653924">
                  <a:extLst>
                    <a:ext uri="{9D8B030D-6E8A-4147-A177-3AD203B41FA5}">
                      <a16:colId xmlns:a16="http://schemas.microsoft.com/office/drawing/2014/main" val="1510487797"/>
                    </a:ext>
                  </a:extLst>
                </a:gridCol>
              </a:tblGrid>
              <a:tr h="370840">
                <a:tc>
                  <a:txBody>
                    <a:bodyPr/>
                    <a:lstStyle/>
                    <a:p>
                      <a:r>
                        <a:rPr lang="en-US" dirty="0">
                          <a:solidFill>
                            <a:schemeClr val="tx1"/>
                          </a:solidFill>
                        </a:rPr>
                        <a:t>Universal Support</a:t>
                      </a:r>
                    </a:p>
                  </a:txBody>
                  <a:tcPr>
                    <a:solidFill>
                      <a:schemeClr val="bg1"/>
                    </a:solidFill>
                  </a:tcPr>
                </a:tc>
                <a:tc>
                  <a:txBody>
                    <a:bodyPr/>
                    <a:lstStyle/>
                    <a:p>
                      <a:r>
                        <a:rPr lang="en-US" dirty="0">
                          <a:solidFill>
                            <a:schemeClr val="tx1"/>
                          </a:solidFill>
                        </a:rPr>
                        <a:t>Supplemental Support</a:t>
                      </a:r>
                    </a:p>
                  </a:txBody>
                  <a:tcPr>
                    <a:solidFill>
                      <a:schemeClr val="bg1"/>
                    </a:solidFill>
                  </a:tcPr>
                </a:tc>
                <a:tc>
                  <a:txBody>
                    <a:bodyPr/>
                    <a:lstStyle/>
                    <a:p>
                      <a:r>
                        <a:rPr lang="en-US" dirty="0">
                          <a:solidFill>
                            <a:schemeClr val="tx1"/>
                          </a:solidFill>
                        </a:rPr>
                        <a:t>Individualized Support</a:t>
                      </a:r>
                    </a:p>
                  </a:txBody>
                  <a:tcPr>
                    <a:solidFill>
                      <a:schemeClr val="bg1"/>
                    </a:solidFill>
                  </a:tcPr>
                </a:tc>
                <a:extLst>
                  <a:ext uri="{0D108BD9-81ED-4DB2-BD59-A6C34878D82A}">
                    <a16:rowId xmlns:a16="http://schemas.microsoft.com/office/drawing/2014/main" val="2050878080"/>
                  </a:ext>
                </a:extLst>
              </a:tr>
              <a:tr h="370840">
                <a:tc>
                  <a:txBody>
                    <a:bodyPr/>
                    <a:lstStyle/>
                    <a:p>
                      <a:r>
                        <a:rPr lang="en-US" dirty="0">
                          <a:solidFill>
                            <a:schemeClr val="tx1"/>
                          </a:solidFill>
                        </a:rPr>
                        <a:t>All educators are acknowledged</a:t>
                      </a:r>
                      <a:r>
                        <a:rPr lang="en-US" baseline="0" dirty="0">
                          <a:solidFill>
                            <a:schemeClr val="tx1"/>
                          </a:solidFill>
                        </a:rPr>
                        <a:t> for developing classroom climates</a:t>
                      </a:r>
                      <a:endParaRPr lang="en-US" dirty="0">
                        <a:solidFill>
                          <a:schemeClr val="tx1"/>
                        </a:solidFill>
                      </a:endParaRPr>
                    </a:p>
                  </a:txBody>
                  <a:tcPr>
                    <a:solidFill>
                      <a:schemeClr val="bg1"/>
                    </a:solidFill>
                  </a:tcPr>
                </a:tc>
                <a:tc>
                  <a:txBody>
                    <a:bodyPr/>
                    <a:lstStyle/>
                    <a:p>
                      <a:r>
                        <a:rPr lang="en-US" dirty="0">
                          <a:solidFill>
                            <a:schemeClr val="tx1"/>
                          </a:solidFill>
                        </a:rPr>
                        <a:t>Selected or participating educators are acknowledged with greater frequency for implementing climate</a:t>
                      </a:r>
                      <a:r>
                        <a:rPr lang="en-US" baseline="0" dirty="0">
                          <a:solidFill>
                            <a:schemeClr val="tx1"/>
                          </a:solidFill>
                        </a:rPr>
                        <a:t> practices</a:t>
                      </a:r>
                      <a:endParaRPr lang="en-US" dirty="0">
                        <a:solidFill>
                          <a:schemeClr val="tx1"/>
                        </a:solidFill>
                      </a:endParaRPr>
                    </a:p>
                  </a:txBody>
                  <a:tcPr>
                    <a:solidFill>
                      <a:schemeClr val="bg1"/>
                    </a:solidFill>
                  </a:tcPr>
                </a:tc>
                <a:tc>
                  <a:txBody>
                    <a:bodyPr/>
                    <a:lstStyle/>
                    <a:p>
                      <a:r>
                        <a:rPr lang="en-US" dirty="0">
                          <a:solidFill>
                            <a:schemeClr val="tx1"/>
                          </a:solidFill>
                        </a:rPr>
                        <a:t>Individual educators are acknowledged</a:t>
                      </a:r>
                      <a:r>
                        <a:rPr lang="en-US" baseline="0" dirty="0">
                          <a:solidFill>
                            <a:schemeClr val="tx1"/>
                          </a:solidFill>
                        </a:rPr>
                        <a:t> at high rates for implementing specific classroom PBIS practices</a:t>
                      </a:r>
                      <a:endParaRPr lang="en-US" dirty="0">
                        <a:solidFill>
                          <a:schemeClr val="tx1"/>
                        </a:solidFill>
                      </a:endParaRPr>
                    </a:p>
                  </a:txBody>
                  <a:tcPr>
                    <a:solidFill>
                      <a:schemeClr val="bg1"/>
                    </a:solidFill>
                  </a:tcPr>
                </a:tc>
                <a:extLst>
                  <a:ext uri="{0D108BD9-81ED-4DB2-BD59-A6C34878D82A}">
                    <a16:rowId xmlns:a16="http://schemas.microsoft.com/office/drawing/2014/main" val="1102705209"/>
                  </a:ext>
                </a:extLst>
              </a:tr>
            </a:tbl>
          </a:graphicData>
        </a:graphic>
      </p:graphicFrame>
    </p:spTree>
    <p:extLst>
      <p:ext uri="{BB962C8B-B14F-4D97-AF65-F5344CB8AC3E}">
        <p14:creationId xmlns:p14="http://schemas.microsoft.com/office/powerpoint/2010/main" val="26554248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Group 2"/>
          <p:cNvGraphicFramePr>
            <a:graphicFrameLocks noGrp="1"/>
          </p:cNvGraphicFramePr>
          <p:nvPr>
            <p:extLst/>
          </p:nvPr>
        </p:nvGraphicFramePr>
        <p:xfrm>
          <a:off x="1708150" y="734461"/>
          <a:ext cx="8686800" cy="6035673"/>
        </p:xfrm>
        <a:graphic>
          <a:graphicData uri="http://schemas.openxmlformats.org/drawingml/2006/table">
            <a:tbl>
              <a:tblPr/>
              <a:tblGrid>
                <a:gridCol w="3294063">
                  <a:extLst>
                    <a:ext uri="{9D8B030D-6E8A-4147-A177-3AD203B41FA5}">
                      <a16:colId xmlns:a16="http://schemas.microsoft.com/office/drawing/2014/main" val="20000"/>
                    </a:ext>
                  </a:extLst>
                </a:gridCol>
                <a:gridCol w="1349375">
                  <a:extLst>
                    <a:ext uri="{9D8B030D-6E8A-4147-A177-3AD203B41FA5}">
                      <a16:colId xmlns:a16="http://schemas.microsoft.com/office/drawing/2014/main" val="20001"/>
                    </a:ext>
                  </a:extLst>
                </a:gridCol>
                <a:gridCol w="1604962">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tblGrid>
              <a:tr h="3048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charset="0"/>
                          <a:cs typeface="Times New Roman" pitchFamily="18" charset="0"/>
                        </a:rPr>
                        <a:t>TYPE</a:t>
                      </a:r>
                      <a:endParaRPr kumimoji="0" lang="en-US" sz="1400" b="1" i="0" u="none" strike="noStrike" cap="none" normalizeH="0" baseline="0" dirty="0">
                        <a:ln>
                          <a:noFill/>
                        </a:ln>
                        <a:solidFill>
                          <a:schemeClr val="bg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latin typeface="Arial" charset="0"/>
                          <a:cs typeface="Times New Roman" pitchFamily="18" charset="0"/>
                        </a:rPr>
                        <a:t>WHAT</a:t>
                      </a:r>
                      <a:endParaRPr kumimoji="0" lang="en-US" sz="1400" b="1" i="0" u="none" strike="noStrike" cap="none" normalizeH="0" baseline="0">
                        <a:ln>
                          <a:noFill/>
                        </a:ln>
                        <a:solidFill>
                          <a:schemeClr val="bg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latin typeface="Arial" charset="0"/>
                          <a:cs typeface="Times New Roman" pitchFamily="18" charset="0"/>
                        </a:rPr>
                        <a:t>WHEN</a:t>
                      </a:r>
                      <a:endParaRPr kumimoji="0" lang="en-US" sz="1400" b="1" i="0" u="none" strike="noStrike" cap="none" normalizeH="0" baseline="0">
                        <a:ln>
                          <a:noFill/>
                        </a:ln>
                        <a:solidFill>
                          <a:schemeClr val="bg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latin typeface="Arial" charset="0"/>
                          <a:cs typeface="Times New Roman" pitchFamily="18" charset="0"/>
                        </a:rPr>
                        <a:t>WHERE</a:t>
                      </a:r>
                      <a:endParaRPr kumimoji="0" lang="en-US" sz="1400" b="1" i="0" u="none" strike="noStrike" cap="none" normalizeH="0" baseline="0">
                        <a:ln>
                          <a:noFill/>
                        </a:ln>
                        <a:solidFill>
                          <a:schemeClr val="bg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latin typeface="Arial" charset="0"/>
                          <a:cs typeface="Times New Roman" pitchFamily="18" charset="0"/>
                        </a:rPr>
                        <a:t>WHO</a:t>
                      </a:r>
                      <a:endParaRPr kumimoji="0" lang="en-US" sz="1400" b="1" i="0" u="none" strike="noStrike" cap="none" normalizeH="0" baseline="0">
                        <a:ln>
                          <a:noFill/>
                        </a:ln>
                        <a:solidFill>
                          <a:schemeClr val="bg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5912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cs typeface="Times New Roman" pitchFamily="18" charset="0"/>
                        </a:rPr>
                        <a:t>Immediate/High Frequency </a:t>
                      </a:r>
                      <a:endParaRPr kumimoji="0" lang="en-US" sz="1200" b="0" i="0" u="none" strike="noStrike" cap="none" normalizeH="0" baseline="0" dirty="0">
                        <a:ln>
                          <a:noFill/>
                        </a:ln>
                        <a:solidFill>
                          <a:schemeClr val="bg1"/>
                        </a:solidFill>
                        <a:effectLst/>
                        <a:latin typeface="Arial"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charset="0"/>
                          <a:cs typeface="Times New Roman" pitchFamily="18" charset="0"/>
                        </a:rPr>
                        <a:t>In the moment, predictable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charset="0"/>
                          <a:cs typeface="Times New Roman" pitchFamily="18" charset="0"/>
                        </a:rPr>
                        <a:t>(e.g., </a:t>
                      </a:r>
                      <a:r>
                        <a:rPr kumimoji="0" lang="en-US" sz="1200" b="0" i="0" u="none" strike="noStrike" cap="none" normalizeH="0" baseline="0" dirty="0" err="1">
                          <a:ln>
                            <a:noFill/>
                          </a:ln>
                          <a:solidFill>
                            <a:schemeClr val="bg1"/>
                          </a:solidFill>
                          <a:effectLst/>
                          <a:latin typeface="Arial" charset="0"/>
                          <a:cs typeface="Times New Roman" pitchFamily="18" charset="0"/>
                        </a:rPr>
                        <a:t>Gotchas</a:t>
                      </a:r>
                      <a:r>
                        <a:rPr kumimoji="0" lang="en-US" sz="1200" b="0" i="0" u="none" strike="noStrike" cap="none" normalizeH="0" baseline="0" dirty="0">
                          <a:ln>
                            <a:noFill/>
                          </a:ln>
                          <a:solidFill>
                            <a:schemeClr val="bg1"/>
                          </a:solidFill>
                          <a:effectLst/>
                          <a:latin typeface="Arial" charset="0"/>
                          <a:cs typeface="Times New Roman" pitchFamily="18" charset="0"/>
                        </a:rPr>
                        <a:t>, Paws, High Fives)</a:t>
                      </a:r>
                      <a:endParaRPr kumimoji="0" lang="en-US" sz="1200" b="0" i="0" u="none" strike="noStrike" cap="none" normalizeH="0" baseline="0" dirty="0">
                        <a:ln>
                          <a:noFill/>
                        </a:ln>
                        <a:solidFill>
                          <a:schemeClr val="bg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rPr>
                        <a:t>KIDS: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bg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bg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rPr>
                        <a:t>ADULTS: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bg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bg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bg1"/>
                          </a:solidFill>
                          <a:effectLst/>
                          <a:latin typeface="Arial" charset="0"/>
                        </a:rPr>
                        <a:t>High frequency for a short time when first teaching desired behavior or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bg1"/>
                          </a:solidFill>
                          <a:effectLst/>
                          <a:latin typeface="Arial" charset="0"/>
                        </a:rPr>
                        <a:t>re-teaching identified problem behavior from data</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bg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bg1"/>
                          </a:solidFill>
                          <a:effectLst/>
                          <a:latin typeface="Arial" charset="0"/>
                        </a:rPr>
                        <a:t>ALL KIDS, ALL STAFF</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13717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bg1"/>
                          </a:solidFill>
                          <a:effectLst/>
                          <a:latin typeface="Arial" charset="0"/>
                          <a:cs typeface="Times New Roman" pitchFamily="18" charset="0"/>
                        </a:rPr>
                        <a:t>Redemption of  high frequency </a:t>
                      </a:r>
                      <a:endParaRPr kumimoji="0" lang="en-US" sz="1200" b="1" i="0" u="none" strike="noStrike" cap="none" normalizeH="0" baseline="0" dirty="0">
                        <a:ln>
                          <a:noFill/>
                        </a:ln>
                        <a:solidFill>
                          <a:schemeClr val="bg1"/>
                        </a:solidFill>
                        <a:effectLst/>
                        <a:latin typeface="Arial"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1" u="none" strike="noStrike" cap="none" normalizeH="0" baseline="0" dirty="0">
                          <a:ln>
                            <a:noFill/>
                          </a:ln>
                          <a:solidFill>
                            <a:schemeClr val="bg1"/>
                          </a:solidFill>
                          <a:effectLst/>
                          <a:latin typeface="Arial" charset="0"/>
                          <a:cs typeface="Times New Roman" pitchFamily="18" charset="0"/>
                        </a:rPr>
                        <a:t>(e.g., school store, drawings)</a:t>
                      </a:r>
                      <a:endParaRPr kumimoji="0" lang="en-US" sz="1200" b="0" i="0" u="none" strike="noStrike" cap="none" normalizeH="0" baseline="0" dirty="0">
                        <a:ln>
                          <a:noFill/>
                        </a:ln>
                        <a:solidFill>
                          <a:schemeClr val="bg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rPr>
                        <a:t>KIDS: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rPr>
                        <a:t>ADULTS: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bg1"/>
                          </a:solidFill>
                          <a:effectLst/>
                          <a:latin typeface="Arial" charset="0"/>
                        </a:rPr>
                        <a:t>At least monthly</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bg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bg1"/>
                          </a:solidFill>
                          <a:effectLst/>
                          <a:latin typeface="Arial" charset="0"/>
                        </a:rPr>
                        <a:t>ALL KIDS. ALL STAFF</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13656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cs typeface="Times New Roman" pitchFamily="18" charset="0"/>
                        </a:rPr>
                        <a:t>Intermittent/Unpredictable </a:t>
                      </a:r>
                      <a:r>
                        <a:rPr kumimoji="0" lang="en-US" sz="1200" b="0" i="1" u="none" strike="noStrike" cap="none" normalizeH="0" baseline="0" dirty="0">
                          <a:ln>
                            <a:noFill/>
                          </a:ln>
                          <a:solidFill>
                            <a:schemeClr val="bg1"/>
                          </a:solidFill>
                          <a:effectLst/>
                          <a:latin typeface="Arial" charset="0"/>
                          <a:cs typeface="Times New Roman" pitchFamily="18" charset="0"/>
                        </a:rPr>
                        <a:t>(e.g., surprise homework completion treat, random use of </a:t>
                      </a:r>
                      <a:r>
                        <a:rPr kumimoji="0" lang="en-US" sz="1200" b="0" i="1" u="none" strike="noStrike" cap="none" normalizeH="0" baseline="0" dirty="0" err="1">
                          <a:ln>
                            <a:noFill/>
                          </a:ln>
                          <a:solidFill>
                            <a:schemeClr val="bg1"/>
                          </a:solidFill>
                          <a:effectLst/>
                          <a:latin typeface="Arial" charset="0"/>
                          <a:cs typeface="Times New Roman" pitchFamily="18" charset="0"/>
                        </a:rPr>
                        <a:t>gotchas</a:t>
                      </a:r>
                      <a:r>
                        <a:rPr kumimoji="0" lang="en-US" sz="1200" b="0" i="1" u="none" strike="noStrike" cap="none" normalizeH="0" baseline="0" dirty="0">
                          <a:ln>
                            <a:noFill/>
                          </a:ln>
                          <a:solidFill>
                            <a:schemeClr val="bg1"/>
                          </a:solidFill>
                          <a:effectLst/>
                          <a:latin typeface="Arial" charset="0"/>
                          <a:cs typeface="Times New Roman" pitchFamily="18" charset="0"/>
                        </a:rPr>
                        <a:t> in hallway)</a:t>
                      </a:r>
                      <a:endParaRPr kumimoji="0" lang="en-US" sz="1200" b="0" i="0" u="none" strike="noStrike" cap="none" normalizeH="0" baseline="0" dirty="0">
                        <a:ln>
                          <a:noFill/>
                        </a:ln>
                        <a:solidFill>
                          <a:schemeClr val="bg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rPr>
                        <a:t>KIDS: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rPr>
                        <a:t>ADULTS: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bg1"/>
                          </a:solidFill>
                          <a:effectLst/>
                          <a:latin typeface="Arial" charset="0"/>
                        </a:rPr>
                        <a:t>Maintaining a taught behavior (fading)</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a:ln>
                          <a:noFill/>
                        </a:ln>
                        <a:solidFill>
                          <a:schemeClr val="bg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bg1"/>
                          </a:solidFill>
                          <a:effectLst/>
                          <a:latin typeface="Arial" charset="0"/>
                        </a:rPr>
                        <a:t>ALL KIDS, ALL STAFF</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140222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cs typeface="Times New Roman" pitchFamily="18" charset="0"/>
                        </a:rPr>
                        <a:t>Long-term School-wide Celebrations (school-wide not individually based)</a:t>
                      </a:r>
                      <a:endParaRPr kumimoji="0" lang="en-US" sz="1200" b="0" i="0" u="none" strike="noStrike" cap="none" normalizeH="0" baseline="0" dirty="0">
                        <a:ln>
                          <a:noFill/>
                        </a:ln>
                        <a:solidFill>
                          <a:schemeClr val="bg1"/>
                        </a:solidFill>
                        <a:effectLst/>
                        <a:latin typeface="Arial"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cs typeface="Times New Roman" pitchFamily="18" charset="0"/>
                        </a:rPr>
                        <a:t>FOR:</a:t>
                      </a:r>
                      <a:r>
                        <a:rPr kumimoji="0" lang="en-US" sz="1200" b="0" i="0" u="none" strike="noStrike" cap="none" normalizeH="0" baseline="0" dirty="0">
                          <a:ln>
                            <a:noFill/>
                          </a:ln>
                          <a:solidFill>
                            <a:schemeClr val="bg1"/>
                          </a:solidFill>
                          <a:effectLst/>
                          <a:latin typeface="Arial" charset="0"/>
                          <a:cs typeface="Times New Roman" pitchFamily="18" charset="0"/>
                        </a:rPr>
                        <a:t>  Ex:  ODR reduction, school-wide target met for certain setting/behavior area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cs typeface="Times New Roman" pitchFamily="18" charset="0"/>
                        </a:rPr>
                        <a:t>ACTIVITY:</a:t>
                      </a:r>
                      <a:r>
                        <a:rPr kumimoji="0" lang="en-US" sz="1200" b="0" i="0" u="none" strike="noStrike" cap="none" normalizeH="0" baseline="0" dirty="0">
                          <a:ln>
                            <a:noFill/>
                          </a:ln>
                          <a:solidFill>
                            <a:schemeClr val="bg1"/>
                          </a:solidFill>
                          <a:effectLst/>
                          <a:latin typeface="Arial" charset="0"/>
                          <a:cs typeface="Times New Roman" pitchFamily="18" charset="0"/>
                        </a:rPr>
                        <a:t>  (e.g., ice cream social, dance, game day)</a:t>
                      </a:r>
                      <a:endParaRPr kumimoji="0" lang="en-US" sz="1200" b="0" i="0" u="none" strike="noStrike" cap="none" normalizeH="0" baseline="0" dirty="0">
                        <a:ln>
                          <a:noFill/>
                        </a:ln>
                        <a:solidFill>
                          <a:schemeClr val="bg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rPr>
                        <a:t>BOTH TOGETHER:</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bg1"/>
                          </a:solidFill>
                          <a:effectLst/>
                          <a:latin typeface="Arial" charset="0"/>
                        </a:rPr>
                        <a:t>At least quarterly</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a:ln>
                          <a:noFill/>
                        </a:ln>
                        <a:solidFill>
                          <a:schemeClr val="bg1"/>
                        </a:solidFill>
                        <a:effectLst/>
                        <a:latin typeface="Arial"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sng" strike="noStrike" cap="none" normalizeH="0" baseline="0" dirty="0">
                          <a:ln>
                            <a:noFill/>
                          </a:ln>
                          <a:solidFill>
                            <a:schemeClr val="bg1"/>
                          </a:solidFill>
                          <a:effectLst/>
                          <a:latin typeface="Arial" charset="0"/>
                        </a:rPr>
                        <a:t>ALL</a:t>
                      </a:r>
                      <a:r>
                        <a:rPr kumimoji="0" lang="en-US" sz="1200" b="1" i="0" u="none" strike="noStrike" cap="none" normalizeH="0" baseline="0" dirty="0">
                          <a:ln>
                            <a:noFill/>
                          </a:ln>
                          <a:solidFill>
                            <a:schemeClr val="bg1"/>
                          </a:solidFill>
                          <a:effectLst/>
                          <a:latin typeface="Arial" charset="0"/>
                        </a:rPr>
                        <a:t> KIDS</a:t>
                      </a:r>
                      <a:r>
                        <a:rPr kumimoji="0" lang="en-US" sz="1200" b="0" i="0" u="none" strike="noStrike" cap="none" normalizeH="0" baseline="0" dirty="0">
                          <a:ln>
                            <a:noFill/>
                          </a:ln>
                          <a:solidFill>
                            <a:schemeClr val="bg1"/>
                          </a:solidFill>
                          <a:effectLst/>
                          <a:latin typeface="Arial" charset="0"/>
                        </a:rPr>
                        <a:t>, ALL STAFF</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bl>
          </a:graphicData>
        </a:graphic>
      </p:graphicFrame>
      <p:sp>
        <p:nvSpPr>
          <p:cNvPr id="22580" name="Rectangle 52"/>
          <p:cNvSpPr>
            <a:spLocks noChangeArrowheads="1"/>
          </p:cNvSpPr>
          <p:nvPr/>
        </p:nvSpPr>
        <p:spPr bwMode="auto">
          <a:xfrm>
            <a:off x="1524000" y="5453063"/>
            <a:ext cx="184150" cy="3667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mic Sans MS" charset="0"/>
              <a:ea typeface="+mn-ea"/>
              <a:cs typeface="Arial" charset="0"/>
            </a:endParaRPr>
          </a:p>
        </p:txBody>
      </p:sp>
      <p:sp>
        <p:nvSpPr>
          <p:cNvPr id="22581" name="Rectangle 53"/>
          <p:cNvSpPr>
            <a:spLocks noGrp="1" noChangeArrowheads="1"/>
          </p:cNvSpPr>
          <p:nvPr>
            <p:ph type="title" idx="4294967295"/>
          </p:nvPr>
        </p:nvSpPr>
        <p:spPr>
          <a:xfrm>
            <a:off x="1396181" y="343463"/>
            <a:ext cx="8906694" cy="236639"/>
          </a:xfrm>
        </p:spPr>
        <p:txBody>
          <a:bodyPr>
            <a:normAutofit fontScale="90000"/>
          </a:bodyPr>
          <a:lstStyle/>
          <a:p>
            <a:pPr eaLnBrk="1" hangingPunct="1"/>
            <a:r>
              <a:rPr lang="en-US" sz="2000" b="1" dirty="0">
                <a:latin typeface="Arial" charset="0"/>
              </a:rPr>
              <a:t>PBIS School-wide Acknowledgement Matrix (Student </a:t>
            </a:r>
            <a:r>
              <a:rPr lang="en-US" sz="2000" b="1" u="sng" dirty="0">
                <a:latin typeface="Arial" charset="0"/>
              </a:rPr>
              <a:t>and Staff!)</a:t>
            </a:r>
          </a:p>
        </p:txBody>
      </p:sp>
      <p:sp>
        <p:nvSpPr>
          <p:cNvPr id="5" name="TextBox 4"/>
          <p:cNvSpPr txBox="1"/>
          <p:nvPr/>
        </p:nvSpPr>
        <p:spPr>
          <a:xfrm>
            <a:off x="7998543" y="6400801"/>
            <a:ext cx="3573777" cy="369333"/>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Slide from Dewhirst and Davis, 2010</a:t>
            </a:r>
          </a:p>
        </p:txBody>
      </p:sp>
    </p:spTree>
    <p:extLst>
      <p:ext uri="{BB962C8B-B14F-4D97-AF65-F5344CB8AC3E}">
        <p14:creationId xmlns:p14="http://schemas.microsoft.com/office/powerpoint/2010/main" val="96788779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ded Corner 2"/>
          <p:cNvSpPr/>
          <p:nvPr/>
        </p:nvSpPr>
        <p:spPr>
          <a:xfrm>
            <a:off x="4505325" y="266699"/>
            <a:ext cx="3209925" cy="3019425"/>
          </a:xfrm>
          <a:prstGeom prst="foldedCorner">
            <a:avLst/>
          </a:prstGeom>
          <a:solidFill>
            <a:schemeClr val="accent3">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chemeClr val="bg1"/>
                </a:solidFill>
              </a:rPr>
              <a:t>Brag</a:t>
            </a:r>
          </a:p>
          <a:p>
            <a:pPr algn="ctr"/>
            <a:endParaRPr lang="en-US" sz="9600" b="1" dirty="0">
              <a:solidFill>
                <a:schemeClr val="bg1"/>
              </a:solidFill>
            </a:endParaRPr>
          </a:p>
        </p:txBody>
      </p:sp>
      <p:sp>
        <p:nvSpPr>
          <p:cNvPr id="5" name="Folded Corner 4"/>
          <p:cNvSpPr/>
          <p:nvPr/>
        </p:nvSpPr>
        <p:spPr>
          <a:xfrm>
            <a:off x="4505325" y="3657600"/>
            <a:ext cx="3343275" cy="3019425"/>
          </a:xfrm>
          <a:prstGeom prst="foldedCorner">
            <a:avLst/>
          </a:prstGeom>
          <a:solidFill>
            <a:schemeClr val="accent3">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Road-block</a:t>
            </a:r>
          </a:p>
          <a:p>
            <a:pPr algn="ctr"/>
            <a:r>
              <a:rPr lang="en-US" sz="7200" b="1" dirty="0">
                <a:effectLst>
                  <a:glow rad="101600">
                    <a:schemeClr val="bg1">
                      <a:alpha val="60000"/>
                    </a:schemeClr>
                  </a:glow>
                </a:effectLst>
              </a:rPr>
              <a:t>?!</a:t>
            </a:r>
          </a:p>
        </p:txBody>
      </p:sp>
      <p:sp>
        <p:nvSpPr>
          <p:cNvPr id="10" name="Heart 9"/>
          <p:cNvSpPr/>
          <p:nvPr/>
        </p:nvSpPr>
        <p:spPr>
          <a:xfrm>
            <a:off x="5538787" y="1514475"/>
            <a:ext cx="1276350" cy="990600"/>
          </a:xfrm>
          <a:prstGeom prst="hear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Arrow 3"/>
          <p:cNvSpPr/>
          <p:nvPr/>
        </p:nvSpPr>
        <p:spPr>
          <a:xfrm>
            <a:off x="109537" y="2476499"/>
            <a:ext cx="3067050" cy="2133601"/>
          </a:xfrm>
          <a:prstGeom prst="lef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STUDENTS</a:t>
            </a:r>
          </a:p>
        </p:txBody>
      </p:sp>
      <p:sp>
        <p:nvSpPr>
          <p:cNvPr id="11" name="Left Arrow 10"/>
          <p:cNvSpPr/>
          <p:nvPr/>
        </p:nvSpPr>
        <p:spPr>
          <a:xfrm flipH="1">
            <a:off x="8796336" y="2505075"/>
            <a:ext cx="3057525" cy="2133601"/>
          </a:xfrm>
          <a:prstGeom prst="lef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ADULTS</a:t>
            </a:r>
          </a:p>
        </p:txBody>
      </p:sp>
    </p:spTree>
    <p:extLst>
      <p:ext uri="{BB962C8B-B14F-4D97-AF65-F5344CB8AC3E}">
        <p14:creationId xmlns:p14="http://schemas.microsoft.com/office/powerpoint/2010/main" val="18305216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7774" y="2764622"/>
            <a:ext cx="5686426" cy="2093127"/>
          </a:xfrm>
        </p:spPr>
        <p:txBody>
          <a:bodyPr>
            <a:normAutofit/>
          </a:bodyPr>
          <a:lstStyle/>
          <a:p>
            <a:pPr algn="ctr"/>
            <a:r>
              <a:rPr lang="en-US" sz="7200" dirty="0"/>
              <a:t>BREAK</a:t>
            </a:r>
          </a:p>
        </p:txBody>
      </p:sp>
      <p:pic>
        <p:nvPicPr>
          <p:cNvPr id="1026" name="Picture 2" descr="mage result for take a break valentines 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00" y="1554946"/>
            <a:ext cx="9334500" cy="35528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71849" y="5236428"/>
            <a:ext cx="628650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entury Gothic" panose="020B0502020202020204"/>
                <a:ea typeface="+mn-ea"/>
                <a:cs typeface="+mn-cs"/>
              </a:rPr>
              <a:t>Let’s Take a Break </a:t>
            </a:r>
            <a:r>
              <a:rPr kumimoji="0" lang="is-IS" sz="4800" b="0" i="0" u="none" strike="noStrike" kern="1200" cap="none" spc="0" normalizeH="0" baseline="0" noProof="0" dirty="0">
                <a:ln>
                  <a:noFill/>
                </a:ln>
                <a:solidFill>
                  <a:prstClr val="white"/>
                </a:solidFill>
                <a:effectLst/>
                <a:uLnTx/>
                <a:uFillTx/>
                <a:latin typeface="Century Gothic" panose="020B0502020202020204"/>
                <a:ea typeface="+mn-ea"/>
                <a:cs typeface="+mn-cs"/>
              </a:rPr>
              <a:t>…</a:t>
            </a:r>
            <a:endParaRPr kumimoji="0" lang="en-US" sz="4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6098064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ded Corner 2"/>
          <p:cNvSpPr/>
          <p:nvPr/>
        </p:nvSpPr>
        <p:spPr>
          <a:xfrm>
            <a:off x="4505325" y="266699"/>
            <a:ext cx="3209925" cy="3019425"/>
          </a:xfrm>
          <a:prstGeom prst="foldedCorner">
            <a:avLst/>
          </a:prstGeom>
          <a:solidFill>
            <a:schemeClr val="accent3">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chemeClr val="bg1"/>
                </a:solidFill>
              </a:rPr>
              <a:t>Brag</a:t>
            </a:r>
          </a:p>
          <a:p>
            <a:pPr algn="ctr"/>
            <a:endParaRPr lang="en-US" sz="9600" b="1" dirty="0">
              <a:solidFill>
                <a:schemeClr val="bg1"/>
              </a:solidFill>
            </a:endParaRPr>
          </a:p>
        </p:txBody>
      </p:sp>
      <p:sp>
        <p:nvSpPr>
          <p:cNvPr id="5" name="Folded Corner 4"/>
          <p:cNvSpPr/>
          <p:nvPr/>
        </p:nvSpPr>
        <p:spPr>
          <a:xfrm>
            <a:off x="4505325" y="3657600"/>
            <a:ext cx="3343275" cy="3019425"/>
          </a:xfrm>
          <a:prstGeom prst="foldedCorner">
            <a:avLst/>
          </a:prstGeom>
          <a:solidFill>
            <a:schemeClr val="accent3">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rPr>
              <a:t>Road-block</a:t>
            </a:r>
          </a:p>
          <a:p>
            <a:pPr algn="ctr"/>
            <a:r>
              <a:rPr lang="en-US" sz="7200" b="1" dirty="0">
                <a:effectLst>
                  <a:glow rad="101600">
                    <a:schemeClr val="bg1">
                      <a:alpha val="60000"/>
                    </a:schemeClr>
                  </a:glow>
                </a:effectLst>
              </a:rPr>
              <a:t>?!</a:t>
            </a:r>
          </a:p>
        </p:txBody>
      </p:sp>
      <p:sp>
        <p:nvSpPr>
          <p:cNvPr id="10" name="Heart 9"/>
          <p:cNvSpPr/>
          <p:nvPr/>
        </p:nvSpPr>
        <p:spPr>
          <a:xfrm>
            <a:off x="5538787" y="1514475"/>
            <a:ext cx="1276350" cy="990600"/>
          </a:xfrm>
          <a:prstGeom prst="hear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Arrow 3"/>
          <p:cNvSpPr/>
          <p:nvPr/>
        </p:nvSpPr>
        <p:spPr>
          <a:xfrm>
            <a:off x="109537" y="2476499"/>
            <a:ext cx="3067050" cy="2133601"/>
          </a:xfrm>
          <a:prstGeom prst="lef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STUDENTS</a:t>
            </a:r>
          </a:p>
        </p:txBody>
      </p:sp>
      <p:sp>
        <p:nvSpPr>
          <p:cNvPr id="11" name="Left Arrow 10"/>
          <p:cNvSpPr/>
          <p:nvPr/>
        </p:nvSpPr>
        <p:spPr>
          <a:xfrm flipH="1">
            <a:off x="8796336" y="2505075"/>
            <a:ext cx="3057525" cy="2133601"/>
          </a:xfrm>
          <a:prstGeom prst="lef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ADULTS</a:t>
            </a:r>
          </a:p>
        </p:txBody>
      </p:sp>
    </p:spTree>
    <p:extLst>
      <p:ext uri="{BB962C8B-B14F-4D97-AF65-F5344CB8AC3E}">
        <p14:creationId xmlns:p14="http://schemas.microsoft.com/office/powerpoint/2010/main" val="32462349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INTERVENTIONS</a:t>
            </a:r>
          </a:p>
        </p:txBody>
      </p:sp>
      <p:sp>
        <p:nvSpPr>
          <p:cNvPr id="3" name="Content Placeholder 2"/>
          <p:cNvSpPr>
            <a:spLocks noGrp="1"/>
          </p:cNvSpPr>
          <p:nvPr>
            <p:ph idx="1"/>
          </p:nvPr>
        </p:nvSpPr>
        <p:spPr/>
        <p:txBody>
          <a:bodyPr>
            <a:normAutofit/>
          </a:bodyPr>
          <a:lstStyle/>
          <a:p>
            <a:r>
              <a:rPr lang="en-US" sz="4000" dirty="0"/>
              <a:t>The Why &amp; Important Considerations</a:t>
            </a:r>
          </a:p>
          <a:p>
            <a:endParaRPr lang="en-US" sz="4000" dirty="0"/>
          </a:p>
          <a:p>
            <a:r>
              <a:rPr lang="en-US" sz="4000" dirty="0"/>
              <a:t>The How</a:t>
            </a:r>
          </a:p>
          <a:p>
            <a:pPr lvl="1"/>
            <a:r>
              <a:rPr lang="en-US" sz="4000" dirty="0"/>
              <a:t>Existing Tools</a:t>
            </a:r>
          </a:p>
          <a:p>
            <a:pPr lvl="1"/>
            <a:r>
              <a:rPr lang="en-US" sz="4000" dirty="0"/>
              <a:t>Sample Interventions</a:t>
            </a:r>
          </a:p>
        </p:txBody>
      </p:sp>
    </p:spTree>
    <p:extLst>
      <p:ext uri="{BB962C8B-B14F-4D97-AF65-F5344CB8AC3E}">
        <p14:creationId xmlns:p14="http://schemas.microsoft.com/office/powerpoint/2010/main" val="39848057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649606"/>
            <a:ext cx="10820400" cy="758190"/>
          </a:xfrm>
        </p:spPr>
        <p:txBody>
          <a:bodyPr>
            <a:normAutofit/>
          </a:bodyPr>
          <a:lstStyle/>
          <a:p>
            <a:r>
              <a:rPr lang="en-US" sz="4000" dirty="0"/>
              <a:t>EXPECTATIONS FOR TODAY</a:t>
            </a:r>
          </a:p>
        </p:txBody>
      </p:sp>
      <p:graphicFrame>
        <p:nvGraphicFramePr>
          <p:cNvPr id="4" name="Table 3"/>
          <p:cNvGraphicFramePr>
            <a:graphicFrameLocks noGrp="1"/>
          </p:cNvGraphicFramePr>
          <p:nvPr/>
        </p:nvGraphicFramePr>
        <p:xfrm>
          <a:off x="1066800" y="1407796"/>
          <a:ext cx="10401300" cy="4723924"/>
        </p:xfrm>
        <a:graphic>
          <a:graphicData uri="http://schemas.openxmlformats.org/drawingml/2006/table">
            <a:tbl>
              <a:tblPr firstRow="1" bandRow="1">
                <a:tableStyleId>{5C22544A-7EE6-4342-B048-85BDC9FD1C3A}</a:tableStyleId>
              </a:tblPr>
              <a:tblGrid>
                <a:gridCol w="2476500">
                  <a:extLst>
                    <a:ext uri="{9D8B030D-6E8A-4147-A177-3AD203B41FA5}">
                      <a16:colId xmlns:a16="http://schemas.microsoft.com/office/drawing/2014/main" val="2110339370"/>
                    </a:ext>
                  </a:extLst>
                </a:gridCol>
                <a:gridCol w="3962400">
                  <a:extLst>
                    <a:ext uri="{9D8B030D-6E8A-4147-A177-3AD203B41FA5}">
                      <a16:colId xmlns:a16="http://schemas.microsoft.com/office/drawing/2014/main" val="2868527621"/>
                    </a:ext>
                  </a:extLst>
                </a:gridCol>
                <a:gridCol w="3962400">
                  <a:extLst>
                    <a:ext uri="{9D8B030D-6E8A-4147-A177-3AD203B41FA5}">
                      <a16:colId xmlns:a16="http://schemas.microsoft.com/office/drawing/2014/main" val="2663047059"/>
                    </a:ext>
                  </a:extLst>
                </a:gridCol>
              </a:tblGrid>
              <a:tr h="1157764">
                <a:tc>
                  <a:txBody>
                    <a:bodyPr/>
                    <a:lstStyle/>
                    <a:p>
                      <a:endParaRPr lang="en-US"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t>WHYs &amp; IMPORTANT CONSIDERATIONS</a:t>
                      </a:r>
                    </a:p>
                  </a:txBody>
                  <a:tcPr anchor="ctr"/>
                </a:tc>
                <a:tc>
                  <a:txBody>
                    <a:bodyPr/>
                    <a:lstStyle/>
                    <a:p>
                      <a:pPr algn="ctr"/>
                      <a:r>
                        <a:rPr lang="en-US" sz="2400" b="1" dirty="0"/>
                        <a:t>EXISTING TOOLS &amp;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t>SAMPLE INTERVENTIONS</a:t>
                      </a:r>
                    </a:p>
                  </a:txBody>
                  <a:tcPr anchor="ctr"/>
                </a:tc>
                <a:extLst>
                  <a:ext uri="{0D108BD9-81ED-4DB2-BD59-A6C34878D82A}">
                    <a16:rowId xmlns:a16="http://schemas.microsoft.com/office/drawing/2014/main" val="376851172"/>
                  </a:ext>
                </a:extLst>
              </a:tr>
              <a:tr h="1157764">
                <a:tc>
                  <a:txBody>
                    <a:bodyPr/>
                    <a:lstStyle/>
                    <a:p>
                      <a:pPr algn="ctr"/>
                      <a:r>
                        <a:rPr lang="en-US" sz="2400" b="1" dirty="0"/>
                        <a:t>BE </a:t>
                      </a:r>
                    </a:p>
                    <a:p>
                      <a:pPr algn="ctr"/>
                      <a:r>
                        <a:rPr lang="en-US" sz="2400" b="1" dirty="0"/>
                        <a:t>ENGAGED</a:t>
                      </a:r>
                    </a:p>
                  </a:txBody>
                  <a:tcPr anchor="ctr"/>
                </a:tc>
                <a:tc>
                  <a:txBody>
                    <a:bodyPr/>
                    <a:lstStyle/>
                    <a:p>
                      <a:pPr algn="ctr"/>
                      <a:r>
                        <a:rPr lang="en-US" sz="2400" b="1" dirty="0"/>
                        <a:t>-</a:t>
                      </a:r>
                      <a:r>
                        <a:rPr lang="en-US" sz="2400" b="1" baseline="0" dirty="0"/>
                        <a:t> Compare the ideas to your current understandings</a:t>
                      </a:r>
                      <a:endParaRPr lang="en-US" sz="2400" b="1" dirty="0"/>
                    </a:p>
                  </a:txBody>
                  <a:tcPr anchor="ctr"/>
                </a:tc>
                <a:tc>
                  <a:txBody>
                    <a:bodyPr/>
                    <a:lstStyle/>
                    <a:p>
                      <a:pPr marL="342900" indent="-342900" algn="ctr">
                        <a:buFontTx/>
                        <a:buChar char="-"/>
                      </a:pPr>
                      <a:r>
                        <a:rPr lang="en-US" sz="2400" b="1" baseline="0" dirty="0"/>
                        <a:t>Share what has/hasn’t worked and how</a:t>
                      </a:r>
                    </a:p>
                  </a:txBody>
                  <a:tcPr anchor="ctr"/>
                </a:tc>
                <a:extLst>
                  <a:ext uri="{0D108BD9-81ED-4DB2-BD59-A6C34878D82A}">
                    <a16:rowId xmlns:a16="http://schemas.microsoft.com/office/drawing/2014/main" val="222461880"/>
                  </a:ext>
                </a:extLst>
              </a:tr>
              <a:tr h="1157764">
                <a:tc>
                  <a:txBody>
                    <a:bodyPr/>
                    <a:lstStyle/>
                    <a:p>
                      <a:pPr algn="ctr"/>
                      <a:r>
                        <a:rPr lang="en-US" sz="2400" b="1" dirty="0"/>
                        <a:t>BE </a:t>
                      </a:r>
                    </a:p>
                    <a:p>
                      <a:pPr algn="ctr"/>
                      <a:r>
                        <a:rPr lang="en-US" sz="2400" b="1" dirty="0"/>
                        <a:t>REFLECTIVE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t>-</a:t>
                      </a:r>
                      <a:r>
                        <a:rPr lang="en-US" sz="2400" b="1" baseline="0" dirty="0"/>
                        <a:t> Compare the ideas presented to your current messaging</a:t>
                      </a:r>
                      <a:endParaRPr lang="en-US" sz="24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t>- </a:t>
                      </a:r>
                      <a:r>
                        <a:rPr lang="en-US" sz="2400" b="1" baseline="0" dirty="0"/>
                        <a:t>Engage in problem-solving</a:t>
                      </a:r>
                      <a:endParaRPr lang="en-US" sz="2400" b="1" dirty="0"/>
                    </a:p>
                  </a:txBody>
                  <a:tcPr anchor="ctr"/>
                </a:tc>
                <a:extLst>
                  <a:ext uri="{0D108BD9-81ED-4DB2-BD59-A6C34878D82A}">
                    <a16:rowId xmlns:a16="http://schemas.microsoft.com/office/drawing/2014/main" val="660860679"/>
                  </a:ext>
                </a:extLst>
              </a:tr>
              <a:tr h="1157764">
                <a:tc>
                  <a:txBody>
                    <a:bodyPr/>
                    <a:lstStyle/>
                    <a:p>
                      <a:pPr algn="ctr"/>
                      <a:r>
                        <a:rPr lang="en-US" sz="2400" b="1" dirty="0"/>
                        <a:t>BE </a:t>
                      </a:r>
                    </a:p>
                    <a:p>
                      <a:pPr algn="ctr"/>
                      <a:r>
                        <a:rPr lang="en-US" sz="2400" b="1" dirty="0"/>
                        <a:t>STRATEGIC</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t>-</a:t>
                      </a:r>
                      <a:r>
                        <a:rPr lang="en-US" sz="2400" b="1" baseline="0" dirty="0"/>
                        <a:t> Consider who needs to hear these messages next and how</a:t>
                      </a:r>
                      <a:endParaRPr lang="en-US" sz="24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baseline="0" dirty="0"/>
                        <a:t>- Write notes down about next steps/questions</a:t>
                      </a:r>
                      <a:endParaRPr lang="en-US" sz="2400" b="1" dirty="0"/>
                    </a:p>
                  </a:txBody>
                  <a:tcPr anchor="ctr"/>
                </a:tc>
                <a:extLst>
                  <a:ext uri="{0D108BD9-81ED-4DB2-BD59-A6C34878D82A}">
                    <a16:rowId xmlns:a16="http://schemas.microsoft.com/office/drawing/2014/main" val="2216782903"/>
                  </a:ext>
                </a:extLst>
              </a:tr>
            </a:tbl>
          </a:graphicData>
        </a:graphic>
      </p:graphicFrame>
    </p:spTree>
    <p:extLst>
      <p:ext uri="{BB962C8B-B14F-4D97-AF65-F5344CB8AC3E}">
        <p14:creationId xmlns:p14="http://schemas.microsoft.com/office/powerpoint/2010/main" val="20019457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307173"/>
            <a:ext cx="8610600" cy="1293028"/>
          </a:xfrm>
        </p:spPr>
        <p:txBody>
          <a:bodyPr/>
          <a:lstStyle/>
          <a:p>
            <a:r>
              <a:rPr lang="en-US" dirty="0"/>
              <a:t>Moving on</a:t>
            </a:r>
            <a:r>
              <a:rPr lang="is-IS" dirty="0"/>
              <a:t>…</a:t>
            </a:r>
            <a:endParaRPr lang="en-US" dirty="0"/>
          </a:p>
        </p:txBody>
      </p:sp>
      <p:sp>
        <p:nvSpPr>
          <p:cNvPr id="3" name="Content Placeholder 2"/>
          <p:cNvSpPr>
            <a:spLocks noGrp="1"/>
          </p:cNvSpPr>
          <p:nvPr>
            <p:ph idx="1"/>
          </p:nvPr>
        </p:nvSpPr>
        <p:spPr>
          <a:xfrm>
            <a:off x="685800" y="1914527"/>
            <a:ext cx="10820400" cy="4024125"/>
          </a:xfrm>
        </p:spPr>
        <p:txBody>
          <a:bodyPr>
            <a:normAutofit/>
          </a:bodyPr>
          <a:lstStyle/>
          <a:p>
            <a:pPr marL="0" indent="0" algn="ctr">
              <a:buNone/>
            </a:pPr>
            <a:r>
              <a:rPr lang="en-US" sz="2800" dirty="0"/>
              <a:t>DE-PBS Key Feature #9</a:t>
            </a:r>
          </a:p>
          <a:p>
            <a:pPr marL="0" indent="0">
              <a:buNone/>
            </a:pPr>
            <a:endParaRPr lang="en-US" sz="2800" dirty="0"/>
          </a:p>
          <a:p>
            <a:pPr marL="0" indent="0">
              <a:buNone/>
            </a:pPr>
            <a:r>
              <a:rPr lang="en-US" sz="2800" dirty="0"/>
              <a:t>In translating [DE-PBS beliefs and MTSS methods] into practice, schools value the importance of </a:t>
            </a:r>
            <a:r>
              <a:rPr lang="en-US" sz="3600" b="1" dirty="0">
                <a:solidFill>
                  <a:srgbClr val="0070C0"/>
                </a:solidFill>
              </a:rPr>
              <a:t>data-based decision making</a:t>
            </a:r>
            <a:r>
              <a:rPr lang="en-US" sz="2800" dirty="0"/>
              <a:t>, as reflected in the on-going evaluation of program effectiveness and modification of program components, interventions and supports based on multiple sources of data.</a:t>
            </a:r>
          </a:p>
        </p:txBody>
      </p:sp>
    </p:spTree>
    <p:extLst>
      <p:ext uri="{BB962C8B-B14F-4D97-AF65-F5344CB8AC3E}">
        <p14:creationId xmlns:p14="http://schemas.microsoft.com/office/powerpoint/2010/main" val="1567679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Interventions</a:t>
            </a:r>
            <a:r>
              <a:rPr lang="is-IS" dirty="0"/>
              <a:t>…the other topic of high interest</a:t>
            </a:r>
            <a:endParaRPr lang="en-US" dirty="0"/>
          </a:p>
        </p:txBody>
      </p:sp>
      <p:sp>
        <p:nvSpPr>
          <p:cNvPr id="3" name="Content Placeholder 2"/>
          <p:cNvSpPr>
            <a:spLocks noGrp="1"/>
          </p:cNvSpPr>
          <p:nvPr>
            <p:ph idx="1"/>
          </p:nvPr>
        </p:nvSpPr>
        <p:spPr>
          <a:xfrm>
            <a:off x="685800" y="2337435"/>
            <a:ext cx="10820400" cy="4024125"/>
          </a:xfrm>
        </p:spPr>
        <p:txBody>
          <a:bodyPr>
            <a:normAutofit/>
          </a:bodyPr>
          <a:lstStyle/>
          <a:p>
            <a:pPr>
              <a:lnSpc>
                <a:spcPct val="200000"/>
              </a:lnSpc>
            </a:pPr>
            <a:r>
              <a:rPr lang="en-US" sz="3600" dirty="0"/>
              <a:t>Trauma Informed Interventions</a:t>
            </a:r>
          </a:p>
          <a:p>
            <a:pPr>
              <a:lnSpc>
                <a:spcPct val="200000"/>
              </a:lnSpc>
            </a:pPr>
            <a:r>
              <a:rPr lang="en-US" sz="3600" dirty="0"/>
              <a:t>Tier 2 Interventions</a:t>
            </a:r>
          </a:p>
        </p:txBody>
      </p:sp>
    </p:spTree>
    <p:extLst>
      <p:ext uri="{BB962C8B-B14F-4D97-AF65-F5344CB8AC3E}">
        <p14:creationId xmlns:p14="http://schemas.microsoft.com/office/powerpoint/2010/main" val="1196230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05950" y="1824543"/>
            <a:ext cx="2305050" cy="3046988"/>
          </a:xfrm>
          <a:prstGeom prst="rect">
            <a:avLst/>
          </a:prstGeom>
          <a:noFill/>
        </p:spPr>
        <p:txBody>
          <a:bodyPr wrap="square" rtlCol="0">
            <a:spAutoFit/>
          </a:bodyPr>
          <a:lstStyle/>
          <a:p>
            <a:r>
              <a:rPr lang="en-US" sz="3200" b="1" dirty="0">
                <a:solidFill>
                  <a:schemeClr val="accent4">
                    <a:lumMod val="60000"/>
                    <a:lumOff val="40000"/>
                  </a:schemeClr>
                </a:solidFill>
              </a:rPr>
              <a:t>See the DE-PBS Key Feature Status Tracker</a:t>
            </a:r>
          </a:p>
        </p:txBody>
      </p:sp>
      <p:pic>
        <p:nvPicPr>
          <p:cNvPr id="2" name="Picture 1"/>
          <p:cNvPicPr>
            <a:picLocks noChangeAspect="1"/>
          </p:cNvPicPr>
          <p:nvPr/>
        </p:nvPicPr>
        <p:blipFill>
          <a:blip r:embed="rId3"/>
          <a:stretch>
            <a:fillRect/>
          </a:stretch>
        </p:blipFill>
        <p:spPr>
          <a:xfrm>
            <a:off x="376237" y="561974"/>
            <a:ext cx="8701845" cy="5572126"/>
          </a:xfrm>
          <a:prstGeom prst="rect">
            <a:avLst/>
          </a:prstGeom>
        </p:spPr>
      </p:pic>
    </p:spTree>
    <p:extLst>
      <p:ext uri="{BB962C8B-B14F-4D97-AF65-F5344CB8AC3E}">
        <p14:creationId xmlns:p14="http://schemas.microsoft.com/office/powerpoint/2010/main" val="4574195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Interventions</a:t>
            </a:r>
          </a:p>
        </p:txBody>
      </p:sp>
      <p:sp>
        <p:nvSpPr>
          <p:cNvPr id="3" name="Content Placeholder 2"/>
          <p:cNvSpPr>
            <a:spLocks noGrp="1"/>
          </p:cNvSpPr>
          <p:nvPr>
            <p:ph idx="1"/>
          </p:nvPr>
        </p:nvSpPr>
        <p:spPr>
          <a:xfrm>
            <a:off x="685800" y="2662426"/>
            <a:ext cx="10820400" cy="4024125"/>
          </a:xfrm>
        </p:spPr>
        <p:txBody>
          <a:bodyPr>
            <a:normAutofit/>
          </a:bodyPr>
          <a:lstStyle/>
          <a:p>
            <a:pPr marL="0" indent="0">
              <a:buNone/>
            </a:pPr>
            <a:r>
              <a:rPr lang="en-US" sz="3600" dirty="0"/>
              <a:t>Implementation Science tells us that we need to think integration and think strategically about any intervention.</a:t>
            </a:r>
          </a:p>
        </p:txBody>
      </p:sp>
    </p:spTree>
    <p:extLst>
      <p:ext uri="{BB962C8B-B14F-4D97-AF65-F5344CB8AC3E}">
        <p14:creationId xmlns:p14="http://schemas.microsoft.com/office/powerpoint/2010/main" val="17456858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9524" y="764373"/>
            <a:ext cx="3876675" cy="1293028"/>
          </a:xfrm>
        </p:spPr>
        <p:txBody>
          <a:bodyPr/>
          <a:lstStyle/>
          <a:p>
            <a:r>
              <a:rPr lang="en-US" dirty="0"/>
              <a:t>PBS</a:t>
            </a:r>
          </a:p>
        </p:txBody>
      </p:sp>
      <p:sp>
        <p:nvSpPr>
          <p:cNvPr id="4" name="Oval 2"/>
          <p:cNvSpPr>
            <a:spLocks noChangeArrowheads="1"/>
          </p:cNvSpPr>
          <p:nvPr/>
        </p:nvSpPr>
        <p:spPr bwMode="auto">
          <a:xfrm>
            <a:off x="3781425" y="3521075"/>
            <a:ext cx="2362200" cy="2209800"/>
          </a:xfrm>
          <a:prstGeom prst="ellipse">
            <a:avLst/>
          </a:prstGeom>
          <a:noFill/>
          <a:ln w="63500">
            <a:solidFill>
              <a:srgbClr val="99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a:latin typeface="Calibri" charset="0"/>
            </a:endParaRPr>
          </a:p>
        </p:txBody>
      </p:sp>
      <p:sp>
        <p:nvSpPr>
          <p:cNvPr id="5" name="Oval 3"/>
          <p:cNvSpPr>
            <a:spLocks noChangeArrowheads="1"/>
          </p:cNvSpPr>
          <p:nvPr/>
        </p:nvSpPr>
        <p:spPr bwMode="auto">
          <a:xfrm>
            <a:off x="4467225" y="2378075"/>
            <a:ext cx="2286000" cy="2209800"/>
          </a:xfrm>
          <a:prstGeom prst="ellipse">
            <a:avLst/>
          </a:prstGeom>
          <a:noFill/>
          <a:ln w="63500">
            <a:solidFill>
              <a:srgbClr val="FF99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a:latin typeface="Calibri" charset="0"/>
            </a:endParaRPr>
          </a:p>
        </p:txBody>
      </p:sp>
      <p:sp>
        <p:nvSpPr>
          <p:cNvPr id="6" name="Oval 4"/>
          <p:cNvSpPr>
            <a:spLocks noChangeArrowheads="1"/>
          </p:cNvSpPr>
          <p:nvPr/>
        </p:nvSpPr>
        <p:spPr bwMode="auto">
          <a:xfrm>
            <a:off x="2867025" y="1600200"/>
            <a:ext cx="4267200" cy="4511675"/>
          </a:xfrm>
          <a:prstGeom prst="ellipse">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a:latin typeface="Calibri" charset="0"/>
            </a:endParaRPr>
          </a:p>
        </p:txBody>
      </p:sp>
      <p:sp>
        <p:nvSpPr>
          <p:cNvPr id="7" name="Oval 5"/>
          <p:cNvSpPr>
            <a:spLocks noChangeArrowheads="1"/>
          </p:cNvSpPr>
          <p:nvPr/>
        </p:nvSpPr>
        <p:spPr bwMode="auto">
          <a:xfrm>
            <a:off x="3171825" y="2378075"/>
            <a:ext cx="2209800" cy="2209800"/>
          </a:xfrm>
          <a:prstGeom prst="ellipse">
            <a:avLst/>
          </a:prstGeom>
          <a:noFill/>
          <a:ln w="63500">
            <a:solidFill>
              <a:srgbClr val="00FF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a:latin typeface="Calibri" charset="0"/>
            </a:endParaRPr>
          </a:p>
        </p:txBody>
      </p:sp>
      <p:sp>
        <p:nvSpPr>
          <p:cNvPr id="8" name="Text Box 6"/>
          <p:cNvSpPr txBox="1">
            <a:spLocks noChangeArrowheads="1"/>
          </p:cNvSpPr>
          <p:nvPr/>
        </p:nvSpPr>
        <p:spPr bwMode="auto">
          <a:xfrm rot="18341135">
            <a:off x="3262839" y="3115619"/>
            <a:ext cx="13419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b="1" dirty="0">
                <a:latin typeface="Calibri" charset="0"/>
              </a:rPr>
              <a:t>SYSTEMS</a:t>
            </a:r>
          </a:p>
        </p:txBody>
      </p:sp>
      <p:sp>
        <p:nvSpPr>
          <p:cNvPr id="9" name="Text Box 7"/>
          <p:cNvSpPr txBox="1">
            <a:spLocks noChangeArrowheads="1"/>
          </p:cNvSpPr>
          <p:nvPr/>
        </p:nvSpPr>
        <p:spPr bwMode="auto">
          <a:xfrm>
            <a:off x="4182568" y="4788453"/>
            <a:ext cx="15599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b="1">
                <a:latin typeface="Calibri" charset="0"/>
              </a:rPr>
              <a:t>PRACTICES</a:t>
            </a:r>
          </a:p>
        </p:txBody>
      </p:sp>
      <p:sp>
        <p:nvSpPr>
          <p:cNvPr id="10" name="Text Box 8"/>
          <p:cNvSpPr txBox="1">
            <a:spLocks noChangeArrowheads="1"/>
          </p:cNvSpPr>
          <p:nvPr/>
        </p:nvSpPr>
        <p:spPr bwMode="auto">
          <a:xfrm rot="2905354">
            <a:off x="5491127" y="3048943"/>
            <a:ext cx="8477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b="1">
                <a:latin typeface="Calibri" charset="0"/>
              </a:rPr>
              <a:t>DATA</a:t>
            </a:r>
          </a:p>
        </p:txBody>
      </p:sp>
      <p:sp>
        <p:nvSpPr>
          <p:cNvPr id="11" name="Text Box 9"/>
          <p:cNvSpPr txBox="1">
            <a:spLocks noChangeArrowheads="1"/>
          </p:cNvSpPr>
          <p:nvPr/>
        </p:nvSpPr>
        <p:spPr bwMode="auto">
          <a:xfrm>
            <a:off x="712829" y="3048000"/>
            <a:ext cx="19874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b="1" dirty="0">
                <a:latin typeface="Calibri" charset="0"/>
              </a:rPr>
              <a:t>Supporting</a:t>
            </a:r>
          </a:p>
          <a:p>
            <a:pPr algn="ctr"/>
            <a:r>
              <a:rPr lang="en-US" altLang="en-US" b="1" dirty="0">
                <a:latin typeface="Calibri" charset="0"/>
              </a:rPr>
              <a:t>Staff Behavior</a:t>
            </a:r>
          </a:p>
        </p:txBody>
      </p:sp>
      <p:sp>
        <p:nvSpPr>
          <p:cNvPr id="12" name="Text Box 10"/>
          <p:cNvSpPr txBox="1">
            <a:spLocks noChangeArrowheads="1"/>
          </p:cNvSpPr>
          <p:nvPr/>
        </p:nvSpPr>
        <p:spPr bwMode="auto">
          <a:xfrm>
            <a:off x="7397029" y="2895600"/>
            <a:ext cx="28994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b="1" dirty="0">
                <a:latin typeface="Calibri" charset="0"/>
              </a:rPr>
              <a:t>Supporting</a:t>
            </a:r>
          </a:p>
          <a:p>
            <a:pPr algn="ctr"/>
            <a:r>
              <a:rPr lang="en-US" altLang="en-US" b="1" dirty="0">
                <a:latin typeface="Calibri" charset="0"/>
              </a:rPr>
              <a:t>Decision Making</a:t>
            </a:r>
          </a:p>
        </p:txBody>
      </p:sp>
      <p:sp>
        <p:nvSpPr>
          <p:cNvPr id="14" name="Text Box 13"/>
          <p:cNvSpPr txBox="1">
            <a:spLocks noChangeArrowheads="1"/>
          </p:cNvSpPr>
          <p:nvPr/>
        </p:nvSpPr>
        <p:spPr bwMode="auto">
          <a:xfrm>
            <a:off x="3970338" y="1828800"/>
            <a:ext cx="1944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a:latin typeface="Calibri" charset="0"/>
              </a:rPr>
              <a:t>OUTCOMES</a:t>
            </a:r>
          </a:p>
        </p:txBody>
      </p:sp>
      <p:sp>
        <p:nvSpPr>
          <p:cNvPr id="15" name="Text Box 14"/>
          <p:cNvSpPr txBox="1">
            <a:spLocks noChangeArrowheads="1"/>
          </p:cNvSpPr>
          <p:nvPr/>
        </p:nvSpPr>
        <p:spPr bwMode="auto">
          <a:xfrm>
            <a:off x="466725" y="578419"/>
            <a:ext cx="9829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4000" dirty="0">
                <a:latin typeface="Calibri" charset="0"/>
              </a:rPr>
              <a:t>Social </a:t>
            </a:r>
            <a:r>
              <a:rPr lang="en-US" altLang="en-US" sz="4000">
                <a:latin typeface="Calibri" charset="0"/>
              </a:rPr>
              <a:t>Competence &amp; Academic </a:t>
            </a:r>
            <a:r>
              <a:rPr lang="en-US" altLang="en-US" sz="4000" dirty="0">
                <a:latin typeface="Calibri" charset="0"/>
              </a:rPr>
              <a:t>Achievement</a:t>
            </a:r>
          </a:p>
        </p:txBody>
      </p:sp>
      <p:sp>
        <p:nvSpPr>
          <p:cNvPr id="16" name="Text Box 11"/>
          <p:cNvSpPr txBox="1">
            <a:spLocks noChangeArrowheads="1"/>
          </p:cNvSpPr>
          <p:nvPr/>
        </p:nvSpPr>
        <p:spPr bwMode="auto">
          <a:xfrm>
            <a:off x="781844" y="6280272"/>
            <a:ext cx="84375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a:latin typeface="Calibri" charset="0"/>
              </a:rPr>
              <a:t>Supporting Student </a:t>
            </a:r>
            <a:r>
              <a:rPr lang="en-US" altLang="en-US" dirty="0">
                <a:latin typeface="Calibri" charset="0"/>
              </a:rPr>
              <a:t>Behavior</a:t>
            </a:r>
          </a:p>
        </p:txBody>
      </p:sp>
    </p:spTree>
    <p:extLst>
      <p:ext uri="{BB962C8B-B14F-4D97-AF65-F5344CB8AC3E}">
        <p14:creationId xmlns:p14="http://schemas.microsoft.com/office/powerpoint/2010/main" val="12275559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2"/>
          <p:cNvSpPr>
            <a:spLocks noChangeArrowheads="1"/>
          </p:cNvSpPr>
          <p:nvPr/>
        </p:nvSpPr>
        <p:spPr bwMode="auto">
          <a:xfrm>
            <a:off x="4258500" y="2659797"/>
            <a:ext cx="3138527" cy="3071078"/>
          </a:xfrm>
          <a:prstGeom prst="ellipse">
            <a:avLst/>
          </a:prstGeom>
          <a:solidFill>
            <a:schemeClr val="accent6">
              <a:lumMod val="40000"/>
              <a:lumOff val="60000"/>
            </a:schemeClr>
          </a:solidFill>
          <a:ln w="63500">
            <a:solidFill>
              <a:srgbClr val="99CC00"/>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a:solidFill>
                <a:schemeClr val="bg1"/>
              </a:solidFill>
              <a:latin typeface="Calibri" charset="0"/>
            </a:endParaRPr>
          </a:p>
        </p:txBody>
      </p:sp>
      <p:sp>
        <p:nvSpPr>
          <p:cNvPr id="5" name="Oval 3"/>
          <p:cNvSpPr>
            <a:spLocks noChangeArrowheads="1"/>
          </p:cNvSpPr>
          <p:nvPr/>
        </p:nvSpPr>
        <p:spPr bwMode="auto">
          <a:xfrm>
            <a:off x="4944301" y="1516797"/>
            <a:ext cx="3037284" cy="3071078"/>
          </a:xfrm>
          <a:prstGeom prst="ellipse">
            <a:avLst/>
          </a:prstGeom>
          <a:noFill/>
          <a:ln w="63500">
            <a:solidFill>
              <a:srgbClr val="FF99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a:latin typeface="Calibri" charset="0"/>
            </a:endParaRPr>
          </a:p>
        </p:txBody>
      </p:sp>
      <p:sp>
        <p:nvSpPr>
          <p:cNvPr id="6" name="Oval 4"/>
          <p:cNvSpPr>
            <a:spLocks noChangeArrowheads="1"/>
          </p:cNvSpPr>
          <p:nvPr/>
        </p:nvSpPr>
        <p:spPr bwMode="auto">
          <a:xfrm>
            <a:off x="2867024" y="371476"/>
            <a:ext cx="6105525" cy="5740400"/>
          </a:xfrm>
          <a:prstGeom prst="ellipse">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a:latin typeface="Calibri" charset="0"/>
            </a:endParaRPr>
          </a:p>
        </p:txBody>
      </p:sp>
      <p:sp>
        <p:nvSpPr>
          <p:cNvPr id="7" name="Oval 5"/>
          <p:cNvSpPr>
            <a:spLocks noChangeArrowheads="1"/>
          </p:cNvSpPr>
          <p:nvPr/>
        </p:nvSpPr>
        <p:spPr bwMode="auto">
          <a:xfrm>
            <a:off x="3648900" y="1516797"/>
            <a:ext cx="2936041" cy="3071078"/>
          </a:xfrm>
          <a:prstGeom prst="ellipse">
            <a:avLst/>
          </a:prstGeom>
          <a:noFill/>
          <a:ln w="63500">
            <a:solidFill>
              <a:srgbClr val="00FF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a:latin typeface="Calibri" charset="0"/>
            </a:endParaRPr>
          </a:p>
        </p:txBody>
      </p:sp>
      <p:sp>
        <p:nvSpPr>
          <p:cNvPr id="8" name="Text Box 6"/>
          <p:cNvSpPr txBox="1">
            <a:spLocks noChangeArrowheads="1"/>
          </p:cNvSpPr>
          <p:nvPr/>
        </p:nvSpPr>
        <p:spPr bwMode="auto">
          <a:xfrm rot="18341135">
            <a:off x="3668896" y="2083211"/>
            <a:ext cx="18650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b="1" dirty="0">
                <a:latin typeface="Calibri" charset="0"/>
              </a:rPr>
              <a:t>SYSTEMS</a:t>
            </a:r>
          </a:p>
        </p:txBody>
      </p:sp>
      <p:sp>
        <p:nvSpPr>
          <p:cNvPr id="9" name="Text Box 7"/>
          <p:cNvSpPr txBox="1">
            <a:spLocks noChangeArrowheads="1"/>
          </p:cNvSpPr>
          <p:nvPr/>
        </p:nvSpPr>
        <p:spPr bwMode="auto">
          <a:xfrm>
            <a:off x="5087027" y="4807782"/>
            <a:ext cx="20725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b="1" dirty="0">
                <a:solidFill>
                  <a:schemeClr val="bg1"/>
                </a:solidFill>
                <a:latin typeface="Calibri" charset="0"/>
              </a:rPr>
              <a:t>PRACTICES</a:t>
            </a:r>
          </a:p>
        </p:txBody>
      </p:sp>
      <p:sp>
        <p:nvSpPr>
          <p:cNvPr id="10" name="Text Box 8"/>
          <p:cNvSpPr txBox="1">
            <a:spLocks noChangeArrowheads="1"/>
          </p:cNvSpPr>
          <p:nvPr/>
        </p:nvSpPr>
        <p:spPr bwMode="auto">
          <a:xfrm rot="2905354">
            <a:off x="6681627" y="2400017"/>
            <a:ext cx="11782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b="1">
                <a:latin typeface="Calibri" charset="0"/>
              </a:rPr>
              <a:t>DATA</a:t>
            </a:r>
          </a:p>
        </p:txBody>
      </p:sp>
      <p:sp>
        <p:nvSpPr>
          <p:cNvPr id="11" name="Text Box 9"/>
          <p:cNvSpPr txBox="1">
            <a:spLocks noChangeArrowheads="1"/>
          </p:cNvSpPr>
          <p:nvPr/>
        </p:nvSpPr>
        <p:spPr bwMode="auto">
          <a:xfrm>
            <a:off x="712829" y="3048000"/>
            <a:ext cx="19874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b="1" dirty="0">
                <a:latin typeface="Calibri" charset="0"/>
              </a:rPr>
              <a:t>Supporting</a:t>
            </a:r>
          </a:p>
          <a:p>
            <a:pPr algn="ctr"/>
            <a:r>
              <a:rPr lang="en-US" altLang="en-US" b="1" dirty="0">
                <a:latin typeface="Calibri" charset="0"/>
              </a:rPr>
              <a:t>Staff Behavior</a:t>
            </a:r>
          </a:p>
        </p:txBody>
      </p:sp>
      <p:sp>
        <p:nvSpPr>
          <p:cNvPr id="12" name="Text Box 10"/>
          <p:cNvSpPr txBox="1">
            <a:spLocks noChangeArrowheads="1"/>
          </p:cNvSpPr>
          <p:nvPr/>
        </p:nvSpPr>
        <p:spPr bwMode="auto">
          <a:xfrm>
            <a:off x="8990805" y="2922341"/>
            <a:ext cx="28994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b="1" dirty="0">
                <a:latin typeface="Calibri" charset="0"/>
              </a:rPr>
              <a:t>Supporting</a:t>
            </a:r>
          </a:p>
          <a:p>
            <a:pPr algn="ctr"/>
            <a:r>
              <a:rPr lang="en-US" altLang="en-US" b="1" dirty="0">
                <a:latin typeface="Calibri" charset="0"/>
              </a:rPr>
              <a:t>Decision Making</a:t>
            </a:r>
          </a:p>
        </p:txBody>
      </p:sp>
      <p:sp>
        <p:nvSpPr>
          <p:cNvPr id="14" name="Text Box 13"/>
          <p:cNvSpPr txBox="1">
            <a:spLocks noChangeArrowheads="1"/>
          </p:cNvSpPr>
          <p:nvPr/>
        </p:nvSpPr>
        <p:spPr bwMode="auto">
          <a:xfrm>
            <a:off x="5038140" y="740409"/>
            <a:ext cx="2583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a:latin typeface="Calibri" charset="0"/>
              </a:rPr>
              <a:t>OUTCOMES</a:t>
            </a:r>
          </a:p>
        </p:txBody>
      </p:sp>
      <p:sp>
        <p:nvSpPr>
          <p:cNvPr id="16" name="Text Box 11"/>
          <p:cNvSpPr txBox="1">
            <a:spLocks noChangeArrowheads="1"/>
          </p:cNvSpPr>
          <p:nvPr/>
        </p:nvSpPr>
        <p:spPr bwMode="auto">
          <a:xfrm>
            <a:off x="1904532" y="6221710"/>
            <a:ext cx="8437562" cy="461665"/>
          </a:xfrm>
          <a:prstGeom prst="rect">
            <a:avLst/>
          </a:prstGeom>
          <a:solidFill>
            <a:schemeClr val="accent6">
              <a:lumMod val="40000"/>
              <a:lumOff val="60000"/>
            </a:schemeClr>
          </a:solidFill>
          <a:ln>
            <a:noFill/>
          </a:ln>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dirty="0">
                <a:solidFill>
                  <a:schemeClr val="bg1"/>
                </a:solidFill>
                <a:latin typeface="Calibri" charset="0"/>
              </a:rPr>
              <a:t>Supporting Student Behavior</a:t>
            </a:r>
          </a:p>
        </p:txBody>
      </p:sp>
      <p:sp>
        <p:nvSpPr>
          <p:cNvPr id="3" name="TextBox 2"/>
          <p:cNvSpPr txBox="1"/>
          <p:nvPr/>
        </p:nvSpPr>
        <p:spPr>
          <a:xfrm>
            <a:off x="8972550" y="5730875"/>
            <a:ext cx="2505074" cy="369332"/>
          </a:xfrm>
          <a:prstGeom prst="rect">
            <a:avLst/>
          </a:prstGeom>
          <a:noFill/>
        </p:spPr>
        <p:txBody>
          <a:bodyPr wrap="square" rtlCol="0">
            <a:spAutoFit/>
          </a:bodyPr>
          <a:lstStyle/>
          <a:p>
            <a:pPr algn="r"/>
            <a:r>
              <a:rPr lang="en-US" dirty="0"/>
              <a:t>(Lewis, 2009)</a:t>
            </a:r>
          </a:p>
        </p:txBody>
      </p:sp>
    </p:spTree>
    <p:extLst>
      <p:ext uri="{BB962C8B-B14F-4D97-AF65-F5344CB8AC3E}">
        <p14:creationId xmlns:p14="http://schemas.microsoft.com/office/powerpoint/2010/main" val="17066023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2"/>
          <p:cNvSpPr>
            <a:spLocks noChangeArrowheads="1"/>
          </p:cNvSpPr>
          <p:nvPr/>
        </p:nvSpPr>
        <p:spPr bwMode="auto">
          <a:xfrm>
            <a:off x="4258500" y="2659797"/>
            <a:ext cx="3138527" cy="3071078"/>
          </a:xfrm>
          <a:prstGeom prst="ellipse">
            <a:avLst/>
          </a:prstGeom>
          <a:noFill/>
          <a:ln w="63500">
            <a:solidFill>
              <a:srgbClr val="99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a:latin typeface="Calibri" charset="0"/>
            </a:endParaRPr>
          </a:p>
        </p:txBody>
      </p:sp>
      <p:sp>
        <p:nvSpPr>
          <p:cNvPr id="5" name="Oval 3"/>
          <p:cNvSpPr>
            <a:spLocks noChangeArrowheads="1"/>
          </p:cNvSpPr>
          <p:nvPr/>
        </p:nvSpPr>
        <p:spPr bwMode="auto">
          <a:xfrm>
            <a:off x="4944301" y="1516797"/>
            <a:ext cx="3037284" cy="3071078"/>
          </a:xfrm>
          <a:prstGeom prst="ellipse">
            <a:avLst/>
          </a:prstGeom>
          <a:solidFill>
            <a:schemeClr val="accent6">
              <a:lumMod val="40000"/>
              <a:lumOff val="60000"/>
            </a:schemeClr>
          </a:solidFill>
          <a:ln w="63500">
            <a:solidFill>
              <a:srgbClr val="FF99CC"/>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a:latin typeface="Calibri" charset="0"/>
            </a:endParaRPr>
          </a:p>
        </p:txBody>
      </p:sp>
      <p:sp>
        <p:nvSpPr>
          <p:cNvPr id="6" name="Oval 4"/>
          <p:cNvSpPr>
            <a:spLocks noChangeArrowheads="1"/>
          </p:cNvSpPr>
          <p:nvPr/>
        </p:nvSpPr>
        <p:spPr bwMode="auto">
          <a:xfrm>
            <a:off x="2867024" y="371476"/>
            <a:ext cx="6105525" cy="5740400"/>
          </a:xfrm>
          <a:prstGeom prst="ellipse">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a:latin typeface="Calibri" charset="0"/>
            </a:endParaRPr>
          </a:p>
        </p:txBody>
      </p:sp>
      <p:sp>
        <p:nvSpPr>
          <p:cNvPr id="7" name="Oval 5"/>
          <p:cNvSpPr>
            <a:spLocks noChangeArrowheads="1"/>
          </p:cNvSpPr>
          <p:nvPr/>
        </p:nvSpPr>
        <p:spPr bwMode="auto">
          <a:xfrm>
            <a:off x="3648900" y="1516797"/>
            <a:ext cx="2936041" cy="3071078"/>
          </a:xfrm>
          <a:prstGeom prst="ellipse">
            <a:avLst/>
          </a:prstGeom>
          <a:noFill/>
          <a:ln w="63500">
            <a:solidFill>
              <a:srgbClr val="00FF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a:latin typeface="Calibri" charset="0"/>
            </a:endParaRPr>
          </a:p>
        </p:txBody>
      </p:sp>
      <p:sp>
        <p:nvSpPr>
          <p:cNvPr id="8" name="Text Box 6"/>
          <p:cNvSpPr txBox="1">
            <a:spLocks noChangeArrowheads="1"/>
          </p:cNvSpPr>
          <p:nvPr/>
        </p:nvSpPr>
        <p:spPr bwMode="auto">
          <a:xfrm rot="18341135">
            <a:off x="3668896" y="2083211"/>
            <a:ext cx="18650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b="1" dirty="0">
                <a:latin typeface="Calibri" charset="0"/>
              </a:rPr>
              <a:t>SYSTEMS</a:t>
            </a:r>
          </a:p>
        </p:txBody>
      </p:sp>
      <p:sp>
        <p:nvSpPr>
          <p:cNvPr id="9" name="Text Box 7"/>
          <p:cNvSpPr txBox="1">
            <a:spLocks noChangeArrowheads="1"/>
          </p:cNvSpPr>
          <p:nvPr/>
        </p:nvSpPr>
        <p:spPr bwMode="auto">
          <a:xfrm>
            <a:off x="5087027" y="4807782"/>
            <a:ext cx="20725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b="1" dirty="0">
                <a:latin typeface="Calibri" charset="0"/>
              </a:rPr>
              <a:t>PRACTICES</a:t>
            </a:r>
          </a:p>
        </p:txBody>
      </p:sp>
      <p:sp>
        <p:nvSpPr>
          <p:cNvPr id="10" name="Text Box 8"/>
          <p:cNvSpPr txBox="1">
            <a:spLocks noChangeArrowheads="1"/>
          </p:cNvSpPr>
          <p:nvPr/>
        </p:nvSpPr>
        <p:spPr bwMode="auto">
          <a:xfrm rot="2905354">
            <a:off x="6681627" y="2400017"/>
            <a:ext cx="11782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b="1">
                <a:solidFill>
                  <a:schemeClr val="bg1"/>
                </a:solidFill>
                <a:latin typeface="Calibri" charset="0"/>
              </a:rPr>
              <a:t>DATA</a:t>
            </a:r>
          </a:p>
        </p:txBody>
      </p:sp>
      <p:sp>
        <p:nvSpPr>
          <p:cNvPr id="11" name="Text Box 9"/>
          <p:cNvSpPr txBox="1">
            <a:spLocks noChangeArrowheads="1"/>
          </p:cNvSpPr>
          <p:nvPr/>
        </p:nvSpPr>
        <p:spPr bwMode="auto">
          <a:xfrm>
            <a:off x="712829" y="3048000"/>
            <a:ext cx="19874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b="1" dirty="0">
                <a:latin typeface="Calibri" charset="0"/>
              </a:rPr>
              <a:t>Supporting</a:t>
            </a:r>
          </a:p>
          <a:p>
            <a:pPr algn="ctr"/>
            <a:r>
              <a:rPr lang="en-US" altLang="en-US" b="1" dirty="0">
                <a:latin typeface="Calibri" charset="0"/>
              </a:rPr>
              <a:t>Staff Behavior</a:t>
            </a:r>
          </a:p>
        </p:txBody>
      </p:sp>
      <p:sp>
        <p:nvSpPr>
          <p:cNvPr id="12" name="Text Box 10"/>
          <p:cNvSpPr txBox="1">
            <a:spLocks noChangeArrowheads="1"/>
          </p:cNvSpPr>
          <p:nvPr/>
        </p:nvSpPr>
        <p:spPr bwMode="auto">
          <a:xfrm>
            <a:off x="9193595" y="2922341"/>
            <a:ext cx="2696705" cy="830997"/>
          </a:xfrm>
          <a:prstGeom prst="rect">
            <a:avLst/>
          </a:prstGeom>
          <a:solidFill>
            <a:schemeClr val="accent6">
              <a:lumMod val="40000"/>
              <a:lumOff val="60000"/>
            </a:schemeClr>
          </a:solidFill>
          <a:ln>
            <a:noFill/>
          </a:ln>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b="1" dirty="0">
                <a:solidFill>
                  <a:schemeClr val="bg1"/>
                </a:solidFill>
                <a:latin typeface="Calibri" charset="0"/>
              </a:rPr>
              <a:t>Supporting</a:t>
            </a:r>
          </a:p>
          <a:p>
            <a:pPr algn="ctr"/>
            <a:r>
              <a:rPr lang="en-US" altLang="en-US" b="1" dirty="0">
                <a:solidFill>
                  <a:schemeClr val="bg1"/>
                </a:solidFill>
                <a:latin typeface="Calibri" charset="0"/>
              </a:rPr>
              <a:t>Decision Making</a:t>
            </a:r>
          </a:p>
        </p:txBody>
      </p:sp>
      <p:sp>
        <p:nvSpPr>
          <p:cNvPr id="14" name="Text Box 13"/>
          <p:cNvSpPr txBox="1">
            <a:spLocks noChangeArrowheads="1"/>
          </p:cNvSpPr>
          <p:nvPr/>
        </p:nvSpPr>
        <p:spPr bwMode="auto">
          <a:xfrm>
            <a:off x="5038140" y="740409"/>
            <a:ext cx="2583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a:latin typeface="Calibri" charset="0"/>
              </a:rPr>
              <a:t>OUTCOMES</a:t>
            </a:r>
          </a:p>
        </p:txBody>
      </p:sp>
      <p:sp>
        <p:nvSpPr>
          <p:cNvPr id="16" name="Text Box 11"/>
          <p:cNvSpPr txBox="1">
            <a:spLocks noChangeArrowheads="1"/>
          </p:cNvSpPr>
          <p:nvPr/>
        </p:nvSpPr>
        <p:spPr bwMode="auto">
          <a:xfrm>
            <a:off x="1904532" y="6221710"/>
            <a:ext cx="84375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a:latin typeface="Calibri" charset="0"/>
              </a:rPr>
              <a:t>Supporting Student </a:t>
            </a:r>
            <a:r>
              <a:rPr lang="en-US" altLang="en-US" dirty="0">
                <a:latin typeface="Calibri" charset="0"/>
              </a:rPr>
              <a:t>Behavior</a:t>
            </a:r>
          </a:p>
        </p:txBody>
      </p:sp>
      <p:sp>
        <p:nvSpPr>
          <p:cNvPr id="3" name="TextBox 2"/>
          <p:cNvSpPr txBox="1"/>
          <p:nvPr/>
        </p:nvSpPr>
        <p:spPr>
          <a:xfrm>
            <a:off x="8972550" y="5730875"/>
            <a:ext cx="2505074" cy="369332"/>
          </a:xfrm>
          <a:prstGeom prst="rect">
            <a:avLst/>
          </a:prstGeom>
          <a:noFill/>
        </p:spPr>
        <p:txBody>
          <a:bodyPr wrap="square" rtlCol="0">
            <a:spAutoFit/>
          </a:bodyPr>
          <a:lstStyle/>
          <a:p>
            <a:pPr algn="r"/>
            <a:r>
              <a:rPr lang="en-US" dirty="0"/>
              <a:t>(Lewis, 2009)</a:t>
            </a:r>
          </a:p>
        </p:txBody>
      </p:sp>
    </p:spTree>
    <p:extLst>
      <p:ext uri="{BB962C8B-B14F-4D97-AF65-F5344CB8AC3E}">
        <p14:creationId xmlns:p14="http://schemas.microsoft.com/office/powerpoint/2010/main" val="5211452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2"/>
          <p:cNvSpPr>
            <a:spLocks noChangeArrowheads="1"/>
          </p:cNvSpPr>
          <p:nvPr/>
        </p:nvSpPr>
        <p:spPr bwMode="auto">
          <a:xfrm>
            <a:off x="4258500" y="2659797"/>
            <a:ext cx="3138527" cy="3071078"/>
          </a:xfrm>
          <a:prstGeom prst="ellipse">
            <a:avLst/>
          </a:prstGeom>
          <a:noFill/>
          <a:ln w="63500">
            <a:solidFill>
              <a:srgbClr val="99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a:latin typeface="Calibri" charset="0"/>
            </a:endParaRPr>
          </a:p>
        </p:txBody>
      </p:sp>
      <p:sp>
        <p:nvSpPr>
          <p:cNvPr id="5" name="Oval 3"/>
          <p:cNvSpPr>
            <a:spLocks noChangeArrowheads="1"/>
          </p:cNvSpPr>
          <p:nvPr/>
        </p:nvSpPr>
        <p:spPr bwMode="auto">
          <a:xfrm>
            <a:off x="4944301" y="1516797"/>
            <a:ext cx="3037284" cy="3071078"/>
          </a:xfrm>
          <a:prstGeom prst="ellipse">
            <a:avLst/>
          </a:prstGeom>
          <a:noFill/>
          <a:ln w="63500">
            <a:solidFill>
              <a:srgbClr val="FF99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a:latin typeface="Calibri" charset="0"/>
            </a:endParaRPr>
          </a:p>
        </p:txBody>
      </p:sp>
      <p:sp>
        <p:nvSpPr>
          <p:cNvPr id="6" name="Oval 4"/>
          <p:cNvSpPr>
            <a:spLocks noChangeArrowheads="1"/>
          </p:cNvSpPr>
          <p:nvPr/>
        </p:nvSpPr>
        <p:spPr bwMode="auto">
          <a:xfrm>
            <a:off x="2867024" y="371476"/>
            <a:ext cx="6105525" cy="5740400"/>
          </a:xfrm>
          <a:prstGeom prst="ellipse">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a:latin typeface="Calibri" charset="0"/>
            </a:endParaRPr>
          </a:p>
        </p:txBody>
      </p:sp>
      <p:sp>
        <p:nvSpPr>
          <p:cNvPr id="7" name="Oval 5"/>
          <p:cNvSpPr>
            <a:spLocks noChangeArrowheads="1"/>
          </p:cNvSpPr>
          <p:nvPr/>
        </p:nvSpPr>
        <p:spPr bwMode="auto">
          <a:xfrm>
            <a:off x="3648900" y="1516797"/>
            <a:ext cx="2936041" cy="3071078"/>
          </a:xfrm>
          <a:prstGeom prst="ellipse">
            <a:avLst/>
          </a:prstGeom>
          <a:solidFill>
            <a:schemeClr val="accent6">
              <a:lumMod val="40000"/>
              <a:lumOff val="60000"/>
            </a:schemeClr>
          </a:solidFill>
          <a:ln w="63500">
            <a:solidFill>
              <a:srgbClr val="00FFCC"/>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a:latin typeface="Calibri" charset="0"/>
            </a:endParaRPr>
          </a:p>
        </p:txBody>
      </p:sp>
      <p:sp>
        <p:nvSpPr>
          <p:cNvPr id="8" name="Text Box 6"/>
          <p:cNvSpPr txBox="1">
            <a:spLocks noChangeArrowheads="1"/>
          </p:cNvSpPr>
          <p:nvPr/>
        </p:nvSpPr>
        <p:spPr bwMode="auto">
          <a:xfrm rot="18341135">
            <a:off x="3668896" y="2083211"/>
            <a:ext cx="18650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b="1" dirty="0">
                <a:solidFill>
                  <a:schemeClr val="bg1"/>
                </a:solidFill>
                <a:latin typeface="Calibri" charset="0"/>
              </a:rPr>
              <a:t>SYSTEMS</a:t>
            </a:r>
          </a:p>
        </p:txBody>
      </p:sp>
      <p:sp>
        <p:nvSpPr>
          <p:cNvPr id="9" name="Text Box 7"/>
          <p:cNvSpPr txBox="1">
            <a:spLocks noChangeArrowheads="1"/>
          </p:cNvSpPr>
          <p:nvPr/>
        </p:nvSpPr>
        <p:spPr bwMode="auto">
          <a:xfrm>
            <a:off x="5087027" y="4807782"/>
            <a:ext cx="20725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b="1" dirty="0">
                <a:latin typeface="Calibri" charset="0"/>
              </a:rPr>
              <a:t>PRACTICES</a:t>
            </a:r>
          </a:p>
        </p:txBody>
      </p:sp>
      <p:sp>
        <p:nvSpPr>
          <p:cNvPr id="10" name="Text Box 8"/>
          <p:cNvSpPr txBox="1">
            <a:spLocks noChangeArrowheads="1"/>
          </p:cNvSpPr>
          <p:nvPr/>
        </p:nvSpPr>
        <p:spPr bwMode="auto">
          <a:xfrm rot="2905354">
            <a:off x="6681627" y="2400017"/>
            <a:ext cx="11782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b="1">
                <a:latin typeface="Calibri" charset="0"/>
              </a:rPr>
              <a:t>DATA</a:t>
            </a:r>
          </a:p>
        </p:txBody>
      </p:sp>
      <p:sp>
        <p:nvSpPr>
          <p:cNvPr id="11" name="Text Box 9"/>
          <p:cNvSpPr txBox="1">
            <a:spLocks noChangeArrowheads="1"/>
          </p:cNvSpPr>
          <p:nvPr/>
        </p:nvSpPr>
        <p:spPr bwMode="auto">
          <a:xfrm>
            <a:off x="712829" y="3048000"/>
            <a:ext cx="1987467" cy="830997"/>
          </a:xfrm>
          <a:prstGeom prst="rect">
            <a:avLst/>
          </a:prstGeom>
          <a:solidFill>
            <a:schemeClr val="accent6">
              <a:lumMod val="40000"/>
              <a:lumOff val="60000"/>
            </a:schemeClr>
          </a:solidFill>
          <a:ln>
            <a:noFill/>
          </a:ln>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b="1" dirty="0">
                <a:solidFill>
                  <a:schemeClr val="bg1"/>
                </a:solidFill>
                <a:latin typeface="Calibri" charset="0"/>
              </a:rPr>
              <a:t>Supporting</a:t>
            </a:r>
          </a:p>
          <a:p>
            <a:pPr algn="ctr"/>
            <a:r>
              <a:rPr lang="en-US" altLang="en-US" b="1" dirty="0">
                <a:solidFill>
                  <a:schemeClr val="bg1"/>
                </a:solidFill>
                <a:latin typeface="Calibri" charset="0"/>
              </a:rPr>
              <a:t>Staff Behavior</a:t>
            </a:r>
          </a:p>
        </p:txBody>
      </p:sp>
      <p:sp>
        <p:nvSpPr>
          <p:cNvPr id="12" name="Text Box 10"/>
          <p:cNvSpPr txBox="1">
            <a:spLocks noChangeArrowheads="1"/>
          </p:cNvSpPr>
          <p:nvPr/>
        </p:nvSpPr>
        <p:spPr bwMode="auto">
          <a:xfrm>
            <a:off x="8990805" y="2922341"/>
            <a:ext cx="28994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b="1" dirty="0">
                <a:latin typeface="Calibri" charset="0"/>
              </a:rPr>
              <a:t>Supporting</a:t>
            </a:r>
          </a:p>
          <a:p>
            <a:pPr algn="ctr"/>
            <a:r>
              <a:rPr lang="en-US" altLang="en-US" b="1" dirty="0">
                <a:latin typeface="Calibri" charset="0"/>
              </a:rPr>
              <a:t>Decision Making</a:t>
            </a:r>
          </a:p>
        </p:txBody>
      </p:sp>
      <p:sp>
        <p:nvSpPr>
          <p:cNvPr id="14" name="Text Box 13"/>
          <p:cNvSpPr txBox="1">
            <a:spLocks noChangeArrowheads="1"/>
          </p:cNvSpPr>
          <p:nvPr/>
        </p:nvSpPr>
        <p:spPr bwMode="auto">
          <a:xfrm>
            <a:off x="5038140" y="740409"/>
            <a:ext cx="2583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a:latin typeface="Calibri" charset="0"/>
              </a:rPr>
              <a:t>OUTCOMES</a:t>
            </a:r>
          </a:p>
        </p:txBody>
      </p:sp>
      <p:sp>
        <p:nvSpPr>
          <p:cNvPr id="16" name="Text Box 11"/>
          <p:cNvSpPr txBox="1">
            <a:spLocks noChangeArrowheads="1"/>
          </p:cNvSpPr>
          <p:nvPr/>
        </p:nvSpPr>
        <p:spPr bwMode="auto">
          <a:xfrm>
            <a:off x="1904532" y="6221710"/>
            <a:ext cx="84375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a:latin typeface="Calibri" charset="0"/>
              </a:rPr>
              <a:t>Supporting Student </a:t>
            </a:r>
            <a:r>
              <a:rPr lang="en-US" altLang="en-US" dirty="0">
                <a:latin typeface="Calibri" charset="0"/>
              </a:rPr>
              <a:t>Behavior</a:t>
            </a:r>
          </a:p>
        </p:txBody>
      </p:sp>
      <p:sp>
        <p:nvSpPr>
          <p:cNvPr id="3" name="TextBox 2"/>
          <p:cNvSpPr txBox="1"/>
          <p:nvPr/>
        </p:nvSpPr>
        <p:spPr>
          <a:xfrm>
            <a:off x="8972550" y="5730875"/>
            <a:ext cx="2505074" cy="369332"/>
          </a:xfrm>
          <a:prstGeom prst="rect">
            <a:avLst/>
          </a:prstGeom>
          <a:noFill/>
        </p:spPr>
        <p:txBody>
          <a:bodyPr wrap="square" rtlCol="0">
            <a:spAutoFit/>
          </a:bodyPr>
          <a:lstStyle/>
          <a:p>
            <a:pPr algn="r"/>
            <a:r>
              <a:rPr lang="en-US" dirty="0"/>
              <a:t>(Lewis, 2009)</a:t>
            </a:r>
          </a:p>
        </p:txBody>
      </p:sp>
    </p:spTree>
    <p:extLst>
      <p:ext uri="{BB962C8B-B14F-4D97-AF65-F5344CB8AC3E}">
        <p14:creationId xmlns:p14="http://schemas.microsoft.com/office/powerpoint/2010/main" val="2954012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4"/>
          <p:cNvSpPr>
            <a:spLocks noChangeArrowheads="1"/>
          </p:cNvSpPr>
          <p:nvPr/>
        </p:nvSpPr>
        <p:spPr bwMode="auto">
          <a:xfrm>
            <a:off x="2867024" y="371476"/>
            <a:ext cx="6105525" cy="5740400"/>
          </a:xfrm>
          <a:prstGeom prst="ellipse">
            <a:avLst/>
          </a:prstGeom>
          <a:solidFill>
            <a:schemeClr val="accent6">
              <a:lumMod val="40000"/>
              <a:lumOff val="60000"/>
            </a:schemeClr>
          </a:solidFill>
          <a:ln w="635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a:latin typeface="Calibri" charset="0"/>
            </a:endParaRPr>
          </a:p>
        </p:txBody>
      </p:sp>
      <p:sp>
        <p:nvSpPr>
          <p:cNvPr id="4" name="Oval 2"/>
          <p:cNvSpPr>
            <a:spLocks noChangeArrowheads="1"/>
          </p:cNvSpPr>
          <p:nvPr/>
        </p:nvSpPr>
        <p:spPr bwMode="auto">
          <a:xfrm>
            <a:off x="4258500" y="2659797"/>
            <a:ext cx="3138527" cy="3071078"/>
          </a:xfrm>
          <a:prstGeom prst="ellipse">
            <a:avLst/>
          </a:prstGeom>
          <a:noFill/>
          <a:ln w="635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a:latin typeface="Calibri" charset="0"/>
            </a:endParaRPr>
          </a:p>
        </p:txBody>
      </p:sp>
      <p:sp>
        <p:nvSpPr>
          <p:cNvPr id="5" name="Oval 3"/>
          <p:cNvSpPr>
            <a:spLocks noChangeArrowheads="1"/>
          </p:cNvSpPr>
          <p:nvPr/>
        </p:nvSpPr>
        <p:spPr bwMode="auto">
          <a:xfrm>
            <a:off x="4944301" y="1516797"/>
            <a:ext cx="3037284" cy="3071078"/>
          </a:xfrm>
          <a:prstGeom prst="ellipse">
            <a:avLst/>
          </a:prstGeom>
          <a:noFill/>
          <a:ln w="635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a:latin typeface="Calibri" charset="0"/>
            </a:endParaRPr>
          </a:p>
        </p:txBody>
      </p:sp>
      <p:sp>
        <p:nvSpPr>
          <p:cNvPr id="7" name="Oval 5"/>
          <p:cNvSpPr>
            <a:spLocks noChangeArrowheads="1"/>
          </p:cNvSpPr>
          <p:nvPr/>
        </p:nvSpPr>
        <p:spPr bwMode="auto">
          <a:xfrm>
            <a:off x="3648900" y="1516797"/>
            <a:ext cx="2936041" cy="3071078"/>
          </a:xfrm>
          <a:prstGeom prst="ellipse">
            <a:avLst/>
          </a:prstGeom>
          <a:noFill/>
          <a:ln w="635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a:latin typeface="Calibri" charset="0"/>
            </a:endParaRPr>
          </a:p>
        </p:txBody>
      </p:sp>
      <p:sp>
        <p:nvSpPr>
          <p:cNvPr id="8" name="Text Box 6"/>
          <p:cNvSpPr txBox="1">
            <a:spLocks noChangeArrowheads="1"/>
          </p:cNvSpPr>
          <p:nvPr/>
        </p:nvSpPr>
        <p:spPr bwMode="auto">
          <a:xfrm rot="18341135">
            <a:off x="3668896" y="2083211"/>
            <a:ext cx="18650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b="1" dirty="0">
                <a:solidFill>
                  <a:schemeClr val="bg1"/>
                </a:solidFill>
                <a:latin typeface="Calibri" charset="0"/>
              </a:rPr>
              <a:t>SYSTEMS</a:t>
            </a:r>
          </a:p>
        </p:txBody>
      </p:sp>
      <p:sp>
        <p:nvSpPr>
          <p:cNvPr id="9" name="Text Box 7"/>
          <p:cNvSpPr txBox="1">
            <a:spLocks noChangeArrowheads="1"/>
          </p:cNvSpPr>
          <p:nvPr/>
        </p:nvSpPr>
        <p:spPr bwMode="auto">
          <a:xfrm>
            <a:off x="5087027" y="4807782"/>
            <a:ext cx="20725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b="1" dirty="0">
                <a:solidFill>
                  <a:schemeClr val="bg1"/>
                </a:solidFill>
                <a:latin typeface="Calibri" charset="0"/>
              </a:rPr>
              <a:t>PRACTICES</a:t>
            </a:r>
          </a:p>
        </p:txBody>
      </p:sp>
      <p:sp>
        <p:nvSpPr>
          <p:cNvPr id="10" name="Text Box 8"/>
          <p:cNvSpPr txBox="1">
            <a:spLocks noChangeArrowheads="1"/>
          </p:cNvSpPr>
          <p:nvPr/>
        </p:nvSpPr>
        <p:spPr bwMode="auto">
          <a:xfrm rot="2905354">
            <a:off x="6681627" y="2400017"/>
            <a:ext cx="11782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b="1">
                <a:solidFill>
                  <a:schemeClr val="bg1"/>
                </a:solidFill>
                <a:latin typeface="Calibri" charset="0"/>
              </a:rPr>
              <a:t>DATA</a:t>
            </a:r>
          </a:p>
        </p:txBody>
      </p:sp>
      <p:sp>
        <p:nvSpPr>
          <p:cNvPr id="11" name="Text Box 9"/>
          <p:cNvSpPr txBox="1">
            <a:spLocks noChangeArrowheads="1"/>
          </p:cNvSpPr>
          <p:nvPr/>
        </p:nvSpPr>
        <p:spPr bwMode="auto">
          <a:xfrm>
            <a:off x="712829" y="3048000"/>
            <a:ext cx="19874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b="1" dirty="0">
                <a:latin typeface="Calibri" charset="0"/>
              </a:rPr>
              <a:t>Supporting</a:t>
            </a:r>
          </a:p>
          <a:p>
            <a:pPr algn="ctr"/>
            <a:r>
              <a:rPr lang="en-US" altLang="en-US" b="1" dirty="0">
                <a:latin typeface="Calibri" charset="0"/>
              </a:rPr>
              <a:t>Staff Behavior</a:t>
            </a:r>
          </a:p>
        </p:txBody>
      </p:sp>
      <p:sp>
        <p:nvSpPr>
          <p:cNvPr id="12" name="Text Box 10"/>
          <p:cNvSpPr txBox="1">
            <a:spLocks noChangeArrowheads="1"/>
          </p:cNvSpPr>
          <p:nvPr/>
        </p:nvSpPr>
        <p:spPr bwMode="auto">
          <a:xfrm>
            <a:off x="8990805" y="2922341"/>
            <a:ext cx="28994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b="1" dirty="0">
                <a:latin typeface="Calibri" charset="0"/>
              </a:rPr>
              <a:t>Supporting</a:t>
            </a:r>
          </a:p>
          <a:p>
            <a:pPr algn="ctr"/>
            <a:r>
              <a:rPr lang="en-US" altLang="en-US" b="1" dirty="0">
                <a:latin typeface="Calibri" charset="0"/>
              </a:rPr>
              <a:t>Decision Making</a:t>
            </a:r>
          </a:p>
        </p:txBody>
      </p:sp>
      <p:sp>
        <p:nvSpPr>
          <p:cNvPr id="14" name="Text Box 13"/>
          <p:cNvSpPr txBox="1">
            <a:spLocks noChangeArrowheads="1"/>
          </p:cNvSpPr>
          <p:nvPr/>
        </p:nvSpPr>
        <p:spPr bwMode="auto">
          <a:xfrm>
            <a:off x="5038140" y="740409"/>
            <a:ext cx="2583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a:solidFill>
                  <a:schemeClr val="bg1"/>
                </a:solidFill>
                <a:latin typeface="Calibri" charset="0"/>
              </a:rPr>
              <a:t>OUTCOMES</a:t>
            </a:r>
          </a:p>
        </p:txBody>
      </p:sp>
      <p:sp>
        <p:nvSpPr>
          <p:cNvPr id="16" name="Text Box 11"/>
          <p:cNvSpPr txBox="1">
            <a:spLocks noChangeArrowheads="1"/>
          </p:cNvSpPr>
          <p:nvPr/>
        </p:nvSpPr>
        <p:spPr bwMode="auto">
          <a:xfrm>
            <a:off x="1904532" y="6221710"/>
            <a:ext cx="84375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a:latin typeface="Calibri" charset="0"/>
              </a:rPr>
              <a:t>Supporting Student </a:t>
            </a:r>
            <a:r>
              <a:rPr lang="en-US" altLang="en-US" dirty="0">
                <a:latin typeface="Calibri" charset="0"/>
              </a:rPr>
              <a:t>Behavior</a:t>
            </a:r>
          </a:p>
        </p:txBody>
      </p:sp>
      <p:sp>
        <p:nvSpPr>
          <p:cNvPr id="3" name="TextBox 2"/>
          <p:cNvSpPr txBox="1"/>
          <p:nvPr/>
        </p:nvSpPr>
        <p:spPr>
          <a:xfrm>
            <a:off x="8972550" y="5730875"/>
            <a:ext cx="2505074" cy="369332"/>
          </a:xfrm>
          <a:prstGeom prst="rect">
            <a:avLst/>
          </a:prstGeom>
          <a:noFill/>
        </p:spPr>
        <p:txBody>
          <a:bodyPr wrap="square" rtlCol="0">
            <a:spAutoFit/>
          </a:bodyPr>
          <a:lstStyle/>
          <a:p>
            <a:pPr algn="r"/>
            <a:r>
              <a:rPr lang="en-US" dirty="0"/>
              <a:t>(Lewis, 2009)</a:t>
            </a:r>
          </a:p>
        </p:txBody>
      </p:sp>
    </p:spTree>
    <p:extLst>
      <p:ext uri="{BB962C8B-B14F-4D97-AF65-F5344CB8AC3E}">
        <p14:creationId xmlns:p14="http://schemas.microsoft.com/office/powerpoint/2010/main" val="18039175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8149" y="2111615"/>
            <a:ext cx="2962275" cy="1293028"/>
          </a:xfrm>
        </p:spPr>
        <p:txBody>
          <a:bodyPr>
            <a:normAutofit fontScale="90000"/>
          </a:bodyPr>
          <a:lstStyle/>
          <a:p>
            <a:pPr>
              <a:lnSpc>
                <a:spcPct val="250000"/>
              </a:lnSpc>
            </a:pPr>
            <a:r>
              <a:rPr lang="en-US" dirty="0"/>
              <a:t>THE HEXAGON TOOL</a:t>
            </a:r>
          </a:p>
        </p:txBody>
      </p:sp>
      <p:pic>
        <p:nvPicPr>
          <p:cNvPr id="4" name="Picture 3"/>
          <p:cNvPicPr>
            <a:picLocks noChangeAspect="1"/>
          </p:cNvPicPr>
          <p:nvPr/>
        </p:nvPicPr>
        <p:blipFill>
          <a:blip r:embed="rId3"/>
          <a:stretch>
            <a:fillRect/>
          </a:stretch>
        </p:blipFill>
        <p:spPr>
          <a:xfrm>
            <a:off x="1346200" y="241301"/>
            <a:ext cx="6369050" cy="6326684"/>
          </a:xfrm>
          <a:prstGeom prst="rect">
            <a:avLst/>
          </a:prstGeom>
          <a:solidFill>
            <a:schemeClr val="accent6">
              <a:lumMod val="40000"/>
              <a:lumOff val="60000"/>
            </a:schemeClr>
          </a:solidFill>
          <a:ln w="76200">
            <a:solidFill>
              <a:schemeClr val="accent6">
                <a:lumMod val="60000"/>
                <a:lumOff val="40000"/>
              </a:schemeClr>
            </a:solidFill>
          </a:ln>
        </p:spPr>
      </p:pic>
      <p:sp>
        <p:nvSpPr>
          <p:cNvPr id="5" name="TextBox 4"/>
          <p:cNvSpPr txBox="1"/>
          <p:nvPr/>
        </p:nvSpPr>
        <p:spPr>
          <a:xfrm>
            <a:off x="8315325" y="5543550"/>
            <a:ext cx="3114675" cy="646331"/>
          </a:xfrm>
          <a:prstGeom prst="rect">
            <a:avLst/>
          </a:prstGeom>
          <a:noFill/>
        </p:spPr>
        <p:txBody>
          <a:bodyPr wrap="square" rtlCol="0">
            <a:spAutoFit/>
          </a:bodyPr>
          <a:lstStyle/>
          <a:p>
            <a:pPr algn="ctr"/>
            <a:r>
              <a:rPr lang="en-US" dirty="0" err="1"/>
              <a:t>Blase</a:t>
            </a:r>
            <a:r>
              <a:rPr lang="en-US" dirty="0"/>
              <a:t>, K., Kiser, L. and Van Dyke, M. (2013)</a:t>
            </a:r>
          </a:p>
        </p:txBody>
      </p:sp>
    </p:spTree>
    <p:extLst>
      <p:ext uri="{BB962C8B-B14F-4D97-AF65-F5344CB8AC3E}">
        <p14:creationId xmlns:p14="http://schemas.microsoft.com/office/powerpoint/2010/main" val="15472968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383372"/>
            <a:ext cx="8610600" cy="1293028"/>
          </a:xfrm>
        </p:spPr>
        <p:txBody>
          <a:bodyPr/>
          <a:lstStyle/>
          <a:p>
            <a:r>
              <a:rPr lang="en-US" dirty="0"/>
              <a:t>Table talk</a:t>
            </a:r>
          </a:p>
        </p:txBody>
      </p:sp>
      <p:sp>
        <p:nvSpPr>
          <p:cNvPr id="3" name="Content Placeholder 2"/>
          <p:cNvSpPr>
            <a:spLocks noGrp="1"/>
          </p:cNvSpPr>
          <p:nvPr>
            <p:ph idx="1"/>
          </p:nvPr>
        </p:nvSpPr>
        <p:spPr>
          <a:xfrm>
            <a:off x="685800" y="1676400"/>
            <a:ext cx="10820400" cy="4542285"/>
          </a:xfrm>
        </p:spPr>
        <p:txBody>
          <a:bodyPr>
            <a:normAutofit/>
          </a:bodyPr>
          <a:lstStyle/>
          <a:p>
            <a:r>
              <a:rPr lang="en-US" sz="3200" b="1" dirty="0"/>
              <a:t>Take 3 minutes to locate and look at the Hexagon Tool</a:t>
            </a:r>
          </a:p>
          <a:p>
            <a:pPr marL="0" indent="0">
              <a:buNone/>
            </a:pPr>
            <a:endParaRPr lang="en-US" sz="3200" b="1" dirty="0"/>
          </a:p>
          <a:p>
            <a:r>
              <a:rPr lang="en-US" sz="3200" b="1" dirty="0"/>
              <a:t>Talk to others at your table about the tool:</a:t>
            </a:r>
          </a:p>
          <a:p>
            <a:pPr lvl="1"/>
            <a:r>
              <a:rPr lang="en-US" sz="3000" dirty="0"/>
              <a:t>Why and how have you used it before?</a:t>
            </a:r>
          </a:p>
          <a:p>
            <a:pPr lvl="1"/>
            <a:r>
              <a:rPr lang="en-US" sz="3000" dirty="0"/>
              <a:t>In your experience, what are the implications if one of these components was not addressed?  </a:t>
            </a:r>
          </a:p>
          <a:p>
            <a:pPr lvl="1"/>
            <a:r>
              <a:rPr lang="en-US" sz="3000" dirty="0"/>
              <a:t>How could you use this tool now or in the future? </a:t>
            </a:r>
          </a:p>
        </p:txBody>
      </p:sp>
    </p:spTree>
    <p:extLst>
      <p:ext uri="{BB962C8B-B14F-4D97-AF65-F5344CB8AC3E}">
        <p14:creationId xmlns:p14="http://schemas.microsoft.com/office/powerpoint/2010/main" val="27653602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Interventions</a:t>
            </a:r>
          </a:p>
        </p:txBody>
      </p:sp>
      <p:sp>
        <p:nvSpPr>
          <p:cNvPr id="3" name="Content Placeholder 2"/>
          <p:cNvSpPr>
            <a:spLocks noGrp="1"/>
          </p:cNvSpPr>
          <p:nvPr>
            <p:ph idx="1"/>
          </p:nvPr>
        </p:nvSpPr>
        <p:spPr>
          <a:xfrm>
            <a:off x="685800" y="2337435"/>
            <a:ext cx="10820400" cy="4024125"/>
          </a:xfrm>
        </p:spPr>
        <p:txBody>
          <a:bodyPr>
            <a:normAutofit/>
          </a:bodyPr>
          <a:lstStyle/>
          <a:p>
            <a:pPr>
              <a:lnSpc>
                <a:spcPct val="200000"/>
              </a:lnSpc>
            </a:pPr>
            <a:r>
              <a:rPr lang="en-US" sz="3600" b="1" dirty="0"/>
              <a:t>Trauma Informed Interventions</a:t>
            </a:r>
          </a:p>
          <a:p>
            <a:pPr>
              <a:lnSpc>
                <a:spcPct val="200000"/>
              </a:lnSpc>
            </a:pPr>
            <a:r>
              <a:rPr lang="en-US" sz="3600" b="1" dirty="0"/>
              <a:t>Tier 2</a:t>
            </a:r>
          </a:p>
        </p:txBody>
      </p:sp>
    </p:spTree>
    <p:extLst>
      <p:ext uri="{BB962C8B-B14F-4D97-AF65-F5344CB8AC3E}">
        <p14:creationId xmlns:p14="http://schemas.microsoft.com/office/powerpoint/2010/main" val="6810093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Interventions</a:t>
            </a:r>
          </a:p>
        </p:txBody>
      </p:sp>
      <p:sp>
        <p:nvSpPr>
          <p:cNvPr id="3" name="Content Placeholder 2"/>
          <p:cNvSpPr>
            <a:spLocks noGrp="1"/>
          </p:cNvSpPr>
          <p:nvPr>
            <p:ph idx="1"/>
          </p:nvPr>
        </p:nvSpPr>
        <p:spPr>
          <a:xfrm>
            <a:off x="685800" y="2337435"/>
            <a:ext cx="10820400" cy="4024125"/>
          </a:xfrm>
        </p:spPr>
        <p:txBody>
          <a:bodyPr>
            <a:normAutofit/>
          </a:bodyPr>
          <a:lstStyle/>
          <a:p>
            <a:pPr>
              <a:lnSpc>
                <a:spcPct val="100000"/>
              </a:lnSpc>
              <a:spcBef>
                <a:spcPts val="0"/>
              </a:spcBef>
            </a:pPr>
            <a:r>
              <a:rPr lang="en-US" sz="3600" b="1" dirty="0"/>
              <a:t>Trauma Informed Interventions</a:t>
            </a:r>
          </a:p>
          <a:p>
            <a:pPr lvl="1">
              <a:lnSpc>
                <a:spcPct val="100000"/>
              </a:lnSpc>
              <a:spcBef>
                <a:spcPts val="0"/>
              </a:spcBef>
            </a:pPr>
            <a:r>
              <a:rPr lang="en-US" sz="3400" b="1" dirty="0">
                <a:solidFill>
                  <a:schemeClr val="accent4">
                    <a:lumMod val="60000"/>
                    <a:lumOff val="40000"/>
                  </a:schemeClr>
                </a:solidFill>
              </a:rPr>
              <a:t>Tier 1</a:t>
            </a:r>
          </a:p>
          <a:p>
            <a:pPr lvl="1">
              <a:lnSpc>
                <a:spcPct val="100000"/>
              </a:lnSpc>
              <a:spcBef>
                <a:spcPts val="0"/>
              </a:spcBef>
            </a:pPr>
            <a:r>
              <a:rPr lang="en-US" sz="3400" b="1" dirty="0">
                <a:solidFill>
                  <a:srgbClr val="FFC000"/>
                </a:solidFill>
              </a:rPr>
              <a:t>Tier 2</a:t>
            </a:r>
          </a:p>
          <a:p>
            <a:pPr lvl="1">
              <a:lnSpc>
                <a:spcPct val="100000"/>
              </a:lnSpc>
              <a:spcBef>
                <a:spcPts val="0"/>
              </a:spcBef>
            </a:pPr>
            <a:r>
              <a:rPr lang="en-US" sz="3400" b="1" dirty="0">
                <a:solidFill>
                  <a:schemeClr val="accent1">
                    <a:lumMod val="60000"/>
                    <a:lumOff val="40000"/>
                  </a:schemeClr>
                </a:solidFill>
              </a:rPr>
              <a:t>Tier 3</a:t>
            </a:r>
          </a:p>
        </p:txBody>
      </p:sp>
    </p:spTree>
    <p:extLst>
      <p:ext uri="{BB962C8B-B14F-4D97-AF65-F5344CB8AC3E}">
        <p14:creationId xmlns:p14="http://schemas.microsoft.com/office/powerpoint/2010/main" val="2760838431"/>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TM04033937[[fn=Vapor Trail]]</Template>
  <TotalTime>0</TotalTime>
  <Words>3255</Words>
  <Application>Microsoft Office PowerPoint</Application>
  <PresentationFormat>Widescreen</PresentationFormat>
  <Paragraphs>843</Paragraphs>
  <Slides>134</Slides>
  <Notes>132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134</vt:i4>
      </vt:variant>
    </vt:vector>
  </HeadingPairs>
  <TitlesOfParts>
    <vt:vector size="147" baseType="lpstr">
      <vt:lpstr>ＭＳ Ｐゴシック</vt:lpstr>
      <vt:lpstr>Al Bayan Plain</vt:lpstr>
      <vt:lpstr>Arial</vt:lpstr>
      <vt:lpstr>Calibri</vt:lpstr>
      <vt:lpstr>Calibri Light</vt:lpstr>
      <vt:lpstr>Century Gothic</vt:lpstr>
      <vt:lpstr>Comic Sans MS</vt:lpstr>
      <vt:lpstr>futura-pt</vt:lpstr>
      <vt:lpstr>Times New Roman</vt:lpstr>
      <vt:lpstr>Tw Cen MT</vt:lpstr>
      <vt:lpstr>Wingdings</vt:lpstr>
      <vt:lpstr>Vapor Trail</vt:lpstr>
      <vt:lpstr>Custom Design</vt:lpstr>
      <vt:lpstr>Appoquinimink Brandywine Caesar Rodney Cape Henlopen CAPITAL CHRISTINA COLONIAL LAKE FOREST MILFORD RED CLAY SMYRNA WOODBRIDGE  </vt:lpstr>
      <vt:lpstr>today</vt:lpstr>
      <vt:lpstr>PowerPoint Presentation</vt:lpstr>
      <vt:lpstr>MTSS</vt:lpstr>
      <vt:lpstr>PBIS</vt:lpstr>
      <vt:lpstr>PowerPoint Presentation</vt:lpstr>
      <vt:lpstr>MTSS PBS framework in DElaware</vt:lpstr>
      <vt:lpstr>Tier 1 PBS in DElaware</vt:lpstr>
      <vt:lpstr>PowerPoint Presentation</vt:lpstr>
      <vt:lpstr>pBS  DE-PBS Project</vt:lpstr>
      <vt:lpstr>Welcome! SchoolS &amp; School-Wide Expectations</vt:lpstr>
      <vt:lpstr>Tell us a bit about yourselves and your relationship with PBS and/or a MTSS for behavior</vt:lpstr>
      <vt:lpstr>Meredith Middle Appoquinimink</vt:lpstr>
      <vt:lpstr>Middletown High Appoquinimink</vt:lpstr>
      <vt:lpstr>Redding Middle Appoquinimink</vt:lpstr>
      <vt:lpstr>Waters Middle School Appoquinimink</vt:lpstr>
      <vt:lpstr>Brandywine High Brandywine</vt:lpstr>
      <vt:lpstr>Concord High Brandywine</vt:lpstr>
      <vt:lpstr>PS DuPont Middle Brandywine</vt:lpstr>
      <vt:lpstr>Mt. Pleasant High Brandywine</vt:lpstr>
      <vt:lpstr>Springer Middle Brandywine</vt:lpstr>
      <vt:lpstr>Talley Middle Brandywine</vt:lpstr>
      <vt:lpstr>Postlethwait Middle Caesar Rodney</vt:lpstr>
      <vt:lpstr>Mariner Middle Cape Henlopen</vt:lpstr>
      <vt:lpstr>Central Middle Capital</vt:lpstr>
      <vt:lpstr>Dover High Capital</vt:lpstr>
      <vt:lpstr>William Henry Middle Capital</vt:lpstr>
      <vt:lpstr>Bayard Middle Christina</vt:lpstr>
      <vt:lpstr>Gauger-Cobbs Middle Christina</vt:lpstr>
      <vt:lpstr>Kirk Middle Christina</vt:lpstr>
      <vt:lpstr>Shue-Medill Middle Christina</vt:lpstr>
      <vt:lpstr>McCullough Middle Colonial</vt:lpstr>
      <vt:lpstr>Lake Forest High Lake Forest</vt:lpstr>
      <vt:lpstr>Milford Central Academy Milford</vt:lpstr>
      <vt:lpstr>Milford Senior High Milford</vt:lpstr>
      <vt:lpstr>McKean High Red Clay</vt:lpstr>
      <vt:lpstr>Skyline Middle Red Clay</vt:lpstr>
      <vt:lpstr>Stanton Middle Red Clay</vt:lpstr>
      <vt:lpstr>Smyrna High Smyrna</vt:lpstr>
      <vt:lpstr>Woodbridge Middle Woodbridge</vt:lpstr>
      <vt:lpstr>Woodbridge High Woodbridge</vt:lpstr>
      <vt:lpstr>Other folks and district coaches</vt:lpstr>
      <vt:lpstr>THEMES</vt:lpstr>
      <vt:lpstr>THEMES</vt:lpstr>
      <vt:lpstr>THEMES</vt:lpstr>
      <vt:lpstr>THEMES</vt:lpstr>
      <vt:lpstr>PowerPoint Presentation</vt:lpstr>
      <vt:lpstr>THEMES</vt:lpstr>
      <vt:lpstr>The really good news</vt:lpstr>
      <vt:lpstr>What is at risk?</vt:lpstr>
      <vt:lpstr>How do we do this?</vt:lpstr>
      <vt:lpstr>How do we do this?</vt:lpstr>
      <vt:lpstr>PowerPoint Presentation</vt:lpstr>
      <vt:lpstr>How do we do this? RETHINK TRADITIONAL SCHOOLING methods</vt:lpstr>
      <vt:lpstr>PowerPoint Presentation</vt:lpstr>
      <vt:lpstr>How do we do this?</vt:lpstr>
      <vt:lpstr>How do we do this?</vt:lpstr>
      <vt:lpstr>POLL  with names</vt:lpstr>
      <vt:lpstr>POLL  with names</vt:lpstr>
      <vt:lpstr>CULTURAL COMPETENCY</vt:lpstr>
      <vt:lpstr>CULTURAL COMPETENCY</vt:lpstr>
      <vt:lpstr>CULTURAL COMPETENCY</vt:lpstr>
      <vt:lpstr>CULTURAL COMPETENCY</vt:lpstr>
      <vt:lpstr>Alignment with  DE-PBS Key Features</vt:lpstr>
      <vt:lpstr>Welcome! Dover High School RAP CLUB</vt:lpstr>
      <vt:lpstr>PowerPoint Presentation</vt:lpstr>
      <vt:lpstr>PowerPoint Presentation</vt:lpstr>
      <vt:lpstr>aCKNOWLEDGEMENT</vt:lpstr>
      <vt:lpstr>Prevention: Implementing schoolwide &amp; Classroom Systems</vt:lpstr>
      <vt:lpstr>Getting to the Heart of Recognition</vt:lpstr>
      <vt:lpstr>What is acknowledgement/reinforcement?</vt:lpstr>
      <vt:lpstr>Structure and relationships</vt:lpstr>
      <vt:lpstr>Rewards can negatively impact interest and performance: </vt:lpstr>
      <vt:lpstr>motivation  </vt:lpstr>
      <vt:lpstr>  5: 1 Ratio, It’s not Just for Kids              </vt:lpstr>
      <vt:lpstr>relationships</vt:lpstr>
      <vt:lpstr>Structure</vt:lpstr>
      <vt:lpstr>PowerPoint Presentation</vt:lpstr>
      <vt:lpstr>Effective Ways to Praise and Acknowledge: </vt:lpstr>
      <vt:lpstr>Practicing Effective praise</vt:lpstr>
      <vt:lpstr>Acknowledgement of implementation practices</vt:lpstr>
      <vt:lpstr>PBIS School-wide Acknowledgement Matrix (Student and Staff!)</vt:lpstr>
      <vt:lpstr>PowerPoint Presentation</vt:lpstr>
      <vt:lpstr>BREAK</vt:lpstr>
      <vt:lpstr>PowerPoint Presentation</vt:lpstr>
      <vt:lpstr>INTERVENTIONS</vt:lpstr>
      <vt:lpstr>PowerPoint Presentation</vt:lpstr>
      <vt:lpstr>Moving on…</vt:lpstr>
      <vt:lpstr>Interventions…the other topic of high interest</vt:lpstr>
      <vt:lpstr>Interventions</vt:lpstr>
      <vt:lpstr>PBS</vt:lpstr>
      <vt:lpstr>PowerPoint Presentation</vt:lpstr>
      <vt:lpstr>PowerPoint Presentation</vt:lpstr>
      <vt:lpstr>PowerPoint Presentation</vt:lpstr>
      <vt:lpstr>PowerPoint Presentation</vt:lpstr>
      <vt:lpstr>THE HEXAGON TOOL</vt:lpstr>
      <vt:lpstr>Table talk</vt:lpstr>
      <vt:lpstr>Interventions</vt:lpstr>
      <vt:lpstr>Interventions</vt:lpstr>
      <vt:lpstr>Book StudIES</vt:lpstr>
      <vt:lpstr>Book StudIES</vt:lpstr>
      <vt:lpstr>Book StudIES</vt:lpstr>
      <vt:lpstr>PowerPoint Presentation</vt:lpstr>
      <vt:lpstr>Book StudIES</vt:lpstr>
      <vt:lpstr>PowerPoint Presentation</vt:lpstr>
      <vt:lpstr>Interventions</vt:lpstr>
      <vt:lpstr>CBITS</vt:lpstr>
      <vt:lpstr>PowerPoint Presentation</vt:lpstr>
      <vt:lpstr>PowerPoint Presentation</vt:lpstr>
      <vt:lpstr>CBITS</vt:lpstr>
      <vt:lpstr>Interventions</vt:lpstr>
      <vt:lpstr>Anger  or aggression management  emotional-regulation</vt:lpstr>
      <vt:lpstr>Interventions</vt:lpstr>
      <vt:lpstr>PowerPoint Presentation</vt:lpstr>
      <vt:lpstr>PowerPoint Presentation</vt:lpstr>
      <vt:lpstr>PowerPoint Presentation</vt:lpstr>
      <vt:lpstr>Think first</vt:lpstr>
      <vt:lpstr>PowerPoint Presentation</vt:lpstr>
      <vt:lpstr>CBITS</vt:lpstr>
      <vt:lpstr>Executive Function and  Self-regulation Skills:</vt:lpstr>
      <vt:lpstr>Exposure to trauma and chronic stress can delay and impair these skills  BUT like all skills, they will improve with practice and more practice makes them less effortful  </vt:lpstr>
      <vt:lpstr>Executive Skills Questionnaire — Peg Dawson &amp; Richard Guare </vt:lpstr>
      <vt:lpstr>EXISTING CURRICULUM</vt:lpstr>
      <vt:lpstr>Exposure to trauma and chronic stress can delay and impair these skills  BUT like all skills, they will improve with practice and more practice makes them less effortful  </vt:lpstr>
      <vt:lpstr>PowerPoint Presentation</vt:lpstr>
      <vt:lpstr>PowerPoint Presentation</vt:lpstr>
      <vt:lpstr>PowerPoint Presentation</vt:lpstr>
      <vt:lpstr>Help tools beyond today</vt:lpstr>
      <vt:lpstr>PowerPoint Presentation</vt:lpstr>
      <vt:lpstr>Help tools beyond today</vt:lpstr>
      <vt:lpstr>PowerPoint Presentation</vt:lpstr>
      <vt:lpstr>PowerPoint Presentation</vt:lpstr>
      <vt:lpstr>PowerPoint Presentation</vt:lpstr>
      <vt:lpstr>Thank you! Happy Valentines Day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2019-03-05T19:56:49Z</dcterms:created>
  <dcterms:modified xsi:type="dcterms:W3CDTF">2019-03-05T19:59:58Z</dcterms:modified>
</cp:coreProperties>
</file>