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2"/>
  </p:notesMasterIdLst>
  <p:sldIdLst>
    <p:sldId id="256" r:id="rId2"/>
    <p:sldId id="265" r:id="rId3"/>
    <p:sldId id="257" r:id="rId4"/>
    <p:sldId id="258" r:id="rId5"/>
    <p:sldId id="262" r:id="rId6"/>
    <p:sldId id="267" r:id="rId7"/>
    <p:sldId id="270" r:id="rId8"/>
    <p:sldId id="275" r:id="rId9"/>
    <p:sldId id="259" r:id="rId10"/>
    <p:sldId id="260" r:id="rId11"/>
    <p:sldId id="273" r:id="rId12"/>
    <p:sldId id="276" r:id="rId13"/>
    <p:sldId id="277" r:id="rId14"/>
    <p:sldId id="271" r:id="rId15"/>
    <p:sldId id="266" r:id="rId16"/>
    <p:sldId id="264" r:id="rId17"/>
    <p:sldId id="268" r:id="rId18"/>
    <p:sldId id="269" r:id="rId19"/>
    <p:sldId id="261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7"/>
    <p:restoredTop sz="94977"/>
  </p:normalViewPr>
  <p:slideViewPr>
    <p:cSldViewPr snapToGrid="0" snapToObjects="1">
      <p:cViewPr varScale="1">
        <p:scale>
          <a:sx n="108" d="100"/>
          <a:sy n="108" d="100"/>
        </p:scale>
        <p:origin x="70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136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0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2CFBF-6D84-DE4C-842A-2D1C76B7FE01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91B97-55E2-C748-867D-20F010E67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91B97-55E2-C748-867D-20F010E674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7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91B97-55E2-C748-867D-20F010E674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4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91B97-55E2-C748-867D-20F010E674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1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91B97-55E2-C748-867D-20F010E674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20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91B97-55E2-C748-867D-20F010E674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91B97-55E2-C748-867D-20F010E674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21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91B97-55E2-C748-867D-20F010E674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9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3/25/19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TIER 2 presentation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Milton Elementary School </a:t>
            </a:r>
          </a:p>
          <a:p>
            <a:r>
              <a:rPr lang="en-US" dirty="0"/>
              <a:t>TIER 2 Presentation, Positive Behavior Support </a:t>
            </a:r>
          </a:p>
        </p:txBody>
      </p:sp>
    </p:spTree>
    <p:extLst>
      <p:ext uri="{BB962C8B-B14F-4D97-AF65-F5344CB8AC3E}">
        <p14:creationId xmlns:p14="http://schemas.microsoft.com/office/powerpoint/2010/main" val="192529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THINKING GROUP TOOLS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Social Thinking Curriculum </a:t>
            </a:r>
          </a:p>
          <a:p>
            <a:pPr lvl="1"/>
            <a:r>
              <a:rPr lang="en-US" sz="3000" dirty="0" err="1"/>
              <a:t>Superflex</a:t>
            </a:r>
            <a:r>
              <a:rPr lang="en-US" sz="3000" dirty="0"/>
              <a:t> </a:t>
            </a:r>
          </a:p>
          <a:p>
            <a:pPr lvl="1"/>
            <a:r>
              <a:rPr lang="en-US" sz="3000" dirty="0"/>
              <a:t>Michelle Garcia Winner </a:t>
            </a:r>
          </a:p>
          <a:p>
            <a:pPr lvl="1"/>
            <a:r>
              <a:rPr lang="en-US" sz="3000" dirty="0"/>
              <a:t>Social Detectives </a:t>
            </a:r>
          </a:p>
          <a:p>
            <a:pPr lvl="1"/>
            <a:endParaRPr lang="en-US" sz="3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248" y="3519061"/>
            <a:ext cx="2387600" cy="340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11" y="4301488"/>
            <a:ext cx="3038275" cy="2347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6CAE7-7275-744B-B5C5-41F8BE19F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010" y="3416300"/>
            <a:ext cx="33147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0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13723-39C6-EE4E-A36B-E95C29B22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8" y="0"/>
            <a:ext cx="524102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A624D-DEDC-184B-849A-6AE04C5BE3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153" y="0"/>
            <a:ext cx="4786411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ED32CCF-1AD7-CC46-ACEA-FB806E7E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105" y="0"/>
            <a:ext cx="1818495" cy="1609344"/>
          </a:xfrm>
        </p:spPr>
        <p:txBody>
          <a:bodyPr/>
          <a:lstStyle/>
          <a:p>
            <a:pPr algn="ctr"/>
            <a:r>
              <a:rPr lang="en-US" dirty="0"/>
              <a:t>Super</a:t>
            </a:r>
            <a:br>
              <a:rPr lang="en-US" dirty="0"/>
            </a:br>
            <a:r>
              <a:rPr lang="en-US" dirty="0"/>
              <a:t>Flex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36D8A2-9B32-444D-96EC-C38960396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400" y="2426608"/>
            <a:ext cx="18542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5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Tracking for Social Thinking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E7684-6402-AE4F-8997-8FD8B20A1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48" y="2093976"/>
            <a:ext cx="88392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6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95265"/>
            <a:ext cx="10058400" cy="1609344"/>
          </a:xfrm>
        </p:spPr>
        <p:txBody>
          <a:bodyPr/>
          <a:lstStyle/>
          <a:p>
            <a:r>
              <a:rPr lang="en-US" dirty="0"/>
              <a:t>Criteria for tier 2 Intervention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0D073-A9BC-E048-8F59-CA7443D9D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0" y="1550042"/>
            <a:ext cx="10349696" cy="51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31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EE15-98B7-894C-A0B2-BF195618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20" y="557203"/>
            <a:ext cx="4358495" cy="199731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Superflex</a:t>
            </a:r>
            <a:br>
              <a:rPr lang="en-US" dirty="0"/>
            </a:br>
            <a:r>
              <a:rPr lang="en-US" dirty="0"/>
              <a:t>Implementation and Fidelity </a:t>
            </a:r>
            <a:br>
              <a:rPr lang="en-US" dirty="0"/>
            </a:br>
            <a:r>
              <a:rPr lang="en-US" dirty="0"/>
              <a:t>Checklist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3A8E2-5D1D-D440-92DE-3715057E8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715" y="0"/>
            <a:ext cx="56423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3FF8A-83E5-1640-8901-F7906115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17" y="2763159"/>
            <a:ext cx="5304198" cy="409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3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05085" cy="2975428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Detective</a:t>
            </a:r>
            <a:br>
              <a:rPr lang="en-US" dirty="0"/>
            </a:br>
            <a:r>
              <a:rPr lang="en-US" dirty="0"/>
              <a:t>Implementation and Fidelity Checklist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2F8AC-B8B9-C144-81CE-7B6CDADD2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42036" y="-136949"/>
            <a:ext cx="65841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660DB-67B2-3647-895A-2E90D255EE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6" y="2819400"/>
            <a:ext cx="4212771" cy="4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40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EMOTIONAL REGULATION GROUP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Teacher referrals, pre-k readiness information from preschool, parent referrals </a:t>
            </a:r>
          </a:p>
          <a:p>
            <a:endParaRPr lang="en-US" dirty="0"/>
          </a:p>
          <a:p>
            <a:r>
              <a:rPr lang="en-US" dirty="0"/>
              <a:t>Meeting:  weekly </a:t>
            </a:r>
          </a:p>
          <a:p>
            <a:r>
              <a:rPr lang="en-US" dirty="0"/>
              <a:t>Run by:  School Psychologist Intern </a:t>
            </a:r>
          </a:p>
          <a:p>
            <a:r>
              <a:rPr lang="en-US" dirty="0"/>
              <a:t>Participants:  4 Kindergarten students with behavioral regulation difficulties </a:t>
            </a:r>
          </a:p>
          <a:p>
            <a:r>
              <a:rPr lang="en-US" dirty="0"/>
              <a:t>Materials:  Zones of Regulation materials and curriculum </a:t>
            </a:r>
          </a:p>
          <a:p>
            <a:r>
              <a:rPr lang="en-US" dirty="0"/>
              <a:t>Tracking Data: </a:t>
            </a:r>
          </a:p>
          <a:p>
            <a:pPr lvl="1"/>
            <a:r>
              <a:rPr lang="en-US" dirty="0"/>
              <a:t>Intervention Tracking Tool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900" y="4288971"/>
            <a:ext cx="1818526" cy="2569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061" y="65278"/>
            <a:ext cx="1502374" cy="19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954690-23D4-DA40-B1DE-8067346B3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2"/>
          <a:stretch/>
        </p:blipFill>
        <p:spPr>
          <a:xfrm>
            <a:off x="-128588" y="-100013"/>
            <a:ext cx="6364288" cy="4295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92DE9-3F10-4E4D-9EFE-B5AA268C3C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700" y="114300"/>
            <a:ext cx="5767151" cy="4181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06C49-EF00-9842-B2DF-AAAB22BC96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049" y="3586163"/>
            <a:ext cx="4403549" cy="3271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DC13C-F4AA-8A47-8CEB-73CADC1EF6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81" y="4081461"/>
            <a:ext cx="3409157" cy="27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23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3261-7364-F141-9F65-E7146251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in the classroom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B517D-3391-794A-876A-DF13F2AF72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1587265"/>
            <a:ext cx="4220307" cy="5087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D943C-D866-5F45-97A7-80B0FD6B06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215" y="1587265"/>
            <a:ext cx="4715725" cy="50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9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48" y="203359"/>
            <a:ext cx="6521123" cy="1609344"/>
          </a:xfrm>
        </p:spPr>
        <p:txBody>
          <a:bodyPr/>
          <a:lstStyle/>
          <a:p>
            <a:r>
              <a:rPr lang="en-US" dirty="0"/>
              <a:t>TIER 2 Behavior intervention plan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12703"/>
            <a:ext cx="10058400" cy="4050792"/>
          </a:xfrm>
        </p:spPr>
        <p:txBody>
          <a:bodyPr/>
          <a:lstStyle/>
          <a:p>
            <a:r>
              <a:rPr lang="en-US" dirty="0"/>
              <a:t>We developed a TIER 2 BIP for students that need extra support but are not TIER 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0439A-5557-DA4C-B2A0-812CD88326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342162"/>
            <a:ext cx="3733800" cy="3981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CCEE95-A251-4A46-9E02-91CA4B2AA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824" y="2285579"/>
            <a:ext cx="6985000" cy="21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DA4AE-902E-5B46-961E-C309E5450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824" y="4419179"/>
            <a:ext cx="7075424" cy="234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B829A5-0302-0F40-A27C-A5A600B7B6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324" y="0"/>
            <a:ext cx="3208889" cy="18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01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BEHAVIOR AT 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3" y="2121408"/>
            <a:ext cx="10627505" cy="443179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Kindness is the theme of the year! </a:t>
            </a:r>
          </a:p>
          <a:p>
            <a:pPr lvl="1"/>
            <a:r>
              <a:rPr lang="en-US" sz="2800" dirty="0"/>
              <a:t>Greetings at the Door </a:t>
            </a:r>
          </a:p>
          <a:p>
            <a:pPr lvl="1"/>
            <a:r>
              <a:rPr lang="en-US" sz="2800" dirty="0"/>
              <a:t>Kindness Journals </a:t>
            </a:r>
          </a:p>
          <a:p>
            <a:pPr lvl="1"/>
            <a:r>
              <a:rPr lang="en-US" sz="2800" dirty="0"/>
              <a:t>Kick Off Kindness Assembly </a:t>
            </a:r>
          </a:p>
          <a:p>
            <a:pPr lvl="1"/>
            <a:r>
              <a:rPr lang="en-US" sz="2800" dirty="0"/>
              <a:t>Kindness Champions </a:t>
            </a:r>
          </a:p>
          <a:p>
            <a:pPr lvl="1"/>
            <a:r>
              <a:rPr lang="en-US" sz="2800" dirty="0"/>
              <a:t>Each grade level takes the theme and </a:t>
            </a:r>
          </a:p>
          <a:p>
            <a:pPr marL="274320" lvl="1" indent="0">
              <a:buNone/>
            </a:pPr>
            <a:r>
              <a:rPr lang="en-US" sz="2800" dirty="0"/>
              <a:t>   runs with it </a:t>
            </a:r>
          </a:p>
          <a:p>
            <a:pPr lvl="1"/>
            <a:r>
              <a:rPr lang="en-US" sz="2800" dirty="0"/>
              <a:t>Second Step Curriculum </a:t>
            </a:r>
          </a:p>
          <a:p>
            <a:pPr lvl="1"/>
            <a:r>
              <a:rPr lang="en-US" sz="2800" dirty="0"/>
              <a:t>Restorative Circles (TIER 1 and TIER 2) </a:t>
            </a:r>
          </a:p>
          <a:p>
            <a:pPr lvl="1"/>
            <a:r>
              <a:rPr lang="en-US" sz="2800" dirty="0"/>
              <a:t>PBS Recharge in January to reteach expectations </a:t>
            </a:r>
          </a:p>
          <a:p>
            <a:pPr lvl="1"/>
            <a:r>
              <a:rPr lang="en-US" sz="2800" dirty="0"/>
              <a:t>Child Study meetings for behavior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372" y="195943"/>
            <a:ext cx="4361628" cy="54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8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362" y="-263144"/>
            <a:ext cx="10058400" cy="1609344"/>
          </a:xfrm>
        </p:spPr>
        <p:txBody>
          <a:bodyPr/>
          <a:lstStyle/>
          <a:p>
            <a:pPr algn="ctr"/>
            <a:r>
              <a:rPr lang="en-US" dirty="0"/>
              <a:t>TIER 2 INTERVENTION TRACKING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895" y="941943"/>
            <a:ext cx="4712934" cy="1614714"/>
          </a:xfrm>
        </p:spPr>
        <p:txBody>
          <a:bodyPr/>
          <a:lstStyle/>
          <a:p>
            <a:r>
              <a:rPr lang="en-US" dirty="0"/>
              <a:t>SUPPORT PLAN ASSESSMENT</a:t>
            </a:r>
          </a:p>
          <a:p>
            <a:r>
              <a:rPr lang="en-US" dirty="0"/>
              <a:t>TIER 2 INTERVENTION TRACKING TOOL </a:t>
            </a:r>
          </a:p>
          <a:p>
            <a:r>
              <a:rPr lang="en-US" dirty="0"/>
              <a:t>EXIT CRITERIA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0F745-38C4-7947-B488-9A11844BC8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6657"/>
            <a:ext cx="6937829" cy="4301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807EC1-30E0-CD48-8FFD-CCBA2E968C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829" y="941943"/>
            <a:ext cx="5094515" cy="59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9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TIER 2 looks like at 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6840438" cy="405079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Daily Greeting by teachers and staff </a:t>
            </a:r>
          </a:p>
          <a:p>
            <a:r>
              <a:rPr lang="en-US" sz="3200" dirty="0"/>
              <a:t>Check in Check out Program </a:t>
            </a:r>
          </a:p>
          <a:p>
            <a:r>
              <a:rPr lang="en-US" sz="3200" dirty="0"/>
              <a:t>Social Thinking Groups</a:t>
            </a:r>
          </a:p>
          <a:p>
            <a:r>
              <a:rPr lang="en-US" sz="3200" dirty="0"/>
              <a:t>Emotional Regulation Group	(Zones of Regulation) </a:t>
            </a:r>
          </a:p>
          <a:p>
            <a:r>
              <a:rPr lang="en-US" sz="3200" dirty="0"/>
              <a:t>TIER 2 BIPS </a:t>
            </a:r>
          </a:p>
          <a:p>
            <a:r>
              <a:rPr lang="en-US" sz="3200" dirty="0"/>
              <a:t>Mentoring </a:t>
            </a:r>
          </a:p>
          <a:p>
            <a:r>
              <a:rPr lang="en-US" sz="3200" dirty="0"/>
              <a:t>Mental Health Partnerships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0147E-5818-4642-A8C1-B7D33310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286" y="2093976"/>
            <a:ext cx="3943604" cy="45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235311"/>
          </a:xfrm>
        </p:spPr>
        <p:txBody>
          <a:bodyPr/>
          <a:lstStyle/>
          <a:p>
            <a:r>
              <a:rPr lang="en-US" dirty="0"/>
              <a:t>CHECK IN/CHECK OUT (CICO)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719944"/>
            <a:ext cx="11713029" cy="4354286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Referred through Office Discipline Referrals, Child Study, Teacher Referral, Administrator Consult, Self Referred, Parent Referral </a:t>
            </a:r>
          </a:p>
          <a:p>
            <a:r>
              <a:rPr lang="en-US" sz="3200" dirty="0"/>
              <a:t>Step 1 - Identify staff member for each student - make connections  </a:t>
            </a:r>
          </a:p>
          <a:p>
            <a:r>
              <a:rPr lang="en-US" sz="3200" dirty="0"/>
              <a:t>Step 2 - Pre and post staff member meeting </a:t>
            </a:r>
          </a:p>
          <a:p>
            <a:r>
              <a:rPr lang="en-US" sz="3200" dirty="0"/>
              <a:t>Step 3- Track data and monitor progress</a:t>
            </a:r>
          </a:p>
          <a:p>
            <a:r>
              <a:rPr lang="en-US" sz="3200" dirty="0"/>
              <a:t>Step 4- Fading out if successful; continue/move onto Tier 3 interventions if behaviors continue or escalate.</a:t>
            </a:r>
          </a:p>
          <a:p>
            <a:endParaRPr lang="en-US" sz="3200" dirty="0"/>
          </a:p>
          <a:p>
            <a:r>
              <a:rPr lang="en-US" sz="3200" dirty="0"/>
              <a:t>Duration- Approx. 6-8 weeks</a:t>
            </a:r>
          </a:p>
          <a:p>
            <a:r>
              <a:rPr lang="en-US" sz="3200" dirty="0"/>
              <a:t>Check In Check Out Tools POINT CARD </a:t>
            </a:r>
          </a:p>
          <a:p>
            <a:pPr lvl="1"/>
            <a:r>
              <a:rPr lang="en-US" sz="3000" dirty="0"/>
              <a:t>Self monitoring </a:t>
            </a:r>
          </a:p>
          <a:p>
            <a:pPr lvl="1"/>
            <a:r>
              <a:rPr lang="en-US" sz="3000" dirty="0"/>
              <a:t>Teacher ratings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DC922-A036-8349-B76F-75E647CE5F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535" y="3897087"/>
            <a:ext cx="3414713" cy="27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2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46" y="0"/>
            <a:ext cx="7217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6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2117D4-5F6B-9A46-AEA5-198FD6B4B6B5}"/>
              </a:ext>
            </a:extLst>
          </p:cNvPr>
          <p:cNvSpPr/>
          <p:nvPr/>
        </p:nvSpPr>
        <p:spPr>
          <a:xfrm>
            <a:off x="3708455" y="172888"/>
            <a:ext cx="51776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Rockwell Condensed" panose="02060603050405020104" pitchFamily="18" charset="77"/>
              </a:rPr>
              <a:t>CHECK IN/CHECK OUT (CICO) Progress Monitoring Example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372B64-C197-454A-AB51-FBE317195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400932"/>
              </p:ext>
            </p:extLst>
          </p:nvPr>
        </p:nvGraphicFramePr>
        <p:xfrm>
          <a:off x="2654056" y="1537174"/>
          <a:ext cx="6515100" cy="556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0300">
                  <a:extLst>
                    <a:ext uri="{9D8B030D-6E8A-4147-A177-3AD203B41FA5}">
                      <a16:colId xmlns:a16="http://schemas.microsoft.com/office/drawing/2014/main" val="424078631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33634797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34453985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07043307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95256806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61796138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88386424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43696158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4675945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 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4344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Weekly Averages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86.5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96.66667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91.66667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Calibri" panose="020F0502020204030204" pitchFamily="34" charset="0"/>
                        </a:rPr>
                        <a:t>Holidays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96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904785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7DE94E0-667B-364B-AB1C-49E7893C2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056" y="10903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4A9B6-F6B1-8E40-9762-56488D8CD309}"/>
              </a:ext>
            </a:extLst>
          </p:cNvPr>
          <p:cNvSpPr txBox="1"/>
          <p:nvPr/>
        </p:nvSpPr>
        <p:spPr>
          <a:xfrm>
            <a:off x="2400300" y="2228850"/>
            <a:ext cx="702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of 80%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1FE80ABD-0FFA-574D-899C-0FDF54467FA1}"/>
              </a:ext>
            </a:extLst>
          </p:cNvPr>
          <p:cNvSpPr/>
          <p:nvPr/>
        </p:nvSpPr>
        <p:spPr>
          <a:xfrm>
            <a:off x="1814513" y="3779044"/>
            <a:ext cx="228600" cy="3000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0ECB12-6CEA-2445-954E-1611AA0E4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716" y="67577"/>
            <a:ext cx="28575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DE782-2B83-794A-B912-A511EB6E5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35" y="2687900"/>
            <a:ext cx="9432681" cy="41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8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D5931-C338-E344-AEA0-EFCC91F8C57D}"/>
              </a:ext>
            </a:extLst>
          </p:cNvPr>
          <p:cNvSpPr txBox="1"/>
          <p:nvPr/>
        </p:nvSpPr>
        <p:spPr>
          <a:xfrm>
            <a:off x="3028950" y="342900"/>
            <a:ext cx="56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Road Blocks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1E9F7-FF2A-BA44-864F-DEFCC412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" y="1050786"/>
            <a:ext cx="9004300" cy="309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DA4DFA-8641-7640-B87A-88859EC46F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657" y="1171575"/>
            <a:ext cx="3021806" cy="402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2BA652-5CAB-FA49-8E51-7DDC8593B9D7}"/>
              </a:ext>
            </a:extLst>
          </p:cNvPr>
          <p:cNvSpPr txBox="1"/>
          <p:nvPr/>
        </p:nvSpPr>
        <p:spPr>
          <a:xfrm>
            <a:off x="614363" y="4014788"/>
            <a:ext cx="8215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forgetting to fill out the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losing the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not meeting with check in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Parents not signing the point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Parents discussing the point card with the student in a more negative manner than positively reframing the issues and working on solutions</a:t>
            </a:r>
          </a:p>
        </p:txBody>
      </p:sp>
    </p:spTree>
    <p:extLst>
      <p:ext uri="{BB962C8B-B14F-4D97-AF65-F5344CB8AC3E}">
        <p14:creationId xmlns:p14="http://schemas.microsoft.com/office/powerpoint/2010/main" val="253157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710" b="1" dirty="0"/>
              <a:t>The Social Thinking® Social Competency Model – Iceberg Analogy</a:t>
            </a:r>
            <a:endParaRPr lang="en-US" sz="4710" dirty="0"/>
          </a:p>
        </p:txBody>
      </p:sp>
      <p:pic>
        <p:nvPicPr>
          <p:cNvPr id="2050" name="Picture 2" descr="Social_Competency_Mode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95" y="2120900"/>
            <a:ext cx="867516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9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THINKING GROUP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dirty="0"/>
              <a:t>Referrals </a:t>
            </a:r>
            <a:r>
              <a:rPr lang="mr-IN" sz="3600" dirty="0"/>
              <a:t>–</a:t>
            </a:r>
            <a:r>
              <a:rPr lang="en-US" sz="3600" dirty="0"/>
              <a:t> Child Study, teacher referral, office discipline referrals </a:t>
            </a:r>
          </a:p>
          <a:p>
            <a:r>
              <a:rPr lang="en-US" sz="3600" dirty="0"/>
              <a:t>Weekly meetings with </a:t>
            </a:r>
            <a:r>
              <a:rPr lang="en-US" sz="3600"/>
              <a:t>the School Social </a:t>
            </a:r>
            <a:r>
              <a:rPr lang="en-US" sz="3600" dirty="0"/>
              <a:t>Worker </a:t>
            </a:r>
          </a:p>
          <a:p>
            <a:r>
              <a:rPr lang="en-US" sz="3600" dirty="0"/>
              <a:t>Exit and Entry Criteria for the group </a:t>
            </a:r>
          </a:p>
          <a:p>
            <a:r>
              <a:rPr lang="en-US" sz="3600" dirty="0"/>
              <a:t>Social Thinking Group Data Collection</a:t>
            </a:r>
          </a:p>
          <a:p>
            <a:pPr lvl="1"/>
            <a:r>
              <a:rPr lang="en-US" sz="3400" dirty="0"/>
              <a:t>Behavior Rating Scale Likert Like Scale</a:t>
            </a:r>
          </a:p>
          <a:p>
            <a:pPr lvl="1"/>
            <a:r>
              <a:rPr lang="en-US" sz="3400" dirty="0"/>
              <a:t>1-5  (well below expectations, below expectations, at expectations, at expectations, above expectations, well above expectations)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52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5239</TotalTime>
  <Words>470</Words>
  <Application>Microsoft Macintosh PowerPoint</Application>
  <PresentationFormat>Widescreen</PresentationFormat>
  <Paragraphs>101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TIER 2 presentation </vt:lpstr>
      <vt:lpstr>POSITIVE BEHAVIOR AT MES </vt:lpstr>
      <vt:lpstr>What TIER 2 looks like at MES </vt:lpstr>
      <vt:lpstr>CHECK IN/CHECK OUT (CICO)</vt:lpstr>
      <vt:lpstr>PowerPoint Presentation</vt:lpstr>
      <vt:lpstr>PowerPoint Presentation</vt:lpstr>
      <vt:lpstr>PowerPoint Presentation</vt:lpstr>
      <vt:lpstr>The Social Thinking® Social Competency Model – Iceberg Analogy</vt:lpstr>
      <vt:lpstr>SOCIAL THINKING GROUP </vt:lpstr>
      <vt:lpstr>SOCIAL THINKING GROUP TOOLS </vt:lpstr>
      <vt:lpstr>Super Flex</vt:lpstr>
      <vt:lpstr>Data Tracking for Social Thinking Group</vt:lpstr>
      <vt:lpstr>Criteria for tier 2 Intervention</vt:lpstr>
      <vt:lpstr>Superflex Implementation and Fidelity  Checklist </vt:lpstr>
      <vt:lpstr>Social Detective Implementation and Fidelity Checklist</vt:lpstr>
      <vt:lpstr>EMOTIONAL REGULATION GROUP </vt:lpstr>
      <vt:lpstr>PowerPoint Presentation</vt:lpstr>
      <vt:lpstr>Examples in the classroom</vt:lpstr>
      <vt:lpstr>TIER 2 Behavior intervention plan </vt:lpstr>
      <vt:lpstr>TIER 2 INTERVENTION TRACKING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TIER 2 presentation</dc:title>
  <dc:creator>Microsoft Office User</dc:creator>
  <cp:lastModifiedBy>Microsoft Office User</cp:lastModifiedBy>
  <cp:revision>41</cp:revision>
  <dcterms:created xsi:type="dcterms:W3CDTF">2019-03-11T13:39:33Z</dcterms:created>
  <dcterms:modified xsi:type="dcterms:W3CDTF">2019-03-25T18:38:21Z</dcterms:modified>
</cp:coreProperties>
</file>