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42" r:id="rId2"/>
    <p:sldMasterId id="2147483759" r:id="rId3"/>
  </p:sldMasterIdLst>
  <p:notesMasterIdLst>
    <p:notesMasterId r:id="rId54"/>
  </p:notesMasterIdLst>
  <p:handoutMasterIdLst>
    <p:handoutMasterId r:id="rId55"/>
  </p:handoutMasterIdLst>
  <p:sldIdLst>
    <p:sldId id="256" r:id="rId4"/>
    <p:sldId id="483" r:id="rId5"/>
    <p:sldId id="485" r:id="rId6"/>
    <p:sldId id="484" r:id="rId7"/>
    <p:sldId id="538" r:id="rId8"/>
    <p:sldId id="539" r:id="rId9"/>
    <p:sldId id="543" r:id="rId10"/>
    <p:sldId id="564" r:id="rId11"/>
    <p:sldId id="547" r:id="rId12"/>
    <p:sldId id="542" r:id="rId13"/>
    <p:sldId id="528" r:id="rId14"/>
    <p:sldId id="463" r:id="rId15"/>
    <p:sldId id="464" r:id="rId16"/>
    <p:sldId id="548" r:id="rId17"/>
    <p:sldId id="549" r:id="rId18"/>
    <p:sldId id="550" r:id="rId19"/>
    <p:sldId id="551" r:id="rId20"/>
    <p:sldId id="552" r:id="rId21"/>
    <p:sldId id="553" r:id="rId22"/>
    <p:sldId id="554" r:id="rId23"/>
    <p:sldId id="555" r:id="rId24"/>
    <p:sldId id="556" r:id="rId25"/>
    <p:sldId id="557" r:id="rId26"/>
    <p:sldId id="558" r:id="rId27"/>
    <p:sldId id="559" r:id="rId28"/>
    <p:sldId id="560" r:id="rId29"/>
    <p:sldId id="561" r:id="rId30"/>
    <p:sldId id="562" r:id="rId31"/>
    <p:sldId id="534" r:id="rId32"/>
    <p:sldId id="535" r:id="rId33"/>
    <p:sldId id="537" r:id="rId34"/>
    <p:sldId id="563" r:id="rId35"/>
    <p:sldId id="496" r:id="rId36"/>
    <p:sldId id="497" r:id="rId37"/>
    <p:sldId id="498" r:id="rId38"/>
    <p:sldId id="532" r:id="rId39"/>
    <p:sldId id="499" r:id="rId40"/>
    <p:sldId id="472" r:id="rId41"/>
    <p:sldId id="565" r:id="rId42"/>
    <p:sldId id="544" r:id="rId43"/>
    <p:sldId id="545" r:id="rId44"/>
    <p:sldId id="566" r:id="rId45"/>
    <p:sldId id="473" r:id="rId46"/>
    <p:sldId id="495" r:id="rId47"/>
    <p:sldId id="546" r:id="rId48"/>
    <p:sldId id="521" r:id="rId49"/>
    <p:sldId id="522" r:id="rId50"/>
    <p:sldId id="524" r:id="rId51"/>
    <p:sldId id="525" r:id="rId52"/>
    <p:sldId id="393" r:id="rId5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79535" autoAdjust="0"/>
  </p:normalViewPr>
  <p:slideViewPr>
    <p:cSldViewPr snapToGrid="0">
      <p:cViewPr varScale="1">
        <p:scale>
          <a:sx n="88" d="100"/>
          <a:sy n="88" d="100"/>
        </p:scale>
        <p:origin x="618" y="8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ll\AppData\Local\Microsoft\Windows\Temporary%20Internet%20Files\Content.Outlook\ILRL2NHS\2019%204.10.19%20TFI%20Aggregate%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solidFill>
                  <a:schemeClr val="tx1"/>
                </a:solidFill>
              </a:rPr>
              <a:t>Which MTSS Visual Resonates</a:t>
            </a:r>
            <a:r>
              <a:rPr lang="en-US" sz="2800" b="1" baseline="0" dirty="0">
                <a:solidFill>
                  <a:schemeClr val="tx1"/>
                </a:solidFill>
              </a:rPr>
              <a:t> Most</a:t>
            </a:r>
            <a:endParaRPr lang="en-US" sz="2800" b="1" dirty="0">
              <a:solidFill>
                <a:schemeClr val="tx1"/>
              </a:solidFill>
            </a:endParaRPr>
          </a:p>
        </c:rich>
      </c:tx>
      <c:layout>
        <c:manualLayout>
          <c:xMode val="edge"/>
          <c:yMode val="edge"/>
          <c:x val="0.19360575944153952"/>
          <c:y val="3.024672995933839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manualLayout>
                  <c:x val="-4.0342011312916462E-3"/>
                  <c:y val="1.8148037975602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40-423B-857A-C2FFF668F278}"/>
                </c:ext>
              </c:extLst>
            </c:dLbl>
            <c:dLbl>
              <c:idx val="1"/>
              <c:layout>
                <c:manualLayout>
                  <c:x val="-4.0342011312916462E-3"/>
                  <c:y val="9.0740189878014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40-423B-857A-C2FFF668F278}"/>
                </c:ext>
              </c:extLst>
            </c:dLbl>
            <c:dLbl>
              <c:idx val="2"/>
              <c:layout>
                <c:manualLayout>
                  <c:x val="-2.6894674208610978E-3"/>
                  <c:y val="1.8148037975603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40-423B-857A-C2FFF668F278}"/>
                </c:ext>
              </c:extLst>
            </c:dLbl>
            <c:dLbl>
              <c:idx val="3"/>
              <c:layout>
                <c:manualLayout>
                  <c:x val="0"/>
                  <c:y val="2.1172710971536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40-423B-857A-C2FFF668F278}"/>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Sheet1!$D$1:$D$4</c:f>
              <c:strCache>
                <c:ptCount val="4"/>
                <c:pt idx="0">
                  <c:v>A</c:v>
                </c:pt>
                <c:pt idx="1">
                  <c:v>B</c:v>
                </c:pt>
                <c:pt idx="2">
                  <c:v>C</c:v>
                </c:pt>
                <c:pt idx="3">
                  <c:v>Multiple</c:v>
                </c:pt>
              </c:strCache>
            </c:strRef>
          </c:cat>
          <c:val>
            <c:numRef>
              <c:f>Sheet1!$E$1:$E$4</c:f>
              <c:numCache>
                <c:formatCode>General</c:formatCode>
                <c:ptCount val="4"/>
                <c:pt idx="0">
                  <c:v>3</c:v>
                </c:pt>
                <c:pt idx="1">
                  <c:v>4</c:v>
                </c:pt>
                <c:pt idx="2">
                  <c:v>27</c:v>
                </c:pt>
                <c:pt idx="3">
                  <c:v>5</c:v>
                </c:pt>
              </c:numCache>
            </c:numRef>
          </c:val>
          <c:extLst>
            <c:ext xmlns:c16="http://schemas.microsoft.com/office/drawing/2014/chart" uri="{C3380CC4-5D6E-409C-BE32-E72D297353CC}">
              <c16:uniqueId val="{00000000-2040-4712-B7D8-77381461D4D0}"/>
            </c:ext>
          </c:extLst>
        </c:ser>
        <c:dLbls>
          <c:showLegendKey val="0"/>
          <c:showVal val="0"/>
          <c:showCatName val="0"/>
          <c:showSerName val="0"/>
          <c:showPercent val="0"/>
          <c:showBubbleSize val="0"/>
        </c:dLbls>
        <c:gapWidth val="219"/>
        <c:overlap val="-27"/>
        <c:axId val="2042812511"/>
        <c:axId val="2042813343"/>
      </c:barChart>
      <c:catAx>
        <c:axId val="204281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2813343"/>
        <c:crosses val="autoZero"/>
        <c:auto val="1"/>
        <c:lblAlgn val="ctr"/>
        <c:lblOffset val="100"/>
        <c:noMultiLvlLbl val="0"/>
      </c:catAx>
      <c:valAx>
        <c:axId val="2042813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812511"/>
        <c:crosses val="autoZero"/>
        <c:crossBetween val="between"/>
      </c:valAx>
      <c:spPr>
        <a:solidFill>
          <a:schemeClr val="bg1"/>
        </a:solidFill>
        <a:ln>
          <a:noFill/>
        </a:ln>
        <a:effectLst/>
      </c:spPr>
    </c:plotArea>
    <c:plotVisOnly val="1"/>
    <c:dispBlanksAs val="gap"/>
    <c:showDLblsOverMax val="0"/>
  </c:chart>
  <c:spPr>
    <a:noFill/>
    <a:ln w="15875">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800" dirty="0">
                <a:solidFill>
                  <a:schemeClr val="tx1"/>
                </a:solidFill>
              </a:rPr>
              <a:t>Networking 3.26.19</a:t>
            </a:r>
          </a:p>
          <a:p>
            <a:pPr>
              <a:defRPr>
                <a:solidFill>
                  <a:schemeClr val="tx1"/>
                </a:solidFill>
              </a:defRPr>
            </a:pPr>
            <a:r>
              <a:rPr lang="en-US" sz="2800" dirty="0" smtClean="0">
                <a:solidFill>
                  <a:schemeClr val="tx1"/>
                </a:solidFill>
              </a:rPr>
              <a:t>Self-Rating</a:t>
            </a:r>
            <a:r>
              <a:rPr lang="en-US" sz="2800" baseline="0" dirty="0" smtClean="0">
                <a:solidFill>
                  <a:schemeClr val="tx1"/>
                </a:solidFill>
              </a:rPr>
              <a:t>s Per TFI Section (n=23)</a:t>
            </a:r>
            <a:endParaRPr lang="en-US" sz="2800" dirty="0">
              <a:solidFill>
                <a:schemeClr val="tx1"/>
              </a:solidFill>
            </a:endParaRPr>
          </a:p>
        </c:rich>
      </c:tx>
      <c:layout>
        <c:manualLayout>
          <c:xMode val="edge"/>
          <c:yMode val="edge"/>
          <c:x val="0.18527166845087362"/>
          <c:y val="4.26661596315544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'Tier 2 TFI Data'!$I$14</c:f>
              <c:strCache>
                <c:ptCount val="1"/>
                <c:pt idx="0">
                  <c:v>Networking 3.26.19</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'Tier 2 TFI Data'!$J$13:$L$13</c:f>
              <c:strCache>
                <c:ptCount val="3"/>
                <c:pt idx="0">
                  <c:v>Teams</c:v>
                </c:pt>
                <c:pt idx="1">
                  <c:v>Intervention</c:v>
                </c:pt>
                <c:pt idx="2">
                  <c:v>Evaluation</c:v>
                </c:pt>
              </c:strCache>
            </c:strRef>
          </c:cat>
          <c:val>
            <c:numRef>
              <c:f>'Tier 2 TFI Data'!$J$14:$L$14</c:f>
              <c:numCache>
                <c:formatCode>0%</c:formatCode>
                <c:ptCount val="3"/>
                <c:pt idx="0">
                  <c:v>0.56434782608695644</c:v>
                </c:pt>
                <c:pt idx="1">
                  <c:v>0.54782608695652169</c:v>
                </c:pt>
                <c:pt idx="2">
                  <c:v>0.40304347826086956</c:v>
                </c:pt>
              </c:numCache>
            </c:numRef>
          </c:val>
          <c:extLst>
            <c:ext xmlns:c16="http://schemas.microsoft.com/office/drawing/2014/chart" uri="{C3380CC4-5D6E-409C-BE32-E72D297353CC}">
              <c16:uniqueId val="{00000000-928F-473E-9EFB-F719659CEDF2}"/>
            </c:ext>
          </c:extLst>
        </c:ser>
        <c:dLbls>
          <c:showLegendKey val="0"/>
          <c:showVal val="0"/>
          <c:showCatName val="0"/>
          <c:showSerName val="0"/>
          <c:showPercent val="0"/>
          <c:showBubbleSize val="0"/>
        </c:dLbls>
        <c:gapWidth val="219"/>
        <c:overlap val="-27"/>
        <c:axId val="267136256"/>
        <c:axId val="267137504"/>
      </c:barChart>
      <c:catAx>
        <c:axId val="2671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267137504"/>
        <c:crosses val="autoZero"/>
        <c:auto val="1"/>
        <c:lblAlgn val="ctr"/>
        <c:lblOffset val="100"/>
        <c:noMultiLvlLbl val="0"/>
      </c:catAx>
      <c:valAx>
        <c:axId val="267137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13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4/11/19</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smtClean="0"/>
              <a:t>DE-PBS Cadre Notes</a:t>
            </a: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06FAE5F-A98E-491D-9A41-8D53BBD4DBA4}" type="slidenum">
              <a:rPr lang="en-US" smtClean="0"/>
              <a:t>‹#›</a:t>
            </a:fld>
            <a:endParaRPr lang="en-US"/>
          </a:p>
        </p:txBody>
      </p:sp>
    </p:spTree>
    <p:extLst>
      <p:ext uri="{BB962C8B-B14F-4D97-AF65-F5344CB8AC3E}">
        <p14:creationId xmlns:p14="http://schemas.microsoft.com/office/powerpoint/2010/main" val="16751965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4/11/19</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DE-PBS Cadre Notes</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DA7911-2408-411C-8883-800B4CC51D69}" type="slidenum">
              <a:rPr lang="en-US" smtClean="0"/>
              <a:t>‹#›</a:t>
            </a:fld>
            <a:endParaRPr lang="en-US"/>
          </a:p>
        </p:txBody>
      </p:sp>
    </p:spTree>
    <p:extLst>
      <p:ext uri="{BB962C8B-B14F-4D97-AF65-F5344CB8AC3E}">
        <p14:creationId xmlns:p14="http://schemas.microsoft.com/office/powerpoint/2010/main" val="64378392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5558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91474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63720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03919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665684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6279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90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44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432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856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95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1921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561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977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98794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703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375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320240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28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95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810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9964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214360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71193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54678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80772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226448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222044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3829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17557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31691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1922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3343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39825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899479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633940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0728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807857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46672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Georgia" charset="0"/>
            </a:endParaRPr>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sz="2400">
                <a:solidFill>
                  <a:schemeClr val="tx1"/>
                </a:solidFill>
                <a:latin typeface="Arial" charset="0"/>
                <a:ea typeface="ＭＳ Ｐゴシック" charset="0"/>
                <a:cs typeface="ＭＳ Ｐゴシック" charset="0"/>
              </a:defRPr>
            </a:lvl1pPr>
            <a:lvl2pPr marL="771450" indent="-296711" defTabSz="967610" eaLnBrk="0" hangingPunct="0">
              <a:defRPr sz="2400">
                <a:solidFill>
                  <a:schemeClr val="tx1"/>
                </a:solidFill>
                <a:latin typeface="Arial" charset="0"/>
                <a:ea typeface="ＭＳ Ｐゴシック" charset="0"/>
              </a:defRPr>
            </a:lvl2pPr>
            <a:lvl3pPr marL="1186847" indent="-237369" defTabSz="967610" eaLnBrk="0" hangingPunct="0">
              <a:defRPr sz="2400">
                <a:solidFill>
                  <a:schemeClr val="tx1"/>
                </a:solidFill>
                <a:latin typeface="Arial" charset="0"/>
                <a:ea typeface="ＭＳ Ｐゴシック" charset="0"/>
              </a:defRPr>
            </a:lvl3pPr>
            <a:lvl4pPr marL="1661585" indent="-237369" defTabSz="967610" eaLnBrk="0" hangingPunct="0">
              <a:defRPr sz="2400">
                <a:solidFill>
                  <a:schemeClr val="tx1"/>
                </a:solidFill>
                <a:latin typeface="Arial" charset="0"/>
                <a:ea typeface="ＭＳ Ｐゴシック" charset="0"/>
              </a:defRPr>
            </a:lvl4pPr>
            <a:lvl5pPr marL="2136324" indent="-237369" defTabSz="967610" eaLnBrk="0" hangingPunct="0">
              <a:defRPr sz="2400">
                <a:solidFill>
                  <a:schemeClr val="tx1"/>
                </a:solidFill>
                <a:latin typeface="Arial" charset="0"/>
                <a:ea typeface="ＭＳ Ｐゴシック" charset="0"/>
              </a:defRPr>
            </a:lvl5pPr>
            <a:lvl6pPr marL="2611062" indent="-237369" defTabSz="967610" eaLnBrk="0" fontAlgn="base" hangingPunct="0">
              <a:spcBef>
                <a:spcPct val="0"/>
              </a:spcBef>
              <a:spcAft>
                <a:spcPct val="0"/>
              </a:spcAft>
              <a:defRPr sz="2400">
                <a:solidFill>
                  <a:schemeClr val="tx1"/>
                </a:solidFill>
                <a:latin typeface="Arial" charset="0"/>
                <a:ea typeface="ＭＳ Ｐゴシック" charset="0"/>
              </a:defRPr>
            </a:lvl6pPr>
            <a:lvl7pPr marL="3085801" indent="-237369" defTabSz="967610" eaLnBrk="0" fontAlgn="base" hangingPunct="0">
              <a:spcBef>
                <a:spcPct val="0"/>
              </a:spcBef>
              <a:spcAft>
                <a:spcPct val="0"/>
              </a:spcAft>
              <a:defRPr sz="2400">
                <a:solidFill>
                  <a:schemeClr val="tx1"/>
                </a:solidFill>
                <a:latin typeface="Arial" charset="0"/>
                <a:ea typeface="ＭＳ Ｐゴシック" charset="0"/>
              </a:defRPr>
            </a:lvl7pPr>
            <a:lvl8pPr marL="3560540" indent="-237369" defTabSz="967610" eaLnBrk="0" fontAlgn="base" hangingPunct="0">
              <a:spcBef>
                <a:spcPct val="0"/>
              </a:spcBef>
              <a:spcAft>
                <a:spcPct val="0"/>
              </a:spcAft>
              <a:defRPr sz="2400">
                <a:solidFill>
                  <a:schemeClr val="tx1"/>
                </a:solidFill>
                <a:latin typeface="Arial" charset="0"/>
                <a:ea typeface="ＭＳ Ｐゴシック" charset="0"/>
              </a:defRPr>
            </a:lvl8pPr>
            <a:lvl9pPr marL="4035279" indent="-237369" defTabSz="96761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676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eorgia" charset="0"/>
              <a:ea typeface="ＭＳ Ｐゴシック" charset="0"/>
              <a:cs typeface="Arial" charset="0"/>
            </a:endParaRPr>
          </a:p>
        </p:txBody>
      </p:sp>
      <p:sp>
        <p:nvSpPr>
          <p:cNvPr id="5" name="Footer Placeholder 4"/>
          <p:cNvSpPr>
            <a:spLocks noGrp="1"/>
          </p:cNvSpPr>
          <p:nvPr>
            <p:ph type="ftr" sz="quarter" idx="4"/>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sz="2400">
                <a:solidFill>
                  <a:schemeClr val="tx1"/>
                </a:solidFill>
                <a:latin typeface="Arial" charset="0"/>
                <a:ea typeface="ＭＳ Ｐゴシック" charset="0"/>
                <a:cs typeface="ＭＳ Ｐゴシック" charset="0"/>
              </a:defRPr>
            </a:lvl1pPr>
            <a:lvl2pPr marL="771450" indent="-296711" defTabSz="967610" eaLnBrk="0" hangingPunct="0">
              <a:defRPr sz="2400">
                <a:solidFill>
                  <a:schemeClr val="tx1"/>
                </a:solidFill>
                <a:latin typeface="Arial" charset="0"/>
                <a:ea typeface="ＭＳ Ｐゴシック" charset="0"/>
              </a:defRPr>
            </a:lvl2pPr>
            <a:lvl3pPr marL="1186847" indent="-237369" defTabSz="967610" eaLnBrk="0" hangingPunct="0">
              <a:defRPr sz="2400">
                <a:solidFill>
                  <a:schemeClr val="tx1"/>
                </a:solidFill>
                <a:latin typeface="Arial" charset="0"/>
                <a:ea typeface="ＭＳ Ｐゴシック" charset="0"/>
              </a:defRPr>
            </a:lvl3pPr>
            <a:lvl4pPr marL="1661585" indent="-237369" defTabSz="967610" eaLnBrk="0" hangingPunct="0">
              <a:defRPr sz="2400">
                <a:solidFill>
                  <a:schemeClr val="tx1"/>
                </a:solidFill>
                <a:latin typeface="Arial" charset="0"/>
                <a:ea typeface="ＭＳ Ｐゴシック" charset="0"/>
              </a:defRPr>
            </a:lvl4pPr>
            <a:lvl5pPr marL="2136324" indent="-237369" defTabSz="967610" eaLnBrk="0" hangingPunct="0">
              <a:defRPr sz="2400">
                <a:solidFill>
                  <a:schemeClr val="tx1"/>
                </a:solidFill>
                <a:latin typeface="Arial" charset="0"/>
                <a:ea typeface="ＭＳ Ｐゴシック" charset="0"/>
              </a:defRPr>
            </a:lvl5pPr>
            <a:lvl6pPr marL="2611062" indent="-237369" defTabSz="967610" eaLnBrk="0" fontAlgn="base" hangingPunct="0">
              <a:spcBef>
                <a:spcPct val="0"/>
              </a:spcBef>
              <a:spcAft>
                <a:spcPct val="0"/>
              </a:spcAft>
              <a:defRPr sz="2400">
                <a:solidFill>
                  <a:schemeClr val="tx1"/>
                </a:solidFill>
                <a:latin typeface="Arial" charset="0"/>
                <a:ea typeface="ＭＳ Ｐゴシック" charset="0"/>
              </a:defRPr>
            </a:lvl6pPr>
            <a:lvl7pPr marL="3085801" indent="-237369" defTabSz="967610" eaLnBrk="0" fontAlgn="base" hangingPunct="0">
              <a:spcBef>
                <a:spcPct val="0"/>
              </a:spcBef>
              <a:spcAft>
                <a:spcPct val="0"/>
              </a:spcAft>
              <a:defRPr sz="2400">
                <a:solidFill>
                  <a:schemeClr val="tx1"/>
                </a:solidFill>
                <a:latin typeface="Arial" charset="0"/>
                <a:ea typeface="ＭＳ Ｐゴシック" charset="0"/>
              </a:defRPr>
            </a:lvl7pPr>
            <a:lvl8pPr marL="3560540" indent="-237369" defTabSz="967610" eaLnBrk="0" fontAlgn="base" hangingPunct="0">
              <a:spcBef>
                <a:spcPct val="0"/>
              </a:spcBef>
              <a:spcAft>
                <a:spcPct val="0"/>
              </a:spcAft>
              <a:defRPr sz="2400">
                <a:solidFill>
                  <a:schemeClr val="tx1"/>
                </a:solidFill>
                <a:latin typeface="Arial" charset="0"/>
                <a:ea typeface="ＭＳ Ｐゴシック" charset="0"/>
              </a:defRPr>
            </a:lvl8pPr>
            <a:lvl9pPr marL="4035279" indent="-237369" defTabSz="96761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676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eorgia" charset="0"/>
              <a:ea typeface="ＭＳ Ｐゴシック" charset="0"/>
              <a:cs typeface="Arial" charset="0"/>
            </a:endParaRPr>
          </a:p>
        </p:txBody>
      </p:sp>
      <p:sp>
        <p:nvSpPr>
          <p:cNvPr id="2" name="Header Placeholder 1"/>
          <p:cNvSpPr>
            <a:spLocks noGrp="1"/>
          </p:cNvSpPr>
          <p:nvPr>
            <p:ph type="hdr" sz="quarter" idx="10"/>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973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endParaRPr lang="en-US" sz="1200" dirty="0">
              <a:solidFill>
                <a:srgbClr val="000000"/>
              </a:solidFill>
              <a:latin typeface="Calibri" charset="0"/>
              <a:cs typeface="Calibri"/>
            </a:endParaRPr>
          </a:p>
        </p:txBody>
      </p:sp>
      <p:sp>
        <p:nvSpPr>
          <p:cNvPr id="522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69" rIns="91538" bIns="4576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solidFill>
                <a:srgbClr val="000000"/>
              </a:solidFill>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8542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4059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33822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4373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472608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8378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8513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7335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65887">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65855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Georgia" charset="0"/>
            </a:endParaRPr>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sz="2400">
                <a:solidFill>
                  <a:schemeClr val="tx1"/>
                </a:solidFill>
                <a:latin typeface="Arial" charset="0"/>
                <a:ea typeface="ＭＳ Ｐゴシック" charset="0"/>
                <a:cs typeface="ＭＳ Ｐゴシック" charset="0"/>
              </a:defRPr>
            </a:lvl1pPr>
            <a:lvl2pPr marL="771450" indent="-296711" defTabSz="967610" eaLnBrk="0" hangingPunct="0">
              <a:defRPr sz="2400">
                <a:solidFill>
                  <a:schemeClr val="tx1"/>
                </a:solidFill>
                <a:latin typeface="Arial" charset="0"/>
                <a:ea typeface="ＭＳ Ｐゴシック" charset="0"/>
              </a:defRPr>
            </a:lvl2pPr>
            <a:lvl3pPr marL="1186847" indent="-237369" defTabSz="967610" eaLnBrk="0" hangingPunct="0">
              <a:defRPr sz="2400">
                <a:solidFill>
                  <a:schemeClr val="tx1"/>
                </a:solidFill>
                <a:latin typeface="Arial" charset="0"/>
                <a:ea typeface="ＭＳ Ｐゴシック" charset="0"/>
              </a:defRPr>
            </a:lvl3pPr>
            <a:lvl4pPr marL="1661585" indent="-237369" defTabSz="967610" eaLnBrk="0" hangingPunct="0">
              <a:defRPr sz="2400">
                <a:solidFill>
                  <a:schemeClr val="tx1"/>
                </a:solidFill>
                <a:latin typeface="Arial" charset="0"/>
                <a:ea typeface="ＭＳ Ｐゴシック" charset="0"/>
              </a:defRPr>
            </a:lvl4pPr>
            <a:lvl5pPr marL="2136324" indent="-237369" defTabSz="967610" eaLnBrk="0" hangingPunct="0">
              <a:defRPr sz="2400">
                <a:solidFill>
                  <a:schemeClr val="tx1"/>
                </a:solidFill>
                <a:latin typeface="Arial" charset="0"/>
                <a:ea typeface="ＭＳ Ｐゴシック" charset="0"/>
              </a:defRPr>
            </a:lvl5pPr>
            <a:lvl6pPr marL="2611062" indent="-237369" defTabSz="967610" eaLnBrk="0" fontAlgn="base" hangingPunct="0">
              <a:spcBef>
                <a:spcPct val="0"/>
              </a:spcBef>
              <a:spcAft>
                <a:spcPct val="0"/>
              </a:spcAft>
              <a:defRPr sz="2400">
                <a:solidFill>
                  <a:schemeClr val="tx1"/>
                </a:solidFill>
                <a:latin typeface="Arial" charset="0"/>
                <a:ea typeface="ＭＳ Ｐゴシック" charset="0"/>
              </a:defRPr>
            </a:lvl6pPr>
            <a:lvl7pPr marL="3085801" indent="-237369" defTabSz="967610" eaLnBrk="0" fontAlgn="base" hangingPunct="0">
              <a:spcBef>
                <a:spcPct val="0"/>
              </a:spcBef>
              <a:spcAft>
                <a:spcPct val="0"/>
              </a:spcAft>
              <a:defRPr sz="2400">
                <a:solidFill>
                  <a:schemeClr val="tx1"/>
                </a:solidFill>
                <a:latin typeface="Arial" charset="0"/>
                <a:ea typeface="ＭＳ Ｐゴシック" charset="0"/>
              </a:defRPr>
            </a:lvl7pPr>
            <a:lvl8pPr marL="3560540" indent="-237369" defTabSz="967610" eaLnBrk="0" fontAlgn="base" hangingPunct="0">
              <a:spcBef>
                <a:spcPct val="0"/>
              </a:spcBef>
              <a:spcAft>
                <a:spcPct val="0"/>
              </a:spcAft>
              <a:defRPr sz="2400">
                <a:solidFill>
                  <a:schemeClr val="tx1"/>
                </a:solidFill>
                <a:latin typeface="Arial" charset="0"/>
                <a:ea typeface="ＭＳ Ｐゴシック" charset="0"/>
              </a:defRPr>
            </a:lvl8pPr>
            <a:lvl9pPr marL="4035279" indent="-237369" defTabSz="96761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a:solidFill>
                <a:prstClr val="black"/>
              </a:solidFill>
              <a:latin typeface="Georgia" charset="0"/>
              <a:cs typeface="Arial" charset="0"/>
            </a:endParaRPr>
          </a:p>
        </p:txBody>
      </p:sp>
      <p:sp>
        <p:nvSpPr>
          <p:cNvPr id="5" name="Footer Placeholder 4"/>
          <p:cNvSpPr>
            <a:spLocks noGrp="1"/>
          </p:cNvSpPr>
          <p:nvPr>
            <p:ph type="ftr" sz="quarter" idx="4"/>
          </p:nvPr>
        </p:nvSpPr>
        <p:spPr/>
        <p:txBody>
          <a:bodyPr/>
          <a:lstStyle/>
          <a:p>
            <a:pPr defTabSz="465887">
              <a:defRPr/>
            </a:pPr>
            <a:endParaRPr lang="en-US">
              <a:solidFill>
                <a:prstClr val="black"/>
              </a:solidFill>
              <a:latin typeface="Calibri" panose="020F0502020204030204"/>
            </a:endParaRPr>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sz="2400">
                <a:solidFill>
                  <a:schemeClr val="tx1"/>
                </a:solidFill>
                <a:latin typeface="Arial" charset="0"/>
                <a:ea typeface="ＭＳ Ｐゴシック" charset="0"/>
                <a:cs typeface="ＭＳ Ｐゴシック" charset="0"/>
              </a:defRPr>
            </a:lvl1pPr>
            <a:lvl2pPr marL="771450" indent="-296711" defTabSz="967610" eaLnBrk="0" hangingPunct="0">
              <a:defRPr sz="2400">
                <a:solidFill>
                  <a:schemeClr val="tx1"/>
                </a:solidFill>
                <a:latin typeface="Arial" charset="0"/>
                <a:ea typeface="ＭＳ Ｐゴシック" charset="0"/>
              </a:defRPr>
            </a:lvl2pPr>
            <a:lvl3pPr marL="1186847" indent="-237369" defTabSz="967610" eaLnBrk="0" hangingPunct="0">
              <a:defRPr sz="2400">
                <a:solidFill>
                  <a:schemeClr val="tx1"/>
                </a:solidFill>
                <a:latin typeface="Arial" charset="0"/>
                <a:ea typeface="ＭＳ Ｐゴシック" charset="0"/>
              </a:defRPr>
            </a:lvl3pPr>
            <a:lvl4pPr marL="1661585" indent="-237369" defTabSz="967610" eaLnBrk="0" hangingPunct="0">
              <a:defRPr sz="2400">
                <a:solidFill>
                  <a:schemeClr val="tx1"/>
                </a:solidFill>
                <a:latin typeface="Arial" charset="0"/>
                <a:ea typeface="ＭＳ Ｐゴシック" charset="0"/>
              </a:defRPr>
            </a:lvl4pPr>
            <a:lvl5pPr marL="2136324" indent="-237369" defTabSz="967610" eaLnBrk="0" hangingPunct="0">
              <a:defRPr sz="2400">
                <a:solidFill>
                  <a:schemeClr val="tx1"/>
                </a:solidFill>
                <a:latin typeface="Arial" charset="0"/>
                <a:ea typeface="ＭＳ Ｐゴシック" charset="0"/>
              </a:defRPr>
            </a:lvl5pPr>
            <a:lvl6pPr marL="2611062" indent="-237369" defTabSz="967610" eaLnBrk="0" fontAlgn="base" hangingPunct="0">
              <a:spcBef>
                <a:spcPct val="0"/>
              </a:spcBef>
              <a:spcAft>
                <a:spcPct val="0"/>
              </a:spcAft>
              <a:defRPr sz="2400">
                <a:solidFill>
                  <a:schemeClr val="tx1"/>
                </a:solidFill>
                <a:latin typeface="Arial" charset="0"/>
                <a:ea typeface="ＭＳ Ｐゴシック" charset="0"/>
              </a:defRPr>
            </a:lvl6pPr>
            <a:lvl7pPr marL="3085801" indent="-237369" defTabSz="967610" eaLnBrk="0" fontAlgn="base" hangingPunct="0">
              <a:spcBef>
                <a:spcPct val="0"/>
              </a:spcBef>
              <a:spcAft>
                <a:spcPct val="0"/>
              </a:spcAft>
              <a:defRPr sz="2400">
                <a:solidFill>
                  <a:schemeClr val="tx1"/>
                </a:solidFill>
                <a:latin typeface="Arial" charset="0"/>
                <a:ea typeface="ＭＳ Ｐゴシック" charset="0"/>
              </a:defRPr>
            </a:lvl7pPr>
            <a:lvl8pPr marL="3560540" indent="-237369" defTabSz="967610" eaLnBrk="0" fontAlgn="base" hangingPunct="0">
              <a:spcBef>
                <a:spcPct val="0"/>
              </a:spcBef>
              <a:spcAft>
                <a:spcPct val="0"/>
              </a:spcAft>
              <a:defRPr sz="2400">
                <a:solidFill>
                  <a:schemeClr val="tx1"/>
                </a:solidFill>
                <a:latin typeface="Arial" charset="0"/>
                <a:ea typeface="ＭＳ Ｐゴシック" charset="0"/>
              </a:defRPr>
            </a:lvl8pPr>
            <a:lvl9pPr marL="4035279" indent="-237369" defTabSz="96761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a:solidFill>
                <a:prstClr val="black"/>
              </a:solidFill>
              <a:latin typeface="Georgia" charset="0"/>
              <a:cs typeface="Arial" charset="0"/>
            </a:endParaRPr>
          </a:p>
        </p:txBody>
      </p:sp>
      <p:sp>
        <p:nvSpPr>
          <p:cNvPr id="2" name="Header Placeholder 1"/>
          <p:cNvSpPr>
            <a:spLocks noGrp="1"/>
          </p:cNvSpPr>
          <p:nvPr>
            <p:ph type="hdr" sz="quarter" idx="10"/>
          </p:nvPr>
        </p:nvSpPr>
        <p:spPr/>
        <p:txBody>
          <a:bodyPr/>
          <a:lstStyle/>
          <a:p>
            <a:pPr defTabSz="465887">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53085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3"/>
            <a:ext cx="10058400" cy="2593975"/>
          </a:xfrm>
        </p:spPr>
        <p:txBody>
          <a:bodyPr anchor="b"/>
          <a:lstStyle>
            <a:lvl1pPr>
              <a:defRPr sz="50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1500">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84F1AC-C9C9-4D23-8228-7B7126F02AA5}"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65215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B25BA-AC02-4AFA-95E0-8BC3D4A41AC7}"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70309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1EF37-2D14-4D16-B9C6-572551BE7902}"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16848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84F1AC-C9C9-4D23-8228-7B7126F02AA5}"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815973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A19B47-0A31-4975-9480-F59D23F5C2EA}"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93470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E917A-40D9-42E9-9C4E-EBE10BEAB9CA}"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478784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363BC6-5DAA-4593-A543-AAEA38C3266C}" type="datetime1">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35354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9FD131-A9CE-4043-B0F8-46615D25007B}" type="datetime1">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449603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829560-A3F7-4AE9-8B56-D4D18F48DD21}" type="datetime1">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65939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8A631-E5AE-4AE4-B7AC-532F6B076C4F}" type="datetime1">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34538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B69ADB-F7DA-45FB-B754-1813B0D78087}" type="datetime1">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326472204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19B47-0A31-4975-9480-F59D23F5C2EA}"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935359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0932CA-98F4-45E2-8A75-E67F1EFB3CED}" type="datetime1">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400978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69ADB-F7DA-45FB-B754-1813B0D78087}"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304125716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69ADB-F7DA-45FB-B754-1813B0D78087}"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469016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69ADB-F7DA-45FB-B754-1813B0D78087}"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2393479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69ADB-F7DA-45FB-B754-1813B0D78087}"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502639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69ADB-F7DA-45FB-B754-1813B0D78087}"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7142452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B25BA-AC02-4AFA-95E0-8BC3D4A41AC7}"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343308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1EF37-2D14-4D16-B9C6-572551BE7902}"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977491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21128"/>
            <a:ext cx="12192000" cy="164795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0" y="3869083"/>
            <a:ext cx="12192000" cy="1411152"/>
          </a:xfrm>
        </p:spPr>
        <p:txBody>
          <a:bodyPr anchor="t"/>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7" name="Group 6"/>
          <p:cNvGrpSpPr/>
          <p:nvPr userDrawn="1"/>
        </p:nvGrpSpPr>
        <p:grpSpPr>
          <a:xfrm>
            <a:off x="0" y="0"/>
            <a:ext cx="12192000" cy="534832"/>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12" name="Picture 11" descr="ddo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4598" y="5924871"/>
            <a:ext cx="3477588" cy="866840"/>
          </a:xfrm>
          <a:prstGeom prst="rect">
            <a:avLst/>
          </a:prstGeom>
        </p:spPr>
      </p:pic>
      <p:grpSp>
        <p:nvGrpSpPr>
          <p:cNvPr id="13" name="Group 12"/>
          <p:cNvGrpSpPr/>
          <p:nvPr userDrawn="1"/>
        </p:nvGrpSpPr>
        <p:grpSpPr>
          <a:xfrm>
            <a:off x="0" y="5280235"/>
            <a:ext cx="12192000" cy="534832"/>
            <a:chOff x="0" y="5981700"/>
            <a:chExt cx="9144000" cy="72739"/>
          </a:xfrm>
        </p:grpSpPr>
        <p:sp>
          <p:nvSpPr>
            <p:cNvPr id="14" name="Rectangle 13"/>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18" name="Picture 17" descr="early1.jpg"/>
          <p:cNvPicPr>
            <a:picLocks noChangeAspect="1"/>
          </p:cNvPicPr>
          <p:nvPr userDrawn="1"/>
        </p:nvPicPr>
        <p:blipFill>
          <a:blip r:embed="rId3"/>
          <a:srcRect l="5959" t="11585" b="5626"/>
          <a:stretch>
            <a:fillRect/>
          </a:stretch>
        </p:blipFill>
        <p:spPr>
          <a:xfrm>
            <a:off x="1" y="534834"/>
            <a:ext cx="3040412" cy="1686293"/>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02314" y="534833"/>
            <a:ext cx="3050785" cy="1686295"/>
          </a:xfrm>
          <a:prstGeom prst="rect">
            <a:avLst/>
          </a:prstGeom>
        </p:spPr>
      </p:pic>
      <p:pic>
        <p:nvPicPr>
          <p:cNvPr id="20" name="Picture 19" descr="2013.34.jp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135743" y="534833"/>
            <a:ext cx="3061901" cy="1686295"/>
          </a:xfrm>
          <a:prstGeom prst="rect">
            <a:avLst/>
          </a:prstGeom>
        </p:spPr>
      </p:pic>
      <p:pic>
        <p:nvPicPr>
          <p:cNvPr id="21" name="Picture 2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40412" y="534834"/>
            <a:ext cx="3061901" cy="1686293"/>
          </a:xfrm>
          <a:prstGeom prst="rect">
            <a:avLst/>
          </a:prstGeom>
        </p:spPr>
      </p:pic>
    </p:spTree>
    <p:extLst>
      <p:ext uri="{BB962C8B-B14F-4D97-AF65-F5344CB8AC3E}">
        <p14:creationId xmlns:p14="http://schemas.microsoft.com/office/powerpoint/2010/main" val="2447259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09600" y="6486836"/>
            <a:ext cx="74168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217457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5486400"/>
            <a:ext cx="10212916" cy="1168400"/>
          </a:xfrm>
        </p:spPr>
        <p:txBody>
          <a:bodyPr anchor="t"/>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7" y="3852863"/>
            <a:ext cx="8180916" cy="1633539"/>
          </a:xfrm>
        </p:spPr>
        <p:txBody>
          <a:bodyPr anchor="b"/>
          <a:lstStyle>
            <a:lvl1pPr marL="0" indent="0">
              <a:buNone/>
              <a:defRPr sz="1500">
                <a:solidFill>
                  <a:schemeClr val="tx1">
                    <a:tint val="75000"/>
                  </a:schemeClr>
                </a:solidFill>
              </a:defRPr>
            </a:lvl1pPr>
            <a:lvl2pPr marL="342891" indent="0">
              <a:buNone/>
              <a:defRPr sz="1400">
                <a:solidFill>
                  <a:schemeClr val="tx1">
                    <a:tint val="75000"/>
                  </a:schemeClr>
                </a:solidFill>
              </a:defRPr>
            </a:lvl2pPr>
            <a:lvl3pPr marL="685783" indent="0">
              <a:buNone/>
              <a:defRPr sz="1200">
                <a:solidFill>
                  <a:schemeClr val="tx1">
                    <a:tint val="75000"/>
                  </a:schemeClr>
                </a:solidFill>
              </a:defRPr>
            </a:lvl3pPr>
            <a:lvl4pPr marL="1028674"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9" indent="0">
              <a:buNone/>
              <a:defRPr sz="1100">
                <a:solidFill>
                  <a:schemeClr val="tx1">
                    <a:tint val="75000"/>
                  </a:schemeClr>
                </a:solidFill>
              </a:defRPr>
            </a:lvl7pPr>
            <a:lvl8pPr marL="2400240" indent="0">
              <a:buNone/>
              <a:defRPr sz="1100">
                <a:solidFill>
                  <a:schemeClr val="tx1">
                    <a:tint val="75000"/>
                  </a:schemeClr>
                </a:solidFill>
              </a:defRPr>
            </a:lvl8pPr>
            <a:lvl9pPr marL="2743131"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E917A-40D9-42E9-9C4E-EBE10BEAB9CA}" type="datetime1">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2061265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 y="1762017"/>
            <a:ext cx="12191519" cy="2096269"/>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81" y="306644"/>
            <a:ext cx="12191519" cy="1455373"/>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12" name="Group 11"/>
          <p:cNvGrpSpPr/>
          <p:nvPr userDrawn="1"/>
        </p:nvGrpSpPr>
        <p:grpSpPr>
          <a:xfrm>
            <a:off x="0" y="5544579"/>
            <a:ext cx="12192000" cy="358602"/>
            <a:chOff x="0" y="5981700"/>
            <a:chExt cx="9144000" cy="72739"/>
          </a:xfrm>
        </p:grpSpPr>
        <p:sp>
          <p:nvSpPr>
            <p:cNvPr id="13" name="Rectangle 12"/>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17" name="Picture 16" descr="ddo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4812" y="6132729"/>
            <a:ext cx="2482377" cy="618769"/>
          </a:xfrm>
          <a:prstGeom prst="rect">
            <a:avLst/>
          </a:prstGeom>
        </p:spPr>
      </p:pic>
      <p:grpSp>
        <p:nvGrpSpPr>
          <p:cNvPr id="18" name="Group 17"/>
          <p:cNvGrpSpPr/>
          <p:nvPr userDrawn="1"/>
        </p:nvGrpSpPr>
        <p:grpSpPr>
          <a:xfrm>
            <a:off x="0" y="0"/>
            <a:ext cx="12192000" cy="358602"/>
            <a:chOff x="0" y="5981700"/>
            <a:chExt cx="9144000" cy="72739"/>
          </a:xfrm>
        </p:grpSpPr>
        <p:sp>
          <p:nvSpPr>
            <p:cNvPr id="19" name="Rectangle 18"/>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1" y="3858285"/>
            <a:ext cx="3039932" cy="1686295"/>
          </a:xfrm>
          <a:prstGeom prst="rect">
            <a:avLst/>
          </a:prstGeom>
        </p:spPr>
      </p:pic>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150314" y="3858285"/>
            <a:ext cx="3041687" cy="1697703"/>
          </a:xfrm>
          <a:prstGeom prst="rect">
            <a:avLst/>
          </a:prstGeom>
        </p:spPr>
      </p:pic>
      <p:pic>
        <p:nvPicPr>
          <p:cNvPr id="25" name="Picture 2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102315" y="3858286"/>
            <a:ext cx="3047999" cy="1686293"/>
          </a:xfrm>
          <a:prstGeom prst="rect">
            <a:avLst/>
          </a:prstGeom>
        </p:spPr>
      </p:pic>
      <p:pic>
        <p:nvPicPr>
          <p:cNvPr id="26" name="Picture 2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40412" y="3858285"/>
            <a:ext cx="3061901" cy="1686294"/>
          </a:xfrm>
          <a:prstGeom prst="rect">
            <a:avLst/>
          </a:prstGeom>
        </p:spPr>
      </p:pic>
    </p:spTree>
    <p:extLst>
      <p:ext uri="{BB962C8B-B14F-4D97-AF65-F5344CB8AC3E}">
        <p14:creationId xmlns:p14="http://schemas.microsoft.com/office/powerpoint/2010/main" val="326273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09600" y="6486836"/>
            <a:ext cx="741680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2811915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09600" y="6486836"/>
            <a:ext cx="7416800" cy="365125"/>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2797770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777040" y="6486836"/>
            <a:ext cx="7249360" cy="365125"/>
          </a:xfrm>
        </p:spPr>
        <p:txBody>
          <a:bodyPr/>
          <a:lstStyle/>
          <a:p>
            <a:endParaRPr lang="en-US" dirty="0"/>
          </a:p>
        </p:txBody>
      </p:sp>
      <p:sp>
        <p:nvSpPr>
          <p:cNvPr id="5" name="Slide Number Placeholder 4"/>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26466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351887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363BC6-5DAA-4593-A543-AAEA38C3266C}" type="datetime1">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55754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3"/>
          </a:xfrm>
        </p:spPr>
        <p:txBody>
          <a:bodyPr anchor="b">
            <a:noAutofit/>
          </a:bodyPr>
          <a:lstStyle>
            <a:lvl1pPr marL="0" indent="0" algn="ctr">
              <a:buNone/>
              <a:defRPr sz="1500" b="1">
                <a:solidFill>
                  <a:schemeClr val="tx2"/>
                </a:solidFill>
              </a:defRPr>
            </a:lvl1pPr>
            <a:lvl2pPr marL="342891" indent="0">
              <a:buNone/>
              <a:defRPr sz="1500" b="1"/>
            </a:lvl2pPr>
            <a:lvl3pPr marL="685783" indent="0">
              <a:buNone/>
              <a:defRPr sz="140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3"/>
          </a:xfrm>
        </p:spPr>
        <p:txBody>
          <a:bodyPr anchor="b">
            <a:noAutofit/>
          </a:bodyPr>
          <a:lstStyle>
            <a:lvl1pPr marL="0" indent="0" algn="ctr">
              <a:buNone/>
              <a:defRPr sz="1500" b="1">
                <a:solidFill>
                  <a:schemeClr val="tx2"/>
                </a:solidFill>
              </a:defRPr>
            </a:lvl1pPr>
            <a:lvl2pPr marL="342891" indent="0">
              <a:buNone/>
              <a:defRPr sz="1500" b="1"/>
            </a:lvl2pPr>
            <a:lvl3pPr marL="685783" indent="0">
              <a:buNone/>
              <a:defRPr sz="140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FD131-A9CE-4043-B0F8-46615D25007B}" type="datetime1">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139999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29560-A3F7-4AE9-8B56-D4D18F48DD21}" type="datetime1">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7940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8A631-E5AE-4AE4-B7AC-532F6B076C4F}" type="datetime1">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18AA6-39F1-4B5F-8B04-F1A6836FF716}" type="slidenum">
              <a:rPr lang="en-US" smtClean="0"/>
              <a:t>‹#›</a:t>
            </a:fld>
            <a:endParaRPr lang="en-US"/>
          </a:p>
        </p:txBody>
      </p:sp>
    </p:spTree>
    <p:extLst>
      <p:ext uri="{BB962C8B-B14F-4D97-AF65-F5344CB8AC3E}">
        <p14:creationId xmlns:p14="http://schemas.microsoft.com/office/powerpoint/2010/main" val="333106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0363200" cy="594360"/>
          </a:xfrm>
        </p:spPr>
        <p:txBody>
          <a:bodyPr anchor="b"/>
          <a:lstStyle>
            <a:lvl1pPr algn="ctr">
              <a:defRPr sz="17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1" y="6096000"/>
            <a:ext cx="10363202" cy="609600"/>
          </a:xfrm>
        </p:spPr>
        <p:txBody>
          <a:bodyPr>
            <a:normAutofit/>
          </a:bodyPr>
          <a:lstStyle>
            <a:lvl1pPr marL="0" indent="0" algn="ctr">
              <a:buNone/>
              <a:defRPr sz="1200"/>
            </a:lvl1pPr>
            <a:lvl2pPr marL="342891" indent="0">
              <a:buNone/>
              <a:defRPr sz="900"/>
            </a:lvl2pPr>
            <a:lvl3pPr marL="685783" indent="0">
              <a:buNone/>
              <a:defRPr sz="800"/>
            </a:lvl3pPr>
            <a:lvl4pPr marL="1028674" indent="0">
              <a:buNone/>
              <a:defRPr sz="700"/>
            </a:lvl4pPr>
            <a:lvl5pPr marL="1371566" indent="0">
              <a:buNone/>
              <a:defRPr sz="700"/>
            </a:lvl5pPr>
            <a:lvl6pPr marL="1714457" indent="0">
              <a:buNone/>
              <a:defRPr sz="700"/>
            </a:lvl6pPr>
            <a:lvl7pPr marL="2057349" indent="0">
              <a:buNone/>
              <a:defRPr sz="700"/>
            </a:lvl7pPr>
            <a:lvl8pPr marL="2400240" indent="0">
              <a:buNone/>
              <a:defRPr sz="700"/>
            </a:lvl8pPr>
            <a:lvl9pPr marL="2743131"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47549-115F-4F7C-A8CD-A6602A8AE988}" type="datetime1">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18AA6-39F1-4B5F-8B04-F1A6836FF716}"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050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7"/>
            <a:ext cx="10363200" cy="594627"/>
          </a:xfrm>
        </p:spPr>
        <p:txBody>
          <a:bodyPr anchor="b"/>
          <a:lstStyle>
            <a:lvl1pPr algn="ctr">
              <a:defRPr sz="17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200"/>
            </a:lvl1pPr>
            <a:lvl2pPr marL="342891" indent="0">
              <a:buNone/>
              <a:defRPr sz="900"/>
            </a:lvl2pPr>
            <a:lvl3pPr marL="685783" indent="0">
              <a:buNone/>
              <a:defRPr sz="800"/>
            </a:lvl3pPr>
            <a:lvl4pPr marL="1028674" indent="0">
              <a:buNone/>
              <a:defRPr sz="700"/>
            </a:lvl4pPr>
            <a:lvl5pPr marL="1371566" indent="0">
              <a:buNone/>
              <a:defRPr sz="700"/>
            </a:lvl5pPr>
            <a:lvl6pPr marL="1714457" indent="0">
              <a:buNone/>
              <a:defRPr sz="700"/>
            </a:lvl6pPr>
            <a:lvl7pPr marL="2057349" indent="0">
              <a:buNone/>
              <a:defRPr sz="700"/>
            </a:lvl7pPr>
            <a:lvl8pPr marL="2400240" indent="0">
              <a:buNone/>
              <a:defRPr sz="700"/>
            </a:lvl8pPr>
            <a:lvl9pPr marL="2743131"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70932CA-98F4-45E2-8A75-E67F1EFB3CED}" type="datetime1">
              <a:rPr lang="en-US" smtClean="0"/>
              <a:t>4/19/2019</a:t>
            </a:fld>
            <a:endParaRPr lang="en-US"/>
          </a:p>
        </p:txBody>
      </p:sp>
      <p:sp>
        <p:nvSpPr>
          <p:cNvPr id="9" name="Slide Number Placeholder 8"/>
          <p:cNvSpPr>
            <a:spLocks noGrp="1"/>
          </p:cNvSpPr>
          <p:nvPr>
            <p:ph type="sldNum" sz="quarter" idx="11"/>
          </p:nvPr>
        </p:nvSpPr>
        <p:spPr/>
        <p:txBody>
          <a:bodyPr/>
          <a:lstStyle/>
          <a:p>
            <a:fld id="{75218AA6-39F1-4B5F-8B04-F1A6836FF71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3302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160000" cy="1143000"/>
          </a:xfrm>
          <a:prstGeom prst="rect">
            <a:avLst/>
          </a:prstGeom>
        </p:spPr>
        <p:txBody>
          <a:bodyPr vert="horz" lIns="68580" tIns="34290" rIns="68580" bIns="3429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400">
                <a:solidFill>
                  <a:srgbClr val="FFFFFF"/>
                </a:solidFill>
              </a:defRPr>
            </a:lvl1pPr>
          </a:lstStyle>
          <a:p>
            <a:fld id="{75218AA6-39F1-4B5F-8B04-F1A6836FF716}" type="slidenum">
              <a:rPr lang="en-US" smtClean="0"/>
              <a:t>‹#›</a:t>
            </a:fld>
            <a:endParaRPr lang="en-US"/>
          </a:p>
        </p:txBody>
      </p:sp>
      <p:sp>
        <p:nvSpPr>
          <p:cNvPr id="5" name="Footer Placeholder 4"/>
          <p:cNvSpPr>
            <a:spLocks noGrp="1"/>
          </p:cNvSpPr>
          <p:nvPr>
            <p:ph type="ftr" sz="quarter" idx="3"/>
          </p:nvPr>
        </p:nvSpPr>
        <p:spPr>
          <a:xfrm rot="16200000">
            <a:off x="10510431" y="3987800"/>
            <a:ext cx="2367281" cy="487680"/>
          </a:xfrm>
          <a:prstGeom prst="rect">
            <a:avLst/>
          </a:prstGeom>
        </p:spPr>
        <p:txBody>
          <a:bodyPr vert="horz" lIns="68580" tIns="34290" rIns="68580" bIns="34290" rtlCol="0" anchor="ctr"/>
          <a:lstStyle>
            <a:lvl1pPr algn="r">
              <a:defRPr sz="900">
                <a:solidFill>
                  <a:schemeClr val="bg2"/>
                </a:solidFill>
              </a:defRPr>
            </a:lvl1pPr>
          </a:lstStyle>
          <a:p>
            <a:endParaRPr lang="en-US"/>
          </a:p>
        </p:txBody>
      </p:sp>
      <p:sp>
        <p:nvSpPr>
          <p:cNvPr id="4" name="Date Placeholder 3"/>
          <p:cNvSpPr>
            <a:spLocks noGrp="1"/>
          </p:cNvSpPr>
          <p:nvPr>
            <p:ph type="dt" sz="half" idx="2"/>
          </p:nvPr>
        </p:nvSpPr>
        <p:spPr>
          <a:xfrm rot="16200000">
            <a:off x="10474872" y="1584960"/>
            <a:ext cx="2438399" cy="487680"/>
          </a:xfrm>
          <a:prstGeom prst="rect">
            <a:avLst/>
          </a:prstGeom>
        </p:spPr>
        <p:txBody>
          <a:bodyPr vert="horz" lIns="68580" tIns="34290" rIns="68580" bIns="34290" rtlCol="0" anchor="ctr"/>
          <a:lstStyle>
            <a:lvl1pPr algn="l">
              <a:defRPr sz="900">
                <a:solidFill>
                  <a:schemeClr val="bg2"/>
                </a:solidFill>
              </a:defRPr>
            </a:lvl1pPr>
          </a:lstStyle>
          <a:p>
            <a:fld id="{69B69ADB-F7DA-45FB-B754-1813B0D78087}" type="datetime1">
              <a:rPr lang="en-US" smtClean="0"/>
              <a:t>4/19/2019</a:t>
            </a:fld>
            <a:endParaRPr lang="en-US"/>
          </a:p>
        </p:txBody>
      </p:sp>
    </p:spTree>
    <p:extLst>
      <p:ext uri="{BB962C8B-B14F-4D97-AF65-F5344CB8AC3E}">
        <p14:creationId xmlns:p14="http://schemas.microsoft.com/office/powerpoint/2010/main" val="9118446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685783" rtl="0" eaLnBrk="1" latinLnBrk="0" hangingPunct="1">
        <a:spcBef>
          <a:spcPct val="0"/>
        </a:spcBef>
        <a:buNone/>
        <a:defRPr sz="3500" kern="1200" cap="none" spc="-75" baseline="0">
          <a:ln>
            <a:noFill/>
          </a:ln>
          <a:solidFill>
            <a:schemeClr val="tx2"/>
          </a:solidFill>
          <a:effectLst/>
          <a:latin typeface="+mj-lt"/>
          <a:ea typeface="+mj-ea"/>
          <a:cs typeface="+mj-cs"/>
        </a:defRPr>
      </a:lvl1pPr>
    </p:titleStyle>
    <p:bodyStyle>
      <a:lvl1pPr marL="257168" indent="-171446" algn="l" defTabSz="685783"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1pPr>
      <a:lvl2pPr marL="480048" indent="-171446" algn="l" defTabSz="685783"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61" indent="-171446" algn="l" defTabSz="68578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960096" indent="-171446" algn="l" defTabSz="685783"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31" indent="-171446" algn="l" defTabSz="685783" rtl="0" eaLnBrk="1" latinLnBrk="0" hangingPunct="1">
        <a:spcBef>
          <a:spcPct val="20000"/>
        </a:spcBef>
        <a:buClr>
          <a:schemeClr val="accent5"/>
        </a:buClr>
        <a:buFont typeface="Arial" pitchFamily="34" charset="0"/>
        <a:buChar char="•"/>
        <a:defRPr sz="1100" kern="1200" baseline="0">
          <a:solidFill>
            <a:schemeClr val="tx1"/>
          </a:solidFill>
          <a:latin typeface="+mn-lt"/>
          <a:ea typeface="+mn-ea"/>
          <a:cs typeface="+mn-cs"/>
        </a:defRPr>
      </a:lvl5pPr>
      <a:lvl6pPr marL="1302987" indent="-137157" algn="l" defTabSz="685783" rtl="0" eaLnBrk="1" latinLnBrk="0" hangingPunct="1">
        <a:spcBef>
          <a:spcPct val="20000"/>
        </a:spcBef>
        <a:buClr>
          <a:schemeClr val="accent1"/>
        </a:buClr>
        <a:buFont typeface="Arial" pitchFamily="34" charset="0"/>
        <a:buChar char="•"/>
        <a:defRPr sz="1100" kern="1200" baseline="0">
          <a:solidFill>
            <a:schemeClr val="tx1"/>
          </a:solidFill>
          <a:latin typeface="+mn-lt"/>
          <a:ea typeface="+mn-ea"/>
          <a:cs typeface="+mn-cs"/>
        </a:defRPr>
      </a:lvl6pPr>
      <a:lvl7pPr marL="1440144" indent="-137157" algn="l" defTabSz="685783" rtl="0" eaLnBrk="1" latinLnBrk="0" hangingPunct="1">
        <a:spcBef>
          <a:spcPct val="20000"/>
        </a:spcBef>
        <a:buClr>
          <a:schemeClr val="accent2"/>
        </a:buClr>
        <a:buFont typeface="Arial" pitchFamily="34" charset="0"/>
        <a:buChar char="•"/>
        <a:defRPr sz="1100" kern="1200">
          <a:solidFill>
            <a:schemeClr val="tx1"/>
          </a:solidFill>
          <a:latin typeface="+mn-lt"/>
          <a:ea typeface="+mn-ea"/>
          <a:cs typeface="+mn-cs"/>
        </a:defRPr>
      </a:lvl7pPr>
      <a:lvl8pPr marL="1577301" indent="-137157" algn="l" defTabSz="685783" rtl="0" eaLnBrk="1" latinLnBrk="0" hangingPunct="1">
        <a:spcBef>
          <a:spcPct val="20000"/>
        </a:spcBef>
        <a:buClr>
          <a:schemeClr val="accent3"/>
        </a:buClr>
        <a:buFont typeface="Arial" pitchFamily="34" charset="0"/>
        <a:buChar char="•"/>
        <a:defRPr sz="1100" kern="1200">
          <a:solidFill>
            <a:schemeClr val="tx1"/>
          </a:solidFill>
          <a:latin typeface="+mn-lt"/>
          <a:ea typeface="+mn-ea"/>
          <a:cs typeface="+mn-cs"/>
        </a:defRPr>
      </a:lvl8pPr>
      <a:lvl9pPr marL="1714457" indent="-137157" algn="l" defTabSz="685783" rtl="0" eaLnBrk="1" latinLnBrk="0" hangingPunct="1">
        <a:spcBef>
          <a:spcPct val="20000"/>
        </a:spcBef>
        <a:buClr>
          <a:schemeClr val="accent4"/>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B69ADB-F7DA-45FB-B754-1813B0D78087}" type="datetime1">
              <a:rPr lang="en-US" smtClean="0"/>
              <a:t>4/19/2019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218AA6-39F1-4B5F-8B04-F1A6836FF716}" type="slidenum">
              <a:rPr lang="en-US" smtClean="0"/>
              <a:t>‹#›</a:t>
            </a:fld>
            <a:endParaRPr lang="en-US"/>
          </a:p>
        </p:txBody>
      </p:sp>
    </p:spTree>
    <p:extLst>
      <p:ext uri="{BB962C8B-B14F-4D97-AF65-F5344CB8AC3E}">
        <p14:creationId xmlns:p14="http://schemas.microsoft.com/office/powerpoint/2010/main" val="205700373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6630"/>
            <a:ext cx="10972800" cy="48282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486836"/>
            <a:ext cx="284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48683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486836"/>
            <a:ext cx="2844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8AA309-8C80-B544-8D0C-6E2421A4D394}" type="slidenum">
              <a:rPr lang="en-US" smtClean="0"/>
              <a:pPr/>
              <a:t>‹#›</a:t>
            </a:fld>
            <a:endParaRPr lang="en-US" dirty="0"/>
          </a:p>
        </p:txBody>
      </p:sp>
      <p:grpSp>
        <p:nvGrpSpPr>
          <p:cNvPr id="12" name="Group 11"/>
          <p:cNvGrpSpPr/>
          <p:nvPr userDrawn="1"/>
        </p:nvGrpSpPr>
        <p:grpSpPr>
          <a:xfrm>
            <a:off x="0" y="6416651"/>
            <a:ext cx="12192000" cy="72739"/>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5381516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hf hdr="0" ftr="0" dt="0"/>
  <p:txStyles>
    <p:titleStyle>
      <a:lvl1pPr algn="ctr" defTabSz="457200" rtl="0" eaLnBrk="1" latinLnBrk="0" hangingPunct="1">
        <a:spcBef>
          <a:spcPct val="0"/>
        </a:spcBef>
        <a:buNone/>
        <a:defRPr sz="4000" b="1" i="0" kern="1200">
          <a:solidFill>
            <a:schemeClr val="bg1"/>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h1.oet.udel.edu/pbs/tier-3-forms-and-tools/"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skhearn@udel.edu"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Alicia.Balcerak@doe.k12.de.u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www.pbisrewards.com/about/demo-video-v5/"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Delaware PBS Cadre</a:t>
            </a:r>
            <a:endParaRPr lang="en-US" sz="6600" dirty="0"/>
          </a:p>
        </p:txBody>
      </p:sp>
      <p:sp>
        <p:nvSpPr>
          <p:cNvPr id="3" name="Subtitle 2"/>
          <p:cNvSpPr>
            <a:spLocks noGrp="1"/>
          </p:cNvSpPr>
          <p:nvPr>
            <p:ph type="subTitle" idx="1"/>
          </p:nvPr>
        </p:nvSpPr>
        <p:spPr/>
        <p:txBody>
          <a:bodyPr>
            <a:normAutofit/>
          </a:bodyPr>
          <a:lstStyle/>
          <a:p>
            <a:r>
              <a:rPr lang="en-US" sz="2800" dirty="0" smtClean="0"/>
              <a:t>Thursday, April 11, 2019</a:t>
            </a:r>
            <a:endParaRPr lang="en-US" sz="2800" dirty="0"/>
          </a:p>
        </p:txBody>
      </p:sp>
      <p:pic>
        <p:nvPicPr>
          <p:cNvPr id="4" name="Picture 3"/>
          <p:cNvPicPr/>
          <p:nvPr/>
        </p:nvPicPr>
        <p:blipFill rotWithShape="1">
          <a:blip r:embed="rId3"/>
          <a:srcRect l="14397" t="12972" r="58171" b="34493"/>
          <a:stretch/>
        </p:blipFill>
        <p:spPr bwMode="auto">
          <a:xfrm>
            <a:off x="5082808" y="454561"/>
            <a:ext cx="1950184" cy="1706154"/>
          </a:xfrm>
          <a:prstGeom prst="rect">
            <a:avLst/>
          </a:prstGeom>
          <a:ln w="2857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2960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 (Tiered Fidelity Inventory) </a:t>
            </a:r>
            <a:r>
              <a:rPr lang="en-US" dirty="0"/>
              <a:t>S</a:t>
            </a:r>
            <a:r>
              <a:rPr lang="en-US" dirty="0" smtClean="0"/>
              <a:t>ummary</a:t>
            </a:r>
            <a:endParaRPr lang="en-US" dirty="0"/>
          </a:p>
        </p:txBody>
      </p:sp>
      <p:sp>
        <p:nvSpPr>
          <p:cNvPr id="4" name="Slide Number Placeholder 3"/>
          <p:cNvSpPr>
            <a:spLocks noGrp="1"/>
          </p:cNvSpPr>
          <p:nvPr>
            <p:ph type="sldNum" sz="quarter" idx="12"/>
          </p:nvPr>
        </p:nvSpPr>
        <p:spPr/>
        <p:txBody>
          <a:bodyPr/>
          <a:lstStyle/>
          <a:p>
            <a:fld id="{75218AA6-39F1-4B5F-8B04-F1A6836FF716}" type="slidenum">
              <a:rPr lang="en-US" smtClean="0"/>
              <a:t>10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462709758"/>
              </p:ext>
            </p:extLst>
          </p:nvPr>
        </p:nvGraphicFramePr>
        <p:xfrm>
          <a:off x="677334" y="1490524"/>
          <a:ext cx="8226811" cy="473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845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546100"/>
            <a:ext cx="8596313" cy="1320800"/>
          </a:xfrm>
        </p:spPr>
        <p:txBody>
          <a:bodyPr/>
          <a:lstStyle/>
          <a:p>
            <a:r>
              <a:rPr lang="en-US" dirty="0" smtClean="0"/>
              <a:t>Tier 3 Systems Webinar</a:t>
            </a:r>
            <a:endParaRPr lang="en-US" dirty="0"/>
          </a:p>
        </p:txBody>
      </p:sp>
      <p:sp>
        <p:nvSpPr>
          <p:cNvPr id="5" name="Content Placeholder 4"/>
          <p:cNvSpPr>
            <a:spLocks noGrp="1"/>
          </p:cNvSpPr>
          <p:nvPr>
            <p:ph idx="4294967295"/>
          </p:nvPr>
        </p:nvSpPr>
        <p:spPr>
          <a:xfrm>
            <a:off x="1289050" y="1612106"/>
            <a:ext cx="7135813" cy="3881437"/>
          </a:xfrm>
        </p:spPr>
        <p:txBody>
          <a:bodyPr>
            <a:noAutofit/>
          </a:bodyPr>
          <a:lstStyle/>
          <a:p>
            <a:r>
              <a:rPr lang="en-US" sz="2400" dirty="0" smtClean="0"/>
              <a:t>Materials accessible on our website:  </a:t>
            </a:r>
            <a:r>
              <a:rPr lang="en-US" sz="2400" dirty="0" smtClean="0">
                <a:hlinkClick r:id="rId3"/>
              </a:rPr>
              <a:t>http://wh1.oet.udel.edu/pbs/tier-3-forms-and-tools/</a:t>
            </a:r>
            <a:endParaRPr lang="en-US" sz="2400" dirty="0"/>
          </a:p>
          <a:p>
            <a:pPr lvl="1"/>
            <a:r>
              <a:rPr lang="en-US" sz="2000" dirty="0" smtClean="0"/>
              <a:t>Recorded Webinar and Transcribed Power Point Available for Download</a:t>
            </a:r>
            <a:br>
              <a:rPr lang="en-US" sz="2000" dirty="0" smtClean="0"/>
            </a:br>
            <a:endParaRPr lang="en-US" sz="2000" dirty="0" smtClean="0"/>
          </a:p>
          <a:p>
            <a:r>
              <a:rPr lang="en-US" sz="2400" dirty="0" smtClean="0"/>
              <a:t>Focus on Tier 3 Myths, Teaming and Five Guidelines for Developing a Tier 3 System</a:t>
            </a:r>
            <a:br>
              <a:rPr lang="en-US" sz="2400" dirty="0" smtClean="0"/>
            </a:br>
            <a:endParaRPr lang="en-US" sz="2400" dirty="0"/>
          </a:p>
          <a:p>
            <a:r>
              <a:rPr lang="en-US" sz="2400" dirty="0" smtClean="0"/>
              <a:t>Who Participated?  Thoughts?</a:t>
            </a:r>
            <a:endParaRPr lang="en-US" sz="2400" dirty="0"/>
          </a:p>
        </p:txBody>
      </p:sp>
    </p:spTree>
    <p:extLst>
      <p:ext uri="{BB962C8B-B14F-4D97-AF65-F5344CB8AC3E}">
        <p14:creationId xmlns:p14="http://schemas.microsoft.com/office/powerpoint/2010/main" val="285527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a:t>
            </a:r>
            <a:r>
              <a:rPr lang="en-US" dirty="0"/>
              <a:t>: DE School Climate Survey </a:t>
            </a:r>
            <a:r>
              <a:rPr lang="en-US" dirty="0" smtClean="0"/>
              <a:t>Workshop - </a:t>
            </a:r>
            <a:r>
              <a:rPr lang="en-US" dirty="0"/>
              <a:t>5/13/2019</a:t>
            </a:r>
          </a:p>
        </p:txBody>
      </p:sp>
      <p:sp>
        <p:nvSpPr>
          <p:cNvPr id="3" name="Content Placeholder 2"/>
          <p:cNvSpPr>
            <a:spLocks noGrp="1"/>
          </p:cNvSpPr>
          <p:nvPr>
            <p:ph idx="1"/>
          </p:nvPr>
        </p:nvSpPr>
        <p:spPr>
          <a:xfrm>
            <a:off x="981074" y="2160589"/>
            <a:ext cx="8292927" cy="3880773"/>
          </a:xfrm>
        </p:spPr>
        <p:txBody>
          <a:bodyPr>
            <a:normAutofit lnSpcReduction="10000"/>
          </a:bodyPr>
          <a:lstStyle/>
          <a:p>
            <a:r>
              <a:rPr lang="en-US" sz="2800" dirty="0"/>
              <a:t>Overview of the DE School Climate Survey and it’s importance</a:t>
            </a:r>
          </a:p>
          <a:p>
            <a:r>
              <a:rPr lang="en-US" sz="2800" dirty="0"/>
              <a:t>Summary of statewide survey results</a:t>
            </a:r>
          </a:p>
          <a:p>
            <a:r>
              <a:rPr lang="en-US" sz="2800" dirty="0"/>
              <a:t>Time to review and interpret their own school climate reports for use in action planning</a:t>
            </a:r>
          </a:p>
          <a:p>
            <a:r>
              <a:rPr lang="en-US" sz="2800" dirty="0" smtClean="0"/>
              <a:t>RSVP by 5/1/19</a:t>
            </a:r>
          </a:p>
          <a:p>
            <a:r>
              <a:rPr lang="en-US" sz="2800" dirty="0" smtClean="0"/>
              <a:t>Dover Downs, Dover</a:t>
            </a:r>
            <a:endParaRPr lang="en-US" sz="2800" dirty="0"/>
          </a:p>
          <a:p>
            <a:r>
              <a:rPr lang="en-US" sz="2800" dirty="0" smtClean="0"/>
              <a:t>Morning workshop/Afternoon planning</a:t>
            </a:r>
            <a:endParaRPr lang="en-US" sz="2800" dirty="0"/>
          </a:p>
        </p:txBody>
      </p:sp>
    </p:spTree>
    <p:extLst>
      <p:ext uri="{BB962C8B-B14F-4D97-AF65-F5344CB8AC3E}">
        <p14:creationId xmlns:p14="http://schemas.microsoft.com/office/powerpoint/2010/main" val="372398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4733"/>
            <a:ext cx="9601200" cy="1485900"/>
          </a:xfrm>
        </p:spPr>
        <p:txBody>
          <a:bodyPr/>
          <a:lstStyle/>
          <a:p>
            <a:r>
              <a:rPr lang="en-US" dirty="0" smtClean="0"/>
              <a:t>Tier </a:t>
            </a:r>
            <a:r>
              <a:rPr lang="en-US" dirty="0"/>
              <a:t>1: School-wide PBS Team Series</a:t>
            </a:r>
          </a:p>
        </p:txBody>
      </p:sp>
      <p:sp>
        <p:nvSpPr>
          <p:cNvPr id="3" name="Content Placeholder 2"/>
          <p:cNvSpPr>
            <a:spLocks noGrp="1"/>
          </p:cNvSpPr>
          <p:nvPr>
            <p:ph idx="1"/>
          </p:nvPr>
        </p:nvSpPr>
        <p:spPr>
          <a:xfrm>
            <a:off x="1556040" y="1805506"/>
            <a:ext cx="9252857" cy="4538475"/>
          </a:xfrm>
        </p:spPr>
        <p:txBody>
          <a:bodyPr>
            <a:normAutofit lnSpcReduction="10000"/>
          </a:bodyPr>
          <a:lstStyle/>
          <a:p>
            <a:r>
              <a:rPr lang="en-US" sz="2600" dirty="0"/>
              <a:t>SWPBS Team Training Series </a:t>
            </a:r>
          </a:p>
          <a:p>
            <a:pPr lvl="1"/>
            <a:r>
              <a:rPr lang="en-US" sz="2600" dirty="0" smtClean="0"/>
              <a:t>Summer workshop, Summer team work, Fall workshop</a:t>
            </a:r>
            <a:endParaRPr lang="en-US" sz="2600" dirty="0"/>
          </a:p>
          <a:p>
            <a:r>
              <a:rPr lang="en-US" sz="2600" dirty="0"/>
              <a:t>Think of potential teams based on interest and need</a:t>
            </a:r>
          </a:p>
          <a:p>
            <a:endParaRPr lang="en-US" sz="2600" dirty="0"/>
          </a:p>
          <a:p>
            <a:r>
              <a:rPr lang="en-US" sz="2600" dirty="0"/>
              <a:t>Support Readiness</a:t>
            </a:r>
          </a:p>
          <a:p>
            <a:pPr lvl="1"/>
            <a:r>
              <a:rPr lang="en-US" sz="2600" dirty="0"/>
              <a:t>Plan with administration;  Administrator team buy-in is key!</a:t>
            </a:r>
          </a:p>
          <a:p>
            <a:pPr lvl="1"/>
            <a:r>
              <a:rPr lang="en-US" sz="2600" dirty="0"/>
              <a:t>Discuss team structure</a:t>
            </a:r>
          </a:p>
          <a:p>
            <a:pPr lvl="1"/>
            <a:r>
              <a:rPr lang="en-US" sz="2600" dirty="0"/>
              <a:t>Provide overview of MTSS &amp; Tier 1 efforts</a:t>
            </a:r>
          </a:p>
          <a:p>
            <a:endParaRPr lang="en-US" dirty="0"/>
          </a:p>
          <a:p>
            <a:endParaRPr lang="en-US" dirty="0"/>
          </a:p>
        </p:txBody>
      </p:sp>
    </p:spTree>
    <p:extLst>
      <p:ext uri="{BB962C8B-B14F-4D97-AF65-F5344CB8AC3E}">
        <p14:creationId xmlns:p14="http://schemas.microsoft.com/office/powerpoint/2010/main" val="809371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DOE Equity Update</a:t>
            </a:r>
            <a:br>
              <a:rPr lang="en-US" dirty="0" smtClean="0"/>
            </a:br>
            <a:r>
              <a:rPr lang="en-US" dirty="0" smtClean="0"/>
              <a:t>Discipline</a:t>
            </a:r>
            <a:endParaRPr lang="en-US" dirty="0"/>
          </a:p>
        </p:txBody>
      </p:sp>
      <p:sp>
        <p:nvSpPr>
          <p:cNvPr id="3" name="Subtitle 2"/>
          <p:cNvSpPr>
            <a:spLocks noGrp="1"/>
          </p:cNvSpPr>
          <p:nvPr>
            <p:ph type="subTitle" idx="1"/>
          </p:nvPr>
        </p:nvSpPr>
        <p:spPr/>
        <p:txBody>
          <a:bodyPr/>
          <a:lstStyle/>
          <a:p>
            <a:endParaRPr lang="en-US" b="1" dirty="0" smtClean="0"/>
          </a:p>
          <a:p>
            <a:r>
              <a:rPr lang="en-US" b="1" dirty="0" smtClean="0"/>
              <a:t>April 11, 2019</a:t>
            </a:r>
            <a:endParaRPr lang="en-US" b="1"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815" y="2313827"/>
            <a:ext cx="1523925" cy="1462554"/>
          </a:xfrm>
          <a:prstGeom prst="rect">
            <a:avLst/>
          </a:prstGeom>
        </p:spPr>
      </p:pic>
    </p:spTree>
    <p:extLst>
      <p:ext uri="{BB962C8B-B14F-4D97-AF65-F5344CB8AC3E}">
        <p14:creationId xmlns:p14="http://schemas.microsoft.com/office/powerpoint/2010/main" val="2896363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159"/>
            <a:ext cx="9144000" cy="1143000"/>
          </a:xfrm>
        </p:spPr>
        <p:txBody>
          <a:bodyPr>
            <a:normAutofit fontScale="90000"/>
          </a:bodyPr>
          <a:lstStyle/>
          <a:p>
            <a:r>
              <a:rPr lang="en-US" dirty="0" smtClean="0">
                <a:latin typeface="Nirmala UI Semilight" panose="020B0402040204020203" pitchFamily="34" charset="0"/>
                <a:cs typeface="Nirmala UI Semilight" panose="020B0402040204020203" pitchFamily="34" charset="0"/>
              </a:rPr>
              <a:t>DDOE</a:t>
            </a:r>
            <a:br>
              <a:rPr lang="en-US" dirty="0" smtClean="0">
                <a:latin typeface="Nirmala UI Semilight" panose="020B0402040204020203" pitchFamily="34" charset="0"/>
                <a:cs typeface="Nirmala UI Semilight" panose="020B0402040204020203" pitchFamily="34" charset="0"/>
              </a:rPr>
            </a:br>
            <a:r>
              <a:rPr lang="en-US" sz="3100" dirty="0">
                <a:latin typeface="Nirmala UI Semilight" panose="020B0402040204020203" pitchFamily="34" charset="0"/>
                <a:cs typeface="Nirmala UI Semilight" panose="020B0402040204020203" pitchFamily="34" charset="0"/>
              </a:rPr>
              <a:t>Updates IDEA Equity Requirements related to Discipline</a:t>
            </a:r>
          </a:p>
        </p:txBody>
      </p:sp>
      <p:sp>
        <p:nvSpPr>
          <p:cNvPr id="3" name="Content Placeholder 2"/>
          <p:cNvSpPr>
            <a:spLocks noGrp="1"/>
          </p:cNvSpPr>
          <p:nvPr>
            <p:ph idx="1"/>
          </p:nvPr>
        </p:nvSpPr>
        <p:spPr>
          <a:xfrm>
            <a:off x="2127504" y="1486898"/>
            <a:ext cx="8229600" cy="4273822"/>
          </a:xfrm>
        </p:spPr>
        <p:txBody>
          <a:bodyPr>
            <a:normAutofit/>
          </a:bodyPr>
          <a:lstStyle/>
          <a:p>
            <a:endParaRPr lang="en-US" sz="2400" b="1" dirty="0">
              <a:solidFill>
                <a:schemeClr val="tx2">
                  <a:lumMod val="75000"/>
                </a:schemeClr>
              </a:solidFill>
              <a:latin typeface="Nirmala UI Semilight" panose="020B0402040204020203" pitchFamily="34" charset="0"/>
              <a:cs typeface="Nirmala UI Semilight" panose="020B0402040204020203" pitchFamily="34" charset="0"/>
            </a:endParaRPr>
          </a:p>
          <a:p>
            <a:endParaRPr lang="en-US" sz="2400" b="1"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sz="2400" b="1" dirty="0">
                <a:solidFill>
                  <a:schemeClr val="tx2">
                    <a:lumMod val="75000"/>
                  </a:schemeClr>
                </a:solidFill>
                <a:latin typeface="Nirmala UI Semilight" panose="020B0402040204020203" pitchFamily="34" charset="0"/>
                <a:cs typeface="Nirmala UI Semilight" panose="020B0402040204020203" pitchFamily="34" charset="0"/>
              </a:rPr>
              <a:t>Significant Discrepancy  </a:t>
            </a:r>
            <a:r>
              <a:rPr lang="en-US" sz="2400" dirty="0">
                <a:solidFill>
                  <a:schemeClr val="tx2">
                    <a:lumMod val="75000"/>
                  </a:schemeClr>
                </a:solidFill>
                <a:latin typeface="Nirmala UI Semilight" panose="020B0402040204020203" pitchFamily="34" charset="0"/>
                <a:cs typeface="Nirmala UI Semilight" panose="020B0402040204020203" pitchFamily="34" charset="0"/>
              </a:rPr>
              <a:t>(indicators 4a and 4b) </a:t>
            </a:r>
          </a:p>
          <a:p>
            <a:endParaRPr lang="en-US" sz="2400" b="1" dirty="0">
              <a:solidFill>
                <a:schemeClr val="tx2"/>
              </a:solidFill>
              <a:latin typeface="Nirmala UI Semilight" panose="020B0402040204020203" pitchFamily="34" charset="0"/>
              <a:cs typeface="Nirmala UI Semilight" panose="020B0402040204020203" pitchFamily="34" charset="0"/>
            </a:endParaRPr>
          </a:p>
          <a:p>
            <a:endParaRPr lang="en-US" sz="2400" b="1" dirty="0">
              <a:solidFill>
                <a:schemeClr val="tx2"/>
              </a:solidFill>
              <a:latin typeface="Nirmala UI Semilight" panose="020B0402040204020203" pitchFamily="34" charset="0"/>
              <a:cs typeface="Nirmala UI Semilight" panose="020B0402040204020203" pitchFamily="34" charset="0"/>
            </a:endParaRPr>
          </a:p>
          <a:p>
            <a:r>
              <a:rPr lang="en-US" sz="2400" b="1" dirty="0">
                <a:solidFill>
                  <a:schemeClr val="tx2"/>
                </a:solidFill>
                <a:latin typeface="Nirmala UI Semilight" panose="020B0402040204020203" pitchFamily="34" charset="0"/>
                <a:cs typeface="Nirmala UI Semilight" panose="020B0402040204020203" pitchFamily="34" charset="0"/>
              </a:rPr>
              <a:t>Significant Disproportionality </a:t>
            </a:r>
            <a:r>
              <a:rPr lang="en-US" sz="2400" dirty="0">
                <a:solidFill>
                  <a:schemeClr val="tx2">
                    <a:lumMod val="75000"/>
                  </a:schemeClr>
                </a:solidFill>
                <a:latin typeface="Nirmala UI Semilight" panose="020B0402040204020203" pitchFamily="34" charset="0"/>
                <a:cs typeface="Nirmala UI Semilight" panose="020B0402040204020203" pitchFamily="34" charset="0"/>
              </a:rPr>
              <a:t>(not an indicator)</a:t>
            </a:r>
          </a:p>
        </p:txBody>
      </p:sp>
      <p:sp>
        <p:nvSpPr>
          <p:cNvPr id="4" name="Slide Number Placeholder 3"/>
          <p:cNvSpPr>
            <a:spLocks noGrp="1"/>
          </p:cNvSpPr>
          <p:nvPr>
            <p:ph type="sldNum" sz="quarter" idx="12"/>
          </p:nvPr>
        </p:nvSpPr>
        <p:spPr/>
        <p:txBody>
          <a:bodyPr/>
          <a:lstStyle/>
          <a:p>
            <a:fld id="{078AA309-8C80-B544-8D0C-6E2421A4D394}" type="slidenum">
              <a:rPr lang="en-US">
                <a:solidFill>
                  <a:prstClr val="black">
                    <a:tint val="75000"/>
                  </a:prstClr>
                </a:solidFill>
                <a:latin typeface="News Gothic MT"/>
              </a:rPr>
              <a:pPr/>
              <a:t>15</a:t>
            </a:fld>
            <a:endParaRPr lang="en-US">
              <a:solidFill>
                <a:prstClr val="black">
                  <a:tint val="75000"/>
                </a:prstClr>
              </a:solidFill>
              <a:latin typeface="News Gothic MT"/>
            </a:endParaRPr>
          </a:p>
        </p:txBody>
      </p:sp>
    </p:spTree>
    <p:extLst>
      <p:ext uri="{BB962C8B-B14F-4D97-AF65-F5344CB8AC3E}">
        <p14:creationId xmlns:p14="http://schemas.microsoft.com/office/powerpoint/2010/main" val="73004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Significant Discrepancy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25168" y="1271016"/>
            <a:ext cx="8741664" cy="4913906"/>
          </a:xfrm>
        </p:spPr>
        <p:txBody>
          <a:bodyPr>
            <a:normAutofit fontScale="85000" lnSpcReduction="20000"/>
          </a:bodyPr>
          <a:lstStyle/>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Indicator 4a- RESULTS Indicator</a:t>
            </a:r>
          </a:p>
          <a:p>
            <a:pPr lvl="1"/>
            <a:r>
              <a:rPr lang="en-US" dirty="0">
                <a:solidFill>
                  <a:schemeClr val="tx2">
                    <a:lumMod val="75000"/>
                  </a:schemeClr>
                </a:solidFill>
                <a:latin typeface="Nirmala UI Semilight" panose="020B0402040204020203" pitchFamily="34" charset="0"/>
                <a:cs typeface="Nirmala UI Semilight" panose="020B0402040204020203" pitchFamily="34" charset="0"/>
              </a:rPr>
              <a:t>Suspension and Expulsion of Students with Disabilities as compared to students without disabilities</a:t>
            </a: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Description</a:t>
            </a:r>
          </a:p>
          <a:p>
            <a:pPr lvl="1"/>
            <a:r>
              <a:rPr lang="en-US" dirty="0">
                <a:solidFill>
                  <a:schemeClr val="tx2">
                    <a:lumMod val="75000"/>
                  </a:schemeClr>
                </a:solidFill>
                <a:latin typeface="Nirmala UI Semilight" panose="020B0402040204020203" pitchFamily="34" charset="0"/>
                <a:cs typeface="Nirmala UI Semilight" panose="020B0402040204020203" pitchFamily="34" charset="0"/>
              </a:rPr>
              <a:t>Percent of districts that have a significant discrepancy in the rate of suspensions and expulsions of greater than 10 days in a school year for children with IEPs</a:t>
            </a: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FFY 17 Reporting</a:t>
            </a:r>
          </a:p>
          <a:p>
            <a:pPr lvl="1"/>
            <a:r>
              <a:rPr lang="en-US" dirty="0" smtClean="0">
                <a:solidFill>
                  <a:schemeClr val="tx2">
                    <a:lumMod val="75000"/>
                  </a:schemeClr>
                </a:solidFill>
                <a:latin typeface="Nirmala UI Semilight" panose="020B0402040204020203" pitchFamily="34" charset="0"/>
                <a:cs typeface="Nirmala UI Semilight" panose="020B0402040204020203" pitchFamily="34" charset="0"/>
              </a:rPr>
              <a:t>Number of LEAs that were identified with significant </a:t>
            </a:r>
            <a:r>
              <a:rPr lang="en-US" dirty="0">
                <a:solidFill>
                  <a:schemeClr val="tx2">
                    <a:lumMod val="75000"/>
                  </a:schemeClr>
                </a:solidFill>
                <a:latin typeface="Nirmala UI Semilight" panose="020B0402040204020203" pitchFamily="34" charset="0"/>
                <a:cs typeface="Nirmala UI Semilight" panose="020B0402040204020203" pitchFamily="34" charset="0"/>
              </a:rPr>
              <a:t>discrepancy </a:t>
            </a:r>
            <a:r>
              <a:rPr lang="en-US" dirty="0" smtClean="0">
                <a:solidFill>
                  <a:schemeClr val="tx2">
                    <a:lumMod val="75000"/>
                  </a:schemeClr>
                </a:solidFill>
                <a:latin typeface="Nirmala UI Semilight" panose="020B0402040204020203" pitchFamily="34" charset="0"/>
                <a:cs typeface="Nirmala UI Semilight" panose="020B0402040204020203" pitchFamily="34" charset="0"/>
              </a:rPr>
              <a:t>÷ the number of LEAs that met the state established “n” size of 15</a:t>
            </a:r>
          </a:p>
          <a:p>
            <a:pPr lvl="1"/>
            <a:r>
              <a:rPr lang="en-US" dirty="0" smtClean="0">
                <a:solidFill>
                  <a:schemeClr val="tx2">
                    <a:lumMod val="75000"/>
                  </a:schemeClr>
                </a:solidFill>
                <a:latin typeface="Nirmala UI Semilight" panose="020B0402040204020203" pitchFamily="34" charset="0"/>
                <a:cs typeface="Nirmala UI Semilight" panose="020B0402040204020203" pitchFamily="34" charset="0"/>
              </a:rPr>
              <a:t>6 LEAs were identified with Significant Discrepancy (Exceeded the “n” size of 15 and exceeded rate ratio of 1.18)</a:t>
            </a:r>
          </a:p>
          <a:p>
            <a:pPr lvl="1"/>
            <a:r>
              <a:rPr lang="en-US" dirty="0" smtClean="0">
                <a:solidFill>
                  <a:schemeClr val="tx2">
                    <a:lumMod val="75000"/>
                  </a:schemeClr>
                </a:solidFill>
                <a:latin typeface="Nirmala UI Semilight" panose="020B0402040204020203" pitchFamily="34" charset="0"/>
                <a:cs typeface="Nirmala UI Semilight" panose="020B0402040204020203" pitchFamily="34" charset="0"/>
              </a:rPr>
              <a:t>6 LEAs met the State established ‘N” size of 15.</a:t>
            </a:r>
            <a:endParaRPr lang="en-US" dirty="0">
              <a:solidFill>
                <a:schemeClr val="tx2">
                  <a:lumMod val="75000"/>
                </a:schemeClr>
              </a:solidFill>
              <a:latin typeface="Nirmala UI Semilight" panose="020B0402040204020203" pitchFamily="34" charset="0"/>
              <a:cs typeface="Nirmala UI Semilight" panose="020B0402040204020203" pitchFamily="34" charset="0"/>
            </a:endParaRPr>
          </a:p>
          <a:p>
            <a:endParaRPr lang="en-US" b="1" dirty="0" smtClean="0">
              <a:solidFill>
                <a:schemeClr val="tx2">
                  <a:lumMod val="75000"/>
                </a:schemeClr>
              </a:solidFill>
              <a:latin typeface="Nirmala UI Semilight" panose="020B0402040204020203" pitchFamily="34" charset="0"/>
              <a:cs typeface="Nirmala UI Semilight" panose="020B0402040204020203" pitchFamily="34" charset="0"/>
            </a:endParaRPr>
          </a:p>
          <a:p>
            <a:endParaRPr lang="en-US" b="1" dirty="0">
              <a:solidFill>
                <a:schemeClr val="tx2">
                  <a:lumMod val="75000"/>
                </a:schemeClr>
              </a:solidFill>
              <a:latin typeface="Nirmala UI Semilight" panose="020B0402040204020203" pitchFamily="34" charset="0"/>
              <a:cs typeface="Nirmala UI Semilight" panose="020B0402040204020203" pitchFamily="34" charset="0"/>
            </a:endParaRP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16</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05812"/>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Significant Discrepancy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4584" y="1356630"/>
            <a:ext cx="8842248" cy="4828292"/>
          </a:xfrm>
        </p:spPr>
        <p:txBody>
          <a:bodyPr>
            <a:normAutofit fontScale="62500" lnSpcReduction="20000"/>
          </a:bodyPr>
          <a:lstStyle/>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Indicator 4b – COMPLIANCE Indicator</a:t>
            </a:r>
          </a:p>
          <a:p>
            <a:pPr lvl="1"/>
            <a:r>
              <a:rPr lang="en-US" dirty="0">
                <a:solidFill>
                  <a:schemeClr val="tx2">
                    <a:lumMod val="75000"/>
                  </a:schemeClr>
                </a:solidFill>
                <a:latin typeface="Nirmala UI Semilight" panose="020B0402040204020203" pitchFamily="34" charset="0"/>
                <a:cs typeface="Nirmala UI Semilight" panose="020B0402040204020203" pitchFamily="34" charset="0"/>
              </a:rPr>
              <a:t>Suspension and Expulsion of Students with Disabilities as compared to students without disabilities</a:t>
            </a: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Description</a:t>
            </a:r>
          </a:p>
          <a:p>
            <a:pPr lvl="1"/>
            <a:r>
              <a:rPr lang="en-US" dirty="0">
                <a:solidFill>
                  <a:schemeClr val="tx2">
                    <a:lumMod val="75000"/>
                  </a:schemeClr>
                </a:solidFill>
                <a:latin typeface="Nirmala UI Semilight" panose="020B0402040204020203" pitchFamily="34" charset="0"/>
                <a:cs typeface="Nirmala UI Semilight" panose="020B0402040204020203" pitchFamily="34" charset="0"/>
              </a:rPr>
              <a:t>Percent of districts that have: (a) a significant discrepancy, </a:t>
            </a:r>
            <a:r>
              <a:rPr lang="en-US" b="1" dirty="0">
                <a:solidFill>
                  <a:schemeClr val="tx2">
                    <a:lumMod val="75000"/>
                  </a:schemeClr>
                </a:solidFill>
                <a:latin typeface="Nirmala UI Semilight" panose="020B0402040204020203" pitchFamily="34" charset="0"/>
                <a:cs typeface="Nirmala UI Semilight" panose="020B0402040204020203" pitchFamily="34" charset="0"/>
              </a:rPr>
              <a:t>by race or ethnicity</a:t>
            </a:r>
            <a:r>
              <a:rPr lang="en-US" dirty="0">
                <a:solidFill>
                  <a:schemeClr val="tx2">
                    <a:lumMod val="75000"/>
                  </a:schemeClr>
                </a:solidFill>
                <a:latin typeface="Nirmala UI Semilight" panose="020B0402040204020203" pitchFamily="34" charset="0"/>
                <a:cs typeface="Nirmala UI Semilight" panose="020B0402040204020203" pitchFamily="34" charset="0"/>
              </a:rPr>
              <a:t>, in the rate of suspensions and expulsions of </a:t>
            </a:r>
            <a:r>
              <a:rPr lang="en-US" b="1" dirty="0">
                <a:solidFill>
                  <a:schemeClr val="tx2">
                    <a:lumMod val="75000"/>
                  </a:schemeClr>
                </a:solidFill>
                <a:latin typeface="Nirmala UI Semilight" panose="020B0402040204020203" pitchFamily="34" charset="0"/>
                <a:cs typeface="Nirmala UI Semilight" panose="020B0402040204020203" pitchFamily="34" charset="0"/>
              </a:rPr>
              <a:t>greater than 10 days </a:t>
            </a:r>
            <a:r>
              <a:rPr lang="en-US" dirty="0">
                <a:solidFill>
                  <a:schemeClr val="tx2">
                    <a:lumMod val="75000"/>
                  </a:schemeClr>
                </a:solidFill>
                <a:latin typeface="Nirmala UI Semilight" panose="020B0402040204020203" pitchFamily="34" charset="0"/>
                <a:cs typeface="Nirmala UI Semilight" panose="020B0402040204020203" pitchFamily="34" charset="0"/>
              </a:rPr>
              <a:t>in a school year for children with IEPs; and (b) policies, procedures or practices that contribute to the significant discrepancy and do not comply with requirements relating to the development and implementation of IEPs, the use of positive behavioral interventions and supports, and procedural </a:t>
            </a:r>
            <a:r>
              <a:rPr lang="en-US" dirty="0" smtClean="0">
                <a:solidFill>
                  <a:schemeClr val="tx2">
                    <a:lumMod val="75000"/>
                  </a:schemeClr>
                </a:solidFill>
                <a:latin typeface="Nirmala UI Semilight" panose="020B0402040204020203" pitchFamily="34" charset="0"/>
                <a:cs typeface="Nirmala UI Semilight" panose="020B0402040204020203" pitchFamily="34" charset="0"/>
              </a:rPr>
              <a:t>safeguards</a:t>
            </a: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FFY 17 Reporting</a:t>
            </a:r>
          </a:p>
          <a:p>
            <a:pPr lvl="1"/>
            <a:r>
              <a:rPr lang="en-US" dirty="0" smtClean="0">
                <a:solidFill>
                  <a:schemeClr val="tx2">
                    <a:lumMod val="75000"/>
                  </a:schemeClr>
                </a:solidFill>
                <a:latin typeface="Nirmala UI Semilight" panose="020B0402040204020203" pitchFamily="34" charset="0"/>
                <a:cs typeface="Nirmala UI Semilight" panose="020B0402040204020203" pitchFamily="34" charset="0"/>
              </a:rPr>
              <a:t>Number of LEAs that were identified with Significant Discrepancy and found to </a:t>
            </a:r>
            <a:r>
              <a:rPr lang="en-US" dirty="0">
                <a:solidFill>
                  <a:schemeClr val="tx2">
                    <a:lumMod val="75000"/>
                  </a:schemeClr>
                </a:solidFill>
                <a:latin typeface="Nirmala UI Semilight" panose="020B0402040204020203" pitchFamily="34" charset="0"/>
                <a:cs typeface="Nirmala UI Semilight" panose="020B0402040204020203" pitchFamily="34" charset="0"/>
              </a:rPr>
              <a:t>be noncompliant </a:t>
            </a:r>
            <a:r>
              <a:rPr lang="en-US" dirty="0" smtClean="0">
                <a:solidFill>
                  <a:schemeClr val="tx2">
                    <a:lumMod val="75000"/>
                  </a:schemeClr>
                </a:solidFill>
                <a:latin typeface="Nirmala UI Semilight" panose="020B0402040204020203" pitchFamily="34" charset="0"/>
                <a:cs typeface="Nirmala UI Semilight" panose="020B0402040204020203" pitchFamily="34" charset="0"/>
              </a:rPr>
              <a:t>÷ Number of LEAs who met the state established “n” size</a:t>
            </a:r>
            <a:endParaRPr lang="en-US" dirty="0">
              <a:solidFill>
                <a:schemeClr val="tx2">
                  <a:lumMod val="75000"/>
                </a:schemeClr>
              </a:solidFill>
              <a:latin typeface="Nirmala UI Semilight" panose="020B0402040204020203" pitchFamily="34" charset="0"/>
              <a:cs typeface="Nirmala UI Semilight" panose="020B0402040204020203" pitchFamily="34" charset="0"/>
            </a:endParaRPr>
          </a:p>
          <a:p>
            <a:pPr lvl="1"/>
            <a:r>
              <a:rPr lang="en-US" dirty="0" smtClean="0">
                <a:solidFill>
                  <a:schemeClr val="tx2">
                    <a:lumMod val="75000"/>
                  </a:schemeClr>
                </a:solidFill>
                <a:latin typeface="Nirmala UI Semilight" panose="020B0402040204020203" pitchFamily="34" charset="0"/>
                <a:cs typeface="Nirmala UI Semilight" panose="020B0402040204020203" pitchFamily="34" charset="0"/>
              </a:rPr>
              <a:t>6 LEAs were identified with Significant Discrepancy and conducted a self-assessment of polices, procedures and practices as well as a review of contributory individual student records (Exceeded “n” size of 10 and rate ratio of 1.18)</a:t>
            </a:r>
          </a:p>
          <a:p>
            <a:pPr lvl="1"/>
            <a:r>
              <a:rPr lang="en-US" dirty="0" smtClean="0">
                <a:solidFill>
                  <a:schemeClr val="tx2">
                    <a:lumMod val="75000"/>
                  </a:schemeClr>
                </a:solidFill>
                <a:latin typeface="Nirmala UI Semilight" panose="020B0402040204020203" pitchFamily="34" charset="0"/>
                <a:cs typeface="Nirmala UI Semilight" panose="020B0402040204020203" pitchFamily="34" charset="0"/>
              </a:rPr>
              <a:t>3 LEAs were found to be noncompliant</a:t>
            </a:r>
          </a:p>
          <a:p>
            <a:pPr lvl="1"/>
            <a:r>
              <a:rPr lang="en-US" dirty="0" smtClean="0">
                <a:solidFill>
                  <a:schemeClr val="tx2">
                    <a:lumMod val="75000"/>
                  </a:schemeClr>
                </a:solidFill>
                <a:latin typeface="Nirmala UI Semilight" panose="020B0402040204020203" pitchFamily="34" charset="0"/>
                <a:cs typeface="Nirmala UI Semilight" panose="020B0402040204020203" pitchFamily="34" charset="0"/>
              </a:rPr>
              <a:t>6 LEAs met the state established “n” size of 10.</a:t>
            </a:r>
            <a:endParaRPr lang="en-US" b="1" dirty="0" smtClean="0">
              <a:solidFill>
                <a:schemeClr val="tx2">
                  <a:lumMod val="75000"/>
                </a:schemeClr>
              </a:solidFill>
              <a:latin typeface="Nirmala UI Semilight" panose="020B0402040204020203" pitchFamily="34" charset="0"/>
              <a:cs typeface="Nirmala UI Semilight" panose="020B0402040204020203" pitchFamily="34" charset="0"/>
            </a:endParaRPr>
          </a:p>
          <a:p>
            <a:endParaRPr lang="en-US" b="1" dirty="0">
              <a:solidFill>
                <a:schemeClr val="tx2">
                  <a:lumMod val="75000"/>
                </a:schemeClr>
              </a:solidFill>
              <a:latin typeface="Nirmala UI Semilight" panose="020B0402040204020203" pitchFamily="34" charset="0"/>
              <a:cs typeface="Nirmala UI Semilight" panose="020B0402040204020203" pitchFamily="34" charset="0"/>
            </a:endParaRP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17</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378264"/>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Significant Discrepancy-Opportunity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for change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4584" y="1356630"/>
            <a:ext cx="8842248" cy="4828292"/>
          </a:xfrm>
        </p:spPr>
        <p:txBody>
          <a:bodyPr>
            <a:normAutofit fontScale="92500" lnSpcReduction="20000"/>
          </a:bodyPr>
          <a:lstStyle/>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FFY 16 OSEP changed methodology for reporting Indicator 4 on the Annual Performance Report</a:t>
            </a:r>
          </a:p>
          <a:p>
            <a:endParaRPr lang="en-US" dirty="0" smtClean="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With Technical Assistance from National TA providers, DDOE engaged stakeholders to review discipline data, Delaware trends as well as National trends to in order to make recommendations for changes</a:t>
            </a:r>
          </a:p>
          <a:p>
            <a:pPr marL="0" indent="0">
              <a:buNone/>
            </a:pPr>
            <a:endParaRPr lang="en-US" dirty="0" smtClean="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Advocates, DOE personnel, school personnel, local TA and PD providers, etc.</a:t>
            </a: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18</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441381"/>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Significant Discrepancy</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DE’s new definition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4584" y="1356630"/>
            <a:ext cx="8842248" cy="4897866"/>
          </a:xfrm>
        </p:spPr>
        <p:txBody>
          <a:bodyPr>
            <a:normAutofit fontScale="92500" lnSpcReduction="20000"/>
          </a:bodyPr>
          <a:lstStyle/>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Static rate </a:t>
            </a:r>
            <a:r>
              <a:rPr lang="en-US" dirty="0">
                <a:solidFill>
                  <a:schemeClr val="tx2">
                    <a:lumMod val="75000"/>
                  </a:schemeClr>
                </a:solidFill>
                <a:latin typeface="Nirmala UI Semilight" panose="020B0402040204020203" pitchFamily="34" charset="0"/>
                <a:cs typeface="Nirmala UI Semilight" panose="020B0402040204020203" pitchFamily="34" charset="0"/>
              </a:rPr>
              <a:t>r</a:t>
            </a:r>
            <a:r>
              <a:rPr lang="en-US" dirty="0" smtClean="0">
                <a:solidFill>
                  <a:schemeClr val="tx2">
                    <a:lumMod val="75000"/>
                  </a:schemeClr>
                </a:solidFill>
                <a:latin typeface="Nirmala UI Semilight" panose="020B0402040204020203" pitchFamily="34" charset="0"/>
                <a:cs typeface="Nirmala UI Semilight" panose="020B0402040204020203" pitchFamily="34" charset="0"/>
              </a:rPr>
              <a:t>atio of 2.0 for both 4a &amp; 4b</a:t>
            </a:r>
          </a:p>
          <a:p>
            <a:endParaRPr lang="en-US"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Review 3 years of data </a:t>
            </a:r>
          </a:p>
          <a:p>
            <a:endParaRPr lang="en-US"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4a “n” size will remain 15</a:t>
            </a:r>
          </a:p>
          <a:p>
            <a:endParaRPr lang="en-US" dirty="0" smtClean="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4b “n” size will remain 10</a:t>
            </a:r>
          </a:p>
          <a:p>
            <a:endParaRPr lang="en-US"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Exception: Any LEA that exceeds a rate ratio of 5.0 with an “n” size of 5 will also be identified</a:t>
            </a:r>
          </a:p>
          <a:p>
            <a:endParaRPr lang="en-US" b="1" dirty="0" smtClean="0">
              <a:solidFill>
                <a:schemeClr val="tx2">
                  <a:lumMod val="75000"/>
                </a:schemeClr>
              </a:solidFill>
              <a:latin typeface="Nirmala UI Semilight" panose="020B0402040204020203" pitchFamily="34" charset="0"/>
              <a:cs typeface="Nirmala UI Semilight" panose="020B0402040204020203" pitchFamily="34" charset="0"/>
            </a:endParaRP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19</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940761"/>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Today’s Topics</a:t>
            </a:r>
            <a:endParaRPr lang="en-US" sz="4000"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t>Professional Development Updates </a:t>
            </a:r>
          </a:p>
          <a:p>
            <a:r>
              <a:rPr lang="en-US" sz="3200" dirty="0" smtClean="0"/>
              <a:t>DDOE Indicator 4 Update</a:t>
            </a:r>
          </a:p>
          <a:p>
            <a:r>
              <a:rPr lang="en-US" sz="3200" dirty="0"/>
              <a:t>District Planning &amp; Coaching</a:t>
            </a:r>
          </a:p>
          <a:p>
            <a:r>
              <a:rPr lang="en-US" sz="3200" dirty="0" smtClean="0"/>
              <a:t>DE-PBS </a:t>
            </a:r>
            <a:r>
              <a:rPr lang="en-US" sz="3200" dirty="0"/>
              <a:t>Phase </a:t>
            </a:r>
            <a:r>
              <a:rPr lang="en-US" sz="3200" dirty="0" smtClean="0"/>
              <a:t>Recognition</a:t>
            </a:r>
          </a:p>
          <a:p>
            <a:r>
              <a:rPr lang="en-US" sz="3200" dirty="0" smtClean="0"/>
              <a:t>Data Reminders</a:t>
            </a:r>
            <a:endParaRPr lang="en-US" sz="3200" dirty="0"/>
          </a:p>
        </p:txBody>
      </p:sp>
    </p:spTree>
    <p:extLst>
      <p:ext uri="{BB962C8B-B14F-4D97-AF65-F5344CB8AC3E}">
        <p14:creationId xmlns:p14="http://schemas.microsoft.com/office/powerpoint/2010/main" val="344960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Indicator 4 Data using new Thresholds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4584" y="1356630"/>
            <a:ext cx="8842248" cy="4897866"/>
          </a:xfrm>
        </p:spPr>
        <p:txBody>
          <a:bodyPr>
            <a:normAutofit/>
          </a:bodyPr>
          <a:lstStyle/>
          <a:p>
            <a:endParaRPr lang="en-US" b="1" dirty="0" smtClean="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Preliminary run of data shows 0 LEAs being identified.</a:t>
            </a:r>
          </a:p>
          <a:p>
            <a:endParaRPr lang="en-US"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dirty="0" smtClean="0">
                <a:solidFill>
                  <a:schemeClr val="tx2">
                    <a:lumMod val="75000"/>
                  </a:schemeClr>
                </a:solidFill>
                <a:latin typeface="Nirmala UI Semilight" panose="020B0402040204020203" pitchFamily="34" charset="0"/>
                <a:cs typeface="Nirmala UI Semilight" panose="020B0402040204020203" pitchFamily="34" charset="0"/>
              </a:rPr>
              <a:t>Final run of data next week.</a:t>
            </a:r>
          </a:p>
          <a:p>
            <a:endParaRPr lang="en-US" b="1" dirty="0" smtClean="0">
              <a:solidFill>
                <a:schemeClr val="tx2">
                  <a:lumMod val="75000"/>
                </a:schemeClr>
              </a:solidFill>
              <a:latin typeface="Nirmala UI Semilight" panose="020B0402040204020203" pitchFamily="34" charset="0"/>
              <a:cs typeface="Nirmala UI Semilight" panose="020B0402040204020203" pitchFamily="34" charset="0"/>
            </a:endParaRPr>
          </a:p>
          <a:p>
            <a:endParaRPr lang="en-US" b="1" dirty="0">
              <a:solidFill>
                <a:schemeClr val="tx2">
                  <a:lumMod val="75000"/>
                </a:schemeClr>
              </a:solidFill>
              <a:latin typeface="Nirmala UI Semilight" panose="020B0402040204020203" pitchFamily="34" charset="0"/>
              <a:cs typeface="Nirmala UI Semilight" panose="020B0402040204020203" pitchFamily="34" charset="0"/>
            </a:endParaRP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20</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298119"/>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0"/>
            <a:ext cx="9144000" cy="882502"/>
          </a:xfrm>
        </p:spPr>
        <p:txBody>
          <a:bodyPr>
            <a:normAutofit/>
          </a:bodyPr>
          <a:lstStyle/>
          <a:p>
            <a:r>
              <a:rPr lang="en-US" dirty="0"/>
              <a:t>Significant Disproportionality</a:t>
            </a:r>
          </a:p>
        </p:txBody>
      </p:sp>
      <p:sp>
        <p:nvSpPr>
          <p:cNvPr id="7" name="Down Arrow Callout 6"/>
          <p:cNvSpPr/>
          <p:nvPr/>
        </p:nvSpPr>
        <p:spPr>
          <a:xfrm>
            <a:off x="1801299" y="1135852"/>
            <a:ext cx="2784018" cy="1960055"/>
          </a:xfrm>
          <a:prstGeom prst="downArrowCallou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sp>
        <p:nvSpPr>
          <p:cNvPr id="10" name="Down Arrow Callout 9"/>
          <p:cNvSpPr/>
          <p:nvPr/>
        </p:nvSpPr>
        <p:spPr>
          <a:xfrm>
            <a:off x="4585313" y="1135851"/>
            <a:ext cx="2796367" cy="1960055"/>
          </a:xfrm>
          <a:prstGeom prst="downArrowCallou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sp>
        <p:nvSpPr>
          <p:cNvPr id="11" name="Down Arrow Callout 10"/>
          <p:cNvSpPr/>
          <p:nvPr/>
        </p:nvSpPr>
        <p:spPr>
          <a:xfrm>
            <a:off x="7381680" y="1135852"/>
            <a:ext cx="2879711" cy="1960055"/>
          </a:xfrm>
          <a:prstGeom prst="downArrowCallou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sp>
        <p:nvSpPr>
          <p:cNvPr id="6" name="Rectangle 5"/>
          <p:cNvSpPr/>
          <p:nvPr/>
        </p:nvSpPr>
        <p:spPr>
          <a:xfrm>
            <a:off x="1801300" y="1128700"/>
            <a:ext cx="8461805" cy="126893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sp>
        <p:nvSpPr>
          <p:cNvPr id="3" name="Content Placeholder 2"/>
          <p:cNvSpPr>
            <a:spLocks noGrp="1"/>
          </p:cNvSpPr>
          <p:nvPr>
            <p:ph idx="1"/>
          </p:nvPr>
        </p:nvSpPr>
        <p:spPr>
          <a:xfrm>
            <a:off x="1831484" y="1135852"/>
            <a:ext cx="8429907" cy="1194511"/>
          </a:xfrm>
        </p:spPr>
        <p:txBody>
          <a:bodyPr>
            <a:noAutofit/>
          </a:bodyPr>
          <a:lstStyle/>
          <a:p>
            <a:pPr marL="0" indent="0" algn="ctr">
              <a:buNone/>
            </a:pPr>
            <a:r>
              <a:rPr lang="en-US" sz="2400" dirty="0">
                <a:solidFill>
                  <a:schemeClr val="bg1"/>
                </a:solidFill>
              </a:rPr>
              <a:t>Determine whether significant disproportionality based on race/ethnicity is occurring with respect to: </a:t>
            </a:r>
          </a:p>
          <a:p>
            <a:pPr marL="0" indent="0" algn="ctr">
              <a:buNone/>
            </a:pPr>
            <a:r>
              <a:rPr lang="en-US" sz="1800" dirty="0">
                <a:solidFill>
                  <a:schemeClr val="bg1"/>
                </a:solidFill>
              </a:rPr>
              <a:t>20 U.S.C. 1418(d) and 34 CFR §300.646</a:t>
            </a:r>
          </a:p>
          <a:p>
            <a:pPr marL="0" indent="0" algn="ctr">
              <a:buNone/>
            </a:pPr>
            <a:endParaRPr lang="en-US" sz="2400" dirty="0">
              <a:solidFill>
                <a:schemeClr val="bg1"/>
              </a:solidFill>
            </a:endParaRPr>
          </a:p>
        </p:txBody>
      </p:sp>
      <p:sp>
        <p:nvSpPr>
          <p:cNvPr id="12" name="Rectangle 11"/>
          <p:cNvSpPr/>
          <p:nvPr/>
        </p:nvSpPr>
        <p:spPr>
          <a:xfrm>
            <a:off x="1919289" y="3499710"/>
            <a:ext cx="2573941" cy="240839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sp>
        <p:nvSpPr>
          <p:cNvPr id="13" name="Rectangle 12"/>
          <p:cNvSpPr/>
          <p:nvPr/>
        </p:nvSpPr>
        <p:spPr>
          <a:xfrm>
            <a:off x="4723966" y="3477393"/>
            <a:ext cx="2573941" cy="240839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sp>
        <p:nvSpPr>
          <p:cNvPr id="14" name="Rectangle 13"/>
          <p:cNvSpPr/>
          <p:nvPr/>
        </p:nvSpPr>
        <p:spPr>
          <a:xfrm>
            <a:off x="7556680" y="3499711"/>
            <a:ext cx="2573941" cy="232692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sp>
        <p:nvSpPr>
          <p:cNvPr id="15" name="Content Placeholder 2"/>
          <p:cNvSpPr txBox="1">
            <a:spLocks/>
          </p:cNvSpPr>
          <p:nvPr/>
        </p:nvSpPr>
        <p:spPr>
          <a:xfrm>
            <a:off x="2145945" y="3577057"/>
            <a:ext cx="2195684" cy="12348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prstClr val="white"/>
                </a:solidFill>
                <a:latin typeface="News Gothic MT"/>
              </a:rPr>
              <a:t>The </a:t>
            </a:r>
            <a:r>
              <a:rPr lang="en-US" sz="1600" b="1" dirty="0">
                <a:solidFill>
                  <a:prstClr val="white"/>
                </a:solidFill>
                <a:latin typeface="News Gothic MT"/>
              </a:rPr>
              <a:t>identification</a:t>
            </a:r>
            <a:r>
              <a:rPr lang="en-US" sz="1600" dirty="0">
                <a:solidFill>
                  <a:prstClr val="white"/>
                </a:solidFill>
                <a:latin typeface="News Gothic MT"/>
              </a:rPr>
              <a:t> of children as children with disabilities, including identification as children with particular impairments</a:t>
            </a:r>
            <a:r>
              <a:rPr lang="en-US" sz="1800" dirty="0">
                <a:solidFill>
                  <a:prstClr val="white"/>
                </a:solidFill>
                <a:latin typeface="News Gothic MT"/>
              </a:rPr>
              <a:t>; </a:t>
            </a:r>
          </a:p>
        </p:txBody>
      </p:sp>
      <p:sp>
        <p:nvSpPr>
          <p:cNvPr id="16" name="Content Placeholder 2"/>
          <p:cNvSpPr txBox="1">
            <a:spLocks/>
          </p:cNvSpPr>
          <p:nvPr/>
        </p:nvSpPr>
        <p:spPr>
          <a:xfrm>
            <a:off x="5044255" y="3578281"/>
            <a:ext cx="1933361" cy="124412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prstClr val="white"/>
                </a:solidFill>
                <a:latin typeface="News Gothic MT"/>
              </a:rPr>
              <a:t>The </a:t>
            </a:r>
            <a:r>
              <a:rPr lang="en-US" sz="1800" b="1" dirty="0">
                <a:solidFill>
                  <a:prstClr val="white"/>
                </a:solidFill>
                <a:latin typeface="News Gothic MT"/>
              </a:rPr>
              <a:t>placement</a:t>
            </a:r>
            <a:r>
              <a:rPr lang="en-US" sz="1800" dirty="0">
                <a:solidFill>
                  <a:prstClr val="white"/>
                </a:solidFill>
                <a:latin typeface="News Gothic MT"/>
              </a:rPr>
              <a:t> of children in particular educational settings;</a:t>
            </a:r>
          </a:p>
        </p:txBody>
      </p:sp>
      <p:sp>
        <p:nvSpPr>
          <p:cNvPr id="17" name="Content Placeholder 2"/>
          <p:cNvSpPr txBox="1">
            <a:spLocks/>
          </p:cNvSpPr>
          <p:nvPr/>
        </p:nvSpPr>
        <p:spPr>
          <a:xfrm>
            <a:off x="7725950" y="3602970"/>
            <a:ext cx="2191168" cy="122640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prstClr val="white"/>
                </a:solidFill>
                <a:latin typeface="News Gothic MT"/>
              </a:rPr>
              <a:t>The incidence, duration, and type of </a:t>
            </a:r>
            <a:r>
              <a:rPr lang="en-US" sz="1800" b="1" dirty="0">
                <a:solidFill>
                  <a:prstClr val="white"/>
                </a:solidFill>
                <a:latin typeface="News Gothic MT"/>
              </a:rPr>
              <a:t>disciplinary actions</a:t>
            </a:r>
            <a:r>
              <a:rPr lang="en-US" sz="1800" dirty="0">
                <a:solidFill>
                  <a:prstClr val="white"/>
                </a:solidFill>
                <a:latin typeface="News Gothic MT"/>
              </a:rPr>
              <a:t>, including suspensions and expulsions.</a:t>
            </a:r>
          </a:p>
        </p:txBody>
      </p:sp>
    </p:spTree>
    <p:extLst>
      <p:ext uri="{BB962C8B-B14F-4D97-AF65-F5344CB8AC3E}">
        <p14:creationId xmlns:p14="http://schemas.microsoft.com/office/powerpoint/2010/main" val="4202198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sz="1600" dirty="0"/>
              <a:t>First letters of findings using new regulations--May of 2019 using 2017-2018 data</a:t>
            </a:r>
          </a:p>
          <a:p>
            <a:r>
              <a:rPr lang="en-US" sz="1600" dirty="0"/>
              <a:t>7 Racial/Ethnicity Categories in 14 of the following areas:</a:t>
            </a:r>
          </a:p>
          <a:p>
            <a:r>
              <a:rPr lang="en-US" sz="1600" b="1" u="sng" dirty="0"/>
              <a:t>Identification (6 Classifications)</a:t>
            </a:r>
          </a:p>
          <a:p>
            <a:pPr lvl="1"/>
            <a:r>
              <a:rPr lang="en-US" sz="1600" dirty="0"/>
              <a:t>Intellectual Disability</a:t>
            </a:r>
          </a:p>
          <a:p>
            <a:pPr lvl="1"/>
            <a:r>
              <a:rPr lang="en-US" sz="1600" dirty="0"/>
              <a:t>Learning Disability</a:t>
            </a:r>
          </a:p>
          <a:p>
            <a:pPr lvl="1"/>
            <a:r>
              <a:rPr lang="en-US" sz="1600" dirty="0"/>
              <a:t>Emotional Disability</a:t>
            </a:r>
          </a:p>
          <a:p>
            <a:pPr lvl="1"/>
            <a:r>
              <a:rPr lang="en-US" sz="1600" dirty="0"/>
              <a:t>Autism</a:t>
            </a:r>
          </a:p>
          <a:p>
            <a:pPr lvl="1"/>
            <a:r>
              <a:rPr lang="en-US" sz="1600" dirty="0"/>
              <a:t>Other Health Impairment</a:t>
            </a:r>
          </a:p>
          <a:p>
            <a:pPr lvl="1"/>
            <a:r>
              <a:rPr lang="en-US" sz="1600" dirty="0"/>
              <a:t>Speech &amp; Language Impairments</a:t>
            </a:r>
          </a:p>
          <a:p>
            <a:r>
              <a:rPr lang="en-US" sz="1600" b="1" u="sng" dirty="0"/>
              <a:t>Placement (3 categories)</a:t>
            </a:r>
          </a:p>
          <a:p>
            <a:pPr lvl="1"/>
            <a:r>
              <a:rPr lang="en-US" sz="1600" dirty="0"/>
              <a:t>79%-40% of day</a:t>
            </a:r>
          </a:p>
          <a:p>
            <a:pPr lvl="1"/>
            <a:r>
              <a:rPr lang="en-US" sz="1600" dirty="0"/>
              <a:t>Less than 40% </a:t>
            </a:r>
          </a:p>
          <a:p>
            <a:pPr lvl="1"/>
            <a:r>
              <a:rPr lang="en-US" sz="1600" dirty="0"/>
              <a:t>Separate Schools and residential facilities</a:t>
            </a:r>
          </a:p>
          <a:p>
            <a:r>
              <a:rPr lang="en-US" sz="1600" b="1" u="sng" dirty="0"/>
              <a:t>Discipline (5 categories)</a:t>
            </a:r>
          </a:p>
          <a:p>
            <a:pPr lvl="1"/>
            <a:r>
              <a:rPr lang="en-US" sz="1400" dirty="0"/>
              <a:t>OSS &lt; 10 days</a:t>
            </a:r>
          </a:p>
          <a:p>
            <a:pPr lvl="1"/>
            <a:r>
              <a:rPr lang="en-US" sz="1400" dirty="0"/>
              <a:t>ISS   &lt; 10 days </a:t>
            </a:r>
          </a:p>
          <a:p>
            <a:pPr lvl="1"/>
            <a:r>
              <a:rPr lang="en-US" sz="1400" dirty="0"/>
              <a:t>OSS &gt; 10 days</a:t>
            </a:r>
          </a:p>
          <a:p>
            <a:pPr lvl="1"/>
            <a:r>
              <a:rPr lang="en-US" sz="1400" dirty="0"/>
              <a:t>ISS   &gt; 10 days</a:t>
            </a:r>
          </a:p>
          <a:p>
            <a:pPr lvl="1"/>
            <a:r>
              <a:rPr lang="en-US" sz="1400" dirty="0"/>
              <a:t>Total removals</a:t>
            </a:r>
          </a:p>
        </p:txBody>
      </p:sp>
      <p:sp>
        <p:nvSpPr>
          <p:cNvPr id="4" name="Slide Number Placeholder 3"/>
          <p:cNvSpPr>
            <a:spLocks noGrp="1"/>
          </p:cNvSpPr>
          <p:nvPr>
            <p:ph type="sldNum" sz="quarter" idx="12"/>
          </p:nvPr>
        </p:nvSpPr>
        <p:spPr/>
        <p:txBody>
          <a:bodyPr/>
          <a:lstStyle/>
          <a:p>
            <a:fld id="{078AA309-8C80-B544-8D0C-6E2421A4D394}" type="slidenum">
              <a:rPr lang="en-US">
                <a:solidFill>
                  <a:prstClr val="black">
                    <a:tint val="75000"/>
                  </a:prstClr>
                </a:solidFill>
                <a:latin typeface="News Gothic MT"/>
              </a:rPr>
              <a:pPr/>
              <a:t>22</a:t>
            </a:fld>
            <a:endParaRPr lang="en-US">
              <a:solidFill>
                <a:prstClr val="black">
                  <a:tint val="75000"/>
                </a:prstClr>
              </a:solidFill>
              <a:latin typeface="News Gothic MT"/>
            </a:endParaRPr>
          </a:p>
        </p:txBody>
      </p:sp>
      <p:sp>
        <p:nvSpPr>
          <p:cNvPr id="5" name="TextBox 4"/>
          <p:cNvSpPr txBox="1"/>
          <p:nvPr/>
        </p:nvSpPr>
        <p:spPr>
          <a:xfrm>
            <a:off x="7119042" y="2109459"/>
            <a:ext cx="2688879" cy="830997"/>
          </a:xfrm>
          <a:prstGeom prst="rect">
            <a:avLst/>
          </a:prstGeom>
          <a:noFill/>
          <a:ln w="57150">
            <a:solidFill>
              <a:srgbClr val="0070C0"/>
            </a:solidFill>
          </a:ln>
        </p:spPr>
        <p:txBody>
          <a:bodyPr wrap="square" rtlCol="0">
            <a:spAutoFit/>
          </a:bodyPr>
          <a:lstStyle/>
          <a:p>
            <a:pPr algn="ctr"/>
            <a:r>
              <a:rPr lang="en-US" sz="2400" dirty="0">
                <a:solidFill>
                  <a:prstClr val="black"/>
                </a:solidFill>
                <a:latin typeface="News Gothic MT"/>
              </a:rPr>
              <a:t>98 ways to be identified</a:t>
            </a:r>
          </a:p>
        </p:txBody>
      </p:sp>
    </p:spTree>
    <p:extLst>
      <p:ext uri="{BB962C8B-B14F-4D97-AF65-F5344CB8AC3E}">
        <p14:creationId xmlns:p14="http://schemas.microsoft.com/office/powerpoint/2010/main" val="4287119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Significant Disproportionality</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update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66825" y="1175797"/>
            <a:ext cx="9250299" cy="4828292"/>
          </a:xfrm>
        </p:spPr>
        <p:txBody>
          <a:bodyPr>
            <a:noAutofit/>
          </a:bodyPr>
          <a:lstStyle/>
          <a:p>
            <a:r>
              <a:rPr lang="en-US" sz="1800" dirty="0">
                <a:solidFill>
                  <a:schemeClr val="tx2">
                    <a:lumMod val="75000"/>
                  </a:schemeClr>
                </a:solidFill>
                <a:latin typeface="Nirmala UI Semilight" panose="020B0402040204020203" pitchFamily="34" charset="0"/>
                <a:cs typeface="Nirmala UI Semilight" panose="020B0402040204020203" pitchFamily="34" charset="0"/>
              </a:rPr>
              <a:t>Identification based on DE’s new definition will be out on April 15, 2019</a:t>
            </a:r>
          </a:p>
          <a:p>
            <a:pPr marL="0" indent="0">
              <a:buNone/>
            </a:pPr>
            <a:endParaRPr lang="en-US" sz="1800"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sz="1800" dirty="0">
                <a:solidFill>
                  <a:schemeClr val="tx2">
                    <a:lumMod val="75000"/>
                  </a:schemeClr>
                </a:solidFill>
                <a:latin typeface="Nirmala UI Semilight" panose="020B0402040204020203" pitchFamily="34" charset="0"/>
                <a:cs typeface="Nirmala UI Semilight" panose="020B0402040204020203" pitchFamily="34" charset="0"/>
              </a:rPr>
              <a:t>If identified LEA will go through the self-assessment process which includes determining root causes using a variety of data (triangulation of data) and developing a plan that needs to be a part of the consolidated grant application for next year</a:t>
            </a:r>
          </a:p>
          <a:p>
            <a:pPr marL="0" indent="0">
              <a:buNone/>
            </a:pPr>
            <a:endParaRPr lang="en-US" sz="1800"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sz="1800" dirty="0">
                <a:solidFill>
                  <a:schemeClr val="tx2">
                    <a:lumMod val="75000"/>
                  </a:schemeClr>
                </a:solidFill>
                <a:latin typeface="Nirmala UI Semilight" panose="020B0402040204020203" pitchFamily="34" charset="0"/>
                <a:cs typeface="Nirmala UI Semilight" panose="020B0402040204020203" pitchFamily="34" charset="0"/>
              </a:rPr>
              <a:t>Mandatory 15% combined IDEA 611 &amp; 619 funds reserved for Comprehensive Coordinator Early Intervening Services (CCEIS)</a:t>
            </a:r>
          </a:p>
          <a:p>
            <a:pPr marL="0" indent="0">
              <a:buNone/>
            </a:pPr>
            <a:endParaRPr lang="en-US" sz="1800"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sz="1800" dirty="0">
                <a:solidFill>
                  <a:schemeClr val="tx2">
                    <a:lumMod val="75000"/>
                  </a:schemeClr>
                </a:solidFill>
                <a:latin typeface="Nirmala UI Semilight" panose="020B0402040204020203" pitchFamily="34" charset="0"/>
                <a:cs typeface="Nirmala UI Semilight" panose="020B0402040204020203" pitchFamily="34" charset="0"/>
              </a:rPr>
              <a:t>Students receiving CCEIS services need to be track and reported for two years</a:t>
            </a:r>
          </a:p>
          <a:p>
            <a:endParaRPr lang="en-US" sz="1800"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sz="1800" dirty="0">
                <a:solidFill>
                  <a:schemeClr val="tx2">
                    <a:lumMod val="75000"/>
                  </a:schemeClr>
                </a:solidFill>
                <a:latin typeface="Nirmala UI Semilight" panose="020B0402040204020203" pitchFamily="34" charset="0"/>
                <a:cs typeface="Nirmala UI Semilight" panose="020B0402040204020203" pitchFamily="34" charset="0"/>
              </a:rPr>
              <a:t>Will include business rules for data when LEA receives their Significant Disproportionality report card</a:t>
            </a:r>
          </a:p>
          <a:p>
            <a:endParaRPr lang="en-US" sz="900" dirty="0">
              <a:solidFill>
                <a:schemeClr val="tx2">
                  <a:lumMod val="75000"/>
                </a:schemeClr>
              </a:solidFill>
              <a:latin typeface="Nirmala UI Semilight" panose="020B0402040204020203" pitchFamily="34" charset="0"/>
              <a:cs typeface="Nirmala UI Semilight" panose="020B0402040204020203" pitchFamily="34" charset="0"/>
            </a:endParaRPr>
          </a:p>
          <a:p>
            <a:r>
              <a:rPr lang="en-US" sz="1800" dirty="0">
                <a:solidFill>
                  <a:schemeClr val="tx2">
                    <a:lumMod val="75000"/>
                  </a:schemeClr>
                </a:solidFill>
                <a:latin typeface="Nirmala UI Semilight" panose="020B0402040204020203" pitchFamily="34" charset="0"/>
                <a:cs typeface="Nirmala UI Semilight" panose="020B0402040204020203" pitchFamily="34" charset="0"/>
              </a:rPr>
              <a:t>*** See handouts for Delaware’s definitions for Significant  </a:t>
            </a:r>
          </a:p>
          <a:p>
            <a:pPr marL="457200" lvl="1" indent="0">
              <a:buNone/>
            </a:pPr>
            <a:r>
              <a:rPr lang="en-US" sz="1800" dirty="0">
                <a:solidFill>
                  <a:schemeClr val="tx2">
                    <a:lumMod val="75000"/>
                  </a:schemeClr>
                </a:solidFill>
                <a:latin typeface="Nirmala UI Semilight" panose="020B0402040204020203" pitchFamily="34" charset="0"/>
                <a:cs typeface="Nirmala UI Semilight" panose="020B0402040204020203" pitchFamily="34" charset="0"/>
              </a:rPr>
              <a:t>     Disproportionality</a:t>
            </a: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23</a:t>
            </a:fld>
            <a:endParaRPr lang="en-US"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243955"/>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Disproportionality</a:t>
            </a:r>
            <a:br>
              <a:rPr lang="en-US" dirty="0" smtClean="0"/>
            </a:br>
            <a:r>
              <a:rPr lang="en-US" dirty="0" smtClean="0"/>
              <a:t>Data</a:t>
            </a:r>
            <a:endParaRPr lang="en-US" dirty="0"/>
          </a:p>
        </p:txBody>
      </p:sp>
      <p:sp>
        <p:nvSpPr>
          <p:cNvPr id="3" name="Content Placeholder 2"/>
          <p:cNvSpPr>
            <a:spLocks noGrp="1"/>
          </p:cNvSpPr>
          <p:nvPr>
            <p:ph idx="1"/>
          </p:nvPr>
        </p:nvSpPr>
        <p:spPr/>
        <p:txBody>
          <a:bodyPr/>
          <a:lstStyle/>
          <a:p>
            <a:endParaRPr lang="en-US" dirty="0" smtClean="0">
              <a:solidFill>
                <a:schemeClr val="tx2"/>
              </a:solidFill>
            </a:endParaRPr>
          </a:p>
          <a:p>
            <a:pPr marL="0" indent="0">
              <a:buNone/>
            </a:pPr>
            <a:r>
              <a:rPr lang="en-US" dirty="0">
                <a:solidFill>
                  <a:schemeClr val="tx2"/>
                </a:solidFill>
              </a:rPr>
              <a:t>	</a:t>
            </a:r>
          </a:p>
        </p:txBody>
      </p:sp>
      <p:sp>
        <p:nvSpPr>
          <p:cNvPr id="4" name="Slide Number Placeholder 3"/>
          <p:cNvSpPr>
            <a:spLocks noGrp="1"/>
          </p:cNvSpPr>
          <p:nvPr>
            <p:ph type="sldNum" sz="quarter" idx="12"/>
          </p:nvPr>
        </p:nvSpPr>
        <p:spPr/>
        <p:txBody>
          <a:bodyPr/>
          <a:lstStyle/>
          <a:p>
            <a:fld id="{078AA309-8C80-B544-8D0C-6E2421A4D394}" type="slidenum">
              <a:rPr lang="en-US">
                <a:solidFill>
                  <a:prstClr val="black">
                    <a:tint val="75000"/>
                  </a:prstClr>
                </a:solidFill>
                <a:latin typeface="News Gothic MT"/>
              </a:rPr>
              <a:pPr/>
              <a:t>24</a:t>
            </a:fld>
            <a:endParaRPr lang="en-US">
              <a:solidFill>
                <a:prstClr val="black">
                  <a:tint val="75000"/>
                </a:prstClr>
              </a:solidFill>
              <a:latin typeface="News Gothic MT"/>
            </a:endParaRPr>
          </a:p>
        </p:txBody>
      </p:sp>
      <p:graphicFrame>
        <p:nvGraphicFramePr>
          <p:cNvPr id="5" name="Table 4"/>
          <p:cNvGraphicFramePr>
            <a:graphicFrameLocks noGrp="1"/>
          </p:cNvGraphicFramePr>
          <p:nvPr>
            <p:extLst/>
          </p:nvPr>
        </p:nvGraphicFramePr>
        <p:xfrm>
          <a:off x="1816609" y="1519936"/>
          <a:ext cx="8577071" cy="4414520"/>
        </p:xfrm>
        <a:graphic>
          <a:graphicData uri="http://schemas.openxmlformats.org/drawingml/2006/table">
            <a:tbl>
              <a:tblPr firstRow="1" bandRow="1">
                <a:tableStyleId>{5C22544A-7EE6-4342-B048-85BDC9FD1C3A}</a:tableStyleId>
              </a:tblPr>
              <a:tblGrid>
                <a:gridCol w="1598332">
                  <a:extLst>
                    <a:ext uri="{9D8B030D-6E8A-4147-A177-3AD203B41FA5}">
                      <a16:colId xmlns:a16="http://schemas.microsoft.com/office/drawing/2014/main" val="1830909052"/>
                    </a:ext>
                  </a:extLst>
                </a:gridCol>
                <a:gridCol w="2493782">
                  <a:extLst>
                    <a:ext uri="{9D8B030D-6E8A-4147-A177-3AD203B41FA5}">
                      <a16:colId xmlns:a16="http://schemas.microsoft.com/office/drawing/2014/main" val="4255665685"/>
                    </a:ext>
                  </a:extLst>
                </a:gridCol>
                <a:gridCol w="2046057">
                  <a:extLst>
                    <a:ext uri="{9D8B030D-6E8A-4147-A177-3AD203B41FA5}">
                      <a16:colId xmlns:a16="http://schemas.microsoft.com/office/drawing/2014/main" val="1453873304"/>
                    </a:ext>
                  </a:extLst>
                </a:gridCol>
                <a:gridCol w="2438900">
                  <a:extLst>
                    <a:ext uri="{9D8B030D-6E8A-4147-A177-3AD203B41FA5}">
                      <a16:colId xmlns:a16="http://schemas.microsoft.com/office/drawing/2014/main" val="3557348272"/>
                    </a:ext>
                  </a:extLst>
                </a:gridCol>
              </a:tblGrid>
              <a:tr h="370840">
                <a:tc>
                  <a:txBody>
                    <a:bodyPr/>
                    <a:lstStyle/>
                    <a:p>
                      <a:pPr algn="ctr"/>
                      <a:r>
                        <a:rPr lang="en-US" dirty="0" smtClean="0"/>
                        <a:t>LEA</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Area</a:t>
                      </a:r>
                    </a:p>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Subgroup</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Race/Ethnicity</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259723"/>
                  </a:ext>
                </a:extLst>
              </a:tr>
              <a:tr h="370840">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Discipline</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Total</a:t>
                      </a:r>
                      <a:r>
                        <a:rPr lang="en-US" baseline="0" dirty="0" smtClean="0"/>
                        <a:t> Removals</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African American</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03583"/>
                  </a:ext>
                </a:extLst>
              </a:tr>
              <a:tr h="370840">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Discipline</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Total Removals</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African American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676379"/>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Discipline</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OSS</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African</a:t>
                      </a:r>
                      <a:r>
                        <a:rPr lang="en-US" baseline="0" dirty="0" smtClean="0"/>
                        <a:t> American</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506429"/>
                  </a:ext>
                </a:extLst>
              </a:tr>
              <a:tr h="370840">
                <a:tc>
                  <a:txBody>
                    <a:bodyPr/>
                    <a:lstStyle/>
                    <a:p>
                      <a:pPr algn="ctr"/>
                      <a:r>
                        <a:rPr lang="en-US" dirty="0" smtClean="0"/>
                        <a:t>C</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Identification</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Mild Intellectual Disability</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African American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827189"/>
                  </a:ext>
                </a:extLst>
              </a:tr>
              <a:tr h="370840">
                <a:tc>
                  <a:txBody>
                    <a:bodyPr/>
                    <a:lstStyle/>
                    <a:p>
                      <a:pPr algn="ctr"/>
                      <a:r>
                        <a:rPr lang="en-US" dirty="0" smtClean="0"/>
                        <a:t>D</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Placement</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Residential &amp; Separate</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African American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31014281"/>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Discipline</a:t>
                      </a:r>
                      <a:endParaRPr lang="en-US" dirty="0"/>
                    </a:p>
                  </a:txBody>
                  <a:tcPr/>
                </a:tc>
                <a:tc>
                  <a:txBody>
                    <a:bodyPr/>
                    <a:lstStyle/>
                    <a:p>
                      <a:pPr algn="ctr"/>
                      <a:r>
                        <a:rPr lang="en-US" dirty="0" smtClean="0"/>
                        <a:t>ISS &gt; 10 days</a:t>
                      </a:r>
                      <a:endParaRPr lang="en-US" dirty="0"/>
                    </a:p>
                  </a:txBody>
                  <a:tcPr/>
                </a:tc>
                <a:tc>
                  <a:txBody>
                    <a:bodyPr/>
                    <a:lstStyle/>
                    <a:p>
                      <a:pPr algn="ctr"/>
                      <a:r>
                        <a:rPr lang="en-US" dirty="0" smtClean="0"/>
                        <a:t>African American</a:t>
                      </a:r>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8474596"/>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Discipline</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Total Removals</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African American</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539321"/>
                  </a:ext>
                </a:extLst>
              </a:tr>
              <a:tr h="250952">
                <a:tc>
                  <a:txBody>
                    <a:bodyPr/>
                    <a:lstStyle/>
                    <a:p>
                      <a:pPr algn="ctr"/>
                      <a:r>
                        <a:rPr lang="en-US" dirty="0" smtClean="0"/>
                        <a:t>E</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Identification</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Emotional Disability</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African American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793503"/>
                  </a:ext>
                </a:extLst>
              </a:tr>
            </a:tbl>
          </a:graphicData>
        </a:graphic>
      </p:graphicFrame>
    </p:spTree>
    <p:extLst>
      <p:ext uri="{BB962C8B-B14F-4D97-AF65-F5344CB8AC3E}">
        <p14:creationId xmlns:p14="http://schemas.microsoft.com/office/powerpoint/2010/main" val="275619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data say?</a:t>
            </a:r>
            <a:br>
              <a:rPr lang="en-US" dirty="0" smtClean="0"/>
            </a:br>
            <a:r>
              <a:rPr lang="en-US" dirty="0" smtClean="0"/>
              <a:t> </a:t>
            </a:r>
            <a:r>
              <a:rPr lang="en-US" dirty="0"/>
              <a:t>W</a:t>
            </a:r>
            <a:r>
              <a:rPr lang="en-US" dirty="0" smtClean="0"/>
              <a:t>hat can you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solidFill>
              </a:rPr>
              <a:t>Understand that there is an equity issue</a:t>
            </a:r>
          </a:p>
          <a:p>
            <a:pPr marL="0" indent="0">
              <a:buNone/>
            </a:pPr>
            <a:endParaRPr lang="en-US" dirty="0" smtClean="0">
              <a:solidFill>
                <a:schemeClr val="tx2"/>
              </a:solidFill>
            </a:endParaRPr>
          </a:p>
          <a:p>
            <a:pPr>
              <a:buFont typeface="Wingdings" panose="05000000000000000000" pitchFamily="2" charset="2"/>
              <a:buChar char="Ø"/>
            </a:pPr>
            <a:r>
              <a:rPr lang="en-US" dirty="0" smtClean="0">
                <a:solidFill>
                  <a:schemeClr val="tx2"/>
                </a:solidFill>
              </a:rPr>
              <a:t>is your LEA suspending/expelling a particular race/ethnicity?</a:t>
            </a:r>
          </a:p>
          <a:p>
            <a:pPr marL="0" indent="0">
              <a:buNone/>
            </a:pPr>
            <a:endParaRPr lang="en-US" dirty="0">
              <a:solidFill>
                <a:schemeClr val="tx2"/>
              </a:solidFill>
            </a:endParaRPr>
          </a:p>
          <a:p>
            <a:pPr>
              <a:buFont typeface="Wingdings" panose="05000000000000000000" pitchFamily="2" charset="2"/>
              <a:buChar char="Ø"/>
            </a:pPr>
            <a:r>
              <a:rPr lang="en-US" dirty="0" smtClean="0">
                <a:solidFill>
                  <a:schemeClr val="tx2"/>
                </a:solidFill>
              </a:rPr>
              <a:t>is your LEA raising awareness of the impact of trauma on students?</a:t>
            </a:r>
          </a:p>
          <a:p>
            <a:pPr marL="0" indent="0">
              <a:buNone/>
            </a:pPr>
            <a:endParaRPr lang="en-US" dirty="0">
              <a:solidFill>
                <a:schemeClr val="tx2"/>
              </a:solidFill>
            </a:endParaRPr>
          </a:p>
          <a:p>
            <a:pPr>
              <a:buFont typeface="Wingdings" panose="05000000000000000000" pitchFamily="2" charset="2"/>
              <a:buChar char="Ø"/>
            </a:pPr>
            <a:r>
              <a:rPr lang="en-US" dirty="0" smtClean="0">
                <a:solidFill>
                  <a:schemeClr val="tx2"/>
                </a:solidFill>
              </a:rPr>
              <a:t>is your LEA reviewing SEL standards and their approach, is it evidence-based, is it effective, is it being implemented with  fidelity?</a:t>
            </a:r>
          </a:p>
          <a:p>
            <a:pPr marL="0" indent="0">
              <a:buNone/>
            </a:pPr>
            <a:r>
              <a:rPr lang="en-US" dirty="0">
                <a:solidFill>
                  <a:schemeClr val="tx2"/>
                </a:solidFill>
              </a:rPr>
              <a:t>	</a:t>
            </a:r>
          </a:p>
        </p:txBody>
      </p:sp>
      <p:sp>
        <p:nvSpPr>
          <p:cNvPr id="4" name="Slide Number Placeholder 3"/>
          <p:cNvSpPr>
            <a:spLocks noGrp="1"/>
          </p:cNvSpPr>
          <p:nvPr>
            <p:ph type="sldNum" sz="quarter" idx="12"/>
          </p:nvPr>
        </p:nvSpPr>
        <p:spPr/>
        <p:txBody>
          <a:bodyPr/>
          <a:lstStyle/>
          <a:p>
            <a:fld id="{078AA309-8C80-B544-8D0C-6E2421A4D394}" type="slidenum">
              <a:rPr lang="en-US">
                <a:solidFill>
                  <a:prstClr val="black">
                    <a:tint val="75000"/>
                  </a:prstClr>
                </a:solidFill>
                <a:latin typeface="News Gothic MT"/>
              </a:rPr>
              <a:pPr/>
              <a:t>25</a:t>
            </a:fld>
            <a:endParaRPr lang="en-US">
              <a:solidFill>
                <a:prstClr val="black">
                  <a:tint val="75000"/>
                </a:prstClr>
              </a:solidFill>
              <a:latin typeface="News Gothic MT"/>
            </a:endParaRPr>
          </a:p>
        </p:txBody>
      </p:sp>
    </p:spTree>
    <p:extLst>
      <p:ext uri="{BB962C8B-B14F-4D97-AF65-F5344CB8AC3E}">
        <p14:creationId xmlns:p14="http://schemas.microsoft.com/office/powerpoint/2010/main" val="58969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What can you do?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0150" y="1356630"/>
            <a:ext cx="9266682" cy="4828292"/>
          </a:xfrm>
        </p:spPr>
        <p:txBody>
          <a:bodyPr>
            <a:normAutofit fontScale="92500" lnSpcReduction="10000"/>
          </a:bodyPr>
          <a:lstStyle/>
          <a:p>
            <a:r>
              <a:rPr lang="en-US" sz="2400" dirty="0">
                <a:solidFill>
                  <a:schemeClr val="tx2">
                    <a:lumMod val="75000"/>
                  </a:schemeClr>
                </a:solidFill>
                <a:latin typeface="Nirmala UI Semilight" panose="020B0402040204020203" pitchFamily="34" charset="0"/>
                <a:cs typeface="Nirmala UI Semilight" panose="020B0402040204020203" pitchFamily="34" charset="0"/>
              </a:rPr>
              <a:t>What can you do to support your LEA with these requirements?</a:t>
            </a:r>
          </a:p>
          <a:p>
            <a:pPr marL="0" indent="0">
              <a:buNone/>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Continue to implement a positive behavior support framework to enhance academic and social behavior outcomes for students.</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Continue to work with District Administration and schools to review and include discipline data as a norm.</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Use data to make informed decisions about selection, implementation and progress monitoring of evidence-based behavioral practices that are integrated into an MTSS system. </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Find ways to improve and support implementation fidelity.</a:t>
            </a:r>
          </a:p>
          <a:p>
            <a:pPr lvl="1"/>
            <a:endParaRPr lang="en-US" b="1" dirty="0">
              <a:solidFill>
                <a:schemeClr val="tx2">
                  <a:lumMod val="75000"/>
                </a:schemeClr>
              </a:solidFill>
              <a:latin typeface="Nirmala UI Semilight" panose="020B0402040204020203" pitchFamily="34" charset="0"/>
              <a:cs typeface="Nirmala UI Semilight" panose="020B0402040204020203" pitchFamily="34" charset="0"/>
            </a:endParaRPr>
          </a:p>
          <a:p>
            <a:pPr marL="0" indent="0">
              <a:buNone/>
            </a:pPr>
            <a:endParaRPr lang="en-US" dirty="0" smtClean="0">
              <a:solidFill>
                <a:schemeClr val="tx2">
                  <a:lumMod val="75000"/>
                </a:schemeClr>
              </a:solidFill>
              <a:latin typeface="Nirmala UI Semilight" panose="020B0402040204020203" pitchFamily="34" charset="0"/>
              <a:cs typeface="Nirmala UI Semilight" panose="020B0402040204020203" pitchFamily="34" charset="0"/>
            </a:endParaRP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26</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216214"/>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Data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4584" y="1356630"/>
            <a:ext cx="8842248" cy="4828292"/>
          </a:xfrm>
        </p:spPr>
        <p:txBody>
          <a:bodyPr>
            <a:normAutofit fontScale="92500" lnSpcReduction="20000"/>
          </a:bodyPr>
          <a:lstStyle/>
          <a:p>
            <a:r>
              <a:rPr lang="en-US" sz="2400" dirty="0">
                <a:solidFill>
                  <a:schemeClr val="tx2">
                    <a:lumMod val="75000"/>
                  </a:schemeClr>
                </a:solidFill>
                <a:latin typeface="Nirmala UI Semilight" panose="020B0402040204020203" pitchFamily="34" charset="0"/>
                <a:cs typeface="Nirmala UI Semilight" panose="020B0402040204020203" pitchFamily="34" charset="0"/>
              </a:rPr>
              <a:t>What data sources can use do to support your LEA with these requirements and decision making?</a:t>
            </a:r>
          </a:p>
          <a:p>
            <a:pPr marL="0" indent="0">
              <a:buNone/>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School Climate data</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Office referrals, types of incidents, grade levels, same teachers?</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Suspension/expulsion data</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Academic data</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Low Income data</a:t>
            </a:r>
          </a:p>
          <a:p>
            <a:pPr lvl="1">
              <a:buFont typeface="Wingdings" panose="05000000000000000000" pitchFamily="2" charset="2"/>
              <a:buChar char="Ø"/>
            </a:pPr>
            <a:endParaRPr lang="en-US" sz="2400" dirty="0">
              <a:solidFill>
                <a:schemeClr val="tx2">
                  <a:lumMod val="75000"/>
                </a:schemeClr>
              </a:solidFill>
              <a:latin typeface="Nirmala UI Semilight" panose="020B0402040204020203" pitchFamily="34" charset="0"/>
              <a:cs typeface="Nirmala UI Semilight" panose="020B0402040204020203" pitchFamily="34" charset="0"/>
            </a:endParaRPr>
          </a:p>
          <a:p>
            <a:pPr lvl="1">
              <a:buFont typeface="Wingdings" panose="05000000000000000000" pitchFamily="2" charset="2"/>
              <a:buChar char="Ø"/>
            </a:pPr>
            <a:r>
              <a:rPr lang="en-US" sz="2400" dirty="0">
                <a:solidFill>
                  <a:schemeClr val="tx2">
                    <a:lumMod val="75000"/>
                  </a:schemeClr>
                </a:solidFill>
                <a:latin typeface="Nirmala UI Semilight" panose="020B0402040204020203" pitchFamily="34" charset="0"/>
                <a:cs typeface="Nirmala UI Semilight" panose="020B0402040204020203" pitchFamily="34" charset="0"/>
              </a:rPr>
              <a:t>ESL data</a:t>
            </a:r>
          </a:p>
          <a:p>
            <a:pPr lvl="1"/>
            <a:endParaRPr lang="en-US" sz="2400" b="1" dirty="0">
              <a:solidFill>
                <a:schemeClr val="tx2">
                  <a:lumMod val="75000"/>
                </a:schemeClr>
              </a:solidFill>
              <a:latin typeface="Nirmala UI Semilight" panose="020B0402040204020203" pitchFamily="34" charset="0"/>
              <a:cs typeface="Nirmala UI Semilight" panose="020B0402040204020203" pitchFamily="34" charset="0"/>
            </a:endParaRPr>
          </a:p>
          <a:p>
            <a:pPr lvl="1"/>
            <a:endParaRPr lang="en-US" b="1" dirty="0">
              <a:solidFill>
                <a:schemeClr val="tx2">
                  <a:lumMod val="75000"/>
                </a:schemeClr>
              </a:solidFill>
              <a:latin typeface="Nirmala UI Semilight" panose="020B0402040204020203" pitchFamily="34" charset="0"/>
              <a:cs typeface="Nirmala UI Semilight" panose="020B0402040204020203" pitchFamily="34" charset="0"/>
            </a:endParaRPr>
          </a:p>
          <a:p>
            <a:pPr marL="0" indent="0">
              <a:buNone/>
            </a:pPr>
            <a:endParaRPr lang="en-US" dirty="0" smtClean="0">
              <a:solidFill>
                <a:schemeClr val="tx2">
                  <a:lumMod val="75000"/>
                </a:schemeClr>
              </a:solidFill>
              <a:latin typeface="Nirmala UI Semilight" panose="020B0402040204020203" pitchFamily="34" charset="0"/>
              <a:cs typeface="Nirmala UI Semilight" panose="020B0402040204020203" pitchFamily="34" charset="0"/>
            </a:endParaRP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27</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195724"/>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Questions?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4584" y="1356630"/>
            <a:ext cx="8842248" cy="4828292"/>
          </a:xfrm>
        </p:spPr>
        <p:txBody>
          <a:bodyPr>
            <a:normAutofit/>
          </a:bodyPr>
          <a:lstStyle/>
          <a:p>
            <a:pPr marL="457200" lvl="1" indent="0">
              <a:buNone/>
            </a:pPr>
            <a:endParaRPr lang="en-US" sz="2400" b="1" dirty="0">
              <a:solidFill>
                <a:schemeClr val="tx2">
                  <a:lumMod val="75000"/>
                </a:schemeClr>
              </a:solidFill>
              <a:latin typeface="Nirmala UI Semilight" panose="020B0402040204020203" pitchFamily="34" charset="0"/>
              <a:cs typeface="Nirmala UI Semilight" panose="020B0402040204020203" pitchFamily="34" charset="0"/>
            </a:endParaRPr>
          </a:p>
          <a:p>
            <a:pPr marL="457200" lvl="1" indent="0">
              <a:buNone/>
            </a:pPr>
            <a:endParaRPr lang="en-US" sz="2400" b="1" dirty="0">
              <a:solidFill>
                <a:schemeClr val="tx2">
                  <a:lumMod val="75000"/>
                </a:schemeClr>
              </a:solidFill>
              <a:latin typeface="Nirmala UI Semilight" panose="020B0402040204020203" pitchFamily="34" charset="0"/>
              <a:cs typeface="Nirmala UI Semilight" panose="020B0402040204020203" pitchFamily="34" charset="0"/>
            </a:endParaRPr>
          </a:p>
          <a:p>
            <a:pPr marL="457200" lvl="1" indent="0">
              <a:buNone/>
            </a:pPr>
            <a:endParaRPr lang="en-US" sz="2400" b="1" dirty="0">
              <a:solidFill>
                <a:schemeClr val="tx2">
                  <a:lumMod val="75000"/>
                </a:schemeClr>
              </a:solidFill>
              <a:latin typeface="Nirmala UI Semilight" panose="020B0402040204020203" pitchFamily="34" charset="0"/>
              <a:cs typeface="Nirmala UI Semilight" panose="020B0402040204020203" pitchFamily="34" charset="0"/>
            </a:endParaRPr>
          </a:p>
          <a:p>
            <a:pPr marL="457200" lvl="1" indent="0">
              <a:buNone/>
            </a:pPr>
            <a:endParaRPr lang="en-US" sz="2400" b="1" dirty="0">
              <a:solidFill>
                <a:schemeClr val="tx2">
                  <a:lumMod val="75000"/>
                </a:schemeClr>
              </a:solidFill>
              <a:latin typeface="Nirmala UI Semilight" panose="020B0402040204020203" pitchFamily="34" charset="0"/>
              <a:cs typeface="Nirmala UI Semilight" panose="020B0402040204020203" pitchFamily="34" charset="0"/>
            </a:endParaRPr>
          </a:p>
          <a:p>
            <a:pPr marL="457200" lvl="1" indent="0" algn="ctr">
              <a:buNone/>
            </a:pPr>
            <a:endParaRPr lang="en-US" b="1" dirty="0">
              <a:solidFill>
                <a:schemeClr val="tx2">
                  <a:lumMod val="75000"/>
                </a:schemeClr>
              </a:solidFill>
              <a:latin typeface="Nirmala UI Semilight" panose="020B0402040204020203" pitchFamily="34" charset="0"/>
              <a:cs typeface="Nirmala UI Semilight" panose="020B0402040204020203" pitchFamily="34" charset="0"/>
            </a:endParaRPr>
          </a:p>
          <a:p>
            <a:pPr marL="0" indent="0">
              <a:buNone/>
            </a:pPr>
            <a:endParaRPr lang="en-US" dirty="0" smtClean="0">
              <a:solidFill>
                <a:schemeClr val="tx2">
                  <a:lumMod val="75000"/>
                </a:schemeClr>
              </a:solidFill>
              <a:latin typeface="Nirmala UI Semilight" panose="020B0402040204020203" pitchFamily="34" charset="0"/>
              <a:cs typeface="Nirmala UI Semilight" panose="020B0402040204020203" pitchFamily="34" charset="0"/>
            </a:endParaRPr>
          </a:p>
        </p:txBody>
      </p:sp>
      <p:sp>
        <p:nvSpPr>
          <p:cNvPr id="4" name="Slide Number Placeholder 3"/>
          <p:cNvSpPr>
            <a:spLocks noGrp="1"/>
          </p:cNvSpPr>
          <p:nvPr>
            <p:ph type="sldNum" sz="quarter" idx="12"/>
          </p:nvPr>
        </p:nvSpPr>
        <p:spPr/>
        <p:txBody>
          <a:bodyPr/>
          <a:lstStyle/>
          <a:p>
            <a:fld id="{3B016777-08C9-4135-8B94-331AB1675600}" type="slidenum">
              <a:rPr lang="en-US">
                <a:solidFill>
                  <a:prstClr val="black">
                    <a:tint val="75000"/>
                  </a:prstClr>
                </a:solidFill>
                <a:latin typeface="Arial" panose="020B0604020202020204" pitchFamily="34" charset="0"/>
                <a:cs typeface="Arial" panose="020B0604020202020204" pitchFamily="34" charset="0"/>
              </a:rPr>
              <a:pPr/>
              <a:t>28</a:t>
            </a:fld>
            <a:endParaRPr lang="en-US">
              <a:solidFill>
                <a:prstClr val="black">
                  <a:tint val="75000"/>
                </a:prstClr>
              </a:solidFill>
              <a:latin typeface="Arial" panose="020B0604020202020204" pitchFamily="34" charset="0"/>
              <a:cs typeface="Arial" panose="020B0604020202020204" pitchFamily="34" charset="0"/>
            </a:endParaRPr>
          </a:p>
        </p:txBody>
      </p:sp>
      <p:pic>
        <p:nvPicPr>
          <p:cNvPr id="5" name="Picture 4" descr="File:Iraide alonso.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0" y="1706880"/>
            <a:ext cx="3619500" cy="3810000"/>
          </a:xfrm>
          <a:prstGeom prst="rect">
            <a:avLst/>
          </a:prstGeom>
        </p:spPr>
      </p:pic>
    </p:spTree>
    <p:extLst>
      <p:ext uri="{BB962C8B-B14F-4D97-AF65-F5344CB8AC3E}">
        <p14:creationId xmlns:p14="http://schemas.microsoft.com/office/powerpoint/2010/main" val="1162592893"/>
      </p:ext>
    </p:extLst>
  </p:cSld>
  <p:clrMapOvr>
    <a:masterClrMapping/>
  </p:clrMapOvr>
  <mc:AlternateContent xmlns:mc="http://schemas.openxmlformats.org/markup-compatibility/2006" xmlns:p14="http://schemas.microsoft.com/office/powerpoint/2010/main">
    <mc:Choice Requires="p14">
      <p:transition spd="slow" p14:dur="2000" advTm="6534"/>
    </mc:Choice>
    <mc:Fallback xmlns="">
      <p:transition spd="slow" advTm="653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endParaRPr lang="en-US" sz="1600" dirty="0"/>
          </a:p>
        </p:txBody>
      </p:sp>
      <p:pic>
        <p:nvPicPr>
          <p:cNvPr id="6" name="Picture 5"/>
          <p:cNvPicPr/>
          <p:nvPr/>
        </p:nvPicPr>
        <p:blipFill rotWithShape="1">
          <a:blip r:embed="rId3"/>
          <a:srcRect l="65064" t="17091" r="7372" b="9988"/>
          <a:stretch/>
        </p:blipFill>
        <p:spPr bwMode="auto">
          <a:xfrm>
            <a:off x="3454400" y="391886"/>
            <a:ext cx="7590971" cy="6154057"/>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ctrTitle"/>
          </p:nvPr>
        </p:nvSpPr>
        <p:spPr>
          <a:xfrm>
            <a:off x="-965200" y="1456858"/>
            <a:ext cx="4321629" cy="2593975"/>
          </a:xfrm>
        </p:spPr>
        <p:txBody>
          <a:bodyPr/>
          <a:lstStyle/>
          <a:p>
            <a:r>
              <a:rPr lang="en-US" sz="4800" dirty="0" smtClean="0"/>
              <a:t>District MTSS/PBS</a:t>
            </a:r>
            <a:br>
              <a:rPr lang="en-US" sz="4800" dirty="0" smtClean="0"/>
            </a:br>
            <a:r>
              <a:rPr lang="en-US" sz="4800" dirty="0" smtClean="0"/>
              <a:t>Planning</a:t>
            </a:r>
            <a:endParaRPr lang="en-US" sz="4800" dirty="0"/>
          </a:p>
        </p:txBody>
      </p:sp>
    </p:spTree>
    <p:extLst>
      <p:ext uri="{BB962C8B-B14F-4D97-AF65-F5344CB8AC3E}">
        <p14:creationId xmlns:p14="http://schemas.microsoft.com/office/powerpoint/2010/main" val="4173576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Professional Development</a:t>
            </a:r>
            <a:endParaRPr lang="en-US" dirty="0"/>
          </a:p>
        </p:txBody>
      </p:sp>
      <p:sp>
        <p:nvSpPr>
          <p:cNvPr id="7" name="Subtitle 6"/>
          <p:cNvSpPr>
            <a:spLocks noGrp="1"/>
          </p:cNvSpPr>
          <p:nvPr>
            <p:ph type="subTitle" idx="1"/>
          </p:nvPr>
        </p:nvSpPr>
        <p:spPr/>
        <p:txBody>
          <a:bodyPr/>
          <a:lstStyle/>
          <a:p>
            <a:endParaRPr lang="en-US"/>
          </a:p>
        </p:txBody>
      </p:sp>
      <p:pic>
        <p:nvPicPr>
          <p:cNvPr id="2" name="Picture 1" descr="Google provides training for using apps in class | iTeach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2289703"/>
            <a:ext cx="3874884" cy="2547938"/>
          </a:xfrm>
          <a:prstGeom prst="rect">
            <a:avLst/>
          </a:prstGeom>
        </p:spPr>
      </p:pic>
    </p:spTree>
    <p:extLst>
      <p:ext uri="{BB962C8B-B14F-4D97-AF65-F5344CB8AC3E}">
        <p14:creationId xmlns:p14="http://schemas.microsoft.com/office/powerpoint/2010/main" val="1483906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457" y="348338"/>
            <a:ext cx="9799607" cy="1280890"/>
          </a:xfrm>
        </p:spPr>
        <p:txBody>
          <a:bodyPr/>
          <a:lstStyle/>
          <a:p>
            <a:r>
              <a:rPr lang="en-US" dirty="0" smtClean="0"/>
              <a:t>Components </a:t>
            </a:r>
            <a:r>
              <a:rPr lang="en-US" dirty="0"/>
              <a:t>for </a:t>
            </a:r>
            <a:r>
              <a:rPr lang="en-US" dirty="0" smtClean="0"/>
              <a:t>Successful District Implementation</a:t>
            </a:r>
            <a:endParaRPr lang="en-US" dirty="0"/>
          </a:p>
        </p:txBody>
      </p:sp>
      <p:sp>
        <p:nvSpPr>
          <p:cNvPr id="2" name="Content Placeholder 1"/>
          <p:cNvSpPr>
            <a:spLocks noGrp="1"/>
          </p:cNvSpPr>
          <p:nvPr>
            <p:ph idx="1"/>
          </p:nvPr>
        </p:nvSpPr>
        <p:spPr>
          <a:xfrm>
            <a:off x="1189074" y="1875971"/>
            <a:ext cx="9550400" cy="4296229"/>
          </a:xfrm>
        </p:spPr>
        <p:txBody>
          <a:bodyPr>
            <a:noAutofit/>
          </a:bodyPr>
          <a:lstStyle/>
          <a:p>
            <a:r>
              <a:rPr lang="en-US" sz="2400" b="1" dirty="0" smtClean="0"/>
              <a:t>Leadership </a:t>
            </a:r>
            <a:r>
              <a:rPr lang="en-US" sz="2400" b="1" dirty="0"/>
              <a:t>Team </a:t>
            </a:r>
            <a:r>
              <a:rPr lang="en-US" sz="2400" dirty="0"/>
              <a:t>to actively coordinate implementation </a:t>
            </a:r>
            <a:r>
              <a:rPr lang="en-US" sz="2400" dirty="0" smtClean="0"/>
              <a:t>efforts</a:t>
            </a:r>
            <a:endParaRPr lang="en-US" sz="2400" dirty="0"/>
          </a:p>
          <a:p>
            <a:r>
              <a:rPr lang="en-US" sz="2400" dirty="0" smtClean="0"/>
              <a:t>An </a:t>
            </a:r>
            <a:r>
              <a:rPr lang="en-US" sz="2400" b="1" dirty="0"/>
              <a:t>organizational umbrella </a:t>
            </a:r>
            <a:r>
              <a:rPr lang="en-US" sz="2400" dirty="0"/>
              <a:t>composed of adequate </a:t>
            </a:r>
            <a:r>
              <a:rPr lang="en-US" sz="2400" u="sng" dirty="0"/>
              <a:t>funding</a:t>
            </a:r>
            <a:r>
              <a:rPr lang="en-US" sz="2400" dirty="0"/>
              <a:t>, broad </a:t>
            </a:r>
            <a:r>
              <a:rPr lang="en-US" sz="2400" u="sng" dirty="0"/>
              <a:t>visibility</a:t>
            </a:r>
            <a:r>
              <a:rPr lang="en-US" sz="2400" dirty="0"/>
              <a:t>, and consistent </a:t>
            </a:r>
            <a:r>
              <a:rPr lang="en-US" sz="2400" u="sng" dirty="0"/>
              <a:t>political </a:t>
            </a:r>
            <a:r>
              <a:rPr lang="en-US" sz="2400" u="sng" dirty="0" smtClean="0"/>
              <a:t>support</a:t>
            </a:r>
            <a:endParaRPr lang="en-US" sz="2400" u="sng" dirty="0"/>
          </a:p>
          <a:p>
            <a:r>
              <a:rPr lang="en-US" sz="2400" dirty="0" smtClean="0"/>
              <a:t>A </a:t>
            </a:r>
            <a:r>
              <a:rPr lang="en-US" sz="2400" dirty="0"/>
              <a:t>foundation for sustained and </a:t>
            </a:r>
            <a:r>
              <a:rPr lang="en-US" sz="2400" b="1" dirty="0"/>
              <a:t>broad-scale implementation </a:t>
            </a:r>
            <a:r>
              <a:rPr lang="en-US" sz="2400" dirty="0"/>
              <a:t>established through a cadre of individuals who can provide </a:t>
            </a:r>
            <a:r>
              <a:rPr lang="en-US" sz="2400" u="sng" dirty="0"/>
              <a:t>coaching support </a:t>
            </a:r>
            <a:r>
              <a:rPr lang="en-US" sz="2400" dirty="0"/>
              <a:t>for local implementation, a small group of </a:t>
            </a:r>
            <a:r>
              <a:rPr lang="en-US" sz="2400" u="sng" dirty="0"/>
              <a:t>individuals who can train </a:t>
            </a:r>
            <a:r>
              <a:rPr lang="en-US" sz="2400" dirty="0"/>
              <a:t>teams on the practices and processes of school-wide PBIS, and a system for on-going </a:t>
            </a:r>
            <a:r>
              <a:rPr lang="en-US" sz="2400" u="sng" dirty="0" smtClean="0"/>
              <a:t>evaluation</a:t>
            </a:r>
          </a:p>
          <a:p>
            <a:r>
              <a:rPr lang="en-US" sz="2400" dirty="0" smtClean="0"/>
              <a:t>A </a:t>
            </a:r>
            <a:r>
              <a:rPr lang="en-US" sz="2400" dirty="0"/>
              <a:t>small group of </a:t>
            </a:r>
            <a:r>
              <a:rPr lang="en-US" sz="2400" b="1" dirty="0"/>
              <a:t>demonstration schools </a:t>
            </a:r>
            <a:r>
              <a:rPr lang="en-US" sz="2400" dirty="0"/>
              <a:t>that documents the viability of the approach within the local fiscal, political and social climate of the state/district</a:t>
            </a:r>
          </a:p>
        </p:txBody>
      </p:sp>
    </p:spTree>
    <p:extLst>
      <p:ext uri="{BB962C8B-B14F-4D97-AF65-F5344CB8AC3E}">
        <p14:creationId xmlns:p14="http://schemas.microsoft.com/office/powerpoint/2010/main" val="132144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4" y="344489"/>
            <a:ext cx="8596668" cy="1077911"/>
          </a:xfrm>
        </p:spPr>
        <p:txBody>
          <a:bodyPr/>
          <a:lstStyle/>
          <a:p>
            <a:r>
              <a:rPr lang="en-US" dirty="0" smtClean="0"/>
              <a:t>Coaching</a:t>
            </a:r>
            <a:endParaRPr lang="en-US" dirty="0"/>
          </a:p>
        </p:txBody>
      </p:sp>
      <p:sp>
        <p:nvSpPr>
          <p:cNvPr id="3" name="Content Placeholder 2"/>
          <p:cNvSpPr>
            <a:spLocks noGrp="1"/>
          </p:cNvSpPr>
          <p:nvPr>
            <p:ph idx="1"/>
          </p:nvPr>
        </p:nvSpPr>
        <p:spPr>
          <a:xfrm>
            <a:off x="677334" y="1652589"/>
            <a:ext cx="9038166" cy="4697411"/>
          </a:xfrm>
        </p:spPr>
        <p:txBody>
          <a:bodyPr>
            <a:noAutofit/>
          </a:bodyPr>
          <a:lstStyle/>
          <a:p>
            <a:r>
              <a:rPr lang="en-US" sz="2400" dirty="0" smtClean="0"/>
              <a:t>“</a:t>
            </a:r>
            <a:r>
              <a:rPr lang="en-US" sz="2400" dirty="0"/>
              <a:t>Coaching” helps people work well together and use practices effectively. It reflects a relationship where everyone has an equal say in what takes place, and everyone plays a role in supporting the decisions. The goal of coaching in schools is to enhance PBIS fidelity and student outcomes.</a:t>
            </a:r>
          </a:p>
          <a:p>
            <a:r>
              <a:rPr lang="en-US" sz="2400" b="1" dirty="0"/>
              <a:t>Educators use coaching to:</a:t>
            </a:r>
            <a:endParaRPr lang="en-US" sz="2400" dirty="0"/>
          </a:p>
          <a:p>
            <a:pPr lvl="1"/>
            <a:r>
              <a:rPr lang="en-US" sz="2400" dirty="0"/>
              <a:t>Identify and reduce/eliminate barriers to effective practices </a:t>
            </a:r>
          </a:p>
          <a:p>
            <a:pPr lvl="1"/>
            <a:r>
              <a:rPr lang="en-US" sz="2400" dirty="0"/>
              <a:t>Achieve desired goals at the student, classroom, school, district, and/or community level</a:t>
            </a:r>
          </a:p>
          <a:p>
            <a:pPr lvl="1"/>
            <a:r>
              <a:rPr lang="en-US" sz="2400" dirty="0"/>
              <a:t>Help those involved to increase their expertise and </a:t>
            </a:r>
            <a:r>
              <a:rPr lang="en-US" sz="2400" dirty="0" smtClean="0"/>
              <a:t>skills</a:t>
            </a:r>
            <a:endParaRPr lang="en-US" sz="2400" dirty="0"/>
          </a:p>
        </p:txBody>
      </p:sp>
      <p:sp>
        <p:nvSpPr>
          <p:cNvPr id="4" name="TextBox 3"/>
          <p:cNvSpPr txBox="1"/>
          <p:nvPr/>
        </p:nvSpPr>
        <p:spPr>
          <a:xfrm>
            <a:off x="8994602" y="6477000"/>
            <a:ext cx="3302000" cy="381000"/>
          </a:xfrm>
          <a:prstGeom prst="rect">
            <a:avLst/>
          </a:prstGeom>
          <a:noFill/>
        </p:spPr>
        <p:txBody>
          <a:bodyPr wrap="square" rtlCol="0">
            <a:spAutoFit/>
          </a:bodyPr>
          <a:lstStyle/>
          <a:p>
            <a:r>
              <a:rPr lang="en-US" dirty="0" smtClean="0"/>
              <a:t>Adapted from FLPBIS Project</a:t>
            </a:r>
            <a:endParaRPr lang="en-US" dirty="0"/>
          </a:p>
        </p:txBody>
      </p:sp>
    </p:spTree>
    <p:extLst>
      <p:ext uri="{BB962C8B-B14F-4D97-AF65-F5344CB8AC3E}">
        <p14:creationId xmlns:p14="http://schemas.microsoft.com/office/powerpoint/2010/main" val="2594474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Reflection</a:t>
            </a:r>
            <a:endParaRPr lang="en-US" dirty="0"/>
          </a:p>
        </p:txBody>
      </p:sp>
      <p:sp>
        <p:nvSpPr>
          <p:cNvPr id="4" name="Slide Number Placeholder 3"/>
          <p:cNvSpPr>
            <a:spLocks noGrp="1"/>
          </p:cNvSpPr>
          <p:nvPr>
            <p:ph type="sldNum" sz="quarter" idx="12"/>
          </p:nvPr>
        </p:nvSpPr>
        <p:spPr/>
        <p:txBody>
          <a:bodyPr/>
          <a:lstStyle/>
          <a:p>
            <a:fld id="{75218AA6-39F1-4B5F-8B04-F1A6836FF716}" type="slidenum">
              <a:rPr lang="en-US" smtClean="0"/>
              <a:t>32</a:t>
            </a:fld>
            <a:endParaRPr lang="en-US"/>
          </a:p>
        </p:txBody>
      </p:sp>
      <p:pic>
        <p:nvPicPr>
          <p:cNvPr id="6" name="Picture 5"/>
          <p:cNvPicPr/>
          <p:nvPr/>
        </p:nvPicPr>
        <p:blipFill rotWithShape="1">
          <a:blip r:embed="rId3"/>
          <a:srcRect l="65064" t="17091" r="7372" b="9988"/>
          <a:stretch/>
        </p:blipFill>
        <p:spPr bwMode="auto">
          <a:xfrm>
            <a:off x="7038975" y="1257763"/>
            <a:ext cx="2484182" cy="2476037"/>
          </a:xfrm>
          <a:prstGeom prst="rect">
            <a:avLst/>
          </a:prstGeom>
          <a:ln>
            <a:noFill/>
          </a:ln>
          <a:extLst>
            <a:ext uri="{53640926-AAD7-44D8-BBD7-CCE9431645EC}">
              <a14:shadowObscured xmlns:a14="http://schemas.microsoft.com/office/drawing/2010/main"/>
            </a:ext>
          </a:extLst>
        </p:spPr>
      </p:pic>
      <p:graphicFrame>
        <p:nvGraphicFramePr>
          <p:cNvPr id="7" name="Table 6"/>
          <p:cNvGraphicFramePr>
            <a:graphicFrameLocks noGrp="1"/>
          </p:cNvGraphicFramePr>
          <p:nvPr>
            <p:extLst>
              <p:ext uri="{D42A27DB-BD31-4B8C-83A1-F6EECF244321}">
                <p14:modId xmlns:p14="http://schemas.microsoft.com/office/powerpoint/2010/main" val="3875189568"/>
              </p:ext>
            </p:extLst>
          </p:nvPr>
        </p:nvGraphicFramePr>
        <p:xfrm>
          <a:off x="320337" y="1580515"/>
          <a:ext cx="5937250" cy="445135"/>
        </p:xfrm>
        <a:graphic>
          <a:graphicData uri="http://schemas.openxmlformats.org/drawingml/2006/table">
            <a:tbl>
              <a:tblPr firstRow="1" firstCol="1" bandRow="1">
                <a:tableStyleId>{5C22544A-7EE6-4342-B048-85BDC9FD1C3A}</a:tableStyleId>
              </a:tblPr>
              <a:tblGrid>
                <a:gridCol w="1882775">
                  <a:extLst>
                    <a:ext uri="{9D8B030D-6E8A-4147-A177-3AD203B41FA5}">
                      <a16:colId xmlns:a16="http://schemas.microsoft.com/office/drawing/2014/main" val="3454009189"/>
                    </a:ext>
                  </a:extLst>
                </a:gridCol>
                <a:gridCol w="2075180">
                  <a:extLst>
                    <a:ext uri="{9D8B030D-6E8A-4147-A177-3AD203B41FA5}">
                      <a16:colId xmlns:a16="http://schemas.microsoft.com/office/drawing/2014/main" val="2660896465"/>
                    </a:ext>
                  </a:extLst>
                </a:gridCol>
                <a:gridCol w="1979295">
                  <a:extLst>
                    <a:ext uri="{9D8B030D-6E8A-4147-A177-3AD203B41FA5}">
                      <a16:colId xmlns:a16="http://schemas.microsoft.com/office/drawing/2014/main" val="1325227503"/>
                    </a:ext>
                  </a:extLst>
                </a:gridCol>
              </a:tblGrid>
              <a:tr h="0">
                <a:tc>
                  <a:txBody>
                    <a:bodyPr/>
                    <a:lstStyle/>
                    <a:p>
                      <a:pPr marL="0" marR="0" algn="ctr">
                        <a:lnSpc>
                          <a:spcPct val="107000"/>
                        </a:lnSpc>
                        <a:spcBef>
                          <a:spcPts val="0"/>
                        </a:spcBef>
                        <a:spcAft>
                          <a:spcPts val="0"/>
                        </a:spcAft>
                      </a:pPr>
                      <a:r>
                        <a:rPr lang="en-US" sz="1400" dirty="0">
                          <a:effectLst/>
                        </a:rPr>
                        <a:t>Where are we </a:t>
                      </a:r>
                      <a:endParaRPr lang="en-US" sz="1100" dirty="0">
                        <a:effectLst/>
                      </a:endParaRPr>
                    </a:p>
                    <a:p>
                      <a:pPr marL="0" marR="0" algn="ctr">
                        <a:lnSpc>
                          <a:spcPct val="107000"/>
                        </a:lnSpc>
                        <a:spcBef>
                          <a:spcPts val="0"/>
                        </a:spcBef>
                        <a:spcAft>
                          <a:spcPts val="0"/>
                        </a:spcAft>
                      </a:pPr>
                      <a:r>
                        <a:rPr lang="en-US" sz="1400" dirty="0">
                          <a:effectLst/>
                        </a:rPr>
                        <a:t>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What are our </a:t>
                      </a:r>
                      <a:endParaRPr lang="en-US" sz="1100" dirty="0">
                        <a:effectLst/>
                      </a:endParaRPr>
                    </a:p>
                    <a:p>
                      <a:pPr marL="0" marR="0" algn="ctr">
                        <a:lnSpc>
                          <a:spcPct val="107000"/>
                        </a:lnSpc>
                        <a:spcBef>
                          <a:spcPts val="0"/>
                        </a:spcBef>
                        <a:spcAft>
                          <a:spcPts val="0"/>
                        </a:spcAft>
                      </a:pPr>
                      <a:r>
                        <a:rPr lang="en-US" sz="1400" dirty="0">
                          <a:effectLst/>
                        </a:rPr>
                        <a:t>GOALS?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9822090"/>
                  </a:ext>
                </a:extLst>
              </a:tr>
            </a:tbl>
          </a:graphicData>
        </a:graphic>
      </p:graphicFrame>
      <p:sp>
        <p:nvSpPr>
          <p:cNvPr id="8" name="Right Arrow 7"/>
          <p:cNvSpPr/>
          <p:nvPr/>
        </p:nvSpPr>
        <p:spPr>
          <a:xfrm>
            <a:off x="2165012" y="1517332"/>
            <a:ext cx="2247900" cy="5715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ontent Placeholder 8"/>
          <p:cNvSpPr>
            <a:spLocks noGrp="1"/>
          </p:cNvSpPr>
          <p:nvPr>
            <p:ph idx="1"/>
          </p:nvPr>
        </p:nvSpPr>
        <p:spPr>
          <a:xfrm>
            <a:off x="677334" y="2266950"/>
            <a:ext cx="8596668" cy="3774412"/>
          </a:xfrm>
        </p:spPr>
        <p:txBody>
          <a:bodyPr/>
          <a:lstStyle/>
          <a:p>
            <a:r>
              <a:rPr lang="en-US" sz="2000" dirty="0" smtClean="0"/>
              <a:t>Review Functions of a District-based PBIS Coach</a:t>
            </a:r>
          </a:p>
          <a:p>
            <a:r>
              <a:rPr lang="en-US" sz="2000" dirty="0" smtClean="0"/>
              <a:t>Review Functions of a District PBIS Coordinator</a:t>
            </a:r>
          </a:p>
          <a:p>
            <a:endParaRPr lang="en-US" sz="2000" dirty="0"/>
          </a:p>
          <a:p>
            <a:r>
              <a:rPr lang="en-US" sz="2000" dirty="0" smtClean="0"/>
              <a:t>Engage in Coaching Reflection Sheet</a:t>
            </a:r>
          </a:p>
          <a:p>
            <a:pPr lvl="1"/>
            <a:r>
              <a:rPr lang="en-US" sz="1800" dirty="0" smtClean="0"/>
              <a:t>How does your role align? </a:t>
            </a:r>
          </a:p>
          <a:p>
            <a:pPr lvl="1"/>
            <a:r>
              <a:rPr lang="en-US" sz="1800" dirty="0" smtClean="0"/>
              <a:t>Where do you align with district leadership roles? </a:t>
            </a:r>
          </a:p>
          <a:p>
            <a:pPr lvl="1"/>
            <a:r>
              <a:rPr lang="en-US" sz="1800" dirty="0" smtClean="0"/>
              <a:t>What goals do you have for our coaching role?  What’s needed to meet those goals? </a:t>
            </a:r>
          </a:p>
          <a:p>
            <a:endParaRPr lang="en-US" dirty="0"/>
          </a:p>
        </p:txBody>
      </p:sp>
    </p:spTree>
    <p:extLst>
      <p:ext uri="{BB962C8B-B14F-4D97-AF65-F5344CB8AC3E}">
        <p14:creationId xmlns:p14="http://schemas.microsoft.com/office/powerpoint/2010/main" val="2986575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Phase Recognition</a:t>
            </a:r>
            <a:endParaRPr lang="en-US" dirty="0"/>
          </a:p>
        </p:txBody>
      </p:sp>
      <p:sp>
        <p:nvSpPr>
          <p:cNvPr id="6" name="Subtitle 5"/>
          <p:cNvSpPr>
            <a:spLocks noGrp="1"/>
          </p:cNvSpPr>
          <p:nvPr>
            <p:ph type="subTitle" idx="1"/>
          </p:nvPr>
        </p:nvSpPr>
        <p:spPr/>
        <p:txBody>
          <a:bodyPr/>
          <a:lstStyle/>
          <a:p>
            <a:endParaRPr lang="en-US"/>
          </a:p>
        </p:txBody>
      </p:sp>
      <p:pic>
        <p:nvPicPr>
          <p:cNvPr id="7" name="Picture 2" descr="http://wordpress.oet.udel.edu/pbs/wp-content/uploads/2011/10/Pashe-2-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11" y="1634254"/>
            <a:ext cx="2297897" cy="296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6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11185"/>
            <a:ext cx="8596668" cy="1320800"/>
          </a:xfrm>
        </p:spPr>
        <p:txBody>
          <a:bodyPr/>
          <a:lstStyle/>
          <a:p>
            <a:r>
              <a:rPr lang="en-US" dirty="0" smtClean="0"/>
              <a:t>Phases 1 &amp; 2 – Focus on Tier 1: School-wide PBS</a:t>
            </a:r>
            <a:endParaRPr lang="en-US" dirty="0"/>
          </a:p>
        </p:txBody>
      </p:sp>
      <p:sp>
        <p:nvSpPr>
          <p:cNvPr id="6" name="Content Placeholder 5"/>
          <p:cNvSpPr>
            <a:spLocks noGrp="1"/>
          </p:cNvSpPr>
          <p:nvPr>
            <p:ph idx="1"/>
          </p:nvPr>
        </p:nvSpPr>
        <p:spPr>
          <a:xfrm>
            <a:off x="609600" y="1431985"/>
            <a:ext cx="10160000" cy="4968815"/>
          </a:xfrm>
        </p:spPr>
        <p:txBody>
          <a:bodyPr>
            <a:normAutofit fontScale="92500" lnSpcReduction="10000"/>
          </a:bodyPr>
          <a:lstStyle/>
          <a:p>
            <a:r>
              <a:rPr lang="en-US" sz="2400" b="1" dirty="0"/>
              <a:t>Phase I</a:t>
            </a:r>
            <a:r>
              <a:rPr lang="en-US" sz="2400" dirty="0"/>
              <a:t>- Developing a SWPBS </a:t>
            </a:r>
            <a:r>
              <a:rPr lang="en-US" sz="2400" dirty="0" smtClean="0"/>
              <a:t>System</a:t>
            </a:r>
          </a:p>
          <a:p>
            <a:pPr lvl="1"/>
            <a:r>
              <a:rPr lang="en-US" sz="2400" dirty="0" smtClean="0"/>
              <a:t>Products Submitted:</a:t>
            </a:r>
          </a:p>
          <a:p>
            <a:pPr lvl="2"/>
            <a:r>
              <a:rPr lang="en-US" sz="2400" dirty="0" smtClean="0"/>
              <a:t>Behavior Matrix</a:t>
            </a:r>
          </a:p>
          <a:p>
            <a:pPr lvl="2"/>
            <a:r>
              <a:rPr lang="en-US" sz="2400" dirty="0" smtClean="0"/>
              <a:t>Status Tracker (2 sections)</a:t>
            </a:r>
          </a:p>
          <a:p>
            <a:pPr lvl="1"/>
            <a:r>
              <a:rPr lang="en-US" sz="2400" dirty="0" smtClean="0"/>
              <a:t>Reflection Question:</a:t>
            </a:r>
          </a:p>
          <a:p>
            <a:pPr lvl="2"/>
            <a:r>
              <a:rPr lang="en-US" sz="2400" dirty="0" smtClean="0"/>
              <a:t>Status Tracker Action Plan </a:t>
            </a:r>
          </a:p>
          <a:p>
            <a:endParaRPr lang="en-US" sz="2400" dirty="0"/>
          </a:p>
          <a:p>
            <a:r>
              <a:rPr lang="en-US" sz="2400" b="1" dirty="0" smtClean="0"/>
              <a:t>Phase </a:t>
            </a:r>
            <a:r>
              <a:rPr lang="en-US" sz="2400" b="1" dirty="0"/>
              <a:t>II</a:t>
            </a:r>
            <a:r>
              <a:rPr lang="en-US" sz="2400" dirty="0"/>
              <a:t>- Establishing an Advanced SWPBS </a:t>
            </a:r>
            <a:r>
              <a:rPr lang="en-US" sz="2400" dirty="0" smtClean="0"/>
              <a:t>System</a:t>
            </a:r>
          </a:p>
          <a:p>
            <a:pPr lvl="1"/>
            <a:r>
              <a:rPr lang="en-US" sz="2400" dirty="0"/>
              <a:t>Products Submitted:</a:t>
            </a:r>
          </a:p>
          <a:p>
            <a:pPr lvl="2"/>
            <a:r>
              <a:rPr lang="en-US" sz="2400" dirty="0" smtClean="0"/>
              <a:t>DDRT – Data for 2017-18 &amp; 2018-19 SYs</a:t>
            </a:r>
            <a:endParaRPr lang="en-US" sz="2400" dirty="0"/>
          </a:p>
          <a:p>
            <a:pPr lvl="2"/>
            <a:r>
              <a:rPr lang="en-US" sz="2400" dirty="0"/>
              <a:t>Status Tracker </a:t>
            </a:r>
            <a:r>
              <a:rPr lang="en-US" sz="2400" dirty="0" smtClean="0"/>
              <a:t>(4 </a:t>
            </a:r>
            <a:r>
              <a:rPr lang="en-US" sz="2400" dirty="0"/>
              <a:t>sections)</a:t>
            </a:r>
          </a:p>
          <a:p>
            <a:endParaRPr lang="en-US" sz="2400" dirty="0"/>
          </a:p>
          <a:p>
            <a:endParaRPr lang="en-US" dirty="0"/>
          </a:p>
        </p:txBody>
      </p:sp>
    </p:spTree>
    <p:extLst>
      <p:ext uri="{BB962C8B-B14F-4D97-AF65-F5344CB8AC3E}">
        <p14:creationId xmlns:p14="http://schemas.microsoft.com/office/powerpoint/2010/main" val="3992568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3 &amp; 4 – Tier 2: Targeted PBS</a:t>
            </a:r>
            <a:endParaRPr lang="en-US" dirty="0"/>
          </a:p>
        </p:txBody>
      </p:sp>
      <p:sp>
        <p:nvSpPr>
          <p:cNvPr id="3" name="Content Placeholder 2"/>
          <p:cNvSpPr>
            <a:spLocks noGrp="1"/>
          </p:cNvSpPr>
          <p:nvPr>
            <p:ph idx="1"/>
          </p:nvPr>
        </p:nvSpPr>
        <p:spPr>
          <a:xfrm>
            <a:off x="677334" y="1778000"/>
            <a:ext cx="8596668" cy="4584699"/>
          </a:xfrm>
        </p:spPr>
        <p:txBody>
          <a:bodyPr>
            <a:normAutofit fontScale="85000" lnSpcReduction="20000"/>
          </a:bodyPr>
          <a:lstStyle/>
          <a:p>
            <a:r>
              <a:rPr lang="en-US" sz="2400" b="1" dirty="0"/>
              <a:t>Phase III</a:t>
            </a:r>
            <a:r>
              <a:rPr lang="en-US" sz="2400" dirty="0"/>
              <a:t>- Developing a </a:t>
            </a:r>
            <a:r>
              <a:rPr lang="en-US" sz="2400" b="1" dirty="0"/>
              <a:t>Targeted Team (Problem Solving Conversations</a:t>
            </a:r>
            <a:r>
              <a:rPr lang="en-US" sz="2400" b="1" dirty="0" smtClean="0"/>
              <a:t>)</a:t>
            </a:r>
          </a:p>
          <a:p>
            <a:pPr lvl="1"/>
            <a:r>
              <a:rPr lang="en-US" sz="2400" dirty="0" smtClean="0"/>
              <a:t>Section </a:t>
            </a:r>
            <a:r>
              <a:rPr lang="en-US" sz="2400" dirty="0"/>
              <a:t>I: Program Components </a:t>
            </a:r>
          </a:p>
          <a:p>
            <a:pPr lvl="1"/>
            <a:r>
              <a:rPr lang="en-US" sz="2400" dirty="0" smtClean="0"/>
              <a:t>Section </a:t>
            </a:r>
            <a:r>
              <a:rPr lang="en-US" sz="2400" dirty="0"/>
              <a:t>II: Products for Submission</a:t>
            </a:r>
          </a:p>
          <a:p>
            <a:pPr lvl="1"/>
            <a:r>
              <a:rPr lang="en-US" sz="2400" dirty="0" smtClean="0"/>
              <a:t>Section </a:t>
            </a:r>
            <a:r>
              <a:rPr lang="en-US" sz="2400" dirty="0"/>
              <a:t>III: Reflection </a:t>
            </a:r>
            <a:r>
              <a:rPr lang="en-US" sz="2400" smtClean="0"/>
              <a:t>Promptv-vReflect</a:t>
            </a:r>
            <a:r>
              <a:rPr lang="en-US" sz="2400" dirty="0" smtClean="0"/>
              <a:t> on list of current interventions used at Tier 2. Select </a:t>
            </a:r>
            <a:r>
              <a:rPr lang="en-US" sz="2400" b="1" dirty="0" smtClean="0"/>
              <a:t>one</a:t>
            </a:r>
            <a:r>
              <a:rPr lang="en-US" sz="2400" dirty="0" smtClean="0"/>
              <a:t> student successfully supported through a Tier 2 level intervention this year. </a:t>
            </a:r>
          </a:p>
          <a:p>
            <a:endParaRPr lang="en-US" b="1" dirty="0" smtClean="0"/>
          </a:p>
          <a:p>
            <a:endParaRPr lang="en-US" b="1" dirty="0" smtClean="0"/>
          </a:p>
          <a:p>
            <a:r>
              <a:rPr lang="en-US" sz="2400" b="1" dirty="0" smtClean="0"/>
              <a:t>Phase </a:t>
            </a:r>
            <a:r>
              <a:rPr lang="en-US" sz="2400" b="1" dirty="0"/>
              <a:t>IV</a:t>
            </a:r>
            <a:r>
              <a:rPr lang="en-US" sz="2400" dirty="0"/>
              <a:t>- Establishing a </a:t>
            </a:r>
            <a:r>
              <a:rPr lang="en-US" sz="2400" b="1" dirty="0"/>
              <a:t>Targeted Team (Systems Conversations)</a:t>
            </a:r>
            <a:endParaRPr lang="en-US" sz="2400" dirty="0"/>
          </a:p>
          <a:p>
            <a:pPr lvl="1"/>
            <a:r>
              <a:rPr lang="en-US" sz="2400" dirty="0" smtClean="0"/>
              <a:t>Section </a:t>
            </a:r>
            <a:r>
              <a:rPr lang="en-US" sz="2400" dirty="0"/>
              <a:t>I: Products for Submission</a:t>
            </a:r>
          </a:p>
          <a:p>
            <a:pPr lvl="1"/>
            <a:r>
              <a:rPr lang="en-US" sz="2400" dirty="0" smtClean="0"/>
              <a:t>Section </a:t>
            </a:r>
            <a:r>
              <a:rPr lang="en-US" sz="2400" dirty="0"/>
              <a:t>II: Reflection Prompt - Based on review of overall Tier 2 data from the 2018-2019 school year, what are your proposed next steps for the 2019-2020 school year? </a:t>
            </a:r>
          </a:p>
        </p:txBody>
      </p:sp>
    </p:spTree>
    <p:extLst>
      <p:ext uri="{BB962C8B-B14F-4D97-AF65-F5344CB8AC3E}">
        <p14:creationId xmlns:p14="http://schemas.microsoft.com/office/powerpoint/2010/main" val="3543888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Phase </a:t>
            </a:r>
            <a:r>
              <a:rPr lang="en-US" b="1" dirty="0" smtClean="0"/>
              <a:t>4</a:t>
            </a:r>
            <a:r>
              <a:rPr lang="en-US" dirty="0" smtClean="0"/>
              <a:t>- </a:t>
            </a:r>
            <a:r>
              <a:rPr lang="en-US" dirty="0"/>
              <a:t>Establishing a </a:t>
            </a:r>
            <a:r>
              <a:rPr lang="en-US" b="1" dirty="0"/>
              <a:t>Targeted Team (Systems Conversations</a:t>
            </a:r>
            <a:r>
              <a:rPr lang="en-US" b="1"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Products for Submission</a:t>
            </a:r>
          </a:p>
          <a:p>
            <a:r>
              <a:rPr lang="en-US" sz="2400" dirty="0" smtClean="0"/>
              <a:t>1</a:t>
            </a:r>
            <a:r>
              <a:rPr lang="en-US" sz="2400" dirty="0"/>
              <a:t>) Completed Tier 2 section of the Tiered Fidelity Inventory (TFI</a:t>
            </a:r>
            <a:r>
              <a:rPr lang="en-US" sz="2400" dirty="0" smtClean="0"/>
              <a:t>)</a:t>
            </a:r>
            <a:endParaRPr lang="en-US" sz="2400" dirty="0"/>
          </a:p>
          <a:p>
            <a:r>
              <a:rPr lang="en-US" sz="2400" dirty="0" smtClean="0"/>
              <a:t>2</a:t>
            </a:r>
            <a:r>
              <a:rPr lang="en-US" sz="2400" dirty="0"/>
              <a:t>) Completed Tier 2 Intervention Tracking Tool (Tabs </a:t>
            </a:r>
            <a:r>
              <a:rPr lang="en-US" sz="2400" dirty="0" smtClean="0"/>
              <a:t>1&amp;2</a:t>
            </a:r>
            <a:r>
              <a:rPr lang="en-US" sz="2400" dirty="0"/>
              <a:t>) reflective of at least two Tier 2 interventions used during the 2018-2019 SY.  </a:t>
            </a:r>
          </a:p>
          <a:p>
            <a:r>
              <a:rPr lang="en-US" sz="2400" dirty="0" smtClean="0"/>
              <a:t>3</a:t>
            </a:r>
            <a:r>
              <a:rPr lang="en-US" sz="2400" dirty="0"/>
              <a:t>) Completed “Tier 2 Intervention Table” for one Tier 2 Intervention represented in the Tier 2 Intervention Tracking Tool. </a:t>
            </a:r>
          </a:p>
        </p:txBody>
      </p:sp>
      <p:sp>
        <p:nvSpPr>
          <p:cNvPr id="4" name="Slide Number Placeholder 3"/>
          <p:cNvSpPr>
            <a:spLocks noGrp="1"/>
          </p:cNvSpPr>
          <p:nvPr>
            <p:ph type="sldNum" sz="quarter" idx="12"/>
          </p:nvPr>
        </p:nvSpPr>
        <p:spPr/>
        <p:txBody>
          <a:bodyPr/>
          <a:lstStyle/>
          <a:p>
            <a:fld id="{75218AA6-39F1-4B5F-8B04-F1A6836FF716}" type="slidenum">
              <a:rPr lang="en-US" smtClean="0"/>
              <a:t>36</a:t>
            </a:fld>
            <a:endParaRPr lang="en-US"/>
          </a:p>
        </p:txBody>
      </p:sp>
    </p:spTree>
    <p:extLst>
      <p:ext uri="{BB962C8B-B14F-4D97-AF65-F5344CB8AC3E}">
        <p14:creationId xmlns:p14="http://schemas.microsoft.com/office/powerpoint/2010/main" val="124956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Related Timeline</a:t>
            </a:r>
            <a:endParaRPr lang="en-US" dirty="0">
              <a:solidFill>
                <a:srgbClr val="FF0000"/>
              </a:solidFill>
            </a:endParaRPr>
          </a:p>
        </p:txBody>
      </p:sp>
      <p:sp>
        <p:nvSpPr>
          <p:cNvPr id="3" name="Content Placeholder 2"/>
          <p:cNvSpPr>
            <a:spLocks noGrp="1"/>
          </p:cNvSpPr>
          <p:nvPr>
            <p:ph idx="1"/>
          </p:nvPr>
        </p:nvSpPr>
        <p:spPr>
          <a:xfrm>
            <a:off x="704423" y="1784230"/>
            <a:ext cx="8837075" cy="4580712"/>
          </a:xfrm>
        </p:spPr>
        <p:txBody>
          <a:bodyPr>
            <a:normAutofit/>
          </a:bodyPr>
          <a:lstStyle/>
          <a:p>
            <a:r>
              <a:rPr lang="en-US" sz="2400" dirty="0" smtClean="0"/>
              <a:t>Application finalized and shared with DE-PBS contacts – April 2019</a:t>
            </a:r>
          </a:p>
          <a:p>
            <a:r>
              <a:rPr lang="en-US" sz="2400" dirty="0" smtClean="0"/>
              <a:t>If </a:t>
            </a:r>
            <a:r>
              <a:rPr lang="en-US" sz="2400" dirty="0"/>
              <a:t>a KFE is required or wanted, please contact Sarah Hearn (</a:t>
            </a:r>
            <a:r>
              <a:rPr lang="en-US" sz="2400" dirty="0">
                <a:hlinkClick r:id="rId3"/>
              </a:rPr>
              <a:t>skhearn@udel.edu</a:t>
            </a:r>
            <a:r>
              <a:rPr lang="en-US" sz="2400" dirty="0"/>
              <a:t>) </a:t>
            </a:r>
            <a:r>
              <a:rPr lang="en-US" sz="2400" dirty="0" smtClean="0"/>
              <a:t>in April 2019.  </a:t>
            </a:r>
            <a:endParaRPr lang="en-US" sz="2400" b="1" dirty="0"/>
          </a:p>
          <a:p>
            <a:r>
              <a:rPr lang="en-US" sz="2400" dirty="0" smtClean="0"/>
              <a:t>As District </a:t>
            </a:r>
            <a:r>
              <a:rPr lang="en-US" sz="2400" dirty="0"/>
              <a:t>Coaches </a:t>
            </a:r>
            <a:r>
              <a:rPr lang="en-US" sz="2400" dirty="0" smtClean="0"/>
              <a:t>be a resource to review </a:t>
            </a:r>
            <a:r>
              <a:rPr lang="en-US" sz="2400" dirty="0"/>
              <a:t>applications </a:t>
            </a:r>
            <a:r>
              <a:rPr lang="en-US" sz="2400" dirty="0" smtClean="0"/>
              <a:t>before submission</a:t>
            </a:r>
            <a:endParaRPr lang="en-US" sz="2400" b="1" dirty="0" smtClean="0"/>
          </a:p>
          <a:p>
            <a:r>
              <a:rPr lang="en-US" sz="2400" dirty="0" smtClean="0"/>
              <a:t>Applications due </a:t>
            </a:r>
            <a:r>
              <a:rPr lang="en-US" sz="2400" b="1" dirty="0" smtClean="0"/>
              <a:t>Friday, June 28, 2019</a:t>
            </a:r>
            <a:endParaRPr lang="en-US" sz="2400" dirty="0" smtClean="0"/>
          </a:p>
          <a:p>
            <a:r>
              <a:rPr lang="en-US" sz="2400" dirty="0" smtClean="0"/>
              <a:t>If confirmation is not received by </a:t>
            </a:r>
            <a:r>
              <a:rPr lang="en-US" sz="2400" b="1" dirty="0" smtClean="0"/>
              <a:t>July 15, 2019 </a:t>
            </a:r>
            <a:r>
              <a:rPr lang="en-US" sz="2400" dirty="0" smtClean="0"/>
              <a:t>please contact Sarah Hearn.</a:t>
            </a:r>
          </a:p>
          <a:p>
            <a:r>
              <a:rPr lang="en-US" sz="2400" dirty="0" smtClean="0"/>
              <a:t>Notifications sent the week of </a:t>
            </a:r>
            <a:r>
              <a:rPr lang="en-US" sz="2400" b="1" dirty="0" smtClean="0"/>
              <a:t>September 16, 2019</a:t>
            </a:r>
            <a:endParaRPr lang="en-US" sz="2400" dirty="0"/>
          </a:p>
        </p:txBody>
      </p:sp>
    </p:spTree>
    <p:extLst>
      <p:ext uri="{BB962C8B-B14F-4D97-AF65-F5344CB8AC3E}">
        <p14:creationId xmlns:p14="http://schemas.microsoft.com/office/powerpoint/2010/main" val="222179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a:t>
            </a:r>
          </a:p>
        </p:txBody>
      </p:sp>
      <p:sp>
        <p:nvSpPr>
          <p:cNvPr id="3" name="Subtitle 2"/>
          <p:cNvSpPr>
            <a:spLocks noGrp="1"/>
          </p:cNvSpPr>
          <p:nvPr>
            <p:ph type="body" idx="1"/>
          </p:nvPr>
        </p:nvSpPr>
        <p:spPr/>
        <p:txBody>
          <a:bodyPr/>
          <a:lstStyle/>
          <a:p>
            <a:endParaRPr lang="en-US" dirty="0"/>
          </a:p>
        </p:txBody>
      </p:sp>
      <p:pic>
        <p:nvPicPr>
          <p:cNvPr id="5" name="Picture 2" descr="C:\Users\hearn\AppData\Local\Microsoft\Windows\Temporary Internet Files\Content.IE5\6R6BYF4L\2136954043_b670879bac_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743" y="685799"/>
            <a:ext cx="3534229" cy="353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30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Recognition Data</a:t>
            </a:r>
            <a:endParaRPr lang="en-US" dirty="0"/>
          </a:p>
        </p:txBody>
      </p:sp>
      <p:sp>
        <p:nvSpPr>
          <p:cNvPr id="3" name="Content Placeholder 2"/>
          <p:cNvSpPr>
            <a:spLocks noGrp="1"/>
          </p:cNvSpPr>
          <p:nvPr>
            <p:ph idx="1"/>
          </p:nvPr>
        </p:nvSpPr>
        <p:spPr>
          <a:xfrm>
            <a:off x="1075967" y="1459042"/>
            <a:ext cx="7799401" cy="4764882"/>
          </a:xfrm>
        </p:spPr>
        <p:txBody>
          <a:bodyPr>
            <a:normAutofit/>
          </a:bodyPr>
          <a:lstStyle/>
          <a:p>
            <a:r>
              <a:rPr lang="en-US" sz="2400" b="1" dirty="0" smtClean="0">
                <a:solidFill>
                  <a:schemeClr val="tx1"/>
                </a:solidFill>
              </a:rPr>
              <a:t>Benefits</a:t>
            </a:r>
          </a:p>
          <a:p>
            <a:pPr lvl="1"/>
            <a:r>
              <a:rPr lang="en-US" sz="2400" dirty="0" smtClean="0">
                <a:solidFill>
                  <a:schemeClr val="tx1"/>
                </a:solidFill>
              </a:rPr>
              <a:t>show where recognition consistency is a strength (or not)</a:t>
            </a:r>
          </a:p>
          <a:p>
            <a:pPr lvl="1"/>
            <a:r>
              <a:rPr lang="en-US" sz="2400" dirty="0" smtClean="0">
                <a:solidFill>
                  <a:schemeClr val="tx1"/>
                </a:solidFill>
              </a:rPr>
              <a:t>recognize teachers</a:t>
            </a:r>
          </a:p>
          <a:p>
            <a:pPr lvl="1"/>
            <a:r>
              <a:rPr lang="en-US" sz="2400" dirty="0" smtClean="0">
                <a:solidFill>
                  <a:schemeClr val="tx1"/>
                </a:solidFill>
              </a:rPr>
              <a:t>help you look at equity </a:t>
            </a:r>
          </a:p>
          <a:p>
            <a:pPr lvl="1"/>
            <a:r>
              <a:rPr lang="en-US" sz="2400" dirty="0" smtClean="0">
                <a:solidFill>
                  <a:schemeClr val="tx1"/>
                </a:solidFill>
              </a:rPr>
              <a:t>identify trends/patterns in recognition </a:t>
            </a:r>
          </a:p>
          <a:p>
            <a:endParaRPr lang="en-US" sz="2600" b="1" dirty="0" smtClean="0">
              <a:solidFill>
                <a:schemeClr val="accent5">
                  <a:lumMod val="60000"/>
                  <a:lumOff val="40000"/>
                </a:schemeClr>
              </a:solidFill>
            </a:endParaRPr>
          </a:p>
          <a:p>
            <a:r>
              <a:rPr lang="en-US" sz="2600" dirty="0" smtClean="0">
                <a:solidFill>
                  <a:schemeClr val="tx1"/>
                </a:solidFill>
              </a:rPr>
              <a:t>Challenges</a:t>
            </a:r>
          </a:p>
          <a:p>
            <a:pPr lvl="1"/>
            <a:r>
              <a:rPr lang="en-US" sz="2400" dirty="0" smtClean="0">
                <a:solidFill>
                  <a:schemeClr val="tx1"/>
                </a:solidFill>
              </a:rPr>
              <a:t>Tracking can take time and more energy than expected (you have to plan ahead)</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5218AA6-39F1-4B5F-8B04-F1A6836FF716}" type="slidenum">
              <a:rPr lang="en-US" smtClean="0"/>
              <a:t>39</a:t>
            </a:fld>
            <a:endParaRPr lang="en-US"/>
          </a:p>
        </p:txBody>
      </p:sp>
    </p:spTree>
    <p:extLst>
      <p:ext uri="{BB962C8B-B14F-4D97-AF65-F5344CB8AC3E}">
        <p14:creationId xmlns:p14="http://schemas.microsoft.com/office/powerpoint/2010/main" val="95445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Substitute </a:t>
            </a:r>
            <a:r>
              <a:rPr lang="en-US" dirty="0" smtClean="0"/>
              <a:t>Reimbursement Reminder</a:t>
            </a:r>
            <a:endParaRPr lang="en-US" dirty="0"/>
          </a:p>
        </p:txBody>
      </p:sp>
      <p:sp>
        <p:nvSpPr>
          <p:cNvPr id="3" name="Content Placeholder 2"/>
          <p:cNvSpPr>
            <a:spLocks noGrp="1"/>
          </p:cNvSpPr>
          <p:nvPr>
            <p:ph idx="1"/>
          </p:nvPr>
        </p:nvSpPr>
        <p:spPr>
          <a:xfrm>
            <a:off x="1371600" y="2074460"/>
            <a:ext cx="9601200" cy="3792940"/>
          </a:xfrm>
        </p:spPr>
        <p:txBody>
          <a:bodyPr>
            <a:normAutofit/>
          </a:bodyPr>
          <a:lstStyle/>
          <a:p>
            <a:r>
              <a:rPr lang="en-US" sz="2400" dirty="0"/>
              <a:t>The Department of Education will provide substitute reimbursement for REGISTERED participants.  </a:t>
            </a:r>
          </a:p>
          <a:p>
            <a:endParaRPr lang="en-US" sz="2400" dirty="0"/>
          </a:p>
          <a:p>
            <a:r>
              <a:rPr lang="en-US" sz="2400" dirty="0"/>
              <a:t>Please request your Business Office to forward substitute PFAs electronically within 30 days of the training event to Alicia </a:t>
            </a:r>
            <a:r>
              <a:rPr lang="en-US" sz="2400" dirty="0" err="1"/>
              <a:t>Balcerak</a:t>
            </a:r>
            <a:r>
              <a:rPr lang="en-US" sz="2400" dirty="0"/>
              <a:t> at </a:t>
            </a:r>
            <a:r>
              <a:rPr lang="en-US" sz="2400" u="sng" dirty="0">
                <a:hlinkClick r:id="rId3"/>
              </a:rPr>
              <a:t>Alicia.Balcerak@doe.k12.de.us</a:t>
            </a:r>
            <a:r>
              <a:rPr lang="en-US" sz="2400" dirty="0"/>
              <a:t>.</a:t>
            </a:r>
            <a:r>
              <a:rPr lang="en-US" sz="2400" dirty="0" smtClean="0"/>
              <a:t>.</a:t>
            </a:r>
            <a:endParaRPr lang="en-US" sz="2400" dirty="0"/>
          </a:p>
          <a:p>
            <a:endParaRPr lang="en-US" sz="2400" dirty="0"/>
          </a:p>
          <a:p>
            <a:r>
              <a:rPr lang="en-US" sz="2400" dirty="0"/>
              <a:t>All PD confirmation emails will contain PFA information.  </a:t>
            </a:r>
          </a:p>
          <a:p>
            <a:endParaRPr lang="en-US" sz="2400" dirty="0"/>
          </a:p>
          <a:p>
            <a:endParaRPr lang="en-US" dirty="0"/>
          </a:p>
        </p:txBody>
      </p:sp>
    </p:spTree>
    <p:extLst>
      <p:ext uri="{BB962C8B-B14F-4D97-AF65-F5344CB8AC3E}">
        <p14:creationId xmlns:p14="http://schemas.microsoft.com/office/powerpoint/2010/main" val="1310130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0573"/>
            <a:ext cx="8596668" cy="1320800"/>
          </a:xfrm>
        </p:spPr>
        <p:txBody>
          <a:bodyPr>
            <a:normAutofit fontScale="90000"/>
          </a:bodyPr>
          <a:lstStyle/>
          <a:p>
            <a:r>
              <a:rPr lang="en-US" dirty="0" smtClean="0"/>
              <a:t>PBIS Rewards</a:t>
            </a:r>
            <a:br>
              <a:rPr lang="en-US" dirty="0" smtClean="0"/>
            </a:br>
            <a:r>
              <a:rPr lang="en-US" i="1" dirty="0" smtClean="0"/>
              <a:t>More information for your decision-making</a:t>
            </a:r>
            <a:endParaRPr lang="en-US" dirty="0"/>
          </a:p>
        </p:txBody>
      </p:sp>
      <p:graphicFrame>
        <p:nvGraphicFramePr>
          <p:cNvPr id="5" name="Table 4"/>
          <p:cNvGraphicFramePr>
            <a:graphicFrameLocks noGrp="1"/>
          </p:cNvGraphicFramePr>
          <p:nvPr>
            <p:extLst/>
          </p:nvPr>
        </p:nvGraphicFramePr>
        <p:xfrm>
          <a:off x="897148" y="1631373"/>
          <a:ext cx="10800272" cy="4409989"/>
        </p:xfrm>
        <a:graphic>
          <a:graphicData uri="http://schemas.openxmlformats.org/drawingml/2006/table">
            <a:tbl>
              <a:tblPr firstRow="1" firstCol="1" bandRow="1">
                <a:tableStyleId>{21E4AEA4-8DFA-4A89-87EB-49C32662AFE0}</a:tableStyleId>
              </a:tblPr>
              <a:tblGrid>
                <a:gridCol w="1555666">
                  <a:extLst>
                    <a:ext uri="{9D8B030D-6E8A-4147-A177-3AD203B41FA5}">
                      <a16:colId xmlns:a16="http://schemas.microsoft.com/office/drawing/2014/main" val="479871393"/>
                    </a:ext>
                  </a:extLst>
                </a:gridCol>
                <a:gridCol w="2106384">
                  <a:extLst>
                    <a:ext uri="{9D8B030D-6E8A-4147-A177-3AD203B41FA5}">
                      <a16:colId xmlns:a16="http://schemas.microsoft.com/office/drawing/2014/main" val="4217402166"/>
                    </a:ext>
                  </a:extLst>
                </a:gridCol>
                <a:gridCol w="2106384">
                  <a:extLst>
                    <a:ext uri="{9D8B030D-6E8A-4147-A177-3AD203B41FA5}">
                      <a16:colId xmlns:a16="http://schemas.microsoft.com/office/drawing/2014/main" val="3374160137"/>
                    </a:ext>
                  </a:extLst>
                </a:gridCol>
                <a:gridCol w="2106384">
                  <a:extLst>
                    <a:ext uri="{9D8B030D-6E8A-4147-A177-3AD203B41FA5}">
                      <a16:colId xmlns:a16="http://schemas.microsoft.com/office/drawing/2014/main" val="2504756595"/>
                    </a:ext>
                  </a:extLst>
                </a:gridCol>
                <a:gridCol w="1484286">
                  <a:extLst>
                    <a:ext uri="{9D8B030D-6E8A-4147-A177-3AD203B41FA5}">
                      <a16:colId xmlns:a16="http://schemas.microsoft.com/office/drawing/2014/main" val="3249212583"/>
                    </a:ext>
                  </a:extLst>
                </a:gridCol>
                <a:gridCol w="1441168">
                  <a:extLst>
                    <a:ext uri="{9D8B030D-6E8A-4147-A177-3AD203B41FA5}">
                      <a16:colId xmlns:a16="http://schemas.microsoft.com/office/drawing/2014/main" val="2894591432"/>
                    </a:ext>
                  </a:extLst>
                </a:gridCol>
              </a:tblGrid>
              <a:tr h="1323691">
                <a:tc>
                  <a:txBody>
                    <a:bodyPr/>
                    <a:lstStyle/>
                    <a:p>
                      <a:pPr marL="0" marR="0" algn="ctr">
                        <a:spcBef>
                          <a:spcPts val="0"/>
                        </a:spcBef>
                        <a:spcAft>
                          <a:spcPts val="0"/>
                        </a:spcAft>
                      </a:pPr>
                      <a:r>
                        <a:rPr lang="en-US" sz="2000" dirty="0">
                          <a:effectLst/>
                        </a:rPr>
                        <a:t>School </a:t>
                      </a:r>
                      <a:r>
                        <a:rPr lang="en-US" sz="2000" dirty="0" smtClean="0">
                          <a:effectLst/>
                        </a:rPr>
                        <a:t>Size</a:t>
                      </a:r>
                    </a:p>
                    <a:p>
                      <a:pPr marL="0" marR="0" algn="ctr">
                        <a:spcBef>
                          <a:spcPts val="0"/>
                        </a:spcBef>
                        <a:spcAft>
                          <a:spcPts val="0"/>
                        </a:spcAft>
                      </a:pPr>
                      <a:r>
                        <a:rPr lang="en-US" sz="2000" dirty="0" smtClean="0">
                          <a:effectLst/>
                        </a:rPr>
                        <a:t>(# of students)</a:t>
                      </a:r>
                      <a:endParaRPr lang="en-US" sz="2000" dirty="0">
                        <a:solidFill>
                          <a:sysClr val="windowText" lastClr="000000"/>
                        </a:solidFill>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Estimated cost for Base </a:t>
                      </a:r>
                      <a:r>
                        <a:rPr lang="en-US" sz="2000" dirty="0" smtClean="0">
                          <a:effectLst/>
                        </a:rPr>
                        <a:t>Features</a:t>
                      </a:r>
                      <a:endParaRPr lang="en-US" sz="2000" dirty="0">
                        <a:effectLst/>
                      </a:endParaRPr>
                    </a:p>
                    <a:p>
                      <a:pPr marL="0" marR="0" algn="ctr">
                        <a:spcBef>
                          <a:spcPts val="0"/>
                        </a:spcBef>
                        <a:spcAft>
                          <a:spcPts val="0"/>
                        </a:spcAft>
                      </a:pPr>
                      <a:r>
                        <a:rPr lang="en-US" sz="2000" dirty="0" smtClean="0">
                          <a:effectLst/>
                        </a:rPr>
                        <a:t>= $</a:t>
                      </a:r>
                      <a:r>
                        <a:rPr lang="en-US" sz="2000" dirty="0">
                          <a:effectLst/>
                        </a:rPr>
                        <a:t>500 </a:t>
                      </a:r>
                      <a:r>
                        <a:rPr lang="en-US" sz="2000" dirty="0" err="1">
                          <a:effectLst/>
                        </a:rPr>
                        <a:t>Yr</a:t>
                      </a:r>
                      <a:endParaRPr lang="en-US" sz="2000" dirty="0">
                        <a:solidFill>
                          <a:sysClr val="windowText" lastClr="000000"/>
                        </a:solidFill>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Estimated cost With Teacher Workplace </a:t>
                      </a:r>
                      <a:r>
                        <a:rPr lang="en-US" sz="2000" dirty="0" err="1">
                          <a:effectLst/>
                        </a:rPr>
                        <a:t>Addon</a:t>
                      </a:r>
                      <a:endParaRPr lang="en-US" sz="2000" dirty="0">
                        <a:solidFill>
                          <a:sysClr val="windowText" lastClr="000000"/>
                        </a:solidFill>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Estimated cost With Advanced Referral System</a:t>
                      </a:r>
                    </a:p>
                    <a:p>
                      <a:pPr marL="0" marR="0" algn="ctr">
                        <a:spcBef>
                          <a:spcPts val="0"/>
                        </a:spcBef>
                        <a:spcAft>
                          <a:spcPts val="0"/>
                        </a:spcAft>
                      </a:pPr>
                      <a:r>
                        <a:rPr lang="en-US" sz="2000" dirty="0">
                          <a:effectLst/>
                        </a:rPr>
                        <a:t>$350 </a:t>
                      </a:r>
                      <a:r>
                        <a:rPr lang="en-US" sz="2000" dirty="0" err="1">
                          <a:effectLst/>
                        </a:rPr>
                        <a:t>yr</a:t>
                      </a:r>
                      <a:endParaRPr lang="en-US" sz="2000" dirty="0">
                        <a:solidFill>
                          <a:sysClr val="windowText" lastClr="000000"/>
                        </a:solidFill>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Student </a:t>
                      </a:r>
                      <a:r>
                        <a:rPr lang="en-US" sz="2000" dirty="0" smtClean="0">
                          <a:effectLst/>
                        </a:rPr>
                        <a:t>Fee</a:t>
                      </a:r>
                    </a:p>
                    <a:p>
                      <a:pPr marL="0" marR="0" algn="ctr">
                        <a:spcBef>
                          <a:spcPts val="0"/>
                        </a:spcBef>
                        <a:spcAft>
                          <a:spcPts val="0"/>
                        </a:spcAft>
                      </a:pPr>
                      <a:r>
                        <a:rPr lang="en-US" sz="2000" dirty="0" smtClean="0">
                          <a:effectLst/>
                        </a:rPr>
                        <a:t>$</a:t>
                      </a:r>
                      <a:r>
                        <a:rPr lang="en-US" sz="2000" dirty="0">
                          <a:effectLst/>
                        </a:rPr>
                        <a:t>1.75 each</a:t>
                      </a:r>
                      <a:endParaRPr lang="en-US" sz="2000" dirty="0">
                        <a:solidFill>
                          <a:sysClr val="windowText" lastClr="000000"/>
                        </a:solidFill>
                        <a:effectLst/>
                        <a:latin typeface="+mj-lt"/>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 </a:t>
                      </a:r>
                      <a:r>
                        <a:rPr lang="en-US" sz="2000" dirty="0" smtClean="0">
                          <a:effectLst/>
                        </a:rPr>
                        <a:t>COST</a:t>
                      </a:r>
                      <a:r>
                        <a:rPr lang="en-US" sz="2000" baseline="0" dirty="0" smtClean="0">
                          <a:effectLst/>
                        </a:rPr>
                        <a:t> ESTIMATE</a:t>
                      </a:r>
                      <a:endParaRPr lang="en-US" sz="2000" dirty="0">
                        <a:solidFill>
                          <a:sysClr val="windowText" lastClr="000000"/>
                        </a:solidFill>
                        <a:effectLst/>
                        <a:latin typeface="+mj-lt"/>
                        <a:ea typeface="Calibri" panose="020F0502020204030204" pitchFamily="34" charset="0"/>
                      </a:endParaRPr>
                    </a:p>
                  </a:txBody>
                  <a:tcPr marL="0" marR="0" marT="0" marB="0" anchor="ctr"/>
                </a:tc>
                <a:extLst>
                  <a:ext uri="{0D108BD9-81ED-4DB2-BD59-A6C34878D82A}">
                    <a16:rowId xmlns:a16="http://schemas.microsoft.com/office/drawing/2014/main" val="1932415067"/>
                  </a:ext>
                </a:extLst>
              </a:tr>
              <a:tr h="1100971">
                <a:tc>
                  <a:txBody>
                    <a:bodyPr/>
                    <a:lstStyle/>
                    <a:p>
                      <a:pPr marL="0" marR="0" algn="ctr">
                        <a:spcBef>
                          <a:spcPts val="0"/>
                        </a:spcBef>
                        <a:spcAft>
                          <a:spcPts val="0"/>
                        </a:spcAft>
                      </a:pPr>
                      <a:r>
                        <a:rPr lang="en-US" sz="2000" dirty="0" smtClean="0">
                          <a:effectLst/>
                        </a:rPr>
                        <a:t>50</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$500 Yr</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Included in Base</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175</a:t>
                      </a:r>
                      <a:endParaRPr lang="en-US" sz="2000">
                        <a:effectLst/>
                        <a:latin typeface="+mj-lt"/>
                        <a:ea typeface="Calibri" panose="020F0502020204030204" pitchFamily="34"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effectLst/>
                        </a:rPr>
                        <a:t>0 -</a:t>
                      </a:r>
                      <a:r>
                        <a:rPr lang="en-US" sz="2000" baseline="0" dirty="0" smtClean="0">
                          <a:effectLst/>
                        </a:rPr>
                        <a:t> </a:t>
                      </a:r>
                      <a:r>
                        <a:rPr lang="en-US" sz="2000" dirty="0" smtClean="0">
                          <a:effectLst/>
                        </a:rPr>
                        <a:t>Small School Discount</a:t>
                      </a:r>
                      <a:endParaRPr lang="en-US" sz="2000" dirty="0" smtClean="0">
                        <a:effectLst/>
                        <a:latin typeface="+mj-lt"/>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a:effectLst/>
                        </a:rPr>
                        <a:t>$675</a:t>
                      </a:r>
                      <a:endParaRPr lang="en-US" sz="2000">
                        <a:effectLst/>
                        <a:latin typeface="+mj-lt"/>
                        <a:ea typeface="Calibri" panose="020F0502020204030204" pitchFamily="34" charset="0"/>
                      </a:endParaRPr>
                    </a:p>
                  </a:txBody>
                  <a:tcPr marL="0" marR="0" marT="0" marB="0" anchor="ctr"/>
                </a:tc>
                <a:extLst>
                  <a:ext uri="{0D108BD9-81ED-4DB2-BD59-A6C34878D82A}">
                    <a16:rowId xmlns:a16="http://schemas.microsoft.com/office/drawing/2014/main" val="3447786826"/>
                  </a:ext>
                </a:extLst>
              </a:tr>
              <a:tr h="441184">
                <a:tc>
                  <a:txBody>
                    <a:bodyPr/>
                    <a:lstStyle/>
                    <a:p>
                      <a:pPr marL="0" marR="0" algn="ctr">
                        <a:spcBef>
                          <a:spcPts val="0"/>
                        </a:spcBef>
                        <a:spcAft>
                          <a:spcPts val="0"/>
                        </a:spcAft>
                      </a:pPr>
                      <a:r>
                        <a:rPr lang="en-US" sz="2000">
                          <a:effectLst/>
                        </a:rPr>
                        <a:t>250</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$500 Yr</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Included in Base</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350</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$437.50</a:t>
                      </a:r>
                      <a:endParaRPr lang="en-US" sz="2000">
                        <a:effectLst/>
                        <a:latin typeface="+mj-lt"/>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a:t>
                      </a:r>
                      <a:r>
                        <a:rPr lang="en-US" sz="2000" dirty="0" smtClean="0">
                          <a:effectLst/>
                        </a:rPr>
                        <a:t>1287.50</a:t>
                      </a:r>
                      <a:endParaRPr lang="en-US" sz="2000" dirty="0">
                        <a:effectLst/>
                        <a:latin typeface="+mj-lt"/>
                        <a:ea typeface="Calibri" panose="020F0502020204030204" pitchFamily="34" charset="0"/>
                      </a:endParaRPr>
                    </a:p>
                  </a:txBody>
                  <a:tcPr marL="0" marR="0" marT="0" marB="0" anchor="ctr"/>
                </a:tc>
                <a:extLst>
                  <a:ext uri="{0D108BD9-81ED-4DB2-BD59-A6C34878D82A}">
                    <a16:rowId xmlns:a16="http://schemas.microsoft.com/office/drawing/2014/main" val="1336708965"/>
                  </a:ext>
                </a:extLst>
              </a:tr>
              <a:tr h="441184">
                <a:tc>
                  <a:txBody>
                    <a:bodyPr/>
                    <a:lstStyle/>
                    <a:p>
                      <a:pPr marL="0" marR="0" algn="ctr">
                        <a:spcBef>
                          <a:spcPts val="0"/>
                        </a:spcBef>
                        <a:spcAft>
                          <a:spcPts val="0"/>
                        </a:spcAft>
                      </a:pPr>
                      <a:r>
                        <a:rPr lang="en-US" sz="2000">
                          <a:effectLst/>
                        </a:rPr>
                        <a:t>500</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$500 Yr</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Included in Base</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350</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$775</a:t>
                      </a:r>
                      <a:endParaRPr lang="en-US" sz="2000" dirty="0">
                        <a:effectLst/>
                        <a:latin typeface="+mj-lt"/>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a:effectLst/>
                        </a:rPr>
                        <a:t>$1625</a:t>
                      </a:r>
                      <a:endParaRPr lang="en-US" sz="2000">
                        <a:effectLst/>
                        <a:latin typeface="+mj-lt"/>
                        <a:ea typeface="Calibri" panose="020F0502020204030204" pitchFamily="34" charset="0"/>
                      </a:endParaRPr>
                    </a:p>
                  </a:txBody>
                  <a:tcPr marL="0" marR="0" marT="0" marB="0" anchor="ctr"/>
                </a:tc>
                <a:extLst>
                  <a:ext uri="{0D108BD9-81ED-4DB2-BD59-A6C34878D82A}">
                    <a16:rowId xmlns:a16="http://schemas.microsoft.com/office/drawing/2014/main" val="4092594333"/>
                  </a:ext>
                </a:extLst>
              </a:tr>
              <a:tr h="441184">
                <a:tc>
                  <a:txBody>
                    <a:bodyPr/>
                    <a:lstStyle/>
                    <a:p>
                      <a:pPr marL="0" marR="0" algn="ctr">
                        <a:spcBef>
                          <a:spcPts val="0"/>
                        </a:spcBef>
                        <a:spcAft>
                          <a:spcPts val="0"/>
                        </a:spcAft>
                      </a:pPr>
                      <a:r>
                        <a:rPr lang="en-US" sz="2000">
                          <a:effectLst/>
                        </a:rPr>
                        <a:t>1000</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$500 Yr</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Included in Base</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350</a:t>
                      </a:r>
                      <a:endParaRPr lang="en-US" sz="200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$1750</a:t>
                      </a:r>
                      <a:endParaRPr lang="en-US" sz="2000" dirty="0">
                        <a:effectLst/>
                        <a:latin typeface="+mj-lt"/>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a:effectLst/>
                        </a:rPr>
                        <a:t>$2600</a:t>
                      </a:r>
                      <a:endParaRPr lang="en-US" sz="2000">
                        <a:effectLst/>
                        <a:latin typeface="+mj-lt"/>
                        <a:ea typeface="Calibri" panose="020F0502020204030204" pitchFamily="34" charset="0"/>
                      </a:endParaRPr>
                    </a:p>
                  </a:txBody>
                  <a:tcPr marL="0" marR="0" marT="0" marB="0" anchor="ctr"/>
                </a:tc>
                <a:extLst>
                  <a:ext uri="{0D108BD9-81ED-4DB2-BD59-A6C34878D82A}">
                    <a16:rowId xmlns:a16="http://schemas.microsoft.com/office/drawing/2014/main" val="268208488"/>
                  </a:ext>
                </a:extLst>
              </a:tr>
              <a:tr h="661775">
                <a:tc>
                  <a:txBody>
                    <a:bodyPr/>
                    <a:lstStyle/>
                    <a:p>
                      <a:pPr marL="0" marR="0" algn="ctr">
                        <a:spcBef>
                          <a:spcPts val="0"/>
                        </a:spcBef>
                        <a:spcAft>
                          <a:spcPts val="0"/>
                        </a:spcAft>
                      </a:pPr>
                      <a:r>
                        <a:rPr lang="en-US" sz="2000" dirty="0" smtClean="0">
                          <a:effectLst/>
                        </a:rPr>
                        <a:t>2500</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$500 </a:t>
                      </a:r>
                      <a:r>
                        <a:rPr lang="en-US" sz="2000" dirty="0" err="1">
                          <a:effectLst/>
                        </a:rPr>
                        <a:t>Yr</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Included in Base</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350</a:t>
                      </a:r>
                      <a:endParaRPr lang="en-US" sz="20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$4375</a:t>
                      </a:r>
                      <a:endParaRPr lang="en-US" sz="2000" dirty="0">
                        <a:effectLst/>
                        <a:latin typeface="+mj-lt"/>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$5225</a:t>
                      </a:r>
                      <a:endParaRPr lang="en-US" sz="2000" dirty="0">
                        <a:effectLst/>
                        <a:latin typeface="+mj-lt"/>
                        <a:ea typeface="Calibri" panose="020F0502020204030204" pitchFamily="34" charset="0"/>
                      </a:endParaRPr>
                    </a:p>
                  </a:txBody>
                  <a:tcPr marL="0" marR="0" marT="0" marB="0" anchor="ctr"/>
                </a:tc>
                <a:extLst>
                  <a:ext uri="{0D108BD9-81ED-4DB2-BD59-A6C34878D82A}">
                    <a16:rowId xmlns:a16="http://schemas.microsoft.com/office/drawing/2014/main" val="3760329320"/>
                  </a:ext>
                </a:extLst>
              </a:tr>
            </a:tbl>
          </a:graphicData>
        </a:graphic>
      </p:graphicFrame>
    </p:spTree>
    <p:extLst>
      <p:ext uri="{BB962C8B-B14F-4D97-AF65-F5344CB8AC3E}">
        <p14:creationId xmlns:p14="http://schemas.microsoft.com/office/powerpoint/2010/main" val="3307686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PBIS Rewards</a:t>
            </a:r>
            <a:br>
              <a:rPr lang="en-US" dirty="0"/>
            </a:br>
            <a:r>
              <a:rPr lang="en-US" i="1" dirty="0"/>
              <a:t>Considerations for your decision-making</a:t>
            </a:r>
            <a:r>
              <a:rPr lang="en-US" dirty="0"/>
              <a:t/>
            </a:r>
            <a:br>
              <a:rPr lang="en-US" dirty="0"/>
            </a:br>
            <a:endParaRPr lang="en-US" dirty="0"/>
          </a:p>
        </p:txBody>
      </p:sp>
      <p:sp>
        <p:nvSpPr>
          <p:cNvPr id="3" name="Content Placeholder 2"/>
          <p:cNvSpPr>
            <a:spLocks noGrp="1"/>
          </p:cNvSpPr>
          <p:nvPr>
            <p:ph idx="1"/>
          </p:nvPr>
        </p:nvSpPr>
        <p:spPr>
          <a:xfrm>
            <a:off x="825741" y="2266108"/>
            <a:ext cx="8448261" cy="4192951"/>
          </a:xfrm>
        </p:spPr>
        <p:txBody>
          <a:bodyPr>
            <a:normAutofit/>
          </a:bodyPr>
          <a:lstStyle/>
          <a:p>
            <a:pPr fontAlgn="t"/>
            <a:r>
              <a:rPr lang="en-US" sz="3000" dirty="0" smtClean="0"/>
              <a:t>10% District discount is available</a:t>
            </a:r>
          </a:p>
          <a:p>
            <a:pPr fontAlgn="t"/>
            <a:r>
              <a:rPr lang="en-US" sz="3000" dirty="0" smtClean="0"/>
              <a:t>Timing of photos/badges</a:t>
            </a:r>
          </a:p>
          <a:p>
            <a:pPr fontAlgn="t"/>
            <a:r>
              <a:rPr lang="en-US" sz="3000" dirty="0" smtClean="0"/>
              <a:t>Current functioning of SW systems</a:t>
            </a:r>
          </a:p>
          <a:p>
            <a:pPr fontAlgn="t"/>
            <a:r>
              <a:rPr lang="en-US" sz="3000" smtClean="0"/>
              <a:t>Other considerations?</a:t>
            </a:r>
            <a:endParaRPr lang="en-US" sz="3000" dirty="0" smtClean="0"/>
          </a:p>
          <a:p>
            <a:pPr marL="0" indent="0" fontAlgn="t">
              <a:buNone/>
            </a:pPr>
            <a:r>
              <a:rPr lang="en-US" sz="3000" dirty="0" smtClean="0"/>
              <a:t> </a:t>
            </a:r>
            <a:endParaRPr lang="en-US" sz="3000" dirty="0"/>
          </a:p>
        </p:txBody>
      </p:sp>
    </p:spTree>
    <p:extLst>
      <p:ext uri="{BB962C8B-B14F-4D97-AF65-F5344CB8AC3E}">
        <p14:creationId xmlns:p14="http://schemas.microsoft.com/office/powerpoint/2010/main" val="418055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20" y="5068070"/>
            <a:ext cx="6044742" cy="1320800"/>
          </a:xfrm>
        </p:spPr>
        <p:txBody>
          <a:bodyPr>
            <a:normAutofit/>
          </a:bodyPr>
          <a:lstStyle/>
          <a:p>
            <a:r>
              <a:rPr lang="en-US" sz="3200" u="sng" dirty="0">
                <a:hlinkClick r:id="rId3"/>
              </a:rPr>
              <a:t>https://www.pbisrewards.com/about/demo-video-v5/</a:t>
            </a:r>
            <a:endParaRPr lang="en-US" sz="3200" dirty="0"/>
          </a:p>
        </p:txBody>
      </p:sp>
      <p:pic>
        <p:nvPicPr>
          <p:cNvPr id="5" name="Content Placeholder 4"/>
          <p:cNvPicPr>
            <a:picLocks noGrp="1" noChangeAspect="1"/>
          </p:cNvPicPr>
          <p:nvPr>
            <p:ph idx="1"/>
          </p:nvPr>
        </p:nvPicPr>
        <p:blipFill>
          <a:blip r:embed="rId4"/>
          <a:stretch>
            <a:fillRect/>
          </a:stretch>
        </p:blipFill>
        <p:spPr>
          <a:xfrm>
            <a:off x="7320048" y="1065428"/>
            <a:ext cx="4006761" cy="4663042"/>
          </a:xfrm>
          <a:prstGeom prst="rect">
            <a:avLst/>
          </a:prstGeom>
        </p:spPr>
      </p:pic>
      <p:sp>
        <p:nvSpPr>
          <p:cNvPr id="4" name="Slide Number Placeholder 3"/>
          <p:cNvSpPr>
            <a:spLocks noGrp="1"/>
          </p:cNvSpPr>
          <p:nvPr>
            <p:ph type="sldNum" sz="quarter" idx="12"/>
          </p:nvPr>
        </p:nvSpPr>
        <p:spPr>
          <a:xfrm>
            <a:off x="8640090" y="5880725"/>
            <a:ext cx="683339" cy="365125"/>
          </a:xfrm>
        </p:spPr>
        <p:txBody>
          <a:bodyPr/>
          <a:lstStyle/>
          <a:p>
            <a:fld id="{75218AA6-39F1-4B5F-8B04-F1A6836FF716}" type="slidenum">
              <a:rPr lang="en-US" smtClean="0"/>
              <a:t>42</a:t>
            </a:fld>
            <a:endParaRPr lang="en-US"/>
          </a:p>
        </p:txBody>
      </p:sp>
      <p:pic>
        <p:nvPicPr>
          <p:cNvPr id="6" name="Picture 5"/>
          <p:cNvPicPr>
            <a:picLocks noChangeAspect="1"/>
          </p:cNvPicPr>
          <p:nvPr/>
        </p:nvPicPr>
        <p:blipFill>
          <a:blip r:embed="rId5"/>
          <a:stretch>
            <a:fillRect/>
          </a:stretch>
        </p:blipFill>
        <p:spPr>
          <a:xfrm>
            <a:off x="1589170" y="1256199"/>
            <a:ext cx="1702761" cy="2660564"/>
          </a:xfrm>
          <a:prstGeom prst="rect">
            <a:avLst/>
          </a:prstGeom>
        </p:spPr>
      </p:pic>
      <p:sp>
        <p:nvSpPr>
          <p:cNvPr id="8" name="Title 1"/>
          <p:cNvSpPr txBox="1">
            <a:spLocks/>
          </p:cNvSpPr>
          <p:nvPr/>
        </p:nvSpPr>
        <p:spPr>
          <a:xfrm>
            <a:off x="677334" y="310573"/>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Demonstration &amp; Video Resources:</a:t>
            </a:r>
            <a:endParaRPr lang="en-US" i="1" dirty="0"/>
          </a:p>
        </p:txBody>
      </p:sp>
      <p:pic>
        <p:nvPicPr>
          <p:cNvPr id="3" name="Picture 2"/>
          <p:cNvPicPr>
            <a:picLocks noChangeAspect="1"/>
          </p:cNvPicPr>
          <p:nvPr/>
        </p:nvPicPr>
        <p:blipFill>
          <a:blip r:embed="rId6"/>
          <a:stretch>
            <a:fillRect/>
          </a:stretch>
        </p:blipFill>
        <p:spPr>
          <a:xfrm>
            <a:off x="3291931" y="1356535"/>
            <a:ext cx="2262444" cy="3135881"/>
          </a:xfrm>
          <a:prstGeom prst="rect">
            <a:avLst/>
          </a:prstGeom>
        </p:spPr>
      </p:pic>
    </p:spTree>
    <p:extLst>
      <p:ext uri="{BB962C8B-B14F-4D97-AF65-F5344CB8AC3E}">
        <p14:creationId xmlns:p14="http://schemas.microsoft.com/office/powerpoint/2010/main" val="471275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Reporting Tool (DDRT)</a:t>
            </a:r>
          </a:p>
        </p:txBody>
      </p:sp>
      <p:sp>
        <p:nvSpPr>
          <p:cNvPr id="3" name="Content Placeholder 2"/>
          <p:cNvSpPr>
            <a:spLocks noGrp="1"/>
          </p:cNvSpPr>
          <p:nvPr>
            <p:ph idx="1"/>
          </p:nvPr>
        </p:nvSpPr>
        <p:spPr>
          <a:xfrm>
            <a:off x="1024129" y="1981200"/>
            <a:ext cx="9720073" cy="4328160"/>
          </a:xfrm>
        </p:spPr>
        <p:txBody>
          <a:bodyPr>
            <a:normAutofit/>
          </a:bodyPr>
          <a:lstStyle/>
          <a:p>
            <a:pPr lvl="1"/>
            <a:r>
              <a:rPr lang="en-US" sz="2800" dirty="0" smtClean="0"/>
              <a:t>Templates </a:t>
            </a:r>
            <a:r>
              <a:rPr lang="en-US" sz="2800" dirty="0"/>
              <a:t>available on website</a:t>
            </a:r>
          </a:p>
          <a:p>
            <a:pPr lvl="2"/>
            <a:r>
              <a:rPr lang="en-US" sz="2800" dirty="0"/>
              <a:t>Tier 1: Forms &amp; Tools / Program Development &amp; </a:t>
            </a:r>
            <a:r>
              <a:rPr lang="en-US" sz="2800" dirty="0" smtClean="0"/>
              <a:t>Evaluation</a:t>
            </a:r>
          </a:p>
          <a:p>
            <a:pPr lvl="2"/>
            <a:endParaRPr lang="en-US" sz="2800" dirty="0"/>
          </a:p>
          <a:p>
            <a:pPr lvl="1"/>
            <a:r>
              <a:rPr lang="en-US" sz="2800" dirty="0"/>
              <a:t>Submission 2x per year</a:t>
            </a:r>
          </a:p>
          <a:p>
            <a:pPr lvl="2"/>
            <a:r>
              <a:rPr lang="en-US" sz="2800" dirty="0"/>
              <a:t>January 11</a:t>
            </a:r>
            <a:r>
              <a:rPr lang="en-US" sz="2800" baseline="30000" dirty="0"/>
              <a:t>th</a:t>
            </a:r>
            <a:r>
              <a:rPr lang="en-US" sz="2800" dirty="0"/>
              <a:t> &amp; June 21</a:t>
            </a:r>
            <a:r>
              <a:rPr lang="en-US" sz="2800" baseline="30000" dirty="0"/>
              <a:t>st</a:t>
            </a:r>
            <a:endParaRPr lang="en-US" sz="2800" dirty="0"/>
          </a:p>
          <a:p>
            <a:endParaRPr lang="en-US" sz="3200" dirty="0">
              <a:solidFill>
                <a:srgbClr val="FF0000"/>
              </a:solidFill>
            </a:endParaRPr>
          </a:p>
        </p:txBody>
      </p:sp>
    </p:spTree>
    <p:extLst>
      <p:ext uri="{BB962C8B-B14F-4D97-AF65-F5344CB8AC3E}">
        <p14:creationId xmlns:p14="http://schemas.microsoft.com/office/powerpoint/2010/main" val="843303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Assessment of Strengths &amp; Needs for PBS - DASNPBS</a:t>
            </a:r>
            <a:endParaRPr lang="en-US" dirty="0"/>
          </a:p>
        </p:txBody>
      </p:sp>
      <p:sp>
        <p:nvSpPr>
          <p:cNvPr id="3" name="Content Placeholder 2"/>
          <p:cNvSpPr>
            <a:spLocks noGrp="1"/>
          </p:cNvSpPr>
          <p:nvPr>
            <p:ph idx="1"/>
          </p:nvPr>
        </p:nvSpPr>
        <p:spPr>
          <a:xfrm>
            <a:off x="1500997" y="1828800"/>
            <a:ext cx="8081156" cy="4480560"/>
          </a:xfrm>
        </p:spPr>
        <p:txBody>
          <a:bodyPr>
            <a:normAutofit fontScale="85000" lnSpcReduction="20000"/>
          </a:bodyPr>
          <a:lstStyle/>
          <a:p>
            <a:endParaRPr lang="en-US" sz="2800" dirty="0"/>
          </a:p>
          <a:p>
            <a:r>
              <a:rPr lang="en-US" sz="3000" dirty="0" smtClean="0"/>
              <a:t>DE </a:t>
            </a:r>
            <a:r>
              <a:rPr lang="en-US" sz="3000" dirty="0"/>
              <a:t>Assessment of Strengths and Needs</a:t>
            </a:r>
          </a:p>
          <a:p>
            <a:pPr lvl="1"/>
            <a:r>
              <a:rPr lang="en-US" sz="2600" dirty="0" smtClean="0"/>
              <a:t>Four sections:</a:t>
            </a:r>
            <a:endParaRPr lang="en-US" sz="2600" dirty="0"/>
          </a:p>
          <a:p>
            <a:pPr lvl="1"/>
            <a:r>
              <a:rPr lang="en-US" sz="2600" dirty="0" smtClean="0"/>
              <a:t>Tier 1: Program Development &amp; Evaluation</a:t>
            </a:r>
          </a:p>
          <a:p>
            <a:pPr lvl="1"/>
            <a:r>
              <a:rPr lang="en-US" sz="2600" dirty="0" smtClean="0"/>
              <a:t>Prevention: School-wide &amp; Classroom Systems</a:t>
            </a:r>
          </a:p>
          <a:p>
            <a:pPr lvl="1"/>
            <a:r>
              <a:rPr lang="en-US" sz="2600" dirty="0" smtClean="0"/>
              <a:t>Correcting </a:t>
            </a:r>
            <a:r>
              <a:rPr lang="en-US" sz="2600" dirty="0"/>
              <a:t>Problem </a:t>
            </a:r>
            <a:r>
              <a:rPr lang="en-US" sz="2600" dirty="0" smtClean="0"/>
              <a:t>Behaviors</a:t>
            </a:r>
          </a:p>
          <a:p>
            <a:pPr lvl="1"/>
            <a:r>
              <a:rPr lang="en-US" sz="2600" dirty="0" smtClean="0"/>
              <a:t>Developing </a:t>
            </a:r>
            <a:r>
              <a:rPr lang="en-US" sz="2600" dirty="0"/>
              <a:t>Self-Discipline</a:t>
            </a:r>
          </a:p>
          <a:p>
            <a:pPr lvl="1"/>
            <a:endParaRPr lang="en-US" sz="2600" dirty="0" smtClean="0"/>
          </a:p>
          <a:p>
            <a:r>
              <a:rPr lang="en-US" sz="2800" dirty="0" smtClean="0"/>
              <a:t>10 </a:t>
            </a:r>
            <a:r>
              <a:rPr lang="en-US" sz="2800" dirty="0"/>
              <a:t>question survey per implementation area</a:t>
            </a:r>
          </a:p>
          <a:p>
            <a:r>
              <a:rPr lang="en-US" sz="2800" dirty="0"/>
              <a:t>Staff perspective on program strength/weakness for use in planning</a:t>
            </a:r>
          </a:p>
          <a:p>
            <a:endParaRPr lang="en-US" sz="3200" dirty="0">
              <a:solidFill>
                <a:srgbClr val="FF0000"/>
              </a:solidFill>
            </a:endParaRPr>
          </a:p>
        </p:txBody>
      </p:sp>
    </p:spTree>
    <p:extLst>
      <p:ext uri="{BB962C8B-B14F-4D97-AF65-F5344CB8AC3E}">
        <p14:creationId xmlns:p14="http://schemas.microsoft.com/office/powerpoint/2010/main" val="1089120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9613213"/>
              </p:ext>
            </p:extLst>
          </p:nvPr>
        </p:nvGraphicFramePr>
        <p:xfrm>
          <a:off x="682264" y="1533209"/>
          <a:ext cx="8995136" cy="5262395"/>
        </p:xfrm>
        <a:graphic>
          <a:graphicData uri="http://schemas.openxmlformats.org/drawingml/2006/table">
            <a:tbl>
              <a:tblPr firstRow="1" bandRow="1">
                <a:tableStyleId>{5C22544A-7EE6-4342-B048-85BDC9FD1C3A}</a:tableStyleId>
              </a:tblPr>
              <a:tblGrid>
                <a:gridCol w="4497568">
                  <a:extLst>
                    <a:ext uri="{9D8B030D-6E8A-4147-A177-3AD203B41FA5}">
                      <a16:colId xmlns:a16="http://schemas.microsoft.com/office/drawing/2014/main" val="20000"/>
                    </a:ext>
                  </a:extLst>
                </a:gridCol>
                <a:gridCol w="4497568">
                  <a:extLst>
                    <a:ext uri="{9D8B030D-6E8A-4147-A177-3AD203B41FA5}">
                      <a16:colId xmlns:a16="http://schemas.microsoft.com/office/drawing/2014/main" val="20001"/>
                    </a:ext>
                  </a:extLst>
                </a:gridCol>
              </a:tblGrid>
              <a:tr h="5262395">
                <a:tc>
                  <a:txBody>
                    <a:bodyPr/>
                    <a:lstStyle/>
                    <a:p>
                      <a:pPr lvl="0">
                        <a:buClr>
                          <a:srgbClr val="3333CC"/>
                        </a:buClr>
                        <a:buFont typeface="Wingdings" panose="05000000000000000000" pitchFamily="2" charset="2"/>
                        <a:buNone/>
                        <a:defRPr/>
                      </a:pPr>
                      <a:r>
                        <a:rPr lang="en-US" sz="2000" b="1" dirty="0" smtClean="0">
                          <a:solidFill>
                            <a:schemeClr val="tx1"/>
                          </a:solidFill>
                          <a:ea typeface="Verdana" panose="020B0604030504040204" pitchFamily="34" charset="0"/>
                          <a:cs typeface="Verdana" panose="020B0604030504040204" pitchFamily="34" charset="0"/>
                        </a:rPr>
                        <a:t>TEAMS</a:t>
                      </a:r>
                      <a:endParaRPr lang="en-US" sz="2000" b="1" dirty="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a:solidFill>
                            <a:schemeClr val="tx1"/>
                          </a:solidFill>
                          <a:ea typeface="Verdana" panose="020B0604030504040204" pitchFamily="34" charset="0"/>
                          <a:cs typeface="Verdana" panose="020B0604030504040204" pitchFamily="34" charset="0"/>
                        </a:rPr>
                        <a:t>3</a:t>
                      </a:r>
                      <a:r>
                        <a:rPr lang="en-US" sz="2000" b="0" dirty="0" smtClean="0">
                          <a:solidFill>
                            <a:schemeClr val="tx1"/>
                          </a:solidFill>
                          <a:ea typeface="Verdana" panose="020B0604030504040204" pitchFamily="34" charset="0"/>
                          <a:cs typeface="Verdana" panose="020B0604030504040204" pitchFamily="34" charset="0"/>
                        </a:rPr>
                        <a:t>.1 </a:t>
                      </a:r>
                      <a:r>
                        <a:rPr lang="en-US" sz="2000" b="0" dirty="0">
                          <a:solidFill>
                            <a:schemeClr val="tx1"/>
                          </a:solidFill>
                          <a:ea typeface="Verdana" panose="020B0604030504040204" pitchFamily="34" charset="0"/>
                          <a:cs typeface="Verdana" panose="020B0604030504040204" pitchFamily="34" charset="0"/>
                        </a:rPr>
                        <a:t>Team Composition</a:t>
                      </a:r>
                    </a:p>
                    <a:p>
                      <a:pPr marL="342900" lvl="0" indent="-342900">
                        <a:buClr>
                          <a:schemeClr val="accent1">
                            <a:lumMod val="50000"/>
                          </a:schemeClr>
                        </a:buClr>
                        <a:buFont typeface="Wingdings" panose="05000000000000000000" pitchFamily="2" charset="2"/>
                        <a:buChar char="ü"/>
                        <a:defRPr/>
                      </a:pPr>
                      <a:r>
                        <a:rPr lang="en-US" sz="2000" b="0" dirty="0">
                          <a:solidFill>
                            <a:schemeClr val="tx1"/>
                          </a:solidFill>
                          <a:ea typeface="Verdana" panose="020B0604030504040204" pitchFamily="34" charset="0"/>
                          <a:cs typeface="Verdana" panose="020B0604030504040204" pitchFamily="34" charset="0"/>
                        </a:rPr>
                        <a:t>3</a:t>
                      </a:r>
                      <a:r>
                        <a:rPr lang="en-US" sz="2000" b="0" dirty="0" smtClean="0">
                          <a:solidFill>
                            <a:schemeClr val="tx1"/>
                          </a:solidFill>
                          <a:ea typeface="Verdana" panose="020B0604030504040204" pitchFamily="34" charset="0"/>
                          <a:cs typeface="Verdana" panose="020B0604030504040204" pitchFamily="34" charset="0"/>
                        </a:rPr>
                        <a:t>.2 </a:t>
                      </a:r>
                      <a:r>
                        <a:rPr lang="en-US" sz="2000" b="0" dirty="0">
                          <a:solidFill>
                            <a:schemeClr val="tx1"/>
                          </a:solidFill>
                          <a:ea typeface="Verdana" panose="020B0604030504040204" pitchFamily="34" charset="0"/>
                          <a:cs typeface="Verdana" panose="020B0604030504040204" pitchFamily="34" charset="0"/>
                        </a:rPr>
                        <a:t>Team Operating Procedures</a:t>
                      </a:r>
                    </a:p>
                    <a:p>
                      <a:pPr marL="342900" lvl="0" indent="-342900">
                        <a:buClr>
                          <a:schemeClr val="accent1">
                            <a:lumMod val="50000"/>
                          </a:schemeClr>
                        </a:buClr>
                        <a:buFont typeface="Wingdings" panose="05000000000000000000" pitchFamily="2" charset="2"/>
                        <a:buChar char="ü"/>
                        <a:defRPr/>
                      </a:pPr>
                      <a:r>
                        <a:rPr lang="en-US" sz="2000" b="0" dirty="0">
                          <a:solidFill>
                            <a:schemeClr val="tx1"/>
                          </a:solidFill>
                          <a:ea typeface="Verdana" panose="020B0604030504040204" pitchFamily="34" charset="0"/>
                          <a:cs typeface="Verdana" panose="020B0604030504040204" pitchFamily="34" charset="0"/>
                        </a:rPr>
                        <a:t>3</a:t>
                      </a:r>
                      <a:r>
                        <a:rPr lang="en-US" sz="2000" b="0" dirty="0" smtClean="0">
                          <a:solidFill>
                            <a:schemeClr val="tx1"/>
                          </a:solidFill>
                          <a:ea typeface="Verdana" panose="020B0604030504040204" pitchFamily="34" charset="0"/>
                          <a:cs typeface="Verdana" panose="020B0604030504040204" pitchFamily="34" charset="0"/>
                        </a:rPr>
                        <a:t>.3 Screening</a:t>
                      </a:r>
                      <a:endParaRPr lang="en-US" sz="2000" b="0" dirty="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3.4 Student Support Team</a:t>
                      </a:r>
                      <a:endParaRPr lang="en-US" sz="2000" b="0" dirty="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endParaRPr lang="en-US" sz="2000" b="0" dirty="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r>
                        <a:rPr lang="en-US" sz="2000" b="1" dirty="0" smtClean="0">
                          <a:solidFill>
                            <a:schemeClr val="tx1"/>
                          </a:solidFill>
                          <a:ea typeface="Verdana" panose="020B0604030504040204" pitchFamily="34" charset="0"/>
                          <a:cs typeface="Verdana" panose="020B0604030504040204" pitchFamily="34" charset="0"/>
                        </a:rPr>
                        <a:t>RESOURCES</a:t>
                      </a:r>
                      <a:endParaRPr lang="en-US" sz="2000" b="1" dirty="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3.5 Staffing</a:t>
                      </a:r>
                      <a:endParaRPr lang="en-US" sz="2000" b="0" dirty="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3.6 Student/Family/Community Involvement</a:t>
                      </a: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3.7 Professional Development</a:t>
                      </a:r>
                      <a:endParaRPr lang="en-US" sz="2000" b="0" dirty="0">
                        <a:solidFill>
                          <a:schemeClr val="tx1"/>
                        </a:solidFill>
                        <a:ea typeface="Verdana" panose="020B0604030504040204" pitchFamily="34" charset="0"/>
                        <a:cs typeface="Verdana" panose="020B0604030504040204" pitchFamily="34" charset="0"/>
                      </a:endParaRPr>
                    </a:p>
                    <a:p>
                      <a:endParaRPr lang="en-US" sz="2000" b="0" dirty="0">
                        <a:solidFill>
                          <a:schemeClr val="tx1"/>
                        </a:solidFill>
                      </a:endParaRPr>
                    </a:p>
                  </a:txBody>
                  <a:tcPr>
                    <a:noFill/>
                  </a:tcPr>
                </a:tc>
                <a:tc>
                  <a:txBody>
                    <a:bodyPr/>
                    <a:lstStyle/>
                    <a:p>
                      <a:pPr lvl="0">
                        <a:buClr>
                          <a:srgbClr val="3333CC"/>
                        </a:buClr>
                        <a:buFont typeface="Wingdings" panose="05000000000000000000" pitchFamily="2" charset="2"/>
                        <a:buNone/>
                        <a:defRPr/>
                      </a:pPr>
                      <a:r>
                        <a:rPr lang="en-US" sz="2000" b="1" dirty="0" smtClean="0">
                          <a:solidFill>
                            <a:schemeClr val="tx1"/>
                          </a:solidFill>
                          <a:ea typeface="Verdana" panose="020B0604030504040204" pitchFamily="34" charset="0"/>
                          <a:cs typeface="Verdana" panose="020B0604030504040204" pitchFamily="34" charset="0"/>
                        </a:rPr>
                        <a:t>SUPPPORT</a:t>
                      </a:r>
                      <a:r>
                        <a:rPr lang="en-US" sz="2000" b="1" baseline="0" dirty="0" smtClean="0">
                          <a:solidFill>
                            <a:srgbClr val="0070C0"/>
                          </a:solidFill>
                          <a:ea typeface="Verdana" panose="020B0604030504040204" pitchFamily="34" charset="0"/>
                          <a:cs typeface="Verdana" panose="020B0604030504040204" pitchFamily="34" charset="0"/>
                        </a:rPr>
                        <a:t> </a:t>
                      </a:r>
                      <a:r>
                        <a:rPr lang="en-US" sz="2000" b="1" baseline="0" dirty="0" smtClean="0">
                          <a:solidFill>
                            <a:schemeClr val="tx1"/>
                          </a:solidFill>
                          <a:ea typeface="Verdana" panose="020B0604030504040204" pitchFamily="34" charset="0"/>
                          <a:cs typeface="Verdana" panose="020B0604030504040204" pitchFamily="34" charset="0"/>
                        </a:rPr>
                        <a:t>PLANS</a:t>
                      </a:r>
                      <a:endParaRPr lang="en-US" sz="2000" b="1" dirty="0">
                        <a:solidFill>
                          <a:schemeClr val="tx1"/>
                        </a:solidFill>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
                          <a:schemeClr val="accent1">
                            <a:lumMod val="50000"/>
                          </a:schemeClr>
                        </a:buClr>
                        <a:buSzTx/>
                        <a:buFont typeface="Wingdings" panose="05000000000000000000" pitchFamily="2" charset="2"/>
                        <a:buChar char="ü"/>
                        <a:tabLst/>
                        <a:defRPr/>
                      </a:pPr>
                      <a:r>
                        <a:rPr lang="en-US" sz="2000" b="0" dirty="0" smtClean="0">
                          <a:solidFill>
                            <a:schemeClr val="tx1"/>
                          </a:solidFill>
                          <a:ea typeface="Verdana" panose="020B0604030504040204" pitchFamily="34" charset="0"/>
                          <a:cs typeface="Verdana" panose="020B0604030504040204" pitchFamily="34" charset="0"/>
                        </a:rPr>
                        <a:t>3.8 Quality</a:t>
                      </a:r>
                      <a:r>
                        <a:rPr lang="en-US" sz="2000" b="0" baseline="0" dirty="0" smtClean="0">
                          <a:solidFill>
                            <a:schemeClr val="tx1"/>
                          </a:solidFill>
                          <a:ea typeface="Verdana" panose="020B0604030504040204" pitchFamily="34" charset="0"/>
                          <a:cs typeface="Verdana" panose="020B0604030504040204" pitchFamily="34" charset="0"/>
                        </a:rPr>
                        <a:t> of Life Indicators</a:t>
                      </a:r>
                      <a:endParaRPr lang="en-US" sz="2000" b="0" dirty="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3.9  Academic, Social and Physical Indicators</a:t>
                      </a:r>
                      <a:endParaRPr lang="en-US" sz="2000" b="0" dirty="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3.10 Hypothesis Statement</a:t>
                      </a:r>
                      <a:endParaRPr lang="en-US" sz="2000" b="0" dirty="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3.11 Comprehensive Support</a:t>
                      </a: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3.12 Formal and Natural Supports</a:t>
                      </a: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3.13  Access to Tier 1 and Tier 2</a:t>
                      </a:r>
                      <a:r>
                        <a:rPr lang="en-US" sz="2000" b="0" baseline="0" dirty="0" smtClean="0">
                          <a:solidFill>
                            <a:schemeClr val="tx1"/>
                          </a:solidFill>
                          <a:ea typeface="Verdana" panose="020B0604030504040204" pitchFamily="34" charset="0"/>
                          <a:cs typeface="Verdana" panose="020B0604030504040204" pitchFamily="34" charset="0"/>
                        </a:rPr>
                        <a:t> Supports</a:t>
                      </a:r>
                      <a:r>
                        <a:rPr lang="en-US" sz="2000" b="0" dirty="0" smtClean="0">
                          <a:solidFill>
                            <a:schemeClr val="tx1"/>
                          </a:solidFill>
                          <a:ea typeface="Verdana" panose="020B0604030504040204" pitchFamily="34" charset="0"/>
                          <a:cs typeface="Verdana" panose="020B0604030504040204" pitchFamily="34" charset="0"/>
                        </a:rPr>
                        <a:t/>
                      </a:r>
                      <a:br>
                        <a:rPr lang="en-US" sz="2000" b="0" dirty="0" smtClean="0">
                          <a:solidFill>
                            <a:schemeClr val="tx1"/>
                          </a:solidFill>
                          <a:ea typeface="Verdana" panose="020B0604030504040204" pitchFamily="34" charset="0"/>
                          <a:cs typeface="Verdana" panose="020B0604030504040204" pitchFamily="34" charset="0"/>
                        </a:rPr>
                      </a:br>
                      <a:endParaRPr lang="en-US" sz="2000" b="0" dirty="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r>
                        <a:rPr lang="en-US" sz="2000" b="1" dirty="0" smtClean="0">
                          <a:solidFill>
                            <a:schemeClr val="tx1"/>
                          </a:solidFill>
                          <a:ea typeface="Verdana" panose="020B0604030504040204" pitchFamily="34" charset="0"/>
                          <a:cs typeface="Verdana" panose="020B0604030504040204" pitchFamily="34" charset="0"/>
                        </a:rPr>
                        <a:t>EVALUATION</a:t>
                      </a: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3.14 Data System</a:t>
                      </a: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3.15 Data Based</a:t>
                      </a:r>
                      <a:r>
                        <a:rPr lang="en-US" sz="2000" b="0" baseline="0" dirty="0" smtClean="0">
                          <a:solidFill>
                            <a:schemeClr val="tx1"/>
                          </a:solidFill>
                          <a:ea typeface="Verdana" panose="020B0604030504040204" pitchFamily="34" charset="0"/>
                          <a:cs typeface="Verdana" panose="020B0604030504040204" pitchFamily="34" charset="0"/>
                        </a:rPr>
                        <a:t> Decision Making</a:t>
                      </a:r>
                      <a:endParaRPr lang="en-US" sz="2000" b="0" dirty="0" smtClean="0">
                        <a:solidFill>
                          <a:schemeClr val="tx1"/>
                        </a:solidFill>
                        <a:ea typeface="Verdana" panose="020B0604030504040204" pitchFamily="34" charset="0"/>
                        <a:cs typeface="Verdana" panose="020B0604030504040204" pitchFamily="34" charset="0"/>
                      </a:endParaRP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3.16 Level of Use</a:t>
                      </a:r>
                    </a:p>
                    <a:p>
                      <a:pPr marL="342900" lvl="0" indent="-342900">
                        <a:buClr>
                          <a:schemeClr val="accent1">
                            <a:lumMod val="50000"/>
                          </a:schemeClr>
                        </a:buClr>
                        <a:buFont typeface="Wingdings" panose="05000000000000000000" pitchFamily="2" charset="2"/>
                        <a:buChar char="ü"/>
                        <a:defRPr/>
                      </a:pPr>
                      <a:r>
                        <a:rPr lang="en-US" sz="2000" b="0" dirty="0" smtClean="0">
                          <a:solidFill>
                            <a:schemeClr val="tx1"/>
                          </a:solidFill>
                          <a:ea typeface="Verdana" panose="020B0604030504040204" pitchFamily="34" charset="0"/>
                          <a:cs typeface="Verdana" panose="020B0604030504040204" pitchFamily="34" charset="0"/>
                        </a:rPr>
                        <a:t>3.17 Annual Evaluation</a:t>
                      </a:r>
                    </a:p>
                    <a:p>
                      <a:endParaRPr lang="en-US" sz="2000" b="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461434" y="241300"/>
            <a:ext cx="8596668" cy="1320800"/>
          </a:xfrm>
          <a:noFill/>
          <a:ln w="57150">
            <a:noFill/>
          </a:ln>
        </p:spPr>
        <p:txBody>
          <a:bodyPr rtlCol="0">
            <a:normAutofit/>
          </a:bodyPr>
          <a:lstStyle/>
          <a:p>
            <a:pPr>
              <a:defRPr/>
            </a:pPr>
            <a:r>
              <a:rPr lang="en-US" sz="3200" dirty="0"/>
              <a:t>The Tiered Fidelity Inventory (TFI)</a:t>
            </a:r>
            <a:br>
              <a:rPr lang="en-US" sz="3200" dirty="0"/>
            </a:br>
            <a:r>
              <a:rPr lang="en-US" sz="3200" dirty="0"/>
              <a:t>Tier </a:t>
            </a:r>
            <a:r>
              <a:rPr lang="en-US" sz="3200" dirty="0" smtClean="0"/>
              <a:t>3 </a:t>
            </a:r>
            <a:r>
              <a:rPr lang="en-US" sz="3200" dirty="0"/>
              <a:t>Planning Tool</a:t>
            </a:r>
          </a:p>
        </p:txBody>
      </p:sp>
    </p:spTree>
    <p:extLst>
      <p:ext uri="{BB962C8B-B14F-4D97-AF65-F5344CB8AC3E}">
        <p14:creationId xmlns:p14="http://schemas.microsoft.com/office/powerpoint/2010/main" val="3870479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4975225" y="3009901"/>
            <a:ext cx="2286000" cy="2322513"/>
          </a:xfrm>
          <a:prstGeom prst="ellipse">
            <a:avLst/>
          </a:pr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000000"/>
              </a:solidFill>
              <a:latin typeface="Calibri" charset="0"/>
            </a:endParaRPr>
          </a:p>
        </p:txBody>
      </p:sp>
      <p:sp>
        <p:nvSpPr>
          <p:cNvPr id="51202" name="Oval 3"/>
          <p:cNvSpPr>
            <a:spLocks noChangeArrowheads="1"/>
          </p:cNvSpPr>
          <p:nvPr/>
        </p:nvSpPr>
        <p:spPr bwMode="auto">
          <a:xfrm>
            <a:off x="5638800" y="2024064"/>
            <a:ext cx="2286000" cy="2319337"/>
          </a:xfrm>
          <a:prstGeom prst="ellipse">
            <a:avLst/>
          </a:prstGeom>
          <a:noFill/>
          <a:ln w="635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6600"/>
              </a:solidFill>
              <a:latin typeface="Calibri" charset="0"/>
            </a:endParaRPr>
          </a:p>
        </p:txBody>
      </p:sp>
      <p:sp>
        <p:nvSpPr>
          <p:cNvPr id="51203" name="Oval 4"/>
          <p:cNvSpPr>
            <a:spLocks noChangeArrowheads="1"/>
          </p:cNvSpPr>
          <p:nvPr/>
        </p:nvSpPr>
        <p:spPr bwMode="auto">
          <a:xfrm>
            <a:off x="4064001" y="1312863"/>
            <a:ext cx="4062413" cy="4189412"/>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660066"/>
              </a:solidFill>
              <a:latin typeface="Calibri" charset="0"/>
            </a:endParaRPr>
          </a:p>
        </p:txBody>
      </p:sp>
      <p:sp>
        <p:nvSpPr>
          <p:cNvPr id="51204" name="Oval 5"/>
          <p:cNvSpPr>
            <a:spLocks noChangeArrowheads="1"/>
          </p:cNvSpPr>
          <p:nvPr/>
        </p:nvSpPr>
        <p:spPr bwMode="auto">
          <a:xfrm>
            <a:off x="4267200" y="2024063"/>
            <a:ext cx="2286000" cy="2322512"/>
          </a:xfrm>
          <a:prstGeom prst="ellipse">
            <a:avLst/>
          </a:pr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libri" charset="0"/>
            </a:endParaRPr>
          </a:p>
        </p:txBody>
      </p:sp>
      <p:sp>
        <p:nvSpPr>
          <p:cNvPr id="51205" name="Text Box 6"/>
          <p:cNvSpPr txBox="1">
            <a:spLocks noChangeArrowheads="1"/>
          </p:cNvSpPr>
          <p:nvPr/>
        </p:nvSpPr>
        <p:spPr bwMode="auto">
          <a:xfrm>
            <a:off x="4213226" y="2743200"/>
            <a:ext cx="150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8000"/>
                </a:solidFill>
                <a:latin typeface="Calibri"/>
              </a:rPr>
              <a:t>SYSTEMS</a:t>
            </a:r>
          </a:p>
        </p:txBody>
      </p:sp>
      <p:sp>
        <p:nvSpPr>
          <p:cNvPr id="51206" name="Text Box 7"/>
          <p:cNvSpPr txBox="1">
            <a:spLocks noChangeArrowheads="1"/>
          </p:cNvSpPr>
          <p:nvPr/>
        </p:nvSpPr>
        <p:spPr bwMode="auto">
          <a:xfrm>
            <a:off x="5439222" y="4370388"/>
            <a:ext cx="1334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FF"/>
                </a:solidFill>
                <a:latin typeface="Calibri"/>
              </a:rPr>
              <a:t>PRACTICES</a:t>
            </a:r>
          </a:p>
        </p:txBody>
      </p:sp>
      <p:sp>
        <p:nvSpPr>
          <p:cNvPr id="5128" name="Text Box 8"/>
          <p:cNvSpPr txBox="1">
            <a:spLocks noChangeArrowheads="1"/>
          </p:cNvSpPr>
          <p:nvPr/>
        </p:nvSpPr>
        <p:spPr bwMode="auto">
          <a:xfrm>
            <a:off x="6789738" y="2789238"/>
            <a:ext cx="737959" cy="400110"/>
          </a:xfrm>
          <a:prstGeom prst="rect">
            <a:avLst/>
          </a:prstGeom>
          <a:noFill/>
          <a:ln w="9525">
            <a:noFill/>
            <a:miter lim="800000"/>
            <a:headEnd/>
            <a:tailEnd/>
          </a:ln>
        </p:spPr>
        <p:txBody>
          <a:bodyPr wrap="none">
            <a:spAutoFit/>
          </a:bodyPr>
          <a:lstStyle/>
          <a:p>
            <a:pPr>
              <a:defRPr/>
            </a:pPr>
            <a:r>
              <a:rPr lang="en-US" sz="2000" b="1" dirty="0">
                <a:solidFill>
                  <a:srgbClr val="FF6600"/>
                </a:solidFill>
                <a:latin typeface="Calibri" panose="020F0502020204030204" pitchFamily="34" charset="0"/>
              </a:rPr>
              <a:t>DATA</a:t>
            </a:r>
          </a:p>
        </p:txBody>
      </p:sp>
      <p:sp>
        <p:nvSpPr>
          <p:cNvPr id="51209" name="Text Box 13"/>
          <p:cNvSpPr txBox="1">
            <a:spLocks noChangeArrowheads="1"/>
          </p:cNvSpPr>
          <p:nvPr/>
        </p:nvSpPr>
        <p:spPr bwMode="auto">
          <a:xfrm>
            <a:off x="5120831" y="1501775"/>
            <a:ext cx="1931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rgbClr val="660066"/>
                </a:solidFill>
                <a:latin typeface="Calibri"/>
              </a:rPr>
              <a:t>OUTCOMES</a:t>
            </a:r>
          </a:p>
        </p:txBody>
      </p:sp>
      <p:sp>
        <p:nvSpPr>
          <p:cNvPr id="51210" name="Text Box 14"/>
          <p:cNvSpPr txBox="1">
            <a:spLocks noChangeArrowheads="1"/>
          </p:cNvSpPr>
          <p:nvPr/>
        </p:nvSpPr>
        <p:spPr bwMode="auto">
          <a:xfrm>
            <a:off x="-529429" y="7902"/>
            <a:ext cx="8525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0"/>
              </a:spcBef>
            </a:pPr>
            <a:r>
              <a:rPr lang="en-US" sz="3600" b="1" dirty="0" smtClean="0">
                <a:latin typeface="+mn-lt"/>
                <a:ea typeface="Calibri"/>
                <a:cs typeface="Calibri"/>
              </a:rPr>
              <a:t>MTSS for Social </a:t>
            </a:r>
            <a:r>
              <a:rPr lang="en-US" sz="3600" b="1" dirty="0">
                <a:latin typeface="+mn-lt"/>
                <a:ea typeface="Calibri"/>
                <a:cs typeface="Calibri"/>
              </a:rPr>
              <a:t>Competence &amp; </a:t>
            </a:r>
          </a:p>
          <a:p>
            <a:pPr algn="ctr">
              <a:spcBef>
                <a:spcPct val="0"/>
              </a:spcBef>
            </a:pPr>
            <a:r>
              <a:rPr lang="en-US" sz="3600" b="1" dirty="0">
                <a:latin typeface="+mn-lt"/>
                <a:ea typeface="Calibri"/>
                <a:cs typeface="Calibri"/>
              </a:rPr>
              <a:t>Academic Achievement</a:t>
            </a:r>
          </a:p>
        </p:txBody>
      </p:sp>
      <p:sp>
        <p:nvSpPr>
          <p:cNvPr id="51211" name="TextBox 15"/>
          <p:cNvSpPr txBox="1">
            <a:spLocks noChangeArrowheads="1"/>
          </p:cNvSpPr>
          <p:nvPr/>
        </p:nvSpPr>
        <p:spPr bwMode="auto">
          <a:xfrm>
            <a:off x="8305800" y="685800"/>
            <a:ext cx="2362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FF6600"/>
                </a:solidFill>
                <a:latin typeface="Calibri"/>
                <a:cs typeface="Calibri"/>
              </a:rPr>
              <a:t>Outcome data (social behavior, academic achievement), Progress Monitoring, Fidelity</a:t>
            </a:r>
            <a:r>
              <a:rPr lang="en-US" sz="1800" b="1" dirty="0">
                <a:solidFill>
                  <a:srgbClr val="FF6600"/>
                </a:solidFill>
                <a:latin typeface="Calibri"/>
                <a:cs typeface="Calibri"/>
              </a:rPr>
              <a:t> </a:t>
            </a:r>
          </a:p>
        </p:txBody>
      </p:sp>
      <p:sp>
        <p:nvSpPr>
          <p:cNvPr id="51212" name="TextBox 16"/>
          <p:cNvSpPr txBox="1">
            <a:spLocks noChangeArrowheads="1"/>
          </p:cNvSpPr>
          <p:nvPr/>
        </p:nvSpPr>
        <p:spPr bwMode="auto">
          <a:xfrm>
            <a:off x="1792939" y="4255527"/>
            <a:ext cx="23308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008000"/>
                </a:solidFill>
                <a:latin typeface="Calibri"/>
              </a:rPr>
              <a:t>What we do to support adults to implement the practices</a:t>
            </a:r>
          </a:p>
        </p:txBody>
      </p:sp>
      <p:sp>
        <p:nvSpPr>
          <p:cNvPr id="51213" name="TextBox 18"/>
          <p:cNvSpPr txBox="1">
            <a:spLocks noChangeArrowheads="1"/>
          </p:cNvSpPr>
          <p:nvPr/>
        </p:nvSpPr>
        <p:spPr bwMode="auto">
          <a:xfrm>
            <a:off x="5257800" y="5638801"/>
            <a:ext cx="318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rgbClr val="0000FF"/>
                </a:solidFill>
                <a:latin typeface="Calibri"/>
              </a:rPr>
              <a:t>What we do to </a:t>
            </a:r>
          </a:p>
          <a:p>
            <a:pPr algn="ctr"/>
            <a:r>
              <a:rPr lang="en-US" b="1" dirty="0">
                <a:solidFill>
                  <a:srgbClr val="0000FF"/>
                </a:solidFill>
                <a:latin typeface="Calibri"/>
              </a:rPr>
              <a:t>support students</a:t>
            </a:r>
          </a:p>
        </p:txBody>
      </p:sp>
      <p:pic>
        <p:nvPicPr>
          <p:cNvPr id="51214" name="Picture 3" descr="orange arr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5326" y="2355851"/>
            <a:ext cx="15652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 descr="green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045510" flipV="1">
            <a:off x="2731294" y="2851944"/>
            <a:ext cx="18161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8953">
            <a:off x="6567488" y="4649788"/>
            <a:ext cx="704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TextBox 2"/>
          <p:cNvSpPr txBox="1">
            <a:spLocks noChangeArrowheads="1"/>
          </p:cNvSpPr>
          <p:nvPr/>
        </p:nvSpPr>
        <p:spPr bwMode="auto">
          <a:xfrm>
            <a:off x="8651875" y="427672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latin typeface="Calibri"/>
            </a:endParaRPr>
          </a:p>
        </p:txBody>
      </p:sp>
      <p:pic>
        <p:nvPicPr>
          <p:cNvPr id="19" name="Picture 2" descr="http://www.pbis.org/common/cms/media/Logo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45783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187684" y="1000670"/>
            <a:ext cx="2963555" cy="3477875"/>
          </a:xfrm>
          <a:prstGeom prst="rect">
            <a:avLst/>
          </a:prstGeom>
          <a:ln w="38100">
            <a:solidFill>
              <a:srgbClr val="0000FF"/>
            </a:solidFill>
          </a:ln>
        </p:spPr>
        <p:txBody>
          <a:bodyPr wrap="square">
            <a:spAutoFit/>
          </a:bodyPr>
          <a:lstStyle/>
          <a:p>
            <a:pPr algn="ctr"/>
            <a:r>
              <a:rPr lang="en-US" sz="2000" dirty="0"/>
              <a:t>3-5 defined school-wide expectations, procedures for teaching and acknowledging expectations, procedures for discouraging problem behaviors, procedures for using data to target needed practices. </a:t>
            </a:r>
          </a:p>
        </p:txBody>
      </p:sp>
      <p:sp>
        <p:nvSpPr>
          <p:cNvPr id="7" name="TextBox 6"/>
          <p:cNvSpPr txBox="1"/>
          <p:nvPr/>
        </p:nvSpPr>
        <p:spPr>
          <a:xfrm>
            <a:off x="2965222" y="318322"/>
            <a:ext cx="2056026" cy="461665"/>
          </a:xfrm>
          <a:prstGeom prst="rect">
            <a:avLst/>
          </a:prstGeom>
          <a:noFill/>
        </p:spPr>
        <p:txBody>
          <a:bodyPr wrap="square" rtlCol="0">
            <a:spAutoFit/>
          </a:bodyPr>
          <a:lstStyle/>
          <a:p>
            <a:r>
              <a:rPr lang="en-US" sz="2400" b="1" dirty="0" smtClean="0"/>
              <a:t>Practices</a:t>
            </a:r>
            <a:endParaRPr lang="en-US" sz="2400" b="1" dirty="0"/>
          </a:p>
        </p:txBody>
      </p:sp>
      <p:sp>
        <p:nvSpPr>
          <p:cNvPr id="8" name="TextBox 7"/>
          <p:cNvSpPr txBox="1"/>
          <p:nvPr/>
        </p:nvSpPr>
        <p:spPr>
          <a:xfrm>
            <a:off x="5978334" y="333235"/>
            <a:ext cx="2287176" cy="461665"/>
          </a:xfrm>
          <a:prstGeom prst="rect">
            <a:avLst/>
          </a:prstGeom>
          <a:noFill/>
        </p:spPr>
        <p:txBody>
          <a:bodyPr wrap="square" rtlCol="0">
            <a:spAutoFit/>
          </a:bodyPr>
          <a:lstStyle/>
          <a:p>
            <a:r>
              <a:rPr lang="en-US" sz="2400" b="1" dirty="0"/>
              <a:t>Systems</a:t>
            </a:r>
          </a:p>
        </p:txBody>
      </p:sp>
      <p:sp>
        <p:nvSpPr>
          <p:cNvPr id="9" name="Rectangle 8"/>
          <p:cNvSpPr/>
          <p:nvPr/>
        </p:nvSpPr>
        <p:spPr>
          <a:xfrm>
            <a:off x="5489942" y="1000670"/>
            <a:ext cx="2775568" cy="3477875"/>
          </a:xfrm>
          <a:prstGeom prst="rect">
            <a:avLst/>
          </a:prstGeom>
          <a:ln w="38100">
            <a:solidFill>
              <a:srgbClr val="00B050"/>
            </a:solidFill>
          </a:ln>
        </p:spPr>
        <p:txBody>
          <a:bodyPr wrap="square">
            <a:spAutoFit/>
          </a:bodyPr>
          <a:lstStyle/>
          <a:p>
            <a:pPr algn="ctr"/>
            <a:r>
              <a:rPr lang="en-US" sz="2000" dirty="0"/>
              <a:t>Team-based leadership, coaching support, data-based decision-making protocols, developed procedures and materials for implementing assessment and practices, active supervision protocols </a:t>
            </a:r>
          </a:p>
        </p:txBody>
      </p:sp>
      <p:sp>
        <p:nvSpPr>
          <p:cNvPr id="10" name="TextBox 9"/>
          <p:cNvSpPr txBox="1"/>
          <p:nvPr/>
        </p:nvSpPr>
        <p:spPr>
          <a:xfrm>
            <a:off x="9372601" y="339092"/>
            <a:ext cx="2165519" cy="461665"/>
          </a:xfrm>
          <a:prstGeom prst="rect">
            <a:avLst/>
          </a:prstGeom>
          <a:noFill/>
        </p:spPr>
        <p:txBody>
          <a:bodyPr wrap="square" rtlCol="0">
            <a:spAutoFit/>
          </a:bodyPr>
          <a:lstStyle/>
          <a:p>
            <a:r>
              <a:rPr lang="en-US" sz="2400" b="1" dirty="0"/>
              <a:t>Data</a:t>
            </a:r>
          </a:p>
        </p:txBody>
      </p:sp>
      <p:sp>
        <p:nvSpPr>
          <p:cNvPr id="11" name="Rectangle 10"/>
          <p:cNvSpPr/>
          <p:nvPr/>
        </p:nvSpPr>
        <p:spPr>
          <a:xfrm>
            <a:off x="8547986" y="985757"/>
            <a:ext cx="2831213" cy="3477875"/>
          </a:xfrm>
          <a:prstGeom prst="rect">
            <a:avLst/>
          </a:prstGeom>
          <a:ln w="38100">
            <a:solidFill>
              <a:srgbClr val="FF9900"/>
            </a:solidFill>
          </a:ln>
        </p:spPr>
        <p:txBody>
          <a:bodyPr wrap="square">
            <a:spAutoFit/>
          </a:bodyPr>
          <a:lstStyle/>
          <a:p>
            <a:pPr algn="ctr"/>
            <a:r>
              <a:rPr lang="en-US" sz="2000" dirty="0"/>
              <a:t>Climate surveys, office disciplinary referrals, academic and behavioral screening information, attendance and tardy data, frequency of </a:t>
            </a:r>
            <a:r>
              <a:rPr lang="en-US" sz="2000" dirty="0" smtClean="0"/>
              <a:t>nurse/counselor/well-ness center </a:t>
            </a:r>
            <a:r>
              <a:rPr lang="en-US" sz="2000" dirty="0"/>
              <a:t>contacts, fidelity checklists and observations </a:t>
            </a:r>
          </a:p>
        </p:txBody>
      </p:sp>
      <p:sp>
        <p:nvSpPr>
          <p:cNvPr id="12" name="TextBox 11"/>
          <p:cNvSpPr txBox="1"/>
          <p:nvPr/>
        </p:nvSpPr>
        <p:spPr>
          <a:xfrm>
            <a:off x="5151240" y="4572001"/>
            <a:ext cx="4102925" cy="461665"/>
          </a:xfrm>
          <a:prstGeom prst="rect">
            <a:avLst/>
          </a:prstGeom>
          <a:noFill/>
        </p:spPr>
        <p:txBody>
          <a:bodyPr wrap="square" rtlCol="0">
            <a:spAutoFit/>
          </a:bodyPr>
          <a:lstStyle/>
          <a:p>
            <a:r>
              <a:rPr lang="en-US" sz="2400" b="1" dirty="0" smtClean="0"/>
              <a:t>Outcomes</a:t>
            </a:r>
            <a:endParaRPr lang="en-US" sz="2400" b="1" dirty="0"/>
          </a:p>
        </p:txBody>
      </p:sp>
      <p:sp>
        <p:nvSpPr>
          <p:cNvPr id="13" name="Rectangle 12"/>
          <p:cNvSpPr/>
          <p:nvPr/>
        </p:nvSpPr>
        <p:spPr>
          <a:xfrm>
            <a:off x="2584068" y="4983540"/>
            <a:ext cx="6788533" cy="707886"/>
          </a:xfrm>
          <a:prstGeom prst="rect">
            <a:avLst/>
          </a:prstGeom>
          <a:noFill/>
          <a:ln w="38100">
            <a:solidFill>
              <a:srgbClr val="7030A0"/>
            </a:solidFill>
          </a:ln>
        </p:spPr>
        <p:txBody>
          <a:bodyPr wrap="square">
            <a:spAutoFit/>
          </a:bodyPr>
          <a:lstStyle/>
          <a:p>
            <a:pPr algn="ctr"/>
            <a:r>
              <a:rPr lang="en-US" sz="2000" dirty="0"/>
              <a:t>School climate, discipline, academic performance, attendance, nurse visits, counselor contacts </a:t>
            </a:r>
          </a:p>
        </p:txBody>
      </p:sp>
      <p:pic>
        <p:nvPicPr>
          <p:cNvPr id="14" name="Content Placeholder 3"/>
          <p:cNvPicPr>
            <a:picLocks noChangeAspect="1"/>
          </p:cNvPicPr>
          <p:nvPr/>
        </p:nvPicPr>
        <p:blipFill rotWithShape="1">
          <a:blip r:embed="rId3"/>
          <a:srcRect l="74949" t="26731" r="14228" b="35360"/>
          <a:stretch/>
        </p:blipFill>
        <p:spPr>
          <a:xfrm>
            <a:off x="85289" y="2251287"/>
            <a:ext cx="1933043" cy="1904569"/>
          </a:xfrm>
          <a:prstGeom prst="rect">
            <a:avLst/>
          </a:prstGeom>
        </p:spPr>
      </p:pic>
      <p:sp>
        <p:nvSpPr>
          <p:cNvPr id="2" name="TextBox 1"/>
          <p:cNvSpPr txBox="1"/>
          <p:nvPr/>
        </p:nvSpPr>
        <p:spPr>
          <a:xfrm>
            <a:off x="1752600" y="2251287"/>
            <a:ext cx="42238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716964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76200"/>
            <a:ext cx="8596668" cy="1320800"/>
          </a:xfrm>
        </p:spPr>
        <p:txBody>
          <a:bodyPr/>
          <a:lstStyle/>
          <a:p>
            <a:r>
              <a:rPr lang="en-US" dirty="0" smtClean="0"/>
              <a:t>MTSS Implementation Snapshot</a:t>
            </a:r>
            <a:endParaRPr lang="en-US"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60520" t="16631" r="10082" b="7718"/>
          <a:stretch/>
        </p:blipFill>
        <p:spPr>
          <a:xfrm>
            <a:off x="986059" y="907946"/>
            <a:ext cx="7979218" cy="5775031"/>
          </a:xfrm>
          <a:prstGeom prst="rect">
            <a:avLst/>
          </a:prstGeom>
        </p:spPr>
      </p:pic>
    </p:spTree>
    <p:extLst>
      <p:ext uri="{BB962C8B-B14F-4D97-AF65-F5344CB8AC3E}">
        <p14:creationId xmlns:p14="http://schemas.microsoft.com/office/powerpoint/2010/main" val="2439061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rotWithShape="1">
          <a:blip r:embed="rId3"/>
          <a:srcRect l="65688" t="24293" r="15402" b="31057"/>
          <a:stretch/>
        </p:blipFill>
        <p:spPr>
          <a:xfrm>
            <a:off x="1422399" y="1003300"/>
            <a:ext cx="8120978" cy="5392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2765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Tier 2</a:t>
            </a:r>
            <a:r>
              <a:rPr lang="en-US" dirty="0"/>
              <a:t>: </a:t>
            </a:r>
            <a:r>
              <a:rPr lang="en-US" dirty="0" smtClean="0"/>
              <a:t>Networking Workshop (3/26)</a:t>
            </a:r>
            <a:r>
              <a:rPr lang="en-US" dirty="0"/>
              <a:t/>
            </a:r>
            <a:br>
              <a:rPr lang="en-US" dirty="0"/>
            </a:br>
            <a:endParaRPr lang="en-US" dirty="0"/>
          </a:p>
        </p:txBody>
      </p:sp>
      <p:sp>
        <p:nvSpPr>
          <p:cNvPr id="3" name="Content Placeholder 2"/>
          <p:cNvSpPr>
            <a:spLocks noGrp="1"/>
          </p:cNvSpPr>
          <p:nvPr>
            <p:ph idx="1"/>
          </p:nvPr>
        </p:nvSpPr>
        <p:spPr>
          <a:xfrm>
            <a:off x="825741" y="1558993"/>
            <a:ext cx="8448261" cy="4722538"/>
          </a:xfrm>
        </p:spPr>
        <p:txBody>
          <a:bodyPr>
            <a:normAutofit fontScale="92500" lnSpcReduction="10000"/>
          </a:bodyPr>
          <a:lstStyle/>
          <a:p>
            <a:pPr fontAlgn="t"/>
            <a:r>
              <a:rPr lang="en-US" sz="3000" dirty="0" smtClean="0"/>
              <a:t>Open to schools </a:t>
            </a:r>
            <a:r>
              <a:rPr lang="en-US" sz="3000" dirty="0"/>
              <a:t>that </a:t>
            </a:r>
            <a:r>
              <a:rPr lang="en-US" sz="3000" u="sng" dirty="0"/>
              <a:t>previously participated </a:t>
            </a:r>
            <a:r>
              <a:rPr lang="en-US" sz="3000" dirty="0"/>
              <a:t>in the DE-PBS Project Tier 2: Targeted </a:t>
            </a:r>
            <a:r>
              <a:rPr lang="en-US" sz="3000" dirty="0" smtClean="0"/>
              <a:t>Team PD</a:t>
            </a:r>
          </a:p>
          <a:p>
            <a:pPr fontAlgn="t"/>
            <a:endParaRPr lang="en-US" sz="3000" dirty="0" smtClean="0"/>
          </a:p>
          <a:p>
            <a:pPr fontAlgn="t"/>
            <a:r>
              <a:rPr lang="en-US" sz="3000" dirty="0" smtClean="0"/>
              <a:t>AM presentations/PM team planning time</a:t>
            </a:r>
            <a:endParaRPr lang="en-US" sz="3000" dirty="0"/>
          </a:p>
          <a:p>
            <a:pPr fontAlgn="t"/>
            <a:endParaRPr lang="en-US" sz="1200" dirty="0" smtClean="0"/>
          </a:p>
          <a:p>
            <a:pPr fontAlgn="t"/>
            <a:r>
              <a:rPr lang="en-US" sz="3000" dirty="0" smtClean="0"/>
              <a:t>Topics </a:t>
            </a:r>
            <a:r>
              <a:rPr lang="en-US" sz="3000" dirty="0"/>
              <a:t>and activities </a:t>
            </a:r>
            <a:r>
              <a:rPr lang="en-US" sz="3000" dirty="0" smtClean="0"/>
              <a:t>included:</a:t>
            </a:r>
          </a:p>
          <a:p>
            <a:pPr lvl="1" fontAlgn="t"/>
            <a:r>
              <a:rPr lang="en-US" sz="2800" dirty="0" smtClean="0"/>
              <a:t>reviewing </a:t>
            </a:r>
            <a:r>
              <a:rPr lang="en-US" sz="2800" dirty="0"/>
              <a:t>Tier 2 systems &amp; problem-solving </a:t>
            </a:r>
            <a:r>
              <a:rPr lang="en-US" sz="2800" dirty="0" smtClean="0"/>
              <a:t>concepts</a:t>
            </a:r>
          </a:p>
          <a:p>
            <a:pPr lvl="1" fontAlgn="t"/>
            <a:r>
              <a:rPr lang="en-US" sz="2800" dirty="0" smtClean="0"/>
              <a:t>networking </a:t>
            </a:r>
            <a:r>
              <a:rPr lang="en-US" sz="2800" dirty="0"/>
              <a:t>with other implementing </a:t>
            </a:r>
            <a:r>
              <a:rPr lang="en-US" sz="2800" dirty="0" smtClean="0"/>
              <a:t>teams</a:t>
            </a:r>
            <a:endParaRPr lang="en-US" sz="2800" dirty="0"/>
          </a:p>
          <a:p>
            <a:pPr lvl="1" fontAlgn="t"/>
            <a:r>
              <a:rPr lang="en-US" sz="2800" dirty="0" smtClean="0"/>
              <a:t>completing action planning around the TFI  </a:t>
            </a:r>
            <a:endParaRPr lang="en-US" sz="2800" dirty="0"/>
          </a:p>
          <a:p>
            <a:endParaRPr lang="en-US" dirty="0"/>
          </a:p>
        </p:txBody>
      </p:sp>
    </p:spTree>
    <p:extLst>
      <p:ext uri="{BB962C8B-B14F-4D97-AF65-F5344CB8AC3E}">
        <p14:creationId xmlns:p14="http://schemas.microsoft.com/office/powerpoint/2010/main" val="3141938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89410" y="3733800"/>
            <a:ext cx="7784592" cy="290395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dirty="0" smtClean="0">
                <a:hlinkClick r:id="rId3"/>
              </a:rPr>
              <a:t>WWW.Delawarepbs.org</a:t>
            </a:r>
            <a:endParaRPr lang="en-US" dirty="0" smtClean="0"/>
          </a:p>
          <a:p>
            <a:pPr algn="ctr"/>
            <a:endParaRPr lang="en-US" dirty="0" smtClean="0"/>
          </a:p>
        </p:txBody>
      </p:sp>
      <p:sp>
        <p:nvSpPr>
          <p:cNvPr id="3" name="Title 2"/>
          <p:cNvSpPr>
            <a:spLocks noGrp="1"/>
          </p:cNvSpPr>
          <p:nvPr>
            <p:ph type="title"/>
          </p:nvPr>
        </p:nvSpPr>
        <p:spPr/>
        <p:txBody>
          <a:bodyPr>
            <a:normAutofit/>
          </a:bodyPr>
          <a:lstStyle/>
          <a:p>
            <a:pPr algn="ctr"/>
            <a:r>
              <a:rPr lang="en-US" sz="6000" dirty="0" smtClean="0"/>
              <a:t>Thank you!</a:t>
            </a:r>
            <a:endParaRPr lang="en-US" sz="6000" dirty="0"/>
          </a:p>
        </p:txBody>
      </p:sp>
      <p:pic>
        <p:nvPicPr>
          <p:cNvPr id="7" name="Picture 2" descr="\\uno.oet.udel.edu\CDS\Projects\Positive Behavioral Supports\Logo\Slide4.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t="1515" b="1515"/>
          <a:stretch>
            <a:fillRect/>
          </a:stretch>
        </p:blipFill>
        <p:spPr bwMode="auto">
          <a:xfrm>
            <a:off x="3853352" y="1968500"/>
            <a:ext cx="3056708" cy="222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2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2234465" y="4886034"/>
            <a:ext cx="1295451" cy="1708119"/>
            <a:chOff x="1989" y="1230"/>
            <a:chExt cx="1680" cy="2802"/>
          </a:xfrm>
        </p:grpSpPr>
        <p:grpSp>
          <p:nvGrpSpPr>
            <p:cNvPr id="5" name="Group 12"/>
            <p:cNvGrpSpPr>
              <a:grpSpLocks/>
            </p:cNvGrpSpPr>
            <p:nvPr/>
          </p:nvGrpSpPr>
          <p:grpSpPr bwMode="auto">
            <a:xfrm>
              <a:off x="1989" y="1230"/>
              <a:ext cx="1680" cy="2802"/>
              <a:chOff x="1989" y="1230"/>
              <a:chExt cx="1680" cy="2802"/>
            </a:xfrm>
          </p:grpSpPr>
          <p:sp>
            <p:nvSpPr>
              <p:cNvPr id="7"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8"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aphicFrame>
        <p:nvGraphicFramePr>
          <p:cNvPr id="12" name="Chart 11"/>
          <p:cNvGraphicFramePr>
            <a:graphicFrameLocks/>
          </p:cNvGraphicFramePr>
          <p:nvPr>
            <p:extLst>
              <p:ext uri="{D42A27DB-BD31-4B8C-83A1-F6EECF244321}">
                <p14:modId xmlns:p14="http://schemas.microsoft.com/office/powerpoint/2010/main" val="1455264830"/>
              </p:ext>
            </p:extLst>
          </p:nvPr>
        </p:nvGraphicFramePr>
        <p:xfrm>
          <a:off x="1501254" y="574966"/>
          <a:ext cx="9444249" cy="4198801"/>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5"/>
          <p:cNvSpPr>
            <a:spLocks noChangeArrowheads="1"/>
          </p:cNvSpPr>
          <p:nvPr/>
        </p:nvSpPr>
        <p:spPr bwMode="auto">
          <a:xfrm flipV="1">
            <a:off x="4453336" y="5352384"/>
            <a:ext cx="1367434" cy="1313092"/>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lstStyle/>
          <a:p>
            <a:pPr algn="ctr" eaLnBrk="0" fontAlgn="base" hangingPunct="0">
              <a:spcBef>
                <a:spcPct val="0"/>
              </a:spcBef>
              <a:spcAft>
                <a:spcPct val="0"/>
              </a:spcAft>
            </a:pPr>
            <a:r>
              <a:rPr lang="en-US" sz="2400" dirty="0">
                <a:solidFill>
                  <a:prstClr val="black"/>
                </a:solidFill>
                <a:latin typeface="Times" pitchFamily="-84" charset="0"/>
                <a:ea typeface="ＭＳ Ｐゴシック" pitchFamily="34" charset="-128"/>
              </a:rPr>
              <a:t> </a:t>
            </a:r>
          </a:p>
        </p:txBody>
      </p:sp>
      <p:sp>
        <p:nvSpPr>
          <p:cNvPr id="14" name="Rectangle 6"/>
          <p:cNvSpPr>
            <a:spLocks noChangeArrowheads="1"/>
          </p:cNvSpPr>
          <p:nvPr/>
        </p:nvSpPr>
        <p:spPr bwMode="auto">
          <a:xfrm>
            <a:off x="4339988" y="4978486"/>
            <a:ext cx="1583140" cy="473264"/>
          </a:xfrm>
          <a:prstGeom prst="rect">
            <a:avLst/>
          </a:prstGeom>
          <a:solidFill>
            <a:srgbClr val="009900"/>
          </a:solidFill>
          <a:ln w="19050">
            <a:solidFill>
              <a:schemeClr val="tx1"/>
            </a:solidFill>
            <a:miter lim="800000"/>
            <a:headEnd/>
            <a:tailEnd/>
          </a:ln>
        </p:spPr>
        <p:txBody>
          <a:bodyPr wrap="square" lIns="90487" tIns="44450" rIns="90487" bIns="44450">
            <a:spAutoFit/>
          </a:bodyPr>
          <a:lstStyle/>
          <a:p>
            <a:pPr algn="ctr" eaLnBrk="0" fontAlgn="base" hangingPunct="0">
              <a:spcBef>
                <a:spcPct val="0"/>
              </a:spcBef>
              <a:spcAft>
                <a:spcPct val="0"/>
              </a:spcAft>
            </a:pPr>
            <a:endParaRPr lang="en-US" sz="400" dirty="0">
              <a:solidFill>
                <a:srgbClr val="010464"/>
              </a:solidFill>
              <a:latin typeface="Tw Cen MT"/>
              <a:ea typeface="ＭＳ Ｐゴシック" pitchFamily="34" charset="-128"/>
              <a:cs typeface="Tw Cen MT"/>
            </a:endParaRPr>
          </a:p>
        </p:txBody>
      </p:sp>
      <p:pic>
        <p:nvPicPr>
          <p:cNvPr id="15" name="Picture 14"/>
          <p:cNvPicPr>
            <a:picLocks noChangeAspect="1"/>
          </p:cNvPicPr>
          <p:nvPr/>
        </p:nvPicPr>
        <p:blipFill>
          <a:blip r:embed="rId4"/>
          <a:stretch>
            <a:fillRect/>
          </a:stretch>
        </p:blipFill>
        <p:spPr>
          <a:xfrm>
            <a:off x="6223378" y="5043313"/>
            <a:ext cx="2866031" cy="1612487"/>
          </a:xfrm>
          <a:prstGeom prst="rect">
            <a:avLst/>
          </a:prstGeom>
        </p:spPr>
      </p:pic>
    </p:spTree>
    <p:extLst>
      <p:ext uri="{BB962C8B-B14F-4D97-AF65-F5344CB8AC3E}">
        <p14:creationId xmlns:p14="http://schemas.microsoft.com/office/powerpoint/2010/main" val="23621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655983" y="719664"/>
          <a:ext cx="10485781" cy="5791025"/>
        </p:xfrm>
        <a:graphic>
          <a:graphicData uri="http://schemas.openxmlformats.org/drawingml/2006/table">
            <a:tbl>
              <a:tblPr firstRow="1" bandRow="1">
                <a:tableStyleId>{5940675A-B579-460E-94D1-54222C63F5DA}</a:tableStyleId>
              </a:tblPr>
              <a:tblGrid>
                <a:gridCol w="1719472">
                  <a:extLst>
                    <a:ext uri="{9D8B030D-6E8A-4147-A177-3AD203B41FA5}">
                      <a16:colId xmlns:a16="http://schemas.microsoft.com/office/drawing/2014/main" val="1299119545"/>
                    </a:ext>
                  </a:extLst>
                </a:gridCol>
                <a:gridCol w="8766309">
                  <a:extLst>
                    <a:ext uri="{9D8B030D-6E8A-4147-A177-3AD203B41FA5}">
                      <a16:colId xmlns:a16="http://schemas.microsoft.com/office/drawing/2014/main" val="1296453535"/>
                    </a:ext>
                  </a:extLst>
                </a:gridCol>
              </a:tblGrid>
              <a:tr h="2063293">
                <a:tc>
                  <a:txBody>
                    <a:bodyPr/>
                    <a:lstStyle/>
                    <a:p>
                      <a:endParaRPr lang="en-US" dirty="0" smtClean="0"/>
                    </a:p>
                    <a:p>
                      <a:endParaRPr lang="en-US" dirty="0" smtClean="0"/>
                    </a:p>
                    <a:p>
                      <a:endParaRPr lang="en-US" dirty="0" smtClean="0"/>
                    </a:p>
                    <a:p>
                      <a:endParaRPr lang="en-US" dirty="0"/>
                    </a:p>
                  </a:txBody>
                  <a:tcPr/>
                </a:tc>
                <a:tc>
                  <a:txBody>
                    <a:bodyPr/>
                    <a:lstStyle/>
                    <a:p>
                      <a:pPr algn="l"/>
                      <a:r>
                        <a:rPr lang="en-US" dirty="0" smtClean="0"/>
                        <a:t>“I prefer this model because it highlights the specifics of each Tier.”</a:t>
                      </a:r>
                    </a:p>
                    <a:p>
                      <a:pPr algn="l"/>
                      <a:endParaRPr lang="en-US" dirty="0" smtClean="0"/>
                    </a:p>
                    <a:p>
                      <a:pPr algn="l"/>
                      <a:r>
                        <a:rPr lang="en-US" dirty="0" smtClean="0"/>
                        <a:t>“I prefer this model because it seems to have more</a:t>
                      </a:r>
                      <a:r>
                        <a:rPr lang="en-US" baseline="0" dirty="0" smtClean="0"/>
                        <a:t> information pictured with it.  The others still seem like they need to be thought out.  Also, we call the Tier 3 students our “high flyers”, so it makes sense for us to have them at the top,”</a:t>
                      </a:r>
                      <a:endParaRPr lang="en-US" dirty="0"/>
                    </a:p>
                  </a:txBody>
                  <a:tcPr/>
                </a:tc>
                <a:extLst>
                  <a:ext uri="{0D108BD9-81ED-4DB2-BD59-A6C34878D82A}">
                    <a16:rowId xmlns:a16="http://schemas.microsoft.com/office/drawing/2014/main" val="3691275744"/>
                  </a:ext>
                </a:extLst>
              </a:tr>
              <a:tr h="1863866">
                <a:tc>
                  <a:txBody>
                    <a:bodyPr/>
                    <a:lstStyle/>
                    <a:p>
                      <a:endParaRPr lang="en-US" dirty="0"/>
                    </a:p>
                  </a:txBody>
                  <a:tcPr/>
                </a:tc>
                <a:tc>
                  <a:txBody>
                    <a:bodyPr/>
                    <a:lstStyle/>
                    <a:p>
                      <a:r>
                        <a:rPr lang="en-US" dirty="0" smtClean="0"/>
                        <a:t>“This</a:t>
                      </a:r>
                      <a:r>
                        <a:rPr lang="en-US" baseline="0" dirty="0" smtClean="0"/>
                        <a:t> visual shows the importance of Tier 1”</a:t>
                      </a:r>
                    </a:p>
                    <a:p>
                      <a:endParaRPr lang="en-US" baseline="0" dirty="0" smtClean="0"/>
                    </a:p>
                    <a:p>
                      <a:r>
                        <a:rPr lang="en-US" baseline="0" dirty="0" smtClean="0"/>
                        <a:t>“I like this because you need a strong Tier 1, which is the foundation of Tier 2.”</a:t>
                      </a:r>
                    </a:p>
                    <a:p>
                      <a:endParaRPr lang="en-US" baseline="0" dirty="0" smtClean="0"/>
                    </a:p>
                    <a:p>
                      <a:r>
                        <a:rPr lang="en-US" baseline="0" dirty="0" smtClean="0"/>
                        <a:t>“This model has a strong emphasis on building out Tier 1”</a:t>
                      </a:r>
                    </a:p>
                  </a:txBody>
                  <a:tcPr/>
                </a:tc>
                <a:extLst>
                  <a:ext uri="{0D108BD9-81ED-4DB2-BD59-A6C34878D82A}">
                    <a16:rowId xmlns:a16="http://schemas.microsoft.com/office/drawing/2014/main" val="437679859"/>
                  </a:ext>
                </a:extLst>
              </a:tr>
              <a:tr h="1863866">
                <a:tc>
                  <a:txBody>
                    <a:bodyPr/>
                    <a:lstStyle/>
                    <a:p>
                      <a:endParaRPr lang="en-US" dirty="0"/>
                    </a:p>
                  </a:txBody>
                  <a:tcPr/>
                </a:tc>
                <a:tc>
                  <a:txBody>
                    <a:bodyPr/>
                    <a:lstStyle/>
                    <a:p>
                      <a:r>
                        <a:rPr lang="en-US" dirty="0" smtClean="0"/>
                        <a:t>“I like this triangle</a:t>
                      </a:r>
                      <a:r>
                        <a:rPr lang="en-US" baseline="0" dirty="0" smtClean="0"/>
                        <a:t> because of how it shows that all kids are accessing Tier 1 and then additional supports for those who need it.  Those kids don’t get limped into their own group.”</a:t>
                      </a:r>
                    </a:p>
                    <a:p>
                      <a:endParaRPr lang="en-US" baseline="0" dirty="0" smtClean="0"/>
                    </a:p>
                    <a:p>
                      <a:r>
                        <a:rPr lang="en-US" baseline="0" dirty="0" smtClean="0"/>
                        <a:t>“I really love this model, as it is important to remind people that everyone accesses Tier 1 and that you layer those additional supports on for Tier 2 and 3.  </a:t>
                      </a:r>
                      <a:endParaRPr lang="en-US" dirty="0"/>
                    </a:p>
                  </a:txBody>
                  <a:tcPr/>
                </a:tc>
                <a:extLst>
                  <a:ext uri="{0D108BD9-81ED-4DB2-BD59-A6C34878D82A}">
                    <a16:rowId xmlns:a16="http://schemas.microsoft.com/office/drawing/2014/main" val="2790007012"/>
                  </a:ext>
                </a:extLst>
              </a:tr>
            </a:tbl>
          </a:graphicData>
        </a:graphic>
      </p:graphicFrame>
      <p:pic>
        <p:nvPicPr>
          <p:cNvPr id="13" name="Picture 12"/>
          <p:cNvPicPr>
            <a:picLocks noChangeAspect="1"/>
          </p:cNvPicPr>
          <p:nvPr/>
        </p:nvPicPr>
        <p:blipFill>
          <a:blip r:embed="rId3"/>
          <a:stretch>
            <a:fillRect/>
          </a:stretch>
        </p:blipFill>
        <p:spPr>
          <a:xfrm>
            <a:off x="955017" y="948264"/>
            <a:ext cx="1237800" cy="1623903"/>
          </a:xfrm>
          <a:prstGeom prst="rect">
            <a:avLst/>
          </a:prstGeom>
        </p:spPr>
      </p:pic>
      <p:pic>
        <p:nvPicPr>
          <p:cNvPr id="14" name="Picture 13"/>
          <p:cNvPicPr>
            <a:picLocks noChangeAspect="1"/>
          </p:cNvPicPr>
          <p:nvPr/>
        </p:nvPicPr>
        <p:blipFill>
          <a:blip r:embed="rId4"/>
          <a:stretch>
            <a:fillRect/>
          </a:stretch>
        </p:blipFill>
        <p:spPr>
          <a:xfrm>
            <a:off x="955017" y="3114389"/>
            <a:ext cx="1247617" cy="1333005"/>
          </a:xfrm>
          <a:prstGeom prst="rect">
            <a:avLst/>
          </a:prstGeom>
        </p:spPr>
      </p:pic>
      <p:pic>
        <p:nvPicPr>
          <p:cNvPr id="15" name="Picture 14"/>
          <p:cNvPicPr>
            <a:picLocks noChangeAspect="1"/>
          </p:cNvPicPr>
          <p:nvPr/>
        </p:nvPicPr>
        <p:blipFill>
          <a:blip r:embed="rId5"/>
          <a:stretch>
            <a:fillRect/>
          </a:stretch>
        </p:blipFill>
        <p:spPr>
          <a:xfrm>
            <a:off x="746342" y="4989617"/>
            <a:ext cx="2341455" cy="1320182"/>
          </a:xfrm>
          <a:prstGeom prst="rect">
            <a:avLst/>
          </a:prstGeom>
        </p:spPr>
      </p:pic>
    </p:spTree>
    <p:extLst>
      <p:ext uri="{BB962C8B-B14F-4D97-AF65-F5344CB8AC3E}">
        <p14:creationId xmlns:p14="http://schemas.microsoft.com/office/powerpoint/2010/main" val="389249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Tier 2</a:t>
            </a:r>
            <a:r>
              <a:rPr lang="en-US" dirty="0"/>
              <a:t>: </a:t>
            </a:r>
            <a:r>
              <a:rPr lang="en-US" dirty="0" smtClean="0"/>
              <a:t>Networking Workshop (3/26)</a:t>
            </a:r>
            <a:r>
              <a:rPr lang="en-US" dirty="0"/>
              <a:t/>
            </a:r>
            <a:br>
              <a:rPr lang="en-US" dirty="0"/>
            </a:br>
            <a:endParaRPr lang="en-US" dirty="0"/>
          </a:p>
        </p:txBody>
      </p:sp>
      <p:sp>
        <p:nvSpPr>
          <p:cNvPr id="3" name="Content Placeholder 2"/>
          <p:cNvSpPr>
            <a:spLocks noGrp="1"/>
          </p:cNvSpPr>
          <p:nvPr>
            <p:ph idx="1"/>
          </p:nvPr>
        </p:nvSpPr>
        <p:spPr>
          <a:xfrm>
            <a:off x="1797803" y="1297222"/>
            <a:ext cx="4988463" cy="4192951"/>
          </a:xfrm>
        </p:spPr>
        <p:txBody>
          <a:bodyPr>
            <a:normAutofit/>
          </a:bodyPr>
          <a:lstStyle/>
          <a:p>
            <a:pPr fontAlgn="t"/>
            <a:r>
              <a:rPr lang="en-US" sz="3000" dirty="0" smtClean="0"/>
              <a:t>Guest Presentations</a:t>
            </a:r>
          </a:p>
          <a:p>
            <a:pPr lvl="1" fontAlgn="t"/>
            <a:r>
              <a:rPr lang="en-US" sz="3000" dirty="0" err="1" smtClean="0"/>
              <a:t>Shue</a:t>
            </a:r>
            <a:r>
              <a:rPr lang="en-US" sz="3000" dirty="0" smtClean="0"/>
              <a:t>-Medill MS</a:t>
            </a:r>
            <a:endParaRPr lang="en-US" sz="3000" dirty="0"/>
          </a:p>
          <a:p>
            <a:pPr lvl="1" fontAlgn="t"/>
            <a:r>
              <a:rPr lang="en-US" sz="3000" dirty="0" smtClean="0"/>
              <a:t>Brick Mill ES</a:t>
            </a:r>
          </a:p>
          <a:p>
            <a:pPr lvl="1" fontAlgn="t"/>
            <a:r>
              <a:rPr lang="en-US" sz="3000" smtClean="0"/>
              <a:t>Milton </a:t>
            </a:r>
            <a:r>
              <a:rPr lang="en-US" sz="3000" dirty="0" smtClean="0"/>
              <a:t>ES</a:t>
            </a:r>
          </a:p>
          <a:p>
            <a:pPr lvl="1" fontAlgn="t"/>
            <a:r>
              <a:rPr lang="en-US" sz="3000" dirty="0" smtClean="0"/>
              <a:t>Capital SD/Dover HS</a:t>
            </a:r>
            <a:endParaRPr lang="en-US" sz="3000" dirty="0"/>
          </a:p>
        </p:txBody>
      </p:sp>
      <p:pic>
        <p:nvPicPr>
          <p:cNvPr id="4" name="Picture 3"/>
          <p:cNvPicPr>
            <a:picLocks noChangeAspect="1"/>
          </p:cNvPicPr>
          <p:nvPr/>
        </p:nvPicPr>
        <p:blipFill>
          <a:blip r:embed="rId3"/>
          <a:stretch>
            <a:fillRect/>
          </a:stretch>
        </p:blipFill>
        <p:spPr>
          <a:xfrm>
            <a:off x="4847708" y="4427336"/>
            <a:ext cx="3280417" cy="2035148"/>
          </a:xfrm>
          <a:prstGeom prst="rect">
            <a:avLst/>
          </a:prstGeom>
          <a:ln w="38100">
            <a:solidFill>
              <a:schemeClr val="accent1"/>
            </a:solidFill>
          </a:ln>
        </p:spPr>
      </p:pic>
      <p:pic>
        <p:nvPicPr>
          <p:cNvPr id="5" name="Picture 4"/>
          <p:cNvPicPr>
            <a:picLocks noChangeAspect="1"/>
          </p:cNvPicPr>
          <p:nvPr/>
        </p:nvPicPr>
        <p:blipFill>
          <a:blip r:embed="rId4"/>
          <a:stretch>
            <a:fillRect/>
          </a:stretch>
        </p:blipFill>
        <p:spPr>
          <a:xfrm>
            <a:off x="6885103" y="1431985"/>
            <a:ext cx="3730758" cy="2415396"/>
          </a:xfrm>
          <a:prstGeom prst="rect">
            <a:avLst/>
          </a:prstGeom>
          <a:ln>
            <a:solidFill>
              <a:schemeClr val="accent1"/>
            </a:solidFill>
          </a:ln>
        </p:spPr>
      </p:pic>
      <p:pic>
        <p:nvPicPr>
          <p:cNvPr id="6" name="Picture 5"/>
          <p:cNvPicPr>
            <a:picLocks noChangeAspect="1"/>
          </p:cNvPicPr>
          <p:nvPr/>
        </p:nvPicPr>
        <p:blipFill>
          <a:blip r:embed="rId5"/>
          <a:stretch>
            <a:fillRect/>
          </a:stretch>
        </p:blipFill>
        <p:spPr>
          <a:xfrm>
            <a:off x="455944" y="4650256"/>
            <a:ext cx="3836090" cy="1925906"/>
          </a:xfrm>
          <a:prstGeom prst="rect">
            <a:avLst/>
          </a:prstGeom>
          <a:ln w="38100">
            <a:solidFill>
              <a:schemeClr val="accent1"/>
            </a:solidFill>
          </a:ln>
        </p:spPr>
      </p:pic>
      <p:pic>
        <p:nvPicPr>
          <p:cNvPr id="7" name="Picture 6"/>
          <p:cNvPicPr>
            <a:picLocks noChangeAspect="1"/>
          </p:cNvPicPr>
          <p:nvPr/>
        </p:nvPicPr>
        <p:blipFill>
          <a:blip r:embed="rId6"/>
          <a:stretch>
            <a:fillRect/>
          </a:stretch>
        </p:blipFill>
        <p:spPr>
          <a:xfrm>
            <a:off x="8436901" y="4199981"/>
            <a:ext cx="3728877" cy="2658019"/>
          </a:xfrm>
          <a:prstGeom prst="rect">
            <a:avLst/>
          </a:prstGeom>
          <a:ln>
            <a:solidFill>
              <a:schemeClr val="accent1"/>
            </a:solidFill>
          </a:ln>
        </p:spPr>
      </p:pic>
    </p:spTree>
    <p:extLst>
      <p:ext uri="{BB962C8B-B14F-4D97-AF65-F5344CB8AC3E}">
        <p14:creationId xmlns:p14="http://schemas.microsoft.com/office/powerpoint/2010/main" val="253433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7997029"/>
              </p:ext>
            </p:extLst>
          </p:nvPr>
        </p:nvGraphicFramePr>
        <p:xfrm>
          <a:off x="1248946" y="1371600"/>
          <a:ext cx="8348020" cy="5913120"/>
        </p:xfrm>
        <a:graphic>
          <a:graphicData uri="http://schemas.openxmlformats.org/drawingml/2006/table">
            <a:tbl>
              <a:tblPr firstRow="1" bandRow="1">
                <a:tableStyleId>{5C22544A-7EE6-4342-B048-85BDC9FD1C3A}</a:tableStyleId>
              </a:tblPr>
              <a:tblGrid>
                <a:gridCol w="4174010">
                  <a:extLst>
                    <a:ext uri="{9D8B030D-6E8A-4147-A177-3AD203B41FA5}">
                      <a16:colId xmlns:a16="http://schemas.microsoft.com/office/drawing/2014/main" val="20000"/>
                    </a:ext>
                  </a:extLst>
                </a:gridCol>
                <a:gridCol w="4174010">
                  <a:extLst>
                    <a:ext uri="{9D8B030D-6E8A-4147-A177-3AD203B41FA5}">
                      <a16:colId xmlns:a16="http://schemas.microsoft.com/office/drawing/2014/main" val="20001"/>
                    </a:ext>
                  </a:extLst>
                </a:gridCol>
              </a:tblGrid>
              <a:tr h="5483033">
                <a:tc>
                  <a:txBody>
                    <a:bodyPr/>
                    <a:lstStyle/>
                    <a:p>
                      <a:pPr lvl="0">
                        <a:buClr>
                          <a:srgbClr val="3333CC"/>
                        </a:buClr>
                        <a:buFont typeface="Wingdings" panose="05000000000000000000" pitchFamily="2" charset="2"/>
                        <a:buNone/>
                        <a:defRPr/>
                      </a:pPr>
                      <a:r>
                        <a:rPr lang="en-US" sz="2800" b="1" dirty="0">
                          <a:solidFill>
                            <a:schemeClr val="tx1"/>
                          </a:solidFill>
                          <a:ea typeface="Verdana" panose="020B0604030504040204" pitchFamily="34" charset="0"/>
                          <a:cs typeface="Verdana" panose="020B0604030504040204" pitchFamily="34" charset="0"/>
                        </a:rPr>
                        <a:t>TEAM</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 Team Composition</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2.2 Team Operating Procedures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2.3 Screening</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2.4 Request for Assistance</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2.5 Options for Tier II </a:t>
                      </a:r>
                    </a:p>
                    <a:p>
                      <a:pPr lvl="0">
                        <a:buClr>
                          <a:srgbClr val="3333CC"/>
                        </a:buClr>
                        <a:buFont typeface="Wingdings" panose="05000000000000000000" pitchFamily="2" charset="2"/>
                        <a:buNone/>
                        <a:defRPr/>
                      </a:pPr>
                      <a:endParaRPr lang="en-US" sz="2200" b="0" dirty="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r>
                        <a:rPr lang="en-US" sz="2800" b="1" dirty="0">
                          <a:solidFill>
                            <a:schemeClr val="tx1"/>
                          </a:solidFill>
                          <a:ea typeface="Verdana" panose="020B0604030504040204" pitchFamily="34" charset="0"/>
                          <a:cs typeface="Verdana" panose="020B0604030504040204" pitchFamily="34" charset="0"/>
                        </a:rPr>
                        <a:t>INTERVENTIONS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2.6 Tier II Critical Features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2.7 Practice Matched to Student Need</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2.8 Access to Tier 1 Supports</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2.9 Professional Development</a:t>
                      </a:r>
                    </a:p>
                    <a:p>
                      <a:pPr lvl="0">
                        <a:buClr>
                          <a:srgbClr val="3333CC"/>
                        </a:buClr>
                        <a:buFont typeface="Wingdings" panose="05000000000000000000" pitchFamily="2" charset="2"/>
                        <a:buChar char="§"/>
                        <a:defRPr/>
                      </a:pPr>
                      <a:endParaRPr lang="en-US" sz="2200" b="0" dirty="0">
                        <a:solidFill>
                          <a:schemeClr val="tx1"/>
                        </a:solidFill>
                        <a:ea typeface="Verdana" panose="020B0604030504040204" pitchFamily="34" charset="0"/>
                        <a:cs typeface="Verdana" panose="020B0604030504040204" pitchFamily="34" charset="0"/>
                      </a:endParaRPr>
                    </a:p>
                    <a:p>
                      <a:endParaRPr lang="en-US" b="0" dirty="0">
                        <a:solidFill>
                          <a:schemeClr val="tx1"/>
                        </a:solidFill>
                      </a:endParaRPr>
                    </a:p>
                  </a:txBody>
                  <a:tcPr>
                    <a:noFill/>
                  </a:tcPr>
                </a:tc>
                <a:tc>
                  <a:txBody>
                    <a:bodyPr/>
                    <a:lstStyle/>
                    <a:p>
                      <a:pPr lvl="0">
                        <a:buClr>
                          <a:srgbClr val="3333CC"/>
                        </a:buClr>
                        <a:buFont typeface="Wingdings" panose="05000000000000000000" pitchFamily="2" charset="2"/>
                        <a:buNone/>
                        <a:defRPr/>
                      </a:pPr>
                      <a:r>
                        <a:rPr lang="en-US" sz="2800" b="1" dirty="0">
                          <a:solidFill>
                            <a:schemeClr val="tx1"/>
                          </a:solidFill>
                          <a:ea typeface="Verdana" panose="020B0604030504040204" pitchFamily="34" charset="0"/>
                          <a:cs typeface="Verdana" panose="020B0604030504040204" pitchFamily="34" charset="0"/>
                        </a:rPr>
                        <a:t>EVALUATION</a:t>
                      </a:r>
                    </a:p>
                    <a:p>
                      <a:pPr marL="342900" marR="0" lvl="0" indent="-342900" algn="l" defTabSz="914400" rtl="0" eaLnBrk="1" fontAlgn="auto" latinLnBrk="0" hangingPunct="1">
                        <a:lnSpc>
                          <a:spcPct val="100000"/>
                        </a:lnSpc>
                        <a:spcBef>
                          <a:spcPts val="0"/>
                        </a:spcBef>
                        <a:spcAft>
                          <a:spcPts val="0"/>
                        </a:spcAft>
                        <a:buClr>
                          <a:schemeClr val="accent1">
                            <a:lumMod val="50000"/>
                          </a:schemeClr>
                        </a:buClr>
                        <a:buSzTx/>
                        <a:buFont typeface="Wingdings" panose="05000000000000000000" pitchFamily="2" charset="2"/>
                        <a:buChar char="ü"/>
                        <a:tabLst/>
                        <a:defRPr/>
                      </a:pPr>
                      <a:r>
                        <a:rPr lang="en-US" sz="2200" b="0" dirty="0">
                          <a:solidFill>
                            <a:schemeClr val="tx1"/>
                          </a:solidFill>
                          <a:ea typeface="Verdana" panose="020B0604030504040204" pitchFamily="34" charset="0"/>
                          <a:cs typeface="Verdana" panose="020B0604030504040204" pitchFamily="34" charset="0"/>
                        </a:rPr>
                        <a:t>2.10 Level of Use</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2.11 Student Performance Data</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2.12 Fidelity Data</a:t>
                      </a:r>
                    </a:p>
                    <a:p>
                      <a:pPr marL="342900" lvl="0" indent="-342900">
                        <a:buClr>
                          <a:schemeClr val="accent1">
                            <a:lumMod val="50000"/>
                          </a:schemeClr>
                        </a:buClr>
                        <a:buFont typeface="Wingdings" panose="05000000000000000000" pitchFamily="2" charset="2"/>
                        <a:buChar char="ü"/>
                        <a:defRPr/>
                      </a:pPr>
                      <a:r>
                        <a:rPr lang="en-US" sz="2200" b="0" dirty="0">
                          <a:solidFill>
                            <a:schemeClr val="tx1"/>
                          </a:solidFill>
                          <a:ea typeface="Verdana" panose="020B0604030504040204" pitchFamily="34" charset="0"/>
                          <a:cs typeface="Verdana" panose="020B0604030504040204" pitchFamily="34" charset="0"/>
                        </a:rPr>
                        <a:t>2.13 Annual Evaluation</a:t>
                      </a:r>
                    </a:p>
                    <a:p>
                      <a:endParaRPr lang="en-US" b="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461434" y="241300"/>
            <a:ext cx="8596668" cy="1320800"/>
          </a:xfrm>
          <a:noFill/>
          <a:ln w="57150">
            <a:noFill/>
          </a:ln>
        </p:spPr>
        <p:txBody>
          <a:bodyPr rtlCol="0">
            <a:normAutofit/>
          </a:bodyPr>
          <a:lstStyle/>
          <a:p>
            <a:pPr>
              <a:defRPr/>
            </a:pPr>
            <a:r>
              <a:rPr lang="en-US" sz="3200" dirty="0"/>
              <a:t>The Tiered Fidelity Inventory (TFI)</a:t>
            </a:r>
            <a:br>
              <a:rPr lang="en-US" sz="3200" dirty="0"/>
            </a:br>
            <a:r>
              <a:rPr lang="en-US" sz="3200" dirty="0"/>
              <a:t>Tier 2 Planning Tool</a:t>
            </a:r>
          </a:p>
        </p:txBody>
      </p:sp>
    </p:spTree>
    <p:extLst>
      <p:ext uri="{BB962C8B-B14F-4D97-AF65-F5344CB8AC3E}">
        <p14:creationId xmlns:p14="http://schemas.microsoft.com/office/powerpoint/2010/main" val="30072753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DE Priorities">
      <a:dk1>
        <a:sysClr val="windowText" lastClr="000000"/>
      </a:dk1>
      <a:lt1>
        <a:sysClr val="window" lastClr="FFFFFF"/>
      </a:lt1>
      <a:dk2>
        <a:srgbClr val="1F497D"/>
      </a:dk2>
      <a:lt2>
        <a:srgbClr val="EEECE1"/>
      </a:lt2>
      <a:accent1>
        <a:srgbClr val="316A9A"/>
      </a:accent1>
      <a:accent2>
        <a:srgbClr val="4E8E94"/>
      </a:accent2>
      <a:accent3>
        <a:srgbClr val="C17E2A"/>
      </a:accent3>
      <a:accent4>
        <a:srgbClr val="4F3858"/>
      </a:accent4>
      <a:accent5>
        <a:srgbClr val="617E48"/>
      </a:accent5>
      <a:accent6>
        <a:srgbClr val="93353F"/>
      </a:accent6>
      <a:hlink>
        <a:srgbClr val="316A9A"/>
      </a:hlink>
      <a:folHlink>
        <a:srgbClr val="4F385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4534</TotalTime>
  <Words>2589</Words>
  <Application>Microsoft Office PowerPoint</Application>
  <PresentationFormat>Widescreen</PresentationFormat>
  <Paragraphs>451</Paragraphs>
  <Slides>50</Slides>
  <Notes>50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50</vt:i4>
      </vt:variant>
    </vt:vector>
  </HeadingPairs>
  <TitlesOfParts>
    <vt:vector size="68" baseType="lpstr">
      <vt:lpstr>ＭＳ Ｐゴシック</vt:lpstr>
      <vt:lpstr>Arial</vt:lpstr>
      <vt:lpstr>Arial Narrow</vt:lpstr>
      <vt:lpstr>Calibri</vt:lpstr>
      <vt:lpstr>Cambria</vt:lpstr>
      <vt:lpstr>Georgia</vt:lpstr>
      <vt:lpstr>News Gothic MT</vt:lpstr>
      <vt:lpstr>Nirmala UI Semilight</vt:lpstr>
      <vt:lpstr>Times</vt:lpstr>
      <vt:lpstr>Times New Roman</vt:lpstr>
      <vt:lpstr>Trebuchet MS</vt:lpstr>
      <vt:lpstr>Tw Cen MT</vt:lpstr>
      <vt:lpstr>Verdana</vt:lpstr>
      <vt:lpstr>Wingdings</vt:lpstr>
      <vt:lpstr>Wingdings 3</vt:lpstr>
      <vt:lpstr>Theme1</vt:lpstr>
      <vt:lpstr>Facet</vt:lpstr>
      <vt:lpstr>Office Theme</vt:lpstr>
      <vt:lpstr>Delaware PBS Cadre</vt:lpstr>
      <vt:lpstr>Today’s Topics</vt:lpstr>
      <vt:lpstr>Professional Development</vt:lpstr>
      <vt:lpstr>Substitute Reimbursement Reminder</vt:lpstr>
      <vt:lpstr>Tier 2: Networking Workshop (3/26) </vt:lpstr>
      <vt:lpstr>PowerPoint Presentation</vt:lpstr>
      <vt:lpstr>PowerPoint Presentation</vt:lpstr>
      <vt:lpstr>Tier 2: Networking Workshop (3/26) </vt:lpstr>
      <vt:lpstr>The Tiered Fidelity Inventory (TFI) Tier 2 Planning Tool</vt:lpstr>
      <vt:lpstr>TFI (Tiered Fidelity Inventory) Summary</vt:lpstr>
      <vt:lpstr>Tier 3 Systems Webinar</vt:lpstr>
      <vt:lpstr>Tier 1: DE School Climate Survey Workshop - 5/13/2019</vt:lpstr>
      <vt:lpstr>Tier 1: School-wide PBS Team Series</vt:lpstr>
      <vt:lpstr>DOE Equity Update Discipline</vt:lpstr>
      <vt:lpstr>DDOE Updates IDEA Equity Requirements related to Discipline</vt:lpstr>
      <vt:lpstr>Significant Discrepancy</vt:lpstr>
      <vt:lpstr>Significant Discrepancy</vt:lpstr>
      <vt:lpstr>Significant Discrepancy-Opportunity  for change</vt:lpstr>
      <vt:lpstr>Significant Discrepancy DE’s new definition</vt:lpstr>
      <vt:lpstr>Indicator 4 Data using new Thresholds</vt:lpstr>
      <vt:lpstr>Significant Disproportionality</vt:lpstr>
      <vt:lpstr>Other considerations</vt:lpstr>
      <vt:lpstr>Significant Disproportionality update</vt:lpstr>
      <vt:lpstr>Significant Disproportionality Data</vt:lpstr>
      <vt:lpstr>What does the data say?  What can you do?</vt:lpstr>
      <vt:lpstr>What can you do?</vt:lpstr>
      <vt:lpstr>Data</vt:lpstr>
      <vt:lpstr>Questions?</vt:lpstr>
      <vt:lpstr>District MTSS/PBS Planning</vt:lpstr>
      <vt:lpstr>Components for Successful District Implementation</vt:lpstr>
      <vt:lpstr>Coaching</vt:lpstr>
      <vt:lpstr>Coaching Reflection</vt:lpstr>
      <vt:lpstr>Phase Recognition</vt:lpstr>
      <vt:lpstr>Phases 1 &amp; 2 – Focus on Tier 1: School-wide PBS</vt:lpstr>
      <vt:lpstr>Phases 3 &amp; 4 – Tier 2: Targeted PBS</vt:lpstr>
      <vt:lpstr>Phase 4- Establishing a Targeted Team (Systems Conversations)</vt:lpstr>
      <vt:lpstr>Phase Related Timeline</vt:lpstr>
      <vt:lpstr>Data</vt:lpstr>
      <vt:lpstr>Collecting Recognition Data</vt:lpstr>
      <vt:lpstr>PBIS Rewards More information for your decision-making</vt:lpstr>
      <vt:lpstr>PBIS Rewards Considerations for your decision-making </vt:lpstr>
      <vt:lpstr>https://www.pbisrewards.com/about/demo-video-v5/</vt:lpstr>
      <vt:lpstr>Discipline Data Reporting Tool (DDRT)</vt:lpstr>
      <vt:lpstr>DE Assessment of Strengths &amp; Needs for PBS - DASNPBS</vt:lpstr>
      <vt:lpstr>The Tiered Fidelity Inventory (TFI) Tier 3 Planning Tool</vt:lpstr>
      <vt:lpstr>PowerPoint Presentation</vt:lpstr>
      <vt:lpstr>PowerPoint Presentation</vt:lpstr>
      <vt:lpstr>MTSS Implementation Snapshot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dc:title>
  <dc:creator>Hearn, Sarah</dc:creator>
  <cp:lastModifiedBy>Hearn, Sarah</cp:lastModifiedBy>
  <cp:revision>216</cp:revision>
  <cp:lastPrinted>2019-04-10T19:53:59Z</cp:lastPrinted>
  <dcterms:created xsi:type="dcterms:W3CDTF">2017-01-25T19:03:15Z</dcterms:created>
  <dcterms:modified xsi:type="dcterms:W3CDTF">2019-04-19T14:17:35Z</dcterms:modified>
</cp:coreProperties>
</file>