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tmp" ContentType="image/png"/>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3" r:id="rId1"/>
  </p:sldMasterIdLst>
  <p:notesMasterIdLst>
    <p:notesMasterId r:id="rId65"/>
  </p:notesMasterIdLst>
  <p:sldIdLst>
    <p:sldId id="257" r:id="rId2"/>
    <p:sldId id="258" r:id="rId3"/>
    <p:sldId id="259" r:id="rId4"/>
    <p:sldId id="260" r:id="rId5"/>
    <p:sldId id="261" r:id="rId6"/>
    <p:sldId id="262" r:id="rId7"/>
    <p:sldId id="263" r:id="rId8"/>
    <p:sldId id="264" r:id="rId9"/>
    <p:sldId id="265" r:id="rId10"/>
    <p:sldId id="266" r:id="rId11"/>
    <p:sldId id="311" r:id="rId12"/>
    <p:sldId id="312" r:id="rId13"/>
    <p:sldId id="267" r:id="rId14"/>
    <p:sldId id="274" r:id="rId15"/>
    <p:sldId id="268" r:id="rId16"/>
    <p:sldId id="273" r:id="rId17"/>
    <p:sldId id="269" r:id="rId18"/>
    <p:sldId id="272" r:id="rId19"/>
    <p:sldId id="271" r:id="rId20"/>
    <p:sldId id="275" r:id="rId21"/>
    <p:sldId id="313" r:id="rId22"/>
    <p:sldId id="276" r:id="rId23"/>
    <p:sldId id="277" r:id="rId24"/>
    <p:sldId id="278" r:id="rId25"/>
    <p:sldId id="314" r:id="rId26"/>
    <p:sldId id="315" r:id="rId27"/>
    <p:sldId id="280" r:id="rId28"/>
    <p:sldId id="281" r:id="rId29"/>
    <p:sldId id="282" r:id="rId30"/>
    <p:sldId id="283" r:id="rId31"/>
    <p:sldId id="284" r:id="rId32"/>
    <p:sldId id="285" r:id="rId33"/>
    <p:sldId id="286" r:id="rId34"/>
    <p:sldId id="287" r:id="rId35"/>
    <p:sldId id="288" r:id="rId36"/>
    <p:sldId id="289" r:id="rId37"/>
    <p:sldId id="316" r:id="rId38"/>
    <p:sldId id="290" r:id="rId39"/>
    <p:sldId id="291" r:id="rId40"/>
    <p:sldId id="292" r:id="rId41"/>
    <p:sldId id="293" r:id="rId42"/>
    <p:sldId id="294" r:id="rId43"/>
    <p:sldId id="295" r:id="rId44"/>
    <p:sldId id="296" r:id="rId45"/>
    <p:sldId id="297" r:id="rId46"/>
    <p:sldId id="317" r:id="rId47"/>
    <p:sldId id="298" r:id="rId48"/>
    <p:sldId id="299" r:id="rId49"/>
    <p:sldId id="300" r:id="rId50"/>
    <p:sldId id="301" r:id="rId51"/>
    <p:sldId id="302" r:id="rId52"/>
    <p:sldId id="303" r:id="rId53"/>
    <p:sldId id="318" r:id="rId54"/>
    <p:sldId id="319" r:id="rId55"/>
    <p:sldId id="304" r:id="rId56"/>
    <p:sldId id="305" r:id="rId57"/>
    <p:sldId id="306" r:id="rId58"/>
    <p:sldId id="307" r:id="rId59"/>
    <p:sldId id="308" r:id="rId60"/>
    <p:sldId id="309" r:id="rId61"/>
    <p:sldId id="321" r:id="rId62"/>
    <p:sldId id="320" r:id="rId63"/>
    <p:sldId id="310"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autoAdjust="0"/>
    <p:restoredTop sz="94660"/>
  </p:normalViewPr>
  <p:slideViewPr>
    <p:cSldViewPr snapToGrid="0">
      <p:cViewPr>
        <p:scale>
          <a:sx n="98" d="100"/>
          <a:sy n="98" d="100"/>
        </p:scale>
        <p:origin x="4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tags" Target="tags/tag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061E1-9687-43FC-9C9D-6AF23E505A78}" type="datetimeFigureOut">
              <a:rPr lang="en-US" smtClean="0"/>
              <a:t>11/9/17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232F7-6B30-42EC-A011-0C9E43F7B431}" type="slidenum">
              <a:rPr lang="en-US" smtClean="0"/>
              <a:t>‹#›</a:t>
            </a:fld>
            <a:endParaRPr lang="en-US"/>
          </a:p>
        </p:txBody>
      </p:sp>
    </p:spTree>
    <p:extLst>
      <p:ext uri="{BB962C8B-B14F-4D97-AF65-F5344CB8AC3E}">
        <p14:creationId xmlns:p14="http://schemas.microsoft.com/office/powerpoint/2010/main" val="219277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4719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7012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7232F7-6B30-42EC-A011-0C9E43F7B431}" type="slidenum">
              <a:rPr lang="en-US" smtClean="0"/>
              <a:t>11</a:t>
            </a:fld>
            <a:endParaRPr lang="en-US"/>
          </a:p>
        </p:txBody>
      </p:sp>
    </p:spTree>
    <p:extLst>
      <p:ext uri="{BB962C8B-B14F-4D97-AF65-F5344CB8AC3E}">
        <p14:creationId xmlns:p14="http://schemas.microsoft.com/office/powerpoint/2010/main" val="1075545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7232F7-6B30-42EC-A011-0C9E43F7B431}" type="slidenum">
              <a:rPr lang="en-US" smtClean="0"/>
              <a:t>12</a:t>
            </a:fld>
            <a:endParaRPr lang="en-US"/>
          </a:p>
        </p:txBody>
      </p:sp>
    </p:spTree>
    <p:extLst>
      <p:ext uri="{BB962C8B-B14F-4D97-AF65-F5344CB8AC3E}">
        <p14:creationId xmlns:p14="http://schemas.microsoft.com/office/powerpoint/2010/main" val="131993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6460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3091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0747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16467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58404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2507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9893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1792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3336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8307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19494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43345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56942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03012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12454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89032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257352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6394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4765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48033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6856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2029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151471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086070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355275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75837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024645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781687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80183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84793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79509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22455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230389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27964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960985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932577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868548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933747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49091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42383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03271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211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37837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335391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714994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231147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57572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2323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0997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9705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6F7094-D53A-754F-838A-18DCA9D81DF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329796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52C72-DE31-F449-A4ED-4C594FD91407}"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DFA1846-DA80-1C48-A609-854EA85C59AD}"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dirty="0">
              <a:solidFill>
                <a:prstClr val="black">
                  <a:lumMod val="95000"/>
                  <a:lumOff val="5000"/>
                </a:prst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3A34C8-038E-2045-AF43-DF7DBB8E0E9E}"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solidFill>
                  <a:prstClr val="black">
                    <a:lumMod val="95000"/>
                    <a:lumOff val="5000"/>
                  </a:prstClr>
                </a:solidFill>
              </a:rPr>
              <a:pPr/>
              <a:t>11/9/17</a:t>
            </a:fld>
            <a:endParaRPr lang="en-US" dirty="0">
              <a:solidFill>
                <a:prstClr val="black">
                  <a:lumMod val="95000"/>
                  <a:lumOff val="5000"/>
                </a:prst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defTabSz="457200"/>
            <a:fld id="{09B482E8-6E0E-1B4F-B1FD-C69DB9E858D9}" type="datetimeFigureOut">
              <a:rPr lang="en-US" smtClean="0">
                <a:solidFill>
                  <a:prstClr val="black">
                    <a:lumMod val="95000"/>
                    <a:lumOff val="5000"/>
                  </a:prstClr>
                </a:solidFill>
              </a:rPr>
              <a:pPr defTabSz="457200"/>
              <a:t>11/9/17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defTabSz="457200"/>
            <a:endParaRPr lang="en-US" dirty="0">
              <a:solidFill>
                <a:prstClr val="black">
                  <a:lumMod val="95000"/>
                  <a:lumOff val="5000"/>
                </a:prstClr>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defTabSz="457200"/>
            <a:fld id="{D57F1E4F-1CFF-5643-939E-217C01CDF565}"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53538605"/>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8.tm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anxietybc.com/anxiety-PDF-document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9.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1.tm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2.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13.tm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tm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Thinking Functionally about internalizing </a:t>
            </a:r>
            <a:r>
              <a:rPr lang="en-US" smtClean="0"/>
              <a:t>behavior problems</a:t>
            </a:r>
            <a:endParaRPr lang="en-US" dirty="0"/>
          </a:p>
        </p:txBody>
      </p:sp>
    </p:spTree>
    <p:extLst>
      <p:ext uri="{BB962C8B-B14F-4D97-AF65-F5344CB8AC3E}">
        <p14:creationId xmlns:p14="http://schemas.microsoft.com/office/powerpoint/2010/main" val="172620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84" y="169839"/>
            <a:ext cx="10058400" cy="1609344"/>
          </a:xfrm>
        </p:spPr>
        <p:txBody>
          <a:bodyPr/>
          <a:lstStyle/>
          <a:p>
            <a:r>
              <a:rPr lang="en-US" dirty="0" smtClean="0"/>
              <a:t>Anxiety symptoms and effects</a:t>
            </a:r>
            <a:endParaRPr lang="en-US" dirty="0"/>
          </a:p>
        </p:txBody>
      </p:sp>
      <p:sp>
        <p:nvSpPr>
          <p:cNvPr id="3" name="Content Placeholder 2"/>
          <p:cNvSpPr>
            <a:spLocks noGrp="1"/>
          </p:cNvSpPr>
          <p:nvPr>
            <p:ph idx="1"/>
          </p:nvPr>
        </p:nvSpPr>
        <p:spPr>
          <a:xfrm>
            <a:off x="1069847" y="1356610"/>
            <a:ext cx="9720073" cy="4023360"/>
          </a:xfrm>
        </p:spPr>
        <p:txBody>
          <a:bodyPr>
            <a:noAutofit/>
          </a:bodyPr>
          <a:lstStyle/>
          <a:p>
            <a:r>
              <a:rPr lang="en-US" sz="2800" dirty="0" smtClean="0"/>
              <a:t>Variable and erratic (Weir, 2017)</a:t>
            </a:r>
          </a:p>
          <a:p>
            <a:r>
              <a:rPr lang="en-US" sz="2800" dirty="0" smtClean="0"/>
              <a:t>Can Include</a:t>
            </a:r>
          </a:p>
          <a:p>
            <a:pPr lvl="1"/>
            <a:r>
              <a:rPr lang="en-US" sz="2400" dirty="0" smtClean="0"/>
              <a:t>Overall worrying</a:t>
            </a:r>
          </a:p>
          <a:p>
            <a:pPr lvl="1"/>
            <a:r>
              <a:rPr lang="en-US" sz="2400" dirty="0" smtClean="0"/>
              <a:t>Physical symptoms (headaches, stomachaches)</a:t>
            </a:r>
          </a:p>
          <a:p>
            <a:pPr lvl="1"/>
            <a:r>
              <a:rPr lang="en-US" sz="2400" dirty="0" smtClean="0"/>
              <a:t>Flushed cheeks, tense muscles</a:t>
            </a:r>
          </a:p>
          <a:p>
            <a:pPr lvl="1"/>
            <a:r>
              <a:rPr lang="en-US" sz="2400" dirty="0" smtClean="0"/>
              <a:t>Intense social phobias preventing from doing activities</a:t>
            </a:r>
          </a:p>
          <a:p>
            <a:pPr lvl="2"/>
            <a:r>
              <a:rPr lang="en-US" sz="1800" dirty="0" smtClean="0"/>
              <a:t>Attending parties</a:t>
            </a:r>
          </a:p>
          <a:p>
            <a:pPr lvl="2"/>
            <a:r>
              <a:rPr lang="en-US" sz="1800" dirty="0" smtClean="0"/>
              <a:t>Participating in extracurricular activities</a:t>
            </a:r>
          </a:p>
          <a:p>
            <a:pPr lvl="1"/>
            <a:r>
              <a:rPr lang="en-US" sz="2400" dirty="0" smtClean="0"/>
              <a:t>Specific phobias</a:t>
            </a:r>
          </a:p>
          <a:p>
            <a:pPr lvl="2"/>
            <a:r>
              <a:rPr lang="en-US" sz="1800" dirty="0" smtClean="0"/>
              <a:t>Fear of the dark</a:t>
            </a:r>
          </a:p>
          <a:p>
            <a:pPr lvl="2"/>
            <a:r>
              <a:rPr lang="en-US" sz="1800" dirty="0" smtClean="0"/>
              <a:t>Fear of dogs</a:t>
            </a:r>
          </a:p>
          <a:p>
            <a:pPr lvl="1"/>
            <a:r>
              <a:rPr lang="en-US" sz="2400" dirty="0" smtClean="0"/>
              <a:t>Obsessive compulsions</a:t>
            </a:r>
            <a:endParaRPr lang="en-US" sz="2400" dirty="0"/>
          </a:p>
        </p:txBody>
      </p:sp>
    </p:spTree>
    <p:extLst>
      <p:ext uri="{BB962C8B-B14F-4D97-AF65-F5344CB8AC3E}">
        <p14:creationId xmlns:p14="http://schemas.microsoft.com/office/powerpoint/2010/main" val="85946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symptoms and effects</a:t>
            </a:r>
            <a:endParaRPr lang="en-US" dirty="0"/>
          </a:p>
        </p:txBody>
      </p:sp>
      <p:sp>
        <p:nvSpPr>
          <p:cNvPr id="3" name="Content Placeholder 2"/>
          <p:cNvSpPr>
            <a:spLocks noGrp="1"/>
          </p:cNvSpPr>
          <p:nvPr>
            <p:ph idx="1"/>
          </p:nvPr>
        </p:nvSpPr>
        <p:spPr/>
        <p:txBody>
          <a:bodyPr>
            <a:normAutofit/>
          </a:bodyPr>
          <a:lstStyle/>
          <a:p>
            <a:r>
              <a:rPr lang="en-US" dirty="0" smtClean="0"/>
              <a:t>Impacts academic success</a:t>
            </a:r>
          </a:p>
          <a:p>
            <a:pPr lvl="1"/>
            <a:r>
              <a:rPr lang="en-US" dirty="0" smtClean="0"/>
              <a:t>Anxious states = distraction; impacts verbal working memory (</a:t>
            </a:r>
            <a:r>
              <a:rPr lang="en-US" dirty="0" err="1" smtClean="0"/>
              <a:t>Hopko</a:t>
            </a:r>
            <a:r>
              <a:rPr lang="en-US" dirty="0" smtClean="0"/>
              <a:t>, 2005)</a:t>
            </a:r>
          </a:p>
          <a:p>
            <a:pPr lvl="1"/>
            <a:r>
              <a:rPr lang="en-US" dirty="0" smtClean="0"/>
              <a:t>Study-1</a:t>
            </a:r>
            <a:r>
              <a:rPr lang="en-US" baseline="30000" dirty="0" smtClean="0"/>
              <a:t>st</a:t>
            </a:r>
            <a:r>
              <a:rPr lang="en-US" dirty="0" smtClean="0"/>
              <a:t> graders with most anxiety associated with lower math and reading achievement (</a:t>
            </a:r>
            <a:r>
              <a:rPr lang="en-US" dirty="0" err="1" smtClean="0"/>
              <a:t>Ialongo</a:t>
            </a:r>
            <a:r>
              <a:rPr lang="en-US" dirty="0" smtClean="0"/>
              <a:t> &amp; </a:t>
            </a:r>
            <a:r>
              <a:rPr lang="en-US" dirty="0" err="1" smtClean="0"/>
              <a:t>Edelsohn</a:t>
            </a:r>
            <a:r>
              <a:rPr lang="en-US" dirty="0" smtClean="0"/>
              <a:t>, 1994)</a:t>
            </a:r>
          </a:p>
          <a:p>
            <a:r>
              <a:rPr lang="en-US" dirty="0" smtClean="0"/>
              <a:t>Energy to perform impacted when trying to manage anxiety (Owens et al., 2008)</a:t>
            </a:r>
          </a:p>
          <a:p>
            <a:r>
              <a:rPr lang="en-US" dirty="0" smtClean="0"/>
              <a:t>Issue:</a:t>
            </a:r>
          </a:p>
          <a:p>
            <a:pPr lvl="1"/>
            <a:r>
              <a:rPr lang="en-US" dirty="0" smtClean="0"/>
              <a:t>Although anxiety is internalizing, impact can result in externalizing behaviors for some students (tantrums, yelling)</a:t>
            </a:r>
          </a:p>
          <a:p>
            <a:pPr lvl="1"/>
            <a:r>
              <a:rPr lang="en-US" dirty="0" smtClean="0"/>
              <a:t>Educators may not recognize that anxiety is the underlying condition triggering behavior episodes</a:t>
            </a:r>
          </a:p>
          <a:p>
            <a:pPr lvl="1"/>
            <a:r>
              <a:rPr lang="en-US" dirty="0" smtClean="0"/>
              <a:t>Students with ASD have high co-occurring anxiety conditions</a:t>
            </a:r>
          </a:p>
          <a:p>
            <a:pPr lvl="2"/>
            <a:r>
              <a:rPr lang="en-US" dirty="0" smtClean="0"/>
              <a:t>Symptoms not solely attributed to ASD characteristics</a:t>
            </a:r>
            <a:endParaRPr lang="en-US" dirty="0"/>
          </a:p>
        </p:txBody>
      </p:sp>
    </p:spTree>
    <p:extLst>
      <p:ext uri="{BB962C8B-B14F-4D97-AF65-F5344CB8AC3E}">
        <p14:creationId xmlns:p14="http://schemas.microsoft.com/office/powerpoint/2010/main" val="1515940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erratic nature</a:t>
            </a:r>
            <a:endParaRPr lang="en-US" dirty="0"/>
          </a:p>
        </p:txBody>
      </p:sp>
      <p:sp>
        <p:nvSpPr>
          <p:cNvPr id="3" name="Content Placeholder 2"/>
          <p:cNvSpPr>
            <a:spLocks noGrp="1"/>
          </p:cNvSpPr>
          <p:nvPr>
            <p:ph idx="1"/>
          </p:nvPr>
        </p:nvSpPr>
        <p:spPr/>
        <p:txBody>
          <a:bodyPr/>
          <a:lstStyle/>
          <a:p>
            <a:r>
              <a:rPr lang="en-US" dirty="0" smtClean="0"/>
              <a:t>Monday-Stephanie breaks pencil and calmly asks teacher for another</a:t>
            </a:r>
          </a:p>
          <a:p>
            <a:r>
              <a:rPr lang="en-US" dirty="0" smtClean="0"/>
              <a:t>Tuesday-Stephanie breaks pencil and quietly sharpens it</a:t>
            </a:r>
          </a:p>
          <a:p>
            <a:r>
              <a:rPr lang="en-US" dirty="0" smtClean="0"/>
              <a:t>Wednesday-Stephanie breaks pencil and screams, cries, runs out of room</a:t>
            </a:r>
          </a:p>
          <a:p>
            <a:endParaRPr lang="en-US" dirty="0"/>
          </a:p>
          <a:p>
            <a:r>
              <a:rPr lang="en-US" dirty="0" smtClean="0"/>
              <a:t>Outburst on Wednesday may have more to do with pencil breaking and more to do with fluctuating anxiety</a:t>
            </a:r>
          </a:p>
          <a:p>
            <a:r>
              <a:rPr lang="en-US" dirty="0"/>
              <a:t>Hidden </a:t>
            </a:r>
            <a:r>
              <a:rPr lang="en-US" dirty="0" smtClean="0"/>
              <a:t>disability</a:t>
            </a:r>
            <a:endParaRPr lang="en-US" dirty="0"/>
          </a:p>
        </p:txBody>
      </p:sp>
      <p:pic>
        <p:nvPicPr>
          <p:cNvPr id="4" name="Picture 3"/>
          <p:cNvPicPr>
            <a:picLocks noChangeAspect="1"/>
          </p:cNvPicPr>
          <p:nvPr/>
        </p:nvPicPr>
        <p:blipFill>
          <a:blip r:embed="rId3"/>
          <a:stretch>
            <a:fillRect/>
          </a:stretch>
        </p:blipFill>
        <p:spPr>
          <a:xfrm>
            <a:off x="4352798" y="4275632"/>
            <a:ext cx="3492500" cy="2324100"/>
          </a:xfrm>
          <a:prstGeom prst="rect">
            <a:avLst/>
          </a:prstGeom>
        </p:spPr>
      </p:pic>
    </p:spTree>
    <p:extLst>
      <p:ext uri="{BB962C8B-B14F-4D97-AF65-F5344CB8AC3E}">
        <p14:creationId xmlns:p14="http://schemas.microsoft.com/office/powerpoint/2010/main" val="448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Functional Behavior Assessments and Function-linked BIPs for Anxiety</a:t>
            </a:r>
            <a:endParaRPr lang="en-US" dirty="0"/>
          </a:p>
        </p:txBody>
      </p:sp>
    </p:spTree>
    <p:extLst>
      <p:ext uri="{BB962C8B-B14F-4D97-AF65-F5344CB8AC3E}">
        <p14:creationId xmlns:p14="http://schemas.microsoft.com/office/powerpoint/2010/main" val="3972485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FBA/BIP and Students with Anxiety</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An FBA and BIP can: </a:t>
            </a:r>
          </a:p>
          <a:p>
            <a:pPr lvl="1"/>
            <a:r>
              <a:rPr lang="en-US" sz="2800" dirty="0" smtClean="0"/>
              <a:t>identify the setting events and immediate antecedents that predict anxiety so that a prevention intervention can be developed and implemented</a:t>
            </a:r>
          </a:p>
          <a:p>
            <a:pPr lvl="1"/>
            <a:r>
              <a:rPr lang="en-US" sz="2800" dirty="0" smtClean="0"/>
              <a:t>Teach the student replacement behaviors to perform when anxiety is present-both functional equivalent replacement behaviors (ask for a delay, break) and desired, alternative skills (self-regulation, replacing thoughts)</a:t>
            </a:r>
          </a:p>
          <a:p>
            <a:pPr lvl="1"/>
            <a:r>
              <a:rPr lang="en-US" sz="2800" dirty="0" smtClean="0"/>
              <a:t>Develop reinforcement strategies for performance of the replacement behaviors rather than behavioral criteria that can be impacted by fluctuating anxiety episodes</a:t>
            </a:r>
          </a:p>
          <a:p>
            <a:pPr marL="457063" lvl="1" indent="0">
              <a:buNone/>
            </a:pPr>
            <a:endParaRPr lang="en-US" dirty="0" smtClean="0"/>
          </a:p>
        </p:txBody>
      </p:sp>
    </p:spTree>
    <p:extLst>
      <p:ext uri="{BB962C8B-B14F-4D97-AF65-F5344CB8AC3E}">
        <p14:creationId xmlns:p14="http://schemas.microsoft.com/office/powerpoint/2010/main" val="2378969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Anxiety and FBAs</a:t>
            </a:r>
            <a:endParaRPr lang="en-US" dirty="0"/>
          </a:p>
        </p:txBody>
      </p:sp>
      <p:sp>
        <p:nvSpPr>
          <p:cNvPr id="3" name="Content Placeholder 2"/>
          <p:cNvSpPr>
            <a:spLocks noGrp="1"/>
          </p:cNvSpPr>
          <p:nvPr>
            <p:ph idx="1"/>
          </p:nvPr>
        </p:nvSpPr>
        <p:spPr>
          <a:xfrm>
            <a:off x="1069848" y="1761644"/>
            <a:ext cx="10058400" cy="4050792"/>
          </a:xfrm>
        </p:spPr>
        <p:txBody>
          <a:bodyPr>
            <a:normAutofit/>
          </a:bodyPr>
          <a:lstStyle/>
          <a:p>
            <a:r>
              <a:rPr lang="en-US" sz="2400" dirty="0" smtClean="0"/>
              <a:t>Anxiety =setting event, </a:t>
            </a:r>
          </a:p>
          <a:p>
            <a:pPr lvl="1"/>
            <a:r>
              <a:rPr lang="en-US" sz="2000" dirty="0" smtClean="0"/>
              <a:t>Sets the stage for higher likelihood of problem behavior when anxious (Stephanie’s pencil)</a:t>
            </a:r>
          </a:p>
          <a:p>
            <a:r>
              <a:rPr lang="en-US" sz="2400" dirty="0" smtClean="0"/>
              <a:t>Anxiety = immediate trigger to problem behavior (e.g., a student is feeling anxious and punches himself in the face to reduce the anxiety)</a:t>
            </a:r>
          </a:p>
          <a:p>
            <a:r>
              <a:rPr lang="en-US" sz="2400" dirty="0" smtClean="0"/>
              <a:t>Functions:</a:t>
            </a:r>
          </a:p>
          <a:p>
            <a:pPr lvl="1"/>
            <a:r>
              <a:rPr lang="en-US" sz="2000" dirty="0" smtClean="0"/>
              <a:t>Reduce anxiety by escaping/avoiding an anxiety-provoking situation (negative reinforcement)</a:t>
            </a:r>
          </a:p>
          <a:p>
            <a:pPr lvl="1"/>
            <a:r>
              <a:rPr lang="en-US" sz="2000" dirty="0" smtClean="0"/>
              <a:t>Access reassurance, comfort, or self-soothing stimuli (positive reinforcement)</a:t>
            </a:r>
          </a:p>
          <a:p>
            <a:pPr lvl="1"/>
            <a:r>
              <a:rPr lang="en-US" sz="2000" dirty="0" smtClean="0"/>
              <a:t>Multi-functional</a:t>
            </a:r>
          </a:p>
          <a:p>
            <a:endParaRPr lang="en-US" sz="2400" dirty="0"/>
          </a:p>
        </p:txBody>
      </p:sp>
    </p:spTree>
    <p:extLst>
      <p:ext uri="{BB962C8B-B14F-4D97-AF65-F5344CB8AC3E}">
        <p14:creationId xmlns:p14="http://schemas.microsoft.com/office/powerpoint/2010/main" val="447814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Thinking</a:t>
            </a:r>
            <a:endParaRPr lang="en-US" dirty="0"/>
          </a:p>
        </p:txBody>
      </p:sp>
      <p:sp>
        <p:nvSpPr>
          <p:cNvPr id="3" name="Content Placeholder 2"/>
          <p:cNvSpPr>
            <a:spLocks noGrp="1"/>
          </p:cNvSpPr>
          <p:nvPr>
            <p:ph idx="1"/>
          </p:nvPr>
        </p:nvSpPr>
        <p:spPr/>
        <p:txBody>
          <a:bodyPr>
            <a:noAutofit/>
          </a:bodyPr>
          <a:lstStyle/>
          <a:p>
            <a:r>
              <a:rPr lang="en-US" sz="3200" dirty="0" smtClean="0"/>
              <a:t>Most often, escape or avoidance</a:t>
            </a:r>
          </a:p>
          <a:p>
            <a:r>
              <a:rPr lang="en-US" sz="3200" dirty="0" smtClean="0"/>
              <a:t>Not always obvious</a:t>
            </a:r>
          </a:p>
          <a:p>
            <a:pPr lvl="1"/>
            <a:r>
              <a:rPr lang="en-US" sz="2800" dirty="0" smtClean="0"/>
              <a:t>Student asks to go to the nurse before a writing assignment-more obvious</a:t>
            </a:r>
          </a:p>
          <a:p>
            <a:pPr lvl="1"/>
            <a:r>
              <a:rPr lang="en-US" sz="2800" dirty="0" smtClean="0"/>
              <a:t>Student cussing, putting head down during math test and teacher responds by sending to office, inadvertently reinforces avoidance behavior</a:t>
            </a:r>
          </a:p>
          <a:p>
            <a:pPr lvl="1"/>
            <a:endParaRPr lang="en-US" sz="2800" dirty="0"/>
          </a:p>
        </p:txBody>
      </p:sp>
    </p:spTree>
    <p:extLst>
      <p:ext uri="{BB962C8B-B14F-4D97-AF65-F5344CB8AC3E}">
        <p14:creationId xmlns:p14="http://schemas.microsoft.com/office/powerpoint/2010/main" val="1713682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dirty="0"/>
          </a:p>
        </p:txBody>
      </p:sp>
      <p:sp>
        <p:nvSpPr>
          <p:cNvPr id="3" name="Content Placeholder 2"/>
          <p:cNvSpPr>
            <a:spLocks noGrp="1"/>
          </p:cNvSpPr>
          <p:nvPr>
            <p:ph idx="1"/>
          </p:nvPr>
        </p:nvSpPr>
        <p:spPr/>
        <p:txBody>
          <a:bodyPr/>
          <a:lstStyle/>
          <a:p>
            <a:r>
              <a:rPr lang="en-US" dirty="0" smtClean="0"/>
              <a:t>Quentin</a:t>
            </a:r>
          </a:p>
          <a:p>
            <a:pPr lvl="1"/>
            <a:r>
              <a:rPr lang="en-US" dirty="0" smtClean="0"/>
              <a:t>Fifth grade student with anxiety</a:t>
            </a:r>
          </a:p>
          <a:p>
            <a:pPr lvl="1"/>
            <a:r>
              <a:rPr lang="en-US" dirty="0" smtClean="0"/>
              <a:t>Writing is a non-preferred task</a:t>
            </a:r>
          </a:p>
          <a:p>
            <a:pPr lvl="2"/>
            <a:r>
              <a:rPr lang="en-US" dirty="0" smtClean="0"/>
              <a:t>Writing is difficult at a fifth grade level-specifically when task requires inferential thinking</a:t>
            </a:r>
          </a:p>
          <a:p>
            <a:pPr lvl="2"/>
            <a:r>
              <a:rPr lang="en-US" dirty="0" smtClean="0"/>
              <a:t>Sometimes, when writing is assigned Quentin will engage in the task and complete the assignment</a:t>
            </a:r>
          </a:p>
          <a:p>
            <a:pPr lvl="2"/>
            <a:r>
              <a:rPr lang="en-US" dirty="0" smtClean="0"/>
              <a:t>Other days, Quentin will engage in off-task behaviors (e.g., tap peers on the shoulders to talk to them, leave seat and walk around the room, break pencil, ask to go to the restroom or nurse)</a:t>
            </a:r>
          </a:p>
          <a:p>
            <a:pPr lvl="3"/>
            <a:r>
              <a:rPr lang="en-US" dirty="0" smtClean="0"/>
              <a:t>On those days, Quentin will perform problem behaviors during tasks that he likes</a:t>
            </a:r>
          </a:p>
          <a:p>
            <a:pPr lvl="2"/>
            <a:r>
              <a:rPr lang="en-US" dirty="0" smtClean="0"/>
              <a:t>Teacher states behavior seems to occur “out of the blue”</a:t>
            </a:r>
          </a:p>
          <a:p>
            <a:pPr lvl="1"/>
            <a:r>
              <a:rPr lang="en-US" dirty="0" smtClean="0"/>
              <a:t>In this case, Quentin may be experiencing high anxiety on the day of the problem behaviors.</a:t>
            </a:r>
            <a:endParaRPr lang="en-US" dirty="0"/>
          </a:p>
        </p:txBody>
      </p:sp>
    </p:spTree>
    <p:extLst>
      <p:ext uri="{BB962C8B-B14F-4D97-AF65-F5344CB8AC3E}">
        <p14:creationId xmlns:p14="http://schemas.microsoft.com/office/powerpoint/2010/main" val="295854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Consequence-Based Plans-Why not just use them?</a:t>
            </a:r>
            <a:endParaRPr lang="en-US" dirty="0"/>
          </a:p>
        </p:txBody>
      </p:sp>
      <p:sp>
        <p:nvSpPr>
          <p:cNvPr id="3" name="Content Placeholder 2"/>
          <p:cNvSpPr>
            <a:spLocks noGrp="1"/>
          </p:cNvSpPr>
          <p:nvPr>
            <p:ph idx="1"/>
          </p:nvPr>
        </p:nvSpPr>
        <p:spPr/>
        <p:txBody>
          <a:bodyPr>
            <a:normAutofit/>
          </a:bodyPr>
          <a:lstStyle/>
          <a:p>
            <a:r>
              <a:rPr lang="en-US" sz="2800" dirty="0" smtClean="0"/>
              <a:t>Tokens, points, stickers, edibles may not be </a:t>
            </a:r>
            <a:r>
              <a:rPr lang="en-US" sz="2800" dirty="0" err="1" smtClean="0"/>
              <a:t>effecive</a:t>
            </a:r>
            <a:endParaRPr lang="en-US" sz="2800" dirty="0" smtClean="0"/>
          </a:p>
          <a:p>
            <a:r>
              <a:rPr lang="en-US" sz="2800" dirty="0" smtClean="0"/>
              <a:t>Criteria for earning based on performance when not anxious </a:t>
            </a:r>
          </a:p>
          <a:p>
            <a:pPr lvl="1"/>
            <a:r>
              <a:rPr lang="en-US" sz="2600" dirty="0" smtClean="0"/>
              <a:t>Fluctuating state not considered (</a:t>
            </a:r>
            <a:r>
              <a:rPr lang="en-US" sz="2600" dirty="0" err="1" smtClean="0"/>
              <a:t>Minahan</a:t>
            </a:r>
            <a:r>
              <a:rPr lang="en-US" sz="2600" dirty="0" smtClean="0"/>
              <a:t> &amp; Rappaport, 2012).</a:t>
            </a:r>
          </a:p>
          <a:p>
            <a:r>
              <a:rPr lang="en-US" sz="2800" dirty="0" smtClean="0"/>
              <a:t>Competing reinforcement</a:t>
            </a:r>
          </a:p>
          <a:p>
            <a:pPr lvl="1"/>
            <a:r>
              <a:rPr lang="en-US" sz="2600" dirty="0" smtClean="0"/>
              <a:t>Anxiety is competing and the function (e.g., escape anxious situation, get soothing/comfort) stronger </a:t>
            </a:r>
          </a:p>
        </p:txBody>
      </p:sp>
    </p:spTree>
    <p:extLst>
      <p:ext uri="{BB962C8B-B14F-4D97-AF65-F5344CB8AC3E}">
        <p14:creationId xmlns:p14="http://schemas.microsoft.com/office/powerpoint/2010/main" val="227110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replacement Skills for Students with Anxiety</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Ask </a:t>
            </a:r>
            <a:r>
              <a:rPr lang="en-US" sz="3200" dirty="0"/>
              <a:t>for a break </a:t>
            </a:r>
            <a:r>
              <a:rPr lang="en-US" sz="3200" dirty="0" smtClean="0"/>
              <a:t>or for soothing</a:t>
            </a:r>
          </a:p>
          <a:p>
            <a:r>
              <a:rPr lang="en-US" sz="3200" dirty="0" smtClean="0"/>
              <a:t>Recognize and manage anxiety</a:t>
            </a:r>
          </a:p>
          <a:p>
            <a:pPr lvl="1"/>
            <a:r>
              <a:rPr lang="en-US" sz="3000" dirty="0" smtClean="0"/>
              <a:t>Self-regulation-calm self</a:t>
            </a:r>
          </a:p>
          <a:p>
            <a:pPr lvl="1"/>
            <a:r>
              <a:rPr lang="en-US" sz="3000" dirty="0" smtClean="0"/>
              <a:t>Thought stopping/thought interruption-positive psychology-replacing negative thoughts with positive replacement thoughts</a:t>
            </a:r>
          </a:p>
          <a:p>
            <a:pPr lvl="1"/>
            <a:r>
              <a:rPr lang="en-US" sz="3000" dirty="0" smtClean="0"/>
              <a:t>Executive functioning-think prior to acting; intrinsic reinforcement; censoring behaviors; follow steps to achieve an outcome</a:t>
            </a:r>
          </a:p>
          <a:p>
            <a:pPr marL="0" indent="0">
              <a:buNone/>
            </a:pPr>
            <a:endParaRPr lang="en-US" sz="3200" dirty="0"/>
          </a:p>
        </p:txBody>
      </p:sp>
    </p:spTree>
    <p:extLst>
      <p:ext uri="{BB962C8B-B14F-4D97-AF65-F5344CB8AC3E}">
        <p14:creationId xmlns:p14="http://schemas.microsoft.com/office/powerpoint/2010/main" val="531508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a:buFont typeface="Wingdings" charset="2"/>
              <a:buChar char="v"/>
            </a:pPr>
            <a:r>
              <a:rPr lang="en-US" sz="3600" dirty="0" smtClean="0"/>
              <a:t>Functional thinking for students who have anxiety disorders</a:t>
            </a:r>
          </a:p>
          <a:p>
            <a:pPr>
              <a:buFont typeface="Wingdings" charset="2"/>
              <a:buChar char="v"/>
            </a:pPr>
            <a:r>
              <a:rPr lang="en-US" sz="3600" dirty="0" smtClean="0"/>
              <a:t>Functional thinking for students who have school-refusal behaviors</a:t>
            </a:r>
          </a:p>
        </p:txBody>
      </p:sp>
    </p:spTree>
    <p:extLst>
      <p:ext uri="{BB962C8B-B14F-4D97-AF65-F5344CB8AC3E}">
        <p14:creationId xmlns:p14="http://schemas.microsoft.com/office/powerpoint/2010/main" val="2554554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FBA Information for Anxiety-Defining behavior</a:t>
            </a:r>
            <a:endParaRPr lang="en-US" dirty="0"/>
          </a:p>
        </p:txBody>
      </p:sp>
      <p:sp>
        <p:nvSpPr>
          <p:cNvPr id="3" name="Content Placeholder 2"/>
          <p:cNvSpPr>
            <a:spLocks noGrp="1"/>
          </p:cNvSpPr>
          <p:nvPr>
            <p:ph idx="1"/>
          </p:nvPr>
        </p:nvSpPr>
        <p:spPr/>
        <p:txBody>
          <a:bodyPr>
            <a:noAutofit/>
          </a:bodyPr>
          <a:lstStyle/>
          <a:p>
            <a:r>
              <a:rPr lang="en-US" sz="3200" dirty="0" smtClean="0"/>
              <a:t>Don’t define as “anxious” or “anxiety”</a:t>
            </a:r>
            <a:endParaRPr lang="en-US" sz="3200" dirty="0"/>
          </a:p>
          <a:p>
            <a:r>
              <a:rPr lang="en-US" sz="2800" dirty="0"/>
              <a:t>O</a:t>
            </a:r>
            <a:r>
              <a:rPr lang="en-US" sz="2800" dirty="0" smtClean="0"/>
              <a:t>perationalize behaviors performed when anxious</a:t>
            </a:r>
          </a:p>
          <a:p>
            <a:r>
              <a:rPr lang="en-US" sz="2800" dirty="0" smtClean="0"/>
              <a:t>Pre-cursor behaviors that indicate an anxious condition</a:t>
            </a:r>
          </a:p>
        </p:txBody>
      </p:sp>
    </p:spTree>
    <p:extLst>
      <p:ext uri="{BB962C8B-B14F-4D97-AF65-F5344CB8AC3E}">
        <p14:creationId xmlns:p14="http://schemas.microsoft.com/office/powerpoint/2010/main" val="870087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Operationalizing behaviors Activity</a:t>
            </a:r>
            <a:endParaRPr lang="en-US" dirty="0"/>
          </a:p>
        </p:txBody>
      </p:sp>
      <p:sp>
        <p:nvSpPr>
          <p:cNvPr id="3" name="Content Placeholder 2"/>
          <p:cNvSpPr>
            <a:spLocks noGrp="1"/>
          </p:cNvSpPr>
          <p:nvPr>
            <p:ph idx="1"/>
          </p:nvPr>
        </p:nvSpPr>
        <p:spPr/>
        <p:txBody>
          <a:bodyPr/>
          <a:lstStyle/>
          <a:p>
            <a:r>
              <a:rPr lang="en-US" dirty="0" smtClean="0"/>
              <a:t>Think about something that makes you anxious</a:t>
            </a:r>
          </a:p>
          <a:p>
            <a:r>
              <a:rPr lang="en-US" dirty="0" smtClean="0"/>
              <a:t>Describe your behaviors when you are anxious</a:t>
            </a:r>
          </a:p>
          <a:p>
            <a:r>
              <a:rPr lang="en-US" dirty="0" smtClean="0"/>
              <a:t>Define them (physical behaviors, verbal behaviors observed by others)</a:t>
            </a:r>
          </a:p>
          <a:p>
            <a:r>
              <a:rPr lang="en-US" dirty="0" smtClean="0"/>
              <a:t>Share</a:t>
            </a:r>
            <a:endParaRPr lang="en-US" dirty="0"/>
          </a:p>
        </p:txBody>
      </p:sp>
    </p:spTree>
    <p:extLst>
      <p:ext uri="{BB962C8B-B14F-4D97-AF65-F5344CB8AC3E}">
        <p14:creationId xmlns:p14="http://schemas.microsoft.com/office/powerpoint/2010/main" val="1841332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Gathering FBA information for anxiety</a:t>
            </a:r>
            <a:endParaRPr lang="en-US" dirty="0"/>
          </a:p>
        </p:txBody>
      </p:sp>
      <p:sp>
        <p:nvSpPr>
          <p:cNvPr id="3" name="Content Placeholder 2"/>
          <p:cNvSpPr>
            <a:spLocks noGrp="1"/>
          </p:cNvSpPr>
          <p:nvPr>
            <p:ph idx="1"/>
          </p:nvPr>
        </p:nvSpPr>
        <p:spPr/>
        <p:txBody>
          <a:bodyPr>
            <a:normAutofit lnSpcReduction="10000"/>
          </a:bodyPr>
          <a:lstStyle/>
          <a:p>
            <a:r>
              <a:rPr lang="en-US" sz="2000" dirty="0"/>
              <a:t>Interviews and observations</a:t>
            </a:r>
          </a:p>
          <a:p>
            <a:pPr lvl="1"/>
            <a:r>
              <a:rPr lang="en-US" dirty="0"/>
              <a:t>Identify </a:t>
            </a:r>
            <a:r>
              <a:rPr lang="en-US" dirty="0" smtClean="0"/>
              <a:t>antecedents</a:t>
            </a:r>
          </a:p>
          <a:p>
            <a:pPr lvl="2"/>
            <a:r>
              <a:rPr lang="en-US" dirty="0" smtClean="0"/>
              <a:t>situations</a:t>
            </a:r>
            <a:r>
              <a:rPr lang="en-US" dirty="0"/>
              <a:t>, circumstances, events, etc. that are anxiety-provoking for the student (e.g., routines, activities)-contrast with low-anxiety provoking </a:t>
            </a:r>
            <a:r>
              <a:rPr lang="en-US" dirty="0" smtClean="0"/>
              <a:t>routines </a:t>
            </a:r>
          </a:p>
          <a:p>
            <a:pPr lvl="1"/>
            <a:r>
              <a:rPr lang="en-US" dirty="0" smtClean="0"/>
              <a:t>Consider setting </a:t>
            </a:r>
            <a:r>
              <a:rPr lang="en-US" dirty="0"/>
              <a:t>events </a:t>
            </a:r>
            <a:r>
              <a:rPr lang="en-US" dirty="0" smtClean="0"/>
              <a:t>contribute </a:t>
            </a:r>
            <a:r>
              <a:rPr lang="en-US" dirty="0"/>
              <a:t>toward the student’s anxiety </a:t>
            </a:r>
            <a:endParaRPr lang="en-US" dirty="0" smtClean="0"/>
          </a:p>
          <a:p>
            <a:pPr lvl="2"/>
            <a:r>
              <a:rPr lang="en-US" dirty="0" smtClean="0"/>
              <a:t>(</a:t>
            </a:r>
            <a:r>
              <a:rPr lang="en-US" dirty="0"/>
              <a:t>e.g., events that happen at home, earlier in the day, the previous evening, physiological states, infrequent but anxiety provoking events at school such as major test, social event, etc.)-events that when in place, set the stage for the target problem behavior</a:t>
            </a:r>
          </a:p>
          <a:p>
            <a:pPr lvl="1"/>
            <a:r>
              <a:rPr lang="en-US" dirty="0"/>
              <a:t>Identify the </a:t>
            </a:r>
            <a:r>
              <a:rPr lang="en-US" dirty="0" smtClean="0"/>
              <a:t>consequences/responses</a:t>
            </a:r>
          </a:p>
          <a:p>
            <a:pPr lvl="2"/>
            <a:r>
              <a:rPr lang="en-US" dirty="0" smtClean="0"/>
              <a:t>e.g</a:t>
            </a:r>
            <a:r>
              <a:rPr lang="en-US" dirty="0"/>
              <a:t>., escapes by going to the nurse or home, avoids or delays a task, gets attention and help, gets calming/soothing, etc.)</a:t>
            </a:r>
          </a:p>
          <a:p>
            <a:pPr lvl="1"/>
            <a:r>
              <a:rPr lang="en-US" dirty="0" smtClean="0"/>
              <a:t>Common FBA interviews can be used-add additional questions</a:t>
            </a:r>
            <a:endParaRPr lang="en-US" dirty="0"/>
          </a:p>
          <a:p>
            <a:pPr lvl="1"/>
            <a:r>
              <a:rPr lang="en-US" dirty="0" smtClean="0"/>
              <a:t>Interview the student!</a:t>
            </a:r>
            <a:endParaRPr lang="en-US" dirty="0"/>
          </a:p>
          <a:p>
            <a:r>
              <a:rPr lang="en-US" sz="2000" dirty="0"/>
              <a:t>Develop the hypothesis</a:t>
            </a:r>
          </a:p>
          <a:p>
            <a:endParaRPr lang="en-US" dirty="0"/>
          </a:p>
        </p:txBody>
      </p:sp>
    </p:spTree>
    <p:extLst>
      <p:ext uri="{BB962C8B-B14F-4D97-AF65-F5344CB8AC3E}">
        <p14:creationId xmlns:p14="http://schemas.microsoft.com/office/powerpoint/2010/main" val="267547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Hypotheses</a:t>
            </a:r>
            <a:endParaRPr lang="en-US" dirty="0"/>
          </a:p>
        </p:txBody>
      </p:sp>
      <p:sp>
        <p:nvSpPr>
          <p:cNvPr id="3" name="Content Placeholder 2"/>
          <p:cNvSpPr>
            <a:spLocks noGrp="1"/>
          </p:cNvSpPr>
          <p:nvPr>
            <p:ph idx="1"/>
          </p:nvPr>
        </p:nvSpPr>
        <p:spPr/>
        <p:txBody>
          <a:bodyPr>
            <a:normAutofit/>
          </a:bodyPr>
          <a:lstStyle/>
          <a:p>
            <a:r>
              <a:rPr lang="en-US" smtClean="0"/>
              <a:t>When Ben’s parents are out of town and Ben stays with another adult, and when at school, he is asked to do non-preferred tasks that are lengthy or when required to take a test, he will put his head down on his desk. As a result, he gets to escape the non-preferred task and secondarily gets attention from the teacher. </a:t>
            </a:r>
          </a:p>
          <a:p>
            <a:r>
              <a:rPr lang="en-US" smtClean="0"/>
              <a:t>When Miguel arrives at school in an anxious state (e.g., fingers are twitching, foot is shaking non-stop while sitting) and is asked to do an activity that requires social interaction with other students, he will report an illness (e.g., stomach-ache, headache) and request to see the nurse. As a result, he escapes socially interacting with students.</a:t>
            </a:r>
          </a:p>
          <a:p>
            <a:r>
              <a:rPr lang="en-US" smtClean="0"/>
              <a:t>When Laura is given a math assignment involving multiple digit division, she will scratch at her hands until they get red and bleed. As a result, she accesses attention and self-soothing of anxiety and secondarily avoids doing the math activity.</a:t>
            </a:r>
            <a:endParaRPr lang="en-US" dirty="0"/>
          </a:p>
        </p:txBody>
      </p:sp>
    </p:spTree>
    <p:extLst>
      <p:ext uri="{BB962C8B-B14F-4D97-AF65-F5344CB8AC3E}">
        <p14:creationId xmlns:p14="http://schemas.microsoft.com/office/powerpoint/2010/main" val="3344964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Behavior Interventions linked to Hypotheses</a:t>
            </a:r>
            <a:endParaRPr lang="en-US" dirty="0"/>
          </a:p>
        </p:txBody>
      </p:sp>
      <p:sp>
        <p:nvSpPr>
          <p:cNvPr id="3" name="Content Placeholder 2"/>
          <p:cNvSpPr>
            <a:spLocks noGrp="1"/>
          </p:cNvSpPr>
          <p:nvPr>
            <p:ph idx="1"/>
          </p:nvPr>
        </p:nvSpPr>
        <p:spPr/>
        <p:txBody>
          <a:bodyPr>
            <a:noAutofit/>
          </a:bodyPr>
          <a:lstStyle/>
          <a:p>
            <a:r>
              <a:rPr lang="en-US" sz="2400" dirty="0" smtClean="0"/>
              <a:t>When Ben’s parents are out of town and Ben stays with another adult, and he is asked to do non-preferred tasks that are lengthy or when required to take a test, he will put his head down on his desk. As a result, he gets to escape the non-preferred task and secondarily gets attention from the teacher. </a:t>
            </a:r>
          </a:p>
          <a:p>
            <a:pPr lvl="1"/>
            <a:r>
              <a:rPr lang="en-US" sz="2000" dirty="0" smtClean="0"/>
              <a:t>Prevention interventions:</a:t>
            </a:r>
          </a:p>
          <a:p>
            <a:pPr lvl="2"/>
            <a:r>
              <a:rPr lang="en-US" sz="1800" dirty="0" smtClean="0"/>
              <a:t>Setting Event Modification-Set up a communication system with the family to be notified on the days that Ben’s parent will be out of town.  On those days, Ben will be provided choices when presented with the non-preferred tasks including (a) choosing the amount he will do; (b) choosing if he will do some of it now and some of it later; or (c) if the teacher observes that Ben’s anxiety is high, allowing him to choose to do the assignment or go to the counselor for 10 minutes to talk/CBI.</a:t>
            </a:r>
          </a:p>
        </p:txBody>
      </p:sp>
    </p:spTree>
    <p:extLst>
      <p:ext uri="{BB962C8B-B14F-4D97-AF65-F5344CB8AC3E}">
        <p14:creationId xmlns:p14="http://schemas.microsoft.com/office/powerpoint/2010/main" val="2039198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Behavior Interventions linked to Hypotheses</a:t>
            </a:r>
            <a:endParaRPr lang="en-US" dirty="0"/>
          </a:p>
        </p:txBody>
      </p:sp>
      <p:sp>
        <p:nvSpPr>
          <p:cNvPr id="3" name="Content Placeholder 2"/>
          <p:cNvSpPr>
            <a:spLocks noGrp="1"/>
          </p:cNvSpPr>
          <p:nvPr>
            <p:ph idx="1"/>
          </p:nvPr>
        </p:nvSpPr>
        <p:spPr/>
        <p:txBody>
          <a:bodyPr/>
          <a:lstStyle/>
          <a:p>
            <a:r>
              <a:rPr lang="en-US" sz="2600" dirty="0" smtClean="0"/>
              <a:t>When Ben’s parents are out of town and Ben stays with another adult, and he is asked to do non-preferred tasks that are lengthy or when required to take a test, he will put his head down on his desk. As a result, he gets to escape the non-preferred task and secondarily gets attention from the teacher.</a:t>
            </a:r>
          </a:p>
          <a:p>
            <a:pPr lvl="1"/>
            <a:r>
              <a:rPr lang="en-US" sz="2400" dirty="0" smtClean="0"/>
              <a:t>Replacement behavior:</a:t>
            </a:r>
          </a:p>
          <a:p>
            <a:pPr lvl="2"/>
            <a:r>
              <a:rPr lang="en-US" sz="2000" dirty="0" smtClean="0"/>
              <a:t>Teach Ben to ask for an escape-selecting from break passes that indicate different times (5 min., 10 min., 15 min.) or ask to see the counselor for CBI</a:t>
            </a:r>
          </a:p>
          <a:p>
            <a:pPr lvl="2"/>
            <a:r>
              <a:rPr lang="en-US" sz="2000" dirty="0" smtClean="0"/>
              <a:t>Teach Ben strategy to appropriately reduce the anxiety he has (e.g., stress relievers, etc.)</a:t>
            </a:r>
          </a:p>
          <a:p>
            <a:endParaRPr lang="en-US" dirty="0"/>
          </a:p>
        </p:txBody>
      </p:sp>
    </p:spTree>
    <p:extLst>
      <p:ext uri="{BB962C8B-B14F-4D97-AF65-F5344CB8AC3E}">
        <p14:creationId xmlns:p14="http://schemas.microsoft.com/office/powerpoint/2010/main" val="381209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Behavior Interventions linked to Hypotheses</a:t>
            </a:r>
            <a:endParaRPr lang="en-US" dirty="0"/>
          </a:p>
        </p:txBody>
      </p:sp>
      <p:sp>
        <p:nvSpPr>
          <p:cNvPr id="3" name="Content Placeholder 2"/>
          <p:cNvSpPr>
            <a:spLocks noGrp="1"/>
          </p:cNvSpPr>
          <p:nvPr>
            <p:ph idx="1"/>
          </p:nvPr>
        </p:nvSpPr>
        <p:spPr/>
        <p:txBody>
          <a:bodyPr>
            <a:normAutofit fontScale="92500"/>
          </a:bodyPr>
          <a:lstStyle/>
          <a:p>
            <a:r>
              <a:rPr lang="en-US" sz="2800" dirty="0" smtClean="0"/>
              <a:t>When Ben’s parents are out of town and Ben stays with another adult, and he is asked to do non-preferred tasks that are lengthy or when required to take a test, he will put his head down on his desk. As a result, he gets to escape the non-preferred task and secondarily gets attention from the teacher.</a:t>
            </a:r>
          </a:p>
          <a:p>
            <a:pPr lvl="1"/>
            <a:r>
              <a:rPr lang="en-US" sz="2400" dirty="0" smtClean="0"/>
              <a:t>Reinforcement:</a:t>
            </a:r>
          </a:p>
          <a:p>
            <a:pPr lvl="2"/>
            <a:r>
              <a:rPr lang="en-US" sz="2000" dirty="0" smtClean="0"/>
              <a:t>Each time Ben uses a break pass, he gets a break from the task for the requested amount of time</a:t>
            </a:r>
          </a:p>
          <a:p>
            <a:pPr lvl="2"/>
            <a:r>
              <a:rPr lang="en-US" sz="2000" dirty="0" smtClean="0"/>
              <a:t>Each time Ben uses his anxiety reduction strategy, natural reinforcement (reduction), gets positive praise/comments and time away (total escape or proportional time) from non-preferred task and gets to do a preferred task in exchange.</a:t>
            </a:r>
          </a:p>
          <a:p>
            <a:pPr lvl="1"/>
            <a:endParaRPr lang="en-US" dirty="0" smtClean="0"/>
          </a:p>
          <a:p>
            <a:endParaRPr lang="en-US" dirty="0"/>
          </a:p>
        </p:txBody>
      </p:sp>
    </p:spTree>
    <p:extLst>
      <p:ext uri="{BB962C8B-B14F-4D97-AF65-F5344CB8AC3E}">
        <p14:creationId xmlns:p14="http://schemas.microsoft.com/office/powerpoint/2010/main" val="1484926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Cognitive Behavior Therapy (CBT)</a:t>
            </a:r>
            <a:endParaRPr lang="en-US" dirty="0"/>
          </a:p>
        </p:txBody>
      </p:sp>
    </p:spTree>
    <p:extLst>
      <p:ext uri="{BB962C8B-B14F-4D97-AF65-F5344CB8AC3E}">
        <p14:creationId xmlns:p14="http://schemas.microsoft.com/office/powerpoint/2010/main" val="1500832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3071" y="574146"/>
            <a:ext cx="5099080" cy="987461"/>
          </a:xfrm>
        </p:spPr>
        <p:txBody>
          <a:bodyPr>
            <a:normAutofit fontScale="90000"/>
          </a:bodyPr>
          <a:lstStyle/>
          <a:p>
            <a:r>
              <a:rPr lang="en-US" dirty="0" smtClean="0"/>
              <a:t>Cognitive Model (Raffaele Mendez, 2016)</a:t>
            </a:r>
            <a:endParaRPr lang="en-US" dirty="0"/>
          </a:p>
        </p:txBody>
      </p:sp>
      <p:pic>
        <p:nvPicPr>
          <p:cNvPr id="7" name="Picture 2" descr="Image result for cognitive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57" y="2135745"/>
            <a:ext cx="7412023" cy="1976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03353" y="4276357"/>
            <a:ext cx="1711310" cy="1477328"/>
          </a:xfrm>
          <a:prstGeom prst="rect">
            <a:avLst/>
          </a:prstGeom>
          <a:noFill/>
          <a:ln w="28575">
            <a:solidFill>
              <a:schemeClr val="tx2"/>
            </a:solidFill>
          </a:ln>
        </p:spPr>
        <p:txBody>
          <a:bodyPr wrap="square" rtlCol="0">
            <a:spAutoFit/>
          </a:bodyPr>
          <a:lstStyle/>
          <a:p>
            <a:pPr defTabSz="457200"/>
            <a:r>
              <a:rPr lang="en-US" dirty="0">
                <a:solidFill>
                  <a:prstClr val="black"/>
                </a:solidFill>
              </a:rPr>
              <a:t>Teacher tells student to stop talking and start his work.</a:t>
            </a:r>
          </a:p>
        </p:txBody>
      </p:sp>
      <p:sp>
        <p:nvSpPr>
          <p:cNvPr id="9" name="TextBox 8"/>
          <p:cNvSpPr txBox="1"/>
          <p:nvPr/>
        </p:nvSpPr>
        <p:spPr>
          <a:xfrm>
            <a:off x="3349347" y="4276357"/>
            <a:ext cx="1735622" cy="1754326"/>
          </a:xfrm>
          <a:prstGeom prst="rect">
            <a:avLst/>
          </a:prstGeom>
          <a:noFill/>
          <a:ln w="38100">
            <a:solidFill>
              <a:srgbClr val="92D050"/>
            </a:solidFill>
          </a:ln>
        </p:spPr>
        <p:txBody>
          <a:bodyPr wrap="square" rtlCol="0">
            <a:spAutoFit/>
          </a:bodyPr>
          <a:lstStyle/>
          <a:p>
            <a:pPr defTabSz="457200"/>
            <a:r>
              <a:rPr lang="en-US" dirty="0">
                <a:solidFill>
                  <a:prstClr val="black"/>
                </a:solidFill>
              </a:rPr>
              <a:t>Student thinks: “She always picks on me. Lots of other kids are talking, too!</a:t>
            </a:r>
          </a:p>
        </p:txBody>
      </p:sp>
      <p:sp>
        <p:nvSpPr>
          <p:cNvPr id="10" name="TextBox 9"/>
          <p:cNvSpPr txBox="1"/>
          <p:nvPr/>
        </p:nvSpPr>
        <p:spPr>
          <a:xfrm>
            <a:off x="5258562" y="4307243"/>
            <a:ext cx="1541083" cy="1477328"/>
          </a:xfrm>
          <a:prstGeom prst="rect">
            <a:avLst/>
          </a:prstGeom>
          <a:noFill/>
          <a:ln w="38100">
            <a:solidFill>
              <a:srgbClr val="C00000"/>
            </a:solidFill>
          </a:ln>
        </p:spPr>
        <p:txBody>
          <a:bodyPr wrap="square" rtlCol="0">
            <a:spAutoFit/>
          </a:bodyPr>
          <a:lstStyle/>
          <a:p>
            <a:pPr defTabSz="457200"/>
            <a:r>
              <a:rPr lang="en-US" dirty="0">
                <a:solidFill>
                  <a:prstClr val="black"/>
                </a:solidFill>
              </a:rPr>
              <a:t>Student feels: Anger (7 on a scale from 1-10)</a:t>
            </a:r>
          </a:p>
        </p:txBody>
      </p:sp>
      <p:sp>
        <p:nvSpPr>
          <p:cNvPr id="11" name="TextBox 10"/>
          <p:cNvSpPr txBox="1"/>
          <p:nvPr/>
        </p:nvSpPr>
        <p:spPr>
          <a:xfrm>
            <a:off x="6973238" y="4307244"/>
            <a:ext cx="2928000" cy="1754326"/>
          </a:xfrm>
          <a:prstGeom prst="rect">
            <a:avLst/>
          </a:prstGeom>
          <a:noFill/>
          <a:ln w="38100">
            <a:solidFill>
              <a:schemeClr val="accent4">
                <a:lumMod val="75000"/>
              </a:schemeClr>
            </a:solidFill>
          </a:ln>
        </p:spPr>
        <p:txBody>
          <a:bodyPr wrap="square" rtlCol="0">
            <a:spAutoFit/>
          </a:bodyPr>
          <a:lstStyle/>
          <a:p>
            <a:pPr defTabSz="457200"/>
            <a:r>
              <a:rPr lang="en-US" dirty="0">
                <a:solidFill>
                  <a:prstClr val="black"/>
                </a:solidFill>
              </a:rPr>
              <a:t>Student says: “What?! Why are you picking on me? Don’t you see that Riley is talking, too? Why don’t you say something to him???</a:t>
            </a:r>
          </a:p>
        </p:txBody>
      </p:sp>
      <p:cxnSp>
        <p:nvCxnSpPr>
          <p:cNvPr id="12" name="Straight Arrow Connector 11"/>
          <p:cNvCxnSpPr/>
          <p:nvPr/>
        </p:nvCxnSpPr>
        <p:spPr>
          <a:xfrm flipV="1">
            <a:off x="4217158" y="1599393"/>
            <a:ext cx="1483555" cy="68278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Rounded Rectangle 13"/>
          <p:cNvSpPr/>
          <p:nvPr/>
        </p:nvSpPr>
        <p:spPr>
          <a:xfrm>
            <a:off x="5376532" y="1146213"/>
            <a:ext cx="1671238" cy="81916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a:solidFill>
                  <a:prstClr val="black"/>
                </a:solidFill>
              </a:rPr>
              <a:t>Focus of cognitive therapy</a:t>
            </a:r>
          </a:p>
        </p:txBody>
      </p:sp>
      <p:sp>
        <p:nvSpPr>
          <p:cNvPr id="15" name="Rounded Rectangle 14"/>
          <p:cNvSpPr/>
          <p:nvPr/>
        </p:nvSpPr>
        <p:spPr>
          <a:xfrm>
            <a:off x="7385664" y="1174214"/>
            <a:ext cx="1405316" cy="8503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a:solidFill>
                  <a:prstClr val="black"/>
                </a:solidFill>
              </a:rPr>
              <a:t>Focus of behavior therapy</a:t>
            </a:r>
          </a:p>
        </p:txBody>
      </p:sp>
      <p:cxnSp>
        <p:nvCxnSpPr>
          <p:cNvPr id="16" name="Straight Arrow Connector 15"/>
          <p:cNvCxnSpPr/>
          <p:nvPr/>
        </p:nvCxnSpPr>
        <p:spPr>
          <a:xfrm flipV="1">
            <a:off x="8259059" y="1753323"/>
            <a:ext cx="238836" cy="66844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23542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Determining if CBT is Appropriate for Individual Student</a:t>
            </a:r>
            <a:endParaRPr lang="en-US" dirty="0"/>
          </a:p>
        </p:txBody>
      </p:sp>
      <p:sp>
        <p:nvSpPr>
          <p:cNvPr id="4" name="Content Placeholder 3"/>
          <p:cNvSpPr>
            <a:spLocks noGrp="1"/>
          </p:cNvSpPr>
          <p:nvPr>
            <p:ph idx="1"/>
          </p:nvPr>
        </p:nvSpPr>
        <p:spPr/>
        <p:txBody>
          <a:bodyPr/>
          <a:lstStyle/>
          <a:p>
            <a:r>
              <a:rPr lang="en-US" dirty="0" smtClean="0"/>
              <a:t>Has cognitive and communicative skills to discuss thoughts and behaviors</a:t>
            </a:r>
          </a:p>
          <a:p>
            <a:r>
              <a:rPr lang="en-US" dirty="0" smtClean="0"/>
              <a:t>Can generalize from individual therapy to point of intervention</a:t>
            </a:r>
          </a:p>
          <a:p>
            <a:r>
              <a:rPr lang="en-US" dirty="0" smtClean="0"/>
              <a:t>Is open to discussing thoughts</a:t>
            </a:r>
          </a:p>
          <a:p>
            <a:r>
              <a:rPr lang="en-US" dirty="0" smtClean="0"/>
              <a:t>Is motivated to change and reach goals</a:t>
            </a:r>
          </a:p>
          <a:p>
            <a:endParaRPr lang="en-US" dirty="0"/>
          </a:p>
        </p:txBody>
      </p:sp>
    </p:spTree>
    <p:extLst>
      <p:ext uri="{BB962C8B-B14F-4D97-AF65-F5344CB8AC3E}">
        <p14:creationId xmlns:p14="http://schemas.microsoft.com/office/powerpoint/2010/main" val="2622879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normAutofit/>
          </a:bodyPr>
          <a:lstStyle/>
          <a:p>
            <a:r>
              <a:rPr lang="en-US" sz="3200" dirty="0" smtClean="0"/>
              <a:t>Participants will:</a:t>
            </a:r>
          </a:p>
          <a:p>
            <a:pPr lvl="1"/>
            <a:r>
              <a:rPr lang="en-US" sz="2800" dirty="0" smtClean="0"/>
              <a:t>Describe how to functionally approach internalizing behaviors </a:t>
            </a:r>
          </a:p>
          <a:p>
            <a:pPr lvl="1"/>
            <a:r>
              <a:rPr lang="en-US" sz="2800" dirty="0" smtClean="0"/>
              <a:t>Develop hypotheses based on ABC information</a:t>
            </a:r>
          </a:p>
          <a:p>
            <a:pPr lvl="1"/>
            <a:r>
              <a:rPr lang="en-US" sz="2800" dirty="0" smtClean="0"/>
              <a:t>Develop ideas for strategies to address hypotheses</a:t>
            </a:r>
            <a:endParaRPr lang="en-US" sz="2800" dirty="0"/>
          </a:p>
        </p:txBody>
      </p:sp>
    </p:spTree>
    <p:extLst>
      <p:ext uri="{BB962C8B-B14F-4D97-AF65-F5344CB8AC3E}">
        <p14:creationId xmlns:p14="http://schemas.microsoft.com/office/powerpoint/2010/main" val="3497655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Exposure (Desensitization)</a:t>
            </a:r>
            <a:endParaRPr lang="en-US" dirty="0"/>
          </a:p>
        </p:txBody>
      </p:sp>
    </p:spTree>
    <p:extLst>
      <p:ext uri="{BB962C8B-B14F-4D97-AF65-F5344CB8AC3E}">
        <p14:creationId xmlns:p14="http://schemas.microsoft.com/office/powerpoint/2010/main" val="2607102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PowerPoint - CECMH 2016 - 0930 hrs - Dr. Manion Anxiety Presentation [Compatibility Mode] - CECMH-2016-0930-hrs-Dr.pdf - Mozilla Firefox"/>
          <p:cNvPicPr>
            <a:picLocks noChangeAspect="1"/>
          </p:cNvPicPr>
          <p:nvPr/>
        </p:nvPicPr>
        <p:blipFill rotWithShape="1">
          <a:blip r:embed="rId3">
            <a:extLst>
              <a:ext uri="{28A0092B-C50C-407E-A947-70E740481C1C}">
                <a14:useLocalDpi xmlns:a14="http://schemas.microsoft.com/office/drawing/2010/main" val="0"/>
              </a:ext>
            </a:extLst>
          </a:blip>
          <a:srcRect l="16382" t="18615" r="18784" b="12475"/>
          <a:stretch/>
        </p:blipFill>
        <p:spPr>
          <a:xfrm>
            <a:off x="1386406" y="82354"/>
            <a:ext cx="7765850" cy="6623815"/>
          </a:xfrm>
          <a:prstGeom prst="rect">
            <a:avLst/>
          </a:prstGeom>
        </p:spPr>
      </p:pic>
    </p:spTree>
    <p:extLst>
      <p:ext uri="{BB962C8B-B14F-4D97-AF65-F5344CB8AC3E}">
        <p14:creationId xmlns:p14="http://schemas.microsoft.com/office/powerpoint/2010/main" val="3571831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a:t>
            </a:r>
            <a:endParaRPr lang="en-US" dirty="0"/>
          </a:p>
        </p:txBody>
      </p:sp>
      <p:sp>
        <p:nvSpPr>
          <p:cNvPr id="3" name="Content Placeholder 2"/>
          <p:cNvSpPr>
            <a:spLocks noGrp="1"/>
          </p:cNvSpPr>
          <p:nvPr>
            <p:ph idx="1"/>
          </p:nvPr>
        </p:nvSpPr>
        <p:spPr>
          <a:xfrm>
            <a:off x="1024127" y="1798320"/>
            <a:ext cx="10497313" cy="4724400"/>
          </a:xfrm>
        </p:spPr>
        <p:txBody>
          <a:bodyPr>
            <a:normAutofit/>
          </a:bodyPr>
          <a:lstStyle/>
          <a:p>
            <a:r>
              <a:rPr lang="en-US" sz="2400" dirty="0" smtClean="0"/>
              <a:t>Process of facing fears</a:t>
            </a:r>
          </a:p>
          <a:p>
            <a:r>
              <a:rPr lang="en-US" sz="2400" dirty="0" smtClean="0"/>
              <a:t>Systematic-gradually and repeatedly acknowledging and going into feared situations until anxiety is reduced</a:t>
            </a:r>
          </a:p>
          <a:p>
            <a:r>
              <a:rPr lang="en-US" sz="2400" dirty="0" smtClean="0"/>
              <a:t>Initiate with situations causing least anxiety/fear, working up to situations that cause high anxiety</a:t>
            </a:r>
          </a:p>
          <a:p>
            <a:r>
              <a:rPr lang="en-US" sz="2400" dirty="0" smtClean="0"/>
              <a:t>Repeated process/practice</a:t>
            </a:r>
          </a:p>
          <a:p>
            <a:r>
              <a:rPr lang="en-US" sz="2400" dirty="0" smtClean="0"/>
              <a:t>Specific steps outlined in CBT manuals</a:t>
            </a:r>
            <a:endParaRPr lang="en-US" sz="2400" dirty="0"/>
          </a:p>
          <a:p>
            <a:r>
              <a:rPr lang="en-US" sz="2400" dirty="0">
                <a:hlinkClick r:id="rId3"/>
              </a:rPr>
              <a:t>https://</a:t>
            </a:r>
            <a:r>
              <a:rPr lang="en-US" sz="2400" dirty="0" smtClean="0">
                <a:hlinkClick r:id="rId3"/>
              </a:rPr>
              <a:t>www.anxietybc.com/anxiety-PDF-documents</a:t>
            </a:r>
            <a:r>
              <a:rPr lang="en-US" sz="2400" dirty="0" smtClean="0"/>
              <a:t> </a:t>
            </a:r>
            <a:endParaRPr lang="en-US" sz="2400" dirty="0"/>
          </a:p>
        </p:txBody>
      </p:sp>
    </p:spTree>
    <p:extLst>
      <p:ext uri="{BB962C8B-B14F-4D97-AF65-F5344CB8AC3E}">
        <p14:creationId xmlns:p14="http://schemas.microsoft.com/office/powerpoint/2010/main" val="1523493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ular Cognitive-behavioral Therapy for Childhood Anxiety Disorders - Bruce F. Chorpita - Google Books - Mozilla Firefox"/>
          <p:cNvPicPr>
            <a:picLocks noChangeAspect="1"/>
          </p:cNvPicPr>
          <p:nvPr/>
        </p:nvPicPr>
        <p:blipFill rotWithShape="1">
          <a:blip r:embed="rId3">
            <a:extLst>
              <a:ext uri="{28A0092B-C50C-407E-A947-70E740481C1C}">
                <a14:useLocalDpi xmlns:a14="http://schemas.microsoft.com/office/drawing/2010/main" val="0"/>
              </a:ext>
            </a:extLst>
          </a:blip>
          <a:srcRect l="37147" t="25346" r="18996" b="4026"/>
          <a:stretch/>
        </p:blipFill>
        <p:spPr>
          <a:xfrm>
            <a:off x="1064974" y="-78010"/>
            <a:ext cx="9679226" cy="6936010"/>
          </a:xfrm>
          <a:prstGeom prst="rect">
            <a:avLst/>
          </a:prstGeom>
        </p:spPr>
      </p:pic>
    </p:spTree>
    <p:extLst>
      <p:ext uri="{BB962C8B-B14F-4D97-AF65-F5344CB8AC3E}">
        <p14:creationId xmlns:p14="http://schemas.microsoft.com/office/powerpoint/2010/main" val="827316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of Fear Ladder for student (</a:t>
            </a:r>
            <a:r>
              <a:rPr lang="en-US" dirty="0" err="1" smtClean="0"/>
              <a:t>Chorpita</a:t>
            </a:r>
            <a:r>
              <a:rPr lang="en-US" dirty="0" smtClean="0"/>
              <a:t>, 2007)</a:t>
            </a:r>
            <a:endParaRPr lang="en-US" dirty="0"/>
          </a:p>
        </p:txBody>
      </p:sp>
      <p:sp>
        <p:nvSpPr>
          <p:cNvPr id="4" name="TextBox 3"/>
          <p:cNvSpPr txBox="1"/>
          <p:nvPr/>
        </p:nvSpPr>
        <p:spPr>
          <a:xfrm>
            <a:off x="839570" y="1663988"/>
            <a:ext cx="4357354" cy="1476943"/>
          </a:xfrm>
          <a:prstGeom prst="rect">
            <a:avLst/>
          </a:prstGeom>
          <a:noFill/>
        </p:spPr>
        <p:txBody>
          <a:bodyPr wrap="square" rtlCol="0">
            <a:spAutoFit/>
          </a:bodyPr>
          <a:lstStyle/>
          <a:p>
            <a:pPr defTabSz="457200"/>
            <a:r>
              <a:rPr lang="en-US" sz="1799" dirty="0">
                <a:solidFill>
                  <a:prstClr val="black"/>
                </a:solidFill>
              </a:rPr>
              <a:t>Date: </a:t>
            </a:r>
          </a:p>
          <a:p>
            <a:pPr defTabSz="457200"/>
            <a:endParaRPr lang="en-US" sz="1799" dirty="0">
              <a:solidFill>
                <a:prstClr val="black"/>
              </a:solidFill>
            </a:endParaRPr>
          </a:p>
          <a:p>
            <a:pPr defTabSz="457200"/>
            <a:r>
              <a:rPr lang="en-US" sz="1799" dirty="0">
                <a:solidFill>
                  <a:prstClr val="black"/>
                </a:solidFill>
              </a:rPr>
              <a:t>Please give a rating for how scary each of these things is today.  Remember to use the scale from 0-10</a:t>
            </a:r>
          </a:p>
        </p:txBody>
      </p:sp>
      <p:graphicFrame>
        <p:nvGraphicFramePr>
          <p:cNvPr id="5" name="Table 4"/>
          <p:cNvGraphicFramePr>
            <a:graphicFrameLocks noGrp="1"/>
          </p:cNvGraphicFramePr>
          <p:nvPr/>
        </p:nvGraphicFramePr>
        <p:xfrm>
          <a:off x="839570" y="3290886"/>
          <a:ext cx="8125883" cy="2965944"/>
        </p:xfrm>
        <a:graphic>
          <a:graphicData uri="http://schemas.openxmlformats.org/drawingml/2006/table">
            <a:tbl>
              <a:tblPr firstRow="1" bandRow="1">
                <a:tableStyleId>{5C22544A-7EE6-4342-B048-85BDC9FD1C3A}</a:tableStyleId>
              </a:tblPr>
              <a:tblGrid>
                <a:gridCol w="6176627"/>
                <a:gridCol w="1949256"/>
              </a:tblGrid>
              <a:tr h="370743">
                <a:tc>
                  <a:txBody>
                    <a:bodyPr/>
                    <a:lstStyle/>
                    <a:p>
                      <a:r>
                        <a:rPr lang="en-US" sz="1800" b="0" dirty="0" smtClean="0">
                          <a:solidFill>
                            <a:sysClr val="windowText" lastClr="000000"/>
                          </a:solidFill>
                        </a:rPr>
                        <a:t>Talking</a:t>
                      </a:r>
                      <a:r>
                        <a:rPr lang="en-US" sz="1800" b="0" baseline="0" dirty="0" smtClean="0">
                          <a:solidFill>
                            <a:sysClr val="windowText" lastClr="000000"/>
                          </a:solidFill>
                        </a:rPr>
                        <a:t> in class</a:t>
                      </a:r>
                      <a:endParaRPr lang="en-US" sz="1800" b="0" dirty="0">
                        <a:solidFill>
                          <a:sysClr val="windowText" lastClr="000000"/>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Working with the teacher</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Meeting</a:t>
                      </a:r>
                      <a:r>
                        <a:rPr lang="en-US" sz="1800" baseline="0" dirty="0" smtClean="0"/>
                        <a:t> new people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Writing on the board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Talking on the phone</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Eating in the cafeteria</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Saying no to my friends</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743">
                <a:tc>
                  <a:txBody>
                    <a:bodyPr/>
                    <a:lstStyle/>
                    <a:p>
                      <a:r>
                        <a:rPr lang="en-US" sz="1800" dirty="0" smtClean="0"/>
                        <a:t>Being teased</a:t>
                      </a:r>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5186"/>
          <a:stretch/>
        </p:blipFill>
        <p:spPr>
          <a:xfrm>
            <a:off x="8078822" y="1211433"/>
            <a:ext cx="1773262" cy="1233260"/>
          </a:xfrm>
          <a:prstGeom prst="rect">
            <a:avLst/>
          </a:prstGeom>
        </p:spPr>
      </p:pic>
      <p:sp>
        <p:nvSpPr>
          <p:cNvPr id="7" name="TextBox 6"/>
          <p:cNvSpPr txBox="1"/>
          <p:nvPr/>
        </p:nvSpPr>
        <p:spPr>
          <a:xfrm>
            <a:off x="7894321" y="2643816"/>
            <a:ext cx="2054436" cy="369204"/>
          </a:xfrm>
          <a:prstGeom prst="rect">
            <a:avLst/>
          </a:prstGeom>
          <a:noFill/>
        </p:spPr>
        <p:txBody>
          <a:bodyPr wrap="square" rtlCol="0">
            <a:spAutoFit/>
          </a:bodyPr>
          <a:lstStyle/>
          <a:p>
            <a:pPr defTabSz="457200"/>
            <a:r>
              <a:rPr lang="en-US" sz="1799" dirty="0">
                <a:solidFill>
                  <a:prstClr val="black"/>
                </a:solidFill>
              </a:rPr>
              <a:t>    0      1    2     3</a:t>
            </a:r>
          </a:p>
        </p:txBody>
      </p:sp>
    </p:spTree>
    <p:extLst>
      <p:ext uri="{BB962C8B-B14F-4D97-AF65-F5344CB8AC3E}">
        <p14:creationId xmlns:p14="http://schemas.microsoft.com/office/powerpoint/2010/main" val="24741033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8888" y="0"/>
            <a:ext cx="9720072" cy="1499616"/>
          </a:xfrm>
        </p:spPr>
        <p:txBody>
          <a:bodyPr>
            <a:normAutofit fontScale="90000"/>
          </a:bodyPr>
          <a:lstStyle/>
          <a:p>
            <a:r>
              <a:rPr lang="en-US" dirty="0" smtClean="0"/>
              <a:t>Bruce </a:t>
            </a:r>
            <a:r>
              <a:rPr lang="en-US" dirty="0" err="1" smtClean="0"/>
              <a:t>Chorpita</a:t>
            </a:r>
            <a:r>
              <a:rPr lang="en-US" dirty="0" smtClean="0"/>
              <a:t> Fear Ladder example</a:t>
            </a:r>
            <a:endParaRPr lang="en-US" dirty="0"/>
          </a:p>
        </p:txBody>
      </p:sp>
      <p:pic>
        <p:nvPicPr>
          <p:cNvPr id="4" name="Picture 3" descr="Exposure Therapy.pdf - Mozilla Firefox"/>
          <p:cNvPicPr>
            <a:picLocks noChangeAspect="1"/>
          </p:cNvPicPr>
          <p:nvPr/>
        </p:nvPicPr>
        <p:blipFill rotWithShape="1">
          <a:blip r:embed="rId3">
            <a:extLst>
              <a:ext uri="{28A0092B-C50C-407E-A947-70E740481C1C}">
                <a14:useLocalDpi xmlns:a14="http://schemas.microsoft.com/office/drawing/2010/main" val="0"/>
              </a:ext>
            </a:extLst>
          </a:blip>
          <a:srcRect l="7802" t="21122" r="27577" b="7195"/>
          <a:stretch/>
        </p:blipFill>
        <p:spPr>
          <a:xfrm>
            <a:off x="1250642" y="1299727"/>
            <a:ext cx="9828838" cy="5567366"/>
          </a:xfrm>
          <a:prstGeom prst="rect">
            <a:avLst/>
          </a:prstGeom>
        </p:spPr>
      </p:pic>
    </p:spTree>
    <p:extLst>
      <p:ext uri="{BB962C8B-B14F-4D97-AF65-F5344CB8AC3E}">
        <p14:creationId xmlns:p14="http://schemas.microsoft.com/office/powerpoint/2010/main" val="2148023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sz="2800" dirty="0" smtClean="0"/>
              <a:t>CBT</a:t>
            </a:r>
          </a:p>
          <a:p>
            <a:pPr lvl="1"/>
            <a:r>
              <a:rPr lang="en-US" sz="2400" dirty="0" err="1" smtClean="0"/>
              <a:t>Chorpita</a:t>
            </a:r>
            <a:r>
              <a:rPr lang="en-US" sz="2400" dirty="0" smtClean="0"/>
              <a:t>, B. F. (2007).  Modular cognitive-behavioral therapy for childhood anxiety disorders.  Guilford Press: New York.</a:t>
            </a:r>
          </a:p>
          <a:p>
            <a:pPr lvl="1"/>
            <a:r>
              <a:rPr lang="en-US" sz="2400" dirty="0" err="1" smtClean="0"/>
              <a:t>Chorpita</a:t>
            </a:r>
            <a:r>
              <a:rPr lang="en-US" sz="2400" dirty="0" smtClean="0"/>
              <a:t>, B. F., &amp; Weisz, J. R. (2009).  MATCH-ADTC: Modular approach to therapy for children with anxiety, depression, trauma, or conduct problems.  </a:t>
            </a:r>
            <a:r>
              <a:rPr lang="en-US" sz="2400" dirty="0" err="1" smtClean="0"/>
              <a:t>PracticeWise</a:t>
            </a:r>
            <a:r>
              <a:rPr lang="en-US" sz="2400" dirty="0" smtClean="0"/>
              <a:t>: Satellite Beach, FL.</a:t>
            </a:r>
          </a:p>
          <a:p>
            <a:r>
              <a:rPr lang="en-US" sz="2800" dirty="0" smtClean="0"/>
              <a:t>School Refusal Behavior</a:t>
            </a:r>
          </a:p>
          <a:p>
            <a:pPr lvl="1" algn="just"/>
            <a:r>
              <a:rPr lang="en-US" sz="2400" dirty="0" smtClean="0"/>
              <a:t>Kearney, C. A. (2002).  Identifying the function of school refusal behavior: A revision of the School Refusal Assessment Scale.  </a:t>
            </a:r>
            <a:r>
              <a:rPr lang="en-US" sz="2400" i="1" dirty="0" smtClean="0"/>
              <a:t>Journal of Psychopathology and Behavioral Assessment, 24, </a:t>
            </a:r>
            <a:r>
              <a:rPr lang="en-US" sz="2400" dirty="0" smtClean="0"/>
              <a:t>235-245.</a:t>
            </a:r>
          </a:p>
          <a:p>
            <a:pPr lvl="1"/>
            <a:endParaRPr lang="en-US" sz="2400" dirty="0"/>
          </a:p>
        </p:txBody>
      </p:sp>
    </p:spTree>
    <p:extLst>
      <p:ext uri="{BB962C8B-B14F-4D97-AF65-F5344CB8AC3E}">
        <p14:creationId xmlns:p14="http://schemas.microsoft.com/office/powerpoint/2010/main" val="3981874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1024127" y="1813560"/>
            <a:ext cx="9720073" cy="4023360"/>
          </a:xfrm>
        </p:spPr>
        <p:txBody>
          <a:bodyPr>
            <a:noAutofit/>
          </a:bodyPr>
          <a:lstStyle/>
          <a:p>
            <a:r>
              <a:rPr lang="en-US" sz="2400" dirty="0" smtClean="0"/>
              <a:t>Get into teams</a:t>
            </a:r>
          </a:p>
          <a:p>
            <a:r>
              <a:rPr lang="en-US" sz="2400" dirty="0" smtClean="0"/>
              <a:t>Number off-1, 2</a:t>
            </a:r>
          </a:p>
          <a:p>
            <a:r>
              <a:rPr lang="en-US" sz="2400" dirty="0" smtClean="0"/>
              <a:t>If your team is a 1, select strategies for the hypothesis:</a:t>
            </a:r>
          </a:p>
          <a:p>
            <a:pPr lvl="1"/>
            <a:r>
              <a:rPr lang="en-US" dirty="0"/>
              <a:t>When Miguel arrives at school in an anxious state (e.g., fingers are twitching, foot is shaking non-stop while sitting) and is asked to do an activity that requires social interaction with other students, he will report an illness (e.g., stomach-ache, headache) and request to see the nurse. As a result, he escapes socially interacting with students.</a:t>
            </a:r>
          </a:p>
          <a:p>
            <a:r>
              <a:rPr lang="en-US" sz="2400" dirty="0" smtClean="0"/>
              <a:t>If your team is a 2, select strategies for the hypothesis:</a:t>
            </a:r>
          </a:p>
          <a:p>
            <a:pPr lvl="1"/>
            <a:r>
              <a:rPr lang="en-US" dirty="0" smtClean="0"/>
              <a:t> </a:t>
            </a:r>
            <a:r>
              <a:rPr lang="en-US" dirty="0"/>
              <a:t>When Laura is given a math assignment involving multiple digit division, she will scratch at her hands until they get red and bleed. As a result, she accesses attention and self-soothing of anxiety and secondarily avoids doing the math activity</a:t>
            </a:r>
            <a:r>
              <a:rPr lang="en-US" dirty="0" smtClean="0"/>
              <a:t>.</a:t>
            </a:r>
          </a:p>
          <a:p>
            <a:r>
              <a:rPr lang="en-US" sz="2400" dirty="0" smtClean="0"/>
              <a:t>Be prepared to share strategies with the large group</a:t>
            </a:r>
          </a:p>
          <a:p>
            <a:r>
              <a:rPr lang="en-US" sz="2400" dirty="0" smtClean="0"/>
              <a:t>Be prepared with any comments, questions, additional thoughts</a:t>
            </a:r>
            <a:endParaRPr lang="en-US" sz="2400" dirty="0"/>
          </a:p>
          <a:p>
            <a:pPr lvl="1"/>
            <a:endParaRPr lang="en-US" dirty="0"/>
          </a:p>
        </p:txBody>
      </p:sp>
    </p:spTree>
    <p:extLst>
      <p:ext uri="{BB962C8B-B14F-4D97-AF65-F5344CB8AC3E}">
        <p14:creationId xmlns:p14="http://schemas.microsoft.com/office/powerpoint/2010/main" val="167379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FBA and School Refusal</a:t>
            </a:r>
            <a:endParaRPr lang="en-US" dirty="0"/>
          </a:p>
        </p:txBody>
      </p:sp>
    </p:spTree>
    <p:extLst>
      <p:ext uri="{BB962C8B-B14F-4D97-AF65-F5344CB8AC3E}">
        <p14:creationId xmlns:p14="http://schemas.microsoft.com/office/powerpoint/2010/main" val="4058024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PowerPoint - CECMH 2016 - 0930 hrs - Dr. Manion Anxiety Presentation [Compatibility Mode] - CECMH-2016-0930-hrs-Dr.pdf - Mozilla Firefox"/>
          <p:cNvPicPr>
            <a:picLocks noChangeAspect="1"/>
          </p:cNvPicPr>
          <p:nvPr/>
        </p:nvPicPr>
        <p:blipFill rotWithShape="1">
          <a:blip r:embed="rId3">
            <a:extLst>
              <a:ext uri="{28A0092B-C50C-407E-A947-70E740481C1C}">
                <a14:useLocalDpi xmlns:a14="http://schemas.microsoft.com/office/drawing/2010/main" val="0"/>
              </a:ext>
            </a:extLst>
          </a:blip>
          <a:srcRect l="27718" t="20330" r="33933" b="15644"/>
          <a:stretch/>
        </p:blipFill>
        <p:spPr>
          <a:xfrm>
            <a:off x="1857063" y="181915"/>
            <a:ext cx="9191937" cy="6572552"/>
          </a:xfrm>
          <a:prstGeom prst="rect">
            <a:avLst/>
          </a:prstGeom>
        </p:spPr>
      </p:pic>
    </p:spTree>
    <p:extLst>
      <p:ext uri="{BB962C8B-B14F-4D97-AF65-F5344CB8AC3E}">
        <p14:creationId xmlns:p14="http://schemas.microsoft.com/office/powerpoint/2010/main" val="3746194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with Anxiety Disorders</a:t>
            </a:r>
            <a:endParaRPr lang="en-US" dirty="0"/>
          </a:p>
        </p:txBody>
      </p:sp>
    </p:spTree>
    <p:extLst>
      <p:ext uri="{BB962C8B-B14F-4D97-AF65-F5344CB8AC3E}">
        <p14:creationId xmlns:p14="http://schemas.microsoft.com/office/powerpoint/2010/main" val="2235163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Refusal Behavior</a:t>
            </a:r>
            <a:endParaRPr lang="en-US" dirty="0"/>
          </a:p>
        </p:txBody>
      </p:sp>
      <p:sp>
        <p:nvSpPr>
          <p:cNvPr id="5" name="Content Placeholder 4"/>
          <p:cNvSpPr>
            <a:spLocks noGrp="1"/>
          </p:cNvSpPr>
          <p:nvPr>
            <p:ph idx="1"/>
          </p:nvPr>
        </p:nvSpPr>
        <p:spPr/>
        <p:txBody>
          <a:bodyPr>
            <a:noAutofit/>
          </a:bodyPr>
          <a:lstStyle/>
          <a:p>
            <a:r>
              <a:rPr lang="en-US" sz="2800" dirty="0" smtClean="0"/>
              <a:t>“Child-motivated refusal to attend school or difficulty remaining in classes for an entire day.” (Kearney, 2002).</a:t>
            </a:r>
          </a:p>
          <a:p>
            <a:r>
              <a:rPr lang="en-US" sz="2800" dirty="0" smtClean="0"/>
              <a:t>Affects between 5-28% of students-no differences between genders</a:t>
            </a:r>
          </a:p>
          <a:p>
            <a:r>
              <a:rPr lang="en-US" sz="2800" dirty="0" smtClean="0"/>
              <a:t>Impact of School Refusal Behavior</a:t>
            </a:r>
          </a:p>
          <a:p>
            <a:pPr lvl="1"/>
            <a:r>
              <a:rPr lang="en-US" sz="2400" dirty="0" smtClean="0"/>
              <a:t>Child, teacher, family stress</a:t>
            </a:r>
          </a:p>
          <a:p>
            <a:pPr lvl="1"/>
            <a:r>
              <a:rPr lang="en-US" sz="2400" dirty="0" smtClean="0"/>
              <a:t>Limited access to social, academic, mental health and vocational supports</a:t>
            </a:r>
          </a:p>
          <a:p>
            <a:pPr lvl="1"/>
            <a:r>
              <a:rPr lang="en-US" sz="2400" dirty="0" smtClean="0"/>
              <a:t>Correlation with mood disorders later in life</a:t>
            </a:r>
          </a:p>
          <a:p>
            <a:pPr lvl="1"/>
            <a:r>
              <a:rPr lang="en-US" sz="2400" dirty="0" smtClean="0"/>
              <a:t>Higher correlation with incarceration, dropping out, poverty</a:t>
            </a:r>
          </a:p>
          <a:p>
            <a:pPr lvl="1"/>
            <a:r>
              <a:rPr lang="en-US" sz="2400" dirty="0" smtClean="0"/>
              <a:t>Reduced social functioning/academic performance</a:t>
            </a:r>
            <a:endParaRPr lang="en-US" sz="2400" dirty="0"/>
          </a:p>
        </p:txBody>
      </p:sp>
    </p:spTree>
    <p:extLst>
      <p:ext uri="{BB962C8B-B14F-4D97-AF65-F5344CB8AC3E}">
        <p14:creationId xmlns:p14="http://schemas.microsoft.com/office/powerpoint/2010/main" val="4039557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Thinking Functionally About School Refusal Behavior</a:t>
            </a:r>
            <a:endParaRPr lang="en-US" dirty="0"/>
          </a:p>
        </p:txBody>
      </p:sp>
      <p:sp>
        <p:nvSpPr>
          <p:cNvPr id="5" name="Content Placeholder 4"/>
          <p:cNvSpPr>
            <a:spLocks noGrp="1"/>
          </p:cNvSpPr>
          <p:nvPr>
            <p:ph idx="1"/>
          </p:nvPr>
        </p:nvSpPr>
        <p:spPr/>
        <p:txBody>
          <a:bodyPr>
            <a:normAutofit fontScale="92500" lnSpcReduction="10000"/>
          </a:bodyPr>
          <a:lstStyle/>
          <a:p>
            <a:r>
              <a:rPr lang="en-US" sz="3200" dirty="0" smtClean="0"/>
              <a:t>Typical functions of school refusal behavior (Kearney &amp; Silverman, 1996)</a:t>
            </a:r>
          </a:p>
          <a:p>
            <a:pPr lvl="1"/>
            <a:r>
              <a:rPr lang="en-US" sz="2800" dirty="0" smtClean="0"/>
              <a:t>Avoid school-based variables that contribute toward feelings of anxiety, depression, etc.</a:t>
            </a:r>
          </a:p>
          <a:p>
            <a:pPr lvl="2"/>
            <a:r>
              <a:rPr lang="en-US" sz="2000" dirty="0" smtClean="0"/>
              <a:t>Somatic complaints, ask parents to remove from school/home-school</a:t>
            </a:r>
          </a:p>
          <a:p>
            <a:pPr lvl="1"/>
            <a:r>
              <a:rPr lang="en-US" sz="2800" dirty="0" smtClean="0"/>
              <a:t>Escape aversive school-based social/and or evaluation situations</a:t>
            </a:r>
          </a:p>
          <a:p>
            <a:pPr lvl="2"/>
            <a:r>
              <a:rPr lang="en-US" sz="2000" dirty="0" smtClean="0"/>
              <a:t>Common situations-talking with peers, cooperating with others, eating in cafeteria with others, oral presentations, tests, performing in front of class, walking in hallway, participating athletically, musically in front of others</a:t>
            </a:r>
          </a:p>
          <a:p>
            <a:pPr lvl="2"/>
            <a:r>
              <a:rPr lang="en-US" sz="2000" dirty="0" smtClean="0"/>
              <a:t>Students with this function may only refuse school when a triggering event is present</a:t>
            </a:r>
          </a:p>
          <a:p>
            <a:endParaRPr lang="en-US" dirty="0"/>
          </a:p>
        </p:txBody>
      </p:sp>
    </p:spTree>
    <p:extLst>
      <p:ext uri="{BB962C8B-B14F-4D97-AF65-F5344CB8AC3E}">
        <p14:creationId xmlns:p14="http://schemas.microsoft.com/office/powerpoint/2010/main" val="1223249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functionally about school refusal behavior</a:t>
            </a:r>
            <a:endParaRPr lang="en-US" dirty="0"/>
          </a:p>
        </p:txBody>
      </p:sp>
      <p:sp>
        <p:nvSpPr>
          <p:cNvPr id="3" name="Content Placeholder 2"/>
          <p:cNvSpPr>
            <a:spLocks noGrp="1"/>
          </p:cNvSpPr>
          <p:nvPr>
            <p:ph idx="1"/>
          </p:nvPr>
        </p:nvSpPr>
        <p:spPr/>
        <p:txBody>
          <a:bodyPr>
            <a:normAutofit fontScale="92500" lnSpcReduction="10000"/>
          </a:bodyPr>
          <a:lstStyle/>
          <a:p>
            <a:r>
              <a:rPr lang="en-US" sz="2600" dirty="0"/>
              <a:t>Multi-functional-negative reinforcement (escape)-many student refuse school for both of the above avoidance/escape functions</a:t>
            </a:r>
          </a:p>
          <a:p>
            <a:r>
              <a:rPr lang="en-US" sz="2600" dirty="0"/>
              <a:t>Get attention from others</a:t>
            </a:r>
          </a:p>
          <a:p>
            <a:pPr lvl="1"/>
            <a:r>
              <a:rPr lang="en-US" sz="2000" dirty="0"/>
              <a:t>E.g., young children who want to be home with caregivers or want attention from caregivers</a:t>
            </a:r>
          </a:p>
          <a:p>
            <a:pPr lvl="1"/>
            <a:r>
              <a:rPr lang="en-US" sz="2000" dirty="0"/>
              <a:t>Separation anxiety may be present at times, but main characteristic is attention-seeking</a:t>
            </a:r>
          </a:p>
          <a:p>
            <a:r>
              <a:rPr lang="en-US" sz="2600" dirty="0"/>
              <a:t>Get tangible </a:t>
            </a:r>
            <a:r>
              <a:rPr lang="en-US" sz="2600" dirty="0" err="1"/>
              <a:t>reinforcers</a:t>
            </a:r>
            <a:r>
              <a:rPr lang="en-US" sz="2600" dirty="0"/>
              <a:t> outside of school</a:t>
            </a:r>
          </a:p>
          <a:p>
            <a:pPr lvl="1"/>
            <a:r>
              <a:rPr lang="en-US" sz="2000" dirty="0"/>
              <a:t>Examples include doing things with friends; staying home to sleep, watch TV or computer media; engaging in illegal acts (drugs, smoking, alcohol)</a:t>
            </a:r>
          </a:p>
          <a:p>
            <a:pPr lvl="1"/>
            <a:r>
              <a:rPr lang="en-US" sz="2000" dirty="0"/>
              <a:t>This functional class can present with more chronic school refusal behavior compared to other functions</a:t>
            </a:r>
          </a:p>
          <a:p>
            <a:pPr lvl="1"/>
            <a:r>
              <a:rPr lang="en-US" sz="2000" dirty="0"/>
              <a:t>Is often associated with extensive family conflict or other complex family issues</a:t>
            </a:r>
          </a:p>
          <a:p>
            <a:endParaRPr lang="en-US" dirty="0"/>
          </a:p>
        </p:txBody>
      </p:sp>
    </p:spTree>
    <p:extLst>
      <p:ext uri="{BB962C8B-B14F-4D97-AF65-F5344CB8AC3E}">
        <p14:creationId xmlns:p14="http://schemas.microsoft.com/office/powerpoint/2010/main" val="955674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To Make it More Complex….</a:t>
            </a:r>
            <a:endParaRPr lang="en-US" dirty="0"/>
          </a:p>
        </p:txBody>
      </p:sp>
      <p:sp>
        <p:nvSpPr>
          <p:cNvPr id="3" name="Content Placeholder 2"/>
          <p:cNvSpPr>
            <a:spLocks noGrp="1"/>
          </p:cNvSpPr>
          <p:nvPr>
            <p:ph idx="1"/>
          </p:nvPr>
        </p:nvSpPr>
        <p:spPr/>
        <p:txBody>
          <a:bodyPr>
            <a:normAutofit/>
          </a:bodyPr>
          <a:lstStyle/>
          <a:p>
            <a:r>
              <a:rPr lang="en-US" sz="3200" dirty="0" smtClean="0"/>
              <a:t>School refusal can be multi-functional (both escape and obtain)</a:t>
            </a:r>
          </a:p>
          <a:p>
            <a:r>
              <a:rPr lang="en-US" sz="3200" dirty="0" smtClean="0"/>
              <a:t>E.g., student may first refuse school to avoid aversive stimuli but likes having access to tangibles or attention when home</a:t>
            </a:r>
            <a:endParaRPr lang="en-US" sz="3200" dirty="0"/>
          </a:p>
        </p:txBody>
      </p:sp>
    </p:spTree>
    <p:extLst>
      <p:ext uri="{BB962C8B-B14F-4D97-AF65-F5344CB8AC3E}">
        <p14:creationId xmlns:p14="http://schemas.microsoft.com/office/powerpoint/2010/main" val="2404122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of Functional Thinking about school refusal behaviors	</a:t>
            </a:r>
            <a:endParaRPr lang="en-US" dirty="0"/>
          </a:p>
        </p:txBody>
      </p:sp>
      <p:sp>
        <p:nvSpPr>
          <p:cNvPr id="3" name="Content Placeholder 2"/>
          <p:cNvSpPr>
            <a:spLocks noGrp="1"/>
          </p:cNvSpPr>
          <p:nvPr>
            <p:ph idx="1"/>
          </p:nvPr>
        </p:nvSpPr>
        <p:spPr/>
        <p:txBody>
          <a:bodyPr>
            <a:normAutofit/>
          </a:bodyPr>
          <a:lstStyle/>
          <a:p>
            <a:r>
              <a:rPr lang="en-US" dirty="0" smtClean="0"/>
              <a:t>Covers all students who miss school </a:t>
            </a:r>
          </a:p>
          <a:p>
            <a:r>
              <a:rPr lang="en-US" dirty="0"/>
              <a:t>C</a:t>
            </a:r>
            <a:r>
              <a:rPr lang="en-US" dirty="0" smtClean="0"/>
              <a:t>an generate function-linked strategies that can be feasibly implemented in school by typical practitioners (Kearney &amp; Albano, 2000)</a:t>
            </a:r>
          </a:p>
          <a:p>
            <a:r>
              <a:rPr lang="en-US" dirty="0" smtClean="0"/>
              <a:t>School refusal due to anxiety - CBT most commonly used</a:t>
            </a:r>
          </a:p>
          <a:p>
            <a:r>
              <a:rPr lang="en-US" dirty="0" smtClean="0"/>
              <a:t>School refusal not due to anxiety- CBT strategies used for anxiety not effective </a:t>
            </a:r>
          </a:p>
          <a:p>
            <a:r>
              <a:rPr lang="en-US" dirty="0" smtClean="0"/>
              <a:t>CBT Study (Kearney &amp; Silverman, 1999)</a:t>
            </a:r>
          </a:p>
          <a:p>
            <a:pPr lvl="1"/>
            <a:r>
              <a:rPr lang="en-US" dirty="0"/>
              <a:t>C</a:t>
            </a:r>
            <a:r>
              <a:rPr lang="en-US" dirty="0" smtClean="0"/>
              <a:t>ompared function-based and non-function based treatment for eight children/youth</a:t>
            </a:r>
          </a:p>
          <a:p>
            <a:pPr lvl="1"/>
            <a:r>
              <a:rPr lang="en-US" dirty="0"/>
              <a:t>F</a:t>
            </a:r>
            <a:r>
              <a:rPr lang="en-US" dirty="0" smtClean="0"/>
              <a:t>unction-based treatment improved</a:t>
            </a:r>
          </a:p>
          <a:p>
            <a:pPr lvl="1"/>
            <a:r>
              <a:rPr lang="en-US" dirty="0" smtClean="0"/>
              <a:t> Non-function-based treatment resulted in worsening school-refusal rates.</a:t>
            </a:r>
            <a:endParaRPr lang="en-US" dirty="0"/>
          </a:p>
        </p:txBody>
      </p:sp>
    </p:spTree>
    <p:extLst>
      <p:ext uri="{BB962C8B-B14F-4D97-AF65-F5344CB8AC3E}">
        <p14:creationId xmlns:p14="http://schemas.microsoft.com/office/powerpoint/2010/main" val="2917547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6" y="170307"/>
            <a:ext cx="10058400" cy="1609344"/>
          </a:xfrm>
        </p:spPr>
        <p:txBody>
          <a:bodyPr/>
          <a:lstStyle/>
          <a:p>
            <a:r>
              <a:rPr lang="en-US" dirty="0" smtClean="0"/>
              <a:t>FBA Methods</a:t>
            </a:r>
            <a:endParaRPr lang="en-US" dirty="0"/>
          </a:p>
        </p:txBody>
      </p:sp>
      <p:sp>
        <p:nvSpPr>
          <p:cNvPr id="3" name="Content Placeholder 2"/>
          <p:cNvSpPr>
            <a:spLocks noGrp="1"/>
          </p:cNvSpPr>
          <p:nvPr>
            <p:ph sz="half" idx="1"/>
          </p:nvPr>
        </p:nvSpPr>
        <p:spPr>
          <a:xfrm>
            <a:off x="886966" y="1399032"/>
            <a:ext cx="4754880" cy="4023360"/>
          </a:xfrm>
        </p:spPr>
        <p:txBody>
          <a:bodyPr>
            <a:noAutofit/>
          </a:bodyPr>
          <a:lstStyle/>
          <a:p>
            <a:r>
              <a:rPr lang="en-US" sz="2400" dirty="0" smtClean="0"/>
              <a:t>Interviews will be the primary tool</a:t>
            </a:r>
          </a:p>
          <a:p>
            <a:r>
              <a:rPr lang="en-US" sz="2400" dirty="0" smtClean="0"/>
              <a:t>Direct observations when possible</a:t>
            </a:r>
          </a:p>
          <a:p>
            <a:r>
              <a:rPr lang="en-US" sz="2400" dirty="0" smtClean="0"/>
              <a:t>Standard FBA interview </a:t>
            </a:r>
          </a:p>
          <a:p>
            <a:r>
              <a:rPr lang="en-US" sz="2400" dirty="0" smtClean="0"/>
              <a:t>School Refusal Assessment Scale-Revised (version for family and child) supplement</a:t>
            </a:r>
          </a:p>
          <a:p>
            <a:pPr lvl="1"/>
            <a:r>
              <a:rPr lang="en-US" sz="2000" dirty="0" smtClean="0"/>
              <a:t>Identifies primary function of school refusal behavior</a:t>
            </a:r>
          </a:p>
          <a:p>
            <a:pPr lvl="1"/>
            <a:r>
              <a:rPr lang="en-US" sz="2000" dirty="0"/>
              <a:t>A</a:t>
            </a:r>
            <a:r>
              <a:rPr lang="en-US" sz="2000" dirty="0" smtClean="0"/>
              <a:t>dequate psychometrics</a:t>
            </a:r>
          </a:p>
        </p:txBody>
      </p:sp>
      <p:pic>
        <p:nvPicPr>
          <p:cNvPr id="4" name="Picture 3" descr="School Refusal Scale parent and child_3.pdf - Adobe Acrobat Pro"/>
          <p:cNvPicPr>
            <a:picLocks noChangeAspect="1"/>
          </p:cNvPicPr>
          <p:nvPr/>
        </p:nvPicPr>
        <p:blipFill rotWithShape="1">
          <a:blip r:embed="rId3">
            <a:extLst>
              <a:ext uri="{28A0092B-C50C-407E-A947-70E740481C1C}">
                <a14:useLocalDpi xmlns:a14="http://schemas.microsoft.com/office/drawing/2010/main" val="0"/>
              </a:ext>
            </a:extLst>
          </a:blip>
          <a:srcRect l="21362" t="18218" r="20373" b="594"/>
          <a:stretch/>
        </p:blipFill>
        <p:spPr>
          <a:xfrm>
            <a:off x="5779006" y="170307"/>
            <a:ext cx="5590033" cy="6250674"/>
          </a:xfrm>
          <a:prstGeom prst="rect">
            <a:avLst/>
          </a:prstGeom>
        </p:spPr>
      </p:pic>
    </p:spTree>
    <p:extLst>
      <p:ext uri="{BB962C8B-B14F-4D97-AF65-F5344CB8AC3E}">
        <p14:creationId xmlns:p14="http://schemas.microsoft.com/office/powerpoint/2010/main" val="3638079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Behavior intervention plan</a:t>
            </a:r>
            <a:endParaRPr lang="en-US" dirty="0"/>
          </a:p>
        </p:txBody>
      </p:sp>
      <p:sp>
        <p:nvSpPr>
          <p:cNvPr id="6" name="Content Placeholder 5"/>
          <p:cNvSpPr>
            <a:spLocks noGrp="1"/>
          </p:cNvSpPr>
          <p:nvPr>
            <p:ph idx="1"/>
          </p:nvPr>
        </p:nvSpPr>
        <p:spPr/>
        <p:txBody>
          <a:bodyPr>
            <a:normAutofit/>
          </a:bodyPr>
          <a:lstStyle/>
          <a:p>
            <a:r>
              <a:rPr lang="en-US" sz="2400" dirty="0" smtClean="0"/>
              <a:t>Linked to hypothesis</a:t>
            </a:r>
          </a:p>
          <a:p>
            <a:r>
              <a:rPr lang="en-US" sz="2400" dirty="0" smtClean="0"/>
              <a:t>Prevention intervention to modify setting event (if present and appropriate) and antecedents</a:t>
            </a:r>
          </a:p>
          <a:p>
            <a:r>
              <a:rPr lang="en-US" sz="2400" dirty="0" smtClean="0"/>
              <a:t>Replacement behavior to be taught (functional equivalent and/or desired skills)</a:t>
            </a:r>
          </a:p>
          <a:p>
            <a:r>
              <a:rPr lang="en-US" sz="2400" dirty="0" smtClean="0"/>
              <a:t>Reinforcement interventions-increase replacement behavior; decrease school refusal</a:t>
            </a:r>
            <a:endParaRPr lang="en-US" sz="2400" dirty="0"/>
          </a:p>
        </p:txBody>
      </p:sp>
    </p:spTree>
    <p:extLst>
      <p:ext uri="{BB962C8B-B14F-4D97-AF65-F5344CB8AC3E}">
        <p14:creationId xmlns:p14="http://schemas.microsoft.com/office/powerpoint/2010/main" val="214753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7" y="0"/>
            <a:ext cx="10058400" cy="1609344"/>
          </a:xfrm>
        </p:spPr>
        <p:txBody>
          <a:bodyPr/>
          <a:lstStyle/>
          <a:p>
            <a:r>
              <a:rPr lang="en-US" dirty="0" smtClean="0"/>
              <a:t>FBA Celia, 10 years of age, Anxiety present</a:t>
            </a:r>
            <a:endParaRPr lang="en-US" dirty="0"/>
          </a:p>
        </p:txBody>
      </p:sp>
      <p:sp>
        <p:nvSpPr>
          <p:cNvPr id="6" name="Content Placeholder 5"/>
          <p:cNvSpPr>
            <a:spLocks noGrp="1"/>
          </p:cNvSpPr>
          <p:nvPr>
            <p:ph idx="1"/>
          </p:nvPr>
        </p:nvSpPr>
        <p:spPr>
          <a:xfrm>
            <a:off x="881252" y="1341882"/>
            <a:ext cx="9720073" cy="4023360"/>
          </a:xfrm>
        </p:spPr>
        <p:txBody>
          <a:bodyPr>
            <a:noAutofit/>
          </a:bodyPr>
          <a:lstStyle/>
          <a:p>
            <a:r>
              <a:rPr lang="en-US" sz="2400" dirty="0" smtClean="0"/>
              <a:t>School Refusal Behavior Definition—cries (shouts, sobs, reports illnesses) daily at home with parents protesting going to school, eats sparingly, sleeps intermittently through the night, expresses feelings of illness at school including nausea, hot flashes, palpitations, breathlessness, lightheadedness; engages in idiosyncratic speech (speaks in a manner characteristic of very young children)</a:t>
            </a:r>
          </a:p>
          <a:p>
            <a:pPr lvl="1"/>
            <a:r>
              <a:rPr lang="en-US" sz="2000" dirty="0" smtClean="0"/>
              <a:t>Celia does attend school but is distressed throughout the day. The behaviors above happen every day at home (morning and evening) with the idiosyncratic speech happening in school and home</a:t>
            </a:r>
          </a:p>
          <a:p>
            <a:r>
              <a:rPr lang="en-US" sz="2400" dirty="0" smtClean="0"/>
              <a:t>Setting events—separation anxiety-In interview, Celia reports that she worries about her parents’ wellbeing when she is not with them</a:t>
            </a:r>
          </a:p>
        </p:txBody>
      </p:sp>
    </p:spTree>
    <p:extLst>
      <p:ext uri="{BB962C8B-B14F-4D97-AF65-F5344CB8AC3E}">
        <p14:creationId xmlns:p14="http://schemas.microsoft.com/office/powerpoint/2010/main" val="15518109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FBA Celia, 10 years of age, anxiety present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School antecedents—being in social situations including PE, eating in cafeteria, parties, riding on school bus, speaking up in class, talking to teachers and administrators; </a:t>
            </a:r>
          </a:p>
          <a:p>
            <a:pPr lvl="1"/>
            <a:r>
              <a:rPr lang="en-US" sz="2400" dirty="0" smtClean="0"/>
              <a:t>Antecedents for idiosyncratic speech include activities that are non-preferred (e.g. involving social interaction) or boring</a:t>
            </a:r>
          </a:p>
          <a:p>
            <a:r>
              <a:rPr lang="en-US" sz="2800" dirty="0" smtClean="0"/>
              <a:t>Consequences/responses from others—Home: parents talk, cajole, promise activities and items if Celia goes to school, soothe and calm</a:t>
            </a:r>
          </a:p>
          <a:p>
            <a:pPr lvl="1"/>
            <a:r>
              <a:rPr lang="en-US" sz="2400" dirty="0" smtClean="0"/>
              <a:t>Teachers provide soothing/calming, other educators provide soothing/calming. Celia rarely gets sent home due to behaviors.</a:t>
            </a:r>
          </a:p>
          <a:p>
            <a:endParaRPr lang="en-US" sz="2800" dirty="0"/>
          </a:p>
        </p:txBody>
      </p:sp>
    </p:spTree>
    <p:extLst>
      <p:ext uri="{BB962C8B-B14F-4D97-AF65-F5344CB8AC3E}">
        <p14:creationId xmlns:p14="http://schemas.microsoft.com/office/powerpoint/2010/main" val="3387867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a:bodyPr>
          <a:lstStyle/>
          <a:p>
            <a:r>
              <a:rPr lang="en-US" sz="3600" dirty="0" smtClean="0"/>
              <a:t>What would be your hypothesis for Celia’s school refusal behavior?</a:t>
            </a:r>
          </a:p>
          <a:p>
            <a:r>
              <a:rPr lang="en-US" sz="3600" dirty="0" smtClean="0"/>
              <a:t>Share</a:t>
            </a:r>
          </a:p>
        </p:txBody>
      </p:sp>
    </p:spTree>
    <p:extLst>
      <p:ext uri="{BB962C8B-B14F-4D97-AF65-F5344CB8AC3E}">
        <p14:creationId xmlns:p14="http://schemas.microsoft.com/office/powerpoint/2010/main" val="2108356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a:t>
            </a:r>
            <a:endParaRPr lang="en-US" dirty="0"/>
          </a:p>
        </p:txBody>
      </p:sp>
      <p:sp>
        <p:nvSpPr>
          <p:cNvPr id="3" name="Content Placeholder 2"/>
          <p:cNvSpPr>
            <a:spLocks noGrp="1"/>
          </p:cNvSpPr>
          <p:nvPr>
            <p:ph idx="1"/>
          </p:nvPr>
        </p:nvSpPr>
        <p:spPr>
          <a:xfrm>
            <a:off x="1024128" y="2286000"/>
            <a:ext cx="10802112" cy="4373880"/>
          </a:xfrm>
        </p:spPr>
        <p:txBody>
          <a:bodyPr>
            <a:noAutofit/>
          </a:bodyPr>
          <a:lstStyle/>
          <a:p>
            <a:r>
              <a:rPr lang="en-US" sz="2400" dirty="0" smtClean="0"/>
              <a:t>Anxiety Disorders—Any type</a:t>
            </a:r>
          </a:p>
          <a:p>
            <a:pPr lvl="1"/>
            <a:r>
              <a:rPr lang="en-US" dirty="0" smtClean="0"/>
              <a:t>According to National Institute of Mental Health (NIMH, 2010), 25.1% of 13-18 year olds have an anxiety disorder and 5.9% have a “severe” anxiety disorder</a:t>
            </a:r>
          </a:p>
          <a:p>
            <a:pPr lvl="1"/>
            <a:r>
              <a:rPr lang="en-US" dirty="0" smtClean="0"/>
              <a:t>Anxiety is not considered a disorder unless it is excessive, negatively impacts daily life, and the person experiencing it has difficulty controlling it</a:t>
            </a:r>
          </a:p>
          <a:p>
            <a:pPr lvl="1"/>
            <a:r>
              <a:rPr lang="en-US" dirty="0" smtClean="0"/>
              <a:t>Anxiety includes generalized anxiety disorder, post-traumatic stress disorder, obsessive-compulsive disorder, panic disorders and specific phobias)</a:t>
            </a:r>
          </a:p>
          <a:p>
            <a:r>
              <a:rPr lang="en-US" sz="2400" dirty="0" smtClean="0"/>
              <a:t>Mood Disorders-Any type</a:t>
            </a:r>
          </a:p>
          <a:p>
            <a:pPr lvl="1"/>
            <a:r>
              <a:rPr lang="en-US" dirty="0" smtClean="0"/>
              <a:t>Primarily affects a person’s persistent emotional state or mood</a:t>
            </a:r>
          </a:p>
          <a:p>
            <a:pPr lvl="1"/>
            <a:r>
              <a:rPr lang="en-US" dirty="0" smtClean="0"/>
              <a:t>Includes major depressive disorder, dysthymic disorder, and/or bipolar disorder</a:t>
            </a:r>
          </a:p>
          <a:p>
            <a:pPr lvl="1"/>
            <a:r>
              <a:rPr lang="en-US" dirty="0" smtClean="0"/>
              <a:t>According to NIMH, 14% of 13-18 year olds have a mood disorder with 4.7% having a severe mood disorder</a:t>
            </a:r>
          </a:p>
          <a:p>
            <a:pPr lvl="1"/>
            <a:r>
              <a:rPr lang="en-US" dirty="0" smtClean="0"/>
              <a:t>NIMH estimates that 3.7% of children between ages of 8-15 have a mood disorder</a:t>
            </a:r>
          </a:p>
          <a:p>
            <a:pPr lvl="2"/>
            <a:r>
              <a:rPr lang="en-US" dirty="0" smtClean="0"/>
              <a:t>Prevalence is higher in females than males</a:t>
            </a:r>
          </a:p>
          <a:p>
            <a:pPr lvl="1"/>
            <a:endParaRPr lang="en-US" dirty="0" smtClean="0"/>
          </a:p>
        </p:txBody>
      </p:sp>
    </p:spTree>
    <p:extLst>
      <p:ext uri="{BB962C8B-B14F-4D97-AF65-F5344CB8AC3E}">
        <p14:creationId xmlns:p14="http://schemas.microsoft.com/office/powerpoint/2010/main" val="3598499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Answers</a:t>
            </a:r>
            <a:endParaRPr lang="en-US" dirty="0"/>
          </a:p>
        </p:txBody>
      </p:sp>
      <p:sp>
        <p:nvSpPr>
          <p:cNvPr id="3" name="Content Placeholder 2"/>
          <p:cNvSpPr>
            <a:spLocks noGrp="1"/>
          </p:cNvSpPr>
          <p:nvPr>
            <p:ph idx="1"/>
          </p:nvPr>
        </p:nvSpPr>
        <p:spPr/>
        <p:txBody>
          <a:bodyPr>
            <a:noAutofit/>
          </a:bodyPr>
          <a:lstStyle/>
          <a:p>
            <a:r>
              <a:rPr lang="en-US" sz="2400" dirty="0" smtClean="0"/>
              <a:t>Hypothesis 1:  When Celia is: (a) required to be in a setting that separates her from her parents, and (b) required to be in school-based social situations,  she will exhibit school refusal behavior. As a result, she gets attention from her parents, specifically her mother, and secondarily from teachers and other adults in school, and obtains soothing of her separation anxiety. </a:t>
            </a:r>
          </a:p>
          <a:p>
            <a:r>
              <a:rPr lang="en-US" sz="2400" dirty="0" smtClean="0"/>
              <a:t>Hypothesis 2: When Celia is: (a) required to be in a setting that separates her from her parents, and (b) requested to do activities that are non-preferred (require social interaction or are perceived as boring), she will exhibit idiosyncratic speech. As a result, she gets attention from her parents, specifically her mother, and secondarily from teachers and other adults in school, and obtains soothing of her separation anxiety. </a:t>
            </a:r>
            <a:endParaRPr lang="en-US" sz="2400" dirty="0"/>
          </a:p>
        </p:txBody>
      </p:sp>
    </p:spTree>
    <p:extLst>
      <p:ext uri="{BB962C8B-B14F-4D97-AF65-F5344CB8AC3E}">
        <p14:creationId xmlns:p14="http://schemas.microsoft.com/office/powerpoint/2010/main" val="325687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Plan</a:t>
            </a:r>
            <a:endParaRPr lang="en-US" dirty="0"/>
          </a:p>
        </p:txBody>
      </p:sp>
      <p:sp>
        <p:nvSpPr>
          <p:cNvPr id="3" name="Content Placeholder 2"/>
          <p:cNvSpPr>
            <a:spLocks noGrp="1"/>
          </p:cNvSpPr>
          <p:nvPr>
            <p:ph idx="1"/>
          </p:nvPr>
        </p:nvSpPr>
        <p:spPr/>
        <p:txBody>
          <a:bodyPr>
            <a:normAutofit/>
          </a:bodyPr>
          <a:lstStyle/>
          <a:p>
            <a:r>
              <a:rPr lang="en-US" sz="2800" dirty="0" smtClean="0"/>
              <a:t>Reverse your number of team (e.g. 1’s are 2’s, 2’s are 1’s).</a:t>
            </a:r>
          </a:p>
          <a:p>
            <a:r>
              <a:rPr lang="en-US" sz="2800" dirty="0" smtClean="0"/>
              <a:t>Team 1 addresses hypothesis 1</a:t>
            </a:r>
          </a:p>
          <a:p>
            <a:r>
              <a:rPr lang="en-US" sz="2800" dirty="0" smtClean="0"/>
              <a:t>Team 2 addresses hypothesis 2</a:t>
            </a:r>
          </a:p>
          <a:p>
            <a:r>
              <a:rPr lang="en-US" sz="2800" dirty="0" smtClean="0"/>
              <a:t>Come to consensus on a multi-component intervention plan linked to the hypothesis to address Celia’s school-refusal behavior. You can focus on an intervention for parents to do at home or school-based interventions or both.</a:t>
            </a:r>
            <a:endParaRPr lang="en-US" sz="2800" dirty="0"/>
          </a:p>
        </p:txBody>
      </p:sp>
    </p:spTree>
    <p:extLst>
      <p:ext uri="{BB962C8B-B14F-4D97-AF65-F5344CB8AC3E}">
        <p14:creationId xmlns:p14="http://schemas.microsoft.com/office/powerpoint/2010/main" val="2267107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342329"/>
            <a:ext cx="11299506" cy="1499616"/>
          </a:xfrm>
        </p:spPr>
        <p:txBody>
          <a:bodyPr>
            <a:normAutofit fontScale="90000"/>
          </a:bodyPr>
          <a:lstStyle/>
          <a:p>
            <a:r>
              <a:rPr lang="en-US" dirty="0" smtClean="0"/>
              <a:t>Sample Interventions for Celia-hypothesis 1</a:t>
            </a:r>
            <a:endParaRPr lang="en-US" dirty="0"/>
          </a:p>
        </p:txBody>
      </p:sp>
      <p:sp>
        <p:nvSpPr>
          <p:cNvPr id="3" name="Content Placeholder 2"/>
          <p:cNvSpPr>
            <a:spLocks noGrp="1"/>
          </p:cNvSpPr>
          <p:nvPr>
            <p:ph idx="1"/>
          </p:nvPr>
        </p:nvSpPr>
        <p:spPr>
          <a:xfrm>
            <a:off x="380237" y="1419605"/>
            <a:ext cx="10749726" cy="4909757"/>
          </a:xfrm>
        </p:spPr>
        <p:txBody>
          <a:bodyPr>
            <a:noAutofit/>
          </a:bodyPr>
          <a:lstStyle/>
          <a:p>
            <a:r>
              <a:rPr lang="en-US" sz="3200" dirty="0" smtClean="0"/>
              <a:t>Prevention intervention-</a:t>
            </a:r>
          </a:p>
          <a:p>
            <a:pPr lvl="1"/>
            <a:r>
              <a:rPr lang="en-US" sz="2800" dirty="0" smtClean="0"/>
              <a:t>Setting event modification (for separation anxiety)-Upon arrival each day in school, teacher or other adult prompts Celia to rate her level of anxiety of specific events using a 0-3 scale. (fear ladder)-can also be used by mom the night before or the morning of.</a:t>
            </a:r>
          </a:p>
          <a:p>
            <a:pPr lvl="1"/>
            <a:r>
              <a:rPr lang="en-US" sz="2800" dirty="0" smtClean="0"/>
              <a:t>Antecedent modification-providing choices at home and in school that would allow her to get attention in an appropriate way.  At home, choose among activities that naturally get attention such as cooking with mom (Before school-breakfast, After-school, dinner).</a:t>
            </a:r>
          </a:p>
        </p:txBody>
      </p:sp>
    </p:spTree>
    <p:extLst>
      <p:ext uri="{BB962C8B-B14F-4D97-AF65-F5344CB8AC3E}">
        <p14:creationId xmlns:p14="http://schemas.microsoft.com/office/powerpoint/2010/main" val="3948575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Interventions for Celia-hypothesis 1</a:t>
            </a:r>
          </a:p>
        </p:txBody>
      </p:sp>
      <p:sp>
        <p:nvSpPr>
          <p:cNvPr id="3" name="Content Placeholder 2"/>
          <p:cNvSpPr>
            <a:spLocks noGrp="1"/>
          </p:cNvSpPr>
          <p:nvPr>
            <p:ph idx="1"/>
          </p:nvPr>
        </p:nvSpPr>
        <p:spPr/>
        <p:txBody>
          <a:bodyPr>
            <a:normAutofit/>
          </a:bodyPr>
          <a:lstStyle/>
          <a:p>
            <a:r>
              <a:rPr lang="en-US" sz="3200" dirty="0"/>
              <a:t>Teach interventions-Celia would be taught an appropriate way of getting mom’s and the teacher’s attention.  </a:t>
            </a:r>
          </a:p>
          <a:p>
            <a:pPr lvl="1"/>
            <a:r>
              <a:rPr lang="en-US" sz="2800" dirty="0"/>
              <a:t>At home or school, Celia can be taught to say, I’m anxious.  Mom or teacher can respond with attention and can implement a CBT.</a:t>
            </a:r>
          </a:p>
          <a:p>
            <a:pPr lvl="1"/>
            <a:r>
              <a:rPr lang="en-US" sz="2800" dirty="0"/>
              <a:t>CBT-teach Celia a way to self-calm and address her anxiety-e.g., positive thoughts</a:t>
            </a:r>
          </a:p>
          <a:p>
            <a:endParaRPr lang="en-US" sz="3600" dirty="0"/>
          </a:p>
        </p:txBody>
      </p:sp>
    </p:spTree>
    <p:extLst>
      <p:ext uri="{BB962C8B-B14F-4D97-AF65-F5344CB8AC3E}">
        <p14:creationId xmlns:p14="http://schemas.microsoft.com/office/powerpoint/2010/main" val="84704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Interventions for Celia-hypothesis 1</a:t>
            </a:r>
          </a:p>
        </p:txBody>
      </p:sp>
      <p:sp>
        <p:nvSpPr>
          <p:cNvPr id="3" name="Content Placeholder 2"/>
          <p:cNvSpPr>
            <a:spLocks noGrp="1"/>
          </p:cNvSpPr>
          <p:nvPr>
            <p:ph idx="1"/>
          </p:nvPr>
        </p:nvSpPr>
        <p:spPr/>
        <p:txBody>
          <a:bodyPr>
            <a:normAutofit fontScale="92500" lnSpcReduction="20000"/>
          </a:bodyPr>
          <a:lstStyle/>
          <a:p>
            <a:r>
              <a:rPr lang="en-US" sz="3600" dirty="0"/>
              <a:t>Reinforce appropriate attention-seeking behaviors:  Celia would get praise from mom for the choice behaviors</a:t>
            </a:r>
          </a:p>
          <a:p>
            <a:r>
              <a:rPr lang="en-US" sz="3600" dirty="0"/>
              <a:t>Discontinue reinforcing school refusal behaviors (e.g., somatic complaints) at home (parent does not respond with attention when Celia is engaged in a school refusal behavior). Parents redirect to selecting and participating in appropriate choice activity and/or redirect to replacement behavior and CBT.</a:t>
            </a:r>
          </a:p>
          <a:p>
            <a:endParaRPr lang="en-US" sz="3600" dirty="0"/>
          </a:p>
        </p:txBody>
      </p:sp>
    </p:spTree>
    <p:extLst>
      <p:ext uri="{BB962C8B-B14F-4D97-AF65-F5344CB8AC3E}">
        <p14:creationId xmlns:p14="http://schemas.microsoft.com/office/powerpoint/2010/main" val="1995063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Yancy</a:t>
            </a:r>
            <a:r>
              <a:rPr lang="en-US" dirty="0" smtClean="0"/>
              <a:t>-School refusal behavior not related to anxiety</a:t>
            </a:r>
            <a:endParaRPr lang="en-US" dirty="0"/>
          </a:p>
        </p:txBody>
      </p:sp>
      <p:sp>
        <p:nvSpPr>
          <p:cNvPr id="3" name="Content Placeholder 2"/>
          <p:cNvSpPr>
            <a:spLocks noGrp="1"/>
          </p:cNvSpPr>
          <p:nvPr>
            <p:ph idx="1"/>
          </p:nvPr>
        </p:nvSpPr>
        <p:spPr/>
        <p:txBody>
          <a:bodyPr/>
          <a:lstStyle/>
          <a:p>
            <a:r>
              <a:rPr lang="en-US" dirty="0" smtClean="0"/>
              <a:t>17 years old </a:t>
            </a:r>
          </a:p>
          <a:p>
            <a:r>
              <a:rPr lang="en-US" dirty="0" smtClean="0"/>
              <a:t>Missed the last 42 of 61 days of school</a:t>
            </a:r>
          </a:p>
          <a:p>
            <a:r>
              <a:rPr lang="en-US" dirty="0" smtClean="0"/>
              <a:t>Says school is boring, prefers to sleep late or hang out with friends during the day or engage in activities at home such as watching TV and eating. Wants to be enrolled in home schooling. Has stated not wanting to return to school due to being behind in schoolwork and facing teachers and peers who will ask millions of questions</a:t>
            </a:r>
          </a:p>
          <a:p>
            <a:r>
              <a:rPr lang="en-US" dirty="0" smtClean="0"/>
              <a:t>Family dynamics-Parents divorced; </a:t>
            </a:r>
            <a:r>
              <a:rPr lang="en-US" dirty="0" err="1" smtClean="0"/>
              <a:t>Yancy</a:t>
            </a:r>
            <a:r>
              <a:rPr lang="en-US" dirty="0" smtClean="0"/>
              <a:t> lives with father; father beginning to consider remarriage, younger brother involved in car accident resulting in less parent attention to </a:t>
            </a:r>
            <a:r>
              <a:rPr lang="en-US" dirty="0" err="1" smtClean="0"/>
              <a:t>Yancy</a:t>
            </a:r>
            <a:r>
              <a:rPr lang="en-US" dirty="0" smtClean="0"/>
              <a:t> and less supervision given toward attendance; </a:t>
            </a:r>
            <a:r>
              <a:rPr lang="en-US" dirty="0" err="1" smtClean="0"/>
              <a:t>Yancy</a:t>
            </a:r>
            <a:r>
              <a:rPr lang="en-US" dirty="0" smtClean="0"/>
              <a:t> taken to a psychiatrist who prescribed an antidepressant that has not changed his behavior.</a:t>
            </a:r>
          </a:p>
        </p:txBody>
      </p:sp>
    </p:spTree>
    <p:extLst>
      <p:ext uri="{BB962C8B-B14F-4D97-AF65-F5344CB8AC3E}">
        <p14:creationId xmlns:p14="http://schemas.microsoft.com/office/powerpoint/2010/main" val="1771322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11" y="0"/>
            <a:ext cx="10058400" cy="1609344"/>
          </a:xfrm>
        </p:spPr>
        <p:txBody>
          <a:bodyPr/>
          <a:lstStyle/>
          <a:p>
            <a:r>
              <a:rPr lang="en-US" dirty="0" err="1" smtClean="0"/>
              <a:t>Yancy</a:t>
            </a:r>
            <a:endParaRPr lang="en-US" dirty="0"/>
          </a:p>
        </p:txBody>
      </p:sp>
      <p:sp>
        <p:nvSpPr>
          <p:cNvPr id="3" name="Content Placeholder 2"/>
          <p:cNvSpPr>
            <a:spLocks noGrp="1"/>
          </p:cNvSpPr>
          <p:nvPr>
            <p:ph idx="1"/>
          </p:nvPr>
        </p:nvSpPr>
        <p:spPr>
          <a:xfrm>
            <a:off x="1030659" y="1609344"/>
            <a:ext cx="10058400" cy="4050792"/>
          </a:xfrm>
        </p:spPr>
        <p:txBody>
          <a:bodyPr>
            <a:noAutofit/>
          </a:bodyPr>
          <a:lstStyle/>
          <a:p>
            <a:r>
              <a:rPr lang="en-US" sz="2400" dirty="0"/>
              <a:t>F</a:t>
            </a:r>
            <a:r>
              <a:rPr lang="en-US" sz="2400" dirty="0" smtClean="0"/>
              <a:t>unction is accessing tangibles/preferred activities</a:t>
            </a:r>
          </a:p>
          <a:p>
            <a:r>
              <a:rPr lang="en-US" sz="2400" dirty="0" smtClean="0"/>
              <a:t>Potential Interventions</a:t>
            </a:r>
          </a:p>
          <a:p>
            <a:pPr lvl="1"/>
            <a:r>
              <a:rPr lang="en-US" sz="2000" dirty="0" smtClean="0"/>
              <a:t>Family involvement = greater success</a:t>
            </a:r>
          </a:p>
          <a:p>
            <a:pPr lvl="1"/>
            <a:r>
              <a:rPr lang="en-US" sz="2000" dirty="0"/>
              <a:t>W</a:t>
            </a:r>
            <a:r>
              <a:rPr lang="en-US" sz="2000" dirty="0" smtClean="0"/>
              <a:t>rap around supports for the family to address home dynamics</a:t>
            </a:r>
          </a:p>
          <a:p>
            <a:pPr lvl="1"/>
            <a:r>
              <a:rPr lang="en-US" sz="2000" dirty="0" smtClean="0"/>
              <a:t>Teach </a:t>
            </a:r>
            <a:r>
              <a:rPr lang="en-US" sz="2000" dirty="0" err="1" smtClean="0"/>
              <a:t>Yancy</a:t>
            </a:r>
            <a:r>
              <a:rPr lang="en-US" sz="2000" dirty="0" smtClean="0"/>
              <a:t> CBT strategy and/or problem-solving peer pressure </a:t>
            </a:r>
          </a:p>
          <a:p>
            <a:pPr lvl="1"/>
            <a:r>
              <a:rPr lang="en-US" sz="2000" dirty="0" smtClean="0"/>
              <a:t>Working with families to contract with </a:t>
            </a:r>
            <a:r>
              <a:rPr lang="en-US" sz="2000" dirty="0" err="1" smtClean="0"/>
              <a:t>Yancy</a:t>
            </a:r>
            <a:r>
              <a:rPr lang="en-US" sz="2000" dirty="0" smtClean="0"/>
              <a:t> about attendance; provide tangible </a:t>
            </a:r>
            <a:r>
              <a:rPr lang="en-US" sz="2000" dirty="0" err="1" smtClean="0"/>
              <a:t>reinforcer</a:t>
            </a:r>
            <a:r>
              <a:rPr lang="en-US" sz="2000" dirty="0" smtClean="0"/>
              <a:t> for attending (e.g., money, extensions of curfew, time with friends, release from household tasks to spend time sleeping or being with friends, other tangibles, etc.)</a:t>
            </a:r>
          </a:p>
          <a:p>
            <a:pPr lvl="1"/>
            <a:r>
              <a:rPr lang="en-US" sz="2000" dirty="0" smtClean="0"/>
              <a:t>Shaping </a:t>
            </a:r>
            <a:r>
              <a:rPr lang="mr-IN" sz="2000" dirty="0" smtClean="0"/>
              <a:t>–</a:t>
            </a:r>
            <a:r>
              <a:rPr lang="en-US" sz="2000" dirty="0" smtClean="0"/>
              <a:t> (similar to desensitization) gradually build up to full day attendance. (e.g., initiate with a few classes or time periods that are most preferred and easiest for student such as lunch)</a:t>
            </a:r>
            <a:endParaRPr lang="en-US" sz="2000" dirty="0"/>
          </a:p>
        </p:txBody>
      </p:sp>
    </p:spTree>
    <p:extLst>
      <p:ext uri="{BB962C8B-B14F-4D97-AF65-F5344CB8AC3E}">
        <p14:creationId xmlns:p14="http://schemas.microsoft.com/office/powerpoint/2010/main" val="1238084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Yancy’s</a:t>
            </a:r>
            <a:r>
              <a:rPr lang="en-US" dirty="0" smtClean="0"/>
              <a:t> Hypothesis</a:t>
            </a:r>
            <a:endParaRPr lang="en-US" dirty="0"/>
          </a:p>
        </p:txBody>
      </p:sp>
      <p:sp>
        <p:nvSpPr>
          <p:cNvPr id="3" name="Content Placeholder 2"/>
          <p:cNvSpPr>
            <a:spLocks noGrp="1"/>
          </p:cNvSpPr>
          <p:nvPr>
            <p:ph idx="1"/>
          </p:nvPr>
        </p:nvSpPr>
        <p:spPr/>
        <p:txBody>
          <a:bodyPr>
            <a:normAutofit/>
          </a:bodyPr>
          <a:lstStyle/>
          <a:p>
            <a:r>
              <a:rPr lang="en-US" sz="2800" dirty="0" smtClean="0"/>
              <a:t>When there is lack of supervision to enforce going to school and tense relationships with dad and school is a non-preferred setting, </a:t>
            </a:r>
            <a:r>
              <a:rPr lang="en-US" sz="2800" dirty="0" err="1" smtClean="0"/>
              <a:t>Yancy</a:t>
            </a:r>
            <a:r>
              <a:rPr lang="en-US" sz="2800" dirty="0" smtClean="0"/>
              <a:t> will engage in school-refusal behavior (e.g., sleep late, watch TV and eat, spend time with friends instead of going to school). As a result, he gets access to friends and preferred activities.</a:t>
            </a:r>
            <a:endParaRPr lang="en-US" sz="2800" dirty="0"/>
          </a:p>
        </p:txBody>
      </p:sp>
    </p:spTree>
    <p:extLst>
      <p:ext uri="{BB962C8B-B14F-4D97-AF65-F5344CB8AC3E}">
        <p14:creationId xmlns:p14="http://schemas.microsoft.com/office/powerpoint/2010/main" val="1137972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Yancy’s</a:t>
            </a:r>
            <a:r>
              <a:rPr lang="en-US" dirty="0" smtClean="0"/>
              <a:t> interventions</a:t>
            </a:r>
            <a:endParaRPr lang="en-US" dirty="0"/>
          </a:p>
        </p:txBody>
      </p:sp>
      <p:sp>
        <p:nvSpPr>
          <p:cNvPr id="3" name="Content Placeholder 2"/>
          <p:cNvSpPr>
            <a:spLocks noGrp="1"/>
          </p:cNvSpPr>
          <p:nvPr>
            <p:ph idx="1"/>
          </p:nvPr>
        </p:nvSpPr>
        <p:spPr>
          <a:xfrm>
            <a:off x="867374" y="1737360"/>
            <a:ext cx="10680192" cy="4282440"/>
          </a:xfrm>
        </p:spPr>
        <p:txBody>
          <a:bodyPr>
            <a:normAutofit fontScale="85000" lnSpcReduction="20000"/>
          </a:bodyPr>
          <a:lstStyle/>
          <a:p>
            <a:r>
              <a:rPr lang="en-US" sz="2400" dirty="0" smtClean="0"/>
              <a:t>Prevention-establish a routine for AM and PM (morning routine, tasks, and night-time routine-get to bed at specific time, no caffeine 3 hours prior to sleep</a:t>
            </a:r>
          </a:p>
          <a:p>
            <a:r>
              <a:rPr lang="en-US" sz="2400" dirty="0" smtClean="0"/>
              <a:t>Teach and Reinforce:</a:t>
            </a:r>
          </a:p>
          <a:p>
            <a:pPr lvl="1"/>
            <a:r>
              <a:rPr lang="en-US" sz="1900" dirty="0" smtClean="0"/>
              <a:t>Family provided counselor to assist with problem-solving and generating solutions </a:t>
            </a:r>
          </a:p>
          <a:p>
            <a:pPr lvl="1"/>
            <a:r>
              <a:rPr lang="en-US" sz="1900" dirty="0" smtClean="0"/>
              <a:t>Initial home contract - </a:t>
            </a:r>
            <a:r>
              <a:rPr lang="en-US" sz="1900" dirty="0" err="1" smtClean="0"/>
              <a:t>Yancy</a:t>
            </a:r>
            <a:r>
              <a:rPr lang="en-US" sz="1900" dirty="0" smtClean="0"/>
              <a:t> does one-task at home for money (e.g., feeding pet dog each day)-no requirement for school</a:t>
            </a:r>
          </a:p>
          <a:p>
            <a:pPr lvl="1"/>
            <a:r>
              <a:rPr lang="en-US" sz="1900" dirty="0" smtClean="0"/>
              <a:t>Next, prompted (with schedule/contract) to engage in a morning routine including set times for waking, showering, dressing, eating, and preparing for school as if going.  </a:t>
            </a:r>
          </a:p>
          <a:p>
            <a:pPr lvl="2"/>
            <a:r>
              <a:rPr lang="en-US" sz="1700" dirty="0" smtClean="0"/>
              <a:t>Gradually increasing to walking or riding to school but allowing </a:t>
            </a:r>
            <a:r>
              <a:rPr lang="en-US" sz="1700" dirty="0" err="1" smtClean="0"/>
              <a:t>Yancy</a:t>
            </a:r>
            <a:r>
              <a:rPr lang="en-US" sz="1700" dirty="0" smtClean="0"/>
              <a:t> to say I don’t want to attend school if he decides to do so once ¼, ½, ¾, all the way to school entrance</a:t>
            </a:r>
          </a:p>
          <a:p>
            <a:pPr lvl="2"/>
            <a:r>
              <a:rPr lang="en-US" sz="1600" dirty="0" smtClean="0"/>
              <a:t>Contingent upon following the schedule, </a:t>
            </a:r>
            <a:r>
              <a:rPr lang="en-US" sz="1600" dirty="0" err="1" smtClean="0"/>
              <a:t>Yancy</a:t>
            </a:r>
            <a:r>
              <a:rPr lang="en-US" sz="1600" dirty="0" smtClean="0"/>
              <a:t> would be reinforced with time spent with friends in the evening</a:t>
            </a:r>
          </a:p>
          <a:p>
            <a:pPr lvl="1"/>
            <a:r>
              <a:rPr lang="en-US" sz="1900" dirty="0" smtClean="0"/>
              <a:t>Next, </a:t>
            </a:r>
            <a:r>
              <a:rPr lang="en-US" sz="1900" dirty="0" err="1" smtClean="0"/>
              <a:t>Yancy</a:t>
            </a:r>
            <a:r>
              <a:rPr lang="en-US" sz="1900" dirty="0" smtClean="0"/>
              <a:t> would attend school-initially one-half day in exchange for doing chores in PM for payment</a:t>
            </a:r>
          </a:p>
          <a:p>
            <a:pPr lvl="2"/>
            <a:r>
              <a:rPr lang="en-US" sz="1600" dirty="0" smtClean="0"/>
              <a:t>School provided a plan with </a:t>
            </a:r>
            <a:r>
              <a:rPr lang="en-US" sz="1600" dirty="0" err="1" smtClean="0"/>
              <a:t>Yancy</a:t>
            </a:r>
            <a:r>
              <a:rPr lang="en-US" sz="1600" dirty="0" smtClean="0"/>
              <a:t> for feasible completion of missing work; all professionals were instructed not to call attention to </a:t>
            </a:r>
            <a:r>
              <a:rPr lang="en-US" sz="1600" dirty="0" err="1" smtClean="0"/>
              <a:t>Yancy’s</a:t>
            </a:r>
            <a:r>
              <a:rPr lang="en-US" sz="1600" dirty="0" smtClean="0"/>
              <a:t> missed time in school</a:t>
            </a:r>
          </a:p>
          <a:p>
            <a:pPr lvl="1"/>
            <a:r>
              <a:rPr lang="en-US" sz="1900" dirty="0" smtClean="0"/>
              <a:t>Contingent upon success, move gradually to full-day attendance</a:t>
            </a:r>
          </a:p>
          <a:p>
            <a:pPr lvl="2"/>
            <a:r>
              <a:rPr lang="en-US" sz="1600" dirty="0" smtClean="0"/>
              <a:t>Reinforcement-curfew extended to spend time in evening with friends</a:t>
            </a:r>
          </a:p>
          <a:p>
            <a:r>
              <a:rPr lang="en-US" sz="2400" dirty="0" smtClean="0"/>
              <a:t>Responses to problem behavior (no longer reinforcing with access to tangibles)</a:t>
            </a:r>
          </a:p>
          <a:p>
            <a:pPr lvl="1"/>
            <a:r>
              <a:rPr lang="en-US" sz="1900" dirty="0" smtClean="0"/>
              <a:t>If </a:t>
            </a:r>
            <a:r>
              <a:rPr lang="en-US" sz="1900" dirty="0" err="1" smtClean="0"/>
              <a:t>Yancy</a:t>
            </a:r>
            <a:r>
              <a:rPr lang="en-US" sz="1900" dirty="0" smtClean="0"/>
              <a:t> did not get out of bed in the AM, then he would be required to go to work with father</a:t>
            </a:r>
            <a:endParaRPr lang="en-US" dirty="0"/>
          </a:p>
        </p:txBody>
      </p:sp>
    </p:spTree>
    <p:extLst>
      <p:ext uri="{BB962C8B-B14F-4D97-AF65-F5344CB8AC3E}">
        <p14:creationId xmlns:p14="http://schemas.microsoft.com/office/powerpoint/2010/main" val="4774069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Taylor</a:t>
            </a:r>
            <a:endParaRPr lang="en-US" dirty="0"/>
          </a:p>
        </p:txBody>
      </p:sp>
      <p:sp>
        <p:nvSpPr>
          <p:cNvPr id="3" name="Content Placeholder 2"/>
          <p:cNvSpPr>
            <a:spLocks noGrp="1"/>
          </p:cNvSpPr>
          <p:nvPr>
            <p:ph idx="1"/>
          </p:nvPr>
        </p:nvSpPr>
        <p:spPr/>
        <p:txBody>
          <a:bodyPr>
            <a:noAutofit/>
          </a:bodyPr>
          <a:lstStyle/>
          <a:p>
            <a:r>
              <a:rPr lang="en-US" sz="2400" dirty="0" smtClean="0"/>
              <a:t>16 years, 4 months</a:t>
            </a:r>
          </a:p>
          <a:p>
            <a:r>
              <a:rPr lang="en-US" sz="2400" dirty="0" smtClean="0"/>
              <a:t>11th grade</a:t>
            </a:r>
          </a:p>
          <a:p>
            <a:r>
              <a:rPr lang="en-US" sz="2400" dirty="0" smtClean="0"/>
              <a:t>School Refusal Behavior—disengagement with school events including walking away from social interactions and complaining about feeling ill (e.g., stating he felt hot or dizzy).</a:t>
            </a:r>
          </a:p>
          <a:p>
            <a:r>
              <a:rPr lang="en-US" sz="2400" dirty="0" smtClean="0"/>
              <a:t>Missed 24.6% of school between September and January</a:t>
            </a:r>
          </a:p>
          <a:p>
            <a:r>
              <a:rPr lang="en-US" sz="2400" dirty="0" smtClean="0"/>
              <a:t>Antecedents-when required to participate in activities that included social interaction; when presented with a test/quiz</a:t>
            </a:r>
          </a:p>
          <a:p>
            <a:r>
              <a:rPr lang="en-US" sz="2400" dirty="0" smtClean="0"/>
              <a:t>Consequences—students ignored, teachers removed requirement of interaction and allowed him to work alone; at times, told Taylor to not take the test/quiz</a:t>
            </a:r>
            <a:endParaRPr lang="en-US" sz="2400" dirty="0"/>
          </a:p>
        </p:txBody>
      </p:sp>
    </p:spTree>
    <p:extLst>
      <p:ext uri="{BB962C8B-B14F-4D97-AF65-F5344CB8AC3E}">
        <p14:creationId xmlns:p14="http://schemas.microsoft.com/office/powerpoint/2010/main" val="371163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a:t>
            </a:r>
            <a:endParaRPr lang="en-US" dirty="0"/>
          </a:p>
        </p:txBody>
      </p:sp>
      <p:sp>
        <p:nvSpPr>
          <p:cNvPr id="3" name="Content Placeholder 2"/>
          <p:cNvSpPr>
            <a:spLocks noGrp="1"/>
          </p:cNvSpPr>
          <p:nvPr>
            <p:ph sz="half" idx="1"/>
          </p:nvPr>
        </p:nvSpPr>
        <p:spPr/>
        <p:txBody>
          <a:bodyPr>
            <a:normAutofit/>
          </a:bodyPr>
          <a:lstStyle/>
          <a:p>
            <a:r>
              <a:rPr lang="en-US" dirty="0" smtClean="0"/>
              <a:t>According to NIMH, approximately half (50.6%) of children (8-15 years of age) with mental disorders received treatment for their disorder</a:t>
            </a:r>
          </a:p>
          <a:p>
            <a:r>
              <a:rPr lang="en-US" dirty="0" smtClean="0"/>
              <a:t>Children with anxiety disorders least likely to receive treatment</a:t>
            </a:r>
          </a:p>
          <a:p>
            <a:pPr lvl="1"/>
            <a:r>
              <a:rPr lang="en-US" dirty="0" smtClean="0"/>
              <a:t>*Data from National Health and Nutrition Examination Survey (NHANES)</a:t>
            </a:r>
          </a:p>
          <a:p>
            <a:r>
              <a:rPr lang="en-US" dirty="0" smtClean="0"/>
              <a:t>School systems have become the primary mechanism for students receiving supports for mental health conditions</a:t>
            </a:r>
            <a:endParaRPr lang="en-US" dirty="0"/>
          </a:p>
        </p:txBody>
      </p:sp>
      <p:pic>
        <p:nvPicPr>
          <p:cNvPr id="4" name="Picture 3" descr="NIMH » Use of Mental Health Services and Treatment Among Children - Mozilla Firefox"/>
          <p:cNvPicPr>
            <a:picLocks noChangeAspect="1"/>
          </p:cNvPicPr>
          <p:nvPr/>
        </p:nvPicPr>
        <p:blipFill rotWithShape="1">
          <a:blip r:embed="rId3">
            <a:extLst>
              <a:ext uri="{28A0092B-C50C-407E-A947-70E740481C1C}">
                <a14:useLocalDpi xmlns:a14="http://schemas.microsoft.com/office/drawing/2010/main" val="0"/>
              </a:ext>
            </a:extLst>
          </a:blip>
          <a:srcRect l="30790" t="21914" r="12110" b="1122"/>
          <a:stretch/>
        </p:blipFill>
        <p:spPr>
          <a:xfrm>
            <a:off x="6319262" y="528843"/>
            <a:ext cx="5662379" cy="6124615"/>
          </a:xfrm>
          <a:prstGeom prst="rect">
            <a:avLst/>
          </a:prstGeom>
        </p:spPr>
      </p:pic>
    </p:spTree>
    <p:extLst>
      <p:ext uri="{BB962C8B-B14F-4D97-AF65-F5344CB8AC3E}">
        <p14:creationId xmlns:p14="http://schemas.microsoft.com/office/powerpoint/2010/main" val="2404236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a:t>
            </a:r>
            <a:r>
              <a:rPr lang="en-US" dirty="0"/>
              <a:t/>
            </a:r>
            <a:br>
              <a:rPr lang="en-US" dirty="0"/>
            </a:br>
            <a:endParaRPr lang="en-US" dirty="0"/>
          </a:p>
        </p:txBody>
      </p:sp>
      <p:sp>
        <p:nvSpPr>
          <p:cNvPr id="4" name="Content Placeholder 3"/>
          <p:cNvSpPr>
            <a:spLocks noGrp="1"/>
          </p:cNvSpPr>
          <p:nvPr>
            <p:ph idx="1"/>
          </p:nvPr>
        </p:nvSpPr>
        <p:spPr>
          <a:xfrm>
            <a:off x="1024127" y="1584960"/>
            <a:ext cx="9720073" cy="4023360"/>
          </a:xfrm>
        </p:spPr>
        <p:txBody>
          <a:bodyPr>
            <a:normAutofit/>
          </a:bodyPr>
          <a:lstStyle/>
          <a:p>
            <a:r>
              <a:rPr lang="en-US" sz="2800" dirty="0"/>
              <a:t>What is Taylor’s </a:t>
            </a:r>
            <a:r>
              <a:rPr lang="en-US" sz="2800" dirty="0" smtClean="0"/>
              <a:t>hypothesis?</a:t>
            </a:r>
          </a:p>
          <a:p>
            <a:r>
              <a:rPr lang="en-US" sz="2800" dirty="0"/>
              <a:t>What would be Taylor’s </a:t>
            </a:r>
            <a:r>
              <a:rPr lang="en-US" sz="2800" dirty="0" smtClean="0"/>
              <a:t>intervention plan?</a:t>
            </a:r>
          </a:p>
          <a:p>
            <a:r>
              <a:rPr lang="en-US" sz="2800" dirty="0" smtClean="0"/>
              <a:t>Share</a:t>
            </a:r>
            <a:endParaRPr lang="en-US" sz="2800" dirty="0"/>
          </a:p>
        </p:txBody>
      </p:sp>
    </p:spTree>
    <p:extLst>
      <p:ext uri="{BB962C8B-B14F-4D97-AF65-F5344CB8AC3E}">
        <p14:creationId xmlns:p14="http://schemas.microsoft.com/office/powerpoint/2010/main" val="27649366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Reminder-link to </a:t>
            </a:r>
            <a:r>
              <a:rPr lang="en-US" dirty="0" err="1" smtClean="0"/>
              <a:t>Ptr</a:t>
            </a:r>
            <a:endParaRPr lang="en-US" dirty="0"/>
          </a:p>
        </p:txBody>
      </p:sp>
      <p:sp>
        <p:nvSpPr>
          <p:cNvPr id="3" name="Content Placeholder 2"/>
          <p:cNvSpPr>
            <a:spLocks noGrp="1"/>
          </p:cNvSpPr>
          <p:nvPr>
            <p:ph idx="1"/>
          </p:nvPr>
        </p:nvSpPr>
        <p:spPr/>
        <p:txBody>
          <a:bodyPr/>
          <a:lstStyle/>
          <a:p>
            <a:r>
              <a:rPr lang="en-US" dirty="0" smtClean="0"/>
              <a:t>PTR is an FBA/BIP model</a:t>
            </a:r>
          </a:p>
          <a:p>
            <a:r>
              <a:rPr lang="en-US" dirty="0" smtClean="0"/>
              <a:t>Consensus on behavior to be addressed and definition</a:t>
            </a:r>
          </a:p>
          <a:p>
            <a:r>
              <a:rPr lang="en-US" dirty="0" smtClean="0"/>
              <a:t>IBRST</a:t>
            </a:r>
          </a:p>
          <a:p>
            <a:r>
              <a:rPr lang="en-US" dirty="0" smtClean="0"/>
              <a:t>Strategies linked to hypothesis</a:t>
            </a:r>
          </a:p>
          <a:p>
            <a:r>
              <a:rPr lang="en-US" dirty="0" smtClean="0"/>
              <a:t>Detailed task analysis</a:t>
            </a:r>
          </a:p>
          <a:p>
            <a:r>
              <a:rPr lang="en-US" dirty="0" smtClean="0"/>
              <a:t>Fidelity</a:t>
            </a:r>
          </a:p>
          <a:p>
            <a:r>
              <a:rPr lang="en-US" dirty="0" smtClean="0"/>
              <a:t>Coaching</a:t>
            </a:r>
          </a:p>
          <a:p>
            <a:r>
              <a:rPr lang="en-US" dirty="0" smtClean="0"/>
              <a:t>Ongoing progress monitoring and data-based decisions</a:t>
            </a:r>
            <a:endParaRPr lang="en-US" dirty="0"/>
          </a:p>
        </p:txBody>
      </p:sp>
    </p:spTree>
    <p:extLst>
      <p:ext uri="{BB962C8B-B14F-4D97-AF65-F5344CB8AC3E}">
        <p14:creationId xmlns:p14="http://schemas.microsoft.com/office/powerpoint/2010/main" val="2128539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activity</a:t>
            </a:r>
            <a:endParaRPr lang="en-US" dirty="0"/>
          </a:p>
        </p:txBody>
      </p:sp>
      <p:sp>
        <p:nvSpPr>
          <p:cNvPr id="3" name="Content Placeholder 2"/>
          <p:cNvSpPr>
            <a:spLocks noGrp="1"/>
          </p:cNvSpPr>
          <p:nvPr>
            <p:ph idx="1"/>
          </p:nvPr>
        </p:nvSpPr>
        <p:spPr/>
        <p:txBody>
          <a:bodyPr/>
          <a:lstStyle/>
          <a:p>
            <a:r>
              <a:rPr lang="en-US" dirty="0" smtClean="0"/>
              <a:t>Think about a student in your setting who has behaviors similar to cases today</a:t>
            </a:r>
          </a:p>
          <a:p>
            <a:r>
              <a:rPr lang="en-US" dirty="0" smtClean="0"/>
              <a:t>Begin thinking functionally about their behavior</a:t>
            </a:r>
          </a:p>
          <a:p>
            <a:r>
              <a:rPr lang="en-US" dirty="0" smtClean="0"/>
              <a:t>Develop a hypothesis</a:t>
            </a:r>
          </a:p>
          <a:p>
            <a:r>
              <a:rPr lang="en-US" dirty="0" smtClean="0"/>
              <a:t>Brainstorm strategies to address the hypothesis</a:t>
            </a:r>
            <a:endParaRPr lang="en-US" dirty="0"/>
          </a:p>
        </p:txBody>
      </p:sp>
    </p:spTree>
    <p:extLst>
      <p:ext uri="{BB962C8B-B14F-4D97-AF65-F5344CB8AC3E}">
        <p14:creationId xmlns:p14="http://schemas.microsoft.com/office/powerpoint/2010/main" val="345928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24381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Changing Dynamics in Student Population</a:t>
            </a:r>
            <a:endParaRPr lang="en-US" dirty="0"/>
          </a:p>
        </p:txBody>
      </p:sp>
      <p:sp>
        <p:nvSpPr>
          <p:cNvPr id="6" name="Content Placeholder 5"/>
          <p:cNvSpPr>
            <a:spLocks noGrp="1"/>
          </p:cNvSpPr>
          <p:nvPr>
            <p:ph idx="1"/>
          </p:nvPr>
        </p:nvSpPr>
        <p:spPr/>
        <p:txBody>
          <a:bodyPr>
            <a:normAutofit lnSpcReduction="10000"/>
          </a:bodyPr>
          <a:lstStyle/>
          <a:p>
            <a:r>
              <a:rPr lang="en-US" smtClean="0"/>
              <a:t>According to Van Acker, R., children and youth are experiencing increased exposure to risk factors for development of emotional and mental health disorders</a:t>
            </a:r>
          </a:p>
          <a:p>
            <a:pPr lvl="1"/>
            <a:r>
              <a:rPr lang="en-US" smtClean="0"/>
              <a:t>Poverty</a:t>
            </a:r>
          </a:p>
          <a:p>
            <a:pPr lvl="1"/>
            <a:r>
              <a:rPr lang="en-US" smtClean="0"/>
              <a:t>Minimal parent education</a:t>
            </a:r>
          </a:p>
          <a:p>
            <a:pPr lvl="1"/>
            <a:r>
              <a:rPr lang="en-US" smtClean="0"/>
              <a:t>Marital discord and/or family dysfunction</a:t>
            </a:r>
          </a:p>
          <a:p>
            <a:pPr lvl="1"/>
            <a:r>
              <a:rPr lang="en-US" smtClean="0"/>
              <a:t>Ineffective parenting</a:t>
            </a:r>
          </a:p>
          <a:p>
            <a:pPr lvl="1"/>
            <a:r>
              <a:rPr lang="en-US" smtClean="0"/>
              <a:t>Coercive discipline</a:t>
            </a:r>
          </a:p>
          <a:p>
            <a:pPr lvl="1"/>
            <a:r>
              <a:rPr lang="en-US" smtClean="0"/>
              <a:t>Child maltreatment (abuse and neglect)</a:t>
            </a:r>
          </a:p>
          <a:p>
            <a:pPr lvl="1"/>
            <a:r>
              <a:rPr lang="en-US" smtClean="0"/>
              <a:t>Poor physical health of child or parent</a:t>
            </a:r>
          </a:p>
          <a:p>
            <a:pPr lvl="1"/>
            <a:r>
              <a:rPr lang="en-US" smtClean="0"/>
              <a:t>Parental mental illness</a:t>
            </a:r>
          </a:p>
          <a:p>
            <a:pPr lvl="1"/>
            <a:r>
              <a:rPr lang="en-US" smtClean="0"/>
              <a:t>School failure</a:t>
            </a:r>
          </a:p>
          <a:p>
            <a:pPr lvl="1"/>
            <a:r>
              <a:rPr lang="en-US" smtClean="0"/>
              <a:t>Social rejection or isolation from peers</a:t>
            </a:r>
          </a:p>
          <a:p>
            <a:pPr lvl="1"/>
            <a:r>
              <a:rPr lang="en-US" smtClean="0"/>
              <a:t>Lack of meaningful interaction with an adult mentor or significant adult</a:t>
            </a:r>
            <a:endParaRPr lang="en-US" dirty="0"/>
          </a:p>
        </p:txBody>
      </p:sp>
    </p:spTree>
    <p:extLst>
      <p:ext uri="{BB962C8B-B14F-4D97-AF65-F5344CB8AC3E}">
        <p14:creationId xmlns:p14="http://schemas.microsoft.com/office/powerpoint/2010/main" val="90836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 a result….</a:t>
            </a:r>
            <a:endParaRPr lang="en-US" dirty="0"/>
          </a:p>
        </p:txBody>
      </p:sp>
      <p:sp>
        <p:nvSpPr>
          <p:cNvPr id="6" name="Content Placeholder 5"/>
          <p:cNvSpPr>
            <a:spLocks noGrp="1"/>
          </p:cNvSpPr>
          <p:nvPr>
            <p:ph idx="1"/>
          </p:nvPr>
        </p:nvSpPr>
        <p:spPr/>
        <p:txBody>
          <a:bodyPr>
            <a:normAutofit/>
          </a:bodyPr>
          <a:lstStyle/>
          <a:p>
            <a:r>
              <a:rPr lang="en-US" sz="2800" dirty="0" smtClean="0"/>
              <a:t>School personnel are being called upon to have a greater understanding of the conditions</a:t>
            </a:r>
          </a:p>
          <a:p>
            <a:r>
              <a:rPr lang="en-US" sz="2800" dirty="0" smtClean="0"/>
              <a:t>School personnel are being called upon to implement interventions that are evidence-based</a:t>
            </a:r>
            <a:endParaRPr lang="en-US" sz="2800" dirty="0"/>
          </a:p>
        </p:txBody>
      </p:sp>
    </p:spTree>
    <p:extLst>
      <p:ext uri="{BB962C8B-B14F-4D97-AF65-F5344CB8AC3E}">
        <p14:creationId xmlns:p14="http://schemas.microsoft.com/office/powerpoint/2010/main" val="355914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Schools Should Address Students’ Mental Health Needs</a:t>
            </a:r>
            <a:endParaRPr lang="en-US" dirty="0"/>
          </a:p>
        </p:txBody>
      </p:sp>
      <p:sp>
        <p:nvSpPr>
          <p:cNvPr id="3" name="Content Placeholder 2"/>
          <p:cNvSpPr>
            <a:spLocks noGrp="1"/>
          </p:cNvSpPr>
          <p:nvPr>
            <p:ph idx="1"/>
          </p:nvPr>
        </p:nvSpPr>
        <p:spPr/>
        <p:txBody>
          <a:bodyPr>
            <a:normAutofit/>
          </a:bodyPr>
          <a:lstStyle/>
          <a:p>
            <a:r>
              <a:rPr lang="en-US" sz="2800" dirty="0" smtClean="0"/>
              <a:t>Mental health is correlated with students’ social/emotional and academic outcomes</a:t>
            </a:r>
          </a:p>
          <a:p>
            <a:r>
              <a:rPr lang="en-US" sz="2800" dirty="0" smtClean="0"/>
              <a:t>Children and youth spend the majority of their waking hours in school</a:t>
            </a:r>
          </a:p>
          <a:p>
            <a:r>
              <a:rPr lang="en-US" sz="2800" dirty="0" smtClean="0"/>
              <a:t>Children and youth do not leave emotional and mental health needs outside of the school entrance when they arrive</a:t>
            </a:r>
          </a:p>
          <a:p>
            <a:r>
              <a:rPr lang="en-US" sz="2800" dirty="0" smtClean="0"/>
              <a:t>Schools remain the only mandated ‘no-reject’ service agency</a:t>
            </a:r>
          </a:p>
        </p:txBody>
      </p:sp>
    </p:spTree>
    <p:extLst>
      <p:ext uri="{BB962C8B-B14F-4D97-AF65-F5344CB8AC3E}">
        <p14:creationId xmlns:p14="http://schemas.microsoft.com/office/powerpoint/2010/main" val="38365875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325&quot;&gt;&lt;/object&gt;&lt;object type=&quot;2&quot; unique_id=&quot;10326&quot;&gt;&lt;object type=&quot;3&quot; unique_id=&quot;10327&quot;&gt;&lt;property id=&quot;20148&quot; value=&quot;5&quot;/&gt;&lt;property id=&quot;20300&quot; value=&quot;Slide 1&quot;/&gt;&lt;property id=&quot;20307&quot; value=&quot;256&quot;/&gt;&lt;/object&gt;&lt;object type=&quot;3&quot; unique_id=&quot;10328&quot;&gt;&lt;property id=&quot;20148&quot; value=&quot;5&quot;/&gt;&lt;property id=&quot;20300&quot; value=&quot;Slide 2 - &amp;quot;Thinking Functionally about internalizing behavior problems&amp;quot;&quot;/&gt;&lt;property id=&quot;20307&quot; value=&quot;257&quot;/&gt;&lt;/object&gt;&lt;object type=&quot;3&quot; unique_id=&quot;10329&quot;&gt;&lt;property id=&quot;20148&quot; value=&quot;5&quot;/&gt;&lt;property id=&quot;20300&quot; value=&quot;Slide 3 - &amp;quot;Agenda&amp;quot;&quot;/&gt;&lt;property id=&quot;20307&quot; value=&quot;258&quot;/&gt;&lt;/object&gt;&lt;object type=&quot;3&quot; unique_id=&quot;10330&quot;&gt;&lt;property id=&quot;20148&quot; value=&quot;5&quot;/&gt;&lt;property id=&quot;20300&quot; value=&quot;Slide 4 - &amp;quot;Objectives&amp;quot;&quot;/&gt;&lt;property id=&quot;20307&quot; value=&quot;259&quot;/&gt;&lt;/object&gt;&lt;object type=&quot;3&quot; unique_id=&quot;10331&quot;&gt;&lt;property id=&quot;20148&quot; value=&quot;5&quot;/&gt;&lt;property id=&quot;20300&quot; value=&quot;Slide 5 - &amp;quot;Students with Anxiety Disorders&amp;quot;&quot;/&gt;&lt;property id=&quot;20307&quot; value=&quot;260&quot;/&gt;&lt;/object&gt;&lt;object type=&quot;3&quot; unique_id=&quot;10332&quot;&gt;&lt;property id=&quot;20148&quot; value=&quot;5&quot;/&gt;&lt;property id=&quot;20300&quot; value=&quot;Slide 6 - &amp;quot;The Need&amp;quot;&quot;/&gt;&lt;property id=&quot;20307&quot; value=&quot;261&quot;/&gt;&lt;/object&gt;&lt;object type=&quot;3&quot; unique_id=&quot;10333&quot;&gt;&lt;property id=&quot;20148&quot; value=&quot;5&quot;/&gt;&lt;property id=&quot;20300&quot; value=&quot;Slide 7 - &amp;quot;The Need&amp;quot;&quot;/&gt;&lt;property id=&quot;20307&quot; value=&quot;262&quot;/&gt;&lt;/object&gt;&lt;object type=&quot;3&quot; unique_id=&quot;10334&quot;&gt;&lt;property id=&quot;20148&quot; value=&quot;5&quot;/&gt;&lt;property id=&quot;20300&quot; value=&quot;Slide 8 - &amp;quot;Changing Dynamics in Student Population&amp;quot;&quot;/&gt;&lt;property id=&quot;20307&quot; value=&quot;263&quot;/&gt;&lt;/object&gt;&lt;object type=&quot;3&quot; unique_id=&quot;10335&quot;&gt;&lt;property id=&quot;20148&quot; value=&quot;5&quot;/&gt;&lt;property id=&quot;20300&quot; value=&quot;Slide 9 - &amp;quot;As a result….&amp;quot;&quot;/&gt;&lt;property id=&quot;20307&quot; value=&quot;264&quot;/&gt;&lt;/object&gt;&lt;object type=&quot;3&quot; unique_id=&quot;10336&quot;&gt;&lt;property id=&quot;20148&quot; value=&quot;5&quot;/&gt;&lt;property id=&quot;20300&quot; value=&quot;Slide 10 - &amp;quot;Reasons Schools Should Address Students’ Mental Health Needs&amp;quot;&quot;/&gt;&lt;property id=&quot;20307&quot; value=&quot;265&quot;/&gt;&lt;/object&gt;&lt;object type=&quot;3&quot; unique_id=&quot;10337&quot;&gt;&lt;property id=&quot;20148&quot; value=&quot;5&quot;/&gt;&lt;property id=&quot;20300&quot; value=&quot;Slide 11 - &amp;quot;Anxiety Symptoms&amp;quot;&quot;/&gt;&lt;property id=&quot;20307&quot; value=&quot;266&quot;/&gt;&lt;/object&gt;&lt;object type=&quot;3&quot; unique_id=&quot;10338&quot;&gt;&lt;property id=&quot;20148&quot; value=&quot;5&quot;/&gt;&lt;property id=&quot;20300&quot; value=&quot;Slide 12 - &amp;quot;Functional Behavior Assessments and Function-linked BIPs for Anxiety&amp;quot;&quot;/&gt;&lt;property id=&quot;20307&quot; value=&quot;267&quot;/&gt;&lt;/object&gt;&lt;object type=&quot;3&quot; unique_id=&quot;10339&quot;&gt;&lt;property id=&quot;20148&quot; value=&quot;5&quot;/&gt;&lt;property id=&quot;20300&quot; value=&quot;Slide 13 - &amp;quot;Anxiety and FBAs&amp;quot;&quot;/&gt;&lt;property id=&quot;20307&quot; value=&quot;268&quot;/&gt;&lt;/object&gt;&lt;object type=&quot;3&quot; unique_id=&quot;10340&quot;&gt;&lt;property id=&quot;20148&quot; value=&quot;5&quot;/&gt;&lt;property id=&quot;20300&quot; value=&quot;Slide 14 - &amp;quot;Example&amp;quot;&quot;/&gt;&lt;property id=&quot;20307&quot; value=&quot;269&quot;/&gt;&lt;/object&gt;&lt;object type=&quot;3&quot; unique_id=&quot;10341&quot;&gt;&lt;property id=&quot;20148&quot; value=&quot;5&quot;/&gt;&lt;property id=&quot;20300&quot; value=&quot;Slide 15 - &amp;quot;Anxiety Fluctuation&amp;quot;&quot;/&gt;&lt;property id=&quot;20307&quot; value=&quot;270&quot;/&gt;&lt;/object&gt;&lt;object type=&quot;3&quot; unique_id=&quot;10342&quot;&gt;&lt;property id=&quot;20148&quot; value=&quot;5&quot;/&gt;&lt;property id=&quot;20300&quot; value=&quot;Slide 16 - &amp;quot;Some Skills for Students with Anxiety&amp;quot;&quot;/&gt;&lt;property id=&quot;20307&quot; value=&quot;271&quot;/&gt;&lt;/object&gt;&lt;object type=&quot;3&quot; unique_id=&quot;10343&quot;&gt;&lt;property id=&quot;20148&quot; value=&quot;5&quot;/&gt;&lt;property id=&quot;20300&quot; value=&quot;Slide 17 - &amp;quot;Traditional Consequence-Based Plans&amp;quot;&quot;/&gt;&lt;property id=&quot;20307&quot; value=&quot;272&quot;/&gt;&lt;/object&gt;&lt;object type=&quot;3&quot; unique_id=&quot;10344&quot;&gt;&lt;property id=&quot;20148&quot; value=&quot;5&quot;/&gt;&lt;property id=&quot;20300&quot; value=&quot;Slide 18 - &amp;quot;Functional Thinking&amp;quot;&quot;/&gt;&lt;property id=&quot;20307&quot; value=&quot;273&quot;/&gt;&lt;/object&gt;&lt;object type=&quot;3&quot; unique_id=&quot;10345&quot;&gt;&lt;property id=&quot;20148&quot; value=&quot;5&quot;/&gt;&lt;property id=&quot;20300&quot; value=&quot;Slide 19 - &amp;quot;FBA/BIP and Students with Anxiety&amp;quot;&quot;/&gt;&lt;property id=&quot;20307&quot; value=&quot;274&quot;/&gt;&lt;/object&gt;&lt;object type=&quot;3&quot; unique_id=&quot;10346&quot;&gt;&lt;property id=&quot;20148&quot; value=&quot;5&quot;/&gt;&lt;property id=&quot;20300&quot; value=&quot;Slide 20 - &amp;quot;Gathering FBA Information for Anxiety&amp;quot;&quot;/&gt;&lt;property id=&quot;20307&quot; value=&quot;275&quot;/&gt;&lt;/object&gt;&lt;object type=&quot;3&quot; unique_id=&quot;10347&quot;&gt;&lt;property id=&quot;20148&quot; value=&quot;5&quot;/&gt;&lt;property id=&quot;20300&quot; value=&quot;Slide 21 - &amp;quot;Gathering FBA information for anxiety&amp;quot;&quot;/&gt;&lt;property id=&quot;20307&quot; value=&quot;276&quot;/&gt;&lt;/object&gt;&lt;object type=&quot;3&quot; unique_id=&quot;10348&quot;&gt;&lt;property id=&quot;20148&quot; value=&quot;5&quot;/&gt;&lt;property id=&quot;20300&quot; value=&quot;Slide 22 - &amp;quot;Example of Hypotheses&amp;quot;&quot;/&gt;&lt;property id=&quot;20307&quot; value=&quot;277&quot;/&gt;&lt;/object&gt;&lt;object type=&quot;3&quot; unique_id=&quot;10349&quot;&gt;&lt;property id=&quot;20148&quot; value=&quot;5&quot;/&gt;&lt;property id=&quot;20300&quot; value=&quot;Slide 23 - &amp;quot;Example of Behavior Interventions linked to Hypotheses&amp;quot;&quot;/&gt;&lt;property id=&quot;20307&quot; value=&quot;278&quot;/&gt;&lt;/object&gt;&lt;object type=&quot;3&quot; unique_id=&quot;10350&quot;&gt;&lt;property id=&quot;20148&quot; value=&quot;5&quot;/&gt;&lt;property id=&quot;20300&quot; value=&quot;Slide 24 - &amp;quot;Activity&amp;quot;&quot;/&gt;&lt;property id=&quot;20307&quot; value=&quot;279&quot;/&gt;&lt;/object&gt;&lt;object type=&quot;3&quot; unique_id=&quot;10351&quot;&gt;&lt;property id=&quot;20148&quot; value=&quot;5&quot;/&gt;&lt;property id=&quot;20300&quot; value=&quot;Slide 25 - &amp;quot;Cognitive Behavior Therapy (CBT)&amp;quot;&quot;/&gt;&lt;property id=&quot;20307&quot; value=&quot;280&quot;/&gt;&lt;/object&gt;&lt;object type=&quot;3&quot; unique_id=&quot;10352&quot;&gt;&lt;property id=&quot;20148&quot; value=&quot;5&quot;/&gt;&lt;property id=&quot;20300&quot; value=&quot;Slide 26 - &amp;quot;Cognitive Model (Raffaele Mendez, 2016)&amp;quot;&quot;/&gt;&lt;property id=&quot;20307&quot; value=&quot;281&quot;/&gt;&lt;/object&gt;&lt;object type=&quot;3&quot; unique_id=&quot;10353&quot;&gt;&lt;property id=&quot;20148&quot; value=&quot;5&quot;/&gt;&lt;property id=&quot;20300&quot; value=&quot;Slide 27 - &amp;quot;Determining if CBT is Appropriate for Individual Student&amp;quot;&quot;/&gt;&lt;property id=&quot;20307&quot; value=&quot;282&quot;/&gt;&lt;/object&gt;&lt;object type=&quot;3&quot; unique_id=&quot;10354&quot;&gt;&lt;property id=&quot;20148&quot; value=&quot;5&quot;/&gt;&lt;property id=&quot;20300&quot; value=&quot;Slide 28 - &amp;quot;Exposure (Desensitization)&amp;quot;&quot;/&gt;&lt;property id=&quot;20307&quot; value=&quot;283&quot;/&gt;&lt;/object&gt;&lt;object type=&quot;3&quot; unique_id=&quot;10355&quot;&gt;&lt;property id=&quot;20148&quot; value=&quot;5&quot;/&gt;&lt;property id=&quot;20300&quot; value=&quot;Slide 29&quot;/&gt;&lt;property id=&quot;20307&quot; value=&quot;284&quot;/&gt;&lt;/object&gt;&lt;object type=&quot;3&quot; unique_id=&quot;10356&quot;&gt;&lt;property id=&quot;20148&quot; value=&quot;5&quot;/&gt;&lt;property id=&quot;20300&quot; value=&quot;Slide 30 - &amp;quot;Exposure&amp;quot;&quot;/&gt;&lt;property id=&quot;20307&quot; value=&quot;285&quot;/&gt;&lt;/object&gt;&lt;object type=&quot;3&quot; unique_id=&quot;10357&quot;&gt;&lt;property id=&quot;20148&quot; value=&quot;5&quot;/&gt;&lt;property id=&quot;20300&quot; value=&quot;Slide 31&quot;/&gt;&lt;property id=&quot;20307&quot; value=&quot;286&quot;/&gt;&lt;/object&gt;&lt;object type=&quot;3&quot; unique_id=&quot;10358&quot;&gt;&lt;property id=&quot;20148&quot; value=&quot;5&quot;/&gt;&lt;property id=&quot;20300&quot; value=&quot;Slide 32 - &amp;quot;Example of Fear Ladder for student (Chorpita, 2007)&amp;quot;&quot;/&gt;&lt;property id=&quot;20307&quot; value=&quot;287&quot;/&gt;&lt;/object&gt;&lt;object type=&quot;3&quot; unique_id=&quot;10359&quot;&gt;&lt;property id=&quot;20148&quot; value=&quot;5&quot;/&gt;&lt;property id=&quot;20300&quot; value=&quot;Slide 33 - &amp;quot;Bruce Chorpita Fear Ladder example&amp;quot;&quot;/&gt;&lt;property id=&quot;20307&quot; value=&quot;288&quot;/&gt;&lt;/object&gt;&lt;object type=&quot;3&quot; unique_id=&quot;10360&quot;&gt;&lt;property id=&quot;20148&quot; value=&quot;5&quot;/&gt;&lt;property id=&quot;20300&quot; value=&quot;Slide 34 - &amp;quot;Additional Resources&amp;quot;&quot;/&gt;&lt;property id=&quot;20307&quot; value=&quot;289&quot;/&gt;&lt;/object&gt;&lt;object type=&quot;3&quot; unique_id=&quot;10361&quot;&gt;&lt;property id=&quot;20148&quot; value=&quot;5&quot;/&gt;&lt;property id=&quot;20300&quot; value=&quot;Slide 35 - &amp;quot;FBA and School Refusal&amp;quot;&quot;/&gt;&lt;property id=&quot;20307&quot; value=&quot;290&quot;/&gt;&lt;/object&gt;&lt;object type=&quot;3&quot; unique_id=&quot;10362&quot;&gt;&lt;property id=&quot;20148&quot; value=&quot;5&quot;/&gt;&lt;property id=&quot;20300&quot; value=&quot;Slide 36&quot;/&gt;&lt;property id=&quot;20307&quot; value=&quot;291&quot;/&gt;&lt;/object&gt;&lt;object type=&quot;3&quot; unique_id=&quot;10363&quot;&gt;&lt;property id=&quot;20148&quot; value=&quot;5&quot;/&gt;&lt;property id=&quot;20300&quot; value=&quot;Slide 37 - &amp;quot;School Refusal Behavior&amp;quot;&quot;/&gt;&lt;property id=&quot;20307&quot; value=&quot;292&quot;/&gt;&lt;/object&gt;&lt;object type=&quot;3&quot; unique_id=&quot;10364&quot;&gt;&lt;property id=&quot;20148&quot; value=&quot;5&quot;/&gt;&lt;property id=&quot;20300&quot; value=&quot;Slide 38 - &amp;quot;Thinking Functionally About School Refusal Behavior&amp;quot;&quot;/&gt;&lt;property id=&quot;20307&quot; value=&quot;293&quot;/&gt;&lt;/object&gt;&lt;object type=&quot;3&quot; unique_id=&quot;10365&quot;&gt;&lt;property id=&quot;20148&quot; value=&quot;5&quot;/&gt;&lt;property id=&quot;20300&quot; value=&quot;Slide 39 - &amp;quot;Thinking functionally about school refusal behavior&amp;quot;&quot;/&gt;&lt;property id=&quot;20307&quot; value=&quot;294&quot;/&gt;&lt;/object&gt;&lt;object type=&quot;3&quot; unique_id=&quot;10366&quot;&gt;&lt;property id=&quot;20148&quot; value=&quot;5&quot;/&gt;&lt;property id=&quot;20300&quot; value=&quot;Slide 40 - &amp;quot;And To Make it More Complex….&amp;quot;&quot;/&gt;&lt;property id=&quot;20307&quot; value=&quot;295&quot;/&gt;&lt;/object&gt;&lt;object type=&quot;3&quot; unique_id=&quot;10367&quot;&gt;&lt;property id=&quot;20148&quot; value=&quot;5&quot;/&gt;&lt;property id=&quot;20300&quot; value=&quot;Slide 41 - &amp;quot;Parsimony of Functional Thinking&amp;amp;#x09;&amp;quot;&quot;/&gt;&lt;property id=&quot;20307&quot; value=&quot;296&quot;/&gt;&lt;/object&gt;&lt;object type=&quot;3&quot; unique_id=&quot;10368&quot;&gt;&lt;property id=&quot;20148&quot; value=&quot;5&quot;/&gt;&lt;property id=&quot;20300&quot; value=&quot;Slide 42 - &amp;quot;FBA Methods&amp;quot;&quot;/&gt;&lt;property id=&quot;20307&quot; value=&quot;297&quot;/&gt;&lt;/object&gt;&lt;object type=&quot;3&quot; unique_id=&quot;10369&quot;&gt;&lt;property id=&quot;20148&quot; value=&quot;5&quot;/&gt;&lt;property id=&quot;20300&quot; value=&quot;Slide 43 - &amp;quot;Example of FBA information for Celia, 10 years of age&amp;quot;&quot;/&gt;&lt;property id=&quot;20307&quot; value=&quot;298&quot;/&gt;&lt;/object&gt;&lt;object type=&quot;3&quot; unique_id=&quot;10370&quot;&gt;&lt;property id=&quot;20148&quot; value=&quot;5&quot;/&gt;&lt;property id=&quot;20300&quot; value=&quot;Slide 44 - &amp;quot;Example of FBA information for Celia, 10 years of age&amp;quot;&quot;/&gt;&lt;property id=&quot;20307&quot; value=&quot;299&quot;/&gt;&lt;/object&gt;&lt;object type=&quot;3&quot; unique_id=&quot;10371&quot;&gt;&lt;property id=&quot;20148&quot; value=&quot;5&quot;/&gt;&lt;property id=&quot;20300&quot; value=&quot;Slide 45 - &amp;quot;Activity&amp;quot;&quot;/&gt;&lt;property id=&quot;20307&quot; value=&quot;300&quot;/&gt;&lt;/object&gt;&lt;object type=&quot;3&quot; unique_id=&quot;10372&quot;&gt;&lt;property id=&quot;20148&quot; value=&quot;5&quot;/&gt;&lt;property id=&quot;20300&quot; value=&quot;Slide 46 - &amp;quot;Potential Answers&amp;quot;&quot;/&gt;&lt;property id=&quot;20307&quot; value=&quot;301&quot;/&gt;&lt;/object&gt;&lt;object type=&quot;3&quot; unique_id=&quot;10373&quot;&gt;&lt;property id=&quot;20148&quot; value=&quot;5&quot;/&gt;&lt;property id=&quot;20300&quot; value=&quot;Slide 47 - &amp;quot;Intervention Plan&amp;quot;&quot;/&gt;&lt;property id=&quot;20307&quot; value=&quot;302&quot;/&gt;&lt;/object&gt;&lt;object type=&quot;3&quot; unique_id=&quot;10374&quot;&gt;&lt;property id=&quot;20148&quot; value=&quot;5&quot;/&gt;&lt;property id=&quot;20300&quot; value=&quot;Slide 48 - &amp;quot;Sample Interventions for Celia-hypothesis 1&amp;quot;&quot;/&gt;&lt;property id=&quot;20307&quot; value=&quot;303&quot;/&gt;&lt;/object&gt;&lt;object type=&quot;3&quot; unique_id=&quot;10375&quot;&gt;&lt;property id=&quot;20148&quot; value=&quot;5&quot;/&gt;&lt;property id=&quot;20300&quot; value=&quot;Slide 49 - &amp;quot;Yancy&amp;quot;&quot;/&gt;&lt;property id=&quot;20307&quot; value=&quot;304&quot;/&gt;&lt;/object&gt;&lt;object type=&quot;3&quot; unique_id=&quot;10376&quot;&gt;&lt;property id=&quot;20148&quot; value=&quot;5&quot;/&gt;&lt;property id=&quot;20300&quot; value=&quot;Slide 50 - &amp;quot;Yancy&amp;quot;&quot;/&gt;&lt;property id=&quot;20307&quot; value=&quot;305&quot;/&gt;&lt;/object&gt;&lt;object type=&quot;3&quot; unique_id=&quot;10377&quot;&gt;&lt;property id=&quot;20148&quot; value=&quot;5&quot;/&gt;&lt;property id=&quot;20300&quot; value=&quot;Slide 51 - &amp;quot;Yancy’s Hypothesis&amp;quot;&quot;/&gt;&lt;property id=&quot;20307&quot; value=&quot;306&quot;/&gt;&lt;/object&gt;&lt;object type=&quot;3&quot; unique_id=&quot;10378&quot;&gt;&lt;property id=&quot;20148&quot; value=&quot;5&quot;/&gt;&lt;property id=&quot;20300&quot; value=&quot;Slide 52 - &amp;quot;Yancy’s interventions&amp;quot;&quot;/&gt;&lt;property id=&quot;20307&quot; value=&quot;307&quot;/&gt;&lt;/object&gt;&lt;object type=&quot;3&quot; unique_id=&quot;10379&quot;&gt;&lt;property id=&quot;20148&quot; value=&quot;5&quot;/&gt;&lt;property id=&quot;20300&quot; value=&quot;Slide 53 - &amp;quot;Taylor&amp;quot;&quot;/&gt;&lt;property id=&quot;20307&quot; value=&quot;308&quot;/&gt;&lt;/object&gt;&lt;object type=&quot;3&quot; unique_id=&quot;10380&quot;&gt;&lt;property id=&quot;20148&quot; value=&quot;5&quot;/&gt;&lt;property id=&quot;20300&quot; value=&quot;Slide 54 - &amp;quot;Activity  &amp;quot;&quot;/&gt;&lt;property id=&quot;20307&quot; value=&quot;309&quot;/&gt;&lt;/object&gt;&lt;object type=&quot;3&quot; unique_id=&quot;10381&quot;&gt;&lt;property id=&quot;20148&quot; value=&quot;5&quot;/&gt;&lt;property id=&quot;20300&quot; value=&quot;Slide 55 - &amp;quot;Questions?&amp;quot;&quot;/&gt;&lt;property id=&quot;20307&quot; value=&quot;31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111</TotalTime>
  <Words>4406</Words>
  <Application>Microsoft Macintosh PowerPoint</Application>
  <PresentationFormat>Widescreen</PresentationFormat>
  <Paragraphs>397</Paragraphs>
  <Slides>63</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Calibri</vt:lpstr>
      <vt:lpstr>Mangal</vt:lpstr>
      <vt:lpstr>Rockwell</vt:lpstr>
      <vt:lpstr>Rockwell Condensed</vt:lpstr>
      <vt:lpstr>Rockwell Extra Bold</vt:lpstr>
      <vt:lpstr>Wingdings</vt:lpstr>
      <vt:lpstr>Wood Type</vt:lpstr>
      <vt:lpstr>Thinking Functionally about internalizing behavior problems</vt:lpstr>
      <vt:lpstr>Agenda</vt:lpstr>
      <vt:lpstr>Objectives</vt:lpstr>
      <vt:lpstr>Students with Anxiety Disorders</vt:lpstr>
      <vt:lpstr>The Need</vt:lpstr>
      <vt:lpstr>The Need</vt:lpstr>
      <vt:lpstr>Changing Dynamics in Student Population</vt:lpstr>
      <vt:lpstr>As a result….</vt:lpstr>
      <vt:lpstr>Reasons Schools Should Address Students’ Mental Health Needs</vt:lpstr>
      <vt:lpstr>Anxiety symptoms and effects</vt:lpstr>
      <vt:lpstr>Anxiety symptoms and effects</vt:lpstr>
      <vt:lpstr>Example of erratic nature</vt:lpstr>
      <vt:lpstr>Functional Behavior Assessments and Function-linked BIPs for Anxiety</vt:lpstr>
      <vt:lpstr>FBA/BIP and Students with Anxiety</vt:lpstr>
      <vt:lpstr>Anxiety and FBAs</vt:lpstr>
      <vt:lpstr>Functional Thinking</vt:lpstr>
      <vt:lpstr>Example</vt:lpstr>
      <vt:lpstr>Traditional Consequence-Based Plans-Why not just use them?</vt:lpstr>
      <vt:lpstr>Some replacement Skills for Students with Anxiety</vt:lpstr>
      <vt:lpstr>Gathering FBA Information for Anxiety-Defining behavior</vt:lpstr>
      <vt:lpstr>Operationalizing behaviors Activity</vt:lpstr>
      <vt:lpstr>Gathering FBA information for anxiety</vt:lpstr>
      <vt:lpstr>Example of Hypotheses</vt:lpstr>
      <vt:lpstr>Example of Behavior Interventions linked to Hypotheses</vt:lpstr>
      <vt:lpstr>Example of Behavior Interventions linked to Hypotheses</vt:lpstr>
      <vt:lpstr>Example of Behavior Interventions linked to Hypotheses</vt:lpstr>
      <vt:lpstr>Cognitive Behavior Therapy (CBT)</vt:lpstr>
      <vt:lpstr>Cognitive Model (Raffaele Mendez, 2016)</vt:lpstr>
      <vt:lpstr>Determining if CBT is Appropriate for Individual Student</vt:lpstr>
      <vt:lpstr>Exposure (Desensitization)</vt:lpstr>
      <vt:lpstr>PowerPoint Presentation</vt:lpstr>
      <vt:lpstr>Exposure</vt:lpstr>
      <vt:lpstr>PowerPoint Presentation</vt:lpstr>
      <vt:lpstr>Example of Fear Ladder for student (Chorpita, 2007)</vt:lpstr>
      <vt:lpstr>Bruce Chorpita Fear Ladder example</vt:lpstr>
      <vt:lpstr>Additional Resources</vt:lpstr>
      <vt:lpstr>Activity</vt:lpstr>
      <vt:lpstr>FBA and School Refusal</vt:lpstr>
      <vt:lpstr>PowerPoint Presentation</vt:lpstr>
      <vt:lpstr>School Refusal Behavior</vt:lpstr>
      <vt:lpstr>Thinking Functionally About School Refusal Behavior</vt:lpstr>
      <vt:lpstr>Thinking functionally about school refusal behavior</vt:lpstr>
      <vt:lpstr>And To Make it More Complex….</vt:lpstr>
      <vt:lpstr>rationale of Functional Thinking about school refusal behaviors </vt:lpstr>
      <vt:lpstr>FBA Methods</vt:lpstr>
      <vt:lpstr>Behavior intervention plan</vt:lpstr>
      <vt:lpstr>FBA Celia, 10 years of age, Anxiety present</vt:lpstr>
      <vt:lpstr>FBA Celia, 10 years of age, anxiety present</vt:lpstr>
      <vt:lpstr>Activity</vt:lpstr>
      <vt:lpstr>Potential Answers</vt:lpstr>
      <vt:lpstr>Intervention Plan</vt:lpstr>
      <vt:lpstr>Sample Interventions for Celia-hypothesis 1</vt:lpstr>
      <vt:lpstr>Sample Interventions for Celia-hypothesis 1</vt:lpstr>
      <vt:lpstr>Sample Interventions for Celia-hypothesis 1</vt:lpstr>
      <vt:lpstr>Yancy-School refusal behavior not related to anxiety</vt:lpstr>
      <vt:lpstr>Yancy</vt:lpstr>
      <vt:lpstr>Yancy’s Hypothesis</vt:lpstr>
      <vt:lpstr>Yancy’s interventions</vt:lpstr>
      <vt:lpstr>Taylor</vt:lpstr>
      <vt:lpstr>Activity  </vt:lpstr>
      <vt:lpstr>Reminder-link to Ptr</vt:lpstr>
      <vt:lpstr>Final activity</vt:lpstr>
      <vt:lpstr>Questions?</vt:lpstr>
    </vt:vector>
  </TitlesOfParts>
  <Company>University of South Florida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Iovannone, Rose</dc:creator>
  <cp:lastModifiedBy>Rose Iovannone</cp:lastModifiedBy>
  <cp:revision>19</cp:revision>
  <dcterms:created xsi:type="dcterms:W3CDTF">2017-07-26T15:41:06Z</dcterms:created>
  <dcterms:modified xsi:type="dcterms:W3CDTF">2017-11-09T13:45:24Z</dcterms:modified>
</cp:coreProperties>
</file>