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60" r:id="rId4"/>
    <p:sldId id="261" r:id="rId5"/>
    <p:sldId id="262" r:id="rId6"/>
    <p:sldId id="263" r:id="rId7"/>
    <p:sldId id="265" r:id="rId8"/>
    <p:sldId id="266" r:id="rId9"/>
    <p:sldId id="267" r:id="rId10"/>
    <p:sldId id="268" r:id="rId11"/>
    <p:sldId id="272" r:id="rId12"/>
    <p:sldId id="323" r:id="rId13"/>
    <p:sldId id="326" r:id="rId14"/>
    <p:sldId id="324" r:id="rId15"/>
    <p:sldId id="325" r:id="rId16"/>
    <p:sldId id="332" r:id="rId17"/>
    <p:sldId id="330" r:id="rId18"/>
    <p:sldId id="333" r:id="rId19"/>
    <p:sldId id="331" r:id="rId20"/>
    <p:sldId id="270" r:id="rId21"/>
    <p:sldId id="271" r:id="rId22"/>
    <p:sldId id="273" r:id="rId23"/>
    <p:sldId id="274" r:id="rId24"/>
    <p:sldId id="275" r:id="rId25"/>
    <p:sldId id="277" r:id="rId26"/>
    <p:sldId id="278" r:id="rId27"/>
    <p:sldId id="279" r:id="rId28"/>
    <p:sldId id="280" r:id="rId29"/>
    <p:sldId id="281" r:id="rId30"/>
    <p:sldId id="335" r:id="rId31"/>
    <p:sldId id="282" r:id="rId32"/>
    <p:sldId id="283" r:id="rId33"/>
    <p:sldId id="284" r:id="rId34"/>
    <p:sldId id="285" r:id="rId35"/>
    <p:sldId id="286" r:id="rId36"/>
    <p:sldId id="287" r:id="rId37"/>
    <p:sldId id="288" r:id="rId38"/>
    <p:sldId id="329" r:id="rId39"/>
    <p:sldId id="334" r:id="rId40"/>
    <p:sldId id="290" r:id="rId41"/>
    <p:sldId id="291" r:id="rId42"/>
    <p:sldId id="292" r:id="rId43"/>
    <p:sldId id="293" r:id="rId44"/>
    <p:sldId id="294" r:id="rId45"/>
    <p:sldId id="295" r:id="rId46"/>
    <p:sldId id="296" r:id="rId47"/>
    <p:sldId id="297" r:id="rId48"/>
    <p:sldId id="298" r:id="rId49"/>
    <p:sldId id="299" r:id="rId50"/>
    <p:sldId id="300" r:id="rId51"/>
    <p:sldId id="328" r:id="rId52"/>
    <p:sldId id="32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72512" autoAdjust="0"/>
  </p:normalViewPr>
  <p:slideViewPr>
    <p:cSldViewPr snapToGrid="0">
      <p:cViewPr varScale="1">
        <p:scale>
          <a:sx n="95" d="100"/>
          <a:sy n="95" d="100"/>
        </p:scale>
        <p:origin x="402"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94921-38E8-4B44-96D5-B19090EEDF41}" type="doc">
      <dgm:prSet loTypeId="urn:microsoft.com/office/officeart/2005/8/layout/hProcess9" loCatId="process" qsTypeId="urn:microsoft.com/office/officeart/2005/8/quickstyle/simple1" qsCatId="simple" csTypeId="urn:microsoft.com/office/officeart/2005/8/colors/colorful5" csCatId="colorful" phldr="1"/>
      <dgm:spPr/>
    </dgm:pt>
    <dgm:pt modelId="{E1A5C222-740C-4A8C-8A3B-02A656158D8C}">
      <dgm:prSet phldrT="[Text]"/>
      <dgm:spPr/>
      <dgm:t>
        <a:bodyPr/>
        <a:lstStyle/>
        <a:p>
          <a:r>
            <a:rPr lang="en-US" dirty="0"/>
            <a:t>Effective data collection and behavioral assessment</a:t>
          </a:r>
        </a:p>
      </dgm:t>
    </dgm:pt>
    <dgm:pt modelId="{F6D67743-7A17-4361-B81B-F21AB9FE4D5F}" type="parTrans" cxnId="{B102034D-CA82-4EB3-94EF-7AF6F093745E}">
      <dgm:prSet/>
      <dgm:spPr/>
      <dgm:t>
        <a:bodyPr/>
        <a:lstStyle/>
        <a:p>
          <a:endParaRPr lang="en-US"/>
        </a:p>
      </dgm:t>
    </dgm:pt>
    <dgm:pt modelId="{F23F4A97-196F-42C7-9145-7A20480D998B}" type="sibTrans" cxnId="{B102034D-CA82-4EB3-94EF-7AF6F093745E}">
      <dgm:prSet/>
      <dgm:spPr/>
      <dgm:t>
        <a:bodyPr/>
        <a:lstStyle/>
        <a:p>
          <a:endParaRPr lang="en-US"/>
        </a:p>
      </dgm:t>
    </dgm:pt>
    <dgm:pt modelId="{02E6A9E1-4FE7-4D24-BFFE-061E657B545E}">
      <dgm:prSet phldrT="[Text]"/>
      <dgm:spPr/>
      <dgm:t>
        <a:bodyPr/>
        <a:lstStyle/>
        <a:p>
          <a:r>
            <a:rPr lang="en-US" dirty="0"/>
            <a:t>Evidence-based practices and implementation fidelity</a:t>
          </a:r>
        </a:p>
      </dgm:t>
    </dgm:pt>
    <dgm:pt modelId="{2A7E76A2-BD07-49EA-AE41-C1CB853B7A84}" type="parTrans" cxnId="{02ADB5BB-A660-407B-8BF9-B0A84E4311E3}">
      <dgm:prSet/>
      <dgm:spPr/>
      <dgm:t>
        <a:bodyPr/>
        <a:lstStyle/>
        <a:p>
          <a:endParaRPr lang="en-US"/>
        </a:p>
      </dgm:t>
    </dgm:pt>
    <dgm:pt modelId="{E500712A-E3F5-4ADF-ACBD-92998C4110CF}" type="sibTrans" cxnId="{02ADB5BB-A660-407B-8BF9-B0A84E4311E3}">
      <dgm:prSet/>
      <dgm:spPr/>
      <dgm:t>
        <a:bodyPr/>
        <a:lstStyle/>
        <a:p>
          <a:endParaRPr lang="en-US"/>
        </a:p>
      </dgm:t>
    </dgm:pt>
    <dgm:pt modelId="{3991B673-231E-47EA-981B-8D6D25CCDEF4}">
      <dgm:prSet phldrT="[Text]"/>
      <dgm:spPr/>
      <dgm:t>
        <a:bodyPr/>
        <a:lstStyle/>
        <a:p>
          <a:pPr algn="l"/>
          <a:r>
            <a:rPr lang="en-US" b="1"/>
            <a:t>1. Decreases in problem behavior</a:t>
          </a:r>
        </a:p>
        <a:p>
          <a:pPr algn="l"/>
          <a:r>
            <a:rPr lang="en-US" b="1"/>
            <a:t>2. Increases in social skills</a:t>
          </a:r>
        </a:p>
        <a:p>
          <a:pPr algn="l"/>
          <a:r>
            <a:rPr lang="en-US" b="1"/>
            <a:t>3. Academic engaged time</a:t>
          </a:r>
          <a:endParaRPr lang="en-US" b="1" dirty="0"/>
        </a:p>
      </dgm:t>
    </dgm:pt>
    <dgm:pt modelId="{713CAE35-BF04-4DB5-92A1-AF6FB765CE99}" type="parTrans" cxnId="{BD2447E8-E786-46C2-971C-0AD37D090D6E}">
      <dgm:prSet/>
      <dgm:spPr/>
      <dgm:t>
        <a:bodyPr/>
        <a:lstStyle/>
        <a:p>
          <a:endParaRPr lang="en-US"/>
        </a:p>
      </dgm:t>
    </dgm:pt>
    <dgm:pt modelId="{C7888819-57BB-4005-8F39-7E131326C0C6}" type="sibTrans" cxnId="{BD2447E8-E786-46C2-971C-0AD37D090D6E}">
      <dgm:prSet/>
      <dgm:spPr/>
      <dgm:t>
        <a:bodyPr/>
        <a:lstStyle/>
        <a:p>
          <a:endParaRPr lang="en-US"/>
        </a:p>
      </dgm:t>
    </dgm:pt>
    <dgm:pt modelId="{9D3F2122-65C1-405F-B54E-CB8BEBF1C9D6}" type="pres">
      <dgm:prSet presAssocID="{63D94921-38E8-4B44-96D5-B19090EEDF41}" presName="CompostProcess" presStyleCnt="0">
        <dgm:presLayoutVars>
          <dgm:dir/>
          <dgm:resizeHandles val="exact"/>
        </dgm:presLayoutVars>
      </dgm:prSet>
      <dgm:spPr/>
    </dgm:pt>
    <dgm:pt modelId="{F53FAEAD-6277-4C02-BBC9-7F1409CA332C}" type="pres">
      <dgm:prSet presAssocID="{63D94921-38E8-4B44-96D5-B19090EEDF41}" presName="arrow" presStyleLbl="bgShp" presStyleIdx="0" presStyleCnt="1"/>
      <dgm:spPr/>
    </dgm:pt>
    <dgm:pt modelId="{582676AF-1161-43B9-99EC-DAE0F743A7C2}" type="pres">
      <dgm:prSet presAssocID="{63D94921-38E8-4B44-96D5-B19090EEDF41}" presName="linearProcess" presStyleCnt="0"/>
      <dgm:spPr/>
    </dgm:pt>
    <dgm:pt modelId="{FA41CBDF-3A65-44F6-BE61-F9311B40D295}" type="pres">
      <dgm:prSet presAssocID="{E1A5C222-740C-4A8C-8A3B-02A656158D8C}" presName="textNode" presStyleLbl="node1" presStyleIdx="0" presStyleCnt="3">
        <dgm:presLayoutVars>
          <dgm:bulletEnabled val="1"/>
        </dgm:presLayoutVars>
      </dgm:prSet>
      <dgm:spPr/>
      <dgm:t>
        <a:bodyPr/>
        <a:lstStyle/>
        <a:p>
          <a:endParaRPr lang="en-US"/>
        </a:p>
      </dgm:t>
    </dgm:pt>
    <dgm:pt modelId="{8C233543-E790-4E88-8D4D-B3CBAA4BECB7}" type="pres">
      <dgm:prSet presAssocID="{F23F4A97-196F-42C7-9145-7A20480D998B}" presName="sibTrans" presStyleCnt="0"/>
      <dgm:spPr/>
    </dgm:pt>
    <dgm:pt modelId="{6F6A0C64-D8FA-4C96-BF20-460F9FB55EE4}" type="pres">
      <dgm:prSet presAssocID="{02E6A9E1-4FE7-4D24-BFFE-061E657B545E}" presName="textNode" presStyleLbl="node1" presStyleIdx="1" presStyleCnt="3">
        <dgm:presLayoutVars>
          <dgm:bulletEnabled val="1"/>
        </dgm:presLayoutVars>
      </dgm:prSet>
      <dgm:spPr/>
      <dgm:t>
        <a:bodyPr/>
        <a:lstStyle/>
        <a:p>
          <a:endParaRPr lang="en-US"/>
        </a:p>
      </dgm:t>
    </dgm:pt>
    <dgm:pt modelId="{AA25AD96-D29A-468C-A0F7-E89DFD527D30}" type="pres">
      <dgm:prSet presAssocID="{E500712A-E3F5-4ADF-ACBD-92998C4110CF}" presName="sibTrans" presStyleCnt="0"/>
      <dgm:spPr/>
    </dgm:pt>
    <dgm:pt modelId="{F7AE3AB8-7FFD-486B-846E-578B767BD696}" type="pres">
      <dgm:prSet presAssocID="{3991B673-231E-47EA-981B-8D6D25CCDEF4}" presName="textNode" presStyleLbl="node1" presStyleIdx="2" presStyleCnt="3">
        <dgm:presLayoutVars>
          <dgm:bulletEnabled val="1"/>
        </dgm:presLayoutVars>
      </dgm:prSet>
      <dgm:spPr/>
      <dgm:t>
        <a:bodyPr/>
        <a:lstStyle/>
        <a:p>
          <a:endParaRPr lang="en-US"/>
        </a:p>
      </dgm:t>
    </dgm:pt>
  </dgm:ptLst>
  <dgm:cxnLst>
    <dgm:cxn modelId="{40D7F808-3D53-435F-888D-AAB19A6379AD}" type="presOf" srcId="{02E6A9E1-4FE7-4D24-BFFE-061E657B545E}" destId="{6F6A0C64-D8FA-4C96-BF20-460F9FB55EE4}" srcOrd="0" destOrd="0" presId="urn:microsoft.com/office/officeart/2005/8/layout/hProcess9"/>
    <dgm:cxn modelId="{BD2447E8-E786-46C2-971C-0AD37D090D6E}" srcId="{63D94921-38E8-4B44-96D5-B19090EEDF41}" destId="{3991B673-231E-47EA-981B-8D6D25CCDEF4}" srcOrd="2" destOrd="0" parTransId="{713CAE35-BF04-4DB5-92A1-AF6FB765CE99}" sibTransId="{C7888819-57BB-4005-8F39-7E131326C0C6}"/>
    <dgm:cxn modelId="{50292C98-D1E8-4CCC-B55B-41F77727F9A3}" type="presOf" srcId="{63D94921-38E8-4B44-96D5-B19090EEDF41}" destId="{9D3F2122-65C1-405F-B54E-CB8BEBF1C9D6}" srcOrd="0" destOrd="0" presId="urn:microsoft.com/office/officeart/2005/8/layout/hProcess9"/>
    <dgm:cxn modelId="{54FE36F9-5BA1-4F3A-AADF-4DD28E8FE1D4}" type="presOf" srcId="{E1A5C222-740C-4A8C-8A3B-02A656158D8C}" destId="{FA41CBDF-3A65-44F6-BE61-F9311B40D295}" srcOrd="0" destOrd="0" presId="urn:microsoft.com/office/officeart/2005/8/layout/hProcess9"/>
    <dgm:cxn modelId="{9825D670-A946-460C-AF38-7899D95DC053}" type="presOf" srcId="{3991B673-231E-47EA-981B-8D6D25CCDEF4}" destId="{F7AE3AB8-7FFD-486B-846E-578B767BD696}" srcOrd="0" destOrd="0" presId="urn:microsoft.com/office/officeart/2005/8/layout/hProcess9"/>
    <dgm:cxn modelId="{02ADB5BB-A660-407B-8BF9-B0A84E4311E3}" srcId="{63D94921-38E8-4B44-96D5-B19090EEDF41}" destId="{02E6A9E1-4FE7-4D24-BFFE-061E657B545E}" srcOrd="1" destOrd="0" parTransId="{2A7E76A2-BD07-49EA-AE41-C1CB853B7A84}" sibTransId="{E500712A-E3F5-4ADF-ACBD-92998C4110CF}"/>
    <dgm:cxn modelId="{B102034D-CA82-4EB3-94EF-7AF6F093745E}" srcId="{63D94921-38E8-4B44-96D5-B19090EEDF41}" destId="{E1A5C222-740C-4A8C-8A3B-02A656158D8C}" srcOrd="0" destOrd="0" parTransId="{F6D67743-7A17-4361-B81B-F21AB9FE4D5F}" sibTransId="{F23F4A97-196F-42C7-9145-7A20480D998B}"/>
    <dgm:cxn modelId="{0B1CD48E-D79A-411E-9837-E48FE7DD7468}" type="presParOf" srcId="{9D3F2122-65C1-405F-B54E-CB8BEBF1C9D6}" destId="{F53FAEAD-6277-4C02-BBC9-7F1409CA332C}" srcOrd="0" destOrd="0" presId="urn:microsoft.com/office/officeart/2005/8/layout/hProcess9"/>
    <dgm:cxn modelId="{59A85AF6-1276-4BC3-80B2-008439E6DBF0}" type="presParOf" srcId="{9D3F2122-65C1-405F-B54E-CB8BEBF1C9D6}" destId="{582676AF-1161-43B9-99EC-DAE0F743A7C2}" srcOrd="1" destOrd="0" presId="urn:microsoft.com/office/officeart/2005/8/layout/hProcess9"/>
    <dgm:cxn modelId="{8B3D3163-A50E-4501-AD62-2F6119A631FF}" type="presParOf" srcId="{582676AF-1161-43B9-99EC-DAE0F743A7C2}" destId="{FA41CBDF-3A65-44F6-BE61-F9311B40D295}" srcOrd="0" destOrd="0" presId="urn:microsoft.com/office/officeart/2005/8/layout/hProcess9"/>
    <dgm:cxn modelId="{917BFBB5-EDDD-46C1-91E1-AF6DDADDE521}" type="presParOf" srcId="{582676AF-1161-43B9-99EC-DAE0F743A7C2}" destId="{8C233543-E790-4E88-8D4D-B3CBAA4BECB7}" srcOrd="1" destOrd="0" presId="urn:microsoft.com/office/officeart/2005/8/layout/hProcess9"/>
    <dgm:cxn modelId="{2DD3B443-D6DC-406F-B267-F7A9C3D22121}" type="presParOf" srcId="{582676AF-1161-43B9-99EC-DAE0F743A7C2}" destId="{6F6A0C64-D8FA-4C96-BF20-460F9FB55EE4}" srcOrd="2" destOrd="0" presId="urn:microsoft.com/office/officeart/2005/8/layout/hProcess9"/>
    <dgm:cxn modelId="{24EC9AD0-4907-4252-BA74-749006FB016B}" type="presParOf" srcId="{582676AF-1161-43B9-99EC-DAE0F743A7C2}" destId="{AA25AD96-D29A-468C-A0F7-E89DFD527D30}" srcOrd="3" destOrd="0" presId="urn:microsoft.com/office/officeart/2005/8/layout/hProcess9"/>
    <dgm:cxn modelId="{4BB3CDDA-1E8A-40CD-966A-197E65DC60BB}" type="presParOf" srcId="{582676AF-1161-43B9-99EC-DAE0F743A7C2}" destId="{F7AE3AB8-7FFD-486B-846E-578B767BD6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71597-0C6D-4570-9778-D729F804D213}" type="doc">
      <dgm:prSet loTypeId="urn:microsoft.com/office/officeart/2005/8/layout/radial6" loCatId="relationship" qsTypeId="urn:microsoft.com/office/officeart/2005/8/quickstyle/simple4" qsCatId="simple" csTypeId="urn:microsoft.com/office/officeart/2005/8/colors/colorful1" csCatId="colorful" phldr="1"/>
      <dgm:spPr/>
      <dgm:t>
        <a:bodyPr/>
        <a:lstStyle/>
        <a:p>
          <a:endParaRPr lang="en-US"/>
        </a:p>
      </dgm:t>
    </dgm:pt>
    <dgm:pt modelId="{FB99E905-983D-4125-B300-FB72264DE5B2}">
      <dgm:prSet phldrT="[Text]"/>
      <dgm:spPr/>
      <dgm:t>
        <a:bodyPr/>
        <a:lstStyle/>
        <a:p>
          <a:r>
            <a:rPr lang="en-US" b="1" dirty="0"/>
            <a:t>Results based Tier 3</a:t>
          </a:r>
        </a:p>
      </dgm:t>
    </dgm:pt>
    <dgm:pt modelId="{563D03DF-8EC2-40C6-8820-656716788EA8}" type="parTrans" cxnId="{7B64C761-ABB7-4C2E-B436-AC5CD6CDBBF3}">
      <dgm:prSet/>
      <dgm:spPr/>
      <dgm:t>
        <a:bodyPr/>
        <a:lstStyle/>
        <a:p>
          <a:endParaRPr lang="en-US"/>
        </a:p>
      </dgm:t>
    </dgm:pt>
    <dgm:pt modelId="{09463452-C118-4CC8-8F28-33B73D5337BC}" type="sibTrans" cxnId="{7B64C761-ABB7-4C2E-B436-AC5CD6CDBBF3}">
      <dgm:prSet/>
      <dgm:spPr/>
      <dgm:t>
        <a:bodyPr/>
        <a:lstStyle/>
        <a:p>
          <a:endParaRPr lang="en-US"/>
        </a:p>
      </dgm:t>
    </dgm:pt>
    <dgm:pt modelId="{9E74F409-D49E-42F1-9E6E-18A28C09A4DF}">
      <dgm:prSet phldrT="[Text]"/>
      <dgm:spPr/>
      <dgm:t>
        <a:bodyPr/>
        <a:lstStyle/>
        <a:p>
          <a:r>
            <a:rPr lang="en-US" b="1" dirty="0"/>
            <a:t>Comprehension</a:t>
          </a:r>
        </a:p>
      </dgm:t>
    </dgm:pt>
    <dgm:pt modelId="{857AC875-E4AE-4849-B30B-8D1E221B9837}" type="parTrans" cxnId="{35446871-F940-4D81-8E85-5FFFD64D2284}">
      <dgm:prSet/>
      <dgm:spPr/>
      <dgm:t>
        <a:bodyPr/>
        <a:lstStyle/>
        <a:p>
          <a:endParaRPr lang="en-US"/>
        </a:p>
      </dgm:t>
    </dgm:pt>
    <dgm:pt modelId="{A5410488-CA18-43F8-AFF3-790DE0599333}" type="sibTrans" cxnId="{35446871-F940-4D81-8E85-5FFFD64D2284}">
      <dgm:prSet/>
      <dgm:spPr/>
      <dgm:t>
        <a:bodyPr/>
        <a:lstStyle/>
        <a:p>
          <a:endParaRPr lang="en-US"/>
        </a:p>
      </dgm:t>
    </dgm:pt>
    <dgm:pt modelId="{694B84CE-138D-4808-8478-42CC4631F8EB}">
      <dgm:prSet phldrT="[Text]" custT="1"/>
      <dgm:spPr/>
      <dgm:t>
        <a:bodyPr/>
        <a:lstStyle/>
        <a:p>
          <a:r>
            <a:rPr lang="en-US" sz="900" b="1" dirty="0">
              <a:solidFill>
                <a:srgbClr val="000000"/>
              </a:solidFill>
            </a:rPr>
            <a:t>Skills</a:t>
          </a:r>
        </a:p>
      </dgm:t>
    </dgm:pt>
    <dgm:pt modelId="{01D985AA-FEF2-44A8-8342-FD79C58EE967}" type="parTrans" cxnId="{5F3DC8F4-E074-4D28-B675-3826B29CA82C}">
      <dgm:prSet/>
      <dgm:spPr/>
      <dgm:t>
        <a:bodyPr/>
        <a:lstStyle/>
        <a:p>
          <a:endParaRPr lang="en-US"/>
        </a:p>
      </dgm:t>
    </dgm:pt>
    <dgm:pt modelId="{E3EFAB3F-A662-4385-89E3-FEDDE058BAC4}" type="sibTrans" cxnId="{5F3DC8F4-E074-4D28-B675-3826B29CA82C}">
      <dgm:prSet/>
      <dgm:spPr/>
      <dgm:t>
        <a:bodyPr/>
        <a:lstStyle/>
        <a:p>
          <a:endParaRPr lang="en-US"/>
        </a:p>
      </dgm:t>
    </dgm:pt>
    <dgm:pt modelId="{9F104C9F-0A3B-45F1-AB74-497E2EE206EE}">
      <dgm:prSet phldrT="[Text]" custT="1"/>
      <dgm:spPr/>
      <dgm:t>
        <a:bodyPr/>
        <a:lstStyle/>
        <a:p>
          <a:r>
            <a:rPr lang="en-US" sz="900" dirty="0"/>
            <a:t>Professional Supports</a:t>
          </a:r>
        </a:p>
      </dgm:t>
    </dgm:pt>
    <dgm:pt modelId="{ECABA390-DB34-4E19-8616-58512BB7CB08}" type="parTrans" cxnId="{ADA1A975-85B1-4DD1-9C43-ECC5A791A239}">
      <dgm:prSet/>
      <dgm:spPr/>
      <dgm:t>
        <a:bodyPr/>
        <a:lstStyle/>
        <a:p>
          <a:endParaRPr lang="en-US"/>
        </a:p>
      </dgm:t>
    </dgm:pt>
    <dgm:pt modelId="{9F241B31-D099-4243-A777-94C0C8296567}" type="sibTrans" cxnId="{ADA1A975-85B1-4DD1-9C43-ECC5A791A239}">
      <dgm:prSet/>
      <dgm:spPr/>
      <dgm:t>
        <a:bodyPr/>
        <a:lstStyle/>
        <a:p>
          <a:endParaRPr lang="en-US"/>
        </a:p>
      </dgm:t>
    </dgm:pt>
    <dgm:pt modelId="{D3D84584-7A2B-498B-BA45-3203B252B761}">
      <dgm:prSet phldrT="[Text]" custT="1"/>
      <dgm:spPr/>
      <dgm:t>
        <a:bodyPr/>
        <a:lstStyle/>
        <a:p>
          <a:r>
            <a:rPr lang="en-US" sz="800" b="1" dirty="0">
              <a:solidFill>
                <a:srgbClr val="000000"/>
              </a:solidFill>
            </a:rPr>
            <a:t>Aligned infrastructures</a:t>
          </a:r>
        </a:p>
      </dgm:t>
    </dgm:pt>
    <dgm:pt modelId="{5660B7E3-6D79-41BC-A7BA-6AB29321380C}" type="parTrans" cxnId="{2D11FF28-D689-4392-AA3A-02355CC014C2}">
      <dgm:prSet/>
      <dgm:spPr/>
      <dgm:t>
        <a:bodyPr/>
        <a:lstStyle/>
        <a:p>
          <a:endParaRPr lang="en-US"/>
        </a:p>
      </dgm:t>
    </dgm:pt>
    <dgm:pt modelId="{2391AEF6-3B3D-4FD5-B237-48B7CE84876B}" type="sibTrans" cxnId="{2D11FF28-D689-4392-AA3A-02355CC014C2}">
      <dgm:prSet/>
      <dgm:spPr/>
      <dgm:t>
        <a:bodyPr/>
        <a:lstStyle/>
        <a:p>
          <a:endParaRPr lang="en-US"/>
        </a:p>
      </dgm:t>
    </dgm:pt>
    <dgm:pt modelId="{A05649EF-A5EF-4E4B-805E-D9E319E14C01}">
      <dgm:prSet phldrT="[Text]" custT="1"/>
      <dgm:spPr/>
      <dgm:t>
        <a:bodyPr/>
        <a:lstStyle/>
        <a:p>
          <a:r>
            <a:rPr lang="en-US" sz="900" dirty="0"/>
            <a:t>Policies &amp; procedures</a:t>
          </a:r>
        </a:p>
      </dgm:t>
    </dgm:pt>
    <dgm:pt modelId="{4BD40A56-D257-4186-A718-CAF92771C0C4}" type="parTrans" cxnId="{5CB3ADD8-FACB-499D-9A2C-E012D0859500}">
      <dgm:prSet/>
      <dgm:spPr/>
      <dgm:t>
        <a:bodyPr/>
        <a:lstStyle/>
        <a:p>
          <a:endParaRPr lang="en-US"/>
        </a:p>
      </dgm:t>
    </dgm:pt>
    <dgm:pt modelId="{7499C44E-D8B0-4C2D-82EB-FA51084866DC}" type="sibTrans" cxnId="{5CB3ADD8-FACB-499D-9A2C-E012D0859500}">
      <dgm:prSet/>
      <dgm:spPr/>
      <dgm:t>
        <a:bodyPr/>
        <a:lstStyle/>
        <a:p>
          <a:endParaRPr lang="en-US"/>
        </a:p>
      </dgm:t>
    </dgm:pt>
    <dgm:pt modelId="{ADC46BD9-E87B-44FF-8B22-35DED7AA7062}" type="pres">
      <dgm:prSet presAssocID="{25F71597-0C6D-4570-9778-D729F804D213}" presName="Name0" presStyleCnt="0">
        <dgm:presLayoutVars>
          <dgm:chMax val="1"/>
          <dgm:dir/>
          <dgm:animLvl val="ctr"/>
          <dgm:resizeHandles val="exact"/>
        </dgm:presLayoutVars>
      </dgm:prSet>
      <dgm:spPr/>
      <dgm:t>
        <a:bodyPr/>
        <a:lstStyle/>
        <a:p>
          <a:endParaRPr lang="en-US"/>
        </a:p>
      </dgm:t>
    </dgm:pt>
    <dgm:pt modelId="{163E1268-6950-4A42-BE84-A90809385C25}" type="pres">
      <dgm:prSet presAssocID="{FB99E905-983D-4125-B300-FB72264DE5B2}" presName="centerShape" presStyleLbl="node0" presStyleIdx="0" presStyleCnt="1"/>
      <dgm:spPr/>
      <dgm:t>
        <a:bodyPr/>
        <a:lstStyle/>
        <a:p>
          <a:endParaRPr lang="en-US"/>
        </a:p>
      </dgm:t>
    </dgm:pt>
    <dgm:pt modelId="{86ED25CC-0EFE-471E-864B-7D849CC9C106}" type="pres">
      <dgm:prSet presAssocID="{9E74F409-D49E-42F1-9E6E-18A28C09A4DF}" presName="node" presStyleLbl="node1" presStyleIdx="0" presStyleCnt="5">
        <dgm:presLayoutVars>
          <dgm:bulletEnabled val="1"/>
        </dgm:presLayoutVars>
      </dgm:prSet>
      <dgm:spPr/>
      <dgm:t>
        <a:bodyPr/>
        <a:lstStyle/>
        <a:p>
          <a:endParaRPr lang="en-US"/>
        </a:p>
      </dgm:t>
    </dgm:pt>
    <dgm:pt modelId="{221347EB-369D-406C-BCC1-4ECF1A9D0EC0}" type="pres">
      <dgm:prSet presAssocID="{9E74F409-D49E-42F1-9E6E-18A28C09A4DF}" presName="dummy" presStyleCnt="0"/>
      <dgm:spPr/>
    </dgm:pt>
    <dgm:pt modelId="{BAF5DF0A-B76F-4732-B007-3CF999BF0EBD}" type="pres">
      <dgm:prSet presAssocID="{A5410488-CA18-43F8-AFF3-790DE0599333}" presName="sibTrans" presStyleLbl="sibTrans2D1" presStyleIdx="0" presStyleCnt="5"/>
      <dgm:spPr/>
      <dgm:t>
        <a:bodyPr/>
        <a:lstStyle/>
        <a:p>
          <a:endParaRPr lang="en-US"/>
        </a:p>
      </dgm:t>
    </dgm:pt>
    <dgm:pt modelId="{2FEF53CF-55EF-4220-8643-F69F91484B65}" type="pres">
      <dgm:prSet presAssocID="{694B84CE-138D-4808-8478-42CC4631F8EB}" presName="node" presStyleLbl="node1" presStyleIdx="1" presStyleCnt="5">
        <dgm:presLayoutVars>
          <dgm:bulletEnabled val="1"/>
        </dgm:presLayoutVars>
      </dgm:prSet>
      <dgm:spPr/>
      <dgm:t>
        <a:bodyPr/>
        <a:lstStyle/>
        <a:p>
          <a:endParaRPr lang="en-US"/>
        </a:p>
      </dgm:t>
    </dgm:pt>
    <dgm:pt modelId="{C256C39D-EAD1-4056-B5BA-4A81A51E72C0}" type="pres">
      <dgm:prSet presAssocID="{694B84CE-138D-4808-8478-42CC4631F8EB}" presName="dummy" presStyleCnt="0"/>
      <dgm:spPr/>
    </dgm:pt>
    <dgm:pt modelId="{DC15DF3C-5B2B-4425-B4FF-D3B70291A7E8}" type="pres">
      <dgm:prSet presAssocID="{E3EFAB3F-A662-4385-89E3-FEDDE058BAC4}" presName="sibTrans" presStyleLbl="sibTrans2D1" presStyleIdx="1" presStyleCnt="5"/>
      <dgm:spPr/>
      <dgm:t>
        <a:bodyPr/>
        <a:lstStyle/>
        <a:p>
          <a:endParaRPr lang="en-US"/>
        </a:p>
      </dgm:t>
    </dgm:pt>
    <dgm:pt modelId="{0B2E4B50-BDC5-4A15-A9E7-C0987D520B70}" type="pres">
      <dgm:prSet presAssocID="{9F104C9F-0A3B-45F1-AB74-497E2EE206EE}" presName="node" presStyleLbl="node1" presStyleIdx="2" presStyleCnt="5">
        <dgm:presLayoutVars>
          <dgm:bulletEnabled val="1"/>
        </dgm:presLayoutVars>
      </dgm:prSet>
      <dgm:spPr/>
      <dgm:t>
        <a:bodyPr/>
        <a:lstStyle/>
        <a:p>
          <a:endParaRPr lang="en-US"/>
        </a:p>
      </dgm:t>
    </dgm:pt>
    <dgm:pt modelId="{8FA53826-6555-40ED-8C31-EC5187BBED45}" type="pres">
      <dgm:prSet presAssocID="{9F104C9F-0A3B-45F1-AB74-497E2EE206EE}" presName="dummy" presStyleCnt="0"/>
      <dgm:spPr/>
    </dgm:pt>
    <dgm:pt modelId="{24850E05-F5E7-4E8E-B6B3-ACA0E9D49EFD}" type="pres">
      <dgm:prSet presAssocID="{9F241B31-D099-4243-A777-94C0C8296567}" presName="sibTrans" presStyleLbl="sibTrans2D1" presStyleIdx="2" presStyleCnt="5"/>
      <dgm:spPr/>
      <dgm:t>
        <a:bodyPr/>
        <a:lstStyle/>
        <a:p>
          <a:endParaRPr lang="en-US"/>
        </a:p>
      </dgm:t>
    </dgm:pt>
    <dgm:pt modelId="{8C3C14E2-F8D1-4157-B562-1DBC21AC061E}" type="pres">
      <dgm:prSet presAssocID="{D3D84584-7A2B-498B-BA45-3203B252B761}" presName="node" presStyleLbl="node1" presStyleIdx="3" presStyleCnt="5">
        <dgm:presLayoutVars>
          <dgm:bulletEnabled val="1"/>
        </dgm:presLayoutVars>
      </dgm:prSet>
      <dgm:spPr/>
      <dgm:t>
        <a:bodyPr/>
        <a:lstStyle/>
        <a:p>
          <a:endParaRPr lang="en-US"/>
        </a:p>
      </dgm:t>
    </dgm:pt>
    <dgm:pt modelId="{6307BBFC-4ECC-40D6-8FEC-C522B32D3F91}" type="pres">
      <dgm:prSet presAssocID="{D3D84584-7A2B-498B-BA45-3203B252B761}" presName="dummy" presStyleCnt="0"/>
      <dgm:spPr/>
    </dgm:pt>
    <dgm:pt modelId="{BCF00266-F4D0-4C5F-816B-70569597784F}" type="pres">
      <dgm:prSet presAssocID="{2391AEF6-3B3D-4FD5-B237-48B7CE84876B}" presName="sibTrans" presStyleLbl="sibTrans2D1" presStyleIdx="3" presStyleCnt="5"/>
      <dgm:spPr/>
      <dgm:t>
        <a:bodyPr/>
        <a:lstStyle/>
        <a:p>
          <a:endParaRPr lang="en-US"/>
        </a:p>
      </dgm:t>
    </dgm:pt>
    <dgm:pt modelId="{CDA54A05-C9C7-42D3-A6F6-58778AE1A29C}" type="pres">
      <dgm:prSet presAssocID="{A05649EF-A5EF-4E4B-805E-D9E319E14C01}" presName="node" presStyleLbl="node1" presStyleIdx="4" presStyleCnt="5">
        <dgm:presLayoutVars>
          <dgm:bulletEnabled val="1"/>
        </dgm:presLayoutVars>
      </dgm:prSet>
      <dgm:spPr/>
      <dgm:t>
        <a:bodyPr/>
        <a:lstStyle/>
        <a:p>
          <a:endParaRPr lang="en-US"/>
        </a:p>
      </dgm:t>
    </dgm:pt>
    <dgm:pt modelId="{2FFD267B-4404-4733-A405-309BAD7F551A}" type="pres">
      <dgm:prSet presAssocID="{A05649EF-A5EF-4E4B-805E-D9E319E14C01}" presName="dummy" presStyleCnt="0"/>
      <dgm:spPr/>
    </dgm:pt>
    <dgm:pt modelId="{03838CC1-175D-498E-9E02-B57E790861A0}" type="pres">
      <dgm:prSet presAssocID="{7499C44E-D8B0-4C2D-82EB-FA51084866DC}" presName="sibTrans" presStyleLbl="sibTrans2D1" presStyleIdx="4" presStyleCnt="5"/>
      <dgm:spPr/>
      <dgm:t>
        <a:bodyPr/>
        <a:lstStyle/>
        <a:p>
          <a:endParaRPr lang="en-US"/>
        </a:p>
      </dgm:t>
    </dgm:pt>
  </dgm:ptLst>
  <dgm:cxnLst>
    <dgm:cxn modelId="{DFFAB84D-9C6E-4A99-BF9B-2BA1030340B4}" type="presOf" srcId="{25F71597-0C6D-4570-9778-D729F804D213}" destId="{ADC46BD9-E87B-44FF-8B22-35DED7AA7062}" srcOrd="0" destOrd="0" presId="urn:microsoft.com/office/officeart/2005/8/layout/radial6"/>
    <dgm:cxn modelId="{0C780B19-601D-4517-A95E-9E8ED46F354E}" type="presOf" srcId="{9F241B31-D099-4243-A777-94C0C8296567}" destId="{24850E05-F5E7-4E8E-B6B3-ACA0E9D49EFD}" srcOrd="0" destOrd="0" presId="urn:microsoft.com/office/officeart/2005/8/layout/radial6"/>
    <dgm:cxn modelId="{49908C21-54FF-4506-B1CD-81100537D4B4}" type="presOf" srcId="{9E74F409-D49E-42F1-9E6E-18A28C09A4DF}" destId="{86ED25CC-0EFE-471E-864B-7D849CC9C106}" srcOrd="0" destOrd="0" presId="urn:microsoft.com/office/officeart/2005/8/layout/radial6"/>
    <dgm:cxn modelId="{35446871-F940-4D81-8E85-5FFFD64D2284}" srcId="{FB99E905-983D-4125-B300-FB72264DE5B2}" destId="{9E74F409-D49E-42F1-9E6E-18A28C09A4DF}" srcOrd="0" destOrd="0" parTransId="{857AC875-E4AE-4849-B30B-8D1E221B9837}" sibTransId="{A5410488-CA18-43F8-AFF3-790DE0599333}"/>
    <dgm:cxn modelId="{2D11FF28-D689-4392-AA3A-02355CC014C2}" srcId="{FB99E905-983D-4125-B300-FB72264DE5B2}" destId="{D3D84584-7A2B-498B-BA45-3203B252B761}" srcOrd="3" destOrd="0" parTransId="{5660B7E3-6D79-41BC-A7BA-6AB29321380C}" sibTransId="{2391AEF6-3B3D-4FD5-B237-48B7CE84876B}"/>
    <dgm:cxn modelId="{5F3DC8F4-E074-4D28-B675-3826B29CA82C}" srcId="{FB99E905-983D-4125-B300-FB72264DE5B2}" destId="{694B84CE-138D-4808-8478-42CC4631F8EB}" srcOrd="1" destOrd="0" parTransId="{01D985AA-FEF2-44A8-8342-FD79C58EE967}" sibTransId="{E3EFAB3F-A662-4385-89E3-FEDDE058BAC4}"/>
    <dgm:cxn modelId="{33913FE5-ED98-426B-B3BE-7DEF4FB37208}" type="presOf" srcId="{9F104C9F-0A3B-45F1-AB74-497E2EE206EE}" destId="{0B2E4B50-BDC5-4A15-A9E7-C0987D520B70}" srcOrd="0" destOrd="0" presId="urn:microsoft.com/office/officeart/2005/8/layout/radial6"/>
    <dgm:cxn modelId="{A80C1E53-1BCD-4D58-A0C5-A6DAC7B74747}" type="presOf" srcId="{A05649EF-A5EF-4E4B-805E-D9E319E14C01}" destId="{CDA54A05-C9C7-42D3-A6F6-58778AE1A29C}" srcOrd="0" destOrd="0" presId="urn:microsoft.com/office/officeart/2005/8/layout/radial6"/>
    <dgm:cxn modelId="{3234C251-A775-4A9B-B59A-AD38B92FDFCA}" type="presOf" srcId="{E3EFAB3F-A662-4385-89E3-FEDDE058BAC4}" destId="{DC15DF3C-5B2B-4425-B4FF-D3B70291A7E8}" srcOrd="0" destOrd="0" presId="urn:microsoft.com/office/officeart/2005/8/layout/radial6"/>
    <dgm:cxn modelId="{7B64C761-ABB7-4C2E-B436-AC5CD6CDBBF3}" srcId="{25F71597-0C6D-4570-9778-D729F804D213}" destId="{FB99E905-983D-4125-B300-FB72264DE5B2}" srcOrd="0" destOrd="0" parTransId="{563D03DF-8EC2-40C6-8820-656716788EA8}" sibTransId="{09463452-C118-4CC8-8F28-33B73D5337BC}"/>
    <dgm:cxn modelId="{5CB3ADD8-FACB-499D-9A2C-E012D0859500}" srcId="{FB99E905-983D-4125-B300-FB72264DE5B2}" destId="{A05649EF-A5EF-4E4B-805E-D9E319E14C01}" srcOrd="4" destOrd="0" parTransId="{4BD40A56-D257-4186-A718-CAF92771C0C4}" sibTransId="{7499C44E-D8B0-4C2D-82EB-FA51084866DC}"/>
    <dgm:cxn modelId="{4276BECB-AC3C-4B6A-A32A-21941E441CB1}" type="presOf" srcId="{D3D84584-7A2B-498B-BA45-3203B252B761}" destId="{8C3C14E2-F8D1-4157-B562-1DBC21AC061E}" srcOrd="0" destOrd="0" presId="urn:microsoft.com/office/officeart/2005/8/layout/radial6"/>
    <dgm:cxn modelId="{ADA1A975-85B1-4DD1-9C43-ECC5A791A239}" srcId="{FB99E905-983D-4125-B300-FB72264DE5B2}" destId="{9F104C9F-0A3B-45F1-AB74-497E2EE206EE}" srcOrd="2" destOrd="0" parTransId="{ECABA390-DB34-4E19-8616-58512BB7CB08}" sibTransId="{9F241B31-D099-4243-A777-94C0C8296567}"/>
    <dgm:cxn modelId="{E709A165-1304-40E1-BB28-704B541109C2}" type="presOf" srcId="{A5410488-CA18-43F8-AFF3-790DE0599333}" destId="{BAF5DF0A-B76F-4732-B007-3CF999BF0EBD}" srcOrd="0" destOrd="0" presId="urn:microsoft.com/office/officeart/2005/8/layout/radial6"/>
    <dgm:cxn modelId="{CA1252EC-44D6-4E05-AEB8-CE81D6676A30}" type="presOf" srcId="{2391AEF6-3B3D-4FD5-B237-48B7CE84876B}" destId="{BCF00266-F4D0-4C5F-816B-70569597784F}" srcOrd="0" destOrd="0" presId="urn:microsoft.com/office/officeart/2005/8/layout/radial6"/>
    <dgm:cxn modelId="{B356B190-B8F2-4C07-81E1-AE464520F77C}" type="presOf" srcId="{694B84CE-138D-4808-8478-42CC4631F8EB}" destId="{2FEF53CF-55EF-4220-8643-F69F91484B65}" srcOrd="0" destOrd="0" presId="urn:microsoft.com/office/officeart/2005/8/layout/radial6"/>
    <dgm:cxn modelId="{BEBEEC16-FAEB-4E94-BEA6-DDD5B06E2C7B}" type="presOf" srcId="{FB99E905-983D-4125-B300-FB72264DE5B2}" destId="{163E1268-6950-4A42-BE84-A90809385C25}" srcOrd="0" destOrd="0" presId="urn:microsoft.com/office/officeart/2005/8/layout/radial6"/>
    <dgm:cxn modelId="{6BB0A35A-8DA1-40C4-8D54-EDE69C9B8318}" type="presOf" srcId="{7499C44E-D8B0-4C2D-82EB-FA51084866DC}" destId="{03838CC1-175D-498E-9E02-B57E790861A0}" srcOrd="0" destOrd="0" presId="urn:microsoft.com/office/officeart/2005/8/layout/radial6"/>
    <dgm:cxn modelId="{59B11C63-75E1-4405-A148-60F0902C517E}" type="presParOf" srcId="{ADC46BD9-E87B-44FF-8B22-35DED7AA7062}" destId="{163E1268-6950-4A42-BE84-A90809385C25}" srcOrd="0" destOrd="0" presId="urn:microsoft.com/office/officeart/2005/8/layout/radial6"/>
    <dgm:cxn modelId="{232D3EEF-F63C-42AF-9A21-B76080CE9A64}" type="presParOf" srcId="{ADC46BD9-E87B-44FF-8B22-35DED7AA7062}" destId="{86ED25CC-0EFE-471E-864B-7D849CC9C106}" srcOrd="1" destOrd="0" presId="urn:microsoft.com/office/officeart/2005/8/layout/radial6"/>
    <dgm:cxn modelId="{A6365C86-E38B-4D43-9AA1-F0C13C9AA76C}" type="presParOf" srcId="{ADC46BD9-E87B-44FF-8B22-35DED7AA7062}" destId="{221347EB-369D-406C-BCC1-4ECF1A9D0EC0}" srcOrd="2" destOrd="0" presId="urn:microsoft.com/office/officeart/2005/8/layout/radial6"/>
    <dgm:cxn modelId="{739F4CB7-D162-4AE5-9D69-5BF5C2A77150}" type="presParOf" srcId="{ADC46BD9-E87B-44FF-8B22-35DED7AA7062}" destId="{BAF5DF0A-B76F-4732-B007-3CF999BF0EBD}" srcOrd="3" destOrd="0" presId="urn:microsoft.com/office/officeart/2005/8/layout/radial6"/>
    <dgm:cxn modelId="{2C234E3B-3FC4-49CD-8D94-BB2B0FB834B3}" type="presParOf" srcId="{ADC46BD9-E87B-44FF-8B22-35DED7AA7062}" destId="{2FEF53CF-55EF-4220-8643-F69F91484B65}" srcOrd="4" destOrd="0" presId="urn:microsoft.com/office/officeart/2005/8/layout/radial6"/>
    <dgm:cxn modelId="{FB1D0AC8-B09F-46FB-A638-CDB32C20F5A8}" type="presParOf" srcId="{ADC46BD9-E87B-44FF-8B22-35DED7AA7062}" destId="{C256C39D-EAD1-4056-B5BA-4A81A51E72C0}" srcOrd="5" destOrd="0" presId="urn:microsoft.com/office/officeart/2005/8/layout/radial6"/>
    <dgm:cxn modelId="{C618113F-31AD-4CCF-AE2E-F24D09A574AF}" type="presParOf" srcId="{ADC46BD9-E87B-44FF-8B22-35DED7AA7062}" destId="{DC15DF3C-5B2B-4425-B4FF-D3B70291A7E8}" srcOrd="6" destOrd="0" presId="urn:microsoft.com/office/officeart/2005/8/layout/radial6"/>
    <dgm:cxn modelId="{F6046D84-2BD5-40B1-B5DB-BF90DB464311}" type="presParOf" srcId="{ADC46BD9-E87B-44FF-8B22-35DED7AA7062}" destId="{0B2E4B50-BDC5-4A15-A9E7-C0987D520B70}" srcOrd="7" destOrd="0" presId="urn:microsoft.com/office/officeart/2005/8/layout/radial6"/>
    <dgm:cxn modelId="{61A53B84-84C9-41EF-BA4C-ADA3A720B346}" type="presParOf" srcId="{ADC46BD9-E87B-44FF-8B22-35DED7AA7062}" destId="{8FA53826-6555-40ED-8C31-EC5187BBED45}" srcOrd="8" destOrd="0" presId="urn:microsoft.com/office/officeart/2005/8/layout/radial6"/>
    <dgm:cxn modelId="{B553B661-450D-4EA4-8169-5F42FA236AF1}" type="presParOf" srcId="{ADC46BD9-E87B-44FF-8B22-35DED7AA7062}" destId="{24850E05-F5E7-4E8E-B6B3-ACA0E9D49EFD}" srcOrd="9" destOrd="0" presId="urn:microsoft.com/office/officeart/2005/8/layout/radial6"/>
    <dgm:cxn modelId="{1D6215BB-833B-4765-B322-F5CB13439BB1}" type="presParOf" srcId="{ADC46BD9-E87B-44FF-8B22-35DED7AA7062}" destId="{8C3C14E2-F8D1-4157-B562-1DBC21AC061E}" srcOrd="10" destOrd="0" presId="urn:microsoft.com/office/officeart/2005/8/layout/radial6"/>
    <dgm:cxn modelId="{F599DCFB-2BAA-4782-9BC9-15AE06FF2D2D}" type="presParOf" srcId="{ADC46BD9-E87B-44FF-8B22-35DED7AA7062}" destId="{6307BBFC-4ECC-40D6-8FEC-C522B32D3F91}" srcOrd="11" destOrd="0" presId="urn:microsoft.com/office/officeart/2005/8/layout/radial6"/>
    <dgm:cxn modelId="{C43FA268-ECCD-4A9A-A8A0-805F4A941B89}" type="presParOf" srcId="{ADC46BD9-E87B-44FF-8B22-35DED7AA7062}" destId="{BCF00266-F4D0-4C5F-816B-70569597784F}" srcOrd="12" destOrd="0" presId="urn:microsoft.com/office/officeart/2005/8/layout/radial6"/>
    <dgm:cxn modelId="{00750B95-7DCA-40FB-B205-BE7EBAD3F205}" type="presParOf" srcId="{ADC46BD9-E87B-44FF-8B22-35DED7AA7062}" destId="{CDA54A05-C9C7-42D3-A6F6-58778AE1A29C}" srcOrd="13" destOrd="0" presId="urn:microsoft.com/office/officeart/2005/8/layout/radial6"/>
    <dgm:cxn modelId="{72565A86-3924-44A8-BAFB-DC8379DE8F2A}" type="presParOf" srcId="{ADC46BD9-E87B-44FF-8B22-35DED7AA7062}" destId="{2FFD267B-4404-4733-A405-309BAD7F551A}" srcOrd="14" destOrd="0" presId="urn:microsoft.com/office/officeart/2005/8/layout/radial6"/>
    <dgm:cxn modelId="{88D386D0-FC53-4612-A69F-DD36275090EB}" type="presParOf" srcId="{ADC46BD9-E87B-44FF-8B22-35DED7AA7062}" destId="{03838CC1-175D-498E-9E02-B57E790861A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475A8-946D-4264-9114-395B3D7B4F4B}" type="doc">
      <dgm:prSet loTypeId="urn:microsoft.com/office/officeart/2005/8/layout/pyramid2" loCatId="pyramid" qsTypeId="urn:microsoft.com/office/officeart/2005/8/quickstyle/simple1" qsCatId="simple" csTypeId="urn:microsoft.com/office/officeart/2005/8/colors/accent6_4" csCatId="accent6" phldr="1"/>
      <dgm:spPr/>
    </dgm:pt>
    <dgm:pt modelId="{3472D8E8-EBF0-4166-B6A0-F95E2CF0B9AD}">
      <dgm:prSet phldrT="[Text]"/>
      <dgm:spPr/>
      <dgm:t>
        <a:bodyPr/>
        <a:lstStyle/>
        <a:p>
          <a:r>
            <a:rPr lang="en-US" dirty="0"/>
            <a:t>Wraparound based (Person-centered plans, functional analysis, multiple expertise)</a:t>
          </a:r>
        </a:p>
      </dgm:t>
    </dgm:pt>
    <dgm:pt modelId="{F5D31154-FA79-4CB4-BC62-64FDAD4ECD8A}" type="parTrans" cxnId="{0967ECFE-541E-495C-8A9D-634B25C3C19D}">
      <dgm:prSet/>
      <dgm:spPr/>
      <dgm:t>
        <a:bodyPr/>
        <a:lstStyle/>
        <a:p>
          <a:endParaRPr lang="en-US"/>
        </a:p>
      </dgm:t>
    </dgm:pt>
    <dgm:pt modelId="{CB3361FE-D92D-4B41-8B24-8C8F1BC9DFE2}" type="sibTrans" cxnId="{0967ECFE-541E-495C-8A9D-634B25C3C19D}">
      <dgm:prSet/>
      <dgm:spPr/>
      <dgm:t>
        <a:bodyPr/>
        <a:lstStyle/>
        <a:p>
          <a:endParaRPr lang="en-US"/>
        </a:p>
      </dgm:t>
    </dgm:pt>
    <dgm:pt modelId="{CDCC7B93-6DBB-4BDA-841E-C6272BD10225}">
      <dgm:prSet phldrT="[Text]"/>
      <dgm:spPr/>
      <dgm:t>
        <a:bodyPr/>
        <a:lstStyle/>
        <a:p>
          <a:r>
            <a:rPr lang="en-US" dirty="0"/>
            <a:t>Team based (PTR)</a:t>
          </a:r>
        </a:p>
      </dgm:t>
    </dgm:pt>
    <dgm:pt modelId="{89C0B479-7374-4165-9312-F79B65DE89DA}" type="parTrans" cxnId="{AB72555D-FE3F-4F94-8EC0-FB443CFBBD94}">
      <dgm:prSet/>
      <dgm:spPr/>
      <dgm:t>
        <a:bodyPr/>
        <a:lstStyle/>
        <a:p>
          <a:endParaRPr lang="en-US"/>
        </a:p>
      </dgm:t>
    </dgm:pt>
    <dgm:pt modelId="{41295B27-2E2D-4314-98F3-49CB7EC99A4C}" type="sibTrans" cxnId="{AB72555D-FE3F-4F94-8EC0-FB443CFBBD94}">
      <dgm:prSet/>
      <dgm:spPr/>
      <dgm:t>
        <a:bodyPr/>
        <a:lstStyle/>
        <a:p>
          <a:endParaRPr lang="en-US"/>
        </a:p>
      </dgm:t>
    </dgm:pt>
    <dgm:pt modelId="{DA0E81D8-F32C-4746-8C2A-B36C9FF2C078}">
      <dgm:prSet phldrT="[Text]"/>
      <dgm:spPr/>
      <dgm:t>
        <a:bodyPr/>
        <a:lstStyle/>
        <a:p>
          <a:r>
            <a:rPr lang="en-US" dirty="0"/>
            <a:t>Consultant-based (Brief PTR)</a:t>
          </a:r>
        </a:p>
      </dgm:t>
    </dgm:pt>
    <dgm:pt modelId="{5CCC96FE-885C-4C17-95BF-4B7FCAA5DBEB}" type="parTrans" cxnId="{3FB90E04-D211-4FDD-9E76-5F939C493338}">
      <dgm:prSet/>
      <dgm:spPr/>
      <dgm:t>
        <a:bodyPr/>
        <a:lstStyle/>
        <a:p>
          <a:endParaRPr lang="en-US"/>
        </a:p>
      </dgm:t>
    </dgm:pt>
    <dgm:pt modelId="{3EB50E04-8BFA-4343-9DA5-1789CD8B234E}" type="sibTrans" cxnId="{3FB90E04-D211-4FDD-9E76-5F939C493338}">
      <dgm:prSet/>
      <dgm:spPr/>
      <dgm:t>
        <a:bodyPr/>
        <a:lstStyle/>
        <a:p>
          <a:endParaRPr lang="en-US"/>
        </a:p>
      </dgm:t>
    </dgm:pt>
    <dgm:pt modelId="{175D57C3-7757-4E36-AC69-2BA2B29FA577}" type="pres">
      <dgm:prSet presAssocID="{B19475A8-946D-4264-9114-395B3D7B4F4B}" presName="compositeShape" presStyleCnt="0">
        <dgm:presLayoutVars>
          <dgm:dir/>
          <dgm:resizeHandles/>
        </dgm:presLayoutVars>
      </dgm:prSet>
      <dgm:spPr/>
    </dgm:pt>
    <dgm:pt modelId="{9C9C4B7D-42E6-4B02-BB3D-A17338148842}" type="pres">
      <dgm:prSet presAssocID="{B19475A8-946D-4264-9114-395B3D7B4F4B}" presName="pyramid" presStyleLbl="node1" presStyleIdx="0" presStyleCnt="1" custLinFactNeighborX="-625" custLinFactNeighborY="6875"/>
      <dgm:spPr>
        <a:solidFill>
          <a:srgbClr val="FF0000"/>
        </a:solidFill>
      </dgm:spPr>
    </dgm:pt>
    <dgm:pt modelId="{A5F89F03-292C-4B4B-A936-FE039202B26E}" type="pres">
      <dgm:prSet presAssocID="{B19475A8-946D-4264-9114-395B3D7B4F4B}" presName="theList" presStyleCnt="0"/>
      <dgm:spPr/>
    </dgm:pt>
    <dgm:pt modelId="{82237467-8E4E-4EDB-98A7-E94EC7516CA8}" type="pres">
      <dgm:prSet presAssocID="{3472D8E8-EBF0-4166-B6A0-F95E2CF0B9AD}" presName="aNode" presStyleLbl="fgAcc1" presStyleIdx="0" presStyleCnt="3" custLinFactNeighborX="0" custLinFactNeighborY="-5643">
        <dgm:presLayoutVars>
          <dgm:bulletEnabled val="1"/>
        </dgm:presLayoutVars>
      </dgm:prSet>
      <dgm:spPr/>
      <dgm:t>
        <a:bodyPr/>
        <a:lstStyle/>
        <a:p>
          <a:endParaRPr lang="en-US"/>
        </a:p>
      </dgm:t>
    </dgm:pt>
    <dgm:pt modelId="{E1BE8C8F-8FFB-47BD-9A7B-14448826A74E}" type="pres">
      <dgm:prSet presAssocID="{3472D8E8-EBF0-4166-B6A0-F95E2CF0B9AD}" presName="aSpace" presStyleCnt="0"/>
      <dgm:spPr/>
    </dgm:pt>
    <dgm:pt modelId="{BF5E6E49-5D5F-419A-9449-D6F79006882A}" type="pres">
      <dgm:prSet presAssocID="{CDCC7B93-6DBB-4BDA-841E-C6272BD10225}" presName="aNode" presStyleLbl="fgAcc1" presStyleIdx="1" presStyleCnt="3">
        <dgm:presLayoutVars>
          <dgm:bulletEnabled val="1"/>
        </dgm:presLayoutVars>
      </dgm:prSet>
      <dgm:spPr/>
      <dgm:t>
        <a:bodyPr/>
        <a:lstStyle/>
        <a:p>
          <a:endParaRPr lang="en-US"/>
        </a:p>
      </dgm:t>
    </dgm:pt>
    <dgm:pt modelId="{13910015-9B31-43D4-9478-F0724BDC300A}" type="pres">
      <dgm:prSet presAssocID="{CDCC7B93-6DBB-4BDA-841E-C6272BD10225}" presName="aSpace" presStyleCnt="0"/>
      <dgm:spPr/>
    </dgm:pt>
    <dgm:pt modelId="{6D80FB82-6075-46C2-B85E-DC6274E9A0E4}" type="pres">
      <dgm:prSet presAssocID="{DA0E81D8-F32C-4746-8C2A-B36C9FF2C078}" presName="aNode" presStyleLbl="fgAcc1" presStyleIdx="2" presStyleCnt="3">
        <dgm:presLayoutVars>
          <dgm:bulletEnabled val="1"/>
        </dgm:presLayoutVars>
      </dgm:prSet>
      <dgm:spPr/>
      <dgm:t>
        <a:bodyPr/>
        <a:lstStyle/>
        <a:p>
          <a:endParaRPr lang="en-US"/>
        </a:p>
      </dgm:t>
    </dgm:pt>
    <dgm:pt modelId="{812971CB-1A1E-4515-8535-DA92795FB236}" type="pres">
      <dgm:prSet presAssocID="{DA0E81D8-F32C-4746-8C2A-B36C9FF2C078}" presName="aSpace" presStyleCnt="0"/>
      <dgm:spPr/>
    </dgm:pt>
  </dgm:ptLst>
  <dgm:cxnLst>
    <dgm:cxn modelId="{AB72555D-FE3F-4F94-8EC0-FB443CFBBD94}" srcId="{B19475A8-946D-4264-9114-395B3D7B4F4B}" destId="{CDCC7B93-6DBB-4BDA-841E-C6272BD10225}" srcOrd="1" destOrd="0" parTransId="{89C0B479-7374-4165-9312-F79B65DE89DA}" sibTransId="{41295B27-2E2D-4314-98F3-49CB7EC99A4C}"/>
    <dgm:cxn modelId="{EFC5EC3D-54C2-498E-B6BB-371F82E259EE}" type="presOf" srcId="{DA0E81D8-F32C-4746-8C2A-B36C9FF2C078}" destId="{6D80FB82-6075-46C2-B85E-DC6274E9A0E4}" srcOrd="0" destOrd="0" presId="urn:microsoft.com/office/officeart/2005/8/layout/pyramid2"/>
    <dgm:cxn modelId="{3AC95369-05A5-4908-8D29-598ED59EC822}" type="presOf" srcId="{B19475A8-946D-4264-9114-395B3D7B4F4B}" destId="{175D57C3-7757-4E36-AC69-2BA2B29FA577}" srcOrd="0" destOrd="0" presId="urn:microsoft.com/office/officeart/2005/8/layout/pyramid2"/>
    <dgm:cxn modelId="{D399824E-B7B8-41D1-BBC7-B464075A22A0}" type="presOf" srcId="{3472D8E8-EBF0-4166-B6A0-F95E2CF0B9AD}" destId="{82237467-8E4E-4EDB-98A7-E94EC7516CA8}" srcOrd="0" destOrd="0" presId="urn:microsoft.com/office/officeart/2005/8/layout/pyramid2"/>
    <dgm:cxn modelId="{0967ECFE-541E-495C-8A9D-634B25C3C19D}" srcId="{B19475A8-946D-4264-9114-395B3D7B4F4B}" destId="{3472D8E8-EBF0-4166-B6A0-F95E2CF0B9AD}" srcOrd="0" destOrd="0" parTransId="{F5D31154-FA79-4CB4-BC62-64FDAD4ECD8A}" sibTransId="{CB3361FE-D92D-4B41-8B24-8C8F1BC9DFE2}"/>
    <dgm:cxn modelId="{3FB90E04-D211-4FDD-9E76-5F939C493338}" srcId="{B19475A8-946D-4264-9114-395B3D7B4F4B}" destId="{DA0E81D8-F32C-4746-8C2A-B36C9FF2C078}" srcOrd="2" destOrd="0" parTransId="{5CCC96FE-885C-4C17-95BF-4B7FCAA5DBEB}" sibTransId="{3EB50E04-8BFA-4343-9DA5-1789CD8B234E}"/>
    <dgm:cxn modelId="{6A1BF4C2-C5C7-41AB-9EE5-09C738627754}" type="presOf" srcId="{CDCC7B93-6DBB-4BDA-841E-C6272BD10225}" destId="{BF5E6E49-5D5F-419A-9449-D6F79006882A}" srcOrd="0" destOrd="0" presId="urn:microsoft.com/office/officeart/2005/8/layout/pyramid2"/>
    <dgm:cxn modelId="{DCB6D899-2FB6-4642-ABB7-7AB7C2F719A9}" type="presParOf" srcId="{175D57C3-7757-4E36-AC69-2BA2B29FA577}" destId="{9C9C4B7D-42E6-4B02-BB3D-A17338148842}" srcOrd="0" destOrd="0" presId="urn:microsoft.com/office/officeart/2005/8/layout/pyramid2"/>
    <dgm:cxn modelId="{41803EF1-D14B-4EB5-B887-76930EBE199C}" type="presParOf" srcId="{175D57C3-7757-4E36-AC69-2BA2B29FA577}" destId="{A5F89F03-292C-4B4B-A936-FE039202B26E}" srcOrd="1" destOrd="0" presId="urn:microsoft.com/office/officeart/2005/8/layout/pyramid2"/>
    <dgm:cxn modelId="{FA77D3C7-477D-4A53-9921-664E121526F0}" type="presParOf" srcId="{A5F89F03-292C-4B4B-A936-FE039202B26E}" destId="{82237467-8E4E-4EDB-98A7-E94EC7516CA8}" srcOrd="0" destOrd="0" presId="urn:microsoft.com/office/officeart/2005/8/layout/pyramid2"/>
    <dgm:cxn modelId="{4F9A65B2-8544-4F9C-A18F-4340FBC12EEC}" type="presParOf" srcId="{A5F89F03-292C-4B4B-A936-FE039202B26E}" destId="{E1BE8C8F-8FFB-47BD-9A7B-14448826A74E}" srcOrd="1" destOrd="0" presId="urn:microsoft.com/office/officeart/2005/8/layout/pyramid2"/>
    <dgm:cxn modelId="{4386C275-5787-4314-A049-8AE8C349E793}" type="presParOf" srcId="{A5F89F03-292C-4B4B-A936-FE039202B26E}" destId="{BF5E6E49-5D5F-419A-9449-D6F79006882A}" srcOrd="2" destOrd="0" presId="urn:microsoft.com/office/officeart/2005/8/layout/pyramid2"/>
    <dgm:cxn modelId="{9B10AFB2-C33C-4842-B115-DFEC809574D6}" type="presParOf" srcId="{A5F89F03-292C-4B4B-A936-FE039202B26E}" destId="{13910015-9B31-43D4-9478-F0724BDC300A}" srcOrd="3" destOrd="0" presId="urn:microsoft.com/office/officeart/2005/8/layout/pyramid2"/>
    <dgm:cxn modelId="{D184EAD5-FD3C-4831-9CE5-AC110997B997}" type="presParOf" srcId="{A5F89F03-292C-4B4B-A936-FE039202B26E}" destId="{6D80FB82-6075-46C2-B85E-DC6274E9A0E4}" srcOrd="4" destOrd="0" presId="urn:microsoft.com/office/officeart/2005/8/layout/pyramid2"/>
    <dgm:cxn modelId="{26551C9B-7519-48E0-8521-A517B37C5EEB}" type="presParOf" srcId="{A5F89F03-292C-4B4B-A936-FE039202B26E}" destId="{812971CB-1A1E-4515-8535-DA92795FB2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FAEAD-6277-4C02-BBC9-7F1409CA332C}">
      <dsp:nvSpPr>
        <dsp:cNvPr id="0" name=""/>
        <dsp:cNvSpPr/>
      </dsp:nvSpPr>
      <dsp:spPr>
        <a:xfrm>
          <a:off x="371378" y="0"/>
          <a:ext cx="4208953" cy="403754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41CBDF-3A65-44F6-BE61-F9311B40D295}">
      <dsp:nvSpPr>
        <dsp:cNvPr id="0" name=""/>
        <dsp:cNvSpPr/>
      </dsp:nvSpPr>
      <dsp:spPr>
        <a:xfrm>
          <a:off x="5319" y="1211264"/>
          <a:ext cx="1593831" cy="16150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Effective data collection and behavioral assessment</a:t>
          </a:r>
        </a:p>
      </dsp:txBody>
      <dsp:txXfrm>
        <a:off x="83123" y="1289068"/>
        <a:ext cx="1438223" cy="1459411"/>
      </dsp:txXfrm>
    </dsp:sp>
    <dsp:sp modelId="{6F6A0C64-D8FA-4C96-BF20-460F9FB55EE4}">
      <dsp:nvSpPr>
        <dsp:cNvPr id="0" name=""/>
        <dsp:cNvSpPr/>
      </dsp:nvSpPr>
      <dsp:spPr>
        <a:xfrm>
          <a:off x="1678939" y="1211264"/>
          <a:ext cx="1593831" cy="16150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Evidence-based practices and implementation fidelity</a:t>
          </a:r>
        </a:p>
      </dsp:txBody>
      <dsp:txXfrm>
        <a:off x="1756743" y="1289068"/>
        <a:ext cx="1438223" cy="1459411"/>
      </dsp:txXfrm>
    </dsp:sp>
    <dsp:sp modelId="{F7AE3AB8-7FFD-486B-846E-578B767BD696}">
      <dsp:nvSpPr>
        <dsp:cNvPr id="0" name=""/>
        <dsp:cNvSpPr/>
      </dsp:nvSpPr>
      <dsp:spPr>
        <a:xfrm>
          <a:off x="3352559" y="1211264"/>
          <a:ext cx="1593831" cy="16150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a:t>1. Decreases in problem behavior</a:t>
          </a:r>
        </a:p>
        <a:p>
          <a:pPr lvl="0" algn="l" defTabSz="622300">
            <a:lnSpc>
              <a:spcPct val="90000"/>
            </a:lnSpc>
            <a:spcBef>
              <a:spcPct val="0"/>
            </a:spcBef>
            <a:spcAft>
              <a:spcPct val="35000"/>
            </a:spcAft>
          </a:pPr>
          <a:r>
            <a:rPr lang="en-US" sz="1400" b="1" kern="1200"/>
            <a:t>2. Increases in social skills</a:t>
          </a:r>
        </a:p>
        <a:p>
          <a:pPr lvl="0" algn="l" defTabSz="622300">
            <a:lnSpc>
              <a:spcPct val="90000"/>
            </a:lnSpc>
            <a:spcBef>
              <a:spcPct val="0"/>
            </a:spcBef>
            <a:spcAft>
              <a:spcPct val="35000"/>
            </a:spcAft>
          </a:pPr>
          <a:r>
            <a:rPr lang="en-US" sz="1400" b="1" kern="1200"/>
            <a:t>3. Academic engaged time</a:t>
          </a:r>
          <a:endParaRPr lang="en-US" sz="1400" b="1" kern="1200" dirty="0"/>
        </a:p>
      </dsp:txBody>
      <dsp:txXfrm>
        <a:off x="3430363" y="1289068"/>
        <a:ext cx="1438223" cy="1459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38CC1-175D-498E-9E02-B57E790861A0}">
      <dsp:nvSpPr>
        <dsp:cNvPr id="0" name=""/>
        <dsp:cNvSpPr/>
      </dsp:nvSpPr>
      <dsp:spPr>
        <a:xfrm>
          <a:off x="521882" y="991371"/>
          <a:ext cx="4145775" cy="4145775"/>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CF00266-F4D0-4C5F-816B-70569597784F}">
      <dsp:nvSpPr>
        <dsp:cNvPr id="0" name=""/>
        <dsp:cNvSpPr/>
      </dsp:nvSpPr>
      <dsp:spPr>
        <a:xfrm>
          <a:off x="521882" y="991371"/>
          <a:ext cx="4145775" cy="4145775"/>
        </a:xfrm>
        <a:prstGeom prst="blockArc">
          <a:avLst>
            <a:gd name="adj1" fmla="val 7560000"/>
            <a:gd name="adj2" fmla="val 11880000"/>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850E05-F5E7-4E8E-B6B3-ACA0E9D49EFD}">
      <dsp:nvSpPr>
        <dsp:cNvPr id="0" name=""/>
        <dsp:cNvSpPr/>
      </dsp:nvSpPr>
      <dsp:spPr>
        <a:xfrm>
          <a:off x="521882" y="991371"/>
          <a:ext cx="4145775" cy="4145775"/>
        </a:xfrm>
        <a:prstGeom prst="blockArc">
          <a:avLst>
            <a:gd name="adj1" fmla="val 3240000"/>
            <a:gd name="adj2" fmla="val 7560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15DF3C-5B2B-4425-B4FF-D3B70291A7E8}">
      <dsp:nvSpPr>
        <dsp:cNvPr id="0" name=""/>
        <dsp:cNvSpPr/>
      </dsp:nvSpPr>
      <dsp:spPr>
        <a:xfrm>
          <a:off x="521882" y="991371"/>
          <a:ext cx="4145775" cy="4145775"/>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F5DF0A-B76F-4732-B007-3CF999BF0EBD}">
      <dsp:nvSpPr>
        <dsp:cNvPr id="0" name=""/>
        <dsp:cNvSpPr/>
      </dsp:nvSpPr>
      <dsp:spPr>
        <a:xfrm>
          <a:off x="521882" y="991371"/>
          <a:ext cx="4145775" cy="4145775"/>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63E1268-6950-4A42-BE84-A90809385C25}">
      <dsp:nvSpPr>
        <dsp:cNvPr id="0" name=""/>
        <dsp:cNvSpPr/>
      </dsp:nvSpPr>
      <dsp:spPr>
        <a:xfrm>
          <a:off x="1640736" y="2110225"/>
          <a:ext cx="1908068" cy="190806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t>Results based Tier 3</a:t>
          </a:r>
        </a:p>
      </dsp:txBody>
      <dsp:txXfrm>
        <a:off x="1920166" y="2389655"/>
        <a:ext cx="1349208" cy="1349208"/>
      </dsp:txXfrm>
    </dsp:sp>
    <dsp:sp modelId="{86ED25CC-0EFE-471E-864B-7D849CC9C106}">
      <dsp:nvSpPr>
        <dsp:cNvPr id="0" name=""/>
        <dsp:cNvSpPr/>
      </dsp:nvSpPr>
      <dsp:spPr>
        <a:xfrm>
          <a:off x="1926946" y="371631"/>
          <a:ext cx="1335647" cy="133564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Comprehension</a:t>
          </a:r>
        </a:p>
      </dsp:txBody>
      <dsp:txXfrm>
        <a:off x="2122547" y="567232"/>
        <a:ext cx="944445" cy="944445"/>
      </dsp:txXfrm>
    </dsp:sp>
    <dsp:sp modelId="{2FEF53CF-55EF-4220-8643-F69F91484B65}">
      <dsp:nvSpPr>
        <dsp:cNvPr id="0" name=""/>
        <dsp:cNvSpPr/>
      </dsp:nvSpPr>
      <dsp:spPr>
        <a:xfrm>
          <a:off x="3852649" y="1770736"/>
          <a:ext cx="1335647" cy="133564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solidFill>
                <a:srgbClr val="000000"/>
              </a:solidFill>
            </a:rPr>
            <a:t>Skills</a:t>
          </a:r>
        </a:p>
      </dsp:txBody>
      <dsp:txXfrm>
        <a:off x="4048250" y="1966337"/>
        <a:ext cx="944445" cy="944445"/>
      </dsp:txXfrm>
    </dsp:sp>
    <dsp:sp modelId="{0B2E4B50-BDC5-4A15-A9E7-C0987D520B70}">
      <dsp:nvSpPr>
        <dsp:cNvPr id="0" name=""/>
        <dsp:cNvSpPr/>
      </dsp:nvSpPr>
      <dsp:spPr>
        <a:xfrm>
          <a:off x="3117096" y="4034536"/>
          <a:ext cx="1335647" cy="133564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Professional Supports</a:t>
          </a:r>
        </a:p>
      </dsp:txBody>
      <dsp:txXfrm>
        <a:off x="3312697" y="4230137"/>
        <a:ext cx="944445" cy="944445"/>
      </dsp:txXfrm>
    </dsp:sp>
    <dsp:sp modelId="{8C3C14E2-F8D1-4157-B562-1DBC21AC061E}">
      <dsp:nvSpPr>
        <dsp:cNvPr id="0" name=""/>
        <dsp:cNvSpPr/>
      </dsp:nvSpPr>
      <dsp:spPr>
        <a:xfrm>
          <a:off x="736796" y="4034536"/>
          <a:ext cx="1335647" cy="133564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solidFill>
                <a:srgbClr val="000000"/>
              </a:solidFill>
            </a:rPr>
            <a:t>Aligned infrastructures</a:t>
          </a:r>
        </a:p>
      </dsp:txBody>
      <dsp:txXfrm>
        <a:off x="932397" y="4230137"/>
        <a:ext cx="944445" cy="944445"/>
      </dsp:txXfrm>
    </dsp:sp>
    <dsp:sp modelId="{CDA54A05-C9C7-42D3-A6F6-58778AE1A29C}">
      <dsp:nvSpPr>
        <dsp:cNvPr id="0" name=""/>
        <dsp:cNvSpPr/>
      </dsp:nvSpPr>
      <dsp:spPr>
        <a:xfrm>
          <a:off x="1243" y="1770736"/>
          <a:ext cx="1335647" cy="133564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Policies &amp; procedures</a:t>
          </a:r>
        </a:p>
      </dsp:txBody>
      <dsp:txXfrm>
        <a:off x="196844" y="1966337"/>
        <a:ext cx="944445" cy="944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C4B7D-42E6-4B02-BB3D-A17338148842}">
      <dsp:nvSpPr>
        <dsp:cNvPr id="0" name=""/>
        <dsp:cNvSpPr/>
      </dsp:nvSpPr>
      <dsp:spPr>
        <a:xfrm>
          <a:off x="0" y="0"/>
          <a:ext cx="3510911" cy="4037548"/>
        </a:xfrm>
        <a:prstGeom prst="triangl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37467-8E4E-4EDB-98A7-E94EC7516CA8}">
      <dsp:nvSpPr>
        <dsp:cNvPr id="0" name=""/>
        <dsp:cNvSpPr/>
      </dsp:nvSpPr>
      <dsp:spPr>
        <a:xfrm>
          <a:off x="1755455" y="399181"/>
          <a:ext cx="2282092" cy="955763"/>
        </a:xfrm>
        <a:prstGeom prst="round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Wraparound based (Person-centered plans, functional analysis, multiple expertise)</a:t>
          </a:r>
        </a:p>
      </dsp:txBody>
      <dsp:txXfrm>
        <a:off x="1802112" y="445838"/>
        <a:ext cx="2188778" cy="862449"/>
      </dsp:txXfrm>
    </dsp:sp>
    <dsp:sp modelId="{BF5E6E49-5D5F-419A-9449-D6F79006882A}">
      <dsp:nvSpPr>
        <dsp:cNvPr id="0" name=""/>
        <dsp:cNvSpPr/>
      </dsp:nvSpPr>
      <dsp:spPr>
        <a:xfrm>
          <a:off x="1755455" y="1481157"/>
          <a:ext cx="2282092" cy="955763"/>
        </a:xfrm>
        <a:prstGeom prst="roundRect">
          <a:avLst/>
        </a:prstGeom>
        <a:solidFill>
          <a:schemeClr val="lt1">
            <a:alpha val="90000"/>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Team based (PTR)</a:t>
          </a:r>
        </a:p>
      </dsp:txBody>
      <dsp:txXfrm>
        <a:off x="1802112" y="1527814"/>
        <a:ext cx="2188778" cy="862449"/>
      </dsp:txXfrm>
    </dsp:sp>
    <dsp:sp modelId="{6D80FB82-6075-46C2-B85E-DC6274E9A0E4}">
      <dsp:nvSpPr>
        <dsp:cNvPr id="0" name=""/>
        <dsp:cNvSpPr/>
      </dsp:nvSpPr>
      <dsp:spPr>
        <a:xfrm>
          <a:off x="1755455" y="2556390"/>
          <a:ext cx="2282092" cy="955763"/>
        </a:xfrm>
        <a:prstGeom prst="roundRect">
          <a:avLst/>
        </a:prstGeom>
        <a:solidFill>
          <a:schemeClr val="lt1">
            <a:alpha val="90000"/>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Consultant-based (Brief PTR)</a:t>
          </a:r>
        </a:p>
      </dsp:txBody>
      <dsp:txXfrm>
        <a:off x="1802112" y="2603047"/>
        <a:ext cx="2188778" cy="8624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E71D5-B529-45BF-BF3C-561792AC8C0E}"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BA63B-6ECB-44B5-ABF4-8D894679229E}" type="slidenum">
              <a:rPr lang="en-US" smtClean="0"/>
              <a:t>‹#›</a:t>
            </a:fld>
            <a:endParaRPr lang="en-US"/>
          </a:p>
        </p:txBody>
      </p:sp>
    </p:spTree>
    <p:extLst>
      <p:ext uri="{BB962C8B-B14F-4D97-AF65-F5344CB8AC3E}">
        <p14:creationId xmlns:p14="http://schemas.microsoft.com/office/powerpoint/2010/main" val="156330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1</a:t>
            </a:fld>
            <a:endParaRPr lang="en-US"/>
          </a:p>
        </p:txBody>
      </p:sp>
    </p:spTree>
    <p:extLst>
      <p:ext uri="{BB962C8B-B14F-4D97-AF65-F5344CB8AC3E}">
        <p14:creationId xmlns:p14="http://schemas.microsoft.com/office/powerpoint/2010/main" val="318595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Back</a:t>
            </a:r>
            <a:r>
              <a:rPr lang="en-US" baseline="0" dirty="0" smtClean="0">
                <a:effectLst/>
              </a:rPr>
              <a:t> to FBA’s/BIP’s and some of the problems that we are seeing. Many are </a:t>
            </a:r>
            <a:r>
              <a:rPr lang="en-US" dirty="0" smtClean="0">
                <a:effectLst/>
              </a:rPr>
              <a:t>doing a wonderful job with FBA’s/BIP’s but we know overall most</a:t>
            </a:r>
            <a:r>
              <a:rPr lang="en-US" baseline="0" dirty="0" smtClean="0">
                <a:effectLst/>
              </a:rPr>
              <a:t> are</a:t>
            </a:r>
            <a:r>
              <a:rPr lang="en-US" dirty="0" smtClean="0">
                <a:effectLst/>
              </a:rPr>
              <a:t> not. They</a:t>
            </a:r>
            <a:r>
              <a:rPr lang="en-US" baseline="0" dirty="0" smtClean="0">
                <a:effectLst/>
              </a:rPr>
              <a:t> a</a:t>
            </a:r>
            <a:r>
              <a:rPr lang="en-US" dirty="0" smtClean="0">
                <a:effectLst/>
              </a:rPr>
              <a:t>re not done with technical adequacy, they're done mainly filling out forms and sticking them in folders and nobody doing anything differently. So we're not going to go through all the multiple problems of FBA’s because I'm sure most of you have heard about it before.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10</a:t>
            </a:fld>
            <a:endParaRPr lang="en-US"/>
          </a:p>
        </p:txBody>
      </p:sp>
    </p:spTree>
    <p:extLst>
      <p:ext uri="{BB962C8B-B14F-4D97-AF65-F5344CB8AC3E}">
        <p14:creationId xmlns:p14="http://schemas.microsoft.com/office/powerpoint/2010/main" val="7405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So why are we having these problems? </a:t>
            </a:r>
            <a:r>
              <a:rPr lang="en-US" dirty="0" smtClean="0">
                <a:effectLst/>
              </a:rPr>
              <a:t>Those of you not </a:t>
            </a:r>
            <a:r>
              <a:rPr lang="en-US" dirty="0" smtClean="0">
                <a:effectLst/>
              </a:rPr>
              <a:t>administrators or in a leadership role</a:t>
            </a:r>
            <a:r>
              <a:rPr lang="en-US" baseline="0" dirty="0" smtClean="0">
                <a:effectLst/>
              </a:rPr>
              <a:t> </a:t>
            </a:r>
            <a:r>
              <a:rPr lang="en-US" dirty="0" smtClean="0">
                <a:effectLst/>
              </a:rPr>
              <a:t>know</a:t>
            </a:r>
            <a:r>
              <a:rPr lang="en-US" baseline="0" dirty="0" smtClean="0">
                <a:effectLst/>
              </a:rPr>
              <a:t> </a:t>
            </a:r>
            <a:r>
              <a:rPr lang="en-US" dirty="0" smtClean="0">
                <a:effectLst/>
              </a:rPr>
              <a:t>you don't hold power to change your system but you can be a force in promoting and getting people to think about changing the system. </a:t>
            </a:r>
          </a:p>
          <a:p>
            <a:endParaRPr lang="en-US" dirty="0" smtClean="0">
              <a:effectLst/>
            </a:endParaRPr>
          </a:p>
          <a:p>
            <a:r>
              <a:rPr lang="en-US" dirty="0" smtClean="0">
                <a:effectLst/>
              </a:rPr>
              <a:t>There are no guidelines for Tier 3. I know the national PBS center is now going to work on getting the schools to address Tiers two and three. We also know that if you can get a system that you're always going to have a shortage of people who have the skills at this advanced level and would be able to support students,</a:t>
            </a:r>
            <a:r>
              <a:rPr lang="en-US" baseline="0" dirty="0" smtClean="0">
                <a:effectLst/>
              </a:rPr>
              <a:t> </a:t>
            </a:r>
            <a:r>
              <a:rPr lang="en-US" dirty="0" smtClean="0">
                <a:effectLst/>
              </a:rPr>
              <a:t>teachers,</a:t>
            </a:r>
            <a:r>
              <a:rPr lang="en-US" baseline="0" dirty="0" smtClean="0">
                <a:effectLst/>
              </a:rPr>
              <a:t> </a:t>
            </a:r>
            <a:r>
              <a:rPr lang="en-US" dirty="0" smtClean="0">
                <a:effectLst/>
              </a:rPr>
              <a:t>principals, and administrators to be able to do effective Tier three interventions.</a:t>
            </a:r>
            <a:r>
              <a:rPr lang="en-US" baseline="0" dirty="0" smtClean="0">
                <a:effectLst/>
              </a:rPr>
              <a:t> Not</a:t>
            </a:r>
            <a:r>
              <a:rPr lang="en-US" dirty="0" smtClean="0">
                <a:effectLst/>
              </a:rPr>
              <a:t> only is there a</a:t>
            </a:r>
            <a:r>
              <a:rPr lang="en-US" baseline="0" dirty="0" smtClean="0">
                <a:effectLst/>
              </a:rPr>
              <a:t> </a:t>
            </a:r>
            <a:r>
              <a:rPr lang="en-US" dirty="0" smtClean="0">
                <a:effectLst/>
              </a:rPr>
              <a:t>lack of the personnel, but there’s limited resources for support. Trying to figure out how to coach somebody</a:t>
            </a:r>
            <a:r>
              <a:rPr lang="en-US" baseline="0" dirty="0" smtClean="0">
                <a:effectLst/>
              </a:rPr>
              <a:t> </a:t>
            </a:r>
            <a:r>
              <a:rPr lang="en-US" dirty="0" smtClean="0">
                <a:effectLst/>
              </a:rPr>
              <a:t>is sometimes very challenging for schools if they if they don't carve out a position, for example, school psychologists. They</a:t>
            </a:r>
            <a:r>
              <a:rPr lang="en-US" baseline="0" dirty="0" smtClean="0">
                <a:effectLst/>
              </a:rPr>
              <a:t> want to work with </a:t>
            </a:r>
            <a:r>
              <a:rPr lang="en-US" dirty="0" smtClean="0">
                <a:effectLst/>
              </a:rPr>
              <a:t>teachers to help them implement behavior interventions; however, they are limited to how often they can go in and help that teacher because the district</a:t>
            </a:r>
            <a:r>
              <a:rPr lang="en-US" baseline="0" dirty="0" smtClean="0">
                <a:effectLst/>
              </a:rPr>
              <a:t> may have a shortage. </a:t>
            </a:r>
            <a:r>
              <a:rPr lang="en-US" dirty="0" smtClean="0">
                <a:effectLst/>
              </a:rPr>
              <a:t>It is a challenge for districts to figure out job roles and responsibilities and to be able</a:t>
            </a:r>
            <a:r>
              <a:rPr lang="en-US" baseline="0" dirty="0" smtClean="0">
                <a:effectLst/>
              </a:rPr>
              <a:t> to have </a:t>
            </a:r>
            <a:r>
              <a:rPr lang="en-US" dirty="0" smtClean="0">
                <a:effectLst/>
              </a:rPr>
              <a:t>enough commitment to doing behavioral support that</a:t>
            </a:r>
            <a:r>
              <a:rPr lang="en-US" baseline="0" dirty="0" smtClean="0">
                <a:effectLst/>
              </a:rPr>
              <a:t> functional behavior assessments and plans are a job duty</a:t>
            </a:r>
            <a:r>
              <a:rPr lang="en-US" dirty="0" smtClean="0">
                <a:effectLst/>
              </a:rPr>
              <a:t>. </a:t>
            </a:r>
          </a:p>
          <a:p>
            <a:endParaRPr lang="en-US" dirty="0" smtClean="0">
              <a:effectLst/>
            </a:endParaRPr>
          </a:p>
          <a:p>
            <a:r>
              <a:rPr lang="en-US" dirty="0" smtClean="0">
                <a:effectLst/>
              </a:rPr>
              <a:t>Another</a:t>
            </a:r>
            <a:r>
              <a:rPr lang="en-US" baseline="0" dirty="0" smtClean="0">
                <a:effectLst/>
              </a:rPr>
              <a:t> challenge that schools face in regards to FBA’s/BIP’s is the difficulty in making systematic change.</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11</a:t>
            </a:fld>
            <a:endParaRPr lang="en-US"/>
          </a:p>
        </p:txBody>
      </p:sp>
    </p:spTree>
    <p:extLst>
      <p:ext uri="{BB962C8B-B14F-4D97-AF65-F5344CB8AC3E}">
        <p14:creationId xmlns:p14="http://schemas.microsoft.com/office/powerpoint/2010/main" val="364762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Higgins, Weiner, and Young looked at teaming for systems change.</a:t>
            </a:r>
            <a:r>
              <a:rPr lang="en-US" baseline="0" dirty="0" smtClean="0">
                <a:effectLst/>
              </a:rPr>
              <a:t> The </a:t>
            </a:r>
            <a:r>
              <a:rPr lang="en-US" dirty="0" smtClean="0">
                <a:effectLst/>
              </a:rPr>
              <a:t>purpose of the</a:t>
            </a:r>
            <a:r>
              <a:rPr lang="en-US" baseline="0" dirty="0" smtClean="0">
                <a:effectLst/>
              </a:rPr>
              <a:t> Tier 3</a:t>
            </a:r>
            <a:r>
              <a:rPr lang="en-US" dirty="0" smtClean="0">
                <a:effectLst/>
              </a:rPr>
              <a:t> team is related</a:t>
            </a:r>
            <a:r>
              <a:rPr lang="en-US" baseline="0" dirty="0" smtClean="0">
                <a:effectLst/>
              </a:rPr>
              <a:t> to systematic change because a major aspect is </a:t>
            </a:r>
            <a:r>
              <a:rPr lang="en-US" dirty="0" smtClean="0">
                <a:effectLst/>
              </a:rPr>
              <a:t>to create and implement an organization-wide change strategy based on a vision that's strategic. During action planning, one of the first steps is to develop a</a:t>
            </a:r>
            <a:r>
              <a:rPr lang="en-US" baseline="0" dirty="0" smtClean="0">
                <a:effectLst/>
              </a:rPr>
              <a:t> team’s </a:t>
            </a:r>
            <a:r>
              <a:rPr lang="en-US" dirty="0" smtClean="0">
                <a:effectLst/>
              </a:rPr>
              <a:t>strategic vision to what this team is going to do. At times,</a:t>
            </a:r>
            <a:r>
              <a:rPr lang="en-US" baseline="0" dirty="0" smtClean="0">
                <a:effectLst/>
              </a:rPr>
              <a:t> </a:t>
            </a:r>
            <a:r>
              <a:rPr lang="en-US" dirty="0" smtClean="0">
                <a:effectLst/>
              </a:rPr>
              <a:t>what we need to do is revisit that vision, and remind people of that vision because everything that you do should then contribute toward achieving your vision. </a:t>
            </a:r>
          </a:p>
          <a:p>
            <a:endParaRPr lang="en-US" dirty="0" smtClean="0">
              <a:effectLst/>
            </a:endParaRPr>
          </a:p>
          <a:p>
            <a:r>
              <a:rPr lang="en-US" dirty="0" smtClean="0">
                <a:effectLst/>
              </a:rPr>
              <a:t>The team also is responsible</a:t>
            </a:r>
            <a:r>
              <a:rPr lang="en-US" baseline="0" dirty="0" smtClean="0">
                <a:effectLst/>
              </a:rPr>
              <a:t> for </a:t>
            </a:r>
            <a:r>
              <a:rPr lang="en-US" dirty="0" smtClean="0">
                <a:effectLst/>
              </a:rPr>
              <a:t>gaining buy-in from the organization or the district. On this vision and on this plan that you have, you're going</a:t>
            </a:r>
            <a:r>
              <a:rPr lang="en-US" baseline="0" dirty="0" smtClean="0">
                <a:effectLst/>
              </a:rPr>
              <a:t> to</a:t>
            </a:r>
            <a:r>
              <a:rPr lang="en-US" dirty="0" smtClean="0">
                <a:effectLst/>
              </a:rPr>
              <a:t> have to do various activities to get that buy-in the same ways for gaining buy-in for Tier 1 services in your schools.</a:t>
            </a:r>
            <a:r>
              <a:rPr lang="en-US" baseline="0" dirty="0" smtClean="0">
                <a:effectLst/>
              </a:rPr>
              <a:t> For example, you may need to conduct </a:t>
            </a:r>
            <a:r>
              <a:rPr lang="en-US" dirty="0" smtClean="0">
                <a:effectLst/>
              </a:rPr>
              <a:t>surveys with your teachers to find out the problem behaviors. You’re going</a:t>
            </a:r>
            <a:r>
              <a:rPr lang="en-US" baseline="0" dirty="0" smtClean="0">
                <a:effectLst/>
              </a:rPr>
              <a:t> to</a:t>
            </a:r>
            <a:r>
              <a:rPr lang="en-US" dirty="0" smtClean="0">
                <a:effectLst/>
              </a:rPr>
              <a:t> want to get buy-in from the people who are really invested in Tier 3 and are going to be implementing the changes. Receiving buy-in from the right teachers will increase the</a:t>
            </a:r>
            <a:r>
              <a:rPr lang="en-US" baseline="0" dirty="0" smtClean="0">
                <a:effectLst/>
              </a:rPr>
              <a:t> amount that</a:t>
            </a:r>
            <a:r>
              <a:rPr lang="en-US" dirty="0" smtClean="0">
                <a:effectLst/>
              </a:rPr>
              <a:t> people actually participate</a:t>
            </a:r>
            <a:r>
              <a:rPr lang="en-US" baseline="0" dirty="0" smtClean="0">
                <a:effectLst/>
              </a:rPr>
              <a:t> with fidelity.</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12</a:t>
            </a:fld>
            <a:endParaRPr lang="en-US"/>
          </a:p>
        </p:txBody>
      </p:sp>
    </p:spTree>
    <p:extLst>
      <p:ext uri="{BB962C8B-B14F-4D97-AF65-F5344CB8AC3E}">
        <p14:creationId xmlns:p14="http://schemas.microsoft.com/office/powerpoint/2010/main" val="342510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Higgins</a:t>
            </a:r>
            <a:r>
              <a:rPr lang="en-US" baseline="0" dirty="0" smtClean="0">
                <a:effectLst/>
              </a:rPr>
              <a:t> et al. (2012) also discusses the </a:t>
            </a:r>
            <a:r>
              <a:rPr lang="en-US" dirty="0" smtClean="0">
                <a:effectLst/>
              </a:rPr>
              <a:t>enablers of a team. Not only does the team need to be able to coach others but people on the team need to be a coach. By interacting</a:t>
            </a:r>
            <a:r>
              <a:rPr lang="en-US" baseline="0" dirty="0" smtClean="0">
                <a:effectLst/>
              </a:rPr>
              <a:t> with one another as well as the organization, this increases competency and builds skills, allowing the organization as a whole to grow. This framework is in the conceptual stages, but it emphasizes the necessity of having the right people on your team. An important aspect of the</a:t>
            </a:r>
            <a:r>
              <a:rPr lang="en-US" dirty="0" smtClean="0">
                <a:effectLst/>
              </a:rPr>
              <a:t> framework and structure for this team to operate as a supportive context is that your administration and leadership at the top need to recognize a commitment to this team. This</a:t>
            </a:r>
            <a:r>
              <a:rPr lang="en-US" baseline="0" dirty="0" smtClean="0">
                <a:effectLst/>
              </a:rPr>
              <a:t> ensures that </a:t>
            </a:r>
            <a:r>
              <a:rPr lang="en-US" dirty="0" smtClean="0">
                <a:effectLst/>
              </a:rPr>
              <a:t>everyone is on the same page about the responsibilities of the team.</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13</a:t>
            </a:fld>
            <a:endParaRPr lang="en-US"/>
          </a:p>
        </p:txBody>
      </p:sp>
    </p:spTree>
    <p:extLst>
      <p:ext uri="{BB962C8B-B14F-4D97-AF65-F5344CB8AC3E}">
        <p14:creationId xmlns:p14="http://schemas.microsoft.com/office/powerpoint/2010/main" val="133412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There</a:t>
            </a:r>
            <a:r>
              <a:rPr lang="en-US" baseline="0" dirty="0" smtClean="0">
                <a:effectLst/>
              </a:rPr>
              <a:t> are</a:t>
            </a:r>
            <a:r>
              <a:rPr lang="en-US" dirty="0" smtClean="0">
                <a:effectLst/>
              </a:rPr>
              <a:t> several factors for the context of the teaming considerations. These</a:t>
            </a:r>
            <a:r>
              <a:rPr lang="en-US" baseline="0" dirty="0" smtClean="0">
                <a:effectLst/>
              </a:rPr>
              <a:t> factors are borrowed from the </a:t>
            </a:r>
            <a:r>
              <a:rPr lang="en-US" dirty="0" smtClean="0">
                <a:effectLst/>
              </a:rPr>
              <a:t>Higgins et al. (2012) article.</a:t>
            </a:r>
          </a:p>
          <a:p>
            <a:pPr marL="171450" indent="-171450">
              <a:buFont typeface="Arial" panose="020B0604020202020204" pitchFamily="34" charset="0"/>
              <a:buChar char="•"/>
            </a:pPr>
            <a:r>
              <a:rPr lang="en-US" dirty="0" smtClean="0">
                <a:effectLst/>
              </a:rPr>
              <a:t>Factor</a:t>
            </a:r>
            <a:r>
              <a:rPr lang="en-US" baseline="0" dirty="0" smtClean="0">
                <a:effectLst/>
              </a:rPr>
              <a:t>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Want to make sure that the Team is a “real” team, meaning w</a:t>
            </a:r>
            <a:r>
              <a:rPr lang="en-US" dirty="0" smtClean="0">
                <a:effectLst/>
              </a:rPr>
              <a:t>hen you create</a:t>
            </a:r>
            <a:r>
              <a:rPr lang="en-US" baseline="0" dirty="0" smtClean="0">
                <a:effectLst/>
              </a:rPr>
              <a:t> a team</a:t>
            </a:r>
            <a:r>
              <a:rPr lang="en-US" dirty="0" smtClean="0">
                <a:effectLst/>
              </a:rPr>
              <a:t>, you define your team members and their purpose/role they serve on the team</a:t>
            </a:r>
            <a:r>
              <a:rPr lang="en-US" baseline="0" dirty="0" smtClean="0">
                <a:effectLst/>
              </a:rPr>
              <a:t>. The </a:t>
            </a:r>
            <a:r>
              <a:rPr lang="en-US" dirty="0" smtClean="0">
                <a:effectLst/>
              </a:rPr>
              <a:t>team</a:t>
            </a:r>
            <a:r>
              <a:rPr lang="en-US" baseline="0" dirty="0" smtClean="0">
                <a:effectLst/>
              </a:rPr>
              <a:t> cannot</a:t>
            </a:r>
            <a:r>
              <a:rPr lang="en-US" dirty="0" smtClean="0">
                <a:effectLst/>
              </a:rPr>
              <a:t> just be a bunch of experts;</a:t>
            </a:r>
            <a:r>
              <a:rPr lang="en-US" baseline="0" dirty="0" smtClean="0">
                <a:effectLst/>
              </a:rPr>
              <a:t> instead they are </a:t>
            </a:r>
            <a:r>
              <a:rPr lang="en-US" dirty="0" smtClean="0">
                <a:effectLst/>
              </a:rPr>
              <a:t>people who have a specific area of</a:t>
            </a:r>
            <a:r>
              <a:rPr lang="en-US" baseline="0" dirty="0" smtClean="0">
                <a:effectLst/>
              </a:rPr>
              <a:t> knowledge and experience that is beneficial for the team</a:t>
            </a:r>
            <a:r>
              <a:rPr lang="en-US" dirty="0" smtClean="0">
                <a:effectLst/>
              </a:rPr>
              <a:t>. The team must be inter-dependent upon each other because that's how you're all going to learn from each other. There should also be a specific purpose of your collaboration, not to just</a:t>
            </a:r>
            <a:r>
              <a:rPr lang="en-US" baseline="0" dirty="0" smtClean="0">
                <a:effectLst/>
              </a:rPr>
              <a:t> </a:t>
            </a:r>
            <a:r>
              <a:rPr lang="en-US" dirty="0" smtClean="0">
                <a:effectLst/>
              </a:rPr>
              <a:t>sit on the team. Higgins</a:t>
            </a:r>
            <a:r>
              <a:rPr lang="en-US" baseline="0" dirty="0" smtClean="0">
                <a:effectLst/>
              </a:rPr>
              <a:t> </a:t>
            </a:r>
            <a:r>
              <a:rPr lang="en-US" dirty="0" smtClean="0">
                <a:effectLst/>
              </a:rPr>
              <a:t>encouraged us to think about roles on the team instead</a:t>
            </a:r>
            <a:r>
              <a:rPr lang="en-US" baseline="0" dirty="0" smtClean="0">
                <a:effectLst/>
              </a:rPr>
              <a:t> of people </a:t>
            </a:r>
            <a:r>
              <a:rPr lang="en-US" dirty="0" smtClean="0">
                <a:effectLst/>
              </a:rPr>
              <a:t>because in schools, people come and go. It happens too</a:t>
            </a:r>
            <a:r>
              <a:rPr lang="en-US" baseline="0" dirty="0" smtClean="0">
                <a:effectLst/>
              </a:rPr>
              <a:t> often where one individual holds the team together and when they leave, the entire team dissolves. You want to ensure </a:t>
            </a:r>
            <a:r>
              <a:rPr lang="en-US" dirty="0" smtClean="0">
                <a:effectLst/>
              </a:rPr>
              <a:t>that the roles on the team are stable so that if a person leaves the role is still there.</a:t>
            </a:r>
            <a:endParaRPr lang="en-US" baseline="0" dirty="0" smtClean="0">
              <a:effectLst/>
            </a:endParaRPr>
          </a:p>
          <a:p>
            <a:pPr marL="171450" indent="-171450">
              <a:buFont typeface="Arial" panose="020B0604020202020204" pitchFamily="34" charset="0"/>
              <a:buChar char="•"/>
            </a:pPr>
            <a:r>
              <a:rPr lang="en-US" baseline="0" dirty="0" smtClean="0">
                <a:effectLst/>
              </a:rPr>
              <a:t>Factor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Next,</a:t>
            </a:r>
            <a:r>
              <a:rPr lang="en-US" baseline="0" dirty="0" smtClean="0">
                <a:effectLst/>
              </a:rPr>
              <a:t> teams must </a:t>
            </a:r>
            <a:r>
              <a:rPr lang="en-US" dirty="0" smtClean="0">
                <a:effectLst/>
              </a:rPr>
              <a:t>have that compelling direction with a clear purpose. One</a:t>
            </a:r>
            <a:r>
              <a:rPr lang="en-US" baseline="0" dirty="0" smtClean="0">
                <a:effectLst/>
              </a:rPr>
              <a:t> </a:t>
            </a:r>
            <a:r>
              <a:rPr lang="en-US" dirty="0" smtClean="0">
                <a:effectLst/>
              </a:rPr>
              <a:t>compelling reason for creating</a:t>
            </a:r>
            <a:r>
              <a:rPr lang="en-US" baseline="0" dirty="0" smtClean="0">
                <a:effectLst/>
              </a:rPr>
              <a:t> a </a:t>
            </a:r>
            <a:r>
              <a:rPr lang="en-US" dirty="0" smtClean="0">
                <a:effectLst/>
              </a:rPr>
              <a:t>team may be due to</a:t>
            </a:r>
            <a:r>
              <a:rPr lang="en-US" baseline="0" dirty="0" smtClean="0">
                <a:effectLst/>
              </a:rPr>
              <a:t> </a:t>
            </a:r>
            <a:r>
              <a:rPr lang="en-US" dirty="0" smtClean="0">
                <a:effectLst/>
              </a:rPr>
              <a:t>failures at Tier</a:t>
            </a:r>
            <a:r>
              <a:rPr lang="en-US" baseline="0" dirty="0" smtClean="0">
                <a:effectLst/>
              </a:rPr>
              <a:t> 2 and 3 levels; for example,</a:t>
            </a:r>
            <a:r>
              <a:rPr lang="en-US" dirty="0" smtClean="0">
                <a:effectLst/>
              </a:rPr>
              <a:t> a school may not be successful with children</a:t>
            </a:r>
            <a:r>
              <a:rPr lang="en-US" baseline="0" dirty="0" smtClean="0">
                <a:effectLst/>
              </a:rPr>
              <a:t> </a:t>
            </a:r>
            <a:r>
              <a:rPr lang="en-US" dirty="0" smtClean="0">
                <a:effectLst/>
              </a:rPr>
              <a:t>at the individualized levels and</a:t>
            </a:r>
            <a:r>
              <a:rPr lang="en-US" baseline="0" dirty="0" smtClean="0">
                <a:effectLst/>
              </a:rPr>
              <a:t> </a:t>
            </a:r>
            <a:r>
              <a:rPr lang="en-US" dirty="0" smtClean="0">
                <a:effectLst/>
              </a:rPr>
              <a:t>not able to successfully reduce problem behavior</a:t>
            </a:r>
            <a:r>
              <a:rPr lang="en-US" baseline="0" dirty="0" smtClean="0">
                <a:effectLst/>
              </a:rPr>
              <a:t> due to </a:t>
            </a:r>
            <a:r>
              <a:rPr lang="en-US" dirty="0" smtClean="0">
                <a:effectLst/>
              </a:rPr>
              <a:t>too much use of restraints, seclusion incidents, or suspensions.</a:t>
            </a:r>
            <a:r>
              <a:rPr lang="en-US" baseline="0" dirty="0" smtClean="0">
                <a:effectLst/>
              </a:rPr>
              <a:t> With these examples, there is definitely </a:t>
            </a:r>
            <a:r>
              <a:rPr lang="en-US" dirty="0" smtClean="0">
                <a:effectLst/>
              </a:rPr>
              <a:t>an impactful purpose of this team to decide</a:t>
            </a:r>
            <a:r>
              <a:rPr lang="en-US" baseline="0" dirty="0" smtClean="0">
                <a:effectLst/>
              </a:rPr>
              <a:t> how to assess </a:t>
            </a:r>
            <a:r>
              <a:rPr lang="en-US" dirty="0" smtClean="0">
                <a:effectLst/>
              </a:rPr>
              <a:t>Tier 3 support as a </a:t>
            </a:r>
            <a:r>
              <a:rPr lang="en-US" dirty="0" smtClean="0">
                <a:effectLst/>
              </a:rPr>
              <a:t>system, </a:t>
            </a:r>
            <a:r>
              <a:rPr lang="en-US" dirty="0" smtClean="0">
                <a:effectLst/>
              </a:rPr>
              <a:t>so the team can get to the root of the issue. The team can discuss</a:t>
            </a:r>
            <a:r>
              <a:rPr lang="en-US" baseline="0" dirty="0" smtClean="0">
                <a:effectLst/>
              </a:rPr>
              <a:t> what is going </a:t>
            </a:r>
            <a:r>
              <a:rPr lang="en-US" dirty="0" smtClean="0">
                <a:effectLst/>
              </a:rPr>
              <a:t>well and what isn’t</a:t>
            </a:r>
            <a:r>
              <a:rPr lang="en-US" baseline="0" dirty="0" smtClean="0">
                <a:effectLst/>
              </a:rPr>
              <a:t> in regards to interventions and strategies as well as assessing fidelity of implementation</a:t>
            </a:r>
            <a:r>
              <a:rPr lang="en-US" dirty="0" smtClean="0">
                <a:effectLst/>
              </a:rPr>
              <a:t>. Again, all of those things that you look at when you evaluate your Tier 1</a:t>
            </a:r>
            <a:r>
              <a:rPr lang="en-US" baseline="0" dirty="0" smtClean="0">
                <a:effectLst/>
              </a:rPr>
              <a:t> </a:t>
            </a:r>
            <a:r>
              <a:rPr lang="en-US" dirty="0" smtClean="0">
                <a:effectLst/>
              </a:rPr>
              <a:t>data can also</a:t>
            </a:r>
            <a:r>
              <a:rPr lang="en-US" baseline="0" dirty="0" smtClean="0">
                <a:effectLst/>
              </a:rPr>
              <a:t> apply to Tier 3 data. </a:t>
            </a:r>
          </a:p>
          <a:p>
            <a:pPr marL="171450" indent="-171450">
              <a:buFont typeface="Arial" panose="020B0604020202020204" pitchFamily="34" charset="0"/>
              <a:buChar char="•"/>
            </a:pPr>
            <a:r>
              <a:rPr lang="en-US" baseline="0" dirty="0" smtClean="0">
                <a:effectLst/>
              </a:rPr>
              <a:t>Factor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The next factor is structure which include the importance of clearly defining tasks when creating an action plan. For example,</a:t>
            </a:r>
            <a:r>
              <a:rPr lang="en-US" baseline="0" dirty="0" smtClean="0">
                <a:effectLst/>
              </a:rPr>
              <a:t> not simply stating that someone will send email…go more in depth and state who will put together the resources in the email and who will send it and who will receive it. It is also important for t</a:t>
            </a:r>
            <a:r>
              <a:rPr lang="en-US" dirty="0" smtClean="0">
                <a:effectLst/>
              </a:rPr>
              <a:t>eams to</a:t>
            </a:r>
            <a:r>
              <a:rPr lang="en-US" baseline="0" dirty="0" smtClean="0">
                <a:effectLst/>
              </a:rPr>
              <a:t> </a:t>
            </a:r>
            <a:r>
              <a:rPr lang="en-US" dirty="0" smtClean="0">
                <a:effectLst/>
              </a:rPr>
              <a:t>have good norms established, including the norms of their behavior</a:t>
            </a:r>
            <a:r>
              <a:rPr lang="en-US" baseline="0" dirty="0" smtClean="0">
                <a:effectLst/>
              </a:rPr>
              <a:t> and</a:t>
            </a:r>
            <a:r>
              <a:rPr lang="en-US" dirty="0" smtClean="0">
                <a:effectLst/>
              </a:rPr>
              <a:t> their expectations. How are you going to behave as a team?</a:t>
            </a:r>
            <a:r>
              <a:rPr lang="en-US" baseline="0" dirty="0" smtClean="0">
                <a:effectLst/>
              </a:rPr>
              <a:t> </a:t>
            </a:r>
            <a:r>
              <a:rPr lang="en-US" dirty="0" smtClean="0">
                <a:effectLst/>
              </a:rPr>
              <a:t>How are you going to come to consensus? How are you going to have discussions?</a:t>
            </a:r>
            <a:r>
              <a:rPr lang="en-US" baseline="0" dirty="0" smtClean="0">
                <a:effectLst/>
              </a:rPr>
              <a:t> </a:t>
            </a:r>
            <a:r>
              <a:rPr lang="en-US" dirty="0" smtClean="0">
                <a:effectLst/>
              </a:rPr>
              <a:t>How are you going to be able to respect and honor everyone?</a:t>
            </a:r>
            <a:r>
              <a:rPr lang="en-US" baseline="0" dirty="0" smtClean="0">
                <a:effectLst/>
              </a:rPr>
              <a:t> </a:t>
            </a:r>
            <a:r>
              <a:rPr lang="en-US" dirty="0" smtClean="0">
                <a:effectLst/>
              </a:rPr>
              <a:t>Establish clear norms of your behaviors and in your expected outcomes and your commitments so that everybody's accountable on your team. Also,</a:t>
            </a:r>
            <a:r>
              <a:rPr lang="en-US" baseline="0" dirty="0" smtClean="0">
                <a:effectLst/>
              </a:rPr>
              <a:t> teams need to have an adequate size and skills that are aligned. For example, </a:t>
            </a:r>
            <a:r>
              <a:rPr lang="en-US" dirty="0" smtClean="0">
                <a:effectLst/>
              </a:rPr>
              <a:t>when putting a team together, you might want to think about the</a:t>
            </a:r>
            <a:r>
              <a:rPr lang="en-US" baseline="0" dirty="0" smtClean="0">
                <a:effectLst/>
              </a:rPr>
              <a:t> necessary</a:t>
            </a:r>
            <a:r>
              <a:rPr lang="en-US" dirty="0" smtClean="0">
                <a:effectLst/>
              </a:rPr>
              <a:t> roles first because</a:t>
            </a:r>
            <a:r>
              <a:rPr lang="en-US" baseline="0" dirty="0" smtClean="0">
                <a:effectLst/>
              </a:rPr>
              <a:t> sometimes, one person can fill multiple roles but you want to ensure there are </a:t>
            </a:r>
            <a:r>
              <a:rPr lang="en-US" dirty="0" smtClean="0">
                <a:effectLst/>
              </a:rPr>
              <a:t>enough members on your team to cover all the roles that you've defined. </a:t>
            </a:r>
            <a:endParaRPr lang="en-US" baseline="0" dirty="0" smtClean="0">
              <a:effectLst/>
            </a:endParaRPr>
          </a:p>
          <a:p>
            <a:pPr marL="171450" indent="-171450">
              <a:buFont typeface="Arial" panose="020B0604020202020204" pitchFamily="34" charset="0"/>
              <a:buChar char="•"/>
            </a:pPr>
            <a:r>
              <a:rPr lang="en-US" baseline="0" dirty="0" smtClean="0">
                <a:effectLst/>
              </a:rPr>
              <a:t>Factor 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Lastly, teams need</a:t>
            </a:r>
            <a:r>
              <a:rPr lang="en-US" baseline="0" dirty="0" smtClean="0">
                <a:effectLst/>
              </a:rPr>
              <a:t> </a:t>
            </a:r>
            <a:r>
              <a:rPr lang="en-US" dirty="0" smtClean="0">
                <a:effectLst/>
              </a:rPr>
              <a:t>supportive</a:t>
            </a:r>
            <a:r>
              <a:rPr lang="en-US" baseline="0" dirty="0" smtClean="0">
                <a:effectLst/>
              </a:rPr>
              <a:t> </a:t>
            </a:r>
            <a:r>
              <a:rPr lang="en-US" dirty="0" smtClean="0">
                <a:effectLst/>
              </a:rPr>
              <a:t>organizational context which means</a:t>
            </a:r>
            <a:r>
              <a:rPr lang="en-US" baseline="0" dirty="0" smtClean="0">
                <a:effectLst/>
              </a:rPr>
              <a:t> your superiors </a:t>
            </a:r>
            <a:r>
              <a:rPr lang="en-US" dirty="0" smtClean="0">
                <a:effectLst/>
              </a:rPr>
              <a:t>and the district or the principal really recognizes and reinforces this team and acknowledges</a:t>
            </a:r>
            <a:r>
              <a:rPr lang="en-US" baseline="0" dirty="0" smtClean="0">
                <a:effectLst/>
              </a:rPr>
              <a:t> </a:t>
            </a:r>
            <a:r>
              <a:rPr lang="en-US" dirty="0" smtClean="0">
                <a:effectLst/>
              </a:rPr>
              <a:t>superior team performance. To assess the</a:t>
            </a:r>
            <a:r>
              <a:rPr lang="en-US" baseline="0" dirty="0" smtClean="0">
                <a:effectLst/>
              </a:rPr>
              <a:t> levels of team performance w</a:t>
            </a:r>
            <a:r>
              <a:rPr lang="en-US" dirty="0" smtClean="0">
                <a:effectLst/>
              </a:rPr>
              <a:t>ithin your team feedback to each other on team performance</a:t>
            </a:r>
            <a:r>
              <a:rPr lang="en-US" baseline="0" dirty="0" smtClean="0">
                <a:effectLst/>
              </a:rPr>
              <a:t>, there should be a section for</a:t>
            </a:r>
            <a:r>
              <a:rPr lang="en-US" dirty="0" smtClean="0">
                <a:effectLst/>
              </a:rPr>
              <a:t> practices and protocol. Feedback from outside of the organization and the organization context, preferably outside of your team should also be given. The team also need sufficient resources to execute</a:t>
            </a:r>
            <a:r>
              <a:rPr lang="en-US" baseline="0" dirty="0" smtClean="0">
                <a:effectLst/>
              </a:rPr>
              <a:t> their work, so</a:t>
            </a:r>
            <a:r>
              <a:rPr lang="en-US" dirty="0" smtClean="0">
                <a:effectLst/>
              </a:rPr>
              <a:t> members themselves should have access to professional supports that enable them to be more competent and more skilled team members.</a:t>
            </a:r>
            <a:r>
              <a:rPr lang="en-US" baseline="0" dirty="0" smtClean="0">
                <a:effectLst/>
              </a:rPr>
              <a:t> </a:t>
            </a:r>
          </a:p>
          <a:p>
            <a:pPr marL="171450" indent="-171450">
              <a:buFont typeface="Arial" panose="020B0604020202020204" pitchFamily="34" charset="0"/>
              <a:buChar char="•"/>
            </a:pPr>
            <a:r>
              <a:rPr lang="en-US" baseline="0" dirty="0" smtClean="0">
                <a:effectLst/>
              </a:rPr>
              <a:t>Factor 5:</a:t>
            </a:r>
            <a:endParaRPr lang="en-US" dirty="0" smtClean="0">
              <a:effectLst/>
            </a:endParaRPr>
          </a:p>
          <a:p>
            <a:pPr marL="628650" lvl="1" indent="-171450">
              <a:buFont typeface="Arial" panose="020B0604020202020204" pitchFamily="34" charset="0"/>
              <a:buChar char="•"/>
            </a:pPr>
            <a:r>
              <a:rPr lang="en-US" dirty="0" smtClean="0">
                <a:effectLst/>
              </a:rPr>
              <a:t>We talked about factor 5, access to coaching from the team leader and members. So people need to be coached to become more competent to get to that mastery level</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14</a:t>
            </a:fld>
            <a:endParaRPr lang="en-US"/>
          </a:p>
        </p:txBody>
      </p:sp>
    </p:spTree>
    <p:extLst>
      <p:ext uri="{BB962C8B-B14F-4D97-AF65-F5344CB8AC3E}">
        <p14:creationId xmlns:p14="http://schemas.microsoft.com/office/powerpoint/2010/main" val="32485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Another teaming consideration is the composition of the team members. One suggestion</a:t>
            </a:r>
            <a:r>
              <a:rPr lang="en-US" baseline="0" dirty="0" smtClean="0">
                <a:effectLst/>
              </a:rPr>
              <a:t> </a:t>
            </a:r>
            <a:r>
              <a:rPr lang="en-US" dirty="0" smtClean="0">
                <a:effectLst/>
              </a:rPr>
              <a:t>is that the team has positions across the organization. For example, at</a:t>
            </a:r>
            <a:r>
              <a:rPr lang="en-US" baseline="0" dirty="0" smtClean="0">
                <a:effectLst/>
              </a:rPr>
              <a:t> the</a:t>
            </a:r>
            <a:r>
              <a:rPr lang="en-US" dirty="0" smtClean="0">
                <a:effectLst/>
              </a:rPr>
              <a:t> school level, you</a:t>
            </a:r>
            <a:r>
              <a:rPr lang="en-US" baseline="0" dirty="0" smtClean="0">
                <a:effectLst/>
              </a:rPr>
              <a:t> should</a:t>
            </a:r>
            <a:r>
              <a:rPr lang="en-US" dirty="0" smtClean="0">
                <a:effectLst/>
              </a:rPr>
              <a:t> have people that represent both the district level, as well as the school level. The district level has the benefit of knowing the big picture, but they may not know necessarily how policies and processes are really impacting schools because they don't live and breathe in the schools. School level members know the daily life of the school and what aspects</a:t>
            </a:r>
            <a:r>
              <a:rPr lang="en-US" baseline="0" dirty="0" smtClean="0">
                <a:effectLst/>
              </a:rPr>
              <a:t> </a:t>
            </a:r>
            <a:r>
              <a:rPr lang="en-US" dirty="0" smtClean="0">
                <a:effectLst/>
              </a:rPr>
              <a:t>are important</a:t>
            </a:r>
            <a:r>
              <a:rPr lang="en-US" baseline="0" dirty="0" smtClean="0">
                <a:effectLst/>
              </a:rPr>
              <a:t> but they may lack the grand picture knowledge. </a:t>
            </a:r>
          </a:p>
          <a:p>
            <a:endParaRPr lang="en-US" baseline="0" dirty="0" smtClean="0">
              <a:effectLst/>
            </a:endParaRPr>
          </a:p>
          <a:p>
            <a:r>
              <a:rPr lang="en-US" dirty="0" smtClean="0">
                <a:effectLst/>
              </a:rPr>
              <a:t>Another</a:t>
            </a:r>
            <a:r>
              <a:rPr lang="en-US" baseline="0" dirty="0" smtClean="0">
                <a:effectLst/>
              </a:rPr>
              <a:t> important consideration of teams is managing </a:t>
            </a:r>
            <a:r>
              <a:rPr lang="en-US" dirty="0" smtClean="0">
                <a:effectLst/>
              </a:rPr>
              <a:t>people's time in the organization and not just bringing in people who have been there a long time, or people that are new. It is important</a:t>
            </a:r>
            <a:r>
              <a:rPr lang="en-US" baseline="0" dirty="0" smtClean="0">
                <a:effectLst/>
              </a:rPr>
              <a:t> to have </a:t>
            </a:r>
            <a:r>
              <a:rPr lang="en-US" dirty="0" smtClean="0">
                <a:effectLst/>
              </a:rPr>
              <a:t>diversity in experiences because different years of experience bring about very different perspectives and input for training and ideas. It</a:t>
            </a:r>
            <a:r>
              <a:rPr lang="en-US" baseline="0" dirty="0" smtClean="0">
                <a:effectLst/>
              </a:rPr>
              <a:t> can also help develop </a:t>
            </a:r>
            <a:r>
              <a:rPr lang="en-US" dirty="0" smtClean="0">
                <a:effectLst/>
              </a:rPr>
              <a:t>buy-in from stakeholders,</a:t>
            </a:r>
            <a:r>
              <a:rPr lang="en-US" baseline="0" dirty="0" smtClean="0">
                <a:effectLst/>
              </a:rPr>
              <a:t> by having </a:t>
            </a:r>
            <a:r>
              <a:rPr lang="en-US" dirty="0" smtClean="0">
                <a:effectLst/>
              </a:rPr>
              <a:t>diversity across tenure in the team. </a:t>
            </a:r>
          </a:p>
          <a:p>
            <a:endParaRPr lang="en-US" dirty="0" smtClean="0">
              <a:effectLst/>
            </a:endParaRPr>
          </a:p>
          <a:p>
            <a:r>
              <a:rPr lang="en-US" dirty="0" smtClean="0">
                <a:effectLst/>
              </a:rPr>
              <a:t>Then the team's task is to implement the actions across the school system. Teams will meet and create</a:t>
            </a:r>
            <a:r>
              <a:rPr lang="en-US" baseline="0" dirty="0" smtClean="0">
                <a:effectLst/>
              </a:rPr>
              <a:t> an action plan and come back together and assess how the team is doing beyond the team into the school system as well. A link to a diagnostic </a:t>
            </a:r>
            <a:r>
              <a:rPr lang="en-US" dirty="0" smtClean="0">
                <a:effectLst/>
              </a:rPr>
              <a:t>teaming survey was provided from</a:t>
            </a:r>
            <a:r>
              <a:rPr lang="en-US" baseline="0" dirty="0" smtClean="0">
                <a:effectLst/>
              </a:rPr>
              <a:t> </a:t>
            </a:r>
            <a:r>
              <a:rPr lang="en-US" dirty="0" smtClean="0">
                <a:effectLst/>
              </a:rPr>
              <a:t>the internet. However, it is a paid service and you will have to pay to take that survey</a:t>
            </a:r>
            <a:r>
              <a:rPr lang="en-US" baseline="0" dirty="0" smtClean="0">
                <a:effectLst/>
              </a:rPr>
              <a:t> because</a:t>
            </a:r>
            <a:r>
              <a:rPr lang="en-US" dirty="0" smtClean="0">
                <a:effectLst/>
              </a:rPr>
              <a:t> you have to register.</a:t>
            </a:r>
            <a:r>
              <a:rPr lang="en-US" baseline="0" dirty="0" smtClean="0">
                <a:effectLst/>
              </a:rPr>
              <a:t> This is just another resource for teams to consider using if they want. </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15</a:t>
            </a:fld>
            <a:endParaRPr lang="en-US"/>
          </a:p>
        </p:txBody>
      </p:sp>
    </p:spTree>
    <p:extLst>
      <p:ext uri="{BB962C8B-B14F-4D97-AF65-F5344CB8AC3E}">
        <p14:creationId xmlns:p14="http://schemas.microsoft.com/office/powerpoint/2010/main" val="175529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16</a:t>
            </a:fld>
            <a:endParaRPr lang="en-US"/>
          </a:p>
        </p:txBody>
      </p:sp>
    </p:spTree>
    <p:extLst>
      <p:ext uri="{BB962C8B-B14F-4D97-AF65-F5344CB8AC3E}">
        <p14:creationId xmlns:p14="http://schemas.microsoft.com/office/powerpoint/2010/main" val="242871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These next</a:t>
            </a:r>
            <a:r>
              <a:rPr lang="en-US" baseline="0" dirty="0" smtClean="0">
                <a:effectLst/>
              </a:rPr>
              <a:t> few slides </a:t>
            </a:r>
            <a:r>
              <a:rPr lang="en-US" dirty="0" smtClean="0">
                <a:effectLst/>
              </a:rPr>
              <a:t>are different versions of Tier three systems team.</a:t>
            </a:r>
            <a:r>
              <a:rPr lang="en-US" baseline="0" dirty="0" smtClean="0">
                <a:effectLst/>
              </a:rPr>
              <a:t> You </a:t>
            </a:r>
            <a:r>
              <a:rPr lang="en-US" dirty="0" smtClean="0">
                <a:effectLst/>
              </a:rPr>
              <a:t>can have a district level Tier 3 team in which you have the leaders from the district in the school</a:t>
            </a:r>
            <a:r>
              <a:rPr lang="en-US" baseline="0" dirty="0" smtClean="0">
                <a:effectLst/>
              </a:rPr>
              <a:t> a</a:t>
            </a:r>
            <a:r>
              <a:rPr lang="en-US" dirty="0" smtClean="0">
                <a:effectLst/>
              </a:rPr>
              <a:t>s well as educators. This is where you start doing some of the integrated system framework and start bringing in not only parents who can help inform and have a role on this team, but agency staff as well. This team meets consistently to guide the development</a:t>
            </a:r>
            <a:r>
              <a:rPr lang="en-US" baseline="0" dirty="0" smtClean="0">
                <a:effectLst/>
              </a:rPr>
              <a:t> and </a:t>
            </a:r>
            <a:r>
              <a:rPr lang="en-US" dirty="0" smtClean="0">
                <a:effectLst/>
              </a:rPr>
              <a:t>implementation sustainability, provide support for the practices and procedures, and provide coaching.</a:t>
            </a:r>
            <a:r>
              <a:rPr lang="en-US" baseline="0" dirty="0" smtClean="0">
                <a:effectLst/>
              </a:rPr>
              <a:t> This team is</a:t>
            </a:r>
            <a:r>
              <a:rPr lang="en-US" dirty="0" smtClean="0">
                <a:effectLst/>
              </a:rPr>
              <a:t> not just looking at one kid but looking at your system</a:t>
            </a:r>
            <a:r>
              <a:rPr lang="en-US" baseline="0" dirty="0" smtClean="0">
                <a:effectLst/>
              </a:rPr>
              <a:t> as a whole.</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17</a:t>
            </a:fld>
            <a:endParaRPr lang="en-US"/>
          </a:p>
        </p:txBody>
      </p:sp>
    </p:spTree>
    <p:extLst>
      <p:ext uri="{BB962C8B-B14F-4D97-AF65-F5344CB8AC3E}">
        <p14:creationId xmlns:p14="http://schemas.microsoft.com/office/powerpoint/2010/main" val="171451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701040" y="4343400"/>
            <a:ext cx="560832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effectLst/>
              </a:rPr>
              <a:t>This is an example of a school Tier 3 team now. The</a:t>
            </a:r>
            <a:r>
              <a:rPr lang="en-US" baseline="0" dirty="0" smtClean="0">
                <a:effectLst/>
              </a:rPr>
              <a:t> school teams </a:t>
            </a:r>
            <a:r>
              <a:rPr lang="en-US" dirty="0" smtClean="0">
                <a:effectLst/>
              </a:rPr>
              <a:t>look at their individual school</a:t>
            </a:r>
            <a:r>
              <a:rPr lang="en-US" baseline="0" dirty="0" smtClean="0">
                <a:effectLst/>
              </a:rPr>
              <a:t> for Tier 3</a:t>
            </a:r>
            <a:r>
              <a:rPr lang="en-US" dirty="0" smtClean="0">
                <a:effectLst/>
              </a:rPr>
              <a:t>. For the</a:t>
            </a:r>
            <a:r>
              <a:rPr lang="en-US" baseline="0" dirty="0" smtClean="0">
                <a:effectLst/>
              </a:rPr>
              <a:t> school teams, you want to have diversity of people and roles to fill to ensure the team has </a:t>
            </a:r>
            <a:r>
              <a:rPr lang="en-US" dirty="0" smtClean="0">
                <a:effectLst/>
              </a:rPr>
              <a:t>interdependency on each other. Another important point to consider is</a:t>
            </a:r>
            <a:r>
              <a:rPr lang="en-US" baseline="0" dirty="0" smtClean="0">
                <a:effectLst/>
              </a:rPr>
              <a:t> the inclusion of the community; f</a:t>
            </a:r>
            <a:r>
              <a:rPr lang="en-US" dirty="0" smtClean="0">
                <a:effectLst/>
              </a:rPr>
              <a:t>or example, if you're a title one school do you need to have a social worker on the team?</a:t>
            </a:r>
            <a:r>
              <a:rPr lang="en-US" baseline="0" dirty="0" smtClean="0">
                <a:effectLst/>
              </a:rPr>
              <a:t> The team should</a:t>
            </a:r>
            <a:r>
              <a:rPr lang="en-US" dirty="0" smtClean="0">
                <a:effectLst/>
              </a:rPr>
              <a:t> meet consistently and make sure the school is implementing the Tier 3 practices and supports as a system by referencing Tier 2 and 3 data</a:t>
            </a:r>
            <a:r>
              <a:rPr lang="en-US" baseline="0" dirty="0" smtClean="0">
                <a:effectLst/>
              </a:rPr>
              <a:t> as well as individual student data. The team should also assess the consistency of implementation of Tier 3 supports; for example,</a:t>
            </a:r>
            <a:r>
              <a:rPr lang="en-US" dirty="0" smtClean="0">
                <a:effectLst/>
              </a:rPr>
              <a:t> is it the same as the last time we met? Are we seeing a decrease or increase in behavior problems? How are the kids that are receiving Tier 3 supports actually doing? Are there</a:t>
            </a:r>
            <a:r>
              <a:rPr lang="en-US" baseline="0" dirty="0" smtClean="0">
                <a:effectLst/>
              </a:rPr>
              <a:t> any that have been on Tier 3 supports for years?</a:t>
            </a:r>
            <a:r>
              <a:rPr lang="en-US" dirty="0" smtClean="0">
                <a:effectLst/>
              </a:rPr>
              <a:t> </a:t>
            </a:r>
            <a:endParaRPr dirty="0"/>
          </a:p>
        </p:txBody>
      </p:sp>
      <p:sp>
        <p:nvSpPr>
          <p:cNvPr id="741" name="Shape 741"/>
          <p:cNvSpPr>
            <a:spLocks noGrp="1" noRot="1" noChangeAspect="1"/>
          </p:cNvSpPr>
          <p:nvPr>
            <p:ph type="sldImg" idx="2"/>
          </p:nvPr>
        </p:nvSpPr>
        <p:spPr>
          <a:xfrm>
            <a:off x="4572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65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 this is another way of looking at FBA kinds of processes or ad hoc teams where now you have identified a student who requires two or three supports and the top would be that school</a:t>
            </a:r>
            <a:r>
              <a:rPr lang="en-US" baseline="0" dirty="0" smtClean="0">
                <a:effectLst/>
              </a:rPr>
              <a:t> </a:t>
            </a:r>
            <a:r>
              <a:rPr lang="en-US" dirty="0" smtClean="0">
                <a:effectLst/>
              </a:rPr>
              <a:t>student-centered Tier 3 team that could include teachers,</a:t>
            </a:r>
            <a:r>
              <a:rPr lang="en-US" baseline="0" dirty="0" smtClean="0">
                <a:effectLst/>
              </a:rPr>
              <a:t> </a:t>
            </a:r>
            <a:r>
              <a:rPr lang="en-US" dirty="0" smtClean="0">
                <a:effectLst/>
              </a:rPr>
              <a:t>students, and the coach. The other staff</a:t>
            </a:r>
            <a:r>
              <a:rPr lang="en-US" baseline="0" dirty="0" smtClean="0">
                <a:effectLst/>
              </a:rPr>
              <a:t> and</a:t>
            </a:r>
            <a:r>
              <a:rPr lang="en-US" dirty="0" smtClean="0">
                <a:effectLst/>
              </a:rPr>
              <a:t> the family might be more your FBA/BIP team. That whole team is not going to be engaged in the FBA/BIP</a:t>
            </a:r>
            <a:r>
              <a:rPr lang="en-US" baseline="0" dirty="0" smtClean="0">
                <a:effectLst/>
              </a:rPr>
              <a:t> </a:t>
            </a:r>
            <a:r>
              <a:rPr lang="en-US" dirty="0" smtClean="0">
                <a:effectLst/>
              </a:rPr>
              <a:t>process; you will have a core team as</a:t>
            </a:r>
            <a:r>
              <a:rPr lang="en-US" baseline="0" dirty="0" smtClean="0">
                <a:effectLst/>
              </a:rPr>
              <a:t> well as the </a:t>
            </a:r>
            <a:r>
              <a:rPr lang="en-US" dirty="0" smtClean="0">
                <a:effectLst/>
              </a:rPr>
              <a:t>referring teacher,</a:t>
            </a:r>
            <a:r>
              <a:rPr lang="en-US" baseline="0" dirty="0" smtClean="0">
                <a:effectLst/>
              </a:rPr>
              <a:t> t</a:t>
            </a:r>
            <a:r>
              <a:rPr lang="en-US" dirty="0" smtClean="0">
                <a:effectLst/>
              </a:rPr>
              <a:t>he student, and the coach who should be on the school team. They will then work with whoever else needs to be on that core team to develop and implement a</a:t>
            </a:r>
            <a:r>
              <a:rPr lang="en-US" baseline="0" dirty="0" smtClean="0">
                <a:effectLst/>
              </a:rPr>
              <a:t> f</a:t>
            </a:r>
            <a:r>
              <a:rPr lang="en-US" dirty="0" smtClean="0">
                <a:effectLst/>
              </a:rPr>
              <a:t>unction linked behavior support plan. So in this concept of school-centered teams,</a:t>
            </a:r>
            <a:r>
              <a:rPr lang="en-US" baseline="0" dirty="0" smtClean="0">
                <a:effectLst/>
              </a:rPr>
              <a:t> they aren’t </a:t>
            </a:r>
            <a:r>
              <a:rPr lang="en-US" dirty="0" smtClean="0">
                <a:effectLst/>
              </a:rPr>
              <a:t>going to meet as often as that core team. The core team is going to have a lot of meetings because they're going to develop the FBA and the hypothesis, discuss and coach the interventions, and look at tweaking interventions, while observing and providing feedback. So that core team meets a lot, but the school-centered team that's going to look at how to come back together to look at the data</a:t>
            </a:r>
            <a:r>
              <a:rPr lang="en-US" baseline="0" dirty="0" smtClean="0">
                <a:effectLst/>
              </a:rPr>
              <a:t> will </a:t>
            </a:r>
            <a:r>
              <a:rPr lang="en-US" dirty="0" smtClean="0">
                <a:effectLst/>
              </a:rPr>
              <a:t>meet every once in three weeks or four weeks. </a:t>
            </a:r>
            <a:endParaRPr lang="en-US" dirty="0" smtClean="0"/>
          </a:p>
          <a:p>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19</a:t>
            </a:fld>
            <a:endParaRPr lang="en-US"/>
          </a:p>
        </p:txBody>
      </p:sp>
    </p:spTree>
    <p:extLst>
      <p:ext uri="{BB962C8B-B14F-4D97-AF65-F5344CB8AC3E}">
        <p14:creationId xmlns:p14="http://schemas.microsoft.com/office/powerpoint/2010/main" val="53479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So we're going to talk today about doing Tier three as a system. Tier</a:t>
            </a:r>
            <a:r>
              <a:rPr lang="en-US" baseline="0" dirty="0" smtClean="0">
                <a:effectLst/>
              </a:rPr>
              <a:t> 3 </a:t>
            </a:r>
            <a:r>
              <a:rPr lang="en-US" dirty="0" smtClean="0">
                <a:effectLst/>
              </a:rPr>
              <a:t>behavioral supports as a system, as opposed to just one person at a time.</a:t>
            </a:r>
          </a:p>
          <a:p>
            <a:endParaRPr lang="en-US" dirty="0" smtClean="0">
              <a:effectLst/>
            </a:endParaRPr>
          </a:p>
          <a:p>
            <a:r>
              <a:rPr lang="en-US" dirty="0" smtClean="0">
                <a:effectLst/>
              </a:rPr>
              <a:t>So here are our objectives, we're going to talk about some myths at Tier three</a:t>
            </a:r>
            <a:r>
              <a:rPr lang="en-US" baseline="0" dirty="0" smtClean="0">
                <a:effectLst/>
              </a:rPr>
              <a:t> </a:t>
            </a:r>
            <a:r>
              <a:rPr lang="en-US" dirty="0" smtClean="0">
                <a:effectLst/>
              </a:rPr>
              <a:t>and some guidelines for how we develop</a:t>
            </a:r>
            <a:r>
              <a:rPr lang="en-US" baseline="0" dirty="0" smtClean="0">
                <a:effectLst/>
              </a:rPr>
              <a:t> Tier 3 systems. </a:t>
            </a:r>
            <a:r>
              <a:rPr lang="en-US" dirty="0" smtClean="0">
                <a:effectLst/>
              </a:rPr>
              <a:t>We'll go ahead and talk about the challenges of Tier three as a system as well.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a:t>
            </a:fld>
            <a:endParaRPr lang="en-US"/>
          </a:p>
        </p:txBody>
      </p:sp>
    </p:spTree>
    <p:extLst>
      <p:ext uri="{BB962C8B-B14F-4D97-AF65-F5344CB8AC3E}">
        <p14:creationId xmlns:p14="http://schemas.microsoft.com/office/powerpoint/2010/main" val="380530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a:t>
            </a:r>
            <a:r>
              <a:rPr lang="en-US" baseline="0" dirty="0" smtClean="0">
                <a:effectLst/>
              </a:rPr>
              <a:t>n Florida, w</a:t>
            </a:r>
            <a:r>
              <a:rPr lang="en-US" dirty="0" smtClean="0">
                <a:effectLst/>
              </a:rPr>
              <a:t>e go through various iterations of what do we, and we’re deciding if we are going to add information or make a brand new blueprint. This link may not work anymore because the Florida Department of Education keeps on moving it around the site. So you can email Dr. Rose</a:t>
            </a:r>
            <a:r>
              <a:rPr lang="en-US" baseline="0" dirty="0" smtClean="0">
                <a:effectLst/>
              </a:rPr>
              <a:t> </a:t>
            </a:r>
            <a:r>
              <a:rPr lang="en-US" dirty="0" err="1" smtClean="0"/>
              <a:t>Iovannone</a:t>
            </a:r>
            <a:r>
              <a:rPr lang="en-US" dirty="0" smtClean="0">
                <a:effectLst/>
              </a:rPr>
              <a:t> if you can't find it, or go into The Exceptional Student part of Florida Department of Ed and just put “blueprint for Tier three” in</a:t>
            </a:r>
            <a:r>
              <a:rPr lang="en-US" baseline="0" dirty="0" smtClean="0">
                <a:effectLst/>
              </a:rPr>
              <a:t> the </a:t>
            </a:r>
            <a:r>
              <a:rPr lang="en-US" dirty="0" smtClean="0">
                <a:effectLst/>
              </a:rPr>
              <a:t>search. It should come up as a PDF and it's a free download (it's about 80 pages). So it's not</a:t>
            </a:r>
            <a:r>
              <a:rPr lang="en-US" baseline="0" dirty="0" smtClean="0">
                <a:effectLst/>
              </a:rPr>
              <a:t> </a:t>
            </a:r>
            <a:r>
              <a:rPr lang="en-US" dirty="0" smtClean="0">
                <a:effectLst/>
              </a:rPr>
              <a:t>an easy read. We will</a:t>
            </a:r>
            <a:r>
              <a:rPr lang="en-US" baseline="0" dirty="0" smtClean="0">
                <a:effectLst/>
              </a:rPr>
              <a:t> be going through the important highlights of the document.</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20</a:t>
            </a:fld>
            <a:endParaRPr lang="en-US"/>
          </a:p>
        </p:txBody>
      </p:sp>
    </p:spTree>
    <p:extLst>
      <p:ext uri="{BB962C8B-B14F-4D97-AF65-F5344CB8AC3E}">
        <p14:creationId xmlns:p14="http://schemas.microsoft.com/office/powerpoint/2010/main" val="311078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the</a:t>
            </a:r>
            <a:r>
              <a:rPr lang="en-US" baseline="0" dirty="0" smtClean="0">
                <a:effectLst/>
              </a:rPr>
              <a:t> summary of the report, it states the </a:t>
            </a:r>
            <a:r>
              <a:rPr lang="en-US" dirty="0" smtClean="0">
                <a:effectLst/>
              </a:rPr>
              <a:t>rationale for the Tier 3 blueprint and how it extends</a:t>
            </a:r>
            <a:r>
              <a:rPr lang="en-US" baseline="0" dirty="0" smtClean="0">
                <a:effectLst/>
              </a:rPr>
              <a:t> </a:t>
            </a:r>
            <a:r>
              <a:rPr lang="en-US" dirty="0" smtClean="0">
                <a:effectLst/>
              </a:rPr>
              <a:t>beyond special education. We really wanted to make that clear that this is for 100% of the kids who need Tier three individualized support. So it's not just for special education, it</a:t>
            </a:r>
            <a:r>
              <a:rPr lang="en-US" baseline="0" dirty="0" smtClean="0">
                <a:effectLst/>
              </a:rPr>
              <a:t> is for</a:t>
            </a:r>
            <a:r>
              <a:rPr lang="en-US" dirty="0" smtClean="0">
                <a:effectLst/>
              </a:rPr>
              <a:t> general education students as well. The FBA/BIP process is important for Tier</a:t>
            </a:r>
            <a:r>
              <a:rPr lang="en-US" baseline="0" dirty="0" smtClean="0">
                <a:effectLst/>
              </a:rPr>
              <a:t> 3 services and is the foundation but it is not the sole practice in Tier 3. Here are the broad recommendations that are included in the Blueprint:</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21</a:t>
            </a:fld>
            <a:endParaRPr lang="en-US"/>
          </a:p>
        </p:txBody>
      </p:sp>
    </p:spTree>
    <p:extLst>
      <p:ext uri="{BB962C8B-B14F-4D97-AF65-F5344CB8AC3E}">
        <p14:creationId xmlns:p14="http://schemas.microsoft.com/office/powerpoint/2010/main" val="3996589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These </a:t>
            </a:r>
            <a:r>
              <a:rPr lang="en-US" dirty="0" smtClean="0">
                <a:effectLst/>
              </a:rPr>
              <a:t>recommendations </a:t>
            </a:r>
            <a:r>
              <a:rPr lang="en-US" dirty="0" smtClean="0">
                <a:effectLst/>
              </a:rPr>
              <a:t>are not sequential;</a:t>
            </a:r>
            <a:r>
              <a:rPr lang="en-US" baseline="0" dirty="0" smtClean="0">
                <a:effectLst/>
              </a:rPr>
              <a:t> i</a:t>
            </a:r>
            <a:r>
              <a:rPr lang="en-US" dirty="0" smtClean="0">
                <a:effectLst/>
              </a:rPr>
              <a:t>t's not necessary that you have to do the first one to get to number five. These are all the principles that we believe are necessary to have a really good Tier 3 system. </a:t>
            </a:r>
            <a:endParaRPr lang="en-US" dirty="0" smtClean="0">
              <a:effectLst/>
            </a:endParaRPr>
          </a:p>
          <a:p>
            <a:endParaRPr lang="en-US" dirty="0" smtClean="0">
              <a:effectLst/>
            </a:endParaRPr>
          </a:p>
          <a:p>
            <a:r>
              <a:rPr lang="en-US" dirty="0" smtClean="0">
                <a:effectLst/>
              </a:rPr>
              <a:t>So </a:t>
            </a:r>
            <a:r>
              <a:rPr lang="en-US" dirty="0" smtClean="0">
                <a:effectLst/>
              </a:rPr>
              <a:t>first of all, you, the educators in your district, need to understand what our Tier 3 support</a:t>
            </a:r>
            <a:r>
              <a:rPr lang="en-US" baseline="0" dirty="0" smtClean="0">
                <a:effectLst/>
              </a:rPr>
              <a:t> includes. For example: </a:t>
            </a:r>
          </a:p>
          <a:p>
            <a:pPr marL="171450" indent="-171450">
              <a:buFontTx/>
              <a:buChar char="-"/>
            </a:pPr>
            <a:r>
              <a:rPr lang="en-US" dirty="0" smtClean="0">
                <a:effectLst/>
              </a:rPr>
              <a:t>How do you identify students or Tier 3 support </a:t>
            </a:r>
          </a:p>
          <a:p>
            <a:pPr marL="171450" indent="-171450">
              <a:buFontTx/>
              <a:buChar char="-"/>
            </a:pPr>
            <a:r>
              <a:rPr lang="en-US" dirty="0" smtClean="0">
                <a:effectLst/>
              </a:rPr>
              <a:t>What kind of supports are needed?</a:t>
            </a:r>
          </a:p>
          <a:p>
            <a:pPr marL="171450" indent="-171450">
              <a:buFontTx/>
              <a:buChar char="-"/>
            </a:pPr>
            <a:r>
              <a:rPr lang="en-US" dirty="0" smtClean="0">
                <a:effectLst/>
              </a:rPr>
              <a:t>What was the process?</a:t>
            </a:r>
          </a:p>
          <a:p>
            <a:pPr marL="171450" indent="-171450">
              <a:buFontTx/>
              <a:buChar char="-"/>
            </a:pPr>
            <a:r>
              <a:rPr lang="en-US" dirty="0" smtClean="0">
                <a:effectLst/>
              </a:rPr>
              <a:t>What are they </a:t>
            </a:r>
            <a:r>
              <a:rPr lang="en-US" dirty="0" smtClean="0">
                <a:effectLst/>
              </a:rPr>
              <a:t>not?</a:t>
            </a:r>
          </a:p>
          <a:p>
            <a:pPr marL="171450" indent="-171450">
              <a:buFontTx/>
              <a:buChar char="-"/>
            </a:pPr>
            <a:r>
              <a:rPr lang="en-US" dirty="0" smtClean="0">
                <a:effectLst/>
              </a:rPr>
              <a:t>Tier </a:t>
            </a:r>
            <a:r>
              <a:rPr lang="en-US" dirty="0" smtClean="0">
                <a:effectLst/>
              </a:rPr>
              <a:t>three is not special</a:t>
            </a:r>
            <a:r>
              <a:rPr lang="en-US" baseline="0" dirty="0" smtClean="0">
                <a:effectLst/>
              </a:rPr>
              <a:t> education it </a:t>
            </a:r>
            <a:r>
              <a:rPr lang="en-US" dirty="0" smtClean="0">
                <a:effectLst/>
              </a:rPr>
              <a:t>is individualized customizable supports for</a:t>
            </a:r>
            <a:r>
              <a:rPr lang="en-US" baseline="0" dirty="0" smtClean="0">
                <a:effectLst/>
              </a:rPr>
              <a:t> </a:t>
            </a:r>
            <a:r>
              <a:rPr lang="en-US" dirty="0" smtClean="0">
                <a:effectLst/>
              </a:rPr>
              <a:t>academics and behavior. </a:t>
            </a:r>
          </a:p>
          <a:p>
            <a:pPr marL="0" indent="0">
              <a:buFontTx/>
              <a:buNone/>
            </a:pPr>
            <a:endParaRPr lang="en-US" dirty="0" smtClean="0">
              <a:effectLst/>
            </a:endParaRPr>
          </a:p>
          <a:p>
            <a:pPr marL="0" indent="0">
              <a:buFontTx/>
              <a:buNone/>
            </a:pPr>
            <a:r>
              <a:rPr lang="en-US" dirty="0" smtClean="0">
                <a:effectLst/>
              </a:rPr>
              <a:t>The second guideline is that</a:t>
            </a:r>
            <a:r>
              <a:rPr lang="en-US" baseline="0" dirty="0" smtClean="0">
                <a:effectLst/>
              </a:rPr>
              <a:t> </a:t>
            </a:r>
            <a:r>
              <a:rPr lang="en-US" dirty="0" smtClean="0">
                <a:effectLst/>
              </a:rPr>
              <a:t>educators need to have beliefs and the knowledge and the skills to implement a sustained Tier 3 belief system.</a:t>
            </a:r>
            <a:r>
              <a:rPr lang="en-US" baseline="0" dirty="0" smtClean="0">
                <a:effectLst/>
              </a:rPr>
              <a:t> </a:t>
            </a:r>
            <a:r>
              <a:rPr lang="en-US" dirty="0" smtClean="0">
                <a:effectLst/>
              </a:rPr>
              <a:t>This is where we get the most pushback. You may</a:t>
            </a:r>
            <a:r>
              <a:rPr lang="en-US" baseline="0" dirty="0" smtClean="0">
                <a:effectLst/>
              </a:rPr>
              <a:t> </a:t>
            </a:r>
            <a:r>
              <a:rPr lang="en-US" dirty="0" smtClean="0">
                <a:effectLst/>
              </a:rPr>
              <a:t>have educators out there who do not think behavior is part of their responsibility, that they should not be teaching behavior. You also have people who think that some students cannot behave and they should be sent to other</a:t>
            </a:r>
            <a:r>
              <a:rPr lang="en-US" baseline="0" dirty="0" smtClean="0">
                <a:effectLst/>
              </a:rPr>
              <a:t> schools</a:t>
            </a:r>
            <a:r>
              <a:rPr lang="en-US" dirty="0" smtClean="0">
                <a:effectLst/>
              </a:rPr>
              <a:t>. That philosophy can be a big barrier to Tier 3 buy-in. We have some who may be scared of the kids</a:t>
            </a:r>
            <a:r>
              <a:rPr lang="en-US" baseline="0" dirty="0" smtClean="0">
                <a:effectLst/>
              </a:rPr>
              <a:t>. </a:t>
            </a:r>
            <a:r>
              <a:rPr lang="en-US" dirty="0" smtClean="0">
                <a:effectLst/>
              </a:rPr>
              <a:t>If you do have that kind of overall philosophy in your district, especially if it's coming from </a:t>
            </a:r>
            <a:r>
              <a:rPr lang="en-US" dirty="0" smtClean="0">
                <a:effectLst/>
              </a:rPr>
              <a:t>leadership,</a:t>
            </a:r>
            <a:r>
              <a:rPr lang="en-US" baseline="0" dirty="0" smtClean="0">
                <a:effectLst/>
              </a:rPr>
              <a:t> </a:t>
            </a:r>
            <a:r>
              <a:rPr lang="en-US" baseline="0" dirty="0" smtClean="0">
                <a:effectLst/>
              </a:rPr>
              <a:t>y</a:t>
            </a:r>
            <a:r>
              <a:rPr lang="en-US" dirty="0" smtClean="0">
                <a:effectLst/>
              </a:rPr>
              <a:t>ou might have a hard time. </a:t>
            </a:r>
            <a:endParaRPr lang="en-US" dirty="0" smtClean="0">
              <a:effectLst/>
            </a:endParaRPr>
          </a:p>
          <a:p>
            <a:pPr marL="0" indent="0">
              <a:buFontTx/>
              <a:buNone/>
            </a:pPr>
            <a:endParaRPr lang="en-US" dirty="0" smtClean="0">
              <a:effectLst/>
            </a:endParaRPr>
          </a:p>
          <a:p>
            <a:pPr marL="0" indent="0">
              <a:buFontTx/>
              <a:buNone/>
            </a:pPr>
            <a:r>
              <a:rPr lang="en-US" dirty="0" smtClean="0">
                <a:effectLst/>
              </a:rPr>
              <a:t>In the</a:t>
            </a:r>
            <a:r>
              <a:rPr lang="en-US" baseline="0" dirty="0" smtClean="0">
                <a:effectLst/>
              </a:rPr>
              <a:t> third guideline, y</a:t>
            </a:r>
            <a:r>
              <a:rPr lang="en-US" dirty="0" smtClean="0">
                <a:effectLst/>
              </a:rPr>
              <a:t>ou </a:t>
            </a:r>
            <a:r>
              <a:rPr lang="en-US" dirty="0" smtClean="0">
                <a:effectLst/>
              </a:rPr>
              <a:t>are going to want </a:t>
            </a:r>
            <a:r>
              <a:rPr lang="en-US" dirty="0" smtClean="0">
                <a:effectLst/>
              </a:rPr>
              <a:t>a </a:t>
            </a:r>
            <a:r>
              <a:rPr lang="en-US" dirty="0" smtClean="0">
                <a:effectLst/>
              </a:rPr>
              <a:t>way to address that philosophy in your Tier 3 system. It’s</a:t>
            </a:r>
            <a:r>
              <a:rPr lang="en-US" baseline="0" dirty="0" smtClean="0">
                <a:effectLst/>
              </a:rPr>
              <a:t> i</a:t>
            </a:r>
            <a:r>
              <a:rPr lang="en-US" dirty="0" smtClean="0">
                <a:effectLst/>
              </a:rPr>
              <a:t>mportant</a:t>
            </a:r>
            <a:r>
              <a:rPr lang="en-US" baseline="0" dirty="0" smtClean="0">
                <a:effectLst/>
              </a:rPr>
              <a:t> to address that not everyone on the team may have the same skill level. </a:t>
            </a:r>
            <a:r>
              <a:rPr lang="en-US" dirty="0" smtClean="0">
                <a:effectLst/>
              </a:rPr>
              <a:t>Not everybody needs to be an expert, but maybe administrators need to have an awareness level</a:t>
            </a:r>
            <a:r>
              <a:rPr lang="en-US" baseline="0" dirty="0" smtClean="0">
                <a:effectLst/>
              </a:rPr>
              <a:t> of </a:t>
            </a:r>
            <a:r>
              <a:rPr lang="en-US" dirty="0" smtClean="0">
                <a:effectLst/>
              </a:rPr>
              <a:t>what the Tier 3 supports look like for a counselor, a school psychologist, or behavior </a:t>
            </a:r>
            <a:r>
              <a:rPr lang="en-US" dirty="0" smtClean="0">
                <a:effectLst/>
              </a:rPr>
              <a:t>interventionist.</a:t>
            </a:r>
            <a:r>
              <a:rPr lang="en-US" baseline="0" dirty="0" smtClean="0">
                <a:effectLst/>
              </a:rPr>
              <a:t>  </a:t>
            </a:r>
            <a:r>
              <a:rPr lang="en-US" dirty="0" smtClean="0">
                <a:effectLst/>
              </a:rPr>
              <a:t>It</a:t>
            </a:r>
            <a:r>
              <a:rPr lang="en-US" baseline="0" dirty="0" smtClean="0">
                <a:effectLst/>
              </a:rPr>
              <a:t> </a:t>
            </a:r>
            <a:r>
              <a:rPr lang="en-US" baseline="0" dirty="0" smtClean="0">
                <a:effectLst/>
              </a:rPr>
              <a:t>is also important to have </a:t>
            </a:r>
            <a:r>
              <a:rPr lang="en-US" dirty="0" smtClean="0">
                <a:effectLst/>
              </a:rPr>
              <a:t>sufficient professional supports</a:t>
            </a:r>
            <a:r>
              <a:rPr lang="en-US" baseline="0" dirty="0" smtClean="0">
                <a:effectLst/>
              </a:rPr>
              <a:t> t</a:t>
            </a:r>
            <a:r>
              <a:rPr lang="en-US" dirty="0" smtClean="0">
                <a:effectLst/>
              </a:rPr>
              <a:t>o implement Tier 3 services which involves a lot of coaching. In this chapter of the blueprint, they discuss the</a:t>
            </a:r>
            <a:r>
              <a:rPr lang="en-US" baseline="0" dirty="0" smtClean="0">
                <a:effectLst/>
              </a:rPr>
              <a:t> </a:t>
            </a:r>
            <a:r>
              <a:rPr lang="en-US" dirty="0" smtClean="0">
                <a:effectLst/>
              </a:rPr>
              <a:t>necessary supports and how to allocate those resources. </a:t>
            </a:r>
          </a:p>
          <a:p>
            <a:pPr marL="0" indent="0">
              <a:buFontTx/>
              <a:buNone/>
            </a:pPr>
            <a:endParaRPr lang="en-US" dirty="0" smtClean="0">
              <a:effectLst/>
            </a:endParaRPr>
          </a:p>
          <a:p>
            <a:pPr marL="0" indent="0">
              <a:buFontTx/>
              <a:buNone/>
            </a:pPr>
            <a:r>
              <a:rPr lang="en-US" dirty="0" smtClean="0">
                <a:effectLst/>
              </a:rPr>
              <a:t>Chapter four</a:t>
            </a:r>
            <a:r>
              <a:rPr lang="en-US" baseline="0" dirty="0" smtClean="0">
                <a:effectLst/>
              </a:rPr>
              <a:t> </a:t>
            </a:r>
            <a:r>
              <a:rPr lang="en-US" dirty="0" smtClean="0">
                <a:effectLst/>
              </a:rPr>
              <a:t>talks about the guidelines for</a:t>
            </a:r>
            <a:r>
              <a:rPr lang="en-US" baseline="0" dirty="0" smtClean="0">
                <a:effectLst/>
              </a:rPr>
              <a:t> </a:t>
            </a:r>
            <a:r>
              <a:rPr lang="en-US" dirty="0" smtClean="0">
                <a:effectLst/>
              </a:rPr>
              <a:t>infrastructure. We need to have alignment across the school</a:t>
            </a:r>
            <a:r>
              <a:rPr lang="en-US" baseline="0" dirty="0" smtClean="0">
                <a:effectLst/>
              </a:rPr>
              <a:t> a</a:t>
            </a:r>
            <a:r>
              <a:rPr lang="en-US" dirty="0" smtClean="0">
                <a:effectLst/>
              </a:rPr>
              <a:t>nd the district so that there's an understanding of what our goals are for</a:t>
            </a:r>
            <a:r>
              <a:rPr lang="en-US" baseline="0" dirty="0" smtClean="0">
                <a:effectLst/>
              </a:rPr>
              <a:t> </a:t>
            </a:r>
            <a:r>
              <a:rPr lang="en-US" dirty="0" smtClean="0">
                <a:effectLst/>
              </a:rPr>
              <a:t>data,</a:t>
            </a:r>
            <a:r>
              <a:rPr lang="en-US" baseline="0" dirty="0" smtClean="0">
                <a:effectLst/>
              </a:rPr>
              <a:t> systems and practices</a:t>
            </a:r>
            <a:r>
              <a:rPr lang="en-US" dirty="0" smtClean="0">
                <a:effectLst/>
              </a:rPr>
              <a:t>.</a:t>
            </a:r>
            <a:endParaRPr lang="en-US" dirty="0" smtClean="0">
              <a:effectLst/>
            </a:endParaRPr>
          </a:p>
          <a:p>
            <a:pPr marL="0" indent="0">
              <a:buFontTx/>
              <a:buNone/>
            </a:pPr>
            <a:endParaRPr lang="en-US" dirty="0" smtClean="0">
              <a:effectLst/>
            </a:endParaRPr>
          </a:p>
          <a:p>
            <a:pPr marL="0" indent="0">
              <a:buFontTx/>
              <a:buNone/>
            </a:pPr>
            <a:r>
              <a:rPr lang="en-US" dirty="0" smtClean="0">
                <a:effectLst/>
              </a:rPr>
              <a:t>Lastly, chapter five discuses the importance of alignment with what the state goals are, so policies and procedures of the district are</a:t>
            </a:r>
            <a:r>
              <a:rPr lang="en-US" baseline="0" dirty="0" smtClean="0">
                <a:effectLst/>
              </a:rPr>
              <a:t> in</a:t>
            </a:r>
            <a:r>
              <a:rPr lang="en-US" dirty="0" smtClean="0">
                <a:effectLst/>
              </a:rPr>
              <a:t> line with the schools.</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22</a:t>
            </a:fld>
            <a:endParaRPr lang="en-US"/>
          </a:p>
        </p:txBody>
      </p:sp>
    </p:spTree>
    <p:extLst>
      <p:ext uri="{BB962C8B-B14F-4D97-AF65-F5344CB8AC3E}">
        <p14:creationId xmlns:p14="http://schemas.microsoft.com/office/powerpoint/2010/main" val="81778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Tier 3 systems are not just a “one size fits all”</a:t>
            </a:r>
            <a:r>
              <a:rPr lang="en-US" baseline="0" dirty="0" smtClean="0">
                <a:effectLst/>
              </a:rPr>
              <a:t> process. Tier 3 is </a:t>
            </a:r>
            <a:r>
              <a:rPr lang="en-US" dirty="0" smtClean="0">
                <a:effectLst/>
              </a:rPr>
              <a:t>not just about FBA’s/BIP’s so we wouldn’t say that an FBA/BIP looks the same for every single kid, necessarily. Those that have come to prior trainings know that there could possibly be a three tiered model within Tier 3. This allows</a:t>
            </a:r>
            <a:r>
              <a:rPr lang="en-US" baseline="0" dirty="0" smtClean="0">
                <a:effectLst/>
              </a:rPr>
              <a:t> educators to have prevention techniques to catch children earlier b</a:t>
            </a:r>
            <a:r>
              <a:rPr lang="en-US" dirty="0" smtClean="0">
                <a:effectLst/>
              </a:rPr>
              <a:t>efore they need the most intensive types of Tier 3 support. This</a:t>
            </a:r>
            <a:r>
              <a:rPr lang="en-US" baseline="0" dirty="0" smtClean="0">
                <a:effectLst/>
              </a:rPr>
              <a:t> is illustrated as </a:t>
            </a:r>
            <a:r>
              <a:rPr lang="en-US" dirty="0" smtClean="0">
                <a:effectLst/>
              </a:rPr>
              <a:t>that bottom level consultant-based efficient prevent-teach-reinforce</a:t>
            </a:r>
            <a:r>
              <a:rPr lang="en-US" baseline="0" dirty="0" smtClean="0">
                <a:effectLst/>
              </a:rPr>
              <a:t> </a:t>
            </a:r>
            <a:r>
              <a:rPr lang="en-US" dirty="0" smtClean="0">
                <a:effectLst/>
              </a:rPr>
              <a:t>method. The</a:t>
            </a:r>
            <a:r>
              <a:rPr lang="en-US" baseline="0" dirty="0" smtClean="0">
                <a:effectLst/>
              </a:rPr>
              <a:t> </a:t>
            </a:r>
            <a:r>
              <a:rPr lang="en-US" dirty="0" smtClean="0">
                <a:effectLst/>
              </a:rPr>
              <a:t>student behaviors are still mild</a:t>
            </a:r>
            <a:r>
              <a:rPr lang="en-US" baseline="0" dirty="0" smtClean="0">
                <a:effectLst/>
              </a:rPr>
              <a:t> in this portion of Tier 3</a:t>
            </a:r>
            <a:r>
              <a:rPr lang="en-US" dirty="0" smtClean="0">
                <a:effectLst/>
              </a:rPr>
              <a:t>. The</a:t>
            </a:r>
            <a:r>
              <a:rPr lang="en-US" baseline="0" dirty="0" smtClean="0">
                <a:effectLst/>
              </a:rPr>
              <a:t> behaviors</a:t>
            </a:r>
            <a:r>
              <a:rPr lang="en-US" dirty="0" smtClean="0">
                <a:effectLst/>
              </a:rPr>
              <a:t> not happening with high frequency and</a:t>
            </a:r>
            <a:r>
              <a:rPr lang="en-US" baseline="0" dirty="0" smtClean="0">
                <a:effectLst/>
              </a:rPr>
              <a:t> y</a:t>
            </a:r>
            <a:r>
              <a:rPr lang="en-US" dirty="0" smtClean="0">
                <a:effectLst/>
              </a:rPr>
              <a:t>ou might only have one problem behavior that's happening in one routine or one situation that you can clearly predict and identify and you are really clear on what the function is. You don't need to spend the resources,</a:t>
            </a:r>
            <a:r>
              <a:rPr lang="en-US" baseline="0" dirty="0" smtClean="0">
                <a:effectLst/>
              </a:rPr>
              <a:t> </a:t>
            </a:r>
            <a:r>
              <a:rPr lang="en-US" dirty="0" smtClean="0">
                <a:effectLst/>
              </a:rPr>
              <a:t>time, and observations to try to figure out and collect a lot of data. For</a:t>
            </a:r>
            <a:r>
              <a:rPr lang="en-US" baseline="0" dirty="0" smtClean="0">
                <a:effectLst/>
              </a:rPr>
              <a:t> example, a student may </a:t>
            </a:r>
            <a:r>
              <a:rPr lang="en-US" dirty="0" smtClean="0">
                <a:effectLst/>
              </a:rPr>
              <a:t>shout out the question instead of raising his hand because he wants attention. A ton of data is not necessary to come up with that hypothesis. This “tier” is one where just a coach or a facilitator and a teacher</a:t>
            </a:r>
            <a:r>
              <a:rPr lang="en-US" baseline="0" dirty="0" smtClean="0">
                <a:effectLst/>
              </a:rPr>
              <a:t> w</a:t>
            </a:r>
            <a:r>
              <a:rPr lang="en-US" dirty="0" smtClean="0">
                <a:effectLst/>
              </a:rPr>
              <a:t>ork together or just the</a:t>
            </a:r>
            <a:r>
              <a:rPr lang="en-US" baseline="0" dirty="0" smtClean="0">
                <a:effectLst/>
              </a:rPr>
              <a:t> </a:t>
            </a:r>
            <a:r>
              <a:rPr lang="en-US" dirty="0" smtClean="0">
                <a:effectLst/>
              </a:rPr>
              <a:t>immediate people who are very close to the student who will be implementing an intervention.</a:t>
            </a:r>
          </a:p>
          <a:p>
            <a:endParaRPr lang="en-US" dirty="0" smtClean="0">
              <a:effectLst/>
            </a:endParaRPr>
          </a:p>
          <a:p>
            <a:r>
              <a:rPr lang="en-US" dirty="0" smtClean="0">
                <a:effectLst/>
              </a:rPr>
              <a:t>This</a:t>
            </a:r>
            <a:r>
              <a:rPr lang="en-US" baseline="0" dirty="0" smtClean="0">
                <a:effectLst/>
              </a:rPr>
              <a:t> removed many time limits, making it an efficient process for some cases. However, it is not as effective if </a:t>
            </a:r>
            <a:r>
              <a:rPr lang="en-US" dirty="0" smtClean="0">
                <a:effectLst/>
              </a:rPr>
              <a:t>the behaviors are intense o</a:t>
            </a:r>
            <a:r>
              <a:rPr lang="en-US" baseline="0" dirty="0" smtClean="0">
                <a:effectLst/>
              </a:rPr>
              <a:t>r i</a:t>
            </a:r>
            <a:r>
              <a:rPr lang="en-US" dirty="0" smtClean="0">
                <a:effectLst/>
              </a:rPr>
              <a:t>f the behaviors happen</a:t>
            </a:r>
            <a:r>
              <a:rPr lang="en-US" baseline="0" dirty="0" smtClean="0">
                <a:effectLst/>
              </a:rPr>
              <a:t> </a:t>
            </a:r>
            <a:r>
              <a:rPr lang="en-US" dirty="0" smtClean="0">
                <a:effectLst/>
              </a:rPr>
              <a:t>in more than one environment for different functions with different triggers. For</a:t>
            </a:r>
            <a:r>
              <a:rPr lang="en-US" baseline="0" dirty="0" smtClean="0">
                <a:effectLst/>
              </a:rPr>
              <a:t> example, if</a:t>
            </a:r>
            <a:r>
              <a:rPr lang="en-US" dirty="0" smtClean="0">
                <a:effectLst/>
              </a:rPr>
              <a:t> the student is non-verbal and has a intellectual disability or </a:t>
            </a:r>
            <a:r>
              <a:rPr lang="en-US" dirty="0" smtClean="0">
                <a:effectLst/>
              </a:rPr>
              <a:t>Autism- </a:t>
            </a:r>
            <a:r>
              <a:rPr lang="en-US" dirty="0" smtClean="0">
                <a:effectLst/>
              </a:rPr>
              <a:t>their behaviors</a:t>
            </a:r>
            <a:r>
              <a:rPr lang="en-US" baseline="0" dirty="0" smtClean="0">
                <a:effectLst/>
              </a:rPr>
              <a:t> </a:t>
            </a:r>
            <a:r>
              <a:rPr lang="en-US" dirty="0" smtClean="0">
                <a:effectLst/>
              </a:rPr>
              <a:t>can have many</a:t>
            </a:r>
            <a:r>
              <a:rPr lang="en-US" baseline="0" dirty="0" smtClean="0">
                <a:effectLst/>
              </a:rPr>
              <a:t> different </a:t>
            </a:r>
            <a:r>
              <a:rPr lang="en-US" dirty="0" smtClean="0">
                <a:effectLst/>
              </a:rPr>
              <a:t>communicative intents. An</a:t>
            </a:r>
            <a:r>
              <a:rPr lang="en-US" baseline="0" dirty="0" smtClean="0">
                <a:effectLst/>
              </a:rPr>
              <a:t> </a:t>
            </a:r>
            <a:r>
              <a:rPr lang="en-US" dirty="0" smtClean="0">
                <a:effectLst/>
              </a:rPr>
              <a:t>efficient FBA is not going to be effective because you're going to have to get a lot of people's input</a:t>
            </a:r>
            <a:r>
              <a:rPr lang="en-US" baseline="0" dirty="0" smtClean="0">
                <a:effectLst/>
              </a:rPr>
              <a:t> and a</a:t>
            </a:r>
            <a:r>
              <a:rPr lang="en-US" dirty="0" smtClean="0">
                <a:effectLst/>
              </a:rPr>
              <a:t> lot of observations to figure out what is going on with the behaviors.</a:t>
            </a:r>
            <a:r>
              <a:rPr lang="en-US" baseline="0" dirty="0" smtClean="0">
                <a:effectLst/>
              </a:rPr>
              <a:t> It would have to be determined whether the behaviors serve as </a:t>
            </a:r>
            <a:r>
              <a:rPr lang="en-US" dirty="0" smtClean="0">
                <a:effectLst/>
              </a:rPr>
              <a:t>functions of escape,</a:t>
            </a:r>
            <a:r>
              <a:rPr lang="en-US" baseline="0" dirty="0" smtClean="0">
                <a:effectLst/>
              </a:rPr>
              <a:t> </a:t>
            </a:r>
            <a:r>
              <a:rPr lang="en-US" dirty="0" smtClean="0">
                <a:effectLst/>
              </a:rPr>
              <a:t>attention, or </a:t>
            </a:r>
            <a:r>
              <a:rPr lang="en-US" dirty="0" smtClean="0">
                <a:effectLst/>
              </a:rPr>
              <a:t>access. </a:t>
            </a:r>
            <a:r>
              <a:rPr lang="en-US" dirty="0" smtClean="0">
                <a:effectLst/>
              </a:rPr>
              <a:t>So, that won't work for some of those kids who have more in depth needs, but this can work for the lot of the kids who might have very minor problems.</a:t>
            </a:r>
            <a:r>
              <a:rPr lang="en-US" baseline="0" dirty="0" smtClean="0">
                <a:effectLst/>
              </a:rPr>
              <a:t> </a:t>
            </a:r>
          </a:p>
          <a:p>
            <a:endParaRPr lang="en-US" baseline="0" dirty="0" smtClean="0">
              <a:effectLst/>
            </a:endParaRPr>
          </a:p>
          <a:p>
            <a:r>
              <a:rPr lang="en-US" dirty="0" smtClean="0">
                <a:effectLst/>
              </a:rPr>
              <a:t>Then the second level would</a:t>
            </a:r>
            <a:r>
              <a:rPr lang="en-US" baseline="0" dirty="0" smtClean="0">
                <a:effectLst/>
              </a:rPr>
              <a:t> include</a:t>
            </a:r>
            <a:r>
              <a:rPr lang="en-US" dirty="0" smtClean="0">
                <a:effectLst/>
              </a:rPr>
              <a:t> a more comprehensive FBA/BIP approach, very similar to something like PTR. You would have a full team that</a:t>
            </a:r>
            <a:r>
              <a:rPr lang="en-US" baseline="0" dirty="0" smtClean="0">
                <a:effectLst/>
              </a:rPr>
              <a:t> </a:t>
            </a:r>
            <a:r>
              <a:rPr lang="en-US" dirty="0" smtClean="0">
                <a:effectLst/>
              </a:rPr>
              <a:t>meets several times</a:t>
            </a:r>
            <a:r>
              <a:rPr lang="en-US" baseline="0" dirty="0" smtClean="0">
                <a:effectLst/>
              </a:rPr>
              <a:t> and e</a:t>
            </a:r>
            <a:r>
              <a:rPr lang="en-US" dirty="0" smtClean="0">
                <a:effectLst/>
              </a:rPr>
              <a:t>ach time,</a:t>
            </a:r>
            <a:r>
              <a:rPr lang="en-US" baseline="0" dirty="0" smtClean="0">
                <a:effectLst/>
              </a:rPr>
              <a:t> </a:t>
            </a:r>
            <a:r>
              <a:rPr lang="en-US" dirty="0" smtClean="0">
                <a:effectLst/>
              </a:rPr>
              <a:t>you have a specific purpose for what you're doing with your FBA/BIP process to</a:t>
            </a:r>
            <a:r>
              <a:rPr lang="en-US" baseline="0" dirty="0" smtClean="0">
                <a:effectLst/>
              </a:rPr>
              <a:t> </a:t>
            </a:r>
            <a:r>
              <a:rPr lang="en-US" dirty="0" smtClean="0">
                <a:effectLst/>
              </a:rPr>
              <a:t>develop interventions and multi-component intervention plans</a:t>
            </a:r>
            <a:r>
              <a:rPr lang="en-US" baseline="0" dirty="0" smtClean="0">
                <a:effectLst/>
              </a:rPr>
              <a:t> a</a:t>
            </a:r>
            <a:r>
              <a:rPr lang="en-US" dirty="0" smtClean="0">
                <a:effectLst/>
              </a:rPr>
              <a:t>nd making data-based decisions.</a:t>
            </a:r>
          </a:p>
          <a:p>
            <a:endParaRPr lang="en-US" dirty="0" smtClean="0">
              <a:effectLst/>
            </a:endParaRPr>
          </a:p>
          <a:p>
            <a:r>
              <a:rPr lang="en-US" dirty="0" smtClean="0">
                <a:effectLst/>
              </a:rPr>
              <a:t>The</a:t>
            </a:r>
            <a:r>
              <a:rPr lang="en-US" baseline="0" dirty="0" smtClean="0">
                <a:effectLst/>
              </a:rPr>
              <a:t> top “tier” for wrap-around services are </a:t>
            </a:r>
            <a:r>
              <a:rPr lang="en-US" dirty="0" smtClean="0">
                <a:effectLst/>
              </a:rPr>
              <a:t>supports that seem to be</a:t>
            </a:r>
            <a:r>
              <a:rPr lang="en-US" baseline="0" dirty="0" smtClean="0">
                <a:effectLst/>
              </a:rPr>
              <a:t> much more of a need recently.</a:t>
            </a:r>
            <a:r>
              <a:rPr lang="en-US" dirty="0" smtClean="0">
                <a:effectLst/>
              </a:rPr>
              <a:t> These</a:t>
            </a:r>
            <a:r>
              <a:rPr lang="en-US" baseline="0" dirty="0" smtClean="0">
                <a:effectLst/>
              </a:rPr>
              <a:t> wraparound supports are</a:t>
            </a:r>
            <a:r>
              <a:rPr lang="en-US" dirty="0" smtClean="0">
                <a:effectLst/>
              </a:rPr>
              <a:t> not going to help the students who are already successful in school. This is why person-centered planning approaches are important.</a:t>
            </a:r>
            <a:r>
              <a:rPr lang="en-US" baseline="0" dirty="0" smtClean="0">
                <a:effectLst/>
              </a:rPr>
              <a:t> At the University of South Florida, t</a:t>
            </a:r>
            <a:r>
              <a:rPr lang="en-US" dirty="0" smtClean="0">
                <a:effectLst/>
              </a:rPr>
              <a:t>he first step of our FBA/BIP process was to do a person-centered plan. For</a:t>
            </a:r>
            <a:r>
              <a:rPr lang="en-US" baseline="0" dirty="0" smtClean="0">
                <a:effectLst/>
              </a:rPr>
              <a:t> some students</a:t>
            </a:r>
            <a:r>
              <a:rPr lang="en-US" dirty="0" smtClean="0">
                <a:effectLst/>
              </a:rPr>
              <a:t>, you don't need to actually get to the FBA/BIP because you're wrapping around so many supports and</a:t>
            </a:r>
            <a:r>
              <a:rPr lang="en-US" baseline="0" dirty="0" smtClean="0">
                <a:effectLst/>
              </a:rPr>
              <a:t> you’re </a:t>
            </a:r>
            <a:r>
              <a:rPr lang="en-US" dirty="0" smtClean="0">
                <a:effectLst/>
              </a:rPr>
              <a:t>creating your action plan for this student, you might not need to go any further.</a:t>
            </a:r>
            <a:r>
              <a:rPr lang="en-US" baseline="0" dirty="0" smtClean="0">
                <a:effectLst/>
              </a:rPr>
              <a:t> It’s important that the</a:t>
            </a:r>
            <a:r>
              <a:rPr lang="en-US" dirty="0" smtClean="0">
                <a:effectLst/>
              </a:rPr>
              <a:t> student has a big voice in the plan. So we see these as different levels in Tier 3</a:t>
            </a:r>
            <a:r>
              <a:rPr lang="en-US" baseline="0" dirty="0" smtClean="0">
                <a:effectLst/>
              </a:rPr>
              <a:t> </a:t>
            </a:r>
            <a:r>
              <a:rPr lang="en-US" dirty="0" smtClean="0">
                <a:effectLst/>
              </a:rPr>
              <a:t>and one of the things you're going to have to do is to make sure that your staff and your schools in the district understand that Tier 3 is complex.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23</a:t>
            </a:fld>
            <a:endParaRPr lang="en-US"/>
          </a:p>
        </p:txBody>
      </p:sp>
    </p:spTree>
    <p:extLst>
      <p:ext uri="{BB962C8B-B14F-4D97-AF65-F5344CB8AC3E}">
        <p14:creationId xmlns:p14="http://schemas.microsoft.com/office/powerpoint/2010/main" val="2877319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Educators have beliefs and knowledge and skills to sustain Tier 3. In this big idea, for systems to change, this means that adults need to change, not just kids because adult behavior will result in the behavior</a:t>
            </a:r>
            <a:r>
              <a:rPr lang="en-US" baseline="0" dirty="0" smtClean="0">
                <a:effectLst/>
              </a:rPr>
              <a:t> of the child </a:t>
            </a:r>
            <a:r>
              <a:rPr lang="en-US" dirty="0" smtClean="0">
                <a:effectLst/>
              </a:rPr>
              <a:t>changing. </a:t>
            </a:r>
          </a:p>
          <a:p>
            <a:endParaRPr lang="en-US" dirty="0" smtClean="0">
              <a:effectLst/>
            </a:endParaRPr>
          </a:p>
          <a:p>
            <a:r>
              <a:rPr lang="en-US" dirty="0" smtClean="0">
                <a:effectLst/>
              </a:rPr>
              <a:t>Educators need to understand what are the necessary drivers that are needed</a:t>
            </a:r>
            <a:r>
              <a:rPr lang="en-US" baseline="0" dirty="0" smtClean="0">
                <a:effectLst/>
              </a:rPr>
              <a:t> to </a:t>
            </a:r>
            <a:r>
              <a:rPr lang="en-US" dirty="0" smtClean="0">
                <a:effectLst/>
              </a:rPr>
              <a:t>implement systems</a:t>
            </a:r>
            <a:r>
              <a:rPr lang="en-US" baseline="0" dirty="0" smtClean="0">
                <a:effectLst/>
              </a:rPr>
              <a:t> a</a:t>
            </a:r>
            <a:r>
              <a:rPr lang="en-US" dirty="0" smtClean="0">
                <a:effectLst/>
              </a:rPr>
              <a:t>nd systemic change. One researcher who does a lot of work with this idea is </a:t>
            </a:r>
            <a:r>
              <a:rPr lang="en-US" dirty="0" err="1" smtClean="0">
                <a:effectLst/>
              </a:rPr>
              <a:t>Sanetti</a:t>
            </a:r>
            <a:r>
              <a:rPr lang="en-US" dirty="0" smtClean="0">
                <a:effectLst/>
              </a:rPr>
              <a:t> (on next slide). She does a lot of teacher implementation fidelity systems change work. Her model includes ways to motivate adults to change and to move them from being interested in changing, to actually being the change and being involved in the change process.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24</a:t>
            </a:fld>
            <a:endParaRPr lang="en-US"/>
          </a:p>
        </p:txBody>
      </p:sp>
    </p:spTree>
    <p:extLst>
      <p:ext uri="{BB962C8B-B14F-4D97-AF65-F5344CB8AC3E}">
        <p14:creationId xmlns:p14="http://schemas.microsoft.com/office/powerpoint/2010/main" val="1986342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Sanetti’s</a:t>
            </a:r>
            <a:r>
              <a:rPr lang="en-US" dirty="0" smtClean="0">
                <a:effectLst/>
              </a:rPr>
              <a:t> model</a:t>
            </a:r>
            <a:r>
              <a:rPr lang="en-US" baseline="0" dirty="0" smtClean="0">
                <a:effectLst/>
              </a:rPr>
              <a:t> </a:t>
            </a:r>
            <a:r>
              <a:rPr lang="en-US" dirty="0" smtClean="0">
                <a:effectLst/>
              </a:rPr>
              <a:t>emphasizes</a:t>
            </a:r>
            <a:r>
              <a:rPr lang="en-US" baseline="0" dirty="0" smtClean="0">
                <a:effectLst/>
              </a:rPr>
              <a:t> the importance of having</a:t>
            </a:r>
            <a:r>
              <a:rPr lang="en-US" dirty="0" smtClean="0">
                <a:effectLst/>
              </a:rPr>
              <a:t> manual processes that are really well defined, especially when you're implementing evidence-based interventions. It’s important for teachers to do this. Teachers need to feel that they have self-efficacy in doing their work and they DON’T feel like they don’t have the skills or the knowledge to implement</a:t>
            </a:r>
            <a:r>
              <a:rPr lang="en-US" baseline="0" dirty="0" smtClean="0">
                <a:effectLst/>
              </a:rPr>
              <a:t> </a:t>
            </a:r>
            <a:r>
              <a:rPr lang="en-US" dirty="0" smtClean="0">
                <a:effectLst/>
              </a:rPr>
              <a:t>interventions. Teachers should be empowered to implement</a:t>
            </a:r>
            <a:r>
              <a:rPr lang="en-US" baseline="0" dirty="0" smtClean="0">
                <a:effectLst/>
              </a:rPr>
              <a:t> interventions</a:t>
            </a:r>
            <a:r>
              <a:rPr lang="en-US" dirty="0" smtClean="0">
                <a:effectLst/>
              </a:rPr>
              <a:t> and feel competent that they can do it.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25</a:t>
            </a:fld>
            <a:endParaRPr lang="en-US"/>
          </a:p>
        </p:txBody>
      </p:sp>
    </p:spTree>
    <p:extLst>
      <p:ext uri="{BB962C8B-B14F-4D97-AF65-F5344CB8AC3E}">
        <p14:creationId xmlns:p14="http://schemas.microsoft.com/office/powerpoint/2010/main" val="1544340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is another big idea about</a:t>
            </a:r>
            <a:r>
              <a:rPr lang="en-US" baseline="0" dirty="0" smtClean="0">
                <a:effectLst/>
              </a:rPr>
              <a:t> i</a:t>
            </a:r>
            <a:r>
              <a:rPr lang="en-US" dirty="0" smtClean="0">
                <a:effectLst/>
              </a:rPr>
              <a:t>mplementation drivers and sufficient professional supports which the</a:t>
            </a:r>
            <a:r>
              <a:rPr lang="en-US" baseline="0" dirty="0" smtClean="0">
                <a:effectLst/>
              </a:rPr>
              <a:t> audience already knows.</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26</a:t>
            </a:fld>
            <a:endParaRPr lang="en-US"/>
          </a:p>
        </p:txBody>
      </p:sp>
    </p:spTree>
    <p:extLst>
      <p:ext uri="{BB962C8B-B14F-4D97-AF65-F5344CB8AC3E}">
        <p14:creationId xmlns:p14="http://schemas.microsoft.com/office/powerpoint/2010/main" val="483990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27</a:t>
            </a:fld>
            <a:endParaRPr lang="en-US"/>
          </a:p>
        </p:txBody>
      </p:sp>
    </p:spTree>
    <p:extLst>
      <p:ext uri="{BB962C8B-B14F-4D97-AF65-F5344CB8AC3E}">
        <p14:creationId xmlns:p14="http://schemas.microsoft.com/office/powerpoint/2010/main" val="363531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a:t>
            </a:r>
            <a:r>
              <a:rPr lang="en-US" baseline="0" dirty="0" smtClean="0">
                <a:effectLst/>
              </a:rPr>
              <a:t> comic says, “</a:t>
            </a:r>
            <a:r>
              <a:rPr lang="en-US" dirty="0" smtClean="0">
                <a:effectLst/>
              </a:rPr>
              <a:t>I'm back from training. I got a big binder, the training is already forgotten, but the binder will last forever. A living monument to temporary knowledge!” </a:t>
            </a:r>
          </a:p>
          <a:p>
            <a:endParaRPr lang="en-US" dirty="0" smtClean="0">
              <a:effectLst/>
            </a:endParaRPr>
          </a:p>
          <a:p>
            <a:r>
              <a:rPr lang="en-US" dirty="0" smtClean="0">
                <a:effectLst/>
              </a:rPr>
              <a:t>“I don't know about you, but I</a:t>
            </a:r>
            <a:r>
              <a:rPr lang="en-US" baseline="0" dirty="0" smtClean="0">
                <a:effectLst/>
              </a:rPr>
              <a:t> have </a:t>
            </a:r>
            <a:r>
              <a:rPr lang="en-US" dirty="0" smtClean="0">
                <a:effectLst/>
              </a:rPr>
              <a:t>a lot of binders on my bookshelf that I haven't looked at for years and years</a:t>
            </a:r>
            <a:r>
              <a:rPr lang="en-US" dirty="0" smtClean="0">
                <a:effectLst/>
              </a:rPr>
              <a:t>.” –Dr.</a:t>
            </a:r>
            <a:r>
              <a:rPr lang="en-US" baseline="0" dirty="0" smtClean="0">
                <a:effectLst/>
              </a:rPr>
              <a:t> </a:t>
            </a:r>
            <a:r>
              <a:rPr lang="en-US" dirty="0" err="1" smtClean="0"/>
              <a:t>Iovannone</a:t>
            </a:r>
            <a:endParaRPr lang="en-US" dirty="0" smtClean="0"/>
          </a:p>
          <a:p>
            <a:endParaRPr lang="en-US" dirty="0" smtClean="0"/>
          </a:p>
          <a:p>
            <a:r>
              <a:rPr lang="en-US" dirty="0" smtClean="0">
                <a:effectLst/>
              </a:rPr>
              <a:t>So </a:t>
            </a:r>
            <a:r>
              <a:rPr lang="en-US" dirty="0" smtClean="0">
                <a:effectLst/>
              </a:rPr>
              <a:t>we want to get away from going to trainings</a:t>
            </a:r>
            <a:r>
              <a:rPr lang="en-US" baseline="0" dirty="0" smtClean="0">
                <a:effectLst/>
              </a:rPr>
              <a:t> and </a:t>
            </a:r>
            <a:r>
              <a:rPr lang="en-US" dirty="0" smtClean="0">
                <a:effectLst/>
              </a:rPr>
              <a:t>coming back with a big binder full of nice hand outs that</a:t>
            </a:r>
            <a:r>
              <a:rPr lang="en-US" baseline="0" dirty="0" smtClean="0">
                <a:effectLst/>
              </a:rPr>
              <a:t> won’t be used</a:t>
            </a:r>
            <a:r>
              <a:rPr lang="en-US" dirty="0" smtClean="0">
                <a:effectLst/>
              </a:rPr>
              <a:t>. Everybody loves getting resources and teachers want to reference what they</a:t>
            </a:r>
            <a:r>
              <a:rPr lang="en-US" baseline="0" dirty="0" smtClean="0">
                <a:effectLst/>
              </a:rPr>
              <a:t> learned immediately</a:t>
            </a:r>
            <a:r>
              <a:rPr lang="en-US" dirty="0" smtClean="0">
                <a:effectLst/>
              </a:rPr>
              <a:t>.</a:t>
            </a:r>
            <a:r>
              <a:rPr lang="en-US" baseline="0" dirty="0" smtClean="0">
                <a:effectLst/>
              </a:rPr>
              <a:t> However, h</a:t>
            </a:r>
            <a:r>
              <a:rPr lang="en-US" dirty="0" smtClean="0">
                <a:effectLst/>
              </a:rPr>
              <a:t>alf the time, these binders and</a:t>
            </a:r>
            <a:r>
              <a:rPr lang="en-US" baseline="0" dirty="0" smtClean="0">
                <a:effectLst/>
              </a:rPr>
              <a:t> useful handouts</a:t>
            </a:r>
            <a:r>
              <a:rPr lang="en-US" dirty="0" smtClean="0">
                <a:effectLst/>
              </a:rPr>
              <a:t> sit there.</a:t>
            </a:r>
            <a:r>
              <a:rPr lang="en-US" baseline="0" dirty="0" smtClean="0">
                <a:effectLst/>
              </a:rPr>
              <a:t> N</a:t>
            </a:r>
            <a:r>
              <a:rPr lang="en-US" dirty="0" smtClean="0">
                <a:effectLst/>
              </a:rPr>
              <a:t>ow we start putting things online so people can have more easy access to resources but sometimes you read the information online and wish you had gone to the session.</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28</a:t>
            </a:fld>
            <a:endParaRPr lang="en-US"/>
          </a:p>
        </p:txBody>
      </p:sp>
    </p:spTree>
    <p:extLst>
      <p:ext uri="{BB962C8B-B14F-4D97-AF65-F5344CB8AC3E}">
        <p14:creationId xmlns:p14="http://schemas.microsoft.com/office/powerpoint/2010/main" val="1692899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really need to think about coaching again and</a:t>
            </a:r>
            <a:r>
              <a:rPr lang="en-US" baseline="0" dirty="0" smtClean="0">
                <a:effectLst/>
              </a:rPr>
              <a:t> start doing</a:t>
            </a:r>
            <a:r>
              <a:rPr lang="en-US" dirty="0" smtClean="0">
                <a:effectLst/>
              </a:rPr>
              <a:t> the coaching model job embedded practice not just in case studies, but actually getting in and helping an adult set goals</a:t>
            </a:r>
            <a:r>
              <a:rPr lang="en-US" baseline="0" dirty="0" smtClean="0">
                <a:effectLst/>
              </a:rPr>
              <a:t> regarding</a:t>
            </a:r>
            <a:r>
              <a:rPr lang="en-US" dirty="0" smtClean="0">
                <a:effectLst/>
              </a:rPr>
              <a:t> what they want to learn to do through this process.</a:t>
            </a:r>
            <a:r>
              <a:rPr lang="en-US" baseline="0" dirty="0" smtClean="0">
                <a:effectLst/>
              </a:rPr>
              <a:t> It’s important to </a:t>
            </a:r>
            <a:r>
              <a:rPr lang="en-US" dirty="0" smtClean="0">
                <a:effectLst/>
              </a:rPr>
              <a:t>support them by modeling, role playing, practicing, and doing performance feedback and reflection.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29</a:t>
            </a:fld>
            <a:endParaRPr lang="en-US"/>
          </a:p>
        </p:txBody>
      </p:sp>
    </p:spTree>
    <p:extLst>
      <p:ext uri="{BB962C8B-B14F-4D97-AF65-F5344CB8AC3E}">
        <p14:creationId xmlns:p14="http://schemas.microsoft.com/office/powerpoint/2010/main" val="278166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slide talks mainly about what we want to do when we have</a:t>
            </a:r>
            <a:r>
              <a:rPr lang="en-US" baseline="0" dirty="0" smtClean="0">
                <a:effectLst/>
              </a:rPr>
              <a:t> a</a:t>
            </a:r>
            <a:r>
              <a:rPr lang="en-US" dirty="0" smtClean="0">
                <a:effectLst/>
              </a:rPr>
              <a:t> Tier three support system. </a:t>
            </a:r>
            <a:r>
              <a:rPr lang="en-US" baseline="0" dirty="0" smtClean="0">
                <a:effectLst/>
              </a:rPr>
              <a:t> This </a:t>
            </a:r>
            <a:r>
              <a:rPr lang="en-US" dirty="0" smtClean="0">
                <a:effectLst/>
              </a:rPr>
              <a:t>focused on FBA and BIP.</a:t>
            </a:r>
            <a:r>
              <a:rPr lang="en-US" baseline="0" dirty="0" smtClean="0">
                <a:effectLst/>
              </a:rPr>
              <a:t>  </a:t>
            </a:r>
            <a:r>
              <a:rPr lang="en-US" dirty="0" smtClean="0">
                <a:effectLst/>
              </a:rPr>
              <a:t>However at</a:t>
            </a:r>
            <a:r>
              <a:rPr lang="en-US" baseline="0" dirty="0" smtClean="0">
                <a:effectLst/>
              </a:rPr>
              <a:t> </a:t>
            </a:r>
            <a:r>
              <a:rPr lang="en-US" dirty="0" smtClean="0">
                <a:effectLst/>
              </a:rPr>
              <a:t>Tier three,</a:t>
            </a:r>
            <a:r>
              <a:rPr lang="en-US" baseline="0" dirty="0" smtClean="0">
                <a:effectLst/>
              </a:rPr>
              <a:t> </a:t>
            </a:r>
            <a:r>
              <a:rPr lang="en-US" dirty="0" smtClean="0">
                <a:effectLst/>
              </a:rPr>
              <a:t>I want to make sure that we understand Tier three goes beyond the FBA/BIP. We do consider it the core practice, and</a:t>
            </a:r>
            <a:r>
              <a:rPr lang="en-US" baseline="0" dirty="0" smtClean="0">
                <a:effectLst/>
              </a:rPr>
              <a:t> the</a:t>
            </a:r>
            <a:r>
              <a:rPr lang="en-US" dirty="0" smtClean="0">
                <a:effectLst/>
              </a:rPr>
              <a:t> core behavioral support in a Tier three system,</a:t>
            </a:r>
            <a:r>
              <a:rPr lang="en-US" baseline="0" dirty="0" smtClean="0">
                <a:effectLst/>
              </a:rPr>
              <a:t> </a:t>
            </a:r>
            <a:r>
              <a:rPr lang="en-US" dirty="0" smtClean="0">
                <a:effectLst/>
              </a:rPr>
              <a:t>but you may have some students who need individualized supports for which an FBA and a BIP would not help. </a:t>
            </a:r>
          </a:p>
          <a:p>
            <a:endParaRPr lang="en-US" dirty="0" smtClean="0">
              <a:effectLst/>
            </a:endParaRPr>
          </a:p>
          <a:p>
            <a:r>
              <a:rPr lang="en-US" dirty="0" smtClean="0">
                <a:effectLst/>
              </a:rPr>
              <a:t>So, for example, someone who has some significant mental health needs or significant needs in terms of just basic life events</a:t>
            </a:r>
            <a:r>
              <a:rPr lang="en-US" baseline="0" dirty="0" smtClean="0">
                <a:effectLst/>
              </a:rPr>
              <a:t> such as </a:t>
            </a:r>
            <a:r>
              <a:rPr lang="en-US" dirty="0" smtClean="0">
                <a:effectLst/>
              </a:rPr>
              <a:t>economics</a:t>
            </a:r>
            <a:r>
              <a:rPr lang="en-US" baseline="0" dirty="0" smtClean="0">
                <a:effectLst/>
              </a:rPr>
              <a:t> (e.g. a student </a:t>
            </a:r>
            <a:r>
              <a:rPr lang="en-US" dirty="0" smtClean="0">
                <a:effectLst/>
              </a:rPr>
              <a:t>doesn’t have a place to stay at night or they don't have enough food in their home). You don't need an FBA or BIP to figure out what supports might need to be wrapped around that student for his or her family.  Supports are individualized for that one student to be able to help him or her be effective. </a:t>
            </a:r>
          </a:p>
          <a:p>
            <a:endParaRPr lang="en-US" dirty="0" smtClean="0">
              <a:effectLst/>
            </a:endParaRPr>
          </a:p>
          <a:p>
            <a:r>
              <a:rPr lang="en-US" dirty="0" smtClean="0">
                <a:effectLst/>
              </a:rPr>
              <a:t>So just wanted to clear that up that we're not saying all Tier three is</a:t>
            </a:r>
            <a:r>
              <a:rPr lang="en-US" baseline="0" dirty="0" smtClean="0">
                <a:effectLst/>
              </a:rPr>
              <a:t> an</a:t>
            </a:r>
            <a:r>
              <a:rPr lang="en-US" dirty="0" smtClean="0">
                <a:effectLst/>
              </a:rPr>
              <a:t> FBA/BIP, because that's where sometimes we get in trouble. A</a:t>
            </a:r>
            <a:r>
              <a:rPr lang="en-US" baseline="0" dirty="0" smtClean="0">
                <a:effectLst/>
              </a:rPr>
              <a:t> </a:t>
            </a:r>
            <a:r>
              <a:rPr lang="en-US" dirty="0" smtClean="0">
                <a:effectLst/>
              </a:rPr>
              <a:t>lot of districts, say, “well, we're already doing FBA/BIP,</a:t>
            </a:r>
            <a:r>
              <a:rPr lang="en-US" baseline="0" dirty="0" smtClean="0">
                <a:effectLst/>
              </a:rPr>
              <a:t> t</a:t>
            </a:r>
            <a:r>
              <a:rPr lang="en-US" dirty="0" smtClean="0">
                <a:effectLst/>
              </a:rPr>
              <a:t>herefore, we don't have a need to do anything else at Tier three.”</a:t>
            </a:r>
          </a:p>
          <a:p>
            <a:endParaRPr lang="en-US" dirty="0" smtClean="0">
              <a:effectLst/>
            </a:endParaRPr>
          </a:p>
          <a:p>
            <a:r>
              <a:rPr lang="en-US" dirty="0" smtClean="0">
                <a:effectLst/>
              </a:rPr>
              <a:t>But whatever we do, whether we're doing an FBA/BIP, which is probably the most frequent support</a:t>
            </a:r>
            <a:r>
              <a:rPr lang="en-US" baseline="0" dirty="0" smtClean="0">
                <a:effectLst/>
              </a:rPr>
              <a:t> </a:t>
            </a:r>
            <a:r>
              <a:rPr lang="en-US" dirty="0" smtClean="0">
                <a:effectLst/>
              </a:rPr>
              <a:t>you're going to be providing or some other support, we</a:t>
            </a:r>
            <a:r>
              <a:rPr lang="en-US" baseline="0" dirty="0" smtClean="0">
                <a:effectLst/>
              </a:rPr>
              <a:t> are </a:t>
            </a:r>
            <a:r>
              <a:rPr lang="en-US" dirty="0" smtClean="0">
                <a:effectLst/>
              </a:rPr>
              <a:t>really looking at are these near outcomes or what we call proximal outcomes, which are what's going to happen immediately after we do our support. </a:t>
            </a:r>
          </a:p>
          <a:p>
            <a:endParaRPr lang="en-US" dirty="0" smtClean="0">
              <a:effectLst/>
            </a:endParaRPr>
          </a:p>
          <a:p>
            <a:r>
              <a:rPr lang="en-US" dirty="0" smtClean="0">
                <a:effectLst/>
              </a:rPr>
              <a:t>We should see a decrease in that behavior that brought the student</a:t>
            </a:r>
            <a:r>
              <a:rPr lang="en-US" baseline="0" dirty="0" smtClean="0">
                <a:effectLst/>
              </a:rPr>
              <a:t> to our </a:t>
            </a:r>
            <a:r>
              <a:rPr lang="en-US" dirty="0" smtClean="0">
                <a:effectLst/>
              </a:rPr>
              <a:t>attention.</a:t>
            </a:r>
            <a:r>
              <a:rPr lang="en-US" baseline="0" dirty="0" smtClean="0">
                <a:effectLst/>
              </a:rPr>
              <a:t> </a:t>
            </a:r>
            <a:r>
              <a:rPr lang="en-US" dirty="0" smtClean="0">
                <a:effectLst/>
              </a:rPr>
              <a:t>We should see an increase in skills such as social skills,</a:t>
            </a:r>
            <a:r>
              <a:rPr lang="en-US" baseline="0" dirty="0" smtClean="0">
                <a:effectLst/>
              </a:rPr>
              <a:t> a</a:t>
            </a:r>
            <a:r>
              <a:rPr lang="en-US" dirty="0" smtClean="0">
                <a:effectLst/>
              </a:rPr>
              <a:t>cademic skills, replacement behaviors, and academic engaged time.</a:t>
            </a:r>
          </a:p>
          <a:p>
            <a:endParaRPr lang="en-US" dirty="0" smtClean="0">
              <a:effectLst/>
            </a:endParaRPr>
          </a:p>
          <a:p>
            <a:r>
              <a:rPr lang="en-US" dirty="0" smtClean="0">
                <a:effectLst/>
              </a:rPr>
              <a:t>This is why we want to think about Tier 3 as a system instead of just one kid at a time and looking at it</a:t>
            </a:r>
            <a:r>
              <a:rPr lang="en-US" baseline="0" dirty="0" smtClean="0">
                <a:effectLst/>
              </a:rPr>
              <a:t> </a:t>
            </a:r>
            <a:r>
              <a:rPr lang="en-US" dirty="0" smtClean="0">
                <a:effectLst/>
              </a:rPr>
              <a:t>not only school wide, but also</a:t>
            </a:r>
            <a:r>
              <a:rPr lang="en-US" baseline="0" dirty="0" smtClean="0">
                <a:effectLst/>
              </a:rPr>
              <a:t> </a:t>
            </a:r>
            <a:r>
              <a:rPr lang="en-US" dirty="0" smtClean="0">
                <a:effectLst/>
              </a:rPr>
              <a:t>district wide and possibly statewide. We should see this in the green circle at the top of the graphic. </a:t>
            </a:r>
          </a:p>
          <a:p>
            <a:endParaRPr lang="en-US" dirty="0" smtClean="0">
              <a:effectLst/>
            </a:endParaRPr>
          </a:p>
          <a:p>
            <a:r>
              <a:rPr lang="en-US" dirty="0" smtClean="0">
                <a:effectLst/>
              </a:rPr>
              <a:t>These are long term outcomes. So by providing better and more effective Tier 3 support,</a:t>
            </a:r>
            <a:r>
              <a:rPr lang="en-US" baseline="0" dirty="0" smtClean="0">
                <a:effectLst/>
              </a:rPr>
              <a:t> </a:t>
            </a:r>
            <a:r>
              <a:rPr lang="en-US" dirty="0" smtClean="0">
                <a:effectLst/>
              </a:rPr>
              <a:t>we should have an increase in graduation rate,</a:t>
            </a:r>
            <a:r>
              <a:rPr lang="en-US" baseline="0" dirty="0" smtClean="0">
                <a:effectLst/>
              </a:rPr>
              <a:t> </a:t>
            </a:r>
            <a:r>
              <a:rPr lang="en-US" dirty="0" smtClean="0">
                <a:effectLst/>
              </a:rPr>
              <a:t>you should see reduced use of restraint and seclusion and reduced suspensions, especially if</a:t>
            </a:r>
            <a:r>
              <a:rPr lang="en-US" baseline="0" dirty="0" smtClean="0">
                <a:effectLst/>
              </a:rPr>
              <a:t> </a:t>
            </a:r>
            <a:r>
              <a:rPr lang="en-US" dirty="0" smtClean="0">
                <a:effectLst/>
              </a:rPr>
              <a:t>you're doing multi tiered systems of support. Your high flyers are probably the ones getting the most incidence of suspension and expulsion and those kids may actually need more individualized supports. We may also see reduced disproportionality. </a:t>
            </a:r>
          </a:p>
          <a:p>
            <a:endParaRPr lang="en-US" dirty="0" smtClean="0">
              <a:effectLst/>
            </a:endParaRPr>
          </a:p>
          <a:p>
            <a:r>
              <a:rPr lang="en-US" dirty="0" smtClean="0">
                <a:effectLst/>
              </a:rPr>
              <a:t>So by doing really good individual supports on top of everything else you're doing and having a system in place to be able to put supports in place, you should be able to get long term outcome effectiveness. </a:t>
            </a:r>
          </a:p>
          <a:p>
            <a:endParaRPr lang="en-US" dirty="0" smtClean="0">
              <a:effectLst/>
            </a:endParaRPr>
          </a:p>
          <a:p>
            <a:r>
              <a:rPr lang="en-US" dirty="0" smtClean="0">
                <a:effectLst/>
              </a:rPr>
              <a:t>If we don't do this,</a:t>
            </a:r>
            <a:r>
              <a:rPr lang="en-US" baseline="0" dirty="0" smtClean="0">
                <a:effectLst/>
              </a:rPr>
              <a:t> </a:t>
            </a:r>
            <a:r>
              <a:rPr lang="en-US" dirty="0" smtClean="0">
                <a:effectLst/>
              </a:rPr>
              <a:t>we're going to be where we sometimes see we are right now. These kids who don't receive support and are unsuccessful in school, when they leave, their outcomes</a:t>
            </a:r>
            <a:r>
              <a:rPr lang="en-US" baseline="0" dirty="0" smtClean="0">
                <a:effectLst/>
              </a:rPr>
              <a:t> are d</a:t>
            </a:r>
            <a:r>
              <a:rPr lang="en-US" dirty="0" smtClean="0">
                <a:effectLst/>
              </a:rPr>
              <a:t>ismal. They have higher unemployment rates, higher incarceration rates, and they're at risk for more mental health needs and issues</a:t>
            </a:r>
            <a:r>
              <a:rPr lang="en-US" baseline="0" dirty="0" smtClean="0">
                <a:effectLst/>
              </a:rPr>
              <a:t> as well as </a:t>
            </a:r>
            <a:r>
              <a:rPr lang="en-US" dirty="0" smtClean="0">
                <a:effectLst/>
              </a:rPr>
              <a:t>poor social relationships. </a:t>
            </a:r>
          </a:p>
          <a:p>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a:t>
            </a:fld>
            <a:endParaRPr lang="en-US"/>
          </a:p>
        </p:txBody>
      </p:sp>
    </p:spTree>
    <p:extLst>
      <p:ext uri="{BB962C8B-B14F-4D97-AF65-F5344CB8AC3E}">
        <p14:creationId xmlns:p14="http://schemas.microsoft.com/office/powerpoint/2010/main" val="3524564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Delaware has a PBS PTR coaching model</a:t>
            </a:r>
            <a:r>
              <a:rPr lang="en-US" baseline="0" dirty="0" smtClean="0">
                <a:effectLst/>
              </a:rPr>
              <a:t> t</a:t>
            </a:r>
            <a:r>
              <a:rPr lang="en-US" dirty="0" smtClean="0">
                <a:effectLst/>
              </a:rPr>
              <a:t>hat we continue to try to implement every year. Both Dr. </a:t>
            </a:r>
            <a:r>
              <a:rPr lang="en-US" dirty="0" err="1" smtClean="0"/>
              <a:t>Iovannone</a:t>
            </a:r>
            <a:r>
              <a:rPr lang="en-US" dirty="0" smtClean="0">
                <a:effectLst/>
              </a:rPr>
              <a:t> and </a:t>
            </a:r>
            <a:r>
              <a:rPr lang="en-US" dirty="0" err="1" smtClean="0">
                <a:effectLst/>
              </a:rPr>
              <a:t>Niki</a:t>
            </a:r>
            <a:r>
              <a:rPr lang="en-US" dirty="0" smtClean="0">
                <a:effectLst/>
              </a:rPr>
              <a:t> Kendall have le</a:t>
            </a:r>
            <a:r>
              <a:rPr lang="en-US" baseline="0" dirty="0" smtClean="0">
                <a:effectLst/>
              </a:rPr>
              <a:t>d trainings on PTR</a:t>
            </a:r>
            <a:r>
              <a:rPr lang="en-US" dirty="0" smtClean="0">
                <a:effectLst/>
              </a:rPr>
              <a:t> about what must be accomplished</a:t>
            </a:r>
            <a:r>
              <a:rPr lang="en-US" baseline="0" dirty="0" smtClean="0">
                <a:effectLst/>
              </a:rPr>
              <a:t> to become a facilitator or a coach</a:t>
            </a:r>
            <a:r>
              <a:rPr lang="en-US" dirty="0" smtClean="0">
                <a:effectLst/>
              </a:rPr>
              <a:t>.</a:t>
            </a:r>
            <a:r>
              <a:rPr lang="en-US" baseline="0" dirty="0" smtClean="0">
                <a:effectLst/>
              </a:rPr>
              <a:t> To be a coach, you must</a:t>
            </a:r>
            <a:r>
              <a:rPr lang="en-US" dirty="0" smtClean="0">
                <a:effectLst/>
              </a:rPr>
              <a:t> be able to not only increase your own skills, but then to be able to eventually coach others if you are interested and have the skills and the time to do that. </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30</a:t>
            </a:fld>
            <a:endParaRPr lang="en-US"/>
          </a:p>
        </p:txBody>
      </p:sp>
    </p:spTree>
    <p:extLst>
      <p:ext uri="{BB962C8B-B14F-4D97-AF65-F5344CB8AC3E}">
        <p14:creationId xmlns:p14="http://schemas.microsoft.com/office/powerpoint/2010/main" val="494445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have provided some tools that you can use to be a coach</a:t>
            </a:r>
            <a:r>
              <a:rPr lang="en-US" baseline="0" dirty="0" smtClean="0">
                <a:effectLst/>
              </a:rPr>
              <a:t> to </a:t>
            </a:r>
            <a:r>
              <a:rPr lang="en-US" dirty="0" smtClean="0">
                <a:effectLst/>
              </a:rPr>
              <a:t>others. These will be touched on briefly but they are on the Delaware PBS website</a:t>
            </a:r>
            <a:r>
              <a:rPr lang="en-US" baseline="0" dirty="0" smtClean="0">
                <a:effectLst/>
              </a:rPr>
              <a:t> under the </a:t>
            </a:r>
            <a:r>
              <a:rPr lang="en-US" dirty="0" smtClean="0">
                <a:effectLst/>
              </a:rPr>
              <a:t>Tier 3 tools and forms</a:t>
            </a:r>
            <a:r>
              <a:rPr lang="en-US" baseline="0" dirty="0" smtClean="0">
                <a:effectLst/>
              </a:rPr>
              <a:t> tab</a:t>
            </a:r>
            <a:r>
              <a:rPr lang="en-US" dirty="0" smtClean="0">
                <a:effectLst/>
              </a:rPr>
              <a:t>. This first</a:t>
            </a:r>
            <a:r>
              <a:rPr lang="en-US" baseline="0" dirty="0" smtClean="0">
                <a:effectLst/>
              </a:rPr>
              <a:t> document is </a:t>
            </a:r>
            <a:r>
              <a:rPr lang="en-US" dirty="0" smtClean="0">
                <a:effectLst/>
              </a:rPr>
              <a:t>a basic configuration map which helps </a:t>
            </a:r>
            <a:r>
              <a:rPr lang="en-US" dirty="0" smtClean="0">
                <a:effectLst/>
              </a:rPr>
              <a:t>a </a:t>
            </a:r>
            <a:r>
              <a:rPr lang="en-US" dirty="0" err="1" smtClean="0">
                <a:effectLst/>
              </a:rPr>
              <a:t>coachee</a:t>
            </a:r>
            <a:r>
              <a:rPr lang="en-US" dirty="0" smtClean="0">
                <a:effectLst/>
              </a:rPr>
              <a:t> do FBA/BIPs</a:t>
            </a:r>
            <a:r>
              <a:rPr lang="en-US" baseline="0" dirty="0" smtClean="0">
                <a:effectLst/>
              </a:rPr>
              <a:t> </a:t>
            </a:r>
            <a:r>
              <a:rPr lang="en-US" dirty="0" smtClean="0">
                <a:effectLst/>
              </a:rPr>
              <a:t>when they</a:t>
            </a:r>
            <a:r>
              <a:rPr lang="en-US" baseline="0" dirty="0" smtClean="0">
                <a:effectLst/>
              </a:rPr>
              <a:t> </a:t>
            </a:r>
            <a:r>
              <a:rPr lang="en-US" dirty="0" smtClean="0">
                <a:effectLst/>
              </a:rPr>
              <a:t>feel like they're in need of a lot more support. For example, where do they think they're doing it with adequacy, where do they think they're at master level, where do they think that maybe they </a:t>
            </a:r>
            <a:r>
              <a:rPr lang="en-US" dirty="0" smtClean="0">
                <a:effectLst/>
              </a:rPr>
              <a:t>aren’t doing</a:t>
            </a:r>
            <a:r>
              <a:rPr lang="en-US" baseline="0" dirty="0" smtClean="0">
                <a:effectLst/>
              </a:rPr>
              <a:t> these things at all.  </a:t>
            </a:r>
            <a:endParaRPr lang="en-US" dirty="0" smtClean="0">
              <a:effectLst/>
            </a:endParaRPr>
          </a:p>
          <a:p>
            <a:endParaRPr lang="en-US" dirty="0" smtClean="0">
              <a:effectLst/>
            </a:endParaRPr>
          </a:p>
          <a:p>
            <a:r>
              <a:rPr lang="en-US" dirty="0" smtClean="0">
                <a:effectLst/>
              </a:rPr>
              <a:t>We </a:t>
            </a:r>
            <a:r>
              <a:rPr lang="en-US" dirty="0" smtClean="0">
                <a:effectLst/>
              </a:rPr>
              <a:t>should feel safe to say, “I know I'm not doing this adequately and I need to have more support.” This</a:t>
            </a:r>
            <a:r>
              <a:rPr lang="en-US" baseline="0" dirty="0" smtClean="0">
                <a:effectLst/>
              </a:rPr>
              <a:t> </a:t>
            </a:r>
            <a:r>
              <a:rPr lang="en-US" dirty="0" smtClean="0">
                <a:effectLst/>
              </a:rPr>
              <a:t>sets the baseline and also helps set</a:t>
            </a:r>
            <a:r>
              <a:rPr lang="en-US" baseline="0" dirty="0" smtClean="0">
                <a:effectLst/>
              </a:rPr>
              <a:t> a</a:t>
            </a:r>
            <a:r>
              <a:rPr lang="en-US" dirty="0" smtClean="0">
                <a:effectLst/>
              </a:rPr>
              <a:t> place to start for training and coaching.</a:t>
            </a:r>
            <a:r>
              <a:rPr lang="en-US" baseline="0" dirty="0" smtClean="0">
                <a:effectLst/>
              </a:rPr>
              <a:t> Some </a:t>
            </a:r>
            <a:r>
              <a:rPr lang="en-US" dirty="0" smtClean="0">
                <a:effectLst/>
              </a:rPr>
              <a:t>districts use this systemically by gathering personnel in a meeting who are the individuals responsible in the district for facilitating FBA/BIP and have them complete this document and discuss</a:t>
            </a:r>
            <a:r>
              <a:rPr lang="en-US" baseline="0" dirty="0" smtClean="0">
                <a:effectLst/>
              </a:rPr>
              <a:t> how they feel the district operates with this as a whole, not just individually.</a:t>
            </a:r>
            <a:endParaRPr lang="en-US" dirty="0" smtClean="0">
              <a:effectLst/>
            </a:endParaRPr>
          </a:p>
          <a:p>
            <a:endParaRPr lang="en-US" dirty="0" smtClean="0">
              <a:effectLst/>
            </a:endParaRPr>
          </a:p>
          <a:p>
            <a:r>
              <a:rPr lang="en-US" dirty="0" smtClean="0">
                <a:effectLst/>
              </a:rPr>
              <a:t>One district actually used it as an activity at one of their school psychologist meetings</a:t>
            </a:r>
            <a:r>
              <a:rPr lang="en-US" baseline="0" dirty="0" smtClean="0">
                <a:effectLst/>
              </a:rPr>
              <a:t> and </a:t>
            </a:r>
            <a:r>
              <a:rPr lang="en-US" dirty="0" smtClean="0">
                <a:effectLst/>
              </a:rPr>
              <a:t>school site social worker/behavior analyst meeting. They're all the facilitators of FBA’s/BIP’s in their district and they broke into small groups with all the disciplines represented in each group. They went through this IC</a:t>
            </a:r>
            <a:r>
              <a:rPr lang="en-US" baseline="0" dirty="0" smtClean="0">
                <a:effectLst/>
              </a:rPr>
              <a:t> M</a:t>
            </a:r>
            <a:r>
              <a:rPr lang="en-US" dirty="0" smtClean="0">
                <a:effectLst/>
              </a:rPr>
              <a:t>ap document and mapped where they thought they were most strong</a:t>
            </a:r>
            <a:r>
              <a:rPr lang="en-US" baseline="0" dirty="0" smtClean="0">
                <a:effectLst/>
              </a:rPr>
              <a:t> and</a:t>
            </a:r>
            <a:r>
              <a:rPr lang="en-US" dirty="0" smtClean="0">
                <a:effectLst/>
              </a:rPr>
              <a:t> where they needed the most help. It ended up setting the map for their professional development plan for the district. This document can be used beyond just one person. It can be used as a district level planning form</a:t>
            </a:r>
            <a:r>
              <a:rPr lang="en-US" baseline="0" dirty="0" smtClean="0">
                <a:effectLst/>
              </a:rPr>
              <a:t> to improve </a:t>
            </a:r>
            <a:r>
              <a:rPr lang="en-US" dirty="0" smtClean="0">
                <a:effectLst/>
              </a:rPr>
              <a:t>systems.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31</a:t>
            </a:fld>
            <a:endParaRPr lang="en-US"/>
          </a:p>
        </p:txBody>
      </p:sp>
    </p:spTree>
    <p:extLst>
      <p:ext uri="{BB962C8B-B14F-4D97-AF65-F5344CB8AC3E}">
        <p14:creationId xmlns:p14="http://schemas.microsoft.com/office/powerpoint/2010/main" val="3078503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This document is a task analysis of all the steps of an FBA process. This is based on PTR, but any FBA/BIP process could actually use this if you just modify some of the steps. It allows the coach to work with the person they're coaching to model, role-play, and practice the steps of the meeting. It allows you to have something for debriefing later on.</a:t>
            </a:r>
            <a:r>
              <a:rPr lang="en-US" baseline="0" dirty="0" smtClean="0">
                <a:effectLst/>
              </a:rPr>
              <a:t> Y</a:t>
            </a:r>
            <a:r>
              <a:rPr lang="en-US" dirty="0" smtClean="0">
                <a:effectLst/>
              </a:rPr>
              <a:t>ou can keep notes about how the person did if you modeled them or did it without any observation, but did a self-assessment. Afterwards,</a:t>
            </a:r>
            <a:r>
              <a:rPr lang="en-US" baseline="0" dirty="0" smtClean="0">
                <a:effectLst/>
              </a:rPr>
              <a:t> there can be a </a:t>
            </a:r>
            <a:r>
              <a:rPr lang="en-US" dirty="0" smtClean="0">
                <a:effectLst/>
              </a:rPr>
              <a:t>debriefing meeting between the coach and the person being coached and you can then talk about some of the steps that were done really well and some of the steps that were challenging and difficult. Then</a:t>
            </a:r>
            <a:r>
              <a:rPr lang="en-US" baseline="0" dirty="0" smtClean="0">
                <a:effectLst/>
              </a:rPr>
              <a:t> the team can </a:t>
            </a:r>
            <a:r>
              <a:rPr lang="en-US" dirty="0" smtClean="0">
                <a:effectLst/>
              </a:rPr>
              <a:t>action plan</a:t>
            </a:r>
            <a:r>
              <a:rPr lang="en-US" baseline="0" dirty="0" smtClean="0">
                <a:effectLst/>
              </a:rPr>
              <a:t> </a:t>
            </a:r>
            <a:r>
              <a:rPr lang="en-US" dirty="0" smtClean="0">
                <a:effectLst/>
              </a:rPr>
              <a:t>for what strategies to try for the next time.</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32</a:t>
            </a:fld>
            <a:endParaRPr lang="en-US"/>
          </a:p>
        </p:txBody>
      </p:sp>
    </p:spTree>
    <p:extLst>
      <p:ext uri="{BB962C8B-B14F-4D97-AF65-F5344CB8AC3E}">
        <p14:creationId xmlns:p14="http://schemas.microsoft.com/office/powerpoint/2010/main" val="1007815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also have</a:t>
            </a:r>
            <a:r>
              <a:rPr lang="en-US" baseline="0" dirty="0" smtClean="0">
                <a:effectLst/>
              </a:rPr>
              <a:t> resources</a:t>
            </a:r>
            <a:r>
              <a:rPr lang="en-US" dirty="0" smtClean="0">
                <a:effectLst/>
              </a:rPr>
              <a:t> for systemic reviews of processes where you have a forum in which you can look at specific products. For example, did they have a progress monitoring system that seems to be a good measurement of the problem behavior as well as the appropriate behavior? People can self-assess and then you can also do an assessment and see where you agree and disagree and then use that for debriefing as well.</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33</a:t>
            </a:fld>
            <a:endParaRPr lang="en-US"/>
          </a:p>
        </p:txBody>
      </p:sp>
    </p:spTree>
    <p:extLst>
      <p:ext uri="{BB962C8B-B14F-4D97-AF65-F5344CB8AC3E}">
        <p14:creationId xmlns:p14="http://schemas.microsoft.com/office/powerpoint/2010/main" val="1380156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Now let's look at sufficient districts and school infrastructure. If you don't have a data system that can review your data</a:t>
            </a:r>
            <a:r>
              <a:rPr lang="en-US" baseline="0" dirty="0" smtClean="0">
                <a:effectLst/>
              </a:rPr>
              <a:t> at a</a:t>
            </a:r>
            <a:r>
              <a:rPr lang="en-US" dirty="0" smtClean="0">
                <a:effectLst/>
              </a:rPr>
              <a:t> Tier 3 level, then you're not going to be able to sustain Tier 3 because you don't have system level data to make decisions. This big idea and table is from the Blueprint document. This actually talks about what are some possible data sources that you can use to inform your system.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34</a:t>
            </a:fld>
            <a:endParaRPr lang="en-US"/>
          </a:p>
        </p:txBody>
      </p:sp>
    </p:spTree>
    <p:extLst>
      <p:ext uri="{BB962C8B-B14F-4D97-AF65-F5344CB8AC3E}">
        <p14:creationId xmlns:p14="http://schemas.microsoft.com/office/powerpoint/2010/main" val="3367549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a:t>
            </a:r>
            <a:r>
              <a:rPr lang="en-US" baseline="0" dirty="0" smtClean="0">
                <a:effectLst/>
              </a:rPr>
              <a:t> </a:t>
            </a:r>
            <a:r>
              <a:rPr lang="en-US" dirty="0" smtClean="0">
                <a:effectLst/>
              </a:rPr>
              <a:t>is what you want to have your data system do for a Tier two or three data system. We want you to have a system that can </a:t>
            </a:r>
            <a:r>
              <a:rPr lang="en-US" dirty="0" smtClean="0">
                <a:effectLst/>
              </a:rPr>
              <a:t>give </a:t>
            </a:r>
            <a:r>
              <a:rPr lang="en-US" dirty="0" smtClean="0">
                <a:effectLst/>
              </a:rPr>
              <a:t>you in your district or in your school a report on the students who are receiving Tier three supports. If the only way you can do that is by going into file cabinets, and piecing together different </a:t>
            </a:r>
            <a:r>
              <a:rPr lang="en-US" dirty="0" smtClean="0">
                <a:effectLst/>
              </a:rPr>
              <a:t>reports.</a:t>
            </a:r>
            <a:r>
              <a:rPr lang="en-US" baseline="0" dirty="0" smtClean="0">
                <a:effectLst/>
              </a:rPr>
              <a:t>  Y</a:t>
            </a:r>
            <a:r>
              <a:rPr lang="en-US" dirty="0" smtClean="0">
                <a:effectLst/>
              </a:rPr>
              <a:t>ou </a:t>
            </a:r>
            <a:r>
              <a:rPr lang="en-US" dirty="0" smtClean="0">
                <a:effectLst/>
              </a:rPr>
              <a:t>need a Tier three system that can streamline that for you. Your system also needs to let you know how you're doing with your </a:t>
            </a:r>
            <a:r>
              <a:rPr lang="en-US" dirty="0" smtClean="0">
                <a:effectLst/>
              </a:rPr>
              <a:t>supports, </a:t>
            </a:r>
            <a:r>
              <a:rPr lang="en-US" dirty="0" smtClean="0">
                <a:effectLst/>
              </a:rPr>
              <a:t>so you need baseline data and you need post-intervention data. Then you can see how many students are still on baseline, those who haven’t gotten into Tier 2</a:t>
            </a:r>
            <a:r>
              <a:rPr lang="en-US" baseline="0" dirty="0" smtClean="0">
                <a:effectLst/>
              </a:rPr>
              <a:t> or 3 </a:t>
            </a:r>
            <a:r>
              <a:rPr lang="en-US" dirty="0" smtClean="0">
                <a:effectLst/>
              </a:rPr>
              <a:t>support, and why they are still</a:t>
            </a:r>
            <a:r>
              <a:rPr lang="en-US" baseline="0" dirty="0" smtClean="0">
                <a:effectLst/>
              </a:rPr>
              <a:t> at </a:t>
            </a:r>
            <a:r>
              <a:rPr lang="en-US" dirty="0" smtClean="0">
                <a:effectLst/>
              </a:rPr>
              <a:t>baseline after a whole year. How are we doing with our kids who have Autism? How about the kids who are on high indicators of disproportionality for discipline referrals? How well are we doing with those kids and are there effective</a:t>
            </a:r>
            <a:r>
              <a:rPr lang="en-US" baseline="0" dirty="0" smtClean="0">
                <a:effectLst/>
              </a:rPr>
              <a:t> Tier 3 supports for them</a:t>
            </a:r>
            <a:r>
              <a:rPr lang="en-US" dirty="0" smtClean="0">
                <a:effectLst/>
              </a:rPr>
              <a:t>? </a:t>
            </a:r>
          </a:p>
          <a:p>
            <a:endParaRPr lang="en-US" dirty="0" smtClean="0">
              <a:effectLst/>
            </a:endParaRPr>
          </a:p>
          <a:p>
            <a:r>
              <a:rPr lang="en-US" dirty="0" smtClean="0">
                <a:effectLst/>
              </a:rPr>
              <a:t>You</a:t>
            </a:r>
            <a:r>
              <a:rPr lang="en-US" baseline="0" dirty="0" smtClean="0">
                <a:effectLst/>
              </a:rPr>
              <a:t> have to be a detective with your data to </a:t>
            </a:r>
            <a:r>
              <a:rPr lang="en-US" dirty="0" smtClean="0">
                <a:effectLst/>
              </a:rPr>
              <a:t>figure out where</a:t>
            </a:r>
            <a:r>
              <a:rPr lang="en-US" baseline="0" dirty="0" smtClean="0">
                <a:effectLst/>
              </a:rPr>
              <a:t> </a:t>
            </a:r>
            <a:r>
              <a:rPr lang="en-US" dirty="0" smtClean="0">
                <a:effectLst/>
              </a:rPr>
              <a:t>problems exist and where more support is needed as well as</a:t>
            </a:r>
            <a:r>
              <a:rPr lang="en-US" baseline="0" dirty="0" smtClean="0">
                <a:effectLst/>
              </a:rPr>
              <a:t> celebrating the successes. It is important to have </a:t>
            </a:r>
            <a:r>
              <a:rPr lang="en-US" dirty="0" smtClean="0">
                <a:effectLst/>
              </a:rPr>
              <a:t>a data system that's going to give fidelity data. In</a:t>
            </a:r>
            <a:r>
              <a:rPr lang="en-US" baseline="0" dirty="0" smtClean="0">
                <a:effectLst/>
              </a:rPr>
              <a:t> other words</a:t>
            </a:r>
            <a:r>
              <a:rPr lang="en-US" dirty="0" smtClean="0">
                <a:effectLst/>
              </a:rPr>
              <a:t>, how well are people implementing their interventions? How are we doing our processes as a whole? You want to know what your specific problem behaviors are in Tier 1</a:t>
            </a:r>
            <a:r>
              <a:rPr lang="en-US" baseline="0" dirty="0" smtClean="0">
                <a:effectLst/>
              </a:rPr>
              <a:t> so</a:t>
            </a:r>
            <a:r>
              <a:rPr lang="en-US" dirty="0" smtClean="0">
                <a:effectLst/>
              </a:rPr>
              <a:t> you have an idea of what kinds of behaviors are happening</a:t>
            </a:r>
            <a:r>
              <a:rPr lang="en-US" baseline="0" dirty="0" smtClean="0">
                <a:effectLst/>
              </a:rPr>
              <a:t> at </a:t>
            </a:r>
            <a:r>
              <a:rPr lang="en-US" dirty="0" smtClean="0">
                <a:effectLst/>
              </a:rPr>
              <a:t>Tier 3. Are there some behaviors that we're just not</a:t>
            </a:r>
            <a:r>
              <a:rPr lang="en-US" baseline="0" dirty="0" smtClean="0">
                <a:effectLst/>
              </a:rPr>
              <a:t> addressing</a:t>
            </a:r>
            <a:r>
              <a:rPr lang="en-US" dirty="0" smtClean="0">
                <a:effectLst/>
              </a:rPr>
              <a:t> well as a district or as a school or as a group? We also want to know which interventions are being implemented; fo</a:t>
            </a:r>
            <a:r>
              <a:rPr lang="en-US" baseline="0" dirty="0" smtClean="0">
                <a:effectLst/>
              </a:rPr>
              <a:t>r example, </a:t>
            </a:r>
            <a:r>
              <a:rPr lang="en-US" dirty="0" smtClean="0">
                <a:effectLst/>
              </a:rPr>
              <a:t>prevention interventions</a:t>
            </a:r>
            <a:r>
              <a:rPr lang="en-US" baseline="0" dirty="0" smtClean="0">
                <a:effectLst/>
              </a:rPr>
              <a:t> and whether a </a:t>
            </a:r>
            <a:r>
              <a:rPr lang="en-US" dirty="0" smtClean="0">
                <a:effectLst/>
              </a:rPr>
              <a:t>data system is</a:t>
            </a:r>
            <a:r>
              <a:rPr lang="en-US" baseline="0" dirty="0" smtClean="0">
                <a:effectLst/>
              </a:rPr>
              <a:t> established that </a:t>
            </a:r>
            <a:r>
              <a:rPr lang="en-US" dirty="0" smtClean="0">
                <a:effectLst/>
              </a:rPr>
              <a:t>lists behavior interventions. That can give you a sense on, are we over relying on doing one intervention, no matter what the function is or what the triggers are, but that's the one people</a:t>
            </a:r>
            <a:r>
              <a:rPr lang="en-US" baseline="0" dirty="0" smtClean="0">
                <a:effectLst/>
              </a:rPr>
              <a:t> a</a:t>
            </a:r>
            <a:r>
              <a:rPr lang="en-US" dirty="0" smtClean="0">
                <a:effectLst/>
              </a:rPr>
              <a:t>re comfortable doing?</a:t>
            </a:r>
            <a:r>
              <a:rPr lang="en-US" baseline="0" dirty="0" smtClean="0">
                <a:effectLst/>
              </a:rPr>
              <a:t> It can also inform on which</a:t>
            </a:r>
            <a:r>
              <a:rPr lang="en-US" dirty="0" smtClean="0">
                <a:effectLst/>
              </a:rPr>
              <a:t> interventions are not working for the kids. Your data system will lead you to make really important decisions on where your systems need to be and supports need to be strengthened and where you're doing excellent jobs already.</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35</a:t>
            </a:fld>
            <a:endParaRPr lang="en-US"/>
          </a:p>
        </p:txBody>
      </p:sp>
    </p:spTree>
    <p:extLst>
      <p:ext uri="{BB962C8B-B14F-4D97-AF65-F5344CB8AC3E}">
        <p14:creationId xmlns:p14="http://schemas.microsoft.com/office/powerpoint/2010/main" val="1005098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DD1CFA2-E53D-4914-8C78-E292F938B1DF}" type="slidenum">
              <a:rPr lang="en-US" altLang="en-US" smtClean="0"/>
              <a:pPr>
                <a:spcBef>
                  <a:spcPct val="0"/>
                </a:spcBef>
              </a:pPr>
              <a:t>36</a:t>
            </a:fld>
            <a:endParaRPr lang="en-US" altLang="en-US"/>
          </a:p>
        </p:txBody>
      </p:sp>
      <p:sp>
        <p:nvSpPr>
          <p:cNvPr id="93187" name="Rectangle 2"/>
          <p:cNvSpPr>
            <a:spLocks noGrp="1" noRot="1" noChangeAspect="1" noChangeArrowheads="1" noTextEdit="1"/>
          </p:cNvSpPr>
          <p:nvPr>
            <p:ph type="sldImg"/>
          </p:nvPr>
        </p:nvSpPr>
        <p:spPr>
          <a:xfrm>
            <a:off x="412750" y="698500"/>
            <a:ext cx="6197600" cy="3487738"/>
          </a:xfrm>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aseline="0" dirty="0" smtClean="0">
                <a:effectLst/>
              </a:rPr>
              <a:t>The South Florida </a:t>
            </a:r>
            <a:r>
              <a:rPr lang="en-US" dirty="0" smtClean="0">
                <a:effectLst/>
              </a:rPr>
              <a:t>Tier 3 databases using the IBRST</a:t>
            </a:r>
            <a:r>
              <a:rPr lang="en-US" baseline="0" dirty="0" smtClean="0">
                <a:effectLst/>
              </a:rPr>
              <a:t> PTR rating scale that most are probably familiar with.</a:t>
            </a:r>
            <a:r>
              <a:rPr lang="en-US" dirty="0" smtClean="0">
                <a:effectLst/>
              </a:rPr>
              <a:t> It provides a way to compare a system across children who may</a:t>
            </a:r>
            <a:r>
              <a:rPr lang="en-US" baseline="0" dirty="0" smtClean="0">
                <a:effectLst/>
              </a:rPr>
              <a:t> have different behaviors. A </a:t>
            </a:r>
            <a:r>
              <a:rPr lang="en-US" dirty="0" smtClean="0">
                <a:effectLst/>
              </a:rPr>
              <a:t>problem behavior of five always means that the behavior still there,</a:t>
            </a:r>
            <a:r>
              <a:rPr lang="en-US" baseline="0" dirty="0" smtClean="0">
                <a:effectLst/>
              </a:rPr>
              <a:t> </a:t>
            </a:r>
            <a:r>
              <a:rPr lang="en-US" dirty="0" smtClean="0">
                <a:effectLst/>
              </a:rPr>
              <a:t>a lot. It doesn't matter who the kid is, what the behavior is, what the disability is, or what the intervention is; we just know that if we have ratings of five from post-intervention for problem behavior</a:t>
            </a:r>
            <a:r>
              <a:rPr lang="en-US" baseline="0" dirty="0" smtClean="0">
                <a:effectLst/>
              </a:rPr>
              <a:t> that </a:t>
            </a:r>
            <a:r>
              <a:rPr lang="en-US" dirty="0" smtClean="0">
                <a:effectLst/>
              </a:rPr>
              <a:t>something</a:t>
            </a:r>
            <a:r>
              <a:rPr lang="en-US" baseline="0" dirty="0" smtClean="0">
                <a:effectLst/>
              </a:rPr>
              <a:t> i</a:t>
            </a:r>
            <a:r>
              <a:rPr lang="en-US" dirty="0" smtClean="0">
                <a:effectLst/>
              </a:rPr>
              <a:t>s not working. A score of one means that things are working, things are great that day. The goal is to have a lot of</a:t>
            </a:r>
            <a:r>
              <a:rPr lang="en-US" baseline="0" dirty="0" smtClean="0">
                <a:effectLst/>
              </a:rPr>
              <a:t> ones</a:t>
            </a:r>
            <a:r>
              <a:rPr lang="en-US" dirty="0" smtClean="0">
                <a:effectLst/>
              </a:rPr>
              <a:t>. On the</a:t>
            </a:r>
            <a:r>
              <a:rPr lang="en-US" baseline="0" dirty="0" smtClean="0">
                <a:effectLst/>
              </a:rPr>
              <a:t> </a:t>
            </a:r>
            <a:r>
              <a:rPr lang="en-US" dirty="0" smtClean="0">
                <a:effectLst/>
              </a:rPr>
              <a:t>last two rows, the scale is switched or flipped because we want to see appropriate behavior at high level. So again, a five means we're seeing a lot of behavior. So if you think of it in terms of we're seeing a lot of the behavior,</a:t>
            </a:r>
            <a:r>
              <a:rPr lang="en-US" baseline="0" dirty="0" smtClean="0">
                <a:effectLst/>
              </a:rPr>
              <a:t> </a:t>
            </a:r>
            <a:r>
              <a:rPr lang="en-US" dirty="0" smtClean="0">
                <a:effectLst/>
              </a:rPr>
              <a:t>it's a five. Then it's good when it's appropriate behavior because we do want to see a lot of appropriate behavior. It's not good when it's a problem behavior. We don't want to see a lot of problem behavior and ones mean we don't see too much of it. So we use that as a way to build our Tier 3 system. </a:t>
            </a:r>
            <a:endParaRPr lang="en-US" altLang="en-US" dirty="0">
              <a:latin typeface="Arial" panose="020B0604020202020204" pitchFamily="34" charset="0"/>
            </a:endParaRPr>
          </a:p>
        </p:txBody>
      </p:sp>
    </p:spTree>
    <p:extLst>
      <p:ext uri="{BB962C8B-B14F-4D97-AF65-F5344CB8AC3E}">
        <p14:creationId xmlns:p14="http://schemas.microsoft.com/office/powerpoint/2010/main" val="487453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If you wanted to go into Google and search the RTI database and put Florida in there, you’ll see a demonstration site. You can play around with the database because it's not just Tier 3, it includes</a:t>
            </a:r>
            <a:r>
              <a:rPr lang="en-US" baseline="0" dirty="0" smtClean="0">
                <a:effectLst/>
              </a:rPr>
              <a:t> Tiers 1 and 2 as well. You </a:t>
            </a:r>
            <a:r>
              <a:rPr lang="en-US" dirty="0" smtClean="0">
                <a:effectLst/>
              </a:rPr>
              <a:t>can get an individual rating system similar to this that would be what an individual rating might look like. The red line is where the intervention began, you can make decisions, then you could pull that report.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37</a:t>
            </a:fld>
            <a:endParaRPr lang="en-US"/>
          </a:p>
        </p:txBody>
      </p:sp>
    </p:spTree>
    <p:extLst>
      <p:ext uri="{BB962C8B-B14F-4D97-AF65-F5344CB8AC3E}">
        <p14:creationId xmlns:p14="http://schemas.microsoft.com/office/powerpoint/2010/main" val="1534642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Delaware has their own tracking system that can be used by any district.</a:t>
            </a:r>
            <a:r>
              <a:rPr lang="en-US" baseline="0" dirty="0" smtClean="0">
                <a:effectLst/>
              </a:rPr>
              <a:t> </a:t>
            </a:r>
            <a:r>
              <a:rPr lang="en-US" dirty="0" smtClean="0">
                <a:effectLst/>
              </a:rPr>
              <a:t>This is the Tier two tracking tool that we've presented in a lot of</a:t>
            </a:r>
            <a:r>
              <a:rPr lang="en-US" baseline="0" dirty="0" smtClean="0">
                <a:effectLst/>
              </a:rPr>
              <a:t> p</a:t>
            </a:r>
            <a:r>
              <a:rPr lang="en-US" dirty="0" smtClean="0">
                <a:effectLst/>
              </a:rPr>
              <a:t>rofessional development sessions. Its an excel spreadsheet that has recently been expanded.</a:t>
            </a:r>
            <a:r>
              <a:rPr lang="en-US" baseline="0" dirty="0" smtClean="0">
                <a:effectLst/>
              </a:rPr>
              <a:t> </a:t>
            </a:r>
            <a:r>
              <a:rPr lang="en-US" dirty="0" smtClean="0">
                <a:effectLst/>
              </a:rPr>
              <a:t>It now includes your</a:t>
            </a:r>
            <a:r>
              <a:rPr lang="en-US" baseline="0" dirty="0" smtClean="0">
                <a:effectLst/>
              </a:rPr>
              <a:t> Tier 3 </a:t>
            </a:r>
            <a:r>
              <a:rPr lang="en-US" dirty="0" smtClean="0">
                <a:effectLst/>
              </a:rPr>
              <a:t>interventions. So this is a might be a simple starting point, it has both the tracking of the overall intervention and there's another tab that asks you to set decision points so that this would inform your decisions as to whether or not students are responding to your Tier 3 interventions. </a:t>
            </a:r>
            <a:endParaRPr lang="en-US" altLang="en-US" dirty="0" smtClean="0">
              <a:ea typeface="ＭＳ Ｐゴシック" charset="0"/>
            </a:endParaRPr>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38</a:t>
            </a:fld>
            <a:endParaRPr lang="en-US"/>
          </a:p>
        </p:txBody>
      </p:sp>
    </p:spTree>
    <p:extLst>
      <p:ext uri="{BB962C8B-B14F-4D97-AF65-F5344CB8AC3E}">
        <p14:creationId xmlns:p14="http://schemas.microsoft.com/office/powerpoint/2010/main" val="3975450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is a very basic, simple starting point.</a:t>
            </a:r>
            <a:endParaRPr lang="en-US" dirty="0"/>
          </a:p>
        </p:txBody>
      </p:sp>
      <p:sp>
        <p:nvSpPr>
          <p:cNvPr id="4" name="Slide Number Placeholder 3"/>
          <p:cNvSpPr>
            <a:spLocks noGrp="1"/>
          </p:cNvSpPr>
          <p:nvPr>
            <p:ph type="sldNum" sz="quarter" idx="10"/>
          </p:nvPr>
        </p:nvSpPr>
        <p:spPr/>
        <p:txBody>
          <a:bodyPr/>
          <a:lstStyle/>
          <a:p>
            <a:fld id="{7C3BA63B-6ECB-44B5-ABF4-8D894679229E}" type="slidenum">
              <a:rPr lang="en-US" smtClean="0"/>
              <a:t>39</a:t>
            </a:fld>
            <a:endParaRPr lang="en-US"/>
          </a:p>
        </p:txBody>
      </p:sp>
    </p:spTree>
    <p:extLst>
      <p:ext uri="{BB962C8B-B14F-4D97-AF65-F5344CB8AC3E}">
        <p14:creationId xmlns:p14="http://schemas.microsoft.com/office/powerpoint/2010/main" val="195415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know, first of all, most districts and schools are not looking at Tier 3 as a system, they're looking at it</a:t>
            </a:r>
            <a:r>
              <a:rPr lang="en-US" baseline="0" dirty="0" smtClean="0">
                <a:effectLst/>
              </a:rPr>
              <a:t> </a:t>
            </a:r>
            <a:r>
              <a:rPr lang="en-US" dirty="0" smtClean="0">
                <a:effectLst/>
              </a:rPr>
              <a:t>as a case by case.</a:t>
            </a:r>
            <a:r>
              <a:rPr lang="en-US" baseline="0" dirty="0" smtClean="0">
                <a:effectLst/>
              </a:rPr>
              <a:t> In some cases, a </a:t>
            </a:r>
            <a:r>
              <a:rPr lang="en-US" dirty="0" smtClean="0">
                <a:effectLst/>
              </a:rPr>
              <a:t>Tier three system is considered</a:t>
            </a:r>
            <a:r>
              <a:rPr lang="en-US" baseline="0" dirty="0" smtClean="0">
                <a:effectLst/>
              </a:rPr>
              <a:t> as </a:t>
            </a:r>
            <a:r>
              <a:rPr lang="en-US" dirty="0" smtClean="0">
                <a:effectLst/>
              </a:rPr>
              <a:t>special education</a:t>
            </a:r>
            <a:r>
              <a:rPr lang="en-US" baseline="0" dirty="0" smtClean="0">
                <a:effectLst/>
              </a:rPr>
              <a:t> o</a:t>
            </a:r>
            <a:r>
              <a:rPr lang="en-US" dirty="0" smtClean="0">
                <a:effectLst/>
              </a:rPr>
              <a:t>r this is something special education does. </a:t>
            </a:r>
          </a:p>
          <a:p>
            <a:endParaRPr lang="en-US" dirty="0" smtClean="0">
              <a:effectLst/>
            </a:endParaRPr>
          </a:p>
          <a:p>
            <a:r>
              <a:rPr lang="en-US" dirty="0" smtClean="0">
                <a:effectLst/>
              </a:rPr>
              <a:t>And sometimes people look Tier</a:t>
            </a:r>
            <a:r>
              <a:rPr lang="en-US" baseline="0" dirty="0" smtClean="0">
                <a:effectLst/>
              </a:rPr>
              <a:t> 3</a:t>
            </a:r>
            <a:r>
              <a:rPr lang="en-US" dirty="0" smtClean="0">
                <a:effectLst/>
              </a:rPr>
              <a:t> as</a:t>
            </a:r>
            <a:r>
              <a:rPr lang="en-US" baseline="0" dirty="0" smtClean="0">
                <a:effectLst/>
              </a:rPr>
              <a:t> </a:t>
            </a:r>
            <a:r>
              <a:rPr lang="en-US" dirty="0" smtClean="0">
                <a:effectLst/>
              </a:rPr>
              <a:t>only the FBA and BIP. They only are looking at it as a compliance issue, </a:t>
            </a:r>
            <a:r>
              <a:rPr lang="en-US" i="1" dirty="0" smtClean="0">
                <a:effectLst/>
              </a:rPr>
              <a:t>“did we do the FBA and BIP, and can we find it because we have a site visit next week?” </a:t>
            </a:r>
          </a:p>
          <a:p>
            <a:endParaRPr lang="en-US" i="1" dirty="0" smtClean="0">
              <a:effectLst/>
            </a:endParaRPr>
          </a:p>
          <a:p>
            <a:endParaRPr lang="en-US" i="1" dirty="0"/>
          </a:p>
        </p:txBody>
      </p:sp>
      <p:sp>
        <p:nvSpPr>
          <p:cNvPr id="4" name="Slide Number Placeholder 3"/>
          <p:cNvSpPr>
            <a:spLocks noGrp="1"/>
          </p:cNvSpPr>
          <p:nvPr>
            <p:ph type="sldNum" sz="quarter" idx="10"/>
          </p:nvPr>
        </p:nvSpPr>
        <p:spPr/>
        <p:txBody>
          <a:bodyPr/>
          <a:lstStyle/>
          <a:p>
            <a:fld id="{94BA81BA-3DE6-4ACA-BD40-DD6D332AD836}" type="slidenum">
              <a:rPr lang="en-US" smtClean="0"/>
              <a:t>4</a:t>
            </a:fld>
            <a:endParaRPr lang="en-US"/>
          </a:p>
        </p:txBody>
      </p:sp>
    </p:spTree>
    <p:extLst>
      <p:ext uri="{BB962C8B-B14F-4D97-AF65-F5344CB8AC3E}">
        <p14:creationId xmlns:p14="http://schemas.microsoft.com/office/powerpoint/2010/main" val="4189410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Going back to that Tier 3 database in Florida,</a:t>
            </a:r>
            <a:r>
              <a:rPr lang="en-US" baseline="0" dirty="0" smtClean="0">
                <a:effectLst/>
              </a:rPr>
              <a:t> this is </a:t>
            </a:r>
            <a:r>
              <a:rPr lang="en-US" dirty="0" smtClean="0">
                <a:effectLst/>
              </a:rPr>
              <a:t>school wide data for Tier three. This is an example of one report you could have to look at your Tier 3 overall progress. First of all, these are fake data just for demonstration purposes and the person who put in the fake data didn't understand Tier 3 at all</a:t>
            </a:r>
            <a:r>
              <a:rPr lang="en-US" baseline="0" dirty="0" smtClean="0">
                <a:effectLst/>
              </a:rPr>
              <a:t> so </a:t>
            </a:r>
            <a:r>
              <a:rPr lang="en-US" dirty="0" smtClean="0">
                <a:effectLst/>
              </a:rPr>
              <a:t>when it doesn't make sense,</a:t>
            </a:r>
            <a:r>
              <a:rPr lang="en-US" baseline="0" dirty="0" smtClean="0">
                <a:effectLst/>
              </a:rPr>
              <a:t> p</a:t>
            </a:r>
            <a:r>
              <a:rPr lang="en-US" dirty="0" smtClean="0">
                <a:effectLst/>
              </a:rPr>
              <a:t>lease don't hold it against the presenters.</a:t>
            </a:r>
            <a:r>
              <a:rPr lang="en-US" baseline="0" dirty="0" smtClean="0">
                <a:effectLst/>
              </a:rPr>
              <a:t> It’s just demonstrating </a:t>
            </a:r>
            <a:r>
              <a:rPr lang="en-US" dirty="0" smtClean="0">
                <a:effectLst/>
              </a:rPr>
              <a:t>what you can pull from this data system. So you can look at how well your school is doing on progress or problem behavior being decreased</a:t>
            </a:r>
            <a:r>
              <a:rPr lang="en-US" baseline="0" dirty="0" smtClean="0">
                <a:effectLst/>
              </a:rPr>
              <a:t> and</a:t>
            </a:r>
            <a:r>
              <a:rPr lang="en-US" dirty="0" smtClean="0">
                <a:effectLst/>
              </a:rPr>
              <a:t> appropriate behavior being increased. You can pull a report to let you know overall how your school is doing. </a:t>
            </a:r>
            <a:endParaRPr lang="en-US" dirty="0"/>
          </a:p>
        </p:txBody>
      </p:sp>
      <p:sp>
        <p:nvSpPr>
          <p:cNvPr id="4" name="Slide Number Placeholder 3"/>
          <p:cNvSpPr>
            <a:spLocks noGrp="1"/>
          </p:cNvSpPr>
          <p:nvPr>
            <p:ph type="sldNum" sz="quarter" idx="10"/>
          </p:nvPr>
        </p:nvSpPr>
        <p:spPr/>
        <p:txBody>
          <a:bodyPr/>
          <a:lstStyle/>
          <a:p>
            <a:fld id="{0A16B91C-576A-4D66-AB54-CBFA334D124D}" type="slidenum">
              <a:rPr lang="en-US" smtClean="0"/>
              <a:t>40</a:t>
            </a:fld>
            <a:endParaRPr lang="en-US"/>
          </a:p>
        </p:txBody>
      </p:sp>
    </p:spTree>
    <p:extLst>
      <p:ext uri="{BB962C8B-B14F-4D97-AF65-F5344CB8AC3E}">
        <p14:creationId xmlns:p14="http://schemas.microsoft.com/office/powerpoint/2010/main" val="1510309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You can also pull it by intervention type and what kind of progress or students on the intervention types.</a:t>
            </a:r>
            <a:r>
              <a:rPr lang="en-US" baseline="0" dirty="0" smtClean="0">
                <a:effectLst/>
              </a:rPr>
              <a:t> The </a:t>
            </a:r>
            <a:r>
              <a:rPr lang="en-US" dirty="0" smtClean="0">
                <a:effectLst/>
              </a:rPr>
              <a:t>PTR</a:t>
            </a:r>
            <a:r>
              <a:rPr lang="en-US" baseline="0" dirty="0" smtClean="0">
                <a:effectLst/>
              </a:rPr>
              <a:t> </a:t>
            </a:r>
            <a:r>
              <a:rPr lang="en-US" dirty="0" smtClean="0">
                <a:effectLst/>
              </a:rPr>
              <a:t>menu of intervention</a:t>
            </a:r>
            <a:r>
              <a:rPr lang="en-US" baseline="0" dirty="0" smtClean="0">
                <a:effectLst/>
              </a:rPr>
              <a:t> was included</a:t>
            </a:r>
            <a:r>
              <a:rPr lang="en-US" dirty="0" smtClean="0">
                <a:effectLst/>
              </a:rPr>
              <a:t>, so that people can select the interventions that they are using in their intervention plan with the student. Then there's the teach interventions and reinforce that were added. This shows you where our students are making progress</a:t>
            </a:r>
            <a:r>
              <a:rPr lang="en-US" baseline="0" dirty="0" smtClean="0">
                <a:effectLst/>
              </a:rPr>
              <a:t> and </a:t>
            </a:r>
            <a:r>
              <a:rPr lang="en-US" dirty="0" smtClean="0">
                <a:effectLst/>
              </a:rPr>
              <a:t>what type of interventions are being used. Sometimes the hardest part for people is to ensure they are implementing</a:t>
            </a:r>
            <a:r>
              <a:rPr lang="en-US" baseline="0" dirty="0" smtClean="0">
                <a:effectLst/>
              </a:rPr>
              <a:t> their interventions with </a:t>
            </a:r>
            <a:r>
              <a:rPr lang="en-US" dirty="0" smtClean="0">
                <a:effectLst/>
              </a:rPr>
              <a:t>fidelity and acknowledging</a:t>
            </a:r>
            <a:r>
              <a:rPr lang="en-US" baseline="0" dirty="0" smtClean="0">
                <a:effectLst/>
              </a:rPr>
              <a:t> that </a:t>
            </a:r>
            <a:r>
              <a:rPr lang="en-US" dirty="0" smtClean="0">
                <a:effectLst/>
              </a:rPr>
              <a:t>reactive processes are not actually changing behavior. </a:t>
            </a:r>
            <a:endParaRPr lang="en-US" dirty="0"/>
          </a:p>
        </p:txBody>
      </p:sp>
      <p:sp>
        <p:nvSpPr>
          <p:cNvPr id="4" name="Slide Number Placeholder 3"/>
          <p:cNvSpPr>
            <a:spLocks noGrp="1"/>
          </p:cNvSpPr>
          <p:nvPr>
            <p:ph type="sldNum" sz="quarter" idx="10"/>
          </p:nvPr>
        </p:nvSpPr>
        <p:spPr/>
        <p:txBody>
          <a:bodyPr/>
          <a:lstStyle/>
          <a:p>
            <a:fld id="{0A16B91C-576A-4D66-AB54-CBFA334D124D}" type="slidenum">
              <a:rPr lang="en-US" smtClean="0"/>
              <a:t>41</a:t>
            </a:fld>
            <a:endParaRPr lang="en-US"/>
          </a:p>
        </p:txBody>
      </p:sp>
    </p:spTree>
    <p:extLst>
      <p:ext uri="{BB962C8B-B14F-4D97-AF65-F5344CB8AC3E}">
        <p14:creationId xmlns:p14="http://schemas.microsoft.com/office/powerpoint/2010/main" val="2643847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graph is</a:t>
            </a:r>
            <a:r>
              <a:rPr lang="en-US" baseline="0" dirty="0" smtClean="0">
                <a:effectLst/>
              </a:rPr>
              <a:t> </a:t>
            </a:r>
            <a:r>
              <a:rPr lang="en-US" dirty="0" smtClean="0">
                <a:effectLst/>
              </a:rPr>
              <a:t>again looking at a school-wide one. Now you're looking at student progress on their intervention plan</a:t>
            </a:r>
            <a:r>
              <a:rPr lang="en-US" baseline="0" dirty="0" smtClean="0">
                <a:effectLst/>
              </a:rPr>
              <a:t> b</a:t>
            </a:r>
            <a:r>
              <a:rPr lang="en-US" dirty="0" smtClean="0">
                <a:effectLst/>
              </a:rPr>
              <a:t>ased upon the specific population they're in. So you could look at if they're special education or by race/ethnicity. You can look at male or female as well. You can pull those out and really delve deep into the data and this is Tier 3 enrollment by intervention strategy.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42</a:t>
            </a:fld>
            <a:endParaRPr lang="en-US"/>
          </a:p>
        </p:txBody>
      </p:sp>
    </p:spTree>
    <p:extLst>
      <p:ext uri="{BB962C8B-B14F-4D97-AF65-F5344CB8AC3E}">
        <p14:creationId xmlns:p14="http://schemas.microsoft.com/office/powerpoint/2010/main" val="3462192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This is now not looking at progress, but how many students are receiving these types of supports. This is for school wide or district wide data.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43</a:t>
            </a:fld>
            <a:endParaRPr lang="en-US"/>
          </a:p>
        </p:txBody>
      </p:sp>
    </p:spTree>
    <p:extLst>
      <p:ext uri="{BB962C8B-B14F-4D97-AF65-F5344CB8AC3E}">
        <p14:creationId xmlns:p14="http://schemas.microsoft.com/office/powerpoint/2010/main" val="305357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Then, how many students are receiving Tier 3 supports based on grade levels. For example, this is a</a:t>
            </a:r>
            <a:r>
              <a:rPr lang="en-US" baseline="0" dirty="0" smtClean="0">
                <a:effectLst/>
              </a:rPr>
              <a:t> </a:t>
            </a:r>
            <a:r>
              <a:rPr lang="en-US" dirty="0" smtClean="0">
                <a:effectLst/>
              </a:rPr>
              <a:t>middle school</a:t>
            </a:r>
            <a:r>
              <a:rPr lang="en-US" baseline="0" dirty="0" smtClean="0">
                <a:effectLst/>
              </a:rPr>
              <a:t> for</a:t>
            </a:r>
            <a:r>
              <a:rPr lang="en-US" dirty="0" smtClean="0">
                <a:effectLst/>
              </a:rPr>
              <a:t> six, seventh, and eighth grade. </a:t>
            </a:r>
            <a:r>
              <a:rPr lang="en-US" baseline="0" dirty="0" smtClean="0">
                <a:effectLst/>
              </a:rPr>
              <a:t> </a:t>
            </a:r>
            <a:r>
              <a:rPr lang="en-US" dirty="0" smtClean="0">
                <a:effectLst/>
              </a:rPr>
              <a:t>This is just a little</a:t>
            </a:r>
            <a:r>
              <a:rPr lang="en-US" baseline="0" dirty="0" smtClean="0">
                <a:effectLst/>
              </a:rPr>
              <a:t> </a:t>
            </a:r>
            <a:r>
              <a:rPr lang="en-US" dirty="0" smtClean="0">
                <a:effectLst/>
              </a:rPr>
              <a:t>snapshot of what a data system can do. If</a:t>
            </a:r>
            <a:r>
              <a:rPr lang="en-US" baseline="0" dirty="0" smtClean="0">
                <a:effectLst/>
              </a:rPr>
              <a:t> </a:t>
            </a:r>
            <a:r>
              <a:rPr lang="en-US" dirty="0" smtClean="0">
                <a:effectLst/>
              </a:rPr>
              <a:t>you can, you can go </a:t>
            </a:r>
            <a:r>
              <a:rPr lang="en-US" dirty="0" smtClean="0">
                <a:solidFill>
                  <a:srgbClr val="FF0000"/>
                </a:solidFill>
                <a:effectLst/>
              </a:rPr>
              <a:t>to RTI Florida RTB database</a:t>
            </a:r>
            <a:r>
              <a:rPr lang="en-US" dirty="0" smtClean="0">
                <a:effectLst/>
              </a:rPr>
              <a:t>. On the right side</a:t>
            </a:r>
            <a:r>
              <a:rPr lang="en-US" baseline="0" dirty="0" smtClean="0">
                <a:effectLst/>
              </a:rPr>
              <a:t> it will display the</a:t>
            </a:r>
            <a:r>
              <a:rPr lang="en-US" dirty="0" smtClean="0">
                <a:effectLst/>
              </a:rPr>
              <a:t> demonstration. You just click on that and you can practice entering data and practice pulling down reports. There's already some data in it so you can practice pulling reports and seeing what kind of reports</a:t>
            </a:r>
            <a:r>
              <a:rPr lang="en-US" baseline="0" dirty="0" smtClean="0">
                <a:effectLst/>
              </a:rPr>
              <a:t> </a:t>
            </a:r>
            <a:r>
              <a:rPr lang="en-US" dirty="0" smtClean="0">
                <a:effectLst/>
              </a:rPr>
              <a:t>you can get if you are a district thinking of doing Tier three.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44</a:t>
            </a:fld>
            <a:endParaRPr lang="en-US"/>
          </a:p>
        </p:txBody>
      </p:sp>
    </p:spTree>
    <p:extLst>
      <p:ext uri="{BB962C8B-B14F-4D97-AF65-F5344CB8AC3E}">
        <p14:creationId xmlns:p14="http://schemas.microsoft.com/office/powerpoint/2010/main" val="1193052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45</a:t>
            </a:fld>
            <a:endParaRPr lang="en-US"/>
          </a:p>
        </p:txBody>
      </p:sp>
    </p:spTree>
    <p:extLst>
      <p:ext uri="{BB962C8B-B14F-4D97-AF65-F5344CB8AC3E}">
        <p14:creationId xmlns:p14="http://schemas.microsoft.com/office/powerpoint/2010/main" val="2296182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46</a:t>
            </a:fld>
            <a:endParaRPr lang="en-US"/>
          </a:p>
        </p:txBody>
      </p:sp>
    </p:spTree>
    <p:extLst>
      <p:ext uri="{BB962C8B-B14F-4D97-AF65-F5344CB8AC3E}">
        <p14:creationId xmlns:p14="http://schemas.microsoft.com/office/powerpoint/2010/main" val="1581982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It’s important to have a consistent process. This flow chart is from Dr. </a:t>
            </a:r>
            <a:r>
              <a:rPr lang="en-US" dirty="0" err="1" smtClean="0"/>
              <a:t>Iovannone’s</a:t>
            </a:r>
            <a:r>
              <a:rPr lang="en-US" dirty="0" smtClean="0"/>
              <a:t> colleague,</a:t>
            </a:r>
            <a:r>
              <a:rPr lang="en-US" baseline="0" dirty="0" smtClean="0"/>
              <a:t> </a:t>
            </a:r>
            <a:r>
              <a:rPr lang="en-US" dirty="0" smtClean="0">
                <a:effectLst/>
              </a:rPr>
              <a:t>Cynthia Anderson, who works in Illinois.</a:t>
            </a:r>
            <a:r>
              <a:rPr lang="en-US" baseline="0" dirty="0" smtClean="0">
                <a:effectLst/>
              </a:rPr>
              <a:t> This chart shows how</a:t>
            </a:r>
            <a:r>
              <a:rPr lang="en-US" dirty="0" smtClean="0">
                <a:effectLst/>
              </a:rPr>
              <a:t> you get an FBA/BIP process consistent across everybody and it actually describes how a student gets brought to the school team. Who is looking at advanced tiered support</a:t>
            </a:r>
            <a:r>
              <a:rPr lang="en-US" baseline="0" dirty="0" smtClean="0">
                <a:effectLst/>
              </a:rPr>
              <a:t> and</a:t>
            </a:r>
            <a:r>
              <a:rPr lang="en-US" dirty="0" smtClean="0">
                <a:effectLst/>
              </a:rPr>
              <a:t> how it gets to them that the student needs individualized support</a:t>
            </a:r>
            <a:r>
              <a:rPr lang="en-US" baseline="0" dirty="0" smtClean="0">
                <a:effectLst/>
              </a:rPr>
              <a:t> are illustrated.</a:t>
            </a:r>
            <a:r>
              <a:rPr lang="en-US" dirty="0" smtClean="0">
                <a:effectLst/>
              </a:rPr>
              <a:t> The very first section in the black and white squares is the pre-meeting process and what information they receive</a:t>
            </a:r>
            <a:r>
              <a:rPr lang="en-US" baseline="0" dirty="0" smtClean="0">
                <a:effectLst/>
              </a:rPr>
              <a:t> (</a:t>
            </a:r>
            <a:r>
              <a:rPr lang="en-US" dirty="0" smtClean="0">
                <a:effectLst/>
              </a:rPr>
              <a:t>referral from the teachers).</a:t>
            </a:r>
            <a:r>
              <a:rPr lang="en-US" baseline="0" dirty="0" smtClean="0">
                <a:effectLst/>
              </a:rPr>
              <a:t> T</a:t>
            </a:r>
            <a:r>
              <a:rPr lang="en-US" dirty="0" smtClean="0">
                <a:effectLst/>
              </a:rPr>
              <a:t>hey actually have a little form</a:t>
            </a:r>
            <a:r>
              <a:rPr lang="en-US" baseline="0" dirty="0" smtClean="0">
                <a:effectLst/>
              </a:rPr>
              <a:t> w</a:t>
            </a:r>
            <a:r>
              <a:rPr lang="en-US" dirty="0" smtClean="0">
                <a:effectLst/>
              </a:rPr>
              <a:t>here a teacher can submit to the team. The</a:t>
            </a:r>
            <a:r>
              <a:rPr lang="en-US" baseline="0" dirty="0" smtClean="0">
                <a:effectLst/>
              </a:rPr>
              <a:t> </a:t>
            </a:r>
            <a:r>
              <a:rPr lang="en-US" dirty="0" smtClean="0">
                <a:effectLst/>
              </a:rPr>
              <a:t>blue section is what they do first.</a:t>
            </a:r>
            <a:r>
              <a:rPr lang="en-US" baseline="0" dirty="0" smtClean="0">
                <a:effectLst/>
              </a:rPr>
              <a:t> </a:t>
            </a:r>
            <a:r>
              <a:rPr lang="en-US" dirty="0" smtClean="0">
                <a:effectLst/>
              </a:rPr>
              <a:t>First</a:t>
            </a:r>
            <a:r>
              <a:rPr lang="en-US" baseline="0" dirty="0" smtClean="0">
                <a:effectLst/>
              </a:rPr>
              <a:t> they </a:t>
            </a:r>
            <a:r>
              <a:rPr lang="en-US" dirty="0" smtClean="0">
                <a:effectLst/>
              </a:rPr>
              <a:t>conduct an “efficient”</a:t>
            </a:r>
            <a:r>
              <a:rPr lang="en-US" baseline="0" dirty="0" smtClean="0">
                <a:effectLst/>
              </a:rPr>
              <a:t> </a:t>
            </a:r>
            <a:r>
              <a:rPr lang="en-US" dirty="0" smtClean="0">
                <a:effectLst/>
              </a:rPr>
              <a:t>FBA, they do an interview, and figure out if they can come up with a hypothesis. And if not, then they do a full blown FBA. The second part just talks about how they develop their behavior interventions with that process. The process of making sure the teachers are supported and the third, the green section, is when they come back in three or four weeks, their decision making process based on the data.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47</a:t>
            </a:fld>
            <a:endParaRPr lang="en-US"/>
          </a:p>
        </p:txBody>
      </p:sp>
    </p:spTree>
    <p:extLst>
      <p:ext uri="{BB962C8B-B14F-4D97-AF65-F5344CB8AC3E}">
        <p14:creationId xmlns:p14="http://schemas.microsoft.com/office/powerpoint/2010/main" val="3578931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our PTR</a:t>
            </a:r>
            <a:r>
              <a:rPr lang="en-US" baseline="0" dirty="0" smtClean="0">
                <a:effectLst/>
              </a:rPr>
              <a:t> </a:t>
            </a:r>
            <a:r>
              <a:rPr lang="en-US" dirty="0" smtClean="0">
                <a:effectLst/>
              </a:rPr>
              <a:t>book</a:t>
            </a:r>
            <a:r>
              <a:rPr lang="en-US" baseline="0" dirty="0" smtClean="0">
                <a:effectLst/>
              </a:rPr>
              <a:t>, there is a </a:t>
            </a:r>
            <a:r>
              <a:rPr lang="en-US" dirty="0" smtClean="0">
                <a:effectLst/>
              </a:rPr>
              <a:t>database decision making flow chart for how you look at your fidelity data and you look at your student outcome data, which in our case is the IBRST.</a:t>
            </a:r>
            <a:r>
              <a:rPr lang="en-US" baseline="0" dirty="0" smtClean="0">
                <a:effectLst/>
              </a:rPr>
              <a:t> </a:t>
            </a:r>
            <a:r>
              <a:rPr lang="en-US" dirty="0" smtClean="0">
                <a:effectLst/>
              </a:rPr>
              <a:t>Based on answering these questions,</a:t>
            </a:r>
            <a:r>
              <a:rPr lang="en-US" baseline="0" dirty="0" smtClean="0">
                <a:effectLst/>
              </a:rPr>
              <a:t> </a:t>
            </a:r>
            <a:r>
              <a:rPr lang="en-US" dirty="0" smtClean="0">
                <a:effectLst/>
              </a:rPr>
              <a:t>the first step is to look at your status. Are your students behaviors improving, are they going the right direction? If that's a yes, then it</a:t>
            </a:r>
            <a:r>
              <a:rPr lang="en-US" baseline="0" dirty="0" smtClean="0">
                <a:effectLst/>
              </a:rPr>
              <a:t> will </a:t>
            </a:r>
            <a:r>
              <a:rPr lang="en-US" dirty="0" smtClean="0">
                <a:effectLst/>
              </a:rPr>
              <a:t>take you directly below, where there</a:t>
            </a:r>
            <a:r>
              <a:rPr lang="en-US" baseline="0" dirty="0" smtClean="0">
                <a:effectLst/>
              </a:rPr>
              <a:t> are</a:t>
            </a:r>
            <a:r>
              <a:rPr lang="en-US" dirty="0" smtClean="0">
                <a:effectLst/>
              </a:rPr>
              <a:t> five boxes. There are five things you might use to make decisions. One decision you may make is to extend the plan or you might start fading</a:t>
            </a:r>
            <a:r>
              <a:rPr lang="en-US" baseline="0" dirty="0" smtClean="0">
                <a:effectLst/>
              </a:rPr>
              <a:t> t</a:t>
            </a:r>
            <a:r>
              <a:rPr lang="en-US" dirty="0" smtClean="0">
                <a:effectLst/>
              </a:rPr>
              <a:t>he plan. One might be that you're going to shape behavior to have</a:t>
            </a:r>
            <a:r>
              <a:rPr lang="en-US" baseline="0" dirty="0" smtClean="0">
                <a:effectLst/>
              </a:rPr>
              <a:t> </a:t>
            </a:r>
            <a:r>
              <a:rPr lang="en-US" dirty="0" smtClean="0">
                <a:effectLst/>
              </a:rPr>
              <a:t>material of that behavior. There's multiple options. If things are going well, then you're going to ask the question, do we have high fidelity from the teacher? If we have, then</a:t>
            </a:r>
            <a:r>
              <a:rPr lang="en-US" baseline="0" dirty="0" smtClean="0">
                <a:effectLst/>
              </a:rPr>
              <a:t> </a:t>
            </a:r>
            <a:r>
              <a:rPr lang="en-US" dirty="0" smtClean="0">
                <a:effectLst/>
              </a:rPr>
              <a:t>something is probably wrong with the plan. If we say no, the teachers not implementing it with fidelity, then we have to figure out why that is happening. So it guides you to make decisions.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48</a:t>
            </a:fld>
            <a:endParaRPr lang="en-US"/>
          </a:p>
        </p:txBody>
      </p:sp>
    </p:spTree>
    <p:extLst>
      <p:ext uri="{BB962C8B-B14F-4D97-AF65-F5344CB8AC3E}">
        <p14:creationId xmlns:p14="http://schemas.microsoft.com/office/powerpoint/2010/main" val="1694053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Finally, there are people who are experts in more extreme behaviors (i.e. cutting) that others may be more experienced in working with. Those are the people you need to collaborate</a:t>
            </a:r>
            <a:r>
              <a:rPr lang="en-US" baseline="0" dirty="0" smtClean="0">
                <a:effectLst/>
              </a:rPr>
              <a:t> with </a:t>
            </a:r>
            <a:r>
              <a:rPr lang="en-US" dirty="0" smtClean="0">
                <a:effectLst/>
              </a:rPr>
              <a:t>if you are doing an FBA/BIP and you can't figure out the hypothesis</a:t>
            </a:r>
            <a:r>
              <a:rPr lang="en-US" baseline="0" dirty="0" smtClean="0">
                <a:effectLst/>
              </a:rPr>
              <a:t> after implementing with high fidelity. </a:t>
            </a:r>
            <a:r>
              <a:rPr lang="en-US" dirty="0" smtClean="0">
                <a:effectLst/>
              </a:rPr>
              <a:t>This might be for those</a:t>
            </a:r>
            <a:r>
              <a:rPr lang="en-US" baseline="0" dirty="0" smtClean="0">
                <a:effectLst/>
              </a:rPr>
              <a:t> who </a:t>
            </a:r>
            <a:r>
              <a:rPr lang="en-US" dirty="0" smtClean="0">
                <a:effectLst/>
              </a:rPr>
              <a:t>are working with students who might have very significant cognitive deficits in which they're doing a lot of self injurious automatic behaviors. You may need to get somebody who knows how to do a functional analysis</a:t>
            </a:r>
            <a:r>
              <a:rPr lang="en-US" baseline="0" dirty="0" smtClean="0">
                <a:effectLst/>
              </a:rPr>
              <a:t> for those behaviors. Also, y</a:t>
            </a:r>
            <a:r>
              <a:rPr lang="en-US" dirty="0" smtClean="0">
                <a:effectLst/>
              </a:rPr>
              <a:t>ou may need to have somebody who understands borderline personality disorder or understands how to work with students who might be using Alcohol/drugs</a:t>
            </a:r>
            <a:r>
              <a:rPr lang="en-US" baseline="0" dirty="0" smtClean="0">
                <a:effectLst/>
              </a:rPr>
              <a:t> or abusing substances.</a:t>
            </a:r>
            <a:r>
              <a:rPr lang="en-US" dirty="0" smtClean="0">
                <a:effectLst/>
              </a:rPr>
              <a:t> So you have to have a plan for when you identify that you need additional expertise as a team and how are you going to access that, so that you don't have everybody going off rogue and bringing in people. It's a process that may not</a:t>
            </a:r>
            <a:r>
              <a:rPr lang="en-US" baseline="0" dirty="0" smtClean="0">
                <a:effectLst/>
              </a:rPr>
              <a:t> be implemented at the district or school.</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49</a:t>
            </a:fld>
            <a:endParaRPr lang="en-US"/>
          </a:p>
        </p:txBody>
      </p:sp>
    </p:spTree>
    <p:extLst>
      <p:ext uri="{BB962C8B-B14F-4D97-AF65-F5344CB8AC3E}">
        <p14:creationId xmlns:p14="http://schemas.microsoft.com/office/powerpoint/2010/main" val="367523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Myth #1:</a:t>
            </a:r>
            <a:br>
              <a:rPr lang="en-US" dirty="0" smtClean="0">
                <a:effectLst/>
              </a:rPr>
            </a:br>
            <a:r>
              <a:rPr lang="en-US" dirty="0" smtClean="0">
                <a:effectLst/>
              </a:rPr>
              <a:t>So the first myth is all we really need to</a:t>
            </a:r>
            <a:r>
              <a:rPr lang="en-US" baseline="0" dirty="0" smtClean="0">
                <a:effectLst/>
              </a:rPr>
              <a:t> be concerned about is compliance,</a:t>
            </a:r>
            <a:r>
              <a:rPr lang="en-US" dirty="0" smtClean="0">
                <a:effectLst/>
              </a:rPr>
              <a:t> because no one's making us do this.</a:t>
            </a:r>
            <a:r>
              <a:rPr lang="en-US" baseline="0" dirty="0" smtClean="0">
                <a:effectLst/>
              </a:rPr>
              <a:t>  All w</a:t>
            </a:r>
            <a:r>
              <a:rPr lang="en-US" dirty="0" smtClean="0">
                <a:effectLst/>
              </a:rPr>
              <a:t>e need is to make sure the forms are filled out and they're filled out correctly. </a:t>
            </a:r>
            <a:r>
              <a:rPr lang="en-US" i="1" dirty="0" smtClean="0">
                <a:effectLst/>
              </a:rPr>
              <a:t>People see this FBA BIP compliance as a step to move kids to more restrictive placement</a:t>
            </a:r>
            <a:r>
              <a:rPr lang="en-US" dirty="0" smtClean="0">
                <a:effectLst/>
              </a:rPr>
              <a:t>. So it's not really a system, but basically this is a little practice we do to get kids out of our classroom or to make sure we're compliant. </a:t>
            </a:r>
          </a:p>
          <a:p>
            <a:endParaRPr lang="en-US" dirty="0" smtClean="0">
              <a:effectLst/>
            </a:endParaRPr>
          </a:p>
          <a:p>
            <a:r>
              <a:rPr lang="en-US" dirty="0" smtClean="0">
                <a:effectLst/>
              </a:rPr>
              <a:t>Myth #2:</a:t>
            </a:r>
            <a:br>
              <a:rPr lang="en-US" dirty="0" smtClean="0">
                <a:effectLst/>
              </a:rPr>
            </a:br>
            <a:r>
              <a:rPr lang="en-US" dirty="0" smtClean="0">
                <a:effectLst/>
              </a:rPr>
              <a:t>We hear this a whole lot and it's</a:t>
            </a:r>
            <a:r>
              <a:rPr lang="en-US" baseline="0" dirty="0" smtClean="0">
                <a:effectLst/>
              </a:rPr>
              <a:t> </a:t>
            </a:r>
            <a:r>
              <a:rPr lang="en-US" dirty="0" smtClean="0">
                <a:effectLst/>
              </a:rPr>
              <a:t>somewhat disturbing because actually people in our world of PBS</a:t>
            </a:r>
            <a:r>
              <a:rPr lang="en-US" baseline="0" dirty="0" smtClean="0">
                <a:effectLst/>
              </a:rPr>
              <a:t> s</a:t>
            </a:r>
            <a:r>
              <a:rPr lang="en-US" dirty="0" smtClean="0">
                <a:effectLst/>
              </a:rPr>
              <a:t>upport this myth. And so there</a:t>
            </a:r>
            <a:r>
              <a:rPr lang="en-US" baseline="0" dirty="0" smtClean="0">
                <a:effectLst/>
              </a:rPr>
              <a:t> is </a:t>
            </a:r>
            <a:r>
              <a:rPr lang="en-US" dirty="0" smtClean="0">
                <a:effectLst/>
              </a:rPr>
              <a:t>a discussion around this, but we do think we're moving towards understanding that we do not have to have Tiers</a:t>
            </a:r>
            <a:r>
              <a:rPr lang="en-US" baseline="0" dirty="0" smtClean="0">
                <a:effectLst/>
              </a:rPr>
              <a:t> one and two </a:t>
            </a:r>
            <a:r>
              <a:rPr lang="en-US" dirty="0" smtClean="0">
                <a:effectLst/>
              </a:rPr>
              <a:t>in place and implemented with fidelity before we even start looking at Tier Three systems. We do feel that all three tiered systems can be worked on</a:t>
            </a:r>
            <a:r>
              <a:rPr lang="en-US" baseline="0" dirty="0" smtClean="0">
                <a:effectLst/>
              </a:rPr>
              <a:t> c</a:t>
            </a:r>
            <a:r>
              <a:rPr lang="en-US" dirty="0" smtClean="0">
                <a:effectLst/>
              </a:rPr>
              <a:t>oncurrently, and by working on Tier 3 often you end up strengthening your Tier 1 and 2</a:t>
            </a:r>
            <a:r>
              <a:rPr lang="en-US" baseline="0" dirty="0" smtClean="0">
                <a:effectLst/>
              </a:rPr>
              <a:t> </a:t>
            </a:r>
            <a:r>
              <a:rPr lang="en-US" dirty="0" smtClean="0">
                <a:effectLst/>
              </a:rPr>
              <a:t>because you're seeing that there are some gaps in how kids are being identified as needing Tier three supports. </a:t>
            </a:r>
          </a:p>
          <a:p>
            <a:endParaRPr lang="en-US" dirty="0" smtClean="0">
              <a:effectLst/>
            </a:endParaRPr>
          </a:p>
          <a:p>
            <a:r>
              <a:rPr lang="en-US" dirty="0" smtClean="0">
                <a:effectLst/>
              </a:rPr>
              <a:t>And at times, you're saying, well, if we had a stronger Tier 2 system in place or we were doing Tier 1 with more fidelity, maybe some of those kids would not need individualized supports.</a:t>
            </a:r>
            <a:r>
              <a:rPr lang="en-US" baseline="0" dirty="0" smtClean="0">
                <a:effectLst/>
              </a:rPr>
              <a:t>  But the reality is, you already have kids that need individualized supports regardless of your </a:t>
            </a:r>
            <a:r>
              <a:rPr lang="en-US" dirty="0" smtClean="0">
                <a:effectLst/>
              </a:rPr>
              <a:t>Tier one supports.</a:t>
            </a:r>
            <a:r>
              <a:rPr lang="en-US" baseline="0" dirty="0" smtClean="0">
                <a:effectLst/>
              </a:rPr>
              <a:t>  </a:t>
            </a:r>
          </a:p>
          <a:p>
            <a:endParaRPr lang="en-US" baseline="0" dirty="0" smtClean="0">
              <a:effectLst/>
            </a:endParaRPr>
          </a:p>
          <a:p>
            <a:r>
              <a:rPr lang="en-US" dirty="0" smtClean="0">
                <a:effectLst/>
              </a:rPr>
              <a:t>But it's not quite a mandate, to have all three Tiers in place.  You have kids, especially kids who are in special education, whom you have to provide supports based</a:t>
            </a:r>
            <a:r>
              <a:rPr lang="en-US" baseline="0" dirty="0" smtClean="0">
                <a:effectLst/>
              </a:rPr>
              <a:t> </a:t>
            </a:r>
            <a:r>
              <a:rPr lang="en-US" dirty="0" smtClean="0">
                <a:effectLst/>
              </a:rPr>
              <a:t>on their IEP.</a:t>
            </a:r>
            <a:r>
              <a:rPr lang="en-US" baseline="0" dirty="0" smtClean="0">
                <a:effectLst/>
              </a:rPr>
              <a:t>  And you have a </a:t>
            </a:r>
            <a:r>
              <a:rPr lang="en-US" dirty="0" smtClean="0">
                <a:effectLst/>
              </a:rPr>
              <a:t>smaller number of kids, who are taking up most of the school personnel time in terms of trying to figure out what we're going to do about the behavior. So it doesn't make sense to wait until you have a</a:t>
            </a:r>
            <a:r>
              <a:rPr lang="en-US" baseline="0" dirty="0" smtClean="0">
                <a:effectLst/>
              </a:rPr>
              <a:t> perfect Tier 1 and 2 system in place before </a:t>
            </a:r>
            <a:r>
              <a:rPr lang="en-US" dirty="0" smtClean="0">
                <a:effectLst/>
              </a:rPr>
              <a:t>you start Tier three as a system. </a:t>
            </a:r>
          </a:p>
          <a:p>
            <a:endParaRPr lang="en-US" dirty="0" smtClean="0">
              <a:effectLst/>
            </a:endParaRPr>
          </a:p>
          <a:p>
            <a:r>
              <a:rPr lang="en-US" dirty="0" smtClean="0">
                <a:effectLst/>
              </a:rPr>
              <a:t>And in addition, if you wait to you have Tiers</a:t>
            </a:r>
            <a:r>
              <a:rPr lang="en-US" baseline="0" dirty="0" smtClean="0">
                <a:effectLst/>
              </a:rPr>
              <a:t> 1 and 2</a:t>
            </a:r>
            <a:r>
              <a:rPr lang="en-US" dirty="0" smtClean="0">
                <a:effectLst/>
              </a:rPr>
              <a:t> in place, you may never address Tier 3</a:t>
            </a:r>
            <a:r>
              <a:rPr lang="en-US" baseline="0" dirty="0" smtClean="0">
                <a:effectLst/>
              </a:rPr>
              <a:t> </a:t>
            </a:r>
            <a:r>
              <a:rPr lang="en-US" dirty="0" smtClean="0">
                <a:effectLst/>
              </a:rPr>
              <a:t>because we have witnessed that some schools/districts will do Tier 1 and get a new principal</a:t>
            </a:r>
            <a:r>
              <a:rPr lang="en-US" baseline="0" dirty="0" smtClean="0">
                <a:effectLst/>
              </a:rPr>
              <a:t>, </a:t>
            </a:r>
            <a:r>
              <a:rPr lang="en-US" dirty="0" smtClean="0">
                <a:effectLst/>
              </a:rPr>
              <a:t>a new Director, or a new superintendent and all of a sudden they no longer want to do this practice or approach. They want to do a different approach. So if you wait until your entire district or school is perfect,</a:t>
            </a:r>
            <a:r>
              <a:rPr lang="en-US" baseline="0" dirty="0" smtClean="0">
                <a:effectLst/>
              </a:rPr>
              <a:t> i</a:t>
            </a:r>
            <a:r>
              <a:rPr lang="en-US" dirty="0" smtClean="0">
                <a:effectLst/>
              </a:rPr>
              <a:t>t's never going to happen. So you might as well just go ahead and start thinking about Tier three </a:t>
            </a:r>
          </a:p>
          <a:p>
            <a:endParaRPr lang="en-US" dirty="0" smtClean="0">
              <a:effectLst/>
            </a:endParaRPr>
          </a:p>
          <a:p>
            <a:r>
              <a:rPr lang="en-US" dirty="0" smtClean="0">
                <a:effectLst/>
              </a:rPr>
              <a:t/>
            </a:r>
            <a:br>
              <a:rPr lang="en-US" dirty="0" smtClean="0">
                <a:effectLst/>
              </a:rPr>
            </a:br>
            <a:r>
              <a:rPr lang="en-US" dirty="0" smtClean="0">
                <a:effectLst/>
              </a:rPr>
              <a:t>Myth #3:</a:t>
            </a:r>
            <a:br>
              <a:rPr lang="en-US" dirty="0" smtClean="0">
                <a:effectLst/>
              </a:rPr>
            </a:br>
            <a:r>
              <a:rPr lang="en-US" dirty="0" smtClean="0">
                <a:effectLst/>
              </a:rPr>
              <a:t>Special education is a Tier three intervention.</a:t>
            </a:r>
            <a:r>
              <a:rPr lang="en-US" baseline="0" dirty="0" smtClean="0">
                <a:effectLst/>
              </a:rPr>
              <a:t> S</a:t>
            </a:r>
            <a:r>
              <a:rPr lang="en-US" dirty="0" smtClean="0">
                <a:effectLst/>
              </a:rPr>
              <a:t>pecial education is not an intervention or a strategy;</a:t>
            </a:r>
            <a:r>
              <a:rPr lang="en-US" baseline="0" dirty="0" smtClean="0">
                <a:effectLst/>
              </a:rPr>
              <a:t> s</a:t>
            </a:r>
            <a:r>
              <a:rPr lang="en-US" dirty="0" smtClean="0">
                <a:effectLst/>
              </a:rPr>
              <a:t>pecial education is a</a:t>
            </a:r>
            <a:r>
              <a:rPr lang="en-US" baseline="0" dirty="0" smtClean="0">
                <a:effectLst/>
              </a:rPr>
              <a:t> </a:t>
            </a:r>
            <a:r>
              <a:rPr lang="en-US" dirty="0" smtClean="0">
                <a:effectLst/>
              </a:rPr>
              <a:t>placement</a:t>
            </a:r>
            <a:r>
              <a:rPr lang="en-US" baseline="0" dirty="0" smtClean="0">
                <a:effectLst/>
              </a:rPr>
              <a:t> or eligibility condition</a:t>
            </a:r>
            <a:r>
              <a:rPr lang="en-US" dirty="0" smtClean="0">
                <a:effectLst/>
              </a:rPr>
              <a:t>. It is not in and of itself an intervention. Some people could say they are</a:t>
            </a:r>
            <a:r>
              <a:rPr lang="en-US" baseline="0" dirty="0" smtClean="0">
                <a:effectLst/>
              </a:rPr>
              <a:t> going to </a:t>
            </a:r>
            <a:r>
              <a:rPr lang="en-US" dirty="0" smtClean="0">
                <a:effectLst/>
              </a:rPr>
              <a:t>specially educate a kid but that</a:t>
            </a:r>
            <a:r>
              <a:rPr lang="en-US" baseline="0" dirty="0" smtClean="0">
                <a:effectLst/>
              </a:rPr>
              <a:t> d</a:t>
            </a:r>
            <a:r>
              <a:rPr lang="en-US" dirty="0" smtClean="0">
                <a:effectLst/>
              </a:rPr>
              <a:t>oesn't tell you what you're doing. So just by giving an eligibility placement within special education, still means you have kids accessing Tiers one, two, and three. </a:t>
            </a:r>
            <a:r>
              <a:rPr lang="en-US" baseline="0" dirty="0" smtClean="0">
                <a:effectLst/>
              </a:rPr>
              <a:t> </a:t>
            </a:r>
            <a:r>
              <a:rPr lang="en-US" dirty="0" smtClean="0">
                <a:effectLst/>
              </a:rPr>
              <a:t>Some kids go into special education and may not even have behavioral problems, so they should have access</a:t>
            </a:r>
            <a:r>
              <a:rPr lang="en-US" baseline="0" dirty="0" smtClean="0">
                <a:effectLst/>
              </a:rPr>
              <a:t> to </a:t>
            </a:r>
            <a:r>
              <a:rPr lang="en-US" dirty="0" smtClean="0">
                <a:effectLst/>
              </a:rPr>
              <a:t>only tier three academic support. </a:t>
            </a:r>
            <a:r>
              <a:rPr lang="en-US" baseline="0" dirty="0" smtClean="0">
                <a:effectLst/>
              </a:rPr>
              <a:t> </a:t>
            </a:r>
            <a:r>
              <a:rPr lang="en-US" dirty="0" smtClean="0">
                <a:effectLst/>
              </a:rPr>
              <a:t>So it's really more of thinking of this all as</a:t>
            </a:r>
            <a:r>
              <a:rPr lang="en-US" baseline="0" dirty="0" smtClean="0">
                <a:effectLst/>
              </a:rPr>
              <a:t> </a:t>
            </a:r>
            <a:r>
              <a:rPr lang="en-US" dirty="0" smtClean="0">
                <a:effectLst/>
              </a:rPr>
              <a:t>a system that 100% of students in your school and in your district have access to, at the level of need. </a:t>
            </a:r>
            <a:br>
              <a:rPr lang="en-US" dirty="0" smtClean="0">
                <a:effectLst/>
              </a:rPr>
            </a:b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5</a:t>
            </a:fld>
            <a:endParaRPr lang="en-US"/>
          </a:p>
        </p:txBody>
      </p:sp>
    </p:spTree>
    <p:extLst>
      <p:ext uri="{BB962C8B-B14F-4D97-AF65-F5344CB8AC3E}">
        <p14:creationId xmlns:p14="http://schemas.microsoft.com/office/powerpoint/2010/main" val="2273377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our blueprint, we give some examples of behaviors or conditions that may require expertise. They might be things that we don't see often, such as mental health</a:t>
            </a:r>
            <a:r>
              <a:rPr lang="en-US" baseline="0" dirty="0" smtClean="0">
                <a:effectLst/>
              </a:rPr>
              <a:t> issues for people following the hurricane in Puerto Rico for those in Florida.</a:t>
            </a:r>
            <a:r>
              <a:rPr lang="en-US" dirty="0" smtClean="0">
                <a:effectLst/>
              </a:rPr>
              <a:t> We got a big influx of students in Florida who were pretty traumatized</a:t>
            </a:r>
            <a:r>
              <a:rPr lang="en-US" baseline="0" dirty="0" smtClean="0">
                <a:effectLst/>
              </a:rPr>
              <a:t> after they </a:t>
            </a:r>
            <a:r>
              <a:rPr lang="en-US" dirty="0" smtClean="0">
                <a:effectLst/>
              </a:rPr>
              <a:t>lost their homes,</a:t>
            </a:r>
            <a:r>
              <a:rPr lang="en-US" baseline="0" dirty="0" smtClean="0">
                <a:effectLst/>
              </a:rPr>
              <a:t> and they went </a:t>
            </a:r>
            <a:r>
              <a:rPr lang="en-US" dirty="0" smtClean="0">
                <a:effectLst/>
              </a:rPr>
              <a:t>through a lot of really scary things,</a:t>
            </a:r>
            <a:r>
              <a:rPr lang="en-US" baseline="0" dirty="0" smtClean="0">
                <a:effectLst/>
              </a:rPr>
              <a:t> including deaths and injuries</a:t>
            </a:r>
            <a:r>
              <a:rPr lang="en-US" dirty="0" smtClean="0">
                <a:effectLst/>
              </a:rPr>
              <a:t>. We’re not all equipped to deal with that and even if we have been through a lot of counseling courses. How to respond to crises and traumati</a:t>
            </a:r>
            <a:r>
              <a:rPr lang="en-US" baseline="0" dirty="0" smtClean="0">
                <a:effectLst/>
              </a:rPr>
              <a:t>c events </a:t>
            </a:r>
            <a:r>
              <a:rPr lang="en-US" dirty="0" smtClean="0">
                <a:effectLst/>
              </a:rPr>
              <a:t>requires additional mental health endorsement or credentials or training in order to support those. </a:t>
            </a:r>
          </a:p>
          <a:p>
            <a:endParaRPr lang="en-US" dirty="0" smtClean="0">
              <a:effectLst/>
            </a:endParaRPr>
          </a:p>
          <a:p>
            <a:r>
              <a:rPr lang="en-US" dirty="0" smtClean="0">
                <a:effectLst/>
              </a:rPr>
              <a:t>Those are some other things to think about. Schools need to assess if they have some</a:t>
            </a:r>
            <a:r>
              <a:rPr lang="en-US" baseline="0" dirty="0" smtClean="0">
                <a:effectLst/>
              </a:rPr>
              <a:t> of these issues in the school or district and do not have personnel with expertise available, and whether they want to contract or purchase time of others or start training personnel on how to respond to crises. S</a:t>
            </a:r>
            <a:r>
              <a:rPr lang="en-US" dirty="0" smtClean="0">
                <a:effectLst/>
              </a:rPr>
              <a:t>ome individuals have the basic credentials.</a:t>
            </a:r>
            <a:r>
              <a:rPr lang="en-US" baseline="0" dirty="0" smtClean="0">
                <a:effectLst/>
              </a:rPr>
              <a:t> S</a:t>
            </a:r>
            <a:r>
              <a:rPr lang="en-US" dirty="0" smtClean="0">
                <a:effectLst/>
              </a:rPr>
              <a:t>chool psychologists, for example, have a lot of the credentials</a:t>
            </a:r>
            <a:r>
              <a:rPr lang="en-US" baseline="0" dirty="0" smtClean="0">
                <a:effectLst/>
              </a:rPr>
              <a:t> </a:t>
            </a:r>
            <a:r>
              <a:rPr lang="en-US" dirty="0" smtClean="0">
                <a:effectLst/>
              </a:rPr>
              <a:t>where they can go ahead and get more training and support</a:t>
            </a:r>
            <a:r>
              <a:rPr lang="en-US" baseline="0" dirty="0" smtClean="0">
                <a:effectLst/>
              </a:rPr>
              <a:t> t</a:t>
            </a:r>
            <a:r>
              <a:rPr lang="en-US" dirty="0" smtClean="0">
                <a:effectLst/>
              </a:rPr>
              <a:t>o be able to do some of these more advanced kinds of interventions for kids who have very intense needs,</a:t>
            </a:r>
            <a:r>
              <a:rPr lang="en-US" baseline="0" dirty="0" smtClean="0">
                <a:effectLst/>
              </a:rPr>
              <a:t> which </a:t>
            </a:r>
            <a:r>
              <a:rPr lang="en-US" dirty="0" smtClean="0">
                <a:effectLst/>
              </a:rPr>
              <a:t>again goes </a:t>
            </a:r>
            <a:r>
              <a:rPr lang="en-US" smtClean="0">
                <a:effectLst/>
              </a:rPr>
              <a:t>into Tier </a:t>
            </a:r>
            <a:r>
              <a:rPr lang="en-US" dirty="0" smtClean="0">
                <a:effectLst/>
              </a:rPr>
              <a:t>3 planning.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50</a:t>
            </a:fld>
            <a:endParaRPr lang="en-US"/>
          </a:p>
        </p:txBody>
      </p:sp>
    </p:spTree>
    <p:extLst>
      <p:ext uri="{BB962C8B-B14F-4D97-AF65-F5344CB8AC3E}">
        <p14:creationId xmlns:p14="http://schemas.microsoft.com/office/powerpoint/2010/main" val="948432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r>
              <a:rPr lang="en-US" b="0" dirty="0" smtClean="0"/>
              <a:t> There</a:t>
            </a:r>
            <a:r>
              <a:rPr lang="en-US" b="0" baseline="0" dirty="0" smtClean="0"/>
              <a:t> are several resources for FBAs and BIPs as well as Tier 3 in general available for your use. See the Delaware PBS website, the Delaware PBS Tier 3 Tools Schoology page, and the PBIS.org Tier 3 supports webpage for more information.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B86E6-1DD7-47A8-B9D5-692197004D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44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Myth</a:t>
            </a:r>
            <a:r>
              <a:rPr lang="en-US" baseline="0" dirty="0" smtClean="0">
                <a:effectLst/>
              </a:rPr>
              <a:t> #4:</a:t>
            </a:r>
          </a:p>
          <a:p>
            <a:r>
              <a:rPr lang="en-US" dirty="0" smtClean="0">
                <a:effectLst/>
              </a:rPr>
              <a:t>Some people think that general education kids don't get FBA’s. So I don't know if that means they have to be identified as special </a:t>
            </a:r>
            <a:r>
              <a:rPr lang="en-US" dirty="0" err="1" smtClean="0">
                <a:effectLst/>
              </a:rPr>
              <a:t>ed</a:t>
            </a:r>
            <a:r>
              <a:rPr lang="en-US" dirty="0" smtClean="0">
                <a:effectLst/>
              </a:rPr>
              <a:t> before they get FBA or if they're using the FBA term as more of an eligibility term that one only receives</a:t>
            </a:r>
            <a:r>
              <a:rPr lang="en-US" baseline="0" dirty="0" smtClean="0">
                <a:effectLst/>
              </a:rPr>
              <a:t> </a:t>
            </a:r>
            <a:r>
              <a:rPr lang="en-US" dirty="0" smtClean="0">
                <a:effectLst/>
              </a:rPr>
              <a:t>under an IEP. However, we can think functionally about everyone's behaviors.</a:t>
            </a:r>
            <a:r>
              <a:rPr lang="en-US" baseline="0" dirty="0" smtClean="0">
                <a:effectLst/>
              </a:rPr>
              <a:t> I</a:t>
            </a:r>
            <a:r>
              <a:rPr lang="en-US" dirty="0" smtClean="0">
                <a:effectLst/>
              </a:rPr>
              <a:t>f we have</a:t>
            </a:r>
            <a:r>
              <a:rPr lang="en-US" baseline="0" dirty="0" smtClean="0">
                <a:effectLst/>
              </a:rPr>
              <a:t> </a:t>
            </a:r>
            <a:r>
              <a:rPr lang="en-US" dirty="0" smtClean="0">
                <a:effectLst/>
              </a:rPr>
              <a:t>a really good Tier three system, we're looking at general education students who have problem behaviors and are trying to intervene so they don't need a child referral or a referral to student services to see whether or not they need to be considered for special </a:t>
            </a:r>
            <a:r>
              <a:rPr lang="en-US" dirty="0" err="1" smtClean="0">
                <a:effectLst/>
              </a:rPr>
              <a:t>ed</a:t>
            </a:r>
            <a:r>
              <a:rPr lang="en-US" dirty="0" smtClean="0">
                <a:effectLst/>
              </a:rPr>
              <a:t> services. </a:t>
            </a:r>
          </a:p>
          <a:p>
            <a:endParaRPr lang="en-US" dirty="0" smtClean="0"/>
          </a:p>
          <a:p>
            <a:r>
              <a:rPr lang="en-US" dirty="0" smtClean="0"/>
              <a:t>Myth #5:</a:t>
            </a:r>
          </a:p>
          <a:p>
            <a:r>
              <a:rPr lang="en-US" dirty="0" smtClean="0">
                <a:effectLst/>
              </a:rPr>
              <a:t>“We don't need a system. We just need a bunch of strategies.” Those that are working in more of a coaching/consultant facilitator role, probably hear that often. However, at this individualized level, we really need to consider having a list of strategies</a:t>
            </a:r>
            <a:r>
              <a:rPr lang="en-US" baseline="0" dirty="0" smtClean="0">
                <a:effectLst/>
              </a:rPr>
              <a:t> </a:t>
            </a:r>
            <a:r>
              <a:rPr lang="en-US" dirty="0" smtClean="0">
                <a:effectLst/>
              </a:rPr>
              <a:t>to figure out what is going on with this behavior.</a:t>
            </a:r>
            <a:r>
              <a:rPr lang="en-US" baseline="0" dirty="0" smtClean="0">
                <a:effectLst/>
              </a:rPr>
              <a:t> For example,</a:t>
            </a:r>
            <a:r>
              <a:rPr lang="en-US" dirty="0" smtClean="0">
                <a:effectLst/>
              </a:rPr>
              <a:t> where is it happening,</a:t>
            </a:r>
            <a:r>
              <a:rPr lang="en-US" baseline="0" dirty="0" smtClean="0">
                <a:effectLst/>
              </a:rPr>
              <a:t> w</a:t>
            </a:r>
            <a:r>
              <a:rPr lang="en-US" dirty="0" smtClean="0">
                <a:effectLst/>
              </a:rPr>
              <a:t>hy is it happening, what is the function, what are the triggers,</a:t>
            </a:r>
            <a:r>
              <a:rPr lang="en-US" baseline="0" dirty="0" smtClean="0">
                <a:effectLst/>
              </a:rPr>
              <a:t> w</a:t>
            </a:r>
            <a:r>
              <a:rPr lang="en-US" dirty="0" smtClean="0">
                <a:effectLst/>
              </a:rPr>
              <a:t>hat might we put into place individually, that would increase this child’s success and make things better?</a:t>
            </a:r>
          </a:p>
          <a:p>
            <a:endParaRPr lang="en-US" dirty="0" smtClean="0">
              <a:effectLst/>
            </a:endParaRPr>
          </a:p>
          <a:p>
            <a:r>
              <a:rPr lang="en-US" dirty="0" smtClean="0">
                <a:effectLst/>
              </a:rPr>
              <a:t>Myth</a:t>
            </a:r>
            <a:r>
              <a:rPr lang="en-US" baseline="0" dirty="0" smtClean="0">
                <a:effectLst/>
              </a:rPr>
              <a:t> #6:</a:t>
            </a:r>
          </a:p>
          <a:p>
            <a:r>
              <a:rPr lang="en-US" dirty="0" smtClean="0">
                <a:effectLst/>
              </a:rPr>
              <a:t>We do think that FBA/BIP may be too tough for teachers to do on their own. They're based on behavior analytic principles</a:t>
            </a:r>
            <a:r>
              <a:rPr lang="en-US" baseline="0" dirty="0" smtClean="0">
                <a:effectLst/>
              </a:rPr>
              <a:t> a</a:t>
            </a:r>
            <a:r>
              <a:rPr lang="en-US" dirty="0" smtClean="0">
                <a:effectLst/>
              </a:rPr>
              <a:t>nd a lot of general education teachers, for example, don't get that</a:t>
            </a:r>
            <a:r>
              <a:rPr lang="en-US" baseline="0" dirty="0" smtClean="0">
                <a:effectLst/>
              </a:rPr>
              <a:t> training,</a:t>
            </a:r>
            <a:r>
              <a:rPr lang="en-US" dirty="0" smtClean="0">
                <a:effectLst/>
              </a:rPr>
              <a:t> even some teachers who work in special education. It's not as simple as filling out a form;</a:t>
            </a:r>
            <a:r>
              <a:rPr lang="en-US" baseline="0" dirty="0" smtClean="0">
                <a:effectLst/>
              </a:rPr>
              <a:t> it requires one to think </a:t>
            </a:r>
            <a:r>
              <a:rPr lang="en-US" dirty="0" smtClean="0">
                <a:effectLst/>
              </a:rPr>
              <a:t>functionally about behaviors so that you come up with interventions that include the function and the triggers.  </a:t>
            </a:r>
          </a:p>
          <a:p>
            <a:endParaRPr lang="en-US" dirty="0" smtClean="0">
              <a:effectLst/>
            </a:endParaRPr>
          </a:p>
          <a:p>
            <a:r>
              <a:rPr lang="en-US" dirty="0" smtClean="0">
                <a:effectLst/>
              </a:rPr>
              <a:t>Myth #7:</a:t>
            </a:r>
          </a:p>
          <a:p>
            <a:r>
              <a:rPr lang="en-US" dirty="0" smtClean="0">
                <a:effectLst/>
              </a:rPr>
              <a:t>Lastly, only certain people can do FBA’s/BIP’s.</a:t>
            </a:r>
            <a:r>
              <a:rPr lang="en-US" baseline="0" dirty="0" smtClean="0">
                <a:effectLst/>
              </a:rPr>
              <a:t> </a:t>
            </a:r>
            <a:r>
              <a:rPr lang="en-US" dirty="0" smtClean="0">
                <a:effectLst/>
              </a:rPr>
              <a:t>They say</a:t>
            </a:r>
            <a:r>
              <a:rPr lang="en-US" baseline="0" dirty="0" smtClean="0">
                <a:effectLst/>
              </a:rPr>
              <a:t> </a:t>
            </a:r>
            <a:r>
              <a:rPr lang="en-US" dirty="0" smtClean="0">
                <a:effectLst/>
              </a:rPr>
              <a:t>it should only be a behavior analyst doing this FBA/BIP. Unfortunately, most school districts don't employ behavior analysts and that would put a stop to all FBA’s/BIP’s. Not all behavior analysts, just like not all school psychologist or not all teachers or not all counselors</a:t>
            </a:r>
            <a:r>
              <a:rPr lang="en-US" baseline="0" dirty="0" smtClean="0">
                <a:effectLst/>
              </a:rPr>
              <a:t> n</a:t>
            </a:r>
            <a:r>
              <a:rPr lang="en-US" dirty="0" smtClean="0">
                <a:effectLst/>
              </a:rPr>
              <a:t>ecessarily have this depth of skill in everything. So that's why we just say it's not a role specific process. You just have to have the principles and the understanding and also good communication skills to get through the process.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6</a:t>
            </a:fld>
            <a:endParaRPr lang="en-US"/>
          </a:p>
        </p:txBody>
      </p:sp>
    </p:spTree>
    <p:extLst>
      <p:ext uri="{BB962C8B-B14F-4D97-AF65-F5344CB8AC3E}">
        <p14:creationId xmlns:p14="http://schemas.microsoft.com/office/powerpoint/2010/main" val="333230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Now we're going to talk about systems and schools. We already know the systems that are effective and evidence based, but what we don’t know is if they are being implemented</a:t>
            </a:r>
            <a:r>
              <a:rPr lang="en-US" baseline="0" dirty="0" smtClean="0">
                <a:effectLst/>
              </a:rPr>
              <a:t> with fidelity in schools because we don’t see good student outcomes. </a:t>
            </a:r>
            <a:r>
              <a:rPr lang="en-US" dirty="0" smtClean="0">
                <a:effectLst/>
              </a:rPr>
              <a:t>We already talked about how ineffective Tier three systems can lead to these</a:t>
            </a:r>
            <a:r>
              <a:rPr lang="en-US" baseline="0" dirty="0" smtClean="0">
                <a:effectLst/>
              </a:rPr>
              <a:t> un</a:t>
            </a:r>
            <a:r>
              <a:rPr lang="en-US" dirty="0" smtClean="0">
                <a:effectLst/>
              </a:rPr>
              <a:t>impressive outcomes. We also</a:t>
            </a:r>
            <a:r>
              <a:rPr lang="en-US" baseline="0" dirty="0" smtClean="0">
                <a:effectLst/>
              </a:rPr>
              <a:t> </a:t>
            </a:r>
            <a:r>
              <a:rPr lang="en-US" dirty="0" smtClean="0">
                <a:effectLst/>
              </a:rPr>
              <a:t>know there's systemic issues that are impacting this.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7</a:t>
            </a:fld>
            <a:endParaRPr lang="en-US"/>
          </a:p>
        </p:txBody>
      </p:sp>
    </p:spTree>
    <p:extLst>
      <p:ext uri="{BB962C8B-B14F-4D97-AF65-F5344CB8AC3E}">
        <p14:creationId xmlns:p14="http://schemas.microsoft.com/office/powerpoint/2010/main" val="328302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 this is what we have found out about Tier three systems in Florida, because we're doing a lot of work with Florida and we're thinking that maybe this is the same in some other states. This information came</a:t>
            </a:r>
            <a:r>
              <a:rPr lang="en-US" baseline="0" dirty="0" smtClean="0">
                <a:effectLst/>
              </a:rPr>
              <a:t> from </a:t>
            </a:r>
            <a:r>
              <a:rPr lang="en-US" dirty="0" smtClean="0">
                <a:effectLst/>
              </a:rPr>
              <a:t>Florida through an interview with the district team</a:t>
            </a:r>
            <a:r>
              <a:rPr lang="en-US" baseline="0" dirty="0" smtClean="0">
                <a:effectLst/>
              </a:rPr>
              <a:t> to </a:t>
            </a:r>
            <a:r>
              <a:rPr lang="en-US" dirty="0" smtClean="0">
                <a:effectLst/>
              </a:rPr>
              <a:t>try to figure out where they currently are in establishing a Tier three behavior system. This</a:t>
            </a:r>
            <a:r>
              <a:rPr lang="en-US" baseline="0" dirty="0" smtClean="0">
                <a:effectLst/>
              </a:rPr>
              <a:t> </a:t>
            </a:r>
            <a:r>
              <a:rPr lang="en-US" dirty="0" smtClean="0">
                <a:effectLst/>
              </a:rPr>
              <a:t>is</a:t>
            </a:r>
            <a:r>
              <a:rPr lang="en-US" baseline="0" dirty="0" smtClean="0">
                <a:effectLst/>
              </a:rPr>
              <a:t> a k</a:t>
            </a:r>
            <a:r>
              <a:rPr lang="en-US" dirty="0" smtClean="0">
                <a:effectLst/>
              </a:rPr>
              <a:t>ind of a synthesis of most of the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First of all, when we do the interview, we find out that most districts didn't even have a team to begin with that really concentrated on Tier three supports district-wide, so the team that usually came to us was a new team that was just created to start off in this process. Most of the training around any Tier three support tends to be PowerPoint presentations</a:t>
            </a:r>
            <a:r>
              <a:rPr lang="en-US" baseline="0" dirty="0" smtClean="0">
                <a:effectLst/>
              </a:rPr>
              <a:t> including FBA/BIP trainings. </a:t>
            </a:r>
            <a:r>
              <a:rPr lang="en-US" dirty="0" smtClean="0">
                <a:effectLst/>
              </a:rPr>
              <a:t>They might put some case studies in it, but there's not very much coaching or job embedded approaches, they</a:t>
            </a:r>
            <a:r>
              <a:rPr lang="en-US" baseline="0" dirty="0" smtClean="0">
                <a:effectLst/>
              </a:rPr>
              <a:t> mostly focus on </a:t>
            </a:r>
            <a:r>
              <a:rPr lang="en-US" dirty="0" smtClean="0">
                <a:effectLst/>
              </a:rPr>
              <a:t>mental health issues and mental health. Mental health is</a:t>
            </a:r>
            <a:r>
              <a:rPr lang="en-US" baseline="0" dirty="0" smtClean="0">
                <a:effectLst/>
              </a:rPr>
              <a:t> also a </a:t>
            </a:r>
            <a:r>
              <a:rPr lang="en-US" dirty="0" smtClean="0">
                <a:effectLst/>
              </a:rPr>
              <a:t>multi-tiered issue as well. You need to establish a Tier one system of how you're going to embed mental health within your MTSS or the integrated systems framework.</a:t>
            </a:r>
            <a:r>
              <a:rPr lang="en-US" baseline="0" dirty="0" smtClean="0">
                <a:effectLst/>
              </a:rPr>
              <a:t> T</a:t>
            </a:r>
            <a:r>
              <a:rPr lang="en-US" dirty="0" smtClean="0">
                <a:effectLst/>
              </a:rPr>
              <a:t>hen you want to have a process where you're going to be able to identify students with mental health needs who need individualized mental health support. So not every student with a mental health issue may need an individualized therapeutic approach; but you do have to have a system integrated into your problem solving MTSS framework that allows you to look at your data and make some decisions and then have the resources available to support this kids.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Now with the push for mental health, a lot of districts are getting training and trauma-informed care practices</a:t>
            </a:r>
            <a:r>
              <a:rPr lang="en-US" baseline="0" dirty="0" smtClean="0">
                <a:effectLst/>
              </a:rPr>
              <a:t> o</a:t>
            </a:r>
            <a:r>
              <a:rPr lang="en-US" dirty="0" smtClean="0">
                <a:effectLst/>
              </a:rPr>
              <a:t>r in first aid mental health training,</a:t>
            </a:r>
            <a:r>
              <a:rPr lang="en-US" baseline="0" dirty="0" smtClean="0">
                <a:effectLst/>
              </a:rPr>
              <a:t> which</a:t>
            </a:r>
            <a:r>
              <a:rPr lang="en-US" dirty="0" smtClean="0">
                <a:effectLst/>
              </a:rPr>
              <a:t> are more awareness presentations. That's not going to make an expert out of anyone to be able to provide individualized support to students who have those intensive needs. That’s what districts do because they often only have so many days to do professional development and they just look for something to fill those days. We have to get them away from that practice of thinking of professional development as being these PowerPoints, and instead maintain and generalize the trainings and try doing some job embedded practice-based coaching or professional learning so that the information continues to expand.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There seems to be inconsistent Tier three processes at this level.</a:t>
            </a:r>
            <a:r>
              <a:rPr lang="en-US" baseline="0" dirty="0" smtClean="0">
                <a:effectLst/>
              </a:rPr>
              <a:t> </a:t>
            </a:r>
            <a:r>
              <a:rPr lang="en-US" dirty="0" smtClean="0">
                <a:effectLst/>
              </a:rPr>
              <a:t>So they have different forms, different paths different outcomes, we want to look at an integrated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8</a:t>
            </a:fld>
            <a:endParaRPr lang="en-US"/>
          </a:p>
        </p:txBody>
      </p:sp>
    </p:spTree>
    <p:extLst>
      <p:ext uri="{BB962C8B-B14F-4D97-AF65-F5344CB8AC3E}">
        <p14:creationId xmlns:p14="http://schemas.microsoft.com/office/powerpoint/2010/main" val="290504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don't have a good process in Florida for identifying kids who actually need Tier two or three supports; it comes about in various ways. That doesn't seem to be built into the multi tiered process this common path for how we identify kids who truly need Tier three support and then be able to</a:t>
            </a:r>
            <a:r>
              <a:rPr lang="en-US" baseline="0" dirty="0" smtClean="0">
                <a:effectLst/>
              </a:rPr>
              <a:t> evaluate the supports</a:t>
            </a:r>
            <a:r>
              <a:rPr lang="en-US" dirty="0" smtClean="0">
                <a:effectLst/>
              </a:rPr>
              <a:t>. This</a:t>
            </a:r>
            <a:r>
              <a:rPr lang="en-US" baseline="0" dirty="0" smtClean="0">
                <a:effectLst/>
              </a:rPr>
              <a:t> </a:t>
            </a:r>
            <a:r>
              <a:rPr lang="en-US" dirty="0" smtClean="0">
                <a:effectLst/>
              </a:rPr>
              <a:t>may be helped through a universal screening, which is usually implemented</a:t>
            </a:r>
            <a:r>
              <a:rPr lang="en-US" baseline="0" dirty="0" smtClean="0">
                <a:effectLst/>
              </a:rPr>
              <a:t> b</a:t>
            </a:r>
            <a:r>
              <a:rPr lang="en-US" dirty="0" smtClean="0">
                <a:effectLst/>
              </a:rPr>
              <a:t>etween Tiers one and two and within those tiers to be able to start identifying kids who may be at risk for supports.</a:t>
            </a:r>
            <a:r>
              <a:rPr lang="en-US" baseline="0" dirty="0" smtClean="0">
                <a:effectLst/>
              </a:rPr>
              <a:t> </a:t>
            </a:r>
          </a:p>
          <a:p>
            <a:endParaRPr lang="en-US" baseline="0" dirty="0" smtClean="0">
              <a:effectLst/>
            </a:endParaRPr>
          </a:p>
          <a:p>
            <a:r>
              <a:rPr lang="en-US" dirty="0" smtClean="0">
                <a:effectLst/>
              </a:rPr>
              <a:t>We find the districts don't have any procedures to measure whether the FBA/BIP process is being done with fidelity. So it's not just the teacher implementing the interventions, but the person or the people who are doing and engaging in the FBA/BIP process, are they actually doing it with fidelity. And we don't have in our schools ways to measure whether or not the behavior intervention plans are being implemented with fidelity. For those of you doing PTR, that fidelity piece is built in</a:t>
            </a:r>
            <a:r>
              <a:rPr lang="en-US" baseline="0" dirty="0" smtClean="0">
                <a:effectLst/>
              </a:rPr>
              <a:t>. In s</a:t>
            </a:r>
            <a:r>
              <a:rPr lang="en-US" dirty="0" smtClean="0">
                <a:effectLst/>
              </a:rPr>
              <a:t>ome cases, some people don't do the fidelity measure part of how effective interventions are and what we do next,</a:t>
            </a:r>
            <a:r>
              <a:rPr lang="en-US" baseline="0" dirty="0" smtClean="0">
                <a:effectLst/>
              </a:rPr>
              <a:t> including the </a:t>
            </a:r>
            <a:r>
              <a:rPr lang="en-US" dirty="0" smtClean="0">
                <a:effectLst/>
              </a:rPr>
              <a:t>data systems. We have not yet come to a district where they've developed a data system that includes Tier three supports and that makes sense because Tier three is not thought of as a system. No one is trying to identify what are the system variables we need to have regarding Tier three, and what kind of data do we need, how would that data look,</a:t>
            </a:r>
            <a:r>
              <a:rPr lang="en-US" baseline="0" dirty="0" smtClean="0">
                <a:effectLst/>
              </a:rPr>
              <a:t> </a:t>
            </a:r>
            <a:r>
              <a:rPr lang="en-US" dirty="0" smtClean="0">
                <a:effectLst/>
              </a:rPr>
              <a:t>how do we enter data, and how do we build that on into our current system. </a:t>
            </a:r>
          </a:p>
          <a:p>
            <a:endParaRPr lang="en-US" dirty="0" smtClean="0">
              <a:effectLst/>
            </a:endParaRPr>
          </a:p>
          <a:p>
            <a:r>
              <a:rPr lang="en-US" dirty="0" smtClean="0">
                <a:effectLst/>
              </a:rPr>
              <a:t>It’s important to get something in place and then maybe figure out how to customize it; or if you have</a:t>
            </a:r>
            <a:r>
              <a:rPr lang="en-US" baseline="0" dirty="0" smtClean="0">
                <a:effectLst/>
              </a:rPr>
              <a:t> </a:t>
            </a:r>
            <a:r>
              <a:rPr lang="en-US" dirty="0" smtClean="0">
                <a:effectLst/>
              </a:rPr>
              <a:t>a data system</a:t>
            </a:r>
            <a:r>
              <a:rPr lang="en-US" baseline="0" dirty="0" smtClean="0">
                <a:effectLst/>
              </a:rPr>
              <a:t> i</a:t>
            </a:r>
            <a:r>
              <a:rPr lang="en-US" dirty="0" smtClean="0">
                <a:effectLst/>
              </a:rPr>
              <a:t>n your district that your districts pay for, see what is customizable. They might be able to help you build a Tier three system that will meet your needs. I'm going to show you an example of a Tier three system that will give you some ideas. </a:t>
            </a:r>
            <a:endParaRPr lang="en-US" dirty="0"/>
          </a:p>
        </p:txBody>
      </p:sp>
      <p:sp>
        <p:nvSpPr>
          <p:cNvPr id="4" name="Slide Number Placeholder 3"/>
          <p:cNvSpPr>
            <a:spLocks noGrp="1"/>
          </p:cNvSpPr>
          <p:nvPr>
            <p:ph type="sldNum" sz="quarter" idx="10"/>
          </p:nvPr>
        </p:nvSpPr>
        <p:spPr/>
        <p:txBody>
          <a:bodyPr/>
          <a:lstStyle/>
          <a:p>
            <a:fld id="{94BA81BA-3DE6-4ACA-BD40-DD6D332AD836}" type="slidenum">
              <a:rPr lang="en-US" smtClean="0"/>
              <a:t>9</a:t>
            </a:fld>
            <a:endParaRPr lang="en-US"/>
          </a:p>
        </p:txBody>
      </p:sp>
    </p:spTree>
    <p:extLst>
      <p:ext uri="{BB962C8B-B14F-4D97-AF65-F5344CB8AC3E}">
        <p14:creationId xmlns:p14="http://schemas.microsoft.com/office/powerpoint/2010/main" val="172098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EE2A-55C8-471A-9902-1AF35FC78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C6F593-9434-4680-AAAB-1DE2282D3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2A792-0CAE-4C4A-A026-FE26969AE103}"/>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5" name="Footer Placeholder 4">
            <a:extLst>
              <a:ext uri="{FF2B5EF4-FFF2-40B4-BE49-F238E27FC236}">
                <a16:creationId xmlns:a16="http://schemas.microsoft.com/office/drawing/2014/main" id="{B41F6670-4B47-4D49-A1FD-8BC21B39F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88FF9-5B9A-4F59-BB0A-A721035D2ADC}"/>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328975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F021-1FF7-4AE6-8DE1-4C0B47AAF4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B5257-0C62-4E7F-A228-8A48470A7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461C9-205C-4107-A883-EBDCF278CE9E}"/>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5" name="Footer Placeholder 4">
            <a:extLst>
              <a:ext uri="{FF2B5EF4-FFF2-40B4-BE49-F238E27FC236}">
                <a16:creationId xmlns:a16="http://schemas.microsoft.com/office/drawing/2014/main" id="{838D177A-0F85-4840-A7F2-A37C744DE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6BCF7-1878-484B-A04F-1C8847AD7180}"/>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340366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45922-85A2-43DF-9B2F-7C8445C456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8F64E5-F98E-4423-B47B-862DE7E62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3BE00-D0DC-414A-9162-4F7B2F1E6C1A}"/>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5" name="Footer Placeholder 4">
            <a:extLst>
              <a:ext uri="{FF2B5EF4-FFF2-40B4-BE49-F238E27FC236}">
                <a16:creationId xmlns:a16="http://schemas.microsoft.com/office/drawing/2014/main" id="{4DCCB802-82E4-4F2A-A798-4F5DA9966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FF75F-5770-4BA7-A79D-28EBD82EA8D5}"/>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297287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189" marR="0" lvl="0" indent="-342892"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378" marR="0" lvl="1"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566" marR="0" lvl="2"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754" marR="0" lvl="3"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5943" marR="0" lvl="4"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132" marR="0" lvl="5"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320" marR="0" lvl="6"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509" marR="0" lvl="7"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697" marR="0" lvl="8" indent="-317492"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0368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1D6C-94F9-4199-B76C-B40D3CC2F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48C9D-6692-4453-85F9-69D9BBE5F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D1E1C-4B5F-46E2-97C3-E67287C9A8F0}"/>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5" name="Footer Placeholder 4">
            <a:extLst>
              <a:ext uri="{FF2B5EF4-FFF2-40B4-BE49-F238E27FC236}">
                <a16:creationId xmlns:a16="http://schemas.microsoft.com/office/drawing/2014/main" id="{29BFEFC5-7D2F-4BE7-B416-D5BE29E3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D6304-9A1E-4617-AD46-65AA8BF4D592}"/>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123543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1E5B-9420-4625-9273-32AA2B308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339C16-8544-4139-95FD-468986932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4BAE4-1847-4308-AAA1-DB4B34418E14}"/>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5" name="Footer Placeholder 4">
            <a:extLst>
              <a:ext uri="{FF2B5EF4-FFF2-40B4-BE49-F238E27FC236}">
                <a16:creationId xmlns:a16="http://schemas.microsoft.com/office/drawing/2014/main" id="{EAD1C2CC-5465-4668-8A45-068B6E7BC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41FDC-0B4F-4F28-92CD-D9A02460C23C}"/>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11567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D144-45EE-485D-83B3-E6C46D77C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F9B7C-77F8-410E-9A0A-CF446C92F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A6252-5EA2-41BF-B766-33CC17AE2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2FB5D-DE0C-493B-AF7C-52717DABE0B1}"/>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6" name="Footer Placeholder 5">
            <a:extLst>
              <a:ext uri="{FF2B5EF4-FFF2-40B4-BE49-F238E27FC236}">
                <a16:creationId xmlns:a16="http://schemas.microsoft.com/office/drawing/2014/main" id="{90343BEB-2EC6-4903-9DA2-09CD73CF3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B973F-FE57-4F0F-B50F-A8F0DBCBD275}"/>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229901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C41E-80BF-4C58-BE04-4C74B624CC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4EC82-4C36-4BA8-BD90-CDD67A476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2D36BC-07B2-4487-B02B-B99550D89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9E07C-0EFD-473E-9FAE-95ECAD594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CEAC06-6564-4176-93D5-EC92C989C7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43F44A-5F70-4C05-81A1-1AFB0C3E4B10}"/>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8" name="Footer Placeholder 7">
            <a:extLst>
              <a:ext uri="{FF2B5EF4-FFF2-40B4-BE49-F238E27FC236}">
                <a16:creationId xmlns:a16="http://schemas.microsoft.com/office/drawing/2014/main" id="{1C8C1AE6-7F35-4B2A-970A-8B2FEF198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F67BEA-BC06-4794-A228-FE988DB96F21}"/>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31249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062E-6602-47C3-B3AE-A7D765908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8E0EC2-A847-4EA2-AFF8-73A19A732E23}"/>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4" name="Footer Placeholder 3">
            <a:extLst>
              <a:ext uri="{FF2B5EF4-FFF2-40B4-BE49-F238E27FC236}">
                <a16:creationId xmlns:a16="http://schemas.microsoft.com/office/drawing/2014/main" id="{9424BA7D-FC6F-4DE1-BB2A-6B9804434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68BD71-BAB5-49CF-B73E-25B3663D3319}"/>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76183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DDB97-82AC-44F7-B181-52BB52638811}"/>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3" name="Footer Placeholder 2">
            <a:extLst>
              <a:ext uri="{FF2B5EF4-FFF2-40B4-BE49-F238E27FC236}">
                <a16:creationId xmlns:a16="http://schemas.microsoft.com/office/drawing/2014/main" id="{4A1B2A4E-889C-4D67-8990-D2690E93B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31D843-3C0B-4CB5-9C17-7C6DD3C0E0A8}"/>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188927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8466-D9BD-4B06-BD4C-BFB57213A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C8668-D011-4932-BF85-A826DB069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AB0BE-5969-47B7-9CE8-998B7E132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09A67-B827-4FD4-9A12-77462A60F2E6}"/>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6" name="Footer Placeholder 5">
            <a:extLst>
              <a:ext uri="{FF2B5EF4-FFF2-40B4-BE49-F238E27FC236}">
                <a16:creationId xmlns:a16="http://schemas.microsoft.com/office/drawing/2014/main" id="{F7DCDB0E-1AB0-4622-B062-2CF765856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209C7-4855-452D-9FED-C30D2AA102E0}"/>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163078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D01A-3694-4900-B1AC-7AF24E937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2E31A9-78ED-4754-9099-9F39855E8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11369B-43CE-4DE5-9722-E495537D2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193E1-BC5F-4F34-9285-A20DC19003E3}"/>
              </a:ext>
            </a:extLst>
          </p:cNvPr>
          <p:cNvSpPr>
            <a:spLocks noGrp="1"/>
          </p:cNvSpPr>
          <p:nvPr>
            <p:ph type="dt" sz="half" idx="10"/>
          </p:nvPr>
        </p:nvSpPr>
        <p:spPr/>
        <p:txBody>
          <a:bodyPr/>
          <a:lstStyle/>
          <a:p>
            <a:fld id="{1535B1E6-07D9-485D-9990-1AAB428FAA09}" type="datetimeFigureOut">
              <a:rPr lang="en-US" smtClean="0"/>
              <a:t>4/18/2019</a:t>
            </a:fld>
            <a:endParaRPr lang="en-US"/>
          </a:p>
        </p:txBody>
      </p:sp>
      <p:sp>
        <p:nvSpPr>
          <p:cNvPr id="6" name="Footer Placeholder 5">
            <a:extLst>
              <a:ext uri="{FF2B5EF4-FFF2-40B4-BE49-F238E27FC236}">
                <a16:creationId xmlns:a16="http://schemas.microsoft.com/office/drawing/2014/main" id="{62724F81-C9D7-47ED-9BA1-B2576874A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5C43C-2B5F-44C1-8A1F-F3565F9B2803}"/>
              </a:ext>
            </a:extLst>
          </p:cNvPr>
          <p:cNvSpPr>
            <a:spLocks noGrp="1"/>
          </p:cNvSpPr>
          <p:nvPr>
            <p:ph type="sldNum" sz="quarter" idx="12"/>
          </p:nvPr>
        </p:nvSpPr>
        <p:spPr/>
        <p:txBody>
          <a:bodyPr/>
          <a:lstStyle/>
          <a:p>
            <a:fld id="{377D7ED0-72F6-487D-8ACD-CF1EB25C60D8}" type="slidenum">
              <a:rPr lang="en-US" smtClean="0"/>
              <a:t>‹#›</a:t>
            </a:fld>
            <a:endParaRPr lang="en-US"/>
          </a:p>
        </p:txBody>
      </p:sp>
    </p:spTree>
    <p:extLst>
      <p:ext uri="{BB962C8B-B14F-4D97-AF65-F5344CB8AC3E}">
        <p14:creationId xmlns:p14="http://schemas.microsoft.com/office/powerpoint/2010/main" val="120783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39C19-1529-4EFC-BD8D-0936C8808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6EB20A-9B05-4C10-9300-F6F8041DF4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49248-BE76-47C0-B53C-9778F9A6D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5B1E6-07D9-485D-9990-1AAB428FAA09}" type="datetimeFigureOut">
              <a:rPr lang="en-US" smtClean="0"/>
              <a:t>4/18/2019</a:t>
            </a:fld>
            <a:endParaRPr lang="en-US"/>
          </a:p>
        </p:txBody>
      </p:sp>
      <p:sp>
        <p:nvSpPr>
          <p:cNvPr id="5" name="Footer Placeholder 4">
            <a:extLst>
              <a:ext uri="{FF2B5EF4-FFF2-40B4-BE49-F238E27FC236}">
                <a16:creationId xmlns:a16="http://schemas.microsoft.com/office/drawing/2014/main" id="{41F4726A-74A1-45BA-BCB4-B9E3CBD5B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9DCC54-0496-4C27-AAB9-BA4EE8B00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D7ED0-72F6-487D-8ACD-CF1EB25C60D8}" type="slidenum">
              <a:rPr lang="en-US" smtClean="0"/>
              <a:t>‹#›</a:t>
            </a:fld>
            <a:endParaRPr lang="en-US"/>
          </a:p>
        </p:txBody>
      </p:sp>
    </p:spTree>
    <p:extLst>
      <p:ext uri="{BB962C8B-B14F-4D97-AF65-F5344CB8AC3E}">
        <p14:creationId xmlns:p14="http://schemas.microsoft.com/office/powerpoint/2010/main" val="357870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amdiagnosticsurvey.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fldoe.org/academics/exceptional-student-ed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FBA%20and%20BSP%20flowchart.doc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hyperlink" Target="mailto:Robertsn@udel.edu" TargetMode="External"/><Relationship Id="rId2" Type="http://schemas.openxmlformats.org/officeDocument/2006/relationships/hyperlink" Target="mailto:iovannone@usf.edu"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mailto:dboyer@udel.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Establishing a Results-Driven Tier 3 Support System</a:t>
            </a:r>
          </a:p>
        </p:txBody>
      </p:sp>
      <p:sp>
        <p:nvSpPr>
          <p:cNvPr id="6" name="Subtitle 5"/>
          <p:cNvSpPr>
            <a:spLocks noGrp="1"/>
          </p:cNvSpPr>
          <p:nvPr>
            <p:ph type="subTitle" idx="1"/>
          </p:nvPr>
        </p:nvSpPr>
        <p:spPr>
          <a:xfrm>
            <a:off x="2566778" y="4350332"/>
            <a:ext cx="7491623" cy="1165648"/>
          </a:xfrm>
        </p:spPr>
        <p:txBody>
          <a:bodyPr>
            <a:normAutofit/>
          </a:bodyPr>
          <a:lstStyle/>
          <a:p>
            <a:r>
              <a:rPr lang="en-US" dirty="0"/>
              <a:t>Rose Iovannone, Ph.D., BCBA-D, iovannone@usf.edu </a:t>
            </a:r>
          </a:p>
          <a:p>
            <a:r>
              <a:rPr lang="en-US" dirty="0" smtClean="0"/>
              <a:t>University </a:t>
            </a:r>
            <a:r>
              <a:rPr lang="en-US" dirty="0"/>
              <a:t>of South </a:t>
            </a:r>
            <a:r>
              <a:rPr lang="en-US" dirty="0" smtClean="0"/>
              <a:t>Florida</a:t>
            </a:r>
            <a:endParaRPr lang="en-US" dirty="0"/>
          </a:p>
        </p:txBody>
      </p:sp>
      <p:sp>
        <p:nvSpPr>
          <p:cNvPr id="4" name="Slide Number Placeholder 3"/>
          <p:cNvSpPr>
            <a:spLocks noGrp="1"/>
          </p:cNvSpPr>
          <p:nvPr>
            <p:ph type="sldNum" sz="quarter" idx="12"/>
          </p:nvPr>
        </p:nvSpPr>
        <p:spPr/>
        <p:txBody>
          <a:bodyPr/>
          <a:lstStyle/>
          <a:p>
            <a:fld id="{5BC7CDC0-6760-472E-8337-17230F08E71D}" type="slidenum">
              <a:rPr lang="en-US" smtClean="0"/>
              <a:pPr/>
              <a:t>1</a:t>
            </a:fld>
            <a:endParaRPr lang="en-US" dirty="0"/>
          </a:p>
        </p:txBody>
      </p:sp>
      <p:sp>
        <p:nvSpPr>
          <p:cNvPr id="7" name="Subtitle 5"/>
          <p:cNvSpPr txBox="1">
            <a:spLocks/>
          </p:cNvSpPr>
          <p:nvPr/>
        </p:nvSpPr>
        <p:spPr>
          <a:xfrm>
            <a:off x="2566778" y="5515980"/>
            <a:ext cx="7491623" cy="11656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Live Webinar:  3/29/2019</a:t>
            </a:r>
            <a:endParaRPr lang="en-US" dirty="0"/>
          </a:p>
        </p:txBody>
      </p:sp>
    </p:spTree>
    <p:extLst>
      <p:ext uri="{BB962C8B-B14F-4D97-AF65-F5344CB8AC3E}">
        <p14:creationId xmlns:p14="http://schemas.microsoft.com/office/powerpoint/2010/main" val="4054439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3" y="153253"/>
            <a:ext cx="8227457" cy="990342"/>
          </a:xfrm>
        </p:spPr>
        <p:txBody>
          <a:bodyPr>
            <a:normAutofit fontScale="90000"/>
          </a:bodyPr>
          <a:lstStyle/>
          <a:p>
            <a:r>
              <a:rPr lang="en-US" dirty="0">
                <a:solidFill>
                  <a:schemeClr val="tx1"/>
                </a:solidFill>
              </a:rPr>
              <a:t>What We Know About Tier 3 in Florida Schools</a:t>
            </a:r>
          </a:p>
        </p:txBody>
      </p:sp>
      <p:sp>
        <p:nvSpPr>
          <p:cNvPr id="3" name="Content Placeholder 2"/>
          <p:cNvSpPr>
            <a:spLocks noGrp="1"/>
          </p:cNvSpPr>
          <p:nvPr>
            <p:ph idx="1"/>
          </p:nvPr>
        </p:nvSpPr>
        <p:spPr/>
        <p:txBody>
          <a:bodyPr>
            <a:normAutofit/>
          </a:bodyPr>
          <a:lstStyle/>
          <a:p>
            <a:pPr marL="171399" indent="0">
              <a:buNone/>
            </a:pPr>
            <a:r>
              <a:rPr lang="en-US" dirty="0"/>
              <a:t>9. FBAs have multiple problems including:</a:t>
            </a:r>
          </a:p>
          <a:p>
            <a:pPr lvl="2"/>
            <a:r>
              <a:rPr lang="en-US" dirty="0"/>
              <a:t>Missing or non-functional baseline data</a:t>
            </a:r>
          </a:p>
          <a:p>
            <a:pPr lvl="2"/>
            <a:r>
              <a:rPr lang="en-US" dirty="0"/>
              <a:t>Minimal detail about setting events and antecedents</a:t>
            </a:r>
          </a:p>
          <a:p>
            <a:pPr lvl="2"/>
            <a:r>
              <a:rPr lang="en-US" dirty="0"/>
              <a:t>Missing consequences (i.e., actual responses of others following problem behavior)</a:t>
            </a:r>
          </a:p>
          <a:p>
            <a:pPr lvl="2"/>
            <a:r>
              <a:rPr lang="en-US" dirty="0"/>
              <a:t>Link of hypothesis components to FBA assessment</a:t>
            </a:r>
          </a:p>
          <a:p>
            <a:pPr marL="0" indent="0">
              <a:buNone/>
            </a:pPr>
            <a:r>
              <a:rPr lang="en-US" dirty="0"/>
              <a:t>10. </a:t>
            </a:r>
            <a:r>
              <a:rPr lang="en-US" dirty="0">
                <a:solidFill>
                  <a:srgbClr val="FFC000"/>
                </a:solidFill>
              </a:rPr>
              <a:t> </a:t>
            </a:r>
            <a:r>
              <a:rPr lang="en-US" dirty="0"/>
              <a:t>BIPs have multiple problems including:</a:t>
            </a:r>
          </a:p>
          <a:p>
            <a:pPr lvl="2"/>
            <a:r>
              <a:rPr lang="en-US" dirty="0"/>
              <a:t>Missing linkage of interventions to hypothesis</a:t>
            </a:r>
          </a:p>
          <a:p>
            <a:pPr lvl="2"/>
            <a:r>
              <a:rPr lang="en-US" dirty="0"/>
              <a:t>Description of interventions vague</a:t>
            </a:r>
          </a:p>
          <a:p>
            <a:pPr lvl="2"/>
            <a:r>
              <a:rPr lang="en-US" dirty="0"/>
              <a:t>Over-reliance on consequential interventions</a:t>
            </a:r>
          </a:p>
          <a:p>
            <a:pPr lvl="2"/>
            <a:r>
              <a:rPr lang="en-US" dirty="0"/>
              <a:t>Missing follow-up plans</a:t>
            </a:r>
          </a:p>
          <a:p>
            <a:pPr lvl="2"/>
            <a:r>
              <a:rPr lang="en-US" dirty="0"/>
              <a:t>No plan for fidelity measurement</a:t>
            </a:r>
          </a:p>
          <a:p>
            <a:pPr marL="971259" lvl="1" indent="-514196">
              <a:buFont typeface="+mj-lt"/>
              <a:buAutoNum type="arabicPeriod"/>
            </a:pPr>
            <a:endParaRPr lang="en-US" dirty="0"/>
          </a:p>
        </p:txBody>
      </p:sp>
      <p:sp>
        <p:nvSpPr>
          <p:cNvPr id="4" name="Slide Number Placeholder 3"/>
          <p:cNvSpPr>
            <a:spLocks noGrp="1"/>
          </p:cNvSpPr>
          <p:nvPr>
            <p:ph type="sldNum" sz="quarter" idx="4"/>
          </p:nvPr>
        </p:nvSpPr>
        <p:spPr>
          <a:xfrm>
            <a:off x="8430604" y="6367993"/>
            <a:ext cx="812588" cy="365125"/>
          </a:xfrm>
          <a:prstGeom prst="rect">
            <a:avLst/>
          </a:prstGeom>
        </p:spPr>
        <p:txBody>
          <a:bodyPr/>
          <a:lstStyle>
            <a:defPPr>
              <a:defRPr lang="en-US"/>
            </a:defPPr>
            <a:lvl1pPr marL="0" algn="r" defTabSz="914400" rtl="0" eaLnBrk="1" latinLnBrk="0" hangingPunct="1">
              <a:defRPr sz="11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4F8DD-7804-4F7D-91B6-26F9462BFA1A}" type="slidenum">
              <a:rPr lang="en-US" smtClean="0"/>
              <a:pPr/>
              <a:t>10</a:t>
            </a:fld>
            <a:endParaRPr lang="en-US" dirty="0"/>
          </a:p>
        </p:txBody>
      </p:sp>
    </p:spTree>
    <p:extLst>
      <p:ext uri="{BB962C8B-B14F-4D97-AF65-F5344CB8AC3E}">
        <p14:creationId xmlns:p14="http://schemas.microsoft.com/office/powerpoint/2010/main" val="248965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Challenges Facing Schools</a:t>
            </a:r>
            <a:endParaRPr lang="en-US" altLang="en-US" dirty="0"/>
          </a:p>
        </p:txBody>
      </p:sp>
      <p:sp>
        <p:nvSpPr>
          <p:cNvPr id="3" name="Content Placeholder 2"/>
          <p:cNvSpPr>
            <a:spLocks noGrp="1"/>
          </p:cNvSpPr>
          <p:nvPr>
            <p:ph idx="1"/>
          </p:nvPr>
        </p:nvSpPr>
        <p:spPr/>
        <p:txBody>
          <a:bodyPr/>
          <a:lstStyle/>
          <a:p>
            <a:r>
              <a:rPr lang="en-US" dirty="0"/>
              <a:t>Three-fold</a:t>
            </a:r>
          </a:p>
          <a:p>
            <a:pPr lvl="1"/>
            <a:r>
              <a:rPr lang="en-US" dirty="0"/>
              <a:t>There is an absence of clear guidelines for developing a results-driven tier 3 system that is conceptually systematic yet practical and efficient for school application.</a:t>
            </a:r>
          </a:p>
          <a:p>
            <a:pPr lvl="1"/>
            <a:r>
              <a:rPr lang="en-US" dirty="0"/>
              <a:t>There is a shortage of trained personnel who can implement the practices with fidelity</a:t>
            </a:r>
          </a:p>
          <a:p>
            <a:pPr lvl="1"/>
            <a:r>
              <a:rPr lang="en-US" dirty="0"/>
              <a:t>There is a lack of ongoing supports provided to districts that will ensure implementation and sustainability of evidence-based processes that improve outcomes for all students with serious problem behaviors</a:t>
            </a:r>
          </a:p>
          <a:p>
            <a:r>
              <a:rPr lang="en-US" dirty="0"/>
              <a:t>These are impacted by the challenges in teaming for systems change</a:t>
            </a:r>
          </a:p>
        </p:txBody>
      </p:sp>
    </p:spTree>
    <p:extLst>
      <p:ext uri="{BB962C8B-B14F-4D97-AF65-F5344CB8AC3E}">
        <p14:creationId xmlns:p14="http://schemas.microsoft.com/office/powerpoint/2010/main" val="15292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D6B49E-2034-44E3-BB69-6409BA6FFBD6}"/>
              </a:ext>
            </a:extLst>
          </p:cNvPr>
          <p:cNvSpPr>
            <a:spLocks noGrp="1"/>
          </p:cNvSpPr>
          <p:nvPr>
            <p:ph type="title"/>
          </p:nvPr>
        </p:nvSpPr>
        <p:spPr/>
        <p:txBody>
          <a:bodyPr/>
          <a:lstStyle/>
          <a:p>
            <a:r>
              <a:rPr lang="en-US" dirty="0"/>
              <a:t>Teaming (Higgins, Weiner, &amp; Young, 2012)</a:t>
            </a:r>
          </a:p>
        </p:txBody>
      </p:sp>
      <p:sp>
        <p:nvSpPr>
          <p:cNvPr id="6" name="Content Placeholder 5">
            <a:extLst>
              <a:ext uri="{FF2B5EF4-FFF2-40B4-BE49-F238E27FC236}">
                <a16:creationId xmlns:a16="http://schemas.microsoft.com/office/drawing/2014/main" id="{69A67A93-19BC-4103-83FE-750F5C22563E}"/>
              </a:ext>
            </a:extLst>
          </p:cNvPr>
          <p:cNvSpPr>
            <a:spLocks noGrp="1"/>
          </p:cNvSpPr>
          <p:nvPr>
            <p:ph idx="1"/>
          </p:nvPr>
        </p:nvSpPr>
        <p:spPr/>
        <p:txBody>
          <a:bodyPr/>
          <a:lstStyle/>
          <a:p>
            <a:r>
              <a:rPr lang="en-US" dirty="0"/>
              <a:t>Implementation teams</a:t>
            </a:r>
          </a:p>
          <a:p>
            <a:pPr lvl="1"/>
            <a:r>
              <a:rPr lang="en-US" dirty="0"/>
              <a:t>Purpose</a:t>
            </a:r>
          </a:p>
          <a:p>
            <a:pPr lvl="2"/>
            <a:r>
              <a:rPr lang="en-US" dirty="0"/>
              <a:t>Planning, creating, and implementing an organization-wide change strategy based on a strategic vision</a:t>
            </a:r>
          </a:p>
          <a:p>
            <a:pPr lvl="2"/>
            <a:r>
              <a:rPr lang="en-US" dirty="0"/>
              <a:t>Responsibilities</a:t>
            </a:r>
          </a:p>
          <a:p>
            <a:pPr lvl="3"/>
            <a:r>
              <a:rPr lang="en-US" dirty="0"/>
              <a:t>Gain buy-in</a:t>
            </a:r>
          </a:p>
          <a:p>
            <a:pPr lvl="3"/>
            <a:r>
              <a:rPr lang="en-US" dirty="0"/>
              <a:t>Increase likelihood of implementation fidelity</a:t>
            </a:r>
          </a:p>
          <a:p>
            <a:pPr marL="457200" lvl="1" indent="0">
              <a:buNone/>
            </a:pPr>
            <a:endParaRPr lang="en-US" dirty="0"/>
          </a:p>
        </p:txBody>
      </p:sp>
    </p:spTree>
    <p:extLst>
      <p:ext uri="{BB962C8B-B14F-4D97-AF65-F5344CB8AC3E}">
        <p14:creationId xmlns:p14="http://schemas.microsoft.com/office/powerpoint/2010/main" val="212946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uriate.com/wp-content/uploads/2012/02/TDS-Summary-Diagram1.png">
            <a:extLst>
              <a:ext uri="{FF2B5EF4-FFF2-40B4-BE49-F238E27FC236}">
                <a16:creationId xmlns:a16="http://schemas.microsoft.com/office/drawing/2014/main" id="{6973B63F-ADA9-4A55-AB87-8E71BCDF6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43" y="1115568"/>
            <a:ext cx="8553273" cy="496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DCE769-28DC-445D-96EA-54D7F72D6039}"/>
              </a:ext>
            </a:extLst>
          </p:cNvPr>
          <p:cNvSpPr txBox="1"/>
          <p:nvPr/>
        </p:nvSpPr>
        <p:spPr>
          <a:xfrm>
            <a:off x="3956304" y="6355080"/>
            <a:ext cx="3127248" cy="261610"/>
          </a:xfrm>
          <a:prstGeom prst="rect">
            <a:avLst/>
          </a:prstGeom>
          <a:noFill/>
        </p:spPr>
        <p:txBody>
          <a:bodyPr wrap="square" rtlCol="0">
            <a:spAutoFit/>
          </a:bodyPr>
          <a:lstStyle/>
          <a:p>
            <a:pPr algn="ctr"/>
            <a:r>
              <a:rPr lang="en-US" sz="1100" dirty="0"/>
              <a:t>Ruth </a:t>
            </a:r>
            <a:r>
              <a:rPr lang="en-US" sz="1100" dirty="0" err="1"/>
              <a:t>Wageman</a:t>
            </a:r>
            <a:endParaRPr lang="en-US" sz="1100" dirty="0"/>
          </a:p>
        </p:txBody>
      </p:sp>
    </p:spTree>
    <p:extLst>
      <p:ext uri="{BB962C8B-B14F-4D97-AF65-F5344CB8AC3E}">
        <p14:creationId xmlns:p14="http://schemas.microsoft.com/office/powerpoint/2010/main" val="204570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DDC4-47BA-4FB2-ACBD-F8DB572B3319}"/>
              </a:ext>
            </a:extLst>
          </p:cNvPr>
          <p:cNvSpPr>
            <a:spLocks noGrp="1"/>
          </p:cNvSpPr>
          <p:nvPr>
            <p:ph type="title"/>
          </p:nvPr>
        </p:nvSpPr>
        <p:spPr/>
        <p:txBody>
          <a:bodyPr/>
          <a:lstStyle/>
          <a:p>
            <a:r>
              <a:rPr lang="en-US" dirty="0"/>
              <a:t>Teaming Considerations (for systems change)</a:t>
            </a:r>
          </a:p>
        </p:txBody>
      </p:sp>
      <p:sp>
        <p:nvSpPr>
          <p:cNvPr id="3" name="Content Placeholder 2">
            <a:extLst>
              <a:ext uri="{FF2B5EF4-FFF2-40B4-BE49-F238E27FC236}">
                <a16:creationId xmlns:a16="http://schemas.microsoft.com/office/drawing/2014/main" id="{E395EEE7-19E3-4CE9-9E43-0282B6D05E0D}"/>
              </a:ext>
            </a:extLst>
          </p:cNvPr>
          <p:cNvSpPr>
            <a:spLocks noGrp="1"/>
          </p:cNvSpPr>
          <p:nvPr>
            <p:ph idx="1"/>
          </p:nvPr>
        </p:nvSpPr>
        <p:spPr/>
        <p:txBody>
          <a:bodyPr>
            <a:normAutofit fontScale="85000" lnSpcReduction="20000"/>
          </a:bodyPr>
          <a:lstStyle/>
          <a:p>
            <a:r>
              <a:rPr lang="en-US" dirty="0"/>
              <a:t>Context</a:t>
            </a:r>
          </a:p>
          <a:p>
            <a:pPr lvl="1"/>
            <a:r>
              <a:rPr lang="en-US" dirty="0"/>
              <a:t>Factor 1—Team is a “real” team</a:t>
            </a:r>
          </a:p>
          <a:p>
            <a:pPr lvl="2"/>
            <a:r>
              <a:rPr lang="en-US" dirty="0"/>
              <a:t>Team operationalizes team members</a:t>
            </a:r>
          </a:p>
          <a:p>
            <a:pPr lvl="2"/>
            <a:r>
              <a:rPr lang="en-US" dirty="0"/>
              <a:t>Work requires interdependency—collaborating for specific purpose</a:t>
            </a:r>
          </a:p>
          <a:p>
            <a:pPr lvl="2"/>
            <a:r>
              <a:rPr lang="en-US" dirty="0"/>
              <a:t>Membership can come and go but the roles are stable</a:t>
            </a:r>
          </a:p>
          <a:p>
            <a:pPr lvl="1"/>
            <a:r>
              <a:rPr lang="en-US" dirty="0"/>
              <a:t>Factor 2—Compelling direction with clear and impactful purpose</a:t>
            </a:r>
          </a:p>
          <a:p>
            <a:pPr lvl="1"/>
            <a:r>
              <a:rPr lang="en-US" dirty="0"/>
              <a:t>Factor 3—Structure of teaming includes</a:t>
            </a:r>
          </a:p>
          <a:p>
            <a:pPr lvl="2"/>
            <a:r>
              <a:rPr lang="en-US" dirty="0"/>
              <a:t>Clearly defined tasks</a:t>
            </a:r>
          </a:p>
          <a:p>
            <a:pPr lvl="2"/>
            <a:r>
              <a:rPr lang="en-US" dirty="0"/>
              <a:t>Established norms</a:t>
            </a:r>
          </a:p>
          <a:p>
            <a:pPr lvl="2"/>
            <a:r>
              <a:rPr lang="en-US" dirty="0"/>
              <a:t>Team size and skills are aligned</a:t>
            </a:r>
          </a:p>
          <a:p>
            <a:pPr lvl="1"/>
            <a:r>
              <a:rPr lang="en-US" dirty="0"/>
              <a:t>Factor 4—Supportive organizational context that </a:t>
            </a:r>
          </a:p>
          <a:p>
            <a:pPr lvl="2"/>
            <a:r>
              <a:rPr lang="en-US" dirty="0"/>
              <a:t>Recognizes and reinforces superior team performance</a:t>
            </a:r>
          </a:p>
          <a:p>
            <a:pPr lvl="2"/>
            <a:r>
              <a:rPr lang="en-US" dirty="0"/>
              <a:t>Provides valuable feedback</a:t>
            </a:r>
          </a:p>
          <a:p>
            <a:pPr lvl="2"/>
            <a:r>
              <a:rPr lang="en-US" dirty="0"/>
              <a:t>Supports professional development of team members</a:t>
            </a:r>
          </a:p>
          <a:p>
            <a:pPr lvl="2"/>
            <a:r>
              <a:rPr lang="en-US" dirty="0"/>
              <a:t>Has sufficient resources to execute the work</a:t>
            </a:r>
          </a:p>
          <a:p>
            <a:pPr lvl="1"/>
            <a:r>
              <a:rPr lang="en-US" dirty="0"/>
              <a:t>Factor 5—Access to coaching from team leader and members</a:t>
            </a:r>
          </a:p>
          <a:p>
            <a:endParaRPr lang="en-US" dirty="0"/>
          </a:p>
        </p:txBody>
      </p:sp>
    </p:spTree>
    <p:extLst>
      <p:ext uri="{BB962C8B-B14F-4D97-AF65-F5344CB8AC3E}">
        <p14:creationId xmlns:p14="http://schemas.microsoft.com/office/powerpoint/2010/main" val="145489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18CE-CC40-4F36-B40C-C2348B2E6AD7}"/>
              </a:ext>
            </a:extLst>
          </p:cNvPr>
          <p:cNvSpPr>
            <a:spLocks noGrp="1"/>
          </p:cNvSpPr>
          <p:nvPr>
            <p:ph type="title"/>
          </p:nvPr>
        </p:nvSpPr>
        <p:spPr/>
        <p:txBody>
          <a:bodyPr/>
          <a:lstStyle/>
          <a:p>
            <a:r>
              <a:rPr lang="en-US" dirty="0"/>
              <a:t>Teaming Considerations</a:t>
            </a:r>
          </a:p>
        </p:txBody>
      </p:sp>
      <p:sp>
        <p:nvSpPr>
          <p:cNvPr id="3" name="Content Placeholder 2">
            <a:extLst>
              <a:ext uri="{FF2B5EF4-FFF2-40B4-BE49-F238E27FC236}">
                <a16:creationId xmlns:a16="http://schemas.microsoft.com/office/drawing/2014/main" id="{40459A0D-D685-48C1-9114-95F6A897D051}"/>
              </a:ext>
            </a:extLst>
          </p:cNvPr>
          <p:cNvSpPr>
            <a:spLocks noGrp="1"/>
          </p:cNvSpPr>
          <p:nvPr>
            <p:ph idx="1"/>
          </p:nvPr>
        </p:nvSpPr>
        <p:spPr/>
        <p:txBody>
          <a:bodyPr>
            <a:normAutofit lnSpcReduction="10000"/>
          </a:bodyPr>
          <a:lstStyle/>
          <a:p>
            <a:r>
              <a:rPr lang="en-US" dirty="0"/>
              <a:t>Composition</a:t>
            </a:r>
          </a:p>
          <a:p>
            <a:pPr lvl="1"/>
            <a:r>
              <a:rPr lang="en-US" dirty="0"/>
              <a:t>Diverse membership</a:t>
            </a:r>
          </a:p>
          <a:p>
            <a:pPr lvl="2"/>
            <a:r>
              <a:rPr lang="en-US" dirty="0"/>
              <a:t>Positions across the organization (district to school level)</a:t>
            </a:r>
          </a:p>
          <a:p>
            <a:pPr lvl="3"/>
            <a:r>
              <a:rPr lang="en-US" dirty="0"/>
              <a:t>Representative of the constituencies that will be required to change</a:t>
            </a:r>
          </a:p>
          <a:p>
            <a:pPr lvl="2"/>
            <a:r>
              <a:rPr lang="en-US" dirty="0"/>
              <a:t>Time in organization</a:t>
            </a:r>
          </a:p>
          <a:p>
            <a:pPr lvl="3"/>
            <a:r>
              <a:rPr lang="en-US" dirty="0"/>
              <a:t>Different years/tenure bring different perceptions about barriers to change and gaining buy-in of key stakeholders</a:t>
            </a:r>
          </a:p>
          <a:p>
            <a:pPr lvl="1"/>
            <a:r>
              <a:rPr lang="en-US" dirty="0"/>
              <a:t>Role representation on implementation teams</a:t>
            </a:r>
          </a:p>
          <a:p>
            <a:pPr lvl="2"/>
            <a:r>
              <a:rPr lang="en-US" dirty="0"/>
              <a:t>Team’s task is to implement actions beyond the boundaries of the team (i.e., across school system)</a:t>
            </a:r>
          </a:p>
          <a:p>
            <a:pPr lvl="2"/>
            <a:r>
              <a:rPr lang="en-US" dirty="0"/>
              <a:t>Selection of team membership indicates that each is representing the perspective of the role</a:t>
            </a:r>
          </a:p>
          <a:p>
            <a:r>
              <a:rPr lang="en-US" dirty="0">
                <a:hlinkClick r:id="rId3"/>
              </a:rPr>
              <a:t>https://www.teamdiagnosticsurvey.com/</a:t>
            </a:r>
            <a:endParaRPr lang="en-US" dirty="0"/>
          </a:p>
        </p:txBody>
      </p:sp>
    </p:spTree>
    <p:extLst>
      <p:ext uri="{BB962C8B-B14F-4D97-AF65-F5344CB8AC3E}">
        <p14:creationId xmlns:p14="http://schemas.microsoft.com/office/powerpoint/2010/main" val="4929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Prior to Addressing Tier 3 as a System…</a:t>
            </a:r>
            <a:endParaRPr lang="en-US" b="1" dirty="0"/>
          </a:p>
        </p:txBody>
      </p:sp>
      <p:sp>
        <p:nvSpPr>
          <p:cNvPr id="3" name="Content Placeholder 2"/>
          <p:cNvSpPr>
            <a:spLocks noGrp="1"/>
          </p:cNvSpPr>
          <p:nvPr>
            <p:ph idx="1"/>
          </p:nvPr>
        </p:nvSpPr>
        <p:spPr>
          <a:xfrm>
            <a:off x="838200" y="1981267"/>
            <a:ext cx="10515600" cy="4351338"/>
          </a:xfrm>
        </p:spPr>
        <p:txBody>
          <a:bodyPr>
            <a:normAutofit/>
          </a:bodyPr>
          <a:lstStyle/>
          <a:p>
            <a:r>
              <a:rPr lang="en-US" sz="4400" dirty="0" smtClean="0">
                <a:solidFill>
                  <a:schemeClr val="accent1"/>
                </a:solidFill>
              </a:rPr>
              <a:t>Do you have a Tier 3 District Team?</a:t>
            </a:r>
            <a:br>
              <a:rPr lang="en-US" sz="4400" dirty="0" smtClean="0">
                <a:solidFill>
                  <a:schemeClr val="accent1"/>
                </a:solidFill>
              </a:rPr>
            </a:br>
            <a:endParaRPr lang="en-US" sz="4400" dirty="0" smtClean="0">
              <a:solidFill>
                <a:schemeClr val="accent1"/>
              </a:solidFill>
            </a:endParaRPr>
          </a:p>
          <a:p>
            <a:r>
              <a:rPr lang="en-US" sz="4400" dirty="0" smtClean="0">
                <a:solidFill>
                  <a:schemeClr val="accent1"/>
                </a:solidFill>
              </a:rPr>
              <a:t>Do you have a Tier 3 School Team for </a:t>
            </a:r>
            <a:r>
              <a:rPr lang="en-US" sz="4400" i="1" dirty="0" smtClean="0">
                <a:solidFill>
                  <a:schemeClr val="accent1"/>
                </a:solidFill>
              </a:rPr>
              <a:t>Systems Conversations</a:t>
            </a:r>
            <a:r>
              <a:rPr lang="en-US" sz="4400" dirty="0" smtClean="0">
                <a:solidFill>
                  <a:schemeClr val="accent1"/>
                </a:solidFill>
              </a:rPr>
              <a:t>?</a:t>
            </a:r>
          </a:p>
        </p:txBody>
      </p:sp>
    </p:spTree>
    <p:extLst>
      <p:ext uri="{BB962C8B-B14F-4D97-AF65-F5344CB8AC3E}">
        <p14:creationId xmlns:p14="http://schemas.microsoft.com/office/powerpoint/2010/main" val="348490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7271635" y="2234899"/>
            <a:ext cx="4368800" cy="30149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70331" y="2280916"/>
            <a:ext cx="4146551" cy="3385542"/>
          </a:xfrm>
          <a:prstGeom prst="rect">
            <a:avLst/>
          </a:prstGeom>
          <a:noFill/>
        </p:spPr>
        <p:txBody>
          <a:bodyPr wrap="square" rtlCol="0">
            <a:spAutoFit/>
          </a:bodyPr>
          <a:lstStyle/>
          <a:p>
            <a:pPr marL="285750" indent="-285750">
              <a:buFont typeface="Arial" panose="020B0604020202020204" pitchFamily="34" charset="0"/>
              <a:buChar char="•"/>
            </a:pPr>
            <a:r>
              <a:rPr lang="en-US" dirty="0"/>
              <a:t>Meets consistently to guide development, implementation, and sustainability of Tier 3 systems </a:t>
            </a:r>
            <a:r>
              <a:rPr lang="en-US" dirty="0" smtClean="0"/>
              <a:t>at school level</a:t>
            </a:r>
          </a:p>
          <a:p>
            <a:pPr marL="285750" indent="-285750">
              <a:buFont typeface="Arial" panose="020B0604020202020204" pitchFamily="34" charset="0"/>
              <a:buChar char="•"/>
            </a:pPr>
            <a:r>
              <a:rPr lang="en-US" dirty="0" smtClean="0"/>
              <a:t>Provide support for implementation of procedures, protocols, and practices.</a:t>
            </a:r>
          </a:p>
          <a:p>
            <a:pPr marL="285750" indent="-285750">
              <a:buFont typeface="Arial" panose="020B0604020202020204" pitchFamily="34" charset="0"/>
              <a:buChar char="•"/>
            </a:pPr>
            <a:r>
              <a:rPr lang="en-US" dirty="0"/>
              <a:t>Provide input and support (COACHING) to </a:t>
            </a:r>
            <a:r>
              <a:rPr lang="en-US" dirty="0" smtClean="0"/>
              <a:t>staff</a:t>
            </a:r>
          </a:p>
          <a:p>
            <a:pPr marL="285750" indent="-285750">
              <a:buFont typeface="Arial" panose="020B0604020202020204" pitchFamily="34" charset="0"/>
              <a:buChar char="•"/>
            </a:pPr>
            <a:r>
              <a:rPr lang="en-US" dirty="0"/>
              <a:t>Make data-based decisions related to Tier 3 </a:t>
            </a:r>
            <a:r>
              <a:rPr lang="en-US" dirty="0" smtClean="0"/>
              <a:t>systems at school level</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smtClean="0"/>
          </a:p>
        </p:txBody>
      </p:sp>
      <p:grpSp>
        <p:nvGrpSpPr>
          <p:cNvPr id="2" name="Group 1"/>
          <p:cNvGrpSpPr/>
          <p:nvPr/>
        </p:nvGrpSpPr>
        <p:grpSpPr>
          <a:xfrm>
            <a:off x="451138" y="2077497"/>
            <a:ext cx="6664662" cy="3588961"/>
            <a:chOff x="739438" y="718489"/>
            <a:chExt cx="6664662" cy="3588961"/>
          </a:xfrm>
        </p:grpSpPr>
        <p:sp>
          <p:nvSpPr>
            <p:cNvPr id="22" name="Oval 21"/>
            <p:cNvSpPr/>
            <p:nvPr/>
          </p:nvSpPr>
          <p:spPr>
            <a:xfrm>
              <a:off x="739438" y="1926661"/>
              <a:ext cx="165735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99504" y="718489"/>
              <a:ext cx="47498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00338" y="1962950"/>
              <a:ext cx="165735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50105" y="911437"/>
              <a:ext cx="4394200" cy="523220"/>
            </a:xfrm>
            <a:prstGeom prst="rect">
              <a:avLst/>
            </a:prstGeom>
            <a:noFill/>
          </p:spPr>
          <p:txBody>
            <a:bodyPr wrap="square" rtlCol="0">
              <a:spAutoFit/>
            </a:bodyPr>
            <a:lstStyle/>
            <a:p>
              <a:pPr algn="ctr"/>
              <a:r>
                <a:rPr lang="en-US" sz="2800" b="1" dirty="0" smtClean="0">
                  <a:solidFill>
                    <a:schemeClr val="bg1"/>
                  </a:solidFill>
                </a:rPr>
                <a:t>District Tier 3 Team</a:t>
              </a:r>
              <a:endParaRPr lang="en-US" sz="2800" b="1" dirty="0">
                <a:solidFill>
                  <a:schemeClr val="bg1"/>
                </a:solidFill>
              </a:endParaRPr>
            </a:p>
          </p:txBody>
        </p:sp>
        <p:sp>
          <p:nvSpPr>
            <p:cNvPr id="12" name="TextBox 11"/>
            <p:cNvSpPr txBox="1"/>
            <p:nvPr/>
          </p:nvSpPr>
          <p:spPr>
            <a:xfrm>
              <a:off x="1002963" y="2111418"/>
              <a:ext cx="1130300" cy="400110"/>
            </a:xfrm>
            <a:prstGeom prst="rect">
              <a:avLst/>
            </a:prstGeom>
            <a:noFill/>
          </p:spPr>
          <p:txBody>
            <a:bodyPr wrap="square" rtlCol="0">
              <a:spAutoFit/>
            </a:bodyPr>
            <a:lstStyle/>
            <a:p>
              <a:pPr algn="ctr"/>
              <a:r>
                <a:rPr lang="en-US" sz="2000" b="1" dirty="0" smtClean="0">
                  <a:solidFill>
                    <a:schemeClr val="bg1"/>
                  </a:solidFill>
                </a:rPr>
                <a:t>Leaders</a:t>
              </a:r>
              <a:endParaRPr lang="en-US" sz="2000" b="1" dirty="0">
                <a:solidFill>
                  <a:schemeClr val="bg1"/>
                </a:solidFill>
              </a:endParaRPr>
            </a:p>
          </p:txBody>
        </p:sp>
        <p:sp>
          <p:nvSpPr>
            <p:cNvPr id="14" name="TextBox 13"/>
            <p:cNvSpPr txBox="1"/>
            <p:nvPr/>
          </p:nvSpPr>
          <p:spPr>
            <a:xfrm>
              <a:off x="5555913" y="1991909"/>
              <a:ext cx="1463675" cy="707886"/>
            </a:xfrm>
            <a:prstGeom prst="rect">
              <a:avLst/>
            </a:prstGeom>
            <a:noFill/>
          </p:spPr>
          <p:txBody>
            <a:bodyPr wrap="square" rtlCol="0">
              <a:spAutoFit/>
            </a:bodyPr>
            <a:lstStyle/>
            <a:p>
              <a:pPr algn="ctr"/>
              <a:r>
                <a:rPr lang="en-US" sz="2000" b="1" dirty="0" smtClean="0">
                  <a:solidFill>
                    <a:schemeClr val="bg1"/>
                  </a:solidFill>
                </a:rPr>
                <a:t>Family &amp; Community</a:t>
              </a:r>
              <a:endParaRPr lang="en-US" sz="2000" b="1" dirty="0">
                <a:solidFill>
                  <a:schemeClr val="bg1"/>
                </a:solidFill>
              </a:endParaRPr>
            </a:p>
          </p:txBody>
        </p:sp>
        <p:sp>
          <p:nvSpPr>
            <p:cNvPr id="15" name="TextBox 14"/>
            <p:cNvSpPr txBox="1"/>
            <p:nvPr/>
          </p:nvSpPr>
          <p:spPr>
            <a:xfrm>
              <a:off x="755145" y="2985852"/>
              <a:ext cx="14351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District</a:t>
              </a:r>
            </a:p>
            <a:p>
              <a:pPr marL="285750" indent="-285750">
                <a:buFont typeface="Arial" panose="020B0604020202020204" pitchFamily="34" charset="0"/>
                <a:buChar char="•"/>
              </a:pPr>
              <a:r>
                <a:rPr lang="en-US" dirty="0" smtClean="0"/>
                <a:t>School</a:t>
              </a:r>
              <a:endParaRPr lang="en-US" dirty="0"/>
            </a:p>
          </p:txBody>
        </p:sp>
        <p:sp>
          <p:nvSpPr>
            <p:cNvPr id="16" name="TextBox 15"/>
            <p:cNvSpPr txBox="1"/>
            <p:nvPr/>
          </p:nvSpPr>
          <p:spPr>
            <a:xfrm>
              <a:off x="2942719" y="2985852"/>
              <a:ext cx="20034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Administrators</a:t>
              </a:r>
            </a:p>
            <a:p>
              <a:pPr marL="285750" indent="-285750">
                <a:buFont typeface="Arial" panose="020B0604020202020204" pitchFamily="34" charset="0"/>
                <a:buChar char="•"/>
              </a:pPr>
              <a:r>
                <a:rPr lang="en-US" dirty="0" smtClean="0"/>
                <a:t>District Staff</a:t>
              </a:r>
            </a:p>
            <a:p>
              <a:pPr marL="285750" indent="-285750">
                <a:buFont typeface="Arial" panose="020B0604020202020204" pitchFamily="34" charset="0"/>
                <a:buChar char="•"/>
              </a:pPr>
              <a:r>
                <a:rPr lang="en-US" dirty="0" smtClean="0"/>
                <a:t>School Staff</a:t>
              </a:r>
            </a:p>
            <a:p>
              <a:pPr marL="285750" indent="-285750">
                <a:buFont typeface="Arial" panose="020B0604020202020204" pitchFamily="34" charset="0"/>
                <a:buChar char="•"/>
              </a:pPr>
              <a:endParaRPr lang="en-US" dirty="0"/>
            </a:p>
          </p:txBody>
        </p:sp>
        <p:sp>
          <p:nvSpPr>
            <p:cNvPr id="17" name="TextBox 16"/>
            <p:cNvSpPr txBox="1"/>
            <p:nvPr/>
          </p:nvSpPr>
          <p:spPr>
            <a:xfrm>
              <a:off x="5400675" y="3107121"/>
              <a:ext cx="20034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Parents</a:t>
              </a:r>
            </a:p>
            <a:p>
              <a:pPr marL="285750" indent="-285750">
                <a:buFont typeface="Arial" panose="020B0604020202020204" pitchFamily="34" charset="0"/>
                <a:buChar char="•"/>
              </a:pPr>
              <a:r>
                <a:rPr lang="en-US" dirty="0" smtClean="0"/>
                <a:t>Agency staff (wrap around)</a:t>
              </a:r>
            </a:p>
            <a:p>
              <a:pPr marL="285750" indent="-285750">
                <a:buFont typeface="Arial" panose="020B0604020202020204" pitchFamily="34" charset="0"/>
                <a:buChar char="•"/>
              </a:pPr>
              <a:endParaRPr lang="en-US" dirty="0"/>
            </a:p>
          </p:txBody>
        </p:sp>
        <p:sp>
          <p:nvSpPr>
            <p:cNvPr id="21" name="Oval 20"/>
            <p:cNvSpPr/>
            <p:nvPr/>
          </p:nvSpPr>
          <p:spPr>
            <a:xfrm>
              <a:off x="3007472" y="1962950"/>
              <a:ext cx="165735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25463" y="2149518"/>
              <a:ext cx="1270000" cy="400110"/>
            </a:xfrm>
            <a:prstGeom prst="rect">
              <a:avLst/>
            </a:prstGeom>
            <a:noFill/>
          </p:spPr>
          <p:txBody>
            <a:bodyPr wrap="square" rtlCol="0">
              <a:spAutoFit/>
            </a:bodyPr>
            <a:lstStyle/>
            <a:p>
              <a:pPr algn="ctr"/>
              <a:r>
                <a:rPr lang="en-US" sz="2000" b="1" dirty="0" smtClean="0">
                  <a:solidFill>
                    <a:schemeClr val="bg1"/>
                  </a:solidFill>
                </a:rPr>
                <a:t>Educators</a:t>
              </a:r>
              <a:endParaRPr lang="en-US" sz="2000" b="1" dirty="0">
                <a:solidFill>
                  <a:schemeClr val="bg1"/>
                </a:solidFill>
              </a:endParaRPr>
            </a:p>
          </p:txBody>
        </p:sp>
      </p:grpSp>
      <p:sp>
        <p:nvSpPr>
          <p:cNvPr id="23" name="Title 22"/>
          <p:cNvSpPr>
            <a:spLocks noGrp="1"/>
          </p:cNvSpPr>
          <p:nvPr>
            <p:ph type="title"/>
          </p:nvPr>
        </p:nvSpPr>
        <p:spPr>
          <a:xfrm>
            <a:off x="352318" y="287608"/>
            <a:ext cx="5821270" cy="761056"/>
          </a:xfrm>
        </p:spPr>
        <p:txBody>
          <a:bodyPr>
            <a:normAutofit/>
          </a:bodyPr>
          <a:lstStyle/>
          <a:p>
            <a:r>
              <a:rPr lang="en-US" sz="3600" b="1" dirty="0" smtClean="0"/>
              <a:t>Tier 3 Systems Conversations…</a:t>
            </a:r>
            <a:endParaRPr lang="en-US" sz="3600" b="1" dirty="0"/>
          </a:p>
        </p:txBody>
      </p:sp>
    </p:spTree>
    <p:extLst>
      <p:ext uri="{BB962C8B-B14F-4D97-AF65-F5344CB8AC3E}">
        <p14:creationId xmlns:p14="http://schemas.microsoft.com/office/powerpoint/2010/main" val="243020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2"/>
        <p:cNvGrpSpPr/>
        <p:nvPr/>
      </p:nvGrpSpPr>
      <p:grpSpPr>
        <a:xfrm>
          <a:off x="0" y="0"/>
          <a:ext cx="0" cy="0"/>
          <a:chOff x="0" y="0"/>
          <a:chExt cx="0" cy="0"/>
        </a:xfrm>
      </p:grpSpPr>
      <p:sp>
        <p:nvSpPr>
          <p:cNvPr id="31" name="Rectangle 30"/>
          <p:cNvSpPr/>
          <p:nvPr/>
        </p:nvSpPr>
        <p:spPr>
          <a:xfrm>
            <a:off x="996023" y="1928303"/>
            <a:ext cx="47498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2273" y="3088991"/>
            <a:ext cx="165735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12109" y="3080448"/>
            <a:ext cx="165735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486564" y="3097481"/>
            <a:ext cx="1670449" cy="877900"/>
          </a:xfrm>
          <a:prstGeom prst="rect">
            <a:avLst/>
          </a:prstGeom>
        </p:spPr>
      </p:pic>
      <p:sp>
        <p:nvSpPr>
          <p:cNvPr id="17" name="TextBox 16"/>
          <p:cNvSpPr txBox="1"/>
          <p:nvPr/>
        </p:nvSpPr>
        <p:spPr>
          <a:xfrm>
            <a:off x="1094863" y="2037215"/>
            <a:ext cx="4552120" cy="584775"/>
          </a:xfrm>
          <a:prstGeom prst="rect">
            <a:avLst/>
          </a:prstGeom>
          <a:noFill/>
        </p:spPr>
        <p:txBody>
          <a:bodyPr wrap="square" rtlCol="0">
            <a:spAutoFit/>
          </a:bodyPr>
          <a:lstStyle/>
          <a:p>
            <a:pPr algn="ctr" defTabSz="685800"/>
            <a:r>
              <a:rPr lang="en-US" sz="3200" b="1" dirty="0">
                <a:solidFill>
                  <a:schemeClr val="bg1"/>
                </a:solidFill>
                <a:latin typeface="Calibri" panose="020F0502020204030204"/>
              </a:rPr>
              <a:t>School </a:t>
            </a:r>
            <a:r>
              <a:rPr lang="en-US" sz="3200" b="1" dirty="0" smtClean="0">
                <a:solidFill>
                  <a:schemeClr val="bg1"/>
                </a:solidFill>
                <a:latin typeface="Calibri" panose="020F0502020204030204"/>
              </a:rPr>
              <a:t>Tier 3 Team</a:t>
            </a:r>
            <a:endParaRPr lang="en-US" sz="3200" b="1" dirty="0">
              <a:solidFill>
                <a:schemeClr val="bg1"/>
              </a:solidFill>
              <a:latin typeface="Calibri" panose="020F0502020204030204"/>
            </a:endParaRPr>
          </a:p>
        </p:txBody>
      </p:sp>
      <p:sp>
        <p:nvSpPr>
          <p:cNvPr id="18" name="TextBox 17"/>
          <p:cNvSpPr txBox="1"/>
          <p:nvPr/>
        </p:nvSpPr>
        <p:spPr>
          <a:xfrm>
            <a:off x="888791" y="3327582"/>
            <a:ext cx="1084315" cy="369332"/>
          </a:xfrm>
          <a:prstGeom prst="rect">
            <a:avLst/>
          </a:prstGeom>
          <a:noFill/>
        </p:spPr>
        <p:txBody>
          <a:bodyPr wrap="square" rtlCol="0">
            <a:spAutoFit/>
          </a:bodyPr>
          <a:lstStyle/>
          <a:p>
            <a:pPr algn="ctr" defTabSz="685800"/>
            <a:r>
              <a:rPr lang="en-US" b="1" dirty="0">
                <a:solidFill>
                  <a:schemeClr val="bg1"/>
                </a:solidFill>
                <a:latin typeface="Calibri" panose="020F0502020204030204"/>
              </a:rPr>
              <a:t>Leaders</a:t>
            </a:r>
          </a:p>
        </p:txBody>
      </p:sp>
      <p:sp>
        <p:nvSpPr>
          <p:cNvPr id="24" name="TextBox 23"/>
          <p:cNvSpPr txBox="1"/>
          <p:nvPr/>
        </p:nvSpPr>
        <p:spPr>
          <a:xfrm>
            <a:off x="725738" y="4199363"/>
            <a:ext cx="1921918" cy="1200329"/>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Calibri" panose="020F0502020204030204"/>
              </a:rPr>
              <a:t>Administrator</a:t>
            </a:r>
          </a:p>
          <a:p>
            <a:pPr marL="214313" indent="-214313" defTabSz="685800">
              <a:buFont typeface="Arial" panose="020B0604020202020204" pitchFamily="34" charset="0"/>
              <a:buChar char="•"/>
            </a:pPr>
            <a:r>
              <a:rPr lang="en-US" dirty="0">
                <a:solidFill>
                  <a:prstClr val="black"/>
                </a:solidFill>
                <a:latin typeface="Calibri" panose="020F0502020204030204"/>
              </a:rPr>
              <a:t>Tier 3 Systems Coordinator</a:t>
            </a:r>
          </a:p>
          <a:p>
            <a:pPr defTabSz="685800"/>
            <a:endParaRPr lang="en-US" dirty="0">
              <a:solidFill>
                <a:prstClr val="black"/>
              </a:solidFill>
              <a:latin typeface="Calibri" panose="020F0502020204030204"/>
            </a:endParaRPr>
          </a:p>
        </p:txBody>
      </p:sp>
      <p:sp>
        <p:nvSpPr>
          <p:cNvPr id="25" name="TextBox 24"/>
          <p:cNvSpPr txBox="1"/>
          <p:nvPr/>
        </p:nvSpPr>
        <p:spPr>
          <a:xfrm>
            <a:off x="2671955" y="4168243"/>
            <a:ext cx="1832863" cy="1477328"/>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Calibri" panose="020F0502020204030204"/>
              </a:rPr>
              <a:t>Teachers</a:t>
            </a:r>
          </a:p>
          <a:p>
            <a:pPr marL="214313" indent="-214313" defTabSz="685800">
              <a:buFont typeface="Arial" panose="020B0604020202020204" pitchFamily="34" charset="0"/>
              <a:buChar char="•"/>
            </a:pPr>
            <a:r>
              <a:rPr lang="en-US" dirty="0">
                <a:solidFill>
                  <a:prstClr val="black"/>
                </a:solidFill>
                <a:latin typeface="Calibri" panose="020F0502020204030204"/>
              </a:rPr>
              <a:t>Specialists</a:t>
            </a:r>
          </a:p>
          <a:p>
            <a:pPr marL="214313" indent="-214313" defTabSz="685800">
              <a:buFont typeface="Arial" panose="020B0604020202020204" pitchFamily="34" charset="0"/>
              <a:buChar char="•"/>
            </a:pPr>
            <a:r>
              <a:rPr lang="en-US" dirty="0">
                <a:solidFill>
                  <a:prstClr val="black"/>
                </a:solidFill>
                <a:latin typeface="Calibri" panose="020F0502020204030204"/>
              </a:rPr>
              <a:t>Tier 3 Facilitator</a:t>
            </a:r>
          </a:p>
          <a:p>
            <a:pPr defTabSz="685800"/>
            <a:endParaRPr lang="en-US" dirty="0">
              <a:solidFill>
                <a:prstClr val="black"/>
              </a:solidFill>
              <a:latin typeface="Calibri" panose="020F0502020204030204"/>
            </a:endParaRPr>
          </a:p>
        </p:txBody>
      </p:sp>
      <p:sp>
        <p:nvSpPr>
          <p:cNvPr id="26" name="TextBox 25"/>
          <p:cNvSpPr txBox="1"/>
          <p:nvPr/>
        </p:nvSpPr>
        <p:spPr>
          <a:xfrm>
            <a:off x="4521432" y="4180948"/>
            <a:ext cx="1921918" cy="1200329"/>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Calibri" panose="020F0502020204030204"/>
              </a:rPr>
              <a:t>Social Workers</a:t>
            </a:r>
          </a:p>
          <a:p>
            <a:pPr marL="214313" indent="-214313" defTabSz="685800">
              <a:buFont typeface="Arial" panose="020B0604020202020204" pitchFamily="34" charset="0"/>
              <a:buChar char="•"/>
            </a:pPr>
            <a:r>
              <a:rPr lang="en-US" dirty="0">
                <a:solidFill>
                  <a:prstClr val="black"/>
                </a:solidFill>
                <a:latin typeface="Calibri" panose="020F0502020204030204"/>
              </a:rPr>
              <a:t>Outside Agency Staff</a:t>
            </a:r>
          </a:p>
          <a:p>
            <a:pPr defTabSz="685800"/>
            <a:endParaRPr lang="en-US" dirty="0">
              <a:solidFill>
                <a:prstClr val="black"/>
              </a:solidFill>
              <a:latin typeface="Calibri" panose="020F0502020204030204"/>
            </a:endParaRPr>
          </a:p>
        </p:txBody>
      </p:sp>
      <p:sp>
        <p:nvSpPr>
          <p:cNvPr id="20" name="TextBox 19"/>
          <p:cNvSpPr txBox="1"/>
          <p:nvPr/>
        </p:nvSpPr>
        <p:spPr>
          <a:xfrm>
            <a:off x="4648375" y="3336125"/>
            <a:ext cx="1404126" cy="369332"/>
          </a:xfrm>
          <a:prstGeom prst="rect">
            <a:avLst/>
          </a:prstGeom>
          <a:noFill/>
        </p:spPr>
        <p:txBody>
          <a:bodyPr wrap="square" rtlCol="0">
            <a:spAutoFit/>
          </a:bodyPr>
          <a:lstStyle/>
          <a:p>
            <a:pPr algn="ctr" defTabSz="685800"/>
            <a:r>
              <a:rPr lang="en-US" b="1" dirty="0">
                <a:solidFill>
                  <a:schemeClr val="bg1"/>
                </a:solidFill>
                <a:latin typeface="Calibri" panose="020F0502020204030204"/>
              </a:rPr>
              <a:t>Community</a:t>
            </a:r>
          </a:p>
        </p:txBody>
      </p:sp>
      <p:sp>
        <p:nvSpPr>
          <p:cNvPr id="19" name="TextBox 18"/>
          <p:cNvSpPr txBox="1"/>
          <p:nvPr/>
        </p:nvSpPr>
        <p:spPr>
          <a:xfrm>
            <a:off x="2873889" y="3327582"/>
            <a:ext cx="1218331" cy="369332"/>
          </a:xfrm>
          <a:prstGeom prst="rect">
            <a:avLst/>
          </a:prstGeom>
          <a:noFill/>
        </p:spPr>
        <p:txBody>
          <a:bodyPr wrap="square" rtlCol="0">
            <a:spAutoFit/>
          </a:bodyPr>
          <a:lstStyle/>
          <a:p>
            <a:pPr algn="ctr" defTabSz="685800"/>
            <a:r>
              <a:rPr lang="en-US" b="1" dirty="0">
                <a:solidFill>
                  <a:schemeClr val="bg1"/>
                </a:solidFill>
                <a:latin typeface="Calibri" panose="020F0502020204030204"/>
              </a:rPr>
              <a:t>Educators</a:t>
            </a:r>
          </a:p>
        </p:txBody>
      </p:sp>
      <p:sp>
        <p:nvSpPr>
          <p:cNvPr id="27" name="Rectangle 26"/>
          <p:cNvSpPr/>
          <p:nvPr/>
        </p:nvSpPr>
        <p:spPr>
          <a:xfrm>
            <a:off x="7066078" y="990725"/>
            <a:ext cx="4969954" cy="24224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00">
              <a:solidFill>
                <a:prstClr val="white"/>
              </a:solidFill>
              <a:latin typeface="Calibri" panose="020F0502020204030204"/>
            </a:endParaRPr>
          </a:p>
        </p:txBody>
      </p:sp>
      <p:sp>
        <p:nvSpPr>
          <p:cNvPr id="28" name="TextBox 27"/>
          <p:cNvSpPr txBox="1"/>
          <p:nvPr/>
        </p:nvSpPr>
        <p:spPr>
          <a:xfrm>
            <a:off x="7104831" y="1016355"/>
            <a:ext cx="4817555" cy="2769989"/>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Calibri" panose="020F0502020204030204"/>
              </a:rPr>
              <a:t>Meets consistently to guide development, implementation, and sustainability of Tier 3 systems at school level</a:t>
            </a:r>
          </a:p>
          <a:p>
            <a:pPr marL="214313" indent="-214313" defTabSz="685800">
              <a:buFont typeface="Arial" panose="020B0604020202020204" pitchFamily="34" charset="0"/>
              <a:buChar char="•"/>
            </a:pPr>
            <a:r>
              <a:rPr lang="en-US" dirty="0">
                <a:solidFill>
                  <a:prstClr val="black"/>
                </a:solidFill>
                <a:latin typeface="Calibri" panose="020F0502020204030204"/>
              </a:rPr>
              <a:t>Provide support for implementation of procedures, protocols, and practices.</a:t>
            </a:r>
          </a:p>
          <a:p>
            <a:pPr marL="214313" indent="-214313" defTabSz="685800">
              <a:buFont typeface="Arial" panose="020B0604020202020204" pitchFamily="34" charset="0"/>
              <a:buChar char="•"/>
            </a:pPr>
            <a:r>
              <a:rPr lang="en-US" dirty="0">
                <a:solidFill>
                  <a:prstClr val="black"/>
                </a:solidFill>
                <a:latin typeface="Calibri" panose="020F0502020204030204"/>
              </a:rPr>
              <a:t>Provide input and support (COACHING) to staff</a:t>
            </a:r>
          </a:p>
          <a:p>
            <a:pPr marL="214313" indent="-214313" defTabSz="685800">
              <a:buFont typeface="Arial" panose="020B0604020202020204" pitchFamily="34" charset="0"/>
              <a:buChar char="•"/>
            </a:pPr>
            <a:r>
              <a:rPr lang="en-US" dirty="0">
                <a:solidFill>
                  <a:prstClr val="black"/>
                </a:solidFill>
                <a:latin typeface="Calibri" panose="020F0502020204030204"/>
              </a:rPr>
              <a:t>Make data-based decisions related to Tier 3 systems at school level</a:t>
            </a:r>
          </a:p>
          <a:p>
            <a:pPr marL="214313" indent="-214313" defTabSz="685800">
              <a:buFont typeface="Arial" panose="020B0604020202020204" pitchFamily="34" charset="0"/>
              <a:buChar char="•"/>
            </a:pPr>
            <a:endParaRPr lang="en-US" sz="1500" dirty="0">
              <a:solidFill>
                <a:prstClr val="black"/>
              </a:solidFill>
              <a:latin typeface="Calibri" panose="020F0502020204030204"/>
            </a:endParaRPr>
          </a:p>
          <a:p>
            <a:pPr marL="214313" indent="-214313" defTabSz="685800">
              <a:buFont typeface="Arial" panose="020B0604020202020204" pitchFamily="34" charset="0"/>
              <a:buChar char="•"/>
            </a:pPr>
            <a:endParaRPr lang="en-US" sz="1500" dirty="0">
              <a:solidFill>
                <a:prstClr val="black"/>
              </a:solidFill>
              <a:latin typeface="Calibri" panose="020F0502020204030204"/>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21038" y="3782556"/>
            <a:ext cx="3048000" cy="2471928"/>
          </a:xfrm>
          <a:prstGeom prst="rect">
            <a:avLst/>
          </a:prstGeom>
        </p:spPr>
      </p:pic>
      <p:sp>
        <p:nvSpPr>
          <p:cNvPr id="34" name="Title 22"/>
          <p:cNvSpPr>
            <a:spLocks noGrp="1"/>
          </p:cNvSpPr>
          <p:nvPr>
            <p:ph type="title"/>
          </p:nvPr>
        </p:nvSpPr>
        <p:spPr>
          <a:xfrm>
            <a:off x="352318" y="287608"/>
            <a:ext cx="7468720" cy="761056"/>
          </a:xfrm>
        </p:spPr>
        <p:txBody>
          <a:bodyPr>
            <a:normAutofit/>
          </a:bodyPr>
          <a:lstStyle/>
          <a:p>
            <a:r>
              <a:rPr lang="en-US" sz="3600" b="1" dirty="0" smtClean="0">
                <a:latin typeface="+mj-lt"/>
              </a:rPr>
              <a:t>Tier 3 Systems Conversations…</a:t>
            </a:r>
            <a:endParaRPr lang="en-US" sz="3600" b="1" dirty="0">
              <a:latin typeface="+mj-lt"/>
            </a:endParaRPr>
          </a:p>
        </p:txBody>
      </p:sp>
    </p:spTree>
    <p:extLst>
      <p:ext uri="{BB962C8B-B14F-4D97-AF65-F5344CB8AC3E}">
        <p14:creationId xmlns:p14="http://schemas.microsoft.com/office/powerpoint/2010/main" val="395958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69975" y="349250"/>
            <a:ext cx="474980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3625" y="4222750"/>
            <a:ext cx="474980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64624" y="366693"/>
            <a:ext cx="3911600" cy="28067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64624" y="3736975"/>
            <a:ext cx="3911600" cy="28003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3251" y="1565275"/>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07469" y="1565275"/>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6" y="1565275"/>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54552" y="2838450"/>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25924" y="2835275"/>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5711" y="2835275"/>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3251" y="5378450"/>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20975" y="5397500"/>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699" y="5378450"/>
            <a:ext cx="1447800" cy="67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96975" y="366693"/>
            <a:ext cx="4483100" cy="954107"/>
          </a:xfrm>
          <a:prstGeom prst="rect">
            <a:avLst/>
          </a:prstGeom>
          <a:noFill/>
        </p:spPr>
        <p:txBody>
          <a:bodyPr wrap="square" rtlCol="0">
            <a:spAutoFit/>
          </a:bodyPr>
          <a:lstStyle/>
          <a:p>
            <a:pPr algn="ctr"/>
            <a:r>
              <a:rPr lang="en-US" sz="2800" dirty="0" smtClean="0"/>
              <a:t>School Student-Centered </a:t>
            </a:r>
          </a:p>
          <a:p>
            <a:pPr algn="ctr"/>
            <a:r>
              <a:rPr lang="en-US" sz="2800" dirty="0" smtClean="0"/>
              <a:t>T3 Team</a:t>
            </a:r>
            <a:endParaRPr lang="en-US" sz="2800" dirty="0"/>
          </a:p>
        </p:txBody>
      </p:sp>
      <p:sp>
        <p:nvSpPr>
          <p:cNvPr id="16" name="TextBox 15"/>
          <p:cNvSpPr txBox="1"/>
          <p:nvPr/>
        </p:nvSpPr>
        <p:spPr>
          <a:xfrm>
            <a:off x="1196975" y="4418340"/>
            <a:ext cx="4483100" cy="523220"/>
          </a:xfrm>
          <a:prstGeom prst="rect">
            <a:avLst/>
          </a:prstGeom>
          <a:noFill/>
        </p:spPr>
        <p:txBody>
          <a:bodyPr wrap="square" rtlCol="0">
            <a:spAutoFit/>
          </a:bodyPr>
          <a:lstStyle/>
          <a:p>
            <a:pPr algn="ctr"/>
            <a:r>
              <a:rPr lang="en-US" sz="2800" dirty="0" smtClean="0"/>
              <a:t>Core Team</a:t>
            </a:r>
            <a:endParaRPr lang="en-US" sz="2800" dirty="0"/>
          </a:p>
        </p:txBody>
      </p:sp>
      <p:sp>
        <p:nvSpPr>
          <p:cNvPr id="17" name="TextBox 16"/>
          <p:cNvSpPr txBox="1"/>
          <p:nvPr/>
        </p:nvSpPr>
        <p:spPr>
          <a:xfrm>
            <a:off x="800895" y="1577072"/>
            <a:ext cx="1092200" cy="646331"/>
          </a:xfrm>
          <a:prstGeom prst="rect">
            <a:avLst/>
          </a:prstGeom>
          <a:noFill/>
        </p:spPr>
        <p:txBody>
          <a:bodyPr wrap="square" rtlCol="0">
            <a:spAutoFit/>
          </a:bodyPr>
          <a:lstStyle/>
          <a:p>
            <a:pPr algn="ctr"/>
            <a:r>
              <a:rPr lang="en-US" dirty="0" smtClean="0">
                <a:solidFill>
                  <a:schemeClr val="bg1"/>
                </a:solidFill>
              </a:rPr>
              <a:t>Referring Teacher</a:t>
            </a:r>
            <a:endParaRPr lang="en-US" dirty="0">
              <a:solidFill>
                <a:schemeClr val="bg1"/>
              </a:solidFill>
            </a:endParaRPr>
          </a:p>
        </p:txBody>
      </p:sp>
      <p:sp>
        <p:nvSpPr>
          <p:cNvPr id="18" name="TextBox 17"/>
          <p:cNvSpPr txBox="1"/>
          <p:nvPr/>
        </p:nvSpPr>
        <p:spPr>
          <a:xfrm>
            <a:off x="2785269" y="1662668"/>
            <a:ext cx="1092200" cy="369332"/>
          </a:xfrm>
          <a:prstGeom prst="rect">
            <a:avLst/>
          </a:prstGeom>
          <a:noFill/>
        </p:spPr>
        <p:txBody>
          <a:bodyPr wrap="square" rtlCol="0">
            <a:spAutoFit/>
          </a:bodyPr>
          <a:lstStyle/>
          <a:p>
            <a:pPr algn="ctr"/>
            <a:r>
              <a:rPr lang="en-US" dirty="0" smtClean="0">
                <a:solidFill>
                  <a:schemeClr val="bg1"/>
                </a:solidFill>
              </a:rPr>
              <a:t>Student</a:t>
            </a:r>
            <a:endParaRPr lang="en-US" dirty="0">
              <a:solidFill>
                <a:schemeClr val="bg1"/>
              </a:solidFill>
            </a:endParaRPr>
          </a:p>
        </p:txBody>
      </p:sp>
      <p:sp>
        <p:nvSpPr>
          <p:cNvPr id="19" name="TextBox 18"/>
          <p:cNvSpPr txBox="1"/>
          <p:nvPr/>
        </p:nvSpPr>
        <p:spPr>
          <a:xfrm>
            <a:off x="4915694" y="1562100"/>
            <a:ext cx="1092200" cy="646331"/>
          </a:xfrm>
          <a:prstGeom prst="rect">
            <a:avLst/>
          </a:prstGeom>
          <a:noFill/>
        </p:spPr>
        <p:txBody>
          <a:bodyPr wrap="square" rtlCol="0">
            <a:spAutoFit/>
          </a:bodyPr>
          <a:lstStyle/>
          <a:p>
            <a:pPr algn="ctr"/>
            <a:r>
              <a:rPr lang="en-US" dirty="0" smtClean="0">
                <a:solidFill>
                  <a:schemeClr val="bg1"/>
                </a:solidFill>
              </a:rPr>
              <a:t>Other Teachers</a:t>
            </a:r>
            <a:endParaRPr lang="en-US" dirty="0">
              <a:solidFill>
                <a:schemeClr val="bg1"/>
              </a:solidFill>
            </a:endParaRPr>
          </a:p>
        </p:txBody>
      </p:sp>
      <p:sp>
        <p:nvSpPr>
          <p:cNvPr id="20" name="TextBox 19"/>
          <p:cNvSpPr txBox="1"/>
          <p:nvPr/>
        </p:nvSpPr>
        <p:spPr>
          <a:xfrm>
            <a:off x="781051" y="2952750"/>
            <a:ext cx="1092200" cy="369332"/>
          </a:xfrm>
          <a:prstGeom prst="rect">
            <a:avLst/>
          </a:prstGeom>
          <a:noFill/>
        </p:spPr>
        <p:txBody>
          <a:bodyPr wrap="square" rtlCol="0">
            <a:spAutoFit/>
          </a:bodyPr>
          <a:lstStyle/>
          <a:p>
            <a:pPr algn="ctr"/>
            <a:r>
              <a:rPr lang="en-US" dirty="0" smtClean="0">
                <a:solidFill>
                  <a:schemeClr val="bg1"/>
                </a:solidFill>
              </a:rPr>
              <a:t>Coach</a:t>
            </a:r>
            <a:endParaRPr lang="en-US" dirty="0">
              <a:solidFill>
                <a:schemeClr val="bg1"/>
              </a:solidFill>
            </a:endParaRPr>
          </a:p>
        </p:txBody>
      </p:sp>
      <p:sp>
        <p:nvSpPr>
          <p:cNvPr id="21" name="TextBox 20"/>
          <p:cNvSpPr txBox="1"/>
          <p:nvPr/>
        </p:nvSpPr>
        <p:spPr>
          <a:xfrm>
            <a:off x="2803727" y="2835275"/>
            <a:ext cx="1092200" cy="646331"/>
          </a:xfrm>
          <a:prstGeom prst="rect">
            <a:avLst/>
          </a:prstGeom>
          <a:noFill/>
        </p:spPr>
        <p:txBody>
          <a:bodyPr wrap="square" rtlCol="0">
            <a:spAutoFit/>
          </a:bodyPr>
          <a:lstStyle/>
          <a:p>
            <a:pPr algn="ctr"/>
            <a:r>
              <a:rPr lang="en-US" dirty="0" smtClean="0">
                <a:solidFill>
                  <a:schemeClr val="bg1"/>
                </a:solidFill>
              </a:rPr>
              <a:t>Other Staff</a:t>
            </a:r>
            <a:endParaRPr lang="en-US" dirty="0">
              <a:solidFill>
                <a:schemeClr val="bg1"/>
              </a:solidFill>
            </a:endParaRPr>
          </a:p>
        </p:txBody>
      </p:sp>
      <p:sp>
        <p:nvSpPr>
          <p:cNvPr id="22" name="TextBox 21"/>
          <p:cNvSpPr txBox="1"/>
          <p:nvPr/>
        </p:nvSpPr>
        <p:spPr>
          <a:xfrm>
            <a:off x="4873626" y="2961759"/>
            <a:ext cx="1092200" cy="369332"/>
          </a:xfrm>
          <a:prstGeom prst="rect">
            <a:avLst/>
          </a:prstGeom>
          <a:noFill/>
        </p:spPr>
        <p:txBody>
          <a:bodyPr wrap="square" rtlCol="0">
            <a:spAutoFit/>
          </a:bodyPr>
          <a:lstStyle/>
          <a:p>
            <a:pPr algn="ctr"/>
            <a:r>
              <a:rPr lang="en-US" dirty="0" smtClean="0">
                <a:solidFill>
                  <a:schemeClr val="bg1"/>
                </a:solidFill>
              </a:rPr>
              <a:t>Family</a:t>
            </a:r>
            <a:endParaRPr lang="en-US" dirty="0">
              <a:solidFill>
                <a:schemeClr val="bg1"/>
              </a:solidFill>
            </a:endParaRPr>
          </a:p>
        </p:txBody>
      </p:sp>
      <p:sp>
        <p:nvSpPr>
          <p:cNvPr id="23" name="TextBox 22"/>
          <p:cNvSpPr txBox="1"/>
          <p:nvPr/>
        </p:nvSpPr>
        <p:spPr>
          <a:xfrm>
            <a:off x="773511" y="5397500"/>
            <a:ext cx="1092200" cy="646331"/>
          </a:xfrm>
          <a:prstGeom prst="rect">
            <a:avLst/>
          </a:prstGeom>
          <a:noFill/>
        </p:spPr>
        <p:txBody>
          <a:bodyPr wrap="square" rtlCol="0">
            <a:spAutoFit/>
          </a:bodyPr>
          <a:lstStyle/>
          <a:p>
            <a:pPr algn="ctr"/>
            <a:r>
              <a:rPr lang="en-US" dirty="0" smtClean="0">
                <a:solidFill>
                  <a:schemeClr val="bg1"/>
                </a:solidFill>
              </a:rPr>
              <a:t>Referring Teacher</a:t>
            </a:r>
            <a:endParaRPr lang="en-US" dirty="0">
              <a:solidFill>
                <a:schemeClr val="bg1"/>
              </a:solidFill>
            </a:endParaRPr>
          </a:p>
        </p:txBody>
      </p:sp>
      <p:sp>
        <p:nvSpPr>
          <p:cNvPr id="26" name="TextBox 25"/>
          <p:cNvSpPr txBox="1"/>
          <p:nvPr/>
        </p:nvSpPr>
        <p:spPr>
          <a:xfrm>
            <a:off x="2930130" y="5495409"/>
            <a:ext cx="1092200" cy="400110"/>
          </a:xfrm>
          <a:prstGeom prst="rect">
            <a:avLst/>
          </a:prstGeom>
          <a:noFill/>
        </p:spPr>
        <p:txBody>
          <a:bodyPr wrap="square" rtlCol="0">
            <a:spAutoFit/>
          </a:bodyPr>
          <a:lstStyle/>
          <a:p>
            <a:pPr algn="ctr"/>
            <a:r>
              <a:rPr lang="en-US" sz="2000" dirty="0" smtClean="0">
                <a:solidFill>
                  <a:schemeClr val="bg1"/>
                </a:solidFill>
              </a:rPr>
              <a:t>Student</a:t>
            </a:r>
            <a:endParaRPr lang="en-US" dirty="0">
              <a:solidFill>
                <a:schemeClr val="bg1"/>
              </a:solidFill>
            </a:endParaRPr>
          </a:p>
        </p:txBody>
      </p:sp>
      <p:sp>
        <p:nvSpPr>
          <p:cNvPr id="27" name="TextBox 26"/>
          <p:cNvSpPr txBox="1"/>
          <p:nvPr/>
        </p:nvSpPr>
        <p:spPr>
          <a:xfrm>
            <a:off x="5010152" y="5495409"/>
            <a:ext cx="1092200" cy="400110"/>
          </a:xfrm>
          <a:prstGeom prst="rect">
            <a:avLst/>
          </a:prstGeom>
          <a:noFill/>
        </p:spPr>
        <p:txBody>
          <a:bodyPr wrap="square" rtlCol="0">
            <a:spAutoFit/>
          </a:bodyPr>
          <a:lstStyle/>
          <a:p>
            <a:pPr algn="ctr"/>
            <a:r>
              <a:rPr lang="en-US" sz="2000" dirty="0" smtClean="0">
                <a:solidFill>
                  <a:schemeClr val="bg1"/>
                </a:solidFill>
              </a:rPr>
              <a:t>Coach</a:t>
            </a:r>
            <a:endParaRPr lang="en-US" dirty="0">
              <a:solidFill>
                <a:schemeClr val="bg1"/>
              </a:solidFill>
            </a:endParaRPr>
          </a:p>
        </p:txBody>
      </p:sp>
      <p:sp>
        <p:nvSpPr>
          <p:cNvPr id="28" name="TextBox 27"/>
          <p:cNvSpPr txBox="1"/>
          <p:nvPr/>
        </p:nvSpPr>
        <p:spPr>
          <a:xfrm>
            <a:off x="7521973" y="539283"/>
            <a:ext cx="379055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Meets less frequently</a:t>
            </a:r>
          </a:p>
          <a:p>
            <a:pPr marL="285750" indent="-285750">
              <a:buFont typeface="Arial" panose="020B0604020202020204" pitchFamily="34" charset="0"/>
              <a:buChar char="•"/>
            </a:pPr>
            <a:r>
              <a:rPr lang="en-US" sz="2000" dirty="0" smtClean="0"/>
              <a:t>Provide input and support to teacher implementing intervention</a:t>
            </a:r>
          </a:p>
          <a:p>
            <a:pPr marL="285750" indent="-285750">
              <a:buFont typeface="Arial" panose="020B0604020202020204" pitchFamily="34" charset="0"/>
              <a:buChar char="•"/>
            </a:pPr>
            <a:r>
              <a:rPr lang="en-US" sz="2000" dirty="0" smtClean="0"/>
              <a:t>Make broader data-based decisions (tiered support, needs expanding/generalizing plan</a:t>
            </a:r>
            <a:endParaRPr lang="en-US" sz="2000" dirty="0"/>
          </a:p>
        </p:txBody>
      </p:sp>
      <p:sp>
        <p:nvSpPr>
          <p:cNvPr id="29" name="TextBox 28"/>
          <p:cNvSpPr txBox="1"/>
          <p:nvPr/>
        </p:nvSpPr>
        <p:spPr>
          <a:xfrm>
            <a:off x="7585672" y="3859877"/>
            <a:ext cx="379055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Meets frequently with the coach</a:t>
            </a:r>
          </a:p>
          <a:p>
            <a:pPr marL="285750" indent="-285750">
              <a:buFont typeface="Arial" panose="020B0604020202020204" pitchFamily="34" charset="0"/>
              <a:buChar char="•"/>
            </a:pPr>
            <a:r>
              <a:rPr lang="en-US" sz="2000" dirty="0" smtClean="0"/>
              <a:t>Is the focus of the what, where, how</a:t>
            </a:r>
          </a:p>
          <a:p>
            <a:pPr marL="285750" indent="-285750">
              <a:buFont typeface="Arial" panose="020B0604020202020204" pitchFamily="34" charset="0"/>
              <a:buChar char="•"/>
            </a:pPr>
            <a:r>
              <a:rPr lang="en-US" sz="2000" dirty="0" smtClean="0"/>
              <a:t>Is the recipient of direct active coaching</a:t>
            </a:r>
          </a:p>
          <a:p>
            <a:pPr marL="285750" indent="-285750">
              <a:buFont typeface="Arial" panose="020B0604020202020204" pitchFamily="34" charset="0"/>
              <a:buChar char="•"/>
            </a:pPr>
            <a:r>
              <a:rPr lang="en-US" sz="2000" dirty="0" smtClean="0"/>
              <a:t>Makes immediate data-based decisions about plan</a:t>
            </a:r>
            <a:endParaRPr lang="en-US" sz="2000" dirty="0"/>
          </a:p>
        </p:txBody>
      </p:sp>
    </p:spTree>
    <p:extLst>
      <p:ext uri="{BB962C8B-B14F-4D97-AF65-F5344CB8AC3E}">
        <p14:creationId xmlns:p14="http://schemas.microsoft.com/office/powerpoint/2010/main" val="1456001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Participants will:</a:t>
            </a:r>
          </a:p>
          <a:p>
            <a:pPr lvl="1"/>
            <a:r>
              <a:rPr lang="en-US" dirty="0"/>
              <a:t>Discuss the Tier 3 Myths and how they impact their setting’s implementation of Tier 3 processes</a:t>
            </a:r>
          </a:p>
          <a:p>
            <a:pPr lvl="1"/>
            <a:r>
              <a:rPr lang="en-US" dirty="0"/>
              <a:t>Discuss the five guidelines for developing a Tier 3 for Behavior Results-Driven </a:t>
            </a:r>
            <a:r>
              <a:rPr lang="en-US" dirty="0" smtClean="0"/>
              <a:t>System</a:t>
            </a:r>
            <a:endParaRPr lang="en-US" dirty="0"/>
          </a:p>
        </p:txBody>
      </p:sp>
    </p:spTree>
    <p:extLst>
      <p:ext uri="{BB962C8B-B14F-4D97-AF65-F5344CB8AC3E}">
        <p14:creationId xmlns:p14="http://schemas.microsoft.com/office/powerpoint/2010/main" val="326976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8030" t="16196" r="71750" b="16840"/>
          <a:stretch/>
        </p:blipFill>
        <p:spPr bwMode="auto">
          <a:xfrm>
            <a:off x="6591171" y="256731"/>
            <a:ext cx="5065980" cy="5919516"/>
          </a:xfrm>
          <a:prstGeom prst="rect">
            <a:avLst/>
          </a:prstGeom>
          <a:ln>
            <a:solidFill>
              <a:schemeClr val="tx1"/>
            </a:solidFill>
          </a:ln>
          <a:extLst>
            <a:ext uri="{53640926-AAD7-44d8-BBD7-CCE9431645EC}">
              <a14:shadowObscured xmlns="" xmlns:a14="http://schemas.microsoft.com/office/drawing/2010/main"/>
            </a:ext>
          </a:extLst>
        </p:spPr>
      </p:pic>
      <p:sp>
        <p:nvSpPr>
          <p:cNvPr id="6" name="Content Placeholder 5"/>
          <p:cNvSpPr>
            <a:spLocks noGrp="1"/>
          </p:cNvSpPr>
          <p:nvPr>
            <p:ph sz="half" idx="1"/>
          </p:nvPr>
        </p:nvSpPr>
        <p:spPr/>
        <p:txBody>
          <a:bodyPr/>
          <a:lstStyle/>
          <a:p>
            <a:r>
              <a:rPr lang="en-US" dirty="0">
                <a:hlinkClick r:id="rId4"/>
              </a:rPr>
              <a:t>http://www.fldoe.org/academics/exceptional-student-edu/</a:t>
            </a:r>
            <a:endParaRPr lang="en-US" dirty="0"/>
          </a:p>
          <a:p>
            <a:endParaRPr lang="en-US" dirty="0"/>
          </a:p>
        </p:txBody>
      </p:sp>
    </p:spTree>
    <p:extLst>
      <p:ext uri="{BB962C8B-B14F-4D97-AF65-F5344CB8AC3E}">
        <p14:creationId xmlns:p14="http://schemas.microsoft.com/office/powerpoint/2010/main" val="890947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r>
              <a:rPr lang="en-US" altLang="en-US" dirty="0">
                <a:solidFill>
                  <a:schemeClr val="tx1"/>
                </a:solidFill>
              </a:rPr>
              <a:t>Tier 3 Blueprint Rationale</a:t>
            </a:r>
          </a:p>
        </p:txBody>
      </p:sp>
      <p:sp>
        <p:nvSpPr>
          <p:cNvPr id="7" name="Content Placeholder 6"/>
          <p:cNvSpPr>
            <a:spLocks noGrp="1"/>
          </p:cNvSpPr>
          <p:nvPr>
            <p:ph idx="1"/>
          </p:nvPr>
        </p:nvSpPr>
        <p:spPr/>
        <p:txBody>
          <a:bodyPr/>
          <a:lstStyle/>
          <a:p>
            <a:r>
              <a:rPr lang="en-US" dirty="0"/>
              <a:t>Tier 3 extends beyond special education</a:t>
            </a:r>
          </a:p>
          <a:p>
            <a:pPr lvl="1"/>
            <a:r>
              <a:rPr lang="en-US" dirty="0"/>
              <a:t>Includes externalizing and internalizing behaviors (trauma, crisis, psychiatric, substance abuse, etc.)</a:t>
            </a:r>
          </a:p>
          <a:p>
            <a:r>
              <a:rPr lang="en-US" dirty="0"/>
              <a:t>The FBA and BIP process is the foundation of Tier 3 (but may not be sufficient for many students with complex issues)</a:t>
            </a:r>
          </a:p>
          <a:p>
            <a:endParaRPr lang="en-US" dirty="0"/>
          </a:p>
        </p:txBody>
      </p:sp>
    </p:spTree>
    <p:extLst>
      <p:ext uri="{BB962C8B-B14F-4D97-AF65-F5344CB8AC3E}">
        <p14:creationId xmlns:p14="http://schemas.microsoft.com/office/powerpoint/2010/main" val="972890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85000" lnSpcReduction="20000"/>
          </a:bodyPr>
          <a:lstStyle/>
          <a:p>
            <a:pPr marL="633032" indent="-514196">
              <a:buFont typeface="+mj-lt"/>
              <a:buAutoNum type="arabicPeriod"/>
            </a:pPr>
            <a:r>
              <a:rPr lang="en-US" dirty="0"/>
              <a:t>All educators understand a Tier 3 system of behavior supports.  </a:t>
            </a:r>
          </a:p>
          <a:p>
            <a:pPr marL="633032" indent="-514196">
              <a:buFont typeface="+mj-lt"/>
              <a:buAutoNum type="arabicPeriod"/>
            </a:pPr>
            <a:r>
              <a:rPr lang="en-US" dirty="0"/>
              <a:t>Educators have beliefs, knowledge and skills to implement and sustain Tier 3. </a:t>
            </a:r>
          </a:p>
          <a:p>
            <a:pPr marL="633032" indent="-514196">
              <a:buFont typeface="+mj-lt"/>
              <a:buAutoNum type="arabicPeriod"/>
            </a:pPr>
            <a:r>
              <a:rPr lang="en-US" dirty="0"/>
              <a:t>Sufficient professional supports at school level to implement Tier 3. </a:t>
            </a:r>
          </a:p>
          <a:p>
            <a:pPr marL="633032" indent="-514196">
              <a:buFont typeface="+mj-lt"/>
              <a:buAutoNum type="arabicPeriod"/>
            </a:pPr>
            <a:r>
              <a:rPr lang="en-US" dirty="0"/>
              <a:t>Sufficient district &amp; school infrastructure alignment to evidence-based practices </a:t>
            </a:r>
          </a:p>
          <a:p>
            <a:pPr marL="633032" indent="-514196">
              <a:buFont typeface="+mj-lt"/>
              <a:buAutoNum type="arabicPeriod"/>
            </a:pPr>
            <a:r>
              <a:rPr lang="en-US" dirty="0"/>
              <a:t>Polices, procedures, and practices align between state, district, and schools. </a:t>
            </a:r>
          </a:p>
          <a:p>
            <a:endParaRPr lang="en-US" dirty="0"/>
          </a:p>
        </p:txBody>
      </p:sp>
      <p:graphicFrame>
        <p:nvGraphicFramePr>
          <p:cNvPr id="9" name="Content Placeholder 8"/>
          <p:cNvGraphicFramePr>
            <a:graphicFrameLocks noGrp="1"/>
          </p:cNvGraphicFramePr>
          <p:nvPr>
            <p:ph sz="half" idx="2"/>
            <p:extLst/>
          </p:nvPr>
        </p:nvGraphicFramePr>
        <p:xfrm>
          <a:off x="6629262" y="1082475"/>
          <a:ext cx="5189541" cy="5774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altLang="en-US" dirty="0">
                <a:solidFill>
                  <a:schemeClr val="tx1"/>
                </a:solidFill>
              </a:rPr>
              <a:t>Broad Recommendations:</a:t>
            </a:r>
            <a:endParaRPr lang="en-US" dirty="0">
              <a:solidFill>
                <a:schemeClr val="tx1"/>
              </a:solidFill>
            </a:endParaRPr>
          </a:p>
        </p:txBody>
      </p:sp>
    </p:spTree>
    <p:extLst>
      <p:ext uri="{BB962C8B-B14F-4D97-AF65-F5344CB8AC3E}">
        <p14:creationId xmlns:p14="http://schemas.microsoft.com/office/powerpoint/2010/main" val="329479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a:t>One big idea:</a:t>
            </a:r>
          </a:p>
          <a:p>
            <a:pPr lvl="1"/>
            <a:r>
              <a:rPr lang="en-US"/>
              <a:t>Multiple levels of tier 3</a:t>
            </a:r>
          </a:p>
          <a:p>
            <a:pPr lvl="1"/>
            <a:r>
              <a:rPr lang="en-US"/>
              <a:t>Not a one-size fits all</a:t>
            </a:r>
          </a:p>
          <a:p>
            <a:pPr lvl="1"/>
            <a:endParaRPr lang="en-US" dirty="0"/>
          </a:p>
        </p:txBody>
      </p:sp>
      <p:graphicFrame>
        <p:nvGraphicFramePr>
          <p:cNvPr id="5" name="Content Placeholder 4"/>
          <p:cNvGraphicFramePr>
            <a:graphicFrameLocks noGrp="1"/>
          </p:cNvGraphicFramePr>
          <p:nvPr>
            <p:ph sz="half" idx="2"/>
            <p:extLst/>
          </p:nvPr>
        </p:nvGraphicFramePr>
        <p:xfrm>
          <a:off x="6172180" y="1524496"/>
          <a:ext cx="4037548" cy="4037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2" name="Title 1"/>
          <p:cNvSpPr>
            <a:spLocks noGrp="1"/>
          </p:cNvSpPr>
          <p:nvPr>
            <p:ph type="title"/>
          </p:nvPr>
        </p:nvSpPr>
        <p:spPr>
          <a:xfrm>
            <a:off x="1525192" y="142461"/>
            <a:ext cx="8227457" cy="990342"/>
          </a:xfrm>
        </p:spPr>
        <p:txBody>
          <a:bodyPr>
            <a:normAutofit fontScale="90000"/>
          </a:bodyPr>
          <a:lstStyle/>
          <a:p>
            <a:r>
              <a:rPr lang="en-US" altLang="en-US" dirty="0">
                <a:solidFill>
                  <a:schemeClr val="tx1"/>
                </a:solidFill>
              </a:rPr>
              <a:t>Ensure 1:  All Educators Understand Tier 3 Systems </a:t>
            </a:r>
          </a:p>
        </p:txBody>
      </p:sp>
      <p:sp>
        <p:nvSpPr>
          <p:cNvPr id="4" name="TextBox 3"/>
          <p:cNvSpPr txBox="1"/>
          <p:nvPr/>
        </p:nvSpPr>
        <p:spPr>
          <a:xfrm rot="17699084">
            <a:off x="4736731" y="3015841"/>
            <a:ext cx="3756794" cy="369236"/>
          </a:xfrm>
          <a:prstGeom prst="rect">
            <a:avLst/>
          </a:prstGeom>
          <a:noFill/>
        </p:spPr>
        <p:txBody>
          <a:bodyPr wrap="square" rtlCol="0">
            <a:spAutoFit/>
          </a:bodyPr>
          <a:lstStyle/>
          <a:p>
            <a:r>
              <a:rPr lang="en-US" sz="1799" dirty="0"/>
              <a:t>Slice of Tier 3-tip of triangle</a:t>
            </a:r>
          </a:p>
        </p:txBody>
      </p:sp>
      <p:sp>
        <p:nvSpPr>
          <p:cNvPr id="6" name="TextBox 5"/>
          <p:cNvSpPr txBox="1"/>
          <p:nvPr/>
        </p:nvSpPr>
        <p:spPr>
          <a:xfrm>
            <a:off x="489141" y="4001146"/>
            <a:ext cx="5073598" cy="646163"/>
          </a:xfrm>
          <a:prstGeom prst="rect">
            <a:avLst/>
          </a:prstGeom>
          <a:noFill/>
        </p:spPr>
        <p:txBody>
          <a:bodyPr wrap="square" rtlCol="0">
            <a:spAutoFit/>
          </a:bodyPr>
          <a:lstStyle/>
          <a:p>
            <a:r>
              <a:rPr lang="en-US" sz="2399" dirty="0"/>
              <a:t>All levels use functional thinking: </a:t>
            </a:r>
            <a:r>
              <a:rPr lang="en-US" sz="1200" dirty="0"/>
              <a:t>(Scott, Alter, Rosenberg, &amp; </a:t>
            </a:r>
            <a:r>
              <a:rPr lang="en-US" sz="1200" dirty="0" err="1"/>
              <a:t>Borgmeier</a:t>
            </a:r>
            <a:r>
              <a:rPr lang="en-US" sz="1200" dirty="0"/>
              <a:t>, 2010)</a:t>
            </a:r>
          </a:p>
        </p:txBody>
      </p:sp>
    </p:spTree>
    <p:extLst>
      <p:ext uri="{BB962C8B-B14F-4D97-AF65-F5344CB8AC3E}">
        <p14:creationId xmlns:p14="http://schemas.microsoft.com/office/powerpoint/2010/main" val="774602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sz="half" idx="1"/>
          </p:nvPr>
        </p:nvSpPr>
        <p:spPr/>
        <p:txBody>
          <a:bodyPr/>
          <a:lstStyle/>
          <a:p>
            <a:r>
              <a:rPr lang="en-US" altLang="en-US" dirty="0"/>
              <a:t>One big idea:</a:t>
            </a:r>
          </a:p>
          <a:p>
            <a:pPr lvl="1"/>
            <a:r>
              <a:rPr lang="en-US" altLang="en-US" dirty="0"/>
              <a:t>Competent in strategies that promote systems change as well as behavioral principles</a:t>
            </a:r>
          </a:p>
          <a:p>
            <a:pPr lvl="1"/>
            <a:r>
              <a:rPr lang="en-US" altLang="en-US" dirty="0"/>
              <a:t>Much of tier 3 requires adult behavior change-more than student behavior change</a:t>
            </a:r>
          </a:p>
          <a:p>
            <a:pPr lvl="2"/>
            <a:r>
              <a:rPr lang="en-US" altLang="en-US" dirty="0"/>
              <a:t>Knowledge of implementation science and variables impacting implementation</a:t>
            </a:r>
          </a:p>
          <a:p>
            <a:pPr lvl="2"/>
            <a:r>
              <a:rPr lang="en-US" altLang="en-US" dirty="0"/>
              <a:t>Knowledge of adult-behavior change theories</a:t>
            </a:r>
          </a:p>
          <a:p>
            <a:pPr lvl="2"/>
            <a:endParaRPr lang="en-US" altLang="en-US" dirty="0"/>
          </a:p>
          <a:p>
            <a:pPr lvl="2"/>
            <a:endParaRPr lang="en-US" altLang="en-US" dirty="0"/>
          </a:p>
        </p:txBody>
      </p:sp>
      <p:sp>
        <p:nvSpPr>
          <p:cNvPr id="41986" name="Title 1"/>
          <p:cNvSpPr>
            <a:spLocks noGrp="1"/>
          </p:cNvSpPr>
          <p:nvPr>
            <p:ph type="title"/>
          </p:nvPr>
        </p:nvSpPr>
        <p:spPr/>
        <p:txBody>
          <a:bodyPr>
            <a:normAutofit/>
          </a:bodyPr>
          <a:lstStyle/>
          <a:p>
            <a:r>
              <a:rPr lang="en-US" altLang="en-US"/>
              <a:t>Ensure 2: </a:t>
            </a:r>
            <a:r>
              <a:rPr lang="en-US"/>
              <a:t>Educators have beliefs, knowledge and skills to implement and sustain tier 3</a:t>
            </a:r>
            <a:endParaRPr lang="en-US" altLang="en-US" dirty="0"/>
          </a:p>
        </p:txBody>
      </p:sp>
      <p:pic>
        <p:nvPicPr>
          <p:cNvPr id="7" name="Picture 6"/>
          <p:cNvPicPr/>
          <p:nvPr/>
        </p:nvPicPr>
        <p:blipFill rotWithShape="1">
          <a:blip r:embed="rId3"/>
          <a:srcRect l="14423" t="18072" r="56090" b="32229"/>
          <a:stretch/>
        </p:blipFill>
        <p:spPr bwMode="auto">
          <a:xfrm>
            <a:off x="6019821" y="2571939"/>
            <a:ext cx="5985111" cy="360430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0174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394994" y="4283100"/>
            <a:ext cx="1523603" cy="1503288"/>
          </a:xfrm>
          <a:prstGeom prst="rect">
            <a:avLst/>
          </a:prstGeom>
        </p:spPr>
      </p:pic>
      <p:sp>
        <p:nvSpPr>
          <p:cNvPr id="4" name="Content Placeholder 3"/>
          <p:cNvSpPr>
            <a:spLocks noGrp="1"/>
          </p:cNvSpPr>
          <p:nvPr>
            <p:ph sz="half" idx="1"/>
          </p:nvPr>
        </p:nvSpPr>
        <p:spPr>
          <a:xfrm>
            <a:off x="879315" y="2700458"/>
            <a:ext cx="3083640" cy="2970888"/>
          </a:xfrm>
        </p:spPr>
        <p:txBody>
          <a:bodyPr>
            <a:normAutofit/>
          </a:bodyPr>
          <a:lstStyle/>
          <a:p>
            <a:pPr marL="118836" indent="0">
              <a:buNone/>
            </a:pPr>
            <a:r>
              <a:rPr lang="en-US" b="1" i="1" u="sng" dirty="0"/>
              <a:t>BIP Prevention Strategy</a:t>
            </a:r>
            <a:r>
              <a:rPr lang="en-US" i="1" u="sng" dirty="0"/>
              <a:t>:</a:t>
            </a:r>
          </a:p>
          <a:p>
            <a:pPr marL="118836" indent="0">
              <a:buNone/>
            </a:pPr>
            <a:endParaRPr lang="en-US" dirty="0"/>
          </a:p>
          <a:p>
            <a:pPr marL="118836" indent="0">
              <a:buNone/>
            </a:pPr>
            <a:endParaRPr lang="en-US" altLang="en-US" dirty="0"/>
          </a:p>
          <a:p>
            <a:pPr marL="118836" indent="0">
              <a:buNone/>
            </a:pPr>
            <a:r>
              <a:rPr lang="en-US" altLang="en-US" dirty="0"/>
              <a:t>Provide choices of where to sit</a:t>
            </a:r>
          </a:p>
          <a:p>
            <a:pPr marL="118836" indent="0">
              <a:buNone/>
            </a:pPr>
            <a:endParaRPr lang="en-US" dirty="0"/>
          </a:p>
          <a:p>
            <a:endParaRPr lang="en-US" dirty="0"/>
          </a:p>
          <a:p>
            <a:endParaRPr lang="en-US" dirty="0"/>
          </a:p>
          <a:p>
            <a:endParaRPr lang="en-US" dirty="0"/>
          </a:p>
        </p:txBody>
      </p:sp>
      <p:sp>
        <p:nvSpPr>
          <p:cNvPr id="5" name="Content Placeholder 4"/>
          <p:cNvSpPr>
            <a:spLocks noGrp="1"/>
          </p:cNvSpPr>
          <p:nvPr>
            <p:ph sz="half" idx="2"/>
          </p:nvPr>
        </p:nvSpPr>
        <p:spPr>
          <a:xfrm>
            <a:off x="4940050" y="2440854"/>
            <a:ext cx="7091379" cy="4210898"/>
          </a:xfrm>
        </p:spPr>
        <p:txBody>
          <a:bodyPr>
            <a:normAutofit fontScale="62500" lnSpcReduction="20000"/>
          </a:bodyPr>
          <a:lstStyle/>
          <a:p>
            <a:pPr marL="118836" indent="0">
              <a:buNone/>
            </a:pPr>
            <a:r>
              <a:rPr lang="en-US" altLang="en-US" b="1" i="1" u="sng" dirty="0"/>
              <a:t>BIP Prevention Strategy:</a:t>
            </a:r>
          </a:p>
          <a:p>
            <a:pPr marL="118836" indent="0">
              <a:buNone/>
            </a:pPr>
            <a:endParaRPr lang="en-US" altLang="en-US" b="1" i="1" u="sng" dirty="0"/>
          </a:p>
          <a:p>
            <a:pPr marL="118836" indent="0">
              <a:buNone/>
            </a:pPr>
            <a:r>
              <a:rPr lang="en-US" altLang="en-US" sz="2899" b="1" u="sng" dirty="0"/>
              <a:t>Provide Choices:  </a:t>
            </a:r>
            <a:r>
              <a:rPr lang="en-US" altLang="en-US" sz="2899" dirty="0"/>
              <a:t>The teacher will provide Don with a choice after assigning him independent math work in class.  Choice options are: (a) materials to use for assignment; choice of leadership activities; (b) where to sit; (c) who to do the assignment with</a:t>
            </a:r>
          </a:p>
          <a:p>
            <a:pPr marL="118836" indent="0">
              <a:buNone/>
            </a:pPr>
            <a:r>
              <a:rPr lang="en-US" altLang="en-US" sz="2899" u="sng" dirty="0"/>
              <a:t>Steps to implement strategy:</a:t>
            </a:r>
          </a:p>
          <a:p>
            <a:pPr>
              <a:buFont typeface="Arial" panose="020B0604020202020204" pitchFamily="34" charset="0"/>
              <a:buAutoNum type="arabicPeriod"/>
            </a:pPr>
            <a:r>
              <a:rPr lang="en-US" altLang="en-US" sz="2899" dirty="0"/>
              <a:t>Each morning, the teacher will decide which choice option to present to Don.</a:t>
            </a:r>
          </a:p>
          <a:p>
            <a:pPr>
              <a:buFont typeface="Arial" panose="020B0604020202020204" pitchFamily="34" charset="0"/>
              <a:buAutoNum type="arabicPeriod"/>
            </a:pPr>
            <a:r>
              <a:rPr lang="en-US" altLang="en-US" sz="2899" dirty="0"/>
              <a:t>Immediately after giving the class the independent math assignment, the teacher will walk over to Don and present him with the choice option.</a:t>
            </a:r>
          </a:p>
          <a:p>
            <a:pPr>
              <a:buFont typeface="Arial" panose="020B0604020202020204" pitchFamily="34" charset="0"/>
              <a:buAutoNum type="arabicPeriod"/>
            </a:pPr>
            <a:r>
              <a:rPr lang="en-US" altLang="en-US" sz="2899" dirty="0"/>
              <a:t>Verbally state the choice; e.g., </a:t>
            </a:r>
            <a:r>
              <a:rPr lang="ja-JP" altLang="en-US" sz="2899" i="1" dirty="0"/>
              <a:t>“</a:t>
            </a:r>
            <a:r>
              <a:rPr lang="en-US" altLang="ja-JP" sz="2899" i="1" dirty="0"/>
              <a:t>Don, where do you want to sit?  X or X?</a:t>
            </a:r>
            <a:r>
              <a:rPr lang="ja-JP" altLang="en-US" sz="2899" i="1" dirty="0"/>
              <a:t>”</a:t>
            </a:r>
            <a:endParaRPr lang="en-US" altLang="ja-JP" sz="2899" i="1" dirty="0"/>
          </a:p>
          <a:p>
            <a:pPr>
              <a:buFont typeface="Arial" panose="020B0604020202020204" pitchFamily="34" charset="0"/>
              <a:buAutoNum type="arabicPeriod"/>
            </a:pPr>
            <a:r>
              <a:rPr lang="en-US" altLang="en-US" sz="2899" dirty="0"/>
              <a:t>Immediately after Don makes his choice, say</a:t>
            </a:r>
            <a:r>
              <a:rPr lang="en-US" altLang="en-US" sz="2899" i="1" dirty="0"/>
              <a:t>, </a:t>
            </a:r>
            <a:r>
              <a:rPr lang="ja-JP" altLang="en-US" sz="2899" i="1" dirty="0"/>
              <a:t>“</a:t>
            </a:r>
            <a:r>
              <a:rPr lang="en-US" altLang="ja-JP" sz="2899" i="1" dirty="0"/>
              <a:t>Thanks for making a great choice</a:t>
            </a:r>
            <a:r>
              <a:rPr lang="ja-JP" altLang="en-US" sz="2899" i="1" dirty="0"/>
              <a:t>”</a:t>
            </a:r>
            <a:r>
              <a:rPr lang="en-US" altLang="ja-JP" sz="2899" dirty="0"/>
              <a:t> and release him to his selection.</a:t>
            </a:r>
            <a:endParaRPr lang="en-US" altLang="en-US" sz="2899" dirty="0"/>
          </a:p>
          <a:p>
            <a:pPr marL="118836" indent="0">
              <a:buNone/>
            </a:pPr>
            <a:endParaRPr lang="en-US" dirty="0"/>
          </a:p>
        </p:txBody>
      </p:sp>
      <p:sp>
        <p:nvSpPr>
          <p:cNvPr id="2" name="Title 1"/>
          <p:cNvSpPr>
            <a:spLocks noGrp="1"/>
          </p:cNvSpPr>
          <p:nvPr>
            <p:ph type="title"/>
          </p:nvPr>
        </p:nvSpPr>
        <p:spPr>
          <a:xfrm>
            <a:off x="329624" y="90479"/>
            <a:ext cx="11542820" cy="1857977"/>
          </a:xfrm>
        </p:spPr>
        <p:txBody>
          <a:bodyPr>
            <a:noAutofit/>
          </a:bodyPr>
          <a:lstStyle/>
          <a:p>
            <a:r>
              <a:rPr lang="en-US" sz="3599" dirty="0"/>
              <a:t>Example of Supports to Enhance Adult Change-Task analyzed behavior plans (manualized)-</a:t>
            </a:r>
            <a:r>
              <a:rPr lang="en-US" sz="3599" dirty="0" err="1"/>
              <a:t>Sanetti</a:t>
            </a:r>
            <a:r>
              <a:rPr lang="en-US" sz="3599" dirty="0"/>
              <a:t> et al.</a:t>
            </a:r>
            <a:r>
              <a:rPr lang="en-US" sz="3999" dirty="0"/>
              <a:t/>
            </a:r>
            <a:br>
              <a:rPr lang="en-US" sz="3999" dirty="0"/>
            </a:br>
            <a:r>
              <a:rPr lang="en-US" sz="2799" dirty="0"/>
              <a:t/>
            </a:r>
            <a:br>
              <a:rPr lang="en-US" sz="2799" dirty="0"/>
            </a:br>
            <a:endParaRPr lang="en-US" sz="2799" dirty="0"/>
          </a:p>
        </p:txBody>
      </p:sp>
      <p:sp>
        <p:nvSpPr>
          <p:cNvPr id="7" name="TextBox 6"/>
          <p:cNvSpPr txBox="1"/>
          <p:nvPr/>
        </p:nvSpPr>
        <p:spPr>
          <a:xfrm>
            <a:off x="1394994" y="1327734"/>
            <a:ext cx="9328483" cy="830997"/>
          </a:xfrm>
          <a:prstGeom prst="rect">
            <a:avLst/>
          </a:prstGeom>
          <a:noFill/>
          <a:ln>
            <a:solidFill>
              <a:schemeClr val="bg2"/>
            </a:solidFill>
          </a:ln>
        </p:spPr>
        <p:txBody>
          <a:bodyPr wrap="square" rtlCol="0">
            <a:spAutoFit/>
          </a:bodyPr>
          <a:lstStyle/>
          <a:p>
            <a:pPr algn="l"/>
            <a:r>
              <a:rPr lang="en-US" sz="1600" dirty="0"/>
              <a:t>Hypothesis:  When given a demand to do a non-preferred academic task that involves independent writing for more than 5 minutes, Don will shout out negative comments (e.g., I hate this, you can’t make me do this). As a result, he gets to avoid/delay the non-preferred task and obtains assistance from an adult.</a:t>
            </a:r>
          </a:p>
        </p:txBody>
      </p:sp>
    </p:spTree>
    <p:extLst>
      <p:ext uri="{BB962C8B-B14F-4D97-AF65-F5344CB8AC3E}">
        <p14:creationId xmlns:p14="http://schemas.microsoft.com/office/powerpoint/2010/main" val="5864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2273" y="153253"/>
            <a:ext cx="8227457" cy="990342"/>
          </a:xfrm>
        </p:spPr>
        <p:txBody>
          <a:bodyPr>
            <a:noAutofit/>
          </a:bodyPr>
          <a:lstStyle/>
          <a:p>
            <a:r>
              <a:rPr lang="en-US" altLang="en-US" sz="3599" dirty="0"/>
              <a:t>Ensure 3: Sufficient professional supports </a:t>
            </a:r>
          </a:p>
        </p:txBody>
      </p:sp>
      <p:sp>
        <p:nvSpPr>
          <p:cNvPr id="43011" name="Content Placeholder 2"/>
          <p:cNvSpPr>
            <a:spLocks noGrp="1"/>
          </p:cNvSpPr>
          <p:nvPr>
            <p:ph idx="1"/>
          </p:nvPr>
        </p:nvSpPr>
        <p:spPr/>
        <p:txBody>
          <a:bodyPr/>
          <a:lstStyle/>
          <a:p>
            <a:pPr>
              <a:buFontTx/>
              <a:buChar char="•"/>
            </a:pPr>
            <a:r>
              <a:rPr lang="en-US" altLang="en-US" dirty="0"/>
              <a:t>One Big Idea:</a:t>
            </a:r>
          </a:p>
          <a:p>
            <a:pPr lvl="1"/>
            <a:r>
              <a:rPr lang="en-US" altLang="en-US" dirty="0">
                <a:latin typeface="Arial" panose="020B0604020202020204" pitchFamily="34" charset="0"/>
              </a:rPr>
              <a:t>We need to shift the focus of professional development </a:t>
            </a:r>
            <a:r>
              <a:rPr lang="en-US" altLang="en-US" b="1" dirty="0">
                <a:latin typeface="Arial" panose="020B0604020202020204" pitchFamily="34" charset="0"/>
              </a:rPr>
              <a:t>from</a:t>
            </a:r>
            <a:r>
              <a:rPr lang="en-US" altLang="en-US" dirty="0">
                <a:latin typeface="Arial" panose="020B0604020202020204" pitchFamily="34" charset="0"/>
              </a:rPr>
              <a:t> primarily workshops, presentations, institutes </a:t>
            </a:r>
            <a:r>
              <a:rPr lang="en-US" altLang="en-US" b="1" dirty="0">
                <a:latin typeface="Arial" panose="020B0604020202020204" pitchFamily="34" charset="0"/>
              </a:rPr>
              <a:t>to</a:t>
            </a:r>
            <a:r>
              <a:rPr lang="en-US" altLang="en-US" dirty="0">
                <a:latin typeface="Arial" panose="020B0604020202020204" pitchFamily="34" charset="0"/>
              </a:rPr>
              <a:t> job-embedded PD and coaching that will build competencies of professionals within authentic environments</a:t>
            </a:r>
          </a:p>
          <a:p>
            <a:pPr lvl="1"/>
            <a:r>
              <a:rPr lang="en-US" altLang="en-US" dirty="0">
                <a:latin typeface="Arial" panose="020B0604020202020204" pitchFamily="34" charset="0"/>
              </a:rPr>
              <a:t>Not every professional needs the same level of competencies.</a:t>
            </a:r>
          </a:p>
        </p:txBody>
      </p:sp>
    </p:spTree>
    <p:extLst>
      <p:ext uri="{BB962C8B-B14F-4D97-AF65-F5344CB8AC3E}">
        <p14:creationId xmlns:p14="http://schemas.microsoft.com/office/powerpoint/2010/main" val="381426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a:t>Spray and pray workshops</a:t>
            </a:r>
          </a:p>
        </p:txBody>
      </p:sp>
      <p:pic>
        <p:nvPicPr>
          <p:cNvPr id="8" name="Content Placeholder 7"/>
          <p:cNvPicPr>
            <a:picLocks noGrp="1" noChangeAspect="1"/>
          </p:cNvPicPr>
          <p:nvPr>
            <p:ph sz="half" idx="2"/>
          </p:nvPr>
        </p:nvPicPr>
        <p:blipFill>
          <a:blip r:embed="rId3"/>
          <a:stretch>
            <a:fillRect/>
          </a:stretch>
        </p:blipFill>
        <p:spPr>
          <a:xfrm>
            <a:off x="7352699" y="2466346"/>
            <a:ext cx="3073016" cy="2641270"/>
          </a:xfrm>
        </p:spPr>
      </p:pic>
      <p:sp>
        <p:nvSpPr>
          <p:cNvPr id="5" name="Title 4"/>
          <p:cNvSpPr>
            <a:spLocks noGrp="1"/>
          </p:cNvSpPr>
          <p:nvPr>
            <p:ph type="title"/>
          </p:nvPr>
        </p:nvSpPr>
        <p:spPr/>
        <p:txBody>
          <a:bodyPr/>
          <a:lstStyle/>
          <a:p>
            <a:r>
              <a:rPr lang="en-US" dirty="0">
                <a:solidFill>
                  <a:schemeClr val="tx1"/>
                </a:solidFill>
              </a:rPr>
              <a:t>Move From Overreliance on:</a:t>
            </a:r>
          </a:p>
        </p:txBody>
      </p:sp>
      <p:sp>
        <p:nvSpPr>
          <p:cNvPr id="4" name="Slide Number Placeholder 3"/>
          <p:cNvSpPr>
            <a:spLocks noGrp="1"/>
          </p:cNvSpPr>
          <p:nvPr>
            <p:ph type="sldNum" sz="quarter" idx="4"/>
          </p:nvPr>
        </p:nvSpPr>
        <p:spPr>
          <a:xfrm>
            <a:off x="8430604" y="6367993"/>
            <a:ext cx="812588" cy="365125"/>
          </a:xfrm>
          <a:prstGeom prst="rect">
            <a:avLst/>
          </a:prstGeom>
        </p:spPr>
        <p:txBody>
          <a:bodyPr/>
          <a:lstStyle>
            <a:defPPr>
              <a:defRPr lang="en-US"/>
            </a:defPPr>
            <a:lvl1pPr marL="0" algn="r" defTabSz="914400" rtl="0" eaLnBrk="1" latinLnBrk="0" hangingPunct="1">
              <a:defRPr sz="11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4F8DD-7804-4F7D-91B6-26F9462BFA1A}" type="slidenum">
              <a:rPr lang="en-US" smtClean="0"/>
              <a:pPr/>
              <a:t>27</a:t>
            </a:fld>
            <a:endParaRPr lang="en-US" dirty="0"/>
          </a:p>
        </p:txBody>
      </p:sp>
    </p:spTree>
    <p:extLst>
      <p:ext uri="{BB962C8B-B14F-4D97-AF65-F5344CB8AC3E}">
        <p14:creationId xmlns:p14="http://schemas.microsoft.com/office/powerpoint/2010/main" val="3714860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36" t="29763" r="5085" b="19502"/>
          <a:stretch/>
        </p:blipFill>
        <p:spPr>
          <a:xfrm>
            <a:off x="439486" y="1706022"/>
            <a:ext cx="11521696" cy="3912331"/>
          </a:xfrm>
          <a:prstGeom prst="rect">
            <a:avLst/>
          </a:prstGeom>
        </p:spPr>
      </p:pic>
    </p:spTree>
    <p:extLst>
      <p:ext uri="{BB962C8B-B14F-4D97-AF65-F5344CB8AC3E}">
        <p14:creationId xmlns:p14="http://schemas.microsoft.com/office/powerpoint/2010/main" val="2431846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457063" indent="-457063"/>
            <a:r>
              <a:rPr lang="en-US" dirty="0"/>
              <a:t>Coaching</a:t>
            </a:r>
          </a:p>
          <a:p>
            <a:pPr marL="457063" indent="-457063"/>
            <a:r>
              <a:rPr lang="en-US" dirty="0"/>
              <a:t>Performance feedback</a:t>
            </a:r>
          </a:p>
          <a:p>
            <a:pPr marL="457063" indent="-457063"/>
            <a:r>
              <a:rPr lang="en-US" dirty="0"/>
              <a:t>Job-embedded implementation</a:t>
            </a:r>
          </a:p>
          <a:p>
            <a:pPr marL="914126" lvl="1" indent="-457063"/>
            <a:r>
              <a:rPr lang="en-US" dirty="0"/>
              <a:t>Practice-Based Coaching (PBC)</a:t>
            </a:r>
          </a:p>
          <a:p>
            <a:pPr marL="914126" lvl="1" indent="-457063"/>
            <a:r>
              <a:rPr lang="en-US" dirty="0"/>
              <a:t>Behavioral Skills Training (BST)</a:t>
            </a:r>
          </a:p>
        </p:txBody>
      </p:sp>
      <p:pic>
        <p:nvPicPr>
          <p:cNvPr id="6" name="Content Placeholder 5"/>
          <p:cNvPicPr>
            <a:picLocks noGrp="1" noChangeAspect="1"/>
          </p:cNvPicPr>
          <p:nvPr>
            <p:ph sz="half" idx="2"/>
          </p:nvPr>
        </p:nvPicPr>
        <p:blipFill>
          <a:blip r:embed="rId3"/>
          <a:stretch>
            <a:fillRect/>
          </a:stretch>
        </p:blipFill>
        <p:spPr>
          <a:xfrm>
            <a:off x="8076509" y="2974284"/>
            <a:ext cx="1625397" cy="1625397"/>
          </a:xfrm>
        </p:spPr>
      </p:pic>
      <p:sp>
        <p:nvSpPr>
          <p:cNvPr id="2" name="Title 1"/>
          <p:cNvSpPr>
            <a:spLocks noGrp="1"/>
          </p:cNvSpPr>
          <p:nvPr>
            <p:ph type="title"/>
          </p:nvPr>
        </p:nvSpPr>
        <p:spPr/>
        <p:txBody>
          <a:bodyPr>
            <a:normAutofit/>
          </a:bodyPr>
          <a:lstStyle/>
          <a:p>
            <a:r>
              <a:rPr lang="en-US" dirty="0">
                <a:solidFill>
                  <a:schemeClr val="tx1"/>
                </a:solidFill>
              </a:rPr>
              <a:t>To Matching Supports to Competency Needs</a:t>
            </a:r>
          </a:p>
        </p:txBody>
      </p:sp>
      <p:sp>
        <p:nvSpPr>
          <p:cNvPr id="5" name="Slide Number Placeholder 4"/>
          <p:cNvSpPr>
            <a:spLocks noGrp="1"/>
          </p:cNvSpPr>
          <p:nvPr>
            <p:ph type="sldNum" sz="quarter" idx="4"/>
          </p:nvPr>
        </p:nvSpPr>
        <p:spPr>
          <a:xfrm>
            <a:off x="8430604" y="6367993"/>
            <a:ext cx="812588" cy="365125"/>
          </a:xfrm>
          <a:prstGeom prst="rect">
            <a:avLst/>
          </a:prstGeom>
        </p:spPr>
        <p:txBody>
          <a:bodyPr/>
          <a:lstStyle>
            <a:defPPr>
              <a:defRPr lang="en-US"/>
            </a:defPPr>
            <a:lvl1pPr marL="0" algn="r" defTabSz="914400" rtl="0" eaLnBrk="1" latinLnBrk="0" hangingPunct="1">
              <a:defRPr sz="11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4F8DD-7804-4F7D-91B6-26F9462BFA1A}" type="slidenum">
              <a:rPr lang="en-US" smtClean="0"/>
              <a:pPr/>
              <a:t>29</a:t>
            </a:fld>
            <a:endParaRPr lang="en-US" dirty="0"/>
          </a:p>
        </p:txBody>
      </p:sp>
    </p:spTree>
    <p:extLst>
      <p:ext uri="{BB962C8B-B14F-4D97-AF65-F5344CB8AC3E}">
        <p14:creationId xmlns:p14="http://schemas.microsoft.com/office/powerpoint/2010/main" val="591288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5192" y="77073"/>
            <a:ext cx="9141619" cy="6856214"/>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799">
              <a:solidFill>
                <a:srgbClr val="8CC63F"/>
              </a:solidFill>
            </a:endParaRPr>
          </a:p>
        </p:txBody>
      </p:sp>
      <p:sp>
        <p:nvSpPr>
          <p:cNvPr id="32" name="Right Arrow Callout 31"/>
          <p:cNvSpPr/>
          <p:nvPr/>
        </p:nvSpPr>
        <p:spPr>
          <a:xfrm rot="16200000">
            <a:off x="3716166" y="3831330"/>
            <a:ext cx="1145877" cy="4223237"/>
          </a:xfrm>
          <a:prstGeom prst="righ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en-US" sz="1799">
              <a:solidFill>
                <a:schemeClr val="tx1"/>
              </a:solidFill>
            </a:endParaRPr>
          </a:p>
        </p:txBody>
      </p:sp>
      <p:graphicFrame>
        <p:nvGraphicFramePr>
          <p:cNvPr id="4" name="Diagram 3"/>
          <p:cNvGraphicFramePr/>
          <p:nvPr>
            <p:extLst>
              <p:ext uri="{D42A27DB-BD31-4B8C-83A1-F6EECF244321}">
                <p14:modId xmlns:p14="http://schemas.microsoft.com/office/powerpoint/2010/main" val="1771222985"/>
              </p:ext>
            </p:extLst>
          </p:nvPr>
        </p:nvGraphicFramePr>
        <p:xfrm>
          <a:off x="1677551" y="1372136"/>
          <a:ext cx="4951710" cy="4037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1" name="TextBox 5"/>
          <p:cNvSpPr txBox="1">
            <a:spLocks noChangeArrowheads="1"/>
          </p:cNvSpPr>
          <p:nvPr/>
        </p:nvSpPr>
        <p:spPr bwMode="auto">
          <a:xfrm>
            <a:off x="1860214" y="1676859"/>
            <a:ext cx="921807" cy="584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199">
                <a:solidFill>
                  <a:srgbClr val="8CC63F"/>
                </a:solidFill>
              </a:rPr>
              <a:t>FBA</a:t>
            </a:r>
          </a:p>
        </p:txBody>
      </p:sp>
      <p:sp>
        <p:nvSpPr>
          <p:cNvPr id="50182" name="TextBox 6"/>
          <p:cNvSpPr txBox="1">
            <a:spLocks noChangeArrowheads="1"/>
          </p:cNvSpPr>
          <p:nvPr/>
        </p:nvSpPr>
        <p:spPr bwMode="auto">
          <a:xfrm>
            <a:off x="3489361" y="1676859"/>
            <a:ext cx="756741" cy="584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199">
                <a:solidFill>
                  <a:srgbClr val="8CC63F"/>
                </a:solidFill>
              </a:rPr>
              <a:t>BIP</a:t>
            </a:r>
          </a:p>
        </p:txBody>
      </p:sp>
      <p:sp>
        <p:nvSpPr>
          <p:cNvPr id="50183" name="TextBox 7"/>
          <p:cNvSpPr txBox="1">
            <a:spLocks noChangeArrowheads="1"/>
          </p:cNvSpPr>
          <p:nvPr/>
        </p:nvSpPr>
        <p:spPr bwMode="auto">
          <a:xfrm>
            <a:off x="4953299" y="1600679"/>
            <a:ext cx="1599783" cy="707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999" dirty="0">
                <a:solidFill>
                  <a:srgbClr val="8CC63F"/>
                </a:solidFill>
              </a:rPr>
              <a:t>Proximal Outcomes</a:t>
            </a:r>
          </a:p>
        </p:txBody>
      </p:sp>
      <p:sp>
        <p:nvSpPr>
          <p:cNvPr id="9" name="Oval 8"/>
          <p:cNvSpPr/>
          <p:nvPr/>
        </p:nvSpPr>
        <p:spPr>
          <a:xfrm>
            <a:off x="7848143" y="153253"/>
            <a:ext cx="2742486" cy="2742486"/>
          </a:xfrm>
          <a:prstGeom prst="ellipse">
            <a:avLst/>
          </a:prstGeom>
          <a:solidFill>
            <a:srgbClr val="14FA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en-US" sz="1400" dirty="0">
              <a:solidFill>
                <a:schemeClr val="tx1"/>
              </a:solidFill>
            </a:endParaRPr>
          </a:p>
          <a:p>
            <a:pPr algn="ctr" eaLnBrk="1" hangingPunct="1">
              <a:spcBef>
                <a:spcPct val="20000"/>
              </a:spcBef>
              <a:defRPr/>
            </a:pPr>
            <a:endParaRPr lang="en-US" sz="1400" dirty="0">
              <a:solidFill>
                <a:schemeClr val="tx1"/>
              </a:solidFill>
            </a:endParaRPr>
          </a:p>
          <a:p>
            <a:pPr marL="342797" indent="-342797" algn="just">
              <a:spcBef>
                <a:spcPct val="20000"/>
              </a:spcBef>
              <a:buFontTx/>
              <a:buAutoNum type="arabicPeriod"/>
              <a:defRPr/>
            </a:pPr>
            <a:endParaRPr lang="en-US" sz="1799" dirty="0"/>
          </a:p>
          <a:p>
            <a:pPr algn="ctr" eaLnBrk="1" hangingPunct="1">
              <a:spcBef>
                <a:spcPct val="20000"/>
              </a:spcBef>
              <a:defRPr/>
            </a:pPr>
            <a:endParaRPr lang="en-US" sz="1799" dirty="0"/>
          </a:p>
        </p:txBody>
      </p:sp>
      <p:sp>
        <p:nvSpPr>
          <p:cNvPr id="10" name="Oval 9"/>
          <p:cNvSpPr/>
          <p:nvPr/>
        </p:nvSpPr>
        <p:spPr>
          <a:xfrm>
            <a:off x="7848143" y="4038441"/>
            <a:ext cx="2742486" cy="27424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en-US" sz="1799"/>
          </a:p>
        </p:txBody>
      </p:sp>
      <p:sp>
        <p:nvSpPr>
          <p:cNvPr id="50186" name="TextBox 10"/>
          <p:cNvSpPr txBox="1">
            <a:spLocks noChangeArrowheads="1"/>
          </p:cNvSpPr>
          <p:nvPr/>
        </p:nvSpPr>
        <p:spPr bwMode="auto">
          <a:xfrm>
            <a:off x="8208413" y="4332055"/>
            <a:ext cx="2044168" cy="211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rgbClr val="000000"/>
                </a:solidFill>
              </a:rPr>
              <a:t>Poor post secondary outcomes:</a:t>
            </a:r>
          </a:p>
          <a:p>
            <a:pPr algn="ctr" eaLnBrk="1" hangingPunct="1"/>
            <a:r>
              <a:rPr lang="en-US" altLang="en-US" sz="1600">
                <a:solidFill>
                  <a:srgbClr val="000000"/>
                </a:solidFill>
              </a:rPr>
              <a:t>unemployment, incarceration, mental health issues, poor social relationships</a:t>
            </a:r>
          </a:p>
        </p:txBody>
      </p:sp>
      <p:sp>
        <p:nvSpPr>
          <p:cNvPr id="50187" name="TextBox 11"/>
          <p:cNvSpPr txBox="1">
            <a:spLocks noChangeArrowheads="1"/>
          </p:cNvSpPr>
          <p:nvPr/>
        </p:nvSpPr>
        <p:spPr bwMode="auto">
          <a:xfrm>
            <a:off x="8075098" y="610337"/>
            <a:ext cx="2209225" cy="2504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a:solidFill>
                  <a:schemeClr val="tx1"/>
                </a:solidFill>
              </a:rPr>
              <a:t>Increase in graduation,</a:t>
            </a:r>
          </a:p>
          <a:p>
            <a:pPr algn="ctr" eaLnBrk="1" hangingPunct="1"/>
            <a:r>
              <a:rPr lang="en-US" altLang="en-US" sz="1400">
                <a:solidFill>
                  <a:schemeClr val="tx1"/>
                </a:solidFill>
              </a:rPr>
              <a:t>Decrease in dropouts,</a:t>
            </a:r>
          </a:p>
          <a:p>
            <a:pPr algn="ctr" eaLnBrk="1" hangingPunct="1"/>
            <a:r>
              <a:rPr lang="en-US" altLang="en-US" sz="1400">
                <a:solidFill>
                  <a:schemeClr val="tx1"/>
                </a:solidFill>
              </a:rPr>
              <a:t>Reduced restraint and seclusion,</a:t>
            </a:r>
          </a:p>
          <a:p>
            <a:pPr algn="ctr" eaLnBrk="1" hangingPunct="1"/>
            <a:r>
              <a:rPr lang="en-US" altLang="en-US" sz="1400">
                <a:solidFill>
                  <a:schemeClr val="tx1"/>
                </a:solidFill>
              </a:rPr>
              <a:t>Reduced suspension and expulsion</a:t>
            </a:r>
          </a:p>
          <a:p>
            <a:pPr algn="ctr" eaLnBrk="1" hangingPunct="1"/>
            <a:r>
              <a:rPr lang="en-US" altLang="en-US" sz="1400">
                <a:solidFill>
                  <a:srgbClr val="000000"/>
                </a:solidFill>
              </a:rPr>
              <a:t>Reduced disproportionality</a:t>
            </a:r>
          </a:p>
          <a:p>
            <a:pPr algn="ctr" eaLnBrk="1" hangingPunct="1"/>
            <a:endParaRPr lang="en-US" altLang="en-US" sz="2799">
              <a:solidFill>
                <a:srgbClr val="8CC63F"/>
              </a:solidFill>
            </a:endParaRPr>
          </a:p>
        </p:txBody>
      </p:sp>
      <p:sp>
        <p:nvSpPr>
          <p:cNvPr id="50188" name="TextBox 17"/>
          <p:cNvSpPr txBox="1">
            <a:spLocks noChangeArrowheads="1"/>
          </p:cNvSpPr>
          <p:nvPr/>
        </p:nvSpPr>
        <p:spPr bwMode="auto">
          <a:xfrm>
            <a:off x="7905971" y="3200462"/>
            <a:ext cx="2614137"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399" dirty="0">
                <a:solidFill>
                  <a:schemeClr val="tx1"/>
                </a:solidFill>
              </a:rPr>
              <a:t>Distal Outcomes</a:t>
            </a:r>
          </a:p>
        </p:txBody>
      </p:sp>
      <p:sp>
        <p:nvSpPr>
          <p:cNvPr id="22" name="Right Arrow 21"/>
          <p:cNvSpPr/>
          <p:nvPr/>
        </p:nvSpPr>
        <p:spPr>
          <a:xfrm rot="20003966">
            <a:off x="6480078" y="2154570"/>
            <a:ext cx="1634699" cy="761802"/>
          </a:xfrm>
          <a:prstGeom prst="rightArrow">
            <a:avLst/>
          </a:prstGeom>
          <a:solidFill>
            <a:srgbClr val="8CC63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en-US" sz="1799"/>
          </a:p>
        </p:txBody>
      </p:sp>
      <p:sp>
        <p:nvSpPr>
          <p:cNvPr id="23" name="Right Arrow 22"/>
          <p:cNvSpPr/>
          <p:nvPr/>
        </p:nvSpPr>
        <p:spPr>
          <a:xfrm rot="1634192">
            <a:off x="6275158" y="3763938"/>
            <a:ext cx="1994897" cy="7491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en-US" sz="1799"/>
          </a:p>
        </p:txBody>
      </p:sp>
      <p:sp>
        <p:nvSpPr>
          <p:cNvPr id="50191" name="TextBox 23"/>
          <p:cNvSpPr txBox="1">
            <a:spLocks noChangeArrowheads="1"/>
          </p:cNvSpPr>
          <p:nvPr/>
        </p:nvSpPr>
        <p:spPr bwMode="auto">
          <a:xfrm rot="1641031">
            <a:off x="6192925" y="3804538"/>
            <a:ext cx="2159361" cy="523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799" dirty="0">
                <a:solidFill>
                  <a:schemeClr val="tx1"/>
                </a:solidFill>
              </a:rPr>
              <a:t>Ineffective</a:t>
            </a:r>
          </a:p>
        </p:txBody>
      </p:sp>
      <p:sp>
        <p:nvSpPr>
          <p:cNvPr id="50192" name="TextBox 26"/>
          <p:cNvSpPr txBox="1">
            <a:spLocks noChangeArrowheads="1"/>
          </p:cNvSpPr>
          <p:nvPr/>
        </p:nvSpPr>
        <p:spPr bwMode="auto">
          <a:xfrm rot="-1589521">
            <a:off x="6371738" y="2281071"/>
            <a:ext cx="1694255" cy="523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799">
                <a:solidFill>
                  <a:srgbClr val="000000"/>
                </a:solidFill>
              </a:rPr>
              <a:t>Effective</a:t>
            </a:r>
          </a:p>
        </p:txBody>
      </p:sp>
      <p:sp>
        <p:nvSpPr>
          <p:cNvPr id="50193" name="TextBox 27"/>
          <p:cNvSpPr txBox="1">
            <a:spLocks noChangeArrowheads="1"/>
          </p:cNvSpPr>
          <p:nvPr/>
        </p:nvSpPr>
        <p:spPr bwMode="auto">
          <a:xfrm>
            <a:off x="1525190" y="153256"/>
            <a:ext cx="5713512" cy="707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999">
                <a:solidFill>
                  <a:srgbClr val="8CC63F"/>
                </a:solidFill>
              </a:rPr>
              <a:t>Tier 3 Support Systems</a:t>
            </a:r>
          </a:p>
        </p:txBody>
      </p:sp>
      <p:sp>
        <p:nvSpPr>
          <p:cNvPr id="50194" name="TextBox 30"/>
          <p:cNvSpPr txBox="1">
            <a:spLocks noChangeArrowheads="1"/>
          </p:cNvSpPr>
          <p:nvPr/>
        </p:nvSpPr>
        <p:spPr bwMode="auto">
          <a:xfrm flipH="1">
            <a:off x="2308293" y="5879549"/>
            <a:ext cx="3987046" cy="538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a:solidFill>
                  <a:srgbClr val="004C8A"/>
                </a:solidFill>
                <a:latin typeface="Century Gothic" panose="020B0502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pPr>
            <a:r>
              <a:rPr lang="en-US" altLang="en-US" sz="1100" dirty="0">
                <a:solidFill>
                  <a:srgbClr val="000000"/>
                </a:solidFill>
              </a:rPr>
              <a:t>Professional development, data based problem solving, systems restructuring. etc</a:t>
            </a:r>
            <a:r>
              <a:rPr lang="en-US" altLang="en-US" sz="1799" dirty="0">
                <a:solidFill>
                  <a:srgbClr val="000000"/>
                </a:solidFill>
              </a:rPr>
              <a:t>.</a:t>
            </a:r>
          </a:p>
        </p:txBody>
      </p:sp>
    </p:spTree>
    <p:extLst>
      <p:ext uri="{BB962C8B-B14F-4D97-AF65-F5344CB8AC3E}">
        <p14:creationId xmlns:p14="http://schemas.microsoft.com/office/powerpoint/2010/main" val="1006297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0515600" cy="1325563"/>
          </a:xfrm>
        </p:spPr>
        <p:txBody>
          <a:bodyPr/>
          <a:lstStyle/>
          <a:p>
            <a:r>
              <a:rPr lang="en-US" dirty="0" smtClean="0"/>
              <a:t>Delaware-PBS PTR Coaching Model</a:t>
            </a:r>
            <a:endParaRPr lang="en-US" dirty="0"/>
          </a:p>
        </p:txBody>
      </p:sp>
      <p:pic>
        <p:nvPicPr>
          <p:cNvPr id="6" name="Picture 5"/>
          <p:cNvPicPr>
            <a:picLocks noChangeAspect="1"/>
          </p:cNvPicPr>
          <p:nvPr/>
        </p:nvPicPr>
        <p:blipFill>
          <a:blip r:embed="rId3"/>
          <a:stretch>
            <a:fillRect/>
          </a:stretch>
        </p:blipFill>
        <p:spPr>
          <a:xfrm>
            <a:off x="6425184" y="1978148"/>
            <a:ext cx="5514975" cy="3771900"/>
          </a:xfrm>
          <a:prstGeom prst="rect">
            <a:avLst/>
          </a:prstGeom>
        </p:spPr>
      </p:pic>
      <p:pic>
        <p:nvPicPr>
          <p:cNvPr id="5" name="Content Placeholder 4"/>
          <p:cNvPicPr>
            <a:picLocks noGrp="1" noChangeAspect="1"/>
          </p:cNvPicPr>
          <p:nvPr>
            <p:ph sz="half" idx="1"/>
          </p:nvPr>
        </p:nvPicPr>
        <p:blipFill>
          <a:blip r:embed="rId4"/>
          <a:stretch>
            <a:fillRect/>
          </a:stretch>
        </p:blipFill>
        <p:spPr>
          <a:xfrm>
            <a:off x="326136" y="1325563"/>
            <a:ext cx="6099048" cy="5077070"/>
          </a:xfrm>
          <a:prstGeom prst="rect">
            <a:avLst/>
          </a:prstGeom>
        </p:spPr>
      </p:pic>
      <p:sp>
        <p:nvSpPr>
          <p:cNvPr id="7" name="Oval 6"/>
          <p:cNvSpPr/>
          <p:nvPr/>
        </p:nvSpPr>
        <p:spPr>
          <a:xfrm>
            <a:off x="1658112" y="1325563"/>
            <a:ext cx="2316480" cy="2210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38784" y="2734350"/>
            <a:ext cx="1877568" cy="646331"/>
          </a:xfrm>
          <a:prstGeom prst="rect">
            <a:avLst/>
          </a:prstGeom>
          <a:solidFill>
            <a:schemeClr val="bg2"/>
          </a:solidFill>
        </p:spPr>
        <p:txBody>
          <a:bodyPr wrap="square" rtlCol="0">
            <a:spAutoFit/>
          </a:bodyPr>
          <a:lstStyle/>
          <a:p>
            <a:pPr algn="ctr"/>
            <a:r>
              <a:rPr lang="en-US" dirty="0" smtClean="0"/>
              <a:t>Job Embedded Coaching</a:t>
            </a:r>
            <a:endParaRPr lang="en-US" dirty="0"/>
          </a:p>
        </p:txBody>
      </p:sp>
    </p:spTree>
    <p:extLst>
      <p:ext uri="{BB962C8B-B14F-4D97-AF65-F5344CB8AC3E}">
        <p14:creationId xmlns:p14="http://schemas.microsoft.com/office/powerpoint/2010/main" val="2610063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457063" indent="-457063"/>
            <a:r>
              <a:rPr lang="en-US" dirty="0">
                <a:solidFill>
                  <a:schemeClr val="tx1"/>
                </a:solidFill>
              </a:rPr>
              <a:t>Tool used to:</a:t>
            </a:r>
          </a:p>
          <a:p>
            <a:pPr marL="856993" lvl="1" indent="-457063"/>
            <a:r>
              <a:rPr lang="en-US" dirty="0"/>
              <a:t>Identify professional development needs for FBA/BIP Facilitators</a:t>
            </a:r>
          </a:p>
          <a:p>
            <a:pPr marL="856993" lvl="1" indent="-457063"/>
            <a:r>
              <a:rPr lang="en-US" dirty="0">
                <a:solidFill>
                  <a:schemeClr val="tx1"/>
                </a:solidFill>
              </a:rPr>
              <a:t>Establish baseline and ongoing improvement</a:t>
            </a:r>
          </a:p>
          <a:p>
            <a:pPr marL="856993" lvl="1" indent="-457063"/>
            <a:r>
              <a:rPr lang="en-US" dirty="0"/>
              <a:t>Can be used as self-assessment, external assessment or combination</a:t>
            </a:r>
            <a:endParaRPr lang="en-US" dirty="0">
              <a:solidFill>
                <a:schemeClr val="tx1"/>
              </a:solidFill>
            </a:endParaRPr>
          </a:p>
        </p:txBody>
      </p:sp>
      <p:sp>
        <p:nvSpPr>
          <p:cNvPr id="4" name="Title 3"/>
          <p:cNvSpPr>
            <a:spLocks noGrp="1"/>
          </p:cNvSpPr>
          <p:nvPr>
            <p:ph type="title"/>
          </p:nvPr>
        </p:nvSpPr>
        <p:spPr/>
        <p:txBody>
          <a:bodyPr/>
          <a:lstStyle/>
          <a:p>
            <a:r>
              <a:rPr lang="en-US" dirty="0">
                <a:solidFill>
                  <a:schemeClr val="tx1"/>
                </a:solidFill>
              </a:rPr>
              <a:t>Tier 3 IC Map</a:t>
            </a:r>
          </a:p>
        </p:txBody>
      </p:sp>
      <p:pic>
        <p:nvPicPr>
          <p:cNvPr id="5" name="Picture 4"/>
          <p:cNvPicPr/>
          <p:nvPr/>
        </p:nvPicPr>
        <p:blipFill rotWithShape="1">
          <a:blip r:embed="rId3"/>
          <a:srcRect l="8268" t="14551" r="52485" b="8046"/>
          <a:stretch/>
        </p:blipFill>
        <p:spPr bwMode="auto">
          <a:xfrm>
            <a:off x="6231638" y="183354"/>
            <a:ext cx="5798982" cy="6544060"/>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542555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half" idx="1"/>
          </p:nvPr>
        </p:nvPicPr>
        <p:blipFill rotWithShape="1">
          <a:blip r:embed="rId3"/>
          <a:srcRect l="6173" t="17512" r="50373" b="13251"/>
          <a:stretch/>
        </p:blipFill>
        <p:spPr bwMode="auto">
          <a:xfrm>
            <a:off x="246850" y="1015389"/>
            <a:ext cx="10802719" cy="5183968"/>
          </a:xfrm>
          <a:prstGeom prst="rect">
            <a:avLst/>
          </a:prstGeom>
          <a:ln>
            <a:noFill/>
          </a:ln>
          <a:extLst>
            <a:ext uri="{53640926-AAD7-44d8-BBD7-CCE9431645EC}">
              <a14:shadowObscured xmlns="" xmlns:a14="http://schemas.microsoft.com/office/drawing/2010/main"/>
            </a:ext>
          </a:extLst>
        </p:spPr>
      </p:pic>
      <p:sp>
        <p:nvSpPr>
          <p:cNvPr id="2" name="Title 1"/>
          <p:cNvSpPr>
            <a:spLocks noGrp="1"/>
          </p:cNvSpPr>
          <p:nvPr>
            <p:ph type="title"/>
          </p:nvPr>
        </p:nvSpPr>
        <p:spPr>
          <a:xfrm>
            <a:off x="1587" y="-964"/>
            <a:ext cx="10512862" cy="1325218"/>
          </a:xfrm>
        </p:spPr>
        <p:txBody>
          <a:bodyPr>
            <a:noAutofit/>
          </a:bodyPr>
          <a:lstStyle/>
          <a:p>
            <a:r>
              <a:rPr lang="en-US" sz="2799" dirty="0"/>
              <a:t>Coach-</a:t>
            </a:r>
            <a:r>
              <a:rPr lang="en-US" sz="2799" dirty="0" err="1"/>
              <a:t>Coachee</a:t>
            </a:r>
            <a:r>
              <a:rPr lang="en-US" sz="2799" dirty="0"/>
              <a:t> Pre-Planning Form</a:t>
            </a:r>
          </a:p>
        </p:txBody>
      </p:sp>
    </p:spTree>
    <p:extLst>
      <p:ext uri="{BB962C8B-B14F-4D97-AF65-F5344CB8AC3E}">
        <p14:creationId xmlns:p14="http://schemas.microsoft.com/office/powerpoint/2010/main" val="2568808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566672"/>
            <a:ext cx="5180251" cy="4350205"/>
          </a:xfrm>
        </p:spPr>
        <p:txBody>
          <a:bodyPr/>
          <a:lstStyle/>
          <a:p>
            <a:pPr marL="457063" indent="-457063"/>
            <a:r>
              <a:rPr lang="en-US" dirty="0">
                <a:solidFill>
                  <a:schemeClr val="tx1"/>
                </a:solidFill>
              </a:rPr>
              <a:t>Provides structured ongoing feedback to facilitators on the quality of products</a:t>
            </a:r>
          </a:p>
          <a:p>
            <a:pPr marL="457063" indent="-457063"/>
            <a:r>
              <a:rPr lang="en-US" dirty="0">
                <a:solidFill>
                  <a:schemeClr val="tx1"/>
                </a:solidFill>
              </a:rPr>
              <a:t>Can be used as an ongoing progress monitoring tool</a:t>
            </a:r>
          </a:p>
        </p:txBody>
      </p:sp>
      <p:pic>
        <p:nvPicPr>
          <p:cNvPr id="5" name="Content Placeholder 4"/>
          <p:cNvPicPr>
            <a:picLocks noGrp="1"/>
          </p:cNvPicPr>
          <p:nvPr>
            <p:ph sz="half" idx="2"/>
          </p:nvPr>
        </p:nvPicPr>
        <p:blipFill rotWithShape="1">
          <a:blip r:embed="rId3"/>
          <a:stretch/>
        </p:blipFill>
        <p:spPr bwMode="auto">
          <a:xfrm>
            <a:off x="6197601" y="2832190"/>
            <a:ext cx="5383212" cy="1909585"/>
          </a:xfrm>
          <a:prstGeom prst="rect">
            <a:avLst/>
          </a:prstGeom>
          <a:ln>
            <a:solidFill>
              <a:schemeClr val="tx1"/>
            </a:solidFill>
          </a:ln>
          <a:extLst>
            <a:ext uri="{53640926-AAD7-44d8-BBD7-CCE9431645EC}">
              <a14:shadowObscured xmlns="" xmlns:a14="http://schemas.microsoft.com/office/drawing/2010/main"/>
            </a:ext>
          </a:extLst>
        </p:spPr>
      </p:pic>
      <p:sp>
        <p:nvSpPr>
          <p:cNvPr id="2" name="Title 1"/>
          <p:cNvSpPr>
            <a:spLocks noGrp="1"/>
          </p:cNvSpPr>
          <p:nvPr>
            <p:ph type="title"/>
          </p:nvPr>
        </p:nvSpPr>
        <p:spPr/>
        <p:txBody>
          <a:bodyPr/>
          <a:lstStyle/>
          <a:p>
            <a:r>
              <a:rPr lang="en-US" sz="3999" dirty="0"/>
              <a:t>Systematic Review of Products</a:t>
            </a:r>
          </a:p>
        </p:txBody>
      </p:sp>
    </p:spTree>
    <p:extLst>
      <p:ext uri="{BB962C8B-B14F-4D97-AF65-F5344CB8AC3E}">
        <p14:creationId xmlns:p14="http://schemas.microsoft.com/office/powerpoint/2010/main" val="2892108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sz="half" idx="1"/>
          </p:nvPr>
        </p:nvSpPr>
        <p:spPr>
          <a:xfrm>
            <a:off x="167640" y="1897622"/>
            <a:ext cx="3197353" cy="3680230"/>
          </a:xfrm>
        </p:spPr>
        <p:txBody>
          <a:bodyPr>
            <a:normAutofit fontScale="85000" lnSpcReduction="10000"/>
          </a:bodyPr>
          <a:lstStyle/>
          <a:p>
            <a:pPr>
              <a:buFontTx/>
              <a:buChar char="•"/>
            </a:pPr>
            <a:r>
              <a:rPr lang="en-US" altLang="en-US" dirty="0">
                <a:solidFill>
                  <a:schemeClr val="tx1"/>
                </a:solidFill>
              </a:rPr>
              <a:t>One Big Idea:</a:t>
            </a:r>
          </a:p>
          <a:p>
            <a:pPr lvl="1"/>
            <a:r>
              <a:rPr lang="en-US" altLang="en-US" dirty="0">
                <a:latin typeface="Arial" panose="020B0604020202020204" pitchFamily="34" charset="0"/>
              </a:rPr>
              <a:t>If a district does not have a functional data system that can review data at multiple levels (e.g., student, teacher, school, district) across all three tiers of support, the district will be unable to implement an effective tier 3 process.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976140615"/>
              </p:ext>
            </p:extLst>
          </p:nvPr>
        </p:nvGraphicFramePr>
        <p:xfrm>
          <a:off x="3486913" y="1414272"/>
          <a:ext cx="8403336" cy="4669536"/>
        </p:xfrm>
        <a:graphic>
          <a:graphicData uri="http://schemas.openxmlformats.org/drawingml/2006/table">
            <a:tbl>
              <a:tblPr firstRow="1" firstCol="1" bandRow="1">
                <a:tableStyleId>{793D81CF-94F2-401A-BA57-92F5A7B2D0C5}</a:tableStyleId>
              </a:tblPr>
              <a:tblGrid>
                <a:gridCol w="2919393">
                  <a:extLst>
                    <a:ext uri="{9D8B030D-6E8A-4147-A177-3AD203B41FA5}">
                      <a16:colId xmlns:a16="http://schemas.microsoft.com/office/drawing/2014/main" val="20000"/>
                    </a:ext>
                  </a:extLst>
                </a:gridCol>
                <a:gridCol w="2580679">
                  <a:extLst>
                    <a:ext uri="{9D8B030D-6E8A-4147-A177-3AD203B41FA5}">
                      <a16:colId xmlns:a16="http://schemas.microsoft.com/office/drawing/2014/main" val="20001"/>
                    </a:ext>
                  </a:extLst>
                </a:gridCol>
                <a:gridCol w="2903264">
                  <a:extLst>
                    <a:ext uri="{9D8B030D-6E8A-4147-A177-3AD203B41FA5}">
                      <a16:colId xmlns:a16="http://schemas.microsoft.com/office/drawing/2014/main" val="20002"/>
                    </a:ext>
                  </a:extLst>
                </a:gridCol>
              </a:tblGrid>
              <a:tr h="402336">
                <a:tc>
                  <a:txBody>
                    <a:bodyPr/>
                    <a:lstStyle/>
                    <a:p>
                      <a:pPr marL="0" marR="0" algn="ctr">
                        <a:lnSpc>
                          <a:spcPct val="125000"/>
                        </a:lnSpc>
                        <a:spcBef>
                          <a:spcPts val="0"/>
                        </a:spcBef>
                        <a:spcAft>
                          <a:spcPts val="0"/>
                        </a:spcAft>
                      </a:pPr>
                      <a:r>
                        <a:rPr lang="en-US" sz="1600" dirty="0">
                          <a:effectLst/>
                        </a:rPr>
                        <a:t>Tier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498" marR="46498" marT="0" marB="0"/>
                </a:tc>
                <a:tc>
                  <a:txBody>
                    <a:bodyPr/>
                    <a:lstStyle/>
                    <a:p>
                      <a:pPr marL="0" marR="0" algn="ctr">
                        <a:lnSpc>
                          <a:spcPct val="125000"/>
                        </a:lnSpc>
                        <a:spcBef>
                          <a:spcPts val="0"/>
                        </a:spcBef>
                        <a:spcAft>
                          <a:spcPts val="0"/>
                        </a:spcAft>
                      </a:pPr>
                      <a:r>
                        <a:rPr lang="en-US" sz="1600" dirty="0">
                          <a:effectLst/>
                        </a:rPr>
                        <a:t>Tier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498" marR="46498" marT="0" marB="0"/>
                </a:tc>
                <a:tc>
                  <a:txBody>
                    <a:bodyPr/>
                    <a:lstStyle/>
                    <a:p>
                      <a:pPr marL="0" marR="0" algn="ctr">
                        <a:lnSpc>
                          <a:spcPct val="125000"/>
                        </a:lnSpc>
                        <a:spcBef>
                          <a:spcPts val="0"/>
                        </a:spcBef>
                        <a:spcAft>
                          <a:spcPts val="0"/>
                        </a:spcAft>
                      </a:pPr>
                      <a:r>
                        <a:rPr lang="en-US" sz="1600" dirty="0">
                          <a:effectLst/>
                        </a:rPr>
                        <a:t>Tier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498" marR="46498" marT="0" marB="0"/>
                </a:tc>
                <a:extLst>
                  <a:ext uri="{0D108BD9-81ED-4DB2-BD59-A6C34878D82A}">
                    <a16:rowId xmlns:a16="http://schemas.microsoft.com/office/drawing/2014/main" val="10000"/>
                  </a:ext>
                </a:extLst>
              </a:tr>
              <a:tr h="3863719">
                <a:tc>
                  <a:txBody>
                    <a:bodyPr/>
                    <a:lstStyle/>
                    <a:p>
                      <a:pPr marL="342900" marR="0" lvl="0" indent="-342900">
                        <a:lnSpc>
                          <a:spcPct val="125000"/>
                        </a:lnSpc>
                        <a:spcBef>
                          <a:spcPts val="0"/>
                        </a:spcBef>
                        <a:spcAft>
                          <a:spcPts val="0"/>
                        </a:spcAft>
                        <a:buFont typeface="Symbol" panose="05050102010706020507" pitchFamily="18" charset="2"/>
                        <a:buChar char=""/>
                      </a:pPr>
                      <a:r>
                        <a:rPr lang="en-US" sz="1600" b="0" dirty="0">
                          <a:effectLst/>
                        </a:rPr>
                        <a:t>Office discipline referrals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Attendance</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In-school suspensions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Out-of-school suspensions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Restraint\seclusion</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Fidelity of tier 1 implementation</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Classroom management system (minors incidents)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SESIR </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Climate surveys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Social, Emotional and Behavior Screening Tools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498" marR="46498"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600" b="0" dirty="0">
                          <a:effectLst/>
                        </a:rPr>
                        <a:t>Daily Progress Monitoring systems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Intervention specific monitoring systems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Fidelity of tier 2 Implementation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498" marR="46498"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600" b="0" dirty="0">
                          <a:effectLst/>
                        </a:rPr>
                        <a:t>Systematic direct observation data systems (frequency, duration, rate, etc.)</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Direct behavior rating scales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Time sampling data systems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Antecedent, Behavior, Consequence Observations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Interviews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Surveys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Checklists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Record reviews/Permanent Products</a:t>
                      </a:r>
                    </a:p>
                    <a:p>
                      <a:pPr marL="342900" marR="0" lvl="0" indent="-342900">
                        <a:lnSpc>
                          <a:spcPct val="125000"/>
                        </a:lnSpc>
                        <a:spcBef>
                          <a:spcPts val="0"/>
                        </a:spcBef>
                        <a:spcAft>
                          <a:spcPts val="0"/>
                        </a:spcAft>
                        <a:buFont typeface="Symbol" panose="05050102010706020507" pitchFamily="18" charset="2"/>
                        <a:buChar char=""/>
                      </a:pPr>
                      <a:r>
                        <a:rPr lang="en-US" sz="1600" b="0" dirty="0">
                          <a:effectLst/>
                        </a:rPr>
                        <a:t>Fidelity of tier 3 Implementation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498" marR="46498" marT="0" marB="0"/>
                </a:tc>
                <a:extLst>
                  <a:ext uri="{0D108BD9-81ED-4DB2-BD59-A6C34878D82A}">
                    <a16:rowId xmlns:a16="http://schemas.microsoft.com/office/drawing/2014/main" val="10001"/>
                  </a:ext>
                </a:extLst>
              </a:tr>
            </a:tbl>
          </a:graphicData>
        </a:graphic>
      </p:graphicFrame>
      <p:sp>
        <p:nvSpPr>
          <p:cNvPr id="44034" name="Title 1"/>
          <p:cNvSpPr>
            <a:spLocks noGrp="1"/>
          </p:cNvSpPr>
          <p:nvPr>
            <p:ph type="title"/>
          </p:nvPr>
        </p:nvSpPr>
        <p:spPr>
          <a:xfrm>
            <a:off x="167640" y="0"/>
            <a:ext cx="10515600" cy="1325563"/>
          </a:xfrm>
        </p:spPr>
        <p:txBody>
          <a:bodyPr>
            <a:noAutofit/>
          </a:bodyPr>
          <a:lstStyle/>
          <a:p>
            <a:r>
              <a:rPr lang="en-US" altLang="en-US" sz="3599" dirty="0"/>
              <a:t>Ensure 4: Sufficient district &amp; school infrastructure </a:t>
            </a:r>
          </a:p>
        </p:txBody>
      </p:sp>
      <p:sp>
        <p:nvSpPr>
          <p:cNvPr id="4" name="TextBox 3"/>
          <p:cNvSpPr txBox="1"/>
          <p:nvPr/>
        </p:nvSpPr>
        <p:spPr>
          <a:xfrm>
            <a:off x="7943048" y="6149911"/>
            <a:ext cx="4037548" cy="305148"/>
          </a:xfrm>
          <a:prstGeom prst="rect">
            <a:avLst/>
          </a:prstGeom>
          <a:noFill/>
        </p:spPr>
        <p:txBody>
          <a:bodyPr wrap="square" rtlCol="0">
            <a:spAutoFit/>
          </a:bodyPr>
          <a:lstStyle/>
          <a:p>
            <a:pPr>
              <a:lnSpc>
                <a:spcPct val="125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Table 8: </a:t>
            </a:r>
            <a:r>
              <a:rPr lang="en-US" sz="1200" i="1" dirty="0">
                <a:latin typeface="Times New Roman" panose="02020603050405020304" pitchFamily="18" charset="0"/>
                <a:ea typeface="Calibri" panose="020F0502020204030204" pitchFamily="34" charset="0"/>
                <a:cs typeface="Times New Roman" panose="02020603050405020304" pitchFamily="18" charset="0"/>
              </a:rPr>
              <a:t>Possible Data Sources to Support MTSS for Behavior</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086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Data Systems</a:t>
            </a:r>
          </a:p>
        </p:txBody>
      </p:sp>
      <p:sp>
        <p:nvSpPr>
          <p:cNvPr id="7" name="Content Placeholder 6"/>
          <p:cNvSpPr>
            <a:spLocks noGrp="1"/>
          </p:cNvSpPr>
          <p:nvPr>
            <p:ph idx="1"/>
          </p:nvPr>
        </p:nvSpPr>
        <p:spPr/>
        <p:txBody>
          <a:bodyPr>
            <a:normAutofit/>
          </a:bodyPr>
          <a:lstStyle/>
          <a:p>
            <a:r>
              <a:rPr lang="en-US"/>
              <a:t>Do you have a data system that does the following:</a:t>
            </a:r>
          </a:p>
          <a:p>
            <a:pPr lvl="1"/>
            <a:r>
              <a:rPr lang="en-US"/>
              <a:t>Identify students needing tier 3 supports</a:t>
            </a:r>
          </a:p>
          <a:p>
            <a:pPr lvl="1"/>
            <a:r>
              <a:rPr lang="en-US"/>
              <a:t>Provide baseline (pre-intervention) data that lets you know how all students needing t3 are doing before intervention and post (after intervention)-how all students are doing after intervention</a:t>
            </a:r>
          </a:p>
          <a:p>
            <a:pPr lvl="1"/>
            <a:r>
              <a:rPr lang="en-US"/>
              <a:t>Drill into data by looking at students in specific schools, grade levels, categories, classrooms</a:t>
            </a:r>
          </a:p>
          <a:p>
            <a:pPr lvl="1"/>
            <a:r>
              <a:rPr lang="en-US"/>
              <a:t>Provide fidelity data</a:t>
            </a:r>
          </a:p>
          <a:p>
            <a:pPr lvl="1"/>
            <a:r>
              <a:rPr lang="en-US"/>
              <a:t>Identify the specific problem and replacement behaviors</a:t>
            </a:r>
          </a:p>
          <a:p>
            <a:pPr lvl="1"/>
            <a:r>
              <a:rPr lang="en-US"/>
              <a:t>Identifies the interventions being implemented</a:t>
            </a:r>
          </a:p>
          <a:p>
            <a:r>
              <a:rPr lang="en-US"/>
              <a:t>Data are required for making data-based decisions</a:t>
            </a:r>
          </a:p>
          <a:p>
            <a:pPr lvl="1"/>
            <a:endParaRPr lang="en-US" dirty="0"/>
          </a:p>
        </p:txBody>
      </p:sp>
      <p:sp>
        <p:nvSpPr>
          <p:cNvPr id="5" name="Slide Number Placeholder 4"/>
          <p:cNvSpPr>
            <a:spLocks noGrp="1"/>
          </p:cNvSpPr>
          <p:nvPr>
            <p:ph type="sldNum" sz="quarter" idx="4"/>
          </p:nvPr>
        </p:nvSpPr>
        <p:spPr>
          <a:xfrm>
            <a:off x="8430604" y="6367993"/>
            <a:ext cx="812588" cy="365125"/>
          </a:xfrm>
          <a:prstGeom prst="rect">
            <a:avLst/>
          </a:prstGeom>
        </p:spPr>
        <p:txBody>
          <a:bodyPr/>
          <a:lstStyle>
            <a:defPPr>
              <a:defRPr lang="en-US"/>
            </a:defPPr>
            <a:lvl1pPr marL="0" algn="r" defTabSz="914400" rtl="0" eaLnBrk="1" latinLnBrk="0" hangingPunct="1">
              <a:defRPr sz="11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4F8DD-7804-4F7D-91B6-26F9462BFA1A}" type="slidenum">
              <a:rPr lang="en-US" smtClean="0"/>
              <a:pPr/>
              <a:t>35</a:t>
            </a:fld>
            <a:endParaRPr lang="en-US" dirty="0"/>
          </a:p>
        </p:txBody>
      </p:sp>
    </p:spTree>
    <p:extLst>
      <p:ext uri="{BB962C8B-B14F-4D97-AF65-F5344CB8AC3E}">
        <p14:creationId xmlns:p14="http://schemas.microsoft.com/office/powerpoint/2010/main" val="4182640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5191" y="6141332"/>
            <a:ext cx="184102" cy="366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99">
              <a:latin typeface="Arial" panose="020B0604020202020204" pitchFamily="34" charset="0"/>
            </a:endParaRPr>
          </a:p>
        </p:txBody>
      </p:sp>
      <p:sp>
        <p:nvSpPr>
          <p:cNvPr id="92163" name="Text Box 3"/>
          <p:cNvSpPr txBox="1">
            <a:spLocks noChangeArrowheads="1"/>
          </p:cNvSpPr>
          <p:nvPr/>
        </p:nvSpPr>
        <p:spPr bwMode="auto">
          <a:xfrm>
            <a:off x="3261463" y="1637181"/>
            <a:ext cx="184102" cy="641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99">
              <a:latin typeface="Arial" panose="020B0604020202020204" pitchFamily="34" charset="0"/>
            </a:endParaRPr>
          </a:p>
          <a:p>
            <a:pPr eaLnBrk="1" hangingPunct="1">
              <a:spcBef>
                <a:spcPct val="0"/>
              </a:spcBef>
              <a:buFontTx/>
              <a:buNone/>
            </a:pPr>
            <a:endParaRPr lang="en-US" altLang="en-US" sz="1799">
              <a:latin typeface="Arial" panose="020B0604020202020204" pitchFamily="34" charset="0"/>
            </a:endParaRPr>
          </a:p>
        </p:txBody>
      </p:sp>
      <p:sp>
        <p:nvSpPr>
          <p:cNvPr id="92164" name="Rectangle 4"/>
          <p:cNvSpPr>
            <a:spLocks noChangeArrowheads="1"/>
          </p:cNvSpPr>
          <p:nvPr/>
        </p:nvSpPr>
        <p:spPr bwMode="auto">
          <a:xfrm>
            <a:off x="1433142" y="2871417"/>
            <a:ext cx="184683" cy="369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99">
              <a:latin typeface="Arial" panose="020B0604020202020204" pitchFamily="34" charset="0"/>
            </a:endParaRPr>
          </a:p>
        </p:txBody>
      </p:sp>
      <p:sp>
        <p:nvSpPr>
          <p:cNvPr id="92165" name="Rectangle 5"/>
          <p:cNvSpPr>
            <a:spLocks noChangeArrowheads="1"/>
          </p:cNvSpPr>
          <p:nvPr/>
        </p:nvSpPr>
        <p:spPr bwMode="auto">
          <a:xfrm>
            <a:off x="1982273" y="224674"/>
            <a:ext cx="8411559" cy="731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799" b="1" dirty="0">
                <a:latin typeface="Arial" panose="020B0604020202020204" pitchFamily="34" charset="0"/>
                <a:cs typeface="Times New Roman" panose="02020603050405020304" pitchFamily="18" charset="0"/>
              </a:rPr>
              <a:t>Case Study 1- Mike: Behavior Rating Scale    </a:t>
            </a:r>
            <a:endParaRPr lang="en-US" altLang="en-US" sz="2799" dirty="0">
              <a:latin typeface="Arial" panose="020B0604020202020204" pitchFamily="34" charset="0"/>
              <a:cs typeface="Times New Roman" panose="02020603050405020304" pitchFamily="18" charset="0"/>
            </a:endParaRPr>
          </a:p>
          <a:p>
            <a:pPr algn="ctr">
              <a:spcBef>
                <a:spcPct val="0"/>
              </a:spcBef>
              <a:buFontTx/>
              <a:buNone/>
            </a:pPr>
            <a:r>
              <a:rPr lang="en-US" altLang="en-US" sz="1400" dirty="0">
                <a:latin typeface="Arial" panose="020B0604020202020204" pitchFamily="34" charset="0"/>
                <a:cs typeface="Times New Roman" panose="02020603050405020304" pitchFamily="18" charset="0"/>
              </a:rPr>
              <a:t>								</a:t>
            </a:r>
          </a:p>
        </p:txBody>
      </p:sp>
      <p:graphicFrame>
        <p:nvGraphicFramePr>
          <p:cNvPr id="44135" name="Group 103"/>
          <p:cNvGraphicFramePr>
            <a:graphicFrameLocks noGrp="1"/>
          </p:cNvGraphicFramePr>
          <p:nvPr>
            <p:ph idx="4294967295"/>
            <p:extLst>
              <p:ext uri="{D42A27DB-BD31-4B8C-83A1-F6EECF244321}">
                <p14:modId xmlns:p14="http://schemas.microsoft.com/office/powerpoint/2010/main" val="1793636767"/>
              </p:ext>
            </p:extLst>
          </p:nvPr>
        </p:nvGraphicFramePr>
        <p:xfrm>
          <a:off x="1525191" y="718257"/>
          <a:ext cx="8608355" cy="5789692"/>
        </p:xfrm>
        <a:graphic>
          <a:graphicData uri="http://schemas.openxmlformats.org/drawingml/2006/table">
            <a:tbl>
              <a:tblPr/>
              <a:tblGrid>
                <a:gridCol w="1509453">
                  <a:extLst>
                    <a:ext uri="{9D8B030D-6E8A-4147-A177-3AD203B41FA5}">
                      <a16:colId xmlns:a16="http://schemas.microsoft.com/office/drawing/2014/main" val="20000"/>
                    </a:ext>
                  </a:extLst>
                </a:gridCol>
                <a:gridCol w="2411138">
                  <a:extLst>
                    <a:ext uri="{9D8B030D-6E8A-4147-A177-3AD203B41FA5}">
                      <a16:colId xmlns:a16="http://schemas.microsoft.com/office/drawing/2014/main" val="20001"/>
                    </a:ext>
                  </a:extLst>
                </a:gridCol>
                <a:gridCol w="386910">
                  <a:extLst>
                    <a:ext uri="{9D8B030D-6E8A-4147-A177-3AD203B41FA5}">
                      <a16:colId xmlns:a16="http://schemas.microsoft.com/office/drawing/2014/main" val="20002"/>
                    </a:ext>
                  </a:extLst>
                </a:gridCol>
                <a:gridCol w="391893">
                  <a:extLst>
                    <a:ext uri="{9D8B030D-6E8A-4147-A177-3AD203B41FA5}">
                      <a16:colId xmlns:a16="http://schemas.microsoft.com/office/drawing/2014/main" val="20003"/>
                    </a:ext>
                  </a:extLst>
                </a:gridCol>
                <a:gridCol w="391893">
                  <a:extLst>
                    <a:ext uri="{9D8B030D-6E8A-4147-A177-3AD203B41FA5}">
                      <a16:colId xmlns:a16="http://schemas.microsoft.com/office/drawing/2014/main" val="20004"/>
                    </a:ext>
                  </a:extLst>
                </a:gridCol>
                <a:gridCol w="390232">
                  <a:extLst>
                    <a:ext uri="{9D8B030D-6E8A-4147-A177-3AD203B41FA5}">
                      <a16:colId xmlns:a16="http://schemas.microsoft.com/office/drawing/2014/main" val="20005"/>
                    </a:ext>
                  </a:extLst>
                </a:gridCol>
                <a:gridCol w="391893">
                  <a:extLst>
                    <a:ext uri="{9D8B030D-6E8A-4147-A177-3AD203B41FA5}">
                      <a16:colId xmlns:a16="http://schemas.microsoft.com/office/drawing/2014/main" val="20006"/>
                    </a:ext>
                  </a:extLst>
                </a:gridCol>
                <a:gridCol w="391893">
                  <a:extLst>
                    <a:ext uri="{9D8B030D-6E8A-4147-A177-3AD203B41FA5}">
                      <a16:colId xmlns:a16="http://schemas.microsoft.com/office/drawing/2014/main" val="20007"/>
                    </a:ext>
                  </a:extLst>
                </a:gridCol>
                <a:gridCol w="390231">
                  <a:extLst>
                    <a:ext uri="{9D8B030D-6E8A-4147-A177-3AD203B41FA5}">
                      <a16:colId xmlns:a16="http://schemas.microsoft.com/office/drawing/2014/main" val="20008"/>
                    </a:ext>
                  </a:extLst>
                </a:gridCol>
                <a:gridCol w="390232">
                  <a:extLst>
                    <a:ext uri="{9D8B030D-6E8A-4147-A177-3AD203B41FA5}">
                      <a16:colId xmlns:a16="http://schemas.microsoft.com/office/drawing/2014/main" val="20009"/>
                    </a:ext>
                  </a:extLst>
                </a:gridCol>
                <a:gridCol w="390231">
                  <a:extLst>
                    <a:ext uri="{9D8B030D-6E8A-4147-A177-3AD203B41FA5}">
                      <a16:colId xmlns:a16="http://schemas.microsoft.com/office/drawing/2014/main" val="20010"/>
                    </a:ext>
                  </a:extLst>
                </a:gridCol>
                <a:gridCol w="390232">
                  <a:extLst>
                    <a:ext uri="{9D8B030D-6E8A-4147-A177-3AD203B41FA5}">
                      <a16:colId xmlns:a16="http://schemas.microsoft.com/office/drawing/2014/main" val="20011"/>
                    </a:ext>
                  </a:extLst>
                </a:gridCol>
                <a:gridCol w="391893">
                  <a:extLst>
                    <a:ext uri="{9D8B030D-6E8A-4147-A177-3AD203B41FA5}">
                      <a16:colId xmlns:a16="http://schemas.microsoft.com/office/drawing/2014/main" val="20012"/>
                    </a:ext>
                  </a:extLst>
                </a:gridCol>
                <a:gridCol w="390231">
                  <a:extLst>
                    <a:ext uri="{9D8B030D-6E8A-4147-A177-3AD203B41FA5}">
                      <a16:colId xmlns:a16="http://schemas.microsoft.com/office/drawing/2014/main" val="20013"/>
                    </a:ext>
                  </a:extLst>
                </a:gridCol>
              </a:tblGrid>
              <a:tr h="48805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Behavior</a:t>
                      </a:r>
                      <a:endPar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5719">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Screaming</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9+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7-8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5-6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3-4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0-2 times</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4803">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Hitting</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8+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6-7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4-5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2-3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0-1 times </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9394">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Expressing Frustration</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30-40%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20-30%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10-20%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0-10%</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1724">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Transition to Non-preferred</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Whimper or squeal</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Louder than indoor voice</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Outdoor play voice</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Louder than outdoor play</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Ear penetrating</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2258" name="TextBox 6"/>
          <p:cNvSpPr txBox="1">
            <a:spLocks noChangeArrowheads="1"/>
          </p:cNvSpPr>
          <p:nvPr/>
        </p:nvSpPr>
        <p:spPr bwMode="auto">
          <a:xfrm rot="-5400000">
            <a:off x="4994564" y="901669"/>
            <a:ext cx="1291888" cy="307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dirty="0">
                <a:latin typeface="Arial" panose="020B0604020202020204" pitchFamily="34" charset="0"/>
              </a:rPr>
              <a:t>    01/15</a:t>
            </a:r>
          </a:p>
        </p:txBody>
      </p:sp>
    </p:spTree>
    <p:extLst>
      <p:ext uri="{BB962C8B-B14F-4D97-AF65-F5344CB8AC3E}">
        <p14:creationId xmlns:p14="http://schemas.microsoft.com/office/powerpoint/2010/main" val="204883358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175" y="42264"/>
            <a:ext cx="8836898" cy="1446173"/>
          </a:xfrm>
          <a:prstGeom prst="rect">
            <a:avLst/>
          </a:prstGeom>
        </p:spPr>
        <p:txBody>
          <a:bodyPr wrap="square">
            <a:spAutoFit/>
          </a:bodyPr>
          <a:lstStyle/>
          <a:p>
            <a:r>
              <a:rPr lang="en-US" sz="1100" dirty="0"/>
              <a:t>Appropriate Behavior: Academic engagement (Seat Work) - Incompatible</a:t>
            </a:r>
          </a:p>
          <a:p>
            <a:r>
              <a:rPr lang="en-US" sz="1100" dirty="0"/>
              <a:t>Monitoring Unit: Afternoon	Functions: Obtain peer attention</a:t>
            </a:r>
          </a:p>
          <a:p>
            <a:r>
              <a:rPr lang="en-US" sz="1100" dirty="0"/>
              <a:t>Monitoring Tool: BRS</a:t>
            </a:r>
          </a:p>
          <a:p>
            <a:r>
              <a:rPr lang="en-US" sz="1100" dirty="0"/>
              <a:t>5(BEST day): On-task all afternoon</a:t>
            </a:r>
          </a:p>
          <a:p>
            <a:r>
              <a:rPr lang="en-US" sz="1100" dirty="0"/>
              <a:t>4: On-task most of afternoon</a:t>
            </a:r>
          </a:p>
          <a:p>
            <a:r>
              <a:rPr lang="en-US" sz="1100" dirty="0"/>
              <a:t>3(AVG. day): On-task some of afternoon</a:t>
            </a:r>
          </a:p>
          <a:p>
            <a:r>
              <a:rPr lang="en-US" sz="1100" dirty="0"/>
              <a:t>2: Rarely on task in afternoon</a:t>
            </a:r>
          </a:p>
          <a:p>
            <a:r>
              <a:rPr lang="en-US" sz="1100" dirty="0"/>
              <a:t>1(WORST day): Not on-task all afternoon</a:t>
            </a:r>
          </a:p>
        </p:txBody>
      </p:sp>
      <p:sp>
        <p:nvSpPr>
          <p:cNvPr id="4" name="AutoShape 4" descr="https://demo.flrtib.org/handlers/Tier3PMchart.ashx?ChartId=Tier3PMBRS&amp;qBehaviorName=Academic%20engagement%20(Seat%20Work)&amp;qGoalLine=5&amp;qStudentName=Gallagher,%20Krystal&amp;qStuId=117&amp;qStartDt=12/1/2014&amp;qEndDt=12/31/2014&amp;qShowTable=False&amp;qStudentBehaviorID=5&amp;qExcludeWeekend=1"/>
          <p:cNvSpPr>
            <a:spLocks noChangeAspect="1" noChangeArrowheads="1"/>
          </p:cNvSpPr>
          <p:nvPr/>
        </p:nvSpPr>
        <p:spPr bwMode="auto">
          <a:xfrm>
            <a:off x="1588675" y="-135597"/>
            <a:ext cx="304721" cy="30472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941"/>
          <a:stretch/>
        </p:blipFill>
        <p:spPr bwMode="auto">
          <a:xfrm>
            <a:off x="324888" y="1561401"/>
            <a:ext cx="9414530" cy="50080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588675" y="305613"/>
            <a:ext cx="2145741" cy="400006"/>
          </a:xfrm>
          <a:prstGeom prst="rect">
            <a:avLst/>
          </a:prstGeom>
          <a:noFill/>
        </p:spPr>
        <p:txBody>
          <a:bodyPr wrap="square" rtlCol="0">
            <a:spAutoFit/>
          </a:bodyPr>
          <a:lstStyle/>
          <a:p>
            <a:pPr algn="l"/>
            <a:r>
              <a:rPr lang="en-US" sz="1999" dirty="0"/>
              <a:t>Individual</a:t>
            </a:r>
          </a:p>
        </p:txBody>
      </p:sp>
      <p:cxnSp>
        <p:nvCxnSpPr>
          <p:cNvPr id="6" name="Straight Arrow Connector 5"/>
          <p:cNvCxnSpPr/>
          <p:nvPr/>
        </p:nvCxnSpPr>
        <p:spPr bwMode="auto">
          <a:xfrm flipH="1">
            <a:off x="8762306" y="1721585"/>
            <a:ext cx="380901" cy="380901"/>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8381405" y="1561402"/>
            <a:ext cx="1828324" cy="276927"/>
          </a:xfrm>
          <a:prstGeom prst="rect">
            <a:avLst/>
          </a:prstGeom>
          <a:noFill/>
        </p:spPr>
        <p:txBody>
          <a:bodyPr wrap="square" rtlCol="0">
            <a:spAutoFit/>
          </a:bodyPr>
          <a:lstStyle/>
          <a:p>
            <a:pPr algn="l"/>
            <a:r>
              <a:rPr lang="en-US" sz="1200" dirty="0"/>
              <a:t>Intervention begins</a:t>
            </a:r>
          </a:p>
        </p:txBody>
      </p:sp>
    </p:spTree>
    <p:extLst>
      <p:ext uri="{BB962C8B-B14F-4D97-AF65-F5344CB8AC3E}">
        <p14:creationId xmlns:p14="http://schemas.microsoft.com/office/powerpoint/2010/main" val="3490241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33601" y="1547108"/>
          <a:ext cx="5638799" cy="3445974"/>
        </p:xfrm>
        <a:graphic>
          <a:graphicData uri="http://schemas.openxmlformats.org/drawingml/2006/table">
            <a:tbl>
              <a:tblPr/>
              <a:tblGrid>
                <a:gridCol w="758463">
                  <a:extLst>
                    <a:ext uri="{9D8B030D-6E8A-4147-A177-3AD203B41FA5}">
                      <a16:colId xmlns:a16="http://schemas.microsoft.com/office/drawing/2014/main" val="1904804589"/>
                    </a:ext>
                  </a:extLst>
                </a:gridCol>
                <a:gridCol w="237019">
                  <a:extLst>
                    <a:ext uri="{9D8B030D-6E8A-4147-A177-3AD203B41FA5}">
                      <a16:colId xmlns:a16="http://schemas.microsoft.com/office/drawing/2014/main" val="2374918354"/>
                    </a:ext>
                  </a:extLst>
                </a:gridCol>
                <a:gridCol w="270880">
                  <a:extLst>
                    <a:ext uri="{9D8B030D-6E8A-4147-A177-3AD203B41FA5}">
                      <a16:colId xmlns:a16="http://schemas.microsoft.com/office/drawing/2014/main" val="2843897586"/>
                    </a:ext>
                  </a:extLst>
                </a:gridCol>
                <a:gridCol w="237019">
                  <a:extLst>
                    <a:ext uri="{9D8B030D-6E8A-4147-A177-3AD203B41FA5}">
                      <a16:colId xmlns:a16="http://schemas.microsoft.com/office/drawing/2014/main" val="1968558658"/>
                    </a:ext>
                  </a:extLst>
                </a:gridCol>
                <a:gridCol w="237019">
                  <a:extLst>
                    <a:ext uri="{9D8B030D-6E8A-4147-A177-3AD203B41FA5}">
                      <a16:colId xmlns:a16="http://schemas.microsoft.com/office/drawing/2014/main" val="585609920"/>
                    </a:ext>
                  </a:extLst>
                </a:gridCol>
                <a:gridCol w="207673">
                  <a:extLst>
                    <a:ext uri="{9D8B030D-6E8A-4147-A177-3AD203B41FA5}">
                      <a16:colId xmlns:a16="http://schemas.microsoft.com/office/drawing/2014/main" val="2678650874"/>
                    </a:ext>
                  </a:extLst>
                </a:gridCol>
                <a:gridCol w="234762">
                  <a:extLst>
                    <a:ext uri="{9D8B030D-6E8A-4147-A177-3AD203B41FA5}">
                      <a16:colId xmlns:a16="http://schemas.microsoft.com/office/drawing/2014/main" val="2159184230"/>
                    </a:ext>
                  </a:extLst>
                </a:gridCol>
                <a:gridCol w="237019">
                  <a:extLst>
                    <a:ext uri="{9D8B030D-6E8A-4147-A177-3AD203B41FA5}">
                      <a16:colId xmlns:a16="http://schemas.microsoft.com/office/drawing/2014/main" val="2992975082"/>
                    </a:ext>
                  </a:extLst>
                </a:gridCol>
                <a:gridCol w="237019">
                  <a:extLst>
                    <a:ext uri="{9D8B030D-6E8A-4147-A177-3AD203B41FA5}">
                      <a16:colId xmlns:a16="http://schemas.microsoft.com/office/drawing/2014/main" val="1623877107"/>
                    </a:ext>
                  </a:extLst>
                </a:gridCol>
                <a:gridCol w="207673">
                  <a:extLst>
                    <a:ext uri="{9D8B030D-6E8A-4147-A177-3AD203B41FA5}">
                      <a16:colId xmlns:a16="http://schemas.microsoft.com/office/drawing/2014/main" val="1227049177"/>
                    </a:ext>
                  </a:extLst>
                </a:gridCol>
                <a:gridCol w="198644">
                  <a:extLst>
                    <a:ext uri="{9D8B030D-6E8A-4147-A177-3AD203B41FA5}">
                      <a16:colId xmlns:a16="http://schemas.microsoft.com/office/drawing/2014/main" val="184016873"/>
                    </a:ext>
                  </a:extLst>
                </a:gridCol>
                <a:gridCol w="261851">
                  <a:extLst>
                    <a:ext uri="{9D8B030D-6E8A-4147-A177-3AD203B41FA5}">
                      <a16:colId xmlns:a16="http://schemas.microsoft.com/office/drawing/2014/main" val="1776371702"/>
                    </a:ext>
                  </a:extLst>
                </a:gridCol>
                <a:gridCol w="345370">
                  <a:extLst>
                    <a:ext uri="{9D8B030D-6E8A-4147-A177-3AD203B41FA5}">
                      <a16:colId xmlns:a16="http://schemas.microsoft.com/office/drawing/2014/main" val="2798517088"/>
                    </a:ext>
                  </a:extLst>
                </a:gridCol>
                <a:gridCol w="237019">
                  <a:extLst>
                    <a:ext uri="{9D8B030D-6E8A-4147-A177-3AD203B41FA5}">
                      <a16:colId xmlns:a16="http://schemas.microsoft.com/office/drawing/2014/main" val="3763985300"/>
                    </a:ext>
                  </a:extLst>
                </a:gridCol>
                <a:gridCol w="209931">
                  <a:extLst>
                    <a:ext uri="{9D8B030D-6E8A-4147-A177-3AD203B41FA5}">
                      <a16:colId xmlns:a16="http://schemas.microsoft.com/office/drawing/2014/main" val="2595597076"/>
                    </a:ext>
                  </a:extLst>
                </a:gridCol>
                <a:gridCol w="270880">
                  <a:extLst>
                    <a:ext uri="{9D8B030D-6E8A-4147-A177-3AD203B41FA5}">
                      <a16:colId xmlns:a16="http://schemas.microsoft.com/office/drawing/2014/main" val="2358994029"/>
                    </a:ext>
                  </a:extLst>
                </a:gridCol>
                <a:gridCol w="297967">
                  <a:extLst>
                    <a:ext uri="{9D8B030D-6E8A-4147-A177-3AD203B41FA5}">
                      <a16:colId xmlns:a16="http://schemas.microsoft.com/office/drawing/2014/main" val="3773464226"/>
                    </a:ext>
                  </a:extLst>
                </a:gridCol>
                <a:gridCol w="237019">
                  <a:extLst>
                    <a:ext uri="{9D8B030D-6E8A-4147-A177-3AD203B41FA5}">
                      <a16:colId xmlns:a16="http://schemas.microsoft.com/office/drawing/2014/main" val="1954364947"/>
                    </a:ext>
                  </a:extLst>
                </a:gridCol>
                <a:gridCol w="207673">
                  <a:extLst>
                    <a:ext uri="{9D8B030D-6E8A-4147-A177-3AD203B41FA5}">
                      <a16:colId xmlns:a16="http://schemas.microsoft.com/office/drawing/2014/main" val="1290876967"/>
                    </a:ext>
                  </a:extLst>
                </a:gridCol>
                <a:gridCol w="237019">
                  <a:extLst>
                    <a:ext uri="{9D8B030D-6E8A-4147-A177-3AD203B41FA5}">
                      <a16:colId xmlns:a16="http://schemas.microsoft.com/office/drawing/2014/main" val="2281702924"/>
                    </a:ext>
                  </a:extLst>
                </a:gridCol>
                <a:gridCol w="270880">
                  <a:extLst>
                    <a:ext uri="{9D8B030D-6E8A-4147-A177-3AD203B41FA5}">
                      <a16:colId xmlns:a16="http://schemas.microsoft.com/office/drawing/2014/main" val="2786884238"/>
                    </a:ext>
                  </a:extLst>
                </a:gridCol>
              </a:tblGrid>
              <a:tr h="140108">
                <a:tc gridSpan="6">
                  <a:txBody>
                    <a:bodyPr/>
                    <a:lstStyle/>
                    <a:p>
                      <a:pPr algn="l" fontAlgn="b"/>
                      <a:r>
                        <a:rPr lang="en-US" sz="1000" b="1" i="0" u="none" strike="noStrike">
                          <a:solidFill>
                            <a:srgbClr val="FFFFFF"/>
                          </a:solidFill>
                          <a:effectLst/>
                          <a:latin typeface="Calibri" panose="020F0502020204030204" pitchFamily="34" charset="0"/>
                        </a:rPr>
                        <a:t>Tier 2 Intervention Tracking Tool</a:t>
                      </a:r>
                    </a:p>
                  </a:txBody>
                  <a:tcPr marL="7590" marR="7590" marT="7590" marB="0" anchor="b">
                    <a:lnL>
                      <a:noFill/>
                    </a:lnL>
                    <a:lnR>
                      <a:noFill/>
                    </a:lnR>
                    <a:lnT>
                      <a:noFill/>
                    </a:lnT>
                    <a:lnB>
                      <a:noFill/>
                    </a:lnB>
                    <a:solidFill>
                      <a:srgbClr val="0D0D0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b"/>
                      <a:r>
                        <a:rPr lang="en-US" sz="1000" b="0" i="0" u="none" strike="noStrike">
                          <a:solidFill>
                            <a:srgbClr val="000000"/>
                          </a:solidFill>
                          <a:effectLst/>
                          <a:latin typeface="Calibri" panose="020F0502020204030204" pitchFamily="34" charset="0"/>
                        </a:rPr>
                        <a:t>School: </a:t>
                      </a:r>
                    </a:p>
                  </a:txBody>
                  <a:tcPr marL="7590" marR="7590" marT="7590" marB="0" anchor="b">
                    <a:lnL>
                      <a:noFill/>
                    </a:lnL>
                    <a:lnR>
                      <a:noFill/>
                    </a:lnR>
                    <a:lnT>
                      <a:noFill/>
                    </a:lnT>
                    <a:lnB>
                      <a:noFill/>
                    </a:lnB>
                  </a:tcPr>
                </a:tc>
                <a:tc hMerge="1">
                  <a:txBody>
                    <a:bodyPr/>
                    <a:lstStyle/>
                    <a:p>
                      <a:endParaRPr lang="en-US"/>
                    </a:p>
                  </a:txBody>
                  <a:tcPr/>
                </a:tc>
                <a:tc gridSpan="9">
                  <a:txBody>
                    <a:bodyPr/>
                    <a:lstStyle/>
                    <a:p>
                      <a:pPr algn="ctr" fontAlgn="b"/>
                      <a:r>
                        <a:rPr lang="en-US" sz="1000" b="1"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SY:</a:t>
                      </a:r>
                    </a:p>
                  </a:txBody>
                  <a:tcPr marL="7590" marR="7590" marT="7590" marB="0" anchor="b">
                    <a:lnL>
                      <a:noFill/>
                    </a:lnL>
                    <a:lnR>
                      <a:noFill/>
                    </a:lnR>
                    <a:lnT>
                      <a:noFill/>
                    </a:lnT>
                    <a:lnB>
                      <a:noFill/>
                    </a:lnB>
                    <a:solidFill>
                      <a:srgbClr val="FFFFFF"/>
                    </a:solidFill>
                  </a:tcPr>
                </a:tc>
                <a:tc gridSpan="2">
                  <a:txBody>
                    <a:bodyPr/>
                    <a:lstStyle/>
                    <a:p>
                      <a:pPr algn="ctr" fontAlgn="b"/>
                      <a:r>
                        <a:rPr lang="en-US" sz="1000" b="1"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4677447"/>
                  </a:ext>
                </a:extLst>
              </a:tr>
              <a:tr h="126762">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01286501"/>
                  </a:ext>
                </a:extLst>
              </a:tr>
              <a:tr h="443994">
                <a:tc gridSpan="21">
                  <a:txBody>
                    <a:bodyPr/>
                    <a:lstStyle/>
                    <a:p>
                      <a:pPr algn="l" fontAlgn="t"/>
                      <a:r>
                        <a:rPr lang="en-US" sz="900" b="0" i="0" u="none" strike="noStrike" dirty="0">
                          <a:solidFill>
                            <a:srgbClr val="000000"/>
                          </a:solidFill>
                          <a:effectLst/>
                          <a:latin typeface="Calibri" panose="020F0502020204030204" pitchFamily="34" charset="0"/>
                        </a:rPr>
                        <a:t>Directions: On a monthly basis, please track the # of students participating and positively responding to each intervention. This spread sheet will calculate the corresponding % Responding and %Not Responding and graph your data on the attached worksheet. Please leave columns without data blank.</a:t>
                      </a:r>
                    </a:p>
                  </a:txBody>
                  <a:tcPr marL="7590" marR="7590" marT="759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6258168"/>
                  </a:ext>
                </a:extLst>
              </a:tr>
              <a:tr h="239278">
                <a:tc>
                  <a:txBody>
                    <a:bodyPr/>
                    <a:lstStyle/>
                    <a:p>
                      <a:pPr algn="ctr" fontAlgn="ctr"/>
                      <a:r>
                        <a:rPr lang="en-US" sz="900" b="1" i="0" u="none" strike="noStrike">
                          <a:solidFill>
                            <a:srgbClr val="000000"/>
                          </a:solidFill>
                          <a:effectLst/>
                          <a:latin typeface="Calibri" panose="020F0502020204030204" pitchFamily="34" charset="0"/>
                        </a:rPr>
                        <a:t>Interventions: </a:t>
                      </a:r>
                    </a:p>
                  </a:txBody>
                  <a:tcPr marL="7590" marR="7590" marT="7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800" b="1" i="0" u="none" strike="noStrike">
                          <a:solidFill>
                            <a:srgbClr val="000000"/>
                          </a:solidFill>
                          <a:effectLst/>
                          <a:latin typeface="Calibri" panose="020F0502020204030204" pitchFamily="34" charset="0"/>
                        </a:rPr>
                        <a:t>#1: Check In/Out</a:t>
                      </a:r>
                    </a:p>
                  </a:txBody>
                  <a:tcPr marL="7590" marR="7590" marT="7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a:solidFill>
                            <a:srgbClr val="000000"/>
                          </a:solidFill>
                          <a:effectLst/>
                          <a:latin typeface="Calibri" panose="020F0502020204030204" pitchFamily="34" charset="0"/>
                        </a:rPr>
                        <a:t>#2: Mentoring Program A</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a:solidFill>
                            <a:srgbClr val="000000"/>
                          </a:solidFill>
                          <a:effectLst/>
                          <a:latin typeface="Calibri" panose="020F0502020204030204" pitchFamily="34" charset="0"/>
                        </a:rPr>
                        <a:t>#3: Mentoring Program B</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a:solidFill>
                            <a:srgbClr val="000000"/>
                          </a:solidFill>
                          <a:effectLst/>
                          <a:latin typeface="Calibri" panose="020F0502020204030204" pitchFamily="34" charset="0"/>
                        </a:rPr>
                        <a:t>#4: Lunch Bunch</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dirty="0">
                          <a:solidFill>
                            <a:srgbClr val="000000"/>
                          </a:solidFill>
                          <a:effectLst/>
                          <a:latin typeface="Calibri" panose="020F0502020204030204" pitchFamily="34" charset="0"/>
                        </a:rPr>
                        <a:t>#5: PEERS Group </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0535658"/>
                  </a:ext>
                </a:extLst>
              </a:tr>
              <a:tr h="937173">
                <a:tc>
                  <a:txBody>
                    <a:bodyPr/>
                    <a:lstStyle/>
                    <a:p>
                      <a:pPr algn="ctr" fontAlgn="b"/>
                      <a:r>
                        <a:rPr lang="en-US" sz="900" b="1" i="0" u="none" strike="noStrike" dirty="0">
                          <a:solidFill>
                            <a:srgbClr val="000000"/>
                          </a:solidFill>
                          <a:effectLst/>
                          <a:latin typeface="Calibri" panose="020F0502020204030204" pitchFamily="34" charset="0"/>
                        </a:rPr>
                        <a:t>Months</a:t>
                      </a:r>
                    </a:p>
                  </a:txBody>
                  <a:tcPr marL="7590" marR="7590" marT="75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 Students Responding</a:t>
                      </a:r>
                    </a:p>
                  </a:txBody>
                  <a:tcPr marL="7590" marR="7590" marT="759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4F6228"/>
                          </a:solidFill>
                          <a:effectLst/>
                          <a:latin typeface="Calibri" panose="020F0502020204030204" pitchFamily="34" charset="0"/>
                        </a:rPr>
                        <a:t>% Responding</a:t>
                      </a:r>
                    </a:p>
                  </a:txBody>
                  <a:tcPr marL="7590" marR="7590" marT="759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C0504D"/>
                          </a:solidFill>
                          <a:effectLst/>
                          <a:latin typeface="Calibri" panose="020F0502020204030204" pitchFamily="34" charset="0"/>
                        </a:rPr>
                        <a:t>% Not Responding</a:t>
                      </a:r>
                    </a:p>
                  </a:txBody>
                  <a:tcPr marL="7590" marR="7590" marT="759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46334305"/>
                  </a:ext>
                </a:extLst>
              </a:tr>
              <a:tr h="151543">
                <a:tc>
                  <a:txBody>
                    <a:bodyPr/>
                    <a:lstStyle/>
                    <a:p>
                      <a:pPr algn="l" fontAlgn="b"/>
                      <a:r>
                        <a:rPr lang="en-US" sz="900" b="0" i="0" u="none" strike="noStrike">
                          <a:solidFill>
                            <a:srgbClr val="000000"/>
                          </a:solidFill>
                          <a:effectLst/>
                          <a:latin typeface="Calibri" panose="020F0502020204030204" pitchFamily="34" charset="0"/>
                        </a:rPr>
                        <a:t>September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24081443"/>
                  </a:ext>
                </a:extLst>
              </a:tr>
              <a:tr h="151543">
                <a:tc>
                  <a:txBody>
                    <a:bodyPr/>
                    <a:lstStyle/>
                    <a:p>
                      <a:pPr algn="l" fontAlgn="b"/>
                      <a:r>
                        <a:rPr lang="en-US" sz="900" b="0" i="0" u="none" strike="noStrike">
                          <a:solidFill>
                            <a:srgbClr val="000000"/>
                          </a:solidFill>
                          <a:effectLst/>
                          <a:latin typeface="Calibri" panose="020F0502020204030204" pitchFamily="34" charset="0"/>
                        </a:rPr>
                        <a:t>October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5459356"/>
                  </a:ext>
                </a:extLst>
              </a:tr>
              <a:tr h="151543">
                <a:tc>
                  <a:txBody>
                    <a:bodyPr/>
                    <a:lstStyle/>
                    <a:p>
                      <a:pPr algn="l" fontAlgn="b"/>
                      <a:r>
                        <a:rPr lang="en-US" sz="900" b="0" i="0" u="none" strike="noStrike">
                          <a:solidFill>
                            <a:srgbClr val="000000"/>
                          </a:solidFill>
                          <a:effectLst/>
                          <a:latin typeface="Calibri" panose="020F0502020204030204" pitchFamily="34" charset="0"/>
                        </a:rPr>
                        <a:t>November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55580465"/>
                  </a:ext>
                </a:extLst>
              </a:tr>
              <a:tr h="151543">
                <a:tc>
                  <a:txBody>
                    <a:bodyPr/>
                    <a:lstStyle/>
                    <a:p>
                      <a:pPr algn="l" fontAlgn="b"/>
                      <a:r>
                        <a:rPr lang="en-US" sz="900" b="0" i="0" u="none" strike="noStrike">
                          <a:solidFill>
                            <a:srgbClr val="000000"/>
                          </a:solidFill>
                          <a:effectLst/>
                          <a:latin typeface="Calibri" panose="020F0502020204030204" pitchFamily="34" charset="0"/>
                        </a:rPr>
                        <a:t>December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75622888"/>
                  </a:ext>
                </a:extLst>
              </a:tr>
              <a:tr h="151543">
                <a:tc>
                  <a:txBody>
                    <a:bodyPr/>
                    <a:lstStyle/>
                    <a:p>
                      <a:pPr algn="l" fontAlgn="b"/>
                      <a:r>
                        <a:rPr lang="en-US" sz="900" b="0" i="0" u="none" strike="noStrike">
                          <a:solidFill>
                            <a:srgbClr val="000000"/>
                          </a:solidFill>
                          <a:effectLst/>
                          <a:latin typeface="Calibri" panose="020F0502020204030204" pitchFamily="34" charset="0"/>
                        </a:rPr>
                        <a:t>January</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4192259"/>
                  </a:ext>
                </a:extLst>
              </a:tr>
              <a:tr h="151543">
                <a:tc>
                  <a:txBody>
                    <a:bodyPr/>
                    <a:lstStyle/>
                    <a:p>
                      <a:pPr algn="l" fontAlgn="b"/>
                      <a:r>
                        <a:rPr lang="en-US" sz="900" b="0" i="0" u="none" strike="noStrike">
                          <a:solidFill>
                            <a:srgbClr val="000000"/>
                          </a:solidFill>
                          <a:effectLst/>
                          <a:latin typeface="Calibri" panose="020F0502020204030204" pitchFamily="34" charset="0"/>
                        </a:rPr>
                        <a:t>February</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9438026"/>
                  </a:ext>
                </a:extLst>
              </a:tr>
              <a:tr h="151543">
                <a:tc>
                  <a:txBody>
                    <a:bodyPr/>
                    <a:lstStyle/>
                    <a:p>
                      <a:pPr algn="l" fontAlgn="b"/>
                      <a:r>
                        <a:rPr lang="en-US" sz="900" b="0" i="0" u="none" strike="noStrike">
                          <a:solidFill>
                            <a:srgbClr val="000000"/>
                          </a:solidFill>
                          <a:effectLst/>
                          <a:latin typeface="Calibri" panose="020F0502020204030204" pitchFamily="34" charset="0"/>
                        </a:rPr>
                        <a:t>March </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943869"/>
                  </a:ext>
                </a:extLst>
              </a:tr>
              <a:tr h="151543">
                <a:tc>
                  <a:txBody>
                    <a:bodyPr/>
                    <a:lstStyle/>
                    <a:p>
                      <a:pPr algn="l" fontAlgn="b"/>
                      <a:r>
                        <a:rPr lang="en-US" sz="900" b="0" i="0" u="none" strike="noStrike">
                          <a:solidFill>
                            <a:srgbClr val="000000"/>
                          </a:solidFill>
                          <a:effectLst/>
                          <a:latin typeface="Calibri" panose="020F0502020204030204" pitchFamily="34" charset="0"/>
                        </a:rPr>
                        <a:t>April</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4122678"/>
                  </a:ext>
                </a:extLst>
              </a:tr>
              <a:tr h="0">
                <a:tc>
                  <a:txBody>
                    <a:bodyPr/>
                    <a:lstStyle/>
                    <a:p>
                      <a:pPr algn="l" fontAlgn="b"/>
                      <a:r>
                        <a:rPr lang="en-US" sz="900" b="0" i="0" u="none" strike="noStrike">
                          <a:solidFill>
                            <a:srgbClr val="000000"/>
                          </a:solidFill>
                          <a:effectLst/>
                          <a:latin typeface="Calibri" panose="020F0502020204030204" pitchFamily="34" charset="0"/>
                        </a:rPr>
                        <a:t>May</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9128129"/>
                  </a:ext>
                </a:extLst>
              </a:tr>
              <a:tr h="151543">
                <a:tc>
                  <a:txBody>
                    <a:bodyPr/>
                    <a:lstStyle/>
                    <a:p>
                      <a:pPr algn="l" fontAlgn="b"/>
                      <a:r>
                        <a:rPr lang="en-US" sz="900" b="0" i="0" u="none" strike="noStrike">
                          <a:solidFill>
                            <a:srgbClr val="000000"/>
                          </a:solidFill>
                          <a:effectLst/>
                          <a:latin typeface="Calibri" panose="020F0502020204030204" pitchFamily="34" charset="0"/>
                        </a:rPr>
                        <a:t>June</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dirty="0">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0638553"/>
                  </a:ext>
                </a:extLst>
              </a:tr>
            </a:tbl>
          </a:graphicData>
        </a:graphic>
      </p:graphicFrame>
      <p:sp>
        <p:nvSpPr>
          <p:cNvPr id="11" name="Title 1"/>
          <p:cNvSpPr txBox="1">
            <a:spLocks/>
          </p:cNvSpPr>
          <p:nvPr/>
        </p:nvSpPr>
        <p:spPr>
          <a:xfrm>
            <a:off x="1676400" y="381001"/>
            <a:ext cx="8863905" cy="931847"/>
          </a:xfrm>
          <a:prstGeom prst="rect">
            <a:avLst/>
          </a:prstGeom>
          <a:gradFill flip="none" rotWithShape="1">
            <a:gsLst>
              <a:gs pos="0">
                <a:srgbClr val="FDF125"/>
              </a:gs>
              <a:gs pos="99000">
                <a:srgbClr val="C00000"/>
              </a:gs>
              <a:gs pos="59000">
                <a:srgbClr val="FFE243"/>
              </a:gs>
              <a:gs pos="85000">
                <a:srgbClr val="EA695D"/>
              </a:gs>
            </a:gsLst>
            <a:lin ang="0" scaled="1"/>
            <a:tileRect/>
          </a:gradFill>
          <a:ln w="28575">
            <a:solidFill>
              <a:schemeClr val="tx1"/>
            </a:solid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bg2">
                    <a:lumMod val="50000"/>
                  </a:schemeClr>
                </a:solidFill>
                <a:latin typeface="Trebuchet MS" panose="020B0603020202020204" pitchFamily="34" charset="0"/>
              </a:rPr>
              <a:t>Delaware PBS Example:  </a:t>
            </a:r>
          </a:p>
          <a:p>
            <a:r>
              <a:rPr lang="en-US" sz="2800" b="1" dirty="0" smtClean="0">
                <a:solidFill>
                  <a:schemeClr val="bg2">
                    <a:lumMod val="50000"/>
                  </a:schemeClr>
                </a:solidFill>
                <a:latin typeface="Trebuchet MS" panose="020B0603020202020204" pitchFamily="34" charset="0"/>
              </a:rPr>
              <a:t>Data Tracking Tool (SYSTEMS Level Data)</a:t>
            </a:r>
            <a:endParaRPr lang="en-US" sz="2400" b="1" dirty="0">
              <a:solidFill>
                <a:schemeClr val="bg2">
                  <a:lumMod val="50000"/>
                </a:schemeClr>
              </a:solidFill>
              <a:latin typeface="Trebuchet MS" panose="020B0603020202020204" pitchFamily="34" charset="0"/>
            </a:endParaRPr>
          </a:p>
        </p:txBody>
      </p:sp>
      <p:sp>
        <p:nvSpPr>
          <p:cNvPr id="5" name="TextBox 4"/>
          <p:cNvSpPr txBox="1"/>
          <p:nvPr/>
        </p:nvSpPr>
        <p:spPr>
          <a:xfrm>
            <a:off x="2133601" y="1547108"/>
            <a:ext cx="5638799" cy="369332"/>
          </a:xfrm>
          <a:prstGeom prst="rect">
            <a:avLst/>
          </a:prstGeom>
          <a:noFill/>
          <a:ln>
            <a:solidFill>
              <a:schemeClr val="tx1"/>
            </a:solidFill>
          </a:ln>
        </p:spPr>
        <p:txBody>
          <a:bodyPr wrap="square" rtlCol="0">
            <a:spAutoFit/>
          </a:bodyPr>
          <a:lstStyle/>
          <a:p>
            <a:endParaRPr lang="en-US" dirty="0"/>
          </a:p>
        </p:txBody>
      </p:sp>
      <p:graphicFrame>
        <p:nvGraphicFramePr>
          <p:cNvPr id="16" name="Content Placeholder 3"/>
          <p:cNvGraphicFramePr>
            <a:graphicFrameLocks noGrp="1"/>
          </p:cNvGraphicFramePr>
          <p:nvPr>
            <p:ph idx="1"/>
            <p:extLst/>
          </p:nvPr>
        </p:nvGraphicFramePr>
        <p:xfrm>
          <a:off x="5787959" y="3144212"/>
          <a:ext cx="4749103" cy="3201240"/>
        </p:xfrm>
        <a:graphic>
          <a:graphicData uri="http://schemas.openxmlformats.org/drawingml/2006/table">
            <a:tbl>
              <a:tblPr/>
              <a:tblGrid>
                <a:gridCol w="981363">
                  <a:extLst>
                    <a:ext uri="{9D8B030D-6E8A-4147-A177-3AD203B41FA5}">
                      <a16:colId xmlns:a16="http://schemas.microsoft.com/office/drawing/2014/main" val="2040752742"/>
                    </a:ext>
                  </a:extLst>
                </a:gridCol>
                <a:gridCol w="306676">
                  <a:extLst>
                    <a:ext uri="{9D8B030D-6E8A-4147-A177-3AD203B41FA5}">
                      <a16:colId xmlns:a16="http://schemas.microsoft.com/office/drawing/2014/main" val="2683665200"/>
                    </a:ext>
                  </a:extLst>
                </a:gridCol>
                <a:gridCol w="350488">
                  <a:extLst>
                    <a:ext uri="{9D8B030D-6E8A-4147-A177-3AD203B41FA5}">
                      <a16:colId xmlns:a16="http://schemas.microsoft.com/office/drawing/2014/main" val="461040785"/>
                    </a:ext>
                  </a:extLst>
                </a:gridCol>
                <a:gridCol w="306676">
                  <a:extLst>
                    <a:ext uri="{9D8B030D-6E8A-4147-A177-3AD203B41FA5}">
                      <a16:colId xmlns:a16="http://schemas.microsoft.com/office/drawing/2014/main" val="1200314076"/>
                    </a:ext>
                  </a:extLst>
                </a:gridCol>
                <a:gridCol w="306676">
                  <a:extLst>
                    <a:ext uri="{9D8B030D-6E8A-4147-A177-3AD203B41FA5}">
                      <a16:colId xmlns:a16="http://schemas.microsoft.com/office/drawing/2014/main" val="2961967702"/>
                    </a:ext>
                  </a:extLst>
                </a:gridCol>
                <a:gridCol w="268708">
                  <a:extLst>
                    <a:ext uri="{9D8B030D-6E8A-4147-A177-3AD203B41FA5}">
                      <a16:colId xmlns:a16="http://schemas.microsoft.com/office/drawing/2014/main" val="2013847672"/>
                    </a:ext>
                  </a:extLst>
                </a:gridCol>
                <a:gridCol w="303756">
                  <a:extLst>
                    <a:ext uri="{9D8B030D-6E8A-4147-A177-3AD203B41FA5}">
                      <a16:colId xmlns:a16="http://schemas.microsoft.com/office/drawing/2014/main" val="3609800244"/>
                    </a:ext>
                  </a:extLst>
                </a:gridCol>
                <a:gridCol w="306676">
                  <a:extLst>
                    <a:ext uri="{9D8B030D-6E8A-4147-A177-3AD203B41FA5}">
                      <a16:colId xmlns:a16="http://schemas.microsoft.com/office/drawing/2014/main" val="4042753236"/>
                    </a:ext>
                  </a:extLst>
                </a:gridCol>
                <a:gridCol w="285167">
                  <a:extLst>
                    <a:ext uri="{9D8B030D-6E8A-4147-A177-3AD203B41FA5}">
                      <a16:colId xmlns:a16="http://schemas.microsoft.com/office/drawing/2014/main" val="294581069"/>
                    </a:ext>
                  </a:extLst>
                </a:gridCol>
                <a:gridCol w="290217">
                  <a:extLst>
                    <a:ext uri="{9D8B030D-6E8A-4147-A177-3AD203B41FA5}">
                      <a16:colId xmlns:a16="http://schemas.microsoft.com/office/drawing/2014/main" val="3040619595"/>
                    </a:ext>
                  </a:extLst>
                </a:gridCol>
                <a:gridCol w="257024">
                  <a:extLst>
                    <a:ext uri="{9D8B030D-6E8A-4147-A177-3AD203B41FA5}">
                      <a16:colId xmlns:a16="http://schemas.microsoft.com/office/drawing/2014/main" val="3658992125"/>
                    </a:ext>
                  </a:extLst>
                </a:gridCol>
                <a:gridCol w="338804">
                  <a:extLst>
                    <a:ext uri="{9D8B030D-6E8A-4147-A177-3AD203B41FA5}">
                      <a16:colId xmlns:a16="http://schemas.microsoft.com/office/drawing/2014/main" val="43887101"/>
                    </a:ext>
                  </a:extLst>
                </a:gridCol>
                <a:gridCol w="446872">
                  <a:extLst>
                    <a:ext uri="{9D8B030D-6E8A-4147-A177-3AD203B41FA5}">
                      <a16:colId xmlns:a16="http://schemas.microsoft.com/office/drawing/2014/main" val="3956452705"/>
                    </a:ext>
                  </a:extLst>
                </a:gridCol>
              </a:tblGrid>
              <a:tr h="317168">
                <a:tc>
                  <a:txBody>
                    <a:bodyPr/>
                    <a:lstStyle/>
                    <a:p>
                      <a:pPr algn="ctr" fontAlgn="ctr"/>
                      <a:r>
                        <a:rPr lang="en-US" sz="1100" b="1" i="0" u="none" strike="noStrike" dirty="0">
                          <a:solidFill>
                            <a:srgbClr val="000000"/>
                          </a:solidFill>
                          <a:effectLst/>
                          <a:latin typeface="Calibri" panose="020F0502020204030204" pitchFamily="34" charset="0"/>
                        </a:rPr>
                        <a:t>Interventions: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fontAlgn="ctr"/>
                      <a:r>
                        <a:rPr lang="en-US" sz="1000" b="1" i="0" u="none" strike="noStrike" dirty="0">
                          <a:solidFill>
                            <a:srgbClr val="000000"/>
                          </a:solidFill>
                          <a:effectLst/>
                          <a:latin typeface="Calibri" panose="020F0502020204030204" pitchFamily="34" charset="0"/>
                        </a:rPr>
                        <a:t>#7: Brief FBA/BIP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dirty="0">
                          <a:solidFill>
                            <a:srgbClr val="000000"/>
                          </a:solidFill>
                          <a:effectLst/>
                          <a:latin typeface="Calibri" panose="020F0502020204030204" pitchFamily="34" charset="0"/>
                        </a:rPr>
                        <a:t>#8:</a:t>
                      </a:r>
                      <a:r>
                        <a:rPr lang="en-US" sz="1000" b="1" i="0" u="none" strike="noStrike" baseline="0" dirty="0">
                          <a:solidFill>
                            <a:srgbClr val="000000"/>
                          </a:solidFill>
                          <a:effectLst/>
                          <a:latin typeface="Calibri" panose="020F0502020204030204" pitchFamily="34" charset="0"/>
                        </a:rPr>
                        <a:t> </a:t>
                      </a:r>
                      <a:r>
                        <a:rPr lang="en-US" sz="1000" b="1" i="0" u="none" strike="noStrike" dirty="0">
                          <a:solidFill>
                            <a:srgbClr val="000000"/>
                          </a:solidFill>
                          <a:effectLst/>
                          <a:latin typeface="Calibri" panose="020F0502020204030204" pitchFamily="34" charset="0"/>
                        </a:rPr>
                        <a:t>Complex FBA/BIP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dirty="0">
                          <a:solidFill>
                            <a:srgbClr val="000000"/>
                          </a:solidFill>
                          <a:effectLst/>
                          <a:latin typeface="Calibri" panose="020F0502020204030204" pitchFamily="34" charset="0"/>
                        </a:rPr>
                        <a:t>#9: Wrap Around Support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5457874"/>
                  </a:ext>
                </a:extLst>
              </a:tr>
              <a:tr h="1096402">
                <a:tc>
                  <a:txBody>
                    <a:bodyPr/>
                    <a:lstStyle/>
                    <a:p>
                      <a:pPr algn="ctr" fontAlgn="b"/>
                      <a:r>
                        <a:rPr lang="en-US" sz="1100" b="1" i="0" u="none" strike="noStrike" dirty="0">
                          <a:solidFill>
                            <a:srgbClr val="000000"/>
                          </a:solidFill>
                          <a:effectLst/>
                          <a:latin typeface="Calibri" panose="020F0502020204030204" pitchFamily="34" charset="0"/>
                        </a:rPr>
                        <a:t>Months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panose="020F0502020204030204" pitchFamily="34" charset="0"/>
                        </a:rPr>
                        <a:t># Students Participating</a:t>
                      </a: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 Students Responding</a:t>
                      </a:r>
                    </a:p>
                  </a:txBody>
                  <a:tcPr marL="9525" marR="9525" marT="9525"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4F6228"/>
                          </a:solidFill>
                          <a:effectLst/>
                          <a:latin typeface="Calibri" panose="020F0502020204030204" pitchFamily="34" charset="0"/>
                        </a:rPr>
                        <a:t>% Responding</a:t>
                      </a: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C0504D"/>
                          </a:solidFill>
                          <a:effectLst/>
                          <a:latin typeface="Calibri" panose="020F0502020204030204" pitchFamily="34" charset="0"/>
                        </a:rPr>
                        <a:t>% Not Responding</a:t>
                      </a:r>
                    </a:p>
                  </a:txBody>
                  <a:tcPr marL="9525" marR="9525" marT="9525"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Calibri" panose="020F0502020204030204" pitchFamily="34" charset="0"/>
                        </a:rPr>
                        <a:t># Students Participating</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Students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4F6228"/>
                          </a:solidFill>
                          <a:effectLst/>
                          <a:latin typeface="Calibri" panose="020F0502020204030204" pitchFamily="34" charset="0"/>
                        </a:rPr>
                        <a:t>%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C0504D"/>
                          </a:solidFill>
                          <a:effectLst/>
                          <a:latin typeface="Calibri" panose="020F0502020204030204" pitchFamily="34" charset="0"/>
                        </a:rPr>
                        <a:t>% Not Responding</a:t>
                      </a:r>
                    </a:p>
                  </a:txBody>
                  <a:tcPr marL="9525" marR="9525" marT="9525"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 Students Participating</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0000"/>
                          </a:solidFill>
                          <a:effectLst/>
                          <a:latin typeface="Calibri" panose="020F0502020204030204" pitchFamily="34" charset="0"/>
                        </a:rPr>
                        <a:t># Students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4F6228"/>
                          </a:solidFill>
                          <a:effectLst/>
                          <a:latin typeface="Calibri" panose="020F0502020204030204" pitchFamily="34" charset="0"/>
                        </a:rPr>
                        <a:t>%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C0504D"/>
                          </a:solidFill>
                          <a:effectLst/>
                          <a:latin typeface="Calibri" panose="020F0502020204030204" pitchFamily="34" charset="0"/>
                        </a:rPr>
                        <a:t>% Not Responding</a:t>
                      </a:r>
                    </a:p>
                    <a:p>
                      <a:pPr algn="ctr" fontAlgn="b"/>
                      <a:endParaRPr lang="en-US" sz="1000" b="1" i="0" u="none" strike="noStrike" dirty="0">
                        <a:solidFill>
                          <a:srgbClr val="C0504D"/>
                        </a:solidFill>
                        <a:effectLst/>
                        <a:latin typeface="Calibri" panose="020F0502020204030204" pitchFamily="34" charset="0"/>
                      </a:endParaRPr>
                    </a:p>
                  </a:txBody>
                  <a:tcPr marL="9525" marR="9525" marT="9525" marB="0" vert="vert27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0644473"/>
                  </a:ext>
                </a:extLst>
              </a:tr>
              <a:tr h="178767">
                <a:tc>
                  <a:txBody>
                    <a:bodyPr/>
                    <a:lstStyle/>
                    <a:p>
                      <a:pPr algn="l" fontAlgn="b"/>
                      <a:r>
                        <a:rPr lang="en-US" sz="1100" b="0" i="0" u="none" strike="noStrike">
                          <a:solidFill>
                            <a:srgbClr val="000000"/>
                          </a:solidFill>
                          <a:effectLst/>
                          <a:latin typeface="Calibri" panose="020F0502020204030204" pitchFamily="34" charset="0"/>
                        </a:rPr>
                        <a:t>September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92602116"/>
                  </a:ext>
                </a:extLst>
              </a:tr>
              <a:tr h="178767">
                <a:tc>
                  <a:txBody>
                    <a:bodyPr/>
                    <a:lstStyle/>
                    <a:p>
                      <a:pPr algn="l" fontAlgn="b"/>
                      <a:r>
                        <a:rPr lang="en-US" sz="1100" b="0" i="0" u="none" strike="noStrike">
                          <a:solidFill>
                            <a:srgbClr val="000000"/>
                          </a:solidFill>
                          <a:effectLst/>
                          <a:latin typeface="Calibri" panose="020F0502020204030204" pitchFamily="34" charset="0"/>
                        </a:rPr>
                        <a:t>October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1182310"/>
                  </a:ext>
                </a:extLst>
              </a:tr>
              <a:tr h="178767">
                <a:tc>
                  <a:txBody>
                    <a:bodyPr/>
                    <a:lstStyle/>
                    <a:p>
                      <a:pPr algn="l" fontAlgn="b"/>
                      <a:r>
                        <a:rPr lang="en-US" sz="1100" b="0" i="0" u="none" strike="noStrike">
                          <a:solidFill>
                            <a:srgbClr val="000000"/>
                          </a:solidFill>
                          <a:effectLst/>
                          <a:latin typeface="Calibri" panose="020F0502020204030204" pitchFamily="34" charset="0"/>
                        </a:rPr>
                        <a:t>November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6627939"/>
                  </a:ext>
                </a:extLst>
              </a:tr>
              <a:tr h="178767">
                <a:tc>
                  <a:txBody>
                    <a:bodyPr/>
                    <a:lstStyle/>
                    <a:p>
                      <a:pPr algn="l" fontAlgn="b"/>
                      <a:r>
                        <a:rPr lang="en-US" sz="1100" b="0" i="0" u="none" strike="noStrike">
                          <a:solidFill>
                            <a:srgbClr val="000000"/>
                          </a:solidFill>
                          <a:effectLst/>
                          <a:latin typeface="Calibri" panose="020F0502020204030204" pitchFamily="34" charset="0"/>
                        </a:rPr>
                        <a:t>December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959112"/>
                  </a:ext>
                </a:extLst>
              </a:tr>
              <a:tr h="178767">
                <a:tc>
                  <a:txBody>
                    <a:bodyPr/>
                    <a:lstStyle/>
                    <a:p>
                      <a:pPr algn="l" fontAlgn="b"/>
                      <a:r>
                        <a:rPr lang="en-US" sz="1100" b="0" i="0" u="none" strike="noStrike">
                          <a:solidFill>
                            <a:srgbClr val="000000"/>
                          </a:solidFill>
                          <a:effectLst/>
                          <a:latin typeface="Calibri" panose="020F0502020204030204" pitchFamily="34" charset="0"/>
                        </a:rPr>
                        <a:t>January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067244"/>
                  </a:ext>
                </a:extLst>
              </a:tr>
              <a:tr h="178767">
                <a:tc>
                  <a:txBody>
                    <a:bodyPr/>
                    <a:lstStyle/>
                    <a:p>
                      <a:pPr algn="l" fontAlgn="b"/>
                      <a:r>
                        <a:rPr lang="en-US" sz="1100" b="0" i="0" u="none" strike="noStrike">
                          <a:solidFill>
                            <a:srgbClr val="000000"/>
                          </a:solidFill>
                          <a:effectLst/>
                          <a:latin typeface="Calibri" panose="020F0502020204030204" pitchFamily="34" charset="0"/>
                        </a:rPr>
                        <a:t>February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5581080"/>
                  </a:ext>
                </a:extLst>
              </a:tr>
              <a:tr h="178767">
                <a:tc>
                  <a:txBody>
                    <a:bodyPr/>
                    <a:lstStyle/>
                    <a:p>
                      <a:pPr algn="l" fontAlgn="b"/>
                      <a:r>
                        <a:rPr lang="en-US" sz="1100" b="0" i="0" u="none" strike="noStrike">
                          <a:solidFill>
                            <a:srgbClr val="000000"/>
                          </a:solidFill>
                          <a:effectLst/>
                          <a:latin typeface="Calibri" panose="020F0502020204030204" pitchFamily="34" charset="0"/>
                        </a:rPr>
                        <a:t>March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3011846"/>
                  </a:ext>
                </a:extLst>
              </a:tr>
              <a:tr h="178767">
                <a:tc>
                  <a:txBody>
                    <a:bodyPr/>
                    <a:lstStyle/>
                    <a:p>
                      <a:pPr algn="l" fontAlgn="b"/>
                      <a:r>
                        <a:rPr lang="en-US" sz="1100" b="0" i="0" u="none" strike="noStrike">
                          <a:solidFill>
                            <a:srgbClr val="000000"/>
                          </a:solidFill>
                          <a:effectLst/>
                          <a:latin typeface="Calibri" panose="020F0502020204030204" pitchFamily="34" charset="0"/>
                        </a:rPr>
                        <a:t>April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6643112"/>
                  </a:ext>
                </a:extLst>
              </a:tr>
              <a:tr h="178767">
                <a:tc>
                  <a:txBody>
                    <a:bodyPr/>
                    <a:lstStyle/>
                    <a:p>
                      <a:pPr algn="l" fontAlgn="b"/>
                      <a:r>
                        <a:rPr lang="en-US" sz="1100" b="0" i="0" u="none" strike="noStrike">
                          <a:solidFill>
                            <a:srgbClr val="000000"/>
                          </a:solidFill>
                          <a:effectLst/>
                          <a:latin typeface="Calibri" panose="020F0502020204030204" pitchFamily="34" charset="0"/>
                        </a:rPr>
                        <a:t>May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05950296"/>
                  </a:ext>
                </a:extLst>
              </a:tr>
              <a:tr h="178767">
                <a:tc>
                  <a:txBody>
                    <a:bodyPr/>
                    <a:lstStyle/>
                    <a:p>
                      <a:pPr algn="l" fontAlgn="b"/>
                      <a:r>
                        <a:rPr lang="en-US" sz="1100" b="0" i="0" u="none" strike="noStrike" dirty="0">
                          <a:solidFill>
                            <a:srgbClr val="000000"/>
                          </a:solidFill>
                          <a:effectLst/>
                          <a:latin typeface="Calibri" panose="020F0502020204030204" pitchFamily="34" charset="0"/>
                        </a:rPr>
                        <a:t>June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5480368"/>
                  </a:ext>
                </a:extLst>
              </a:tr>
            </a:tbl>
          </a:graphicData>
        </a:graphic>
      </p:graphicFrame>
      <p:cxnSp>
        <p:nvCxnSpPr>
          <p:cNvPr id="13" name="Straight Arrow Connector 12"/>
          <p:cNvCxnSpPr/>
          <p:nvPr/>
        </p:nvCxnSpPr>
        <p:spPr>
          <a:xfrm flipV="1">
            <a:off x="6248400" y="3364932"/>
            <a:ext cx="1066800" cy="202641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87959" y="3144212"/>
            <a:ext cx="4749103" cy="369332"/>
          </a:xfrm>
          <a:prstGeom prst="rect">
            <a:avLst/>
          </a:prstGeom>
          <a:noFill/>
          <a:ln>
            <a:solidFill>
              <a:schemeClr val="tx1"/>
            </a:solidFill>
          </a:ln>
        </p:spPr>
        <p:txBody>
          <a:bodyPr wrap="square" rtlCol="0">
            <a:spAutoFit/>
          </a:bodyPr>
          <a:lstStyle/>
          <a:p>
            <a:endParaRPr lang="en-US" dirty="0"/>
          </a:p>
        </p:txBody>
      </p:sp>
      <p:sp>
        <p:nvSpPr>
          <p:cNvPr id="4" name="TextBox 3"/>
          <p:cNvSpPr txBox="1"/>
          <p:nvPr/>
        </p:nvSpPr>
        <p:spPr>
          <a:xfrm>
            <a:off x="1905000" y="5208689"/>
            <a:ext cx="6172200" cy="1477328"/>
          </a:xfrm>
          <a:prstGeom prst="rect">
            <a:avLst/>
          </a:prstGeom>
          <a:solidFill>
            <a:srgbClr val="EA695D"/>
          </a:solidFill>
          <a:ln>
            <a:solidFill>
              <a:srgbClr val="FF0000"/>
            </a:solidFill>
          </a:ln>
        </p:spPr>
        <p:txBody>
          <a:bodyPr wrap="square" rtlCol="0">
            <a:spAutoFit/>
          </a:bodyPr>
          <a:lstStyle/>
          <a:p>
            <a:r>
              <a:rPr lang="en-US" b="1" dirty="0"/>
              <a:t>Responding to Brief Function Based Interventions:  </a:t>
            </a:r>
            <a:r>
              <a:rPr lang="en-US" dirty="0"/>
              <a:t>After four weeks, youth has no new office discipline referrals and a 50% reduction in the identified problem behavior.  In addition, student earns 80% of DPR points, and increase grades and attendance by 75%.</a:t>
            </a:r>
          </a:p>
        </p:txBody>
      </p:sp>
      <p:grpSp>
        <p:nvGrpSpPr>
          <p:cNvPr id="12" name="Group 11"/>
          <p:cNvGrpSpPr/>
          <p:nvPr/>
        </p:nvGrpSpPr>
        <p:grpSpPr>
          <a:xfrm>
            <a:off x="9446471" y="5486400"/>
            <a:ext cx="1084502" cy="1271758"/>
            <a:chOff x="2945114" y="334069"/>
            <a:chExt cx="1389302" cy="1653488"/>
          </a:xfrm>
        </p:grpSpPr>
        <p:sp>
          <p:nvSpPr>
            <p:cNvPr id="14" name="Freeform 13"/>
            <p:cNvSpPr/>
            <p:nvPr/>
          </p:nvSpPr>
          <p:spPr>
            <a:xfrm rot="1686142">
              <a:off x="2945114" y="33406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49032">
              <a:off x="3246216" y="1020759"/>
              <a:ext cx="787094" cy="280112"/>
            </a:xfrm>
            <a:prstGeom prst="rect">
              <a:avLst/>
            </a:prstGeom>
            <a:noFill/>
          </p:spPr>
          <p:txBody>
            <a:bodyPr wrap="square" rtlCol="0">
              <a:spAutoFit/>
            </a:bodyPr>
            <a:lstStyle/>
            <a:p>
              <a:pPr algn="ctr"/>
              <a:r>
                <a:rPr lang="en-US" sz="800" b="1" dirty="0"/>
                <a:t>Systems</a:t>
              </a:r>
            </a:p>
          </p:txBody>
        </p:sp>
      </p:grpSp>
    </p:spTree>
    <p:extLst>
      <p:ext uri="{BB962C8B-B14F-4D97-AF65-F5344CB8AC3E}">
        <p14:creationId xmlns:p14="http://schemas.microsoft.com/office/powerpoint/2010/main" val="85916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274064" y="343346"/>
            <a:ext cx="8863905" cy="931847"/>
          </a:xfrm>
          <a:prstGeom prst="rect">
            <a:avLst/>
          </a:prstGeom>
          <a:gradFill flip="none" rotWithShape="1">
            <a:gsLst>
              <a:gs pos="0">
                <a:srgbClr val="FDF125"/>
              </a:gs>
              <a:gs pos="99000">
                <a:srgbClr val="C00000"/>
              </a:gs>
              <a:gs pos="59000">
                <a:srgbClr val="FFE243"/>
              </a:gs>
              <a:gs pos="85000">
                <a:srgbClr val="EA695D"/>
              </a:gs>
            </a:gsLst>
            <a:lin ang="0" scaled="1"/>
            <a:tileRect/>
          </a:gradFill>
          <a:ln w="28575">
            <a:solidFill>
              <a:schemeClr val="tx1"/>
            </a:solid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bg2">
                    <a:lumMod val="50000"/>
                  </a:schemeClr>
                </a:solidFill>
                <a:latin typeface="Trebuchet MS" panose="020B0603020202020204" pitchFamily="34" charset="0"/>
              </a:rPr>
              <a:t>Delaware PBS Example:  </a:t>
            </a:r>
          </a:p>
          <a:p>
            <a:r>
              <a:rPr lang="en-US" sz="2800" b="1" dirty="0" smtClean="0">
                <a:solidFill>
                  <a:schemeClr val="bg2">
                    <a:lumMod val="50000"/>
                  </a:schemeClr>
                </a:solidFill>
                <a:latin typeface="Trebuchet MS" panose="020B0603020202020204" pitchFamily="34" charset="0"/>
              </a:rPr>
              <a:t>Data Tracking Tool (Intervention Criteria)</a:t>
            </a:r>
            <a:endParaRPr lang="en-US" sz="2400" b="1" dirty="0">
              <a:solidFill>
                <a:schemeClr val="bg2">
                  <a:lumMod val="50000"/>
                </a:schemeClr>
              </a:solidFill>
              <a:latin typeface="Trebuchet MS" panose="020B0603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1828800" y="1496440"/>
            <a:ext cx="7961376" cy="5000593"/>
          </a:xfrm>
          <a:prstGeom prst="rect">
            <a:avLst/>
          </a:prstGeom>
        </p:spPr>
      </p:pic>
    </p:spTree>
    <p:extLst>
      <p:ext uri="{BB962C8B-B14F-4D97-AF65-F5344CB8AC3E}">
        <p14:creationId xmlns:p14="http://schemas.microsoft.com/office/powerpoint/2010/main" val="3341156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3-System</a:t>
            </a:r>
          </a:p>
        </p:txBody>
      </p:sp>
      <p:sp>
        <p:nvSpPr>
          <p:cNvPr id="3" name="Content Placeholder 2"/>
          <p:cNvSpPr>
            <a:spLocks noGrp="1"/>
          </p:cNvSpPr>
          <p:nvPr>
            <p:ph idx="1"/>
          </p:nvPr>
        </p:nvSpPr>
        <p:spPr/>
        <p:txBody>
          <a:bodyPr/>
          <a:lstStyle/>
          <a:p>
            <a:r>
              <a:rPr lang="en-US" dirty="0"/>
              <a:t>Tier 3, overall, not systemic in most schools</a:t>
            </a:r>
          </a:p>
          <a:p>
            <a:pPr lvl="1"/>
            <a:r>
              <a:rPr lang="en-US" dirty="0"/>
              <a:t>Primarily consists of specific strategies-not a system</a:t>
            </a:r>
          </a:p>
          <a:p>
            <a:r>
              <a:rPr lang="en-US" dirty="0"/>
              <a:t>Often, Tier 3 supports seen as a special education specific activity</a:t>
            </a:r>
          </a:p>
          <a:p>
            <a:r>
              <a:rPr lang="en-US" dirty="0"/>
              <a:t>Often viewed as a compliance exercise</a:t>
            </a:r>
          </a:p>
        </p:txBody>
      </p:sp>
    </p:spTree>
    <p:extLst>
      <p:ext uri="{BB962C8B-B14F-4D97-AF65-F5344CB8AC3E}">
        <p14:creationId xmlns:p14="http://schemas.microsoft.com/office/powerpoint/2010/main" val="3900312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987" y="1095323"/>
            <a:ext cx="8648034" cy="5762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09564" y="104981"/>
            <a:ext cx="8227457" cy="990342"/>
          </a:xfrm>
        </p:spPr>
        <p:txBody>
          <a:bodyPr/>
          <a:lstStyle/>
          <a:p>
            <a:r>
              <a:rPr lang="en-US" dirty="0">
                <a:solidFill>
                  <a:schemeClr val="tx1"/>
                </a:solidFill>
              </a:rPr>
              <a:t>School-Wide</a:t>
            </a:r>
          </a:p>
        </p:txBody>
      </p:sp>
    </p:spTree>
    <p:extLst>
      <p:ext uri="{BB962C8B-B14F-4D97-AF65-F5344CB8AC3E}">
        <p14:creationId xmlns:p14="http://schemas.microsoft.com/office/powerpoint/2010/main" val="1075442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0664" y="803135"/>
            <a:ext cx="6932394" cy="6053974"/>
          </a:xfrm>
          <a:prstGeom prst="rect">
            <a:avLst/>
          </a:prstGeom>
        </p:spPr>
      </p:pic>
      <p:pic>
        <p:nvPicPr>
          <p:cNvPr id="5" name="Picture 4"/>
          <p:cNvPicPr>
            <a:picLocks noChangeAspect="1"/>
          </p:cNvPicPr>
          <p:nvPr/>
        </p:nvPicPr>
        <p:blipFill>
          <a:blip r:embed="rId4"/>
          <a:stretch>
            <a:fillRect/>
          </a:stretch>
        </p:blipFill>
        <p:spPr>
          <a:xfrm>
            <a:off x="8762305" y="1793476"/>
            <a:ext cx="1904504" cy="1218883"/>
          </a:xfrm>
          <a:prstGeom prst="rect">
            <a:avLst/>
          </a:prstGeom>
        </p:spPr>
      </p:pic>
      <p:sp>
        <p:nvSpPr>
          <p:cNvPr id="2" name="Title 1"/>
          <p:cNvSpPr>
            <a:spLocks noGrp="1"/>
          </p:cNvSpPr>
          <p:nvPr>
            <p:ph type="title"/>
          </p:nvPr>
        </p:nvSpPr>
        <p:spPr>
          <a:xfrm>
            <a:off x="1906092" y="893"/>
            <a:ext cx="8227457" cy="990342"/>
          </a:xfrm>
        </p:spPr>
        <p:txBody>
          <a:bodyPr/>
          <a:lstStyle/>
          <a:p>
            <a:r>
              <a:rPr lang="en-US" dirty="0">
                <a:solidFill>
                  <a:schemeClr val="tx1"/>
                </a:solidFill>
              </a:rPr>
              <a:t>School-Wide</a:t>
            </a:r>
          </a:p>
        </p:txBody>
      </p:sp>
    </p:spTree>
    <p:extLst>
      <p:ext uri="{BB962C8B-B14F-4D97-AF65-F5344CB8AC3E}">
        <p14:creationId xmlns:p14="http://schemas.microsoft.com/office/powerpoint/2010/main" val="860620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093" y="305614"/>
            <a:ext cx="8502022" cy="5789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062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69" y="419746"/>
            <a:ext cx="10230437" cy="63428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925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31" y="268454"/>
            <a:ext cx="10271313" cy="63682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665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82273" y="153253"/>
            <a:ext cx="8227457" cy="990342"/>
          </a:xfrm>
        </p:spPr>
        <p:txBody>
          <a:bodyPr>
            <a:noAutofit/>
          </a:bodyPr>
          <a:lstStyle/>
          <a:p>
            <a:r>
              <a:rPr lang="en-US" altLang="en-US" sz="3599" dirty="0"/>
              <a:t>Ensure 5: Polices, procedures, and practices align  </a:t>
            </a:r>
          </a:p>
        </p:txBody>
      </p:sp>
      <p:sp>
        <p:nvSpPr>
          <p:cNvPr id="45059" name="Content Placeholder 2"/>
          <p:cNvSpPr>
            <a:spLocks noGrp="1"/>
          </p:cNvSpPr>
          <p:nvPr>
            <p:ph idx="1"/>
          </p:nvPr>
        </p:nvSpPr>
        <p:spPr/>
        <p:txBody>
          <a:bodyPr/>
          <a:lstStyle/>
          <a:p>
            <a:pPr>
              <a:buFontTx/>
              <a:buChar char="•"/>
            </a:pPr>
            <a:r>
              <a:rPr lang="en-US" altLang="en-US" dirty="0"/>
              <a:t>One big Idea:</a:t>
            </a:r>
          </a:p>
          <a:p>
            <a:pPr lvl="1"/>
            <a:r>
              <a:rPr lang="en-US" altLang="en-US" dirty="0">
                <a:latin typeface="Arial" panose="020B0604020202020204" pitchFamily="34" charset="0"/>
              </a:rPr>
              <a:t>Districts will need to establish a consistent process/procedures for tier 3 supports across all schools for both general and special education.</a:t>
            </a:r>
          </a:p>
          <a:p>
            <a:pPr lvl="1"/>
            <a:r>
              <a:rPr lang="en-US" altLang="en-US" dirty="0">
                <a:latin typeface="Arial" panose="020B0604020202020204" pitchFamily="34" charset="0"/>
              </a:rPr>
              <a:t>Process/practices need to be reflected in manuals, communication, and data</a:t>
            </a:r>
          </a:p>
          <a:p>
            <a:pPr marL="914126" lvl="2" indent="0">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947331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bwMode="auto">
          <a:xfrm>
            <a:off x="2058453" y="229433"/>
            <a:ext cx="8227457" cy="837982"/>
          </a:xfrm>
        </p:spPr>
        <p:txBody>
          <a:bodyPr vert="horz" wrap="square" lIns="91416" tIns="45708" rIns="91416" bIns="45708" numCol="1" rtlCol="0" anchor="ctr" anchorCtr="0" compatLnSpc="1">
            <a:prstTxWarp prst="textNoShape">
              <a:avLst/>
            </a:prstTxWarp>
            <a:normAutofit/>
          </a:bodyPr>
          <a:lstStyle/>
          <a:p>
            <a:r>
              <a:rPr lang="en-US" sz="3999"/>
              <a:t>District-Wide Tier 3 Process</a:t>
            </a:r>
            <a:endParaRPr lang="en-US" sz="3999" dirty="0"/>
          </a:p>
        </p:txBody>
      </p:sp>
      <p:sp>
        <p:nvSpPr>
          <p:cNvPr id="22530" name="Content Placeholder 2"/>
          <p:cNvSpPr>
            <a:spLocks noGrp="1"/>
          </p:cNvSpPr>
          <p:nvPr>
            <p:ph idx="1"/>
          </p:nvPr>
        </p:nvSpPr>
        <p:spPr>
          <a:xfrm>
            <a:off x="2210813" y="1295955"/>
            <a:ext cx="8075097" cy="4646990"/>
          </a:xfrm>
        </p:spPr>
        <p:txBody>
          <a:bodyPr>
            <a:normAutofit lnSpcReduction="10000"/>
          </a:bodyPr>
          <a:lstStyle/>
          <a:p>
            <a:pPr>
              <a:buNone/>
            </a:pPr>
            <a:r>
              <a:rPr lang="en-US" sz="2399" b="1" dirty="0">
                <a:latin typeface="Arial" charset="0"/>
              </a:rPr>
              <a:t>District-Level</a:t>
            </a:r>
          </a:p>
          <a:p>
            <a:pPr>
              <a:buFont typeface="Arial" pitchFamily="34" charset="0"/>
              <a:buChar char="•"/>
            </a:pPr>
            <a:r>
              <a:rPr lang="en-US" sz="1799" dirty="0">
                <a:latin typeface="Arial" charset="0"/>
              </a:rPr>
              <a:t>Tier 3 process development and monitoring</a:t>
            </a:r>
          </a:p>
          <a:p>
            <a:pPr>
              <a:buFont typeface="Arial" pitchFamily="34" charset="0"/>
              <a:buChar char="•"/>
            </a:pPr>
            <a:r>
              <a:rPr lang="en-US" sz="1799" dirty="0">
                <a:latin typeface="Arial" charset="0"/>
              </a:rPr>
              <a:t>Monitoring individual student progress (data collection and analysis)</a:t>
            </a:r>
          </a:p>
          <a:p>
            <a:pPr>
              <a:buFont typeface="Arial" pitchFamily="34" charset="0"/>
              <a:buChar char="•"/>
            </a:pPr>
            <a:r>
              <a:rPr lang="en-US" sz="1799" dirty="0">
                <a:latin typeface="Arial" charset="0"/>
              </a:rPr>
              <a:t>FBA/BIP development and training</a:t>
            </a:r>
          </a:p>
          <a:p>
            <a:pPr>
              <a:buFont typeface="Arial" pitchFamily="34" charset="0"/>
              <a:buChar char="•"/>
            </a:pPr>
            <a:r>
              <a:rPr lang="en-US" sz="1799" dirty="0">
                <a:latin typeface="Arial" charset="0"/>
              </a:rPr>
              <a:t>Professional development</a:t>
            </a:r>
          </a:p>
          <a:p>
            <a:pPr>
              <a:buFont typeface="Wingdings 3" pitchFamily="18" charset="2"/>
              <a:buNone/>
            </a:pPr>
            <a:r>
              <a:rPr lang="en-US" sz="2399" b="1" dirty="0">
                <a:latin typeface="Arial" charset="0"/>
              </a:rPr>
              <a:t>School-Level </a:t>
            </a:r>
          </a:p>
          <a:p>
            <a:pPr>
              <a:buFont typeface="Arial" pitchFamily="34" charset="0"/>
              <a:buChar char="•"/>
            </a:pPr>
            <a:r>
              <a:rPr lang="en-US" sz="1799" dirty="0">
                <a:latin typeface="Arial" charset="0"/>
              </a:rPr>
              <a:t>Referral process for students needing Tier 3 supports</a:t>
            </a:r>
          </a:p>
          <a:p>
            <a:pPr>
              <a:buFont typeface="Arial" pitchFamily="34" charset="0"/>
              <a:buChar char="•"/>
            </a:pPr>
            <a:r>
              <a:rPr lang="en-US" sz="1799" dirty="0">
                <a:latin typeface="Arial" charset="0"/>
              </a:rPr>
              <a:t>Timeline for students accessing Tier 3 supports</a:t>
            </a:r>
          </a:p>
          <a:p>
            <a:pPr>
              <a:buFont typeface="Arial" pitchFamily="34" charset="0"/>
              <a:buChar char="•"/>
            </a:pPr>
            <a:r>
              <a:rPr lang="en-US" sz="1799" dirty="0">
                <a:latin typeface="Arial" charset="0"/>
              </a:rPr>
              <a:t>FBA/BIP development and implementation</a:t>
            </a:r>
          </a:p>
          <a:p>
            <a:pPr>
              <a:buFont typeface="Arial" pitchFamily="34" charset="0"/>
              <a:buChar char="•"/>
            </a:pPr>
            <a:r>
              <a:rPr lang="en-US" sz="1799" dirty="0">
                <a:latin typeface="Arial" charset="0"/>
              </a:rPr>
              <a:t>Coaching/training and on-going teacher support</a:t>
            </a:r>
          </a:p>
          <a:p>
            <a:pPr>
              <a:buFont typeface="Arial" pitchFamily="34" charset="0"/>
              <a:buChar char="•"/>
            </a:pPr>
            <a:r>
              <a:rPr lang="en-US" sz="1799" dirty="0">
                <a:latin typeface="Arial" charset="0"/>
              </a:rPr>
              <a:t>Monitoring student progress</a:t>
            </a:r>
          </a:p>
          <a:p>
            <a:pPr>
              <a:buFont typeface="Arial" pitchFamily="34" charset="0"/>
              <a:buChar char="•"/>
            </a:pPr>
            <a:r>
              <a:rPr lang="en-US" sz="1799" dirty="0">
                <a:latin typeface="Arial" charset="0"/>
              </a:rPr>
              <a:t>Criteria (decision points) for increasing or decreasing levels of support</a:t>
            </a:r>
          </a:p>
          <a:p>
            <a:pPr>
              <a:buFont typeface="Arial" pitchFamily="34" charset="0"/>
              <a:buChar char="•"/>
            </a:pPr>
            <a:r>
              <a:rPr lang="en-US" sz="1799" dirty="0">
                <a:latin typeface="Arial" charset="0"/>
              </a:rPr>
              <a:t>Fidelity of implementation</a:t>
            </a:r>
          </a:p>
          <a:p>
            <a:endParaRPr lang="en-US" sz="1799" dirty="0">
              <a:latin typeface="Arial" charset="0"/>
            </a:endParaRPr>
          </a:p>
          <a:p>
            <a:endParaRPr lang="en-US" sz="1799" dirty="0">
              <a:latin typeface="Arial" charset="0"/>
            </a:endParaRPr>
          </a:p>
          <a:p>
            <a:endParaRPr lang="en-US" sz="1799" dirty="0">
              <a:latin typeface="Arial" charset="0"/>
            </a:endParaRPr>
          </a:p>
          <a:p>
            <a:endParaRPr lang="en-US" sz="1799" dirty="0">
              <a:latin typeface="Arial" charset="0"/>
            </a:endParaRPr>
          </a:p>
          <a:p>
            <a:endParaRPr lang="en-US" sz="1799" dirty="0">
              <a:latin typeface="Arial" charset="0"/>
            </a:endParaRPr>
          </a:p>
        </p:txBody>
      </p:sp>
    </p:spTree>
    <p:extLst>
      <p:ext uri="{BB962C8B-B14F-4D97-AF65-F5344CB8AC3E}">
        <p14:creationId xmlns:p14="http://schemas.microsoft.com/office/powerpoint/2010/main" val="3618939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2" y="0"/>
            <a:ext cx="8227457" cy="990342"/>
          </a:xfrm>
        </p:spPr>
        <p:txBody>
          <a:bodyPr>
            <a:normAutofit fontScale="90000"/>
          </a:bodyPr>
          <a:lstStyle/>
          <a:p>
            <a:r>
              <a:rPr lang="en-US" dirty="0">
                <a:solidFill>
                  <a:schemeClr val="tx1"/>
                </a:solidFill>
                <a:hlinkClick r:id="rId3" action="ppaction://hlinkfile"/>
              </a:rPr>
              <a:t>Example of a Consistent Tier 3 Process</a:t>
            </a:r>
            <a:endParaRPr lang="en-US" dirty="0">
              <a:solidFill>
                <a:schemeClr val="tx1"/>
              </a:solidFill>
            </a:endParaRPr>
          </a:p>
        </p:txBody>
      </p:sp>
      <p:pic>
        <p:nvPicPr>
          <p:cNvPr id="5" name="Content Placeholder 4"/>
          <p:cNvPicPr>
            <a:picLocks noGrp="1"/>
          </p:cNvPicPr>
          <p:nvPr>
            <p:ph idx="1"/>
          </p:nvPr>
        </p:nvPicPr>
        <p:blipFill rotWithShape="1">
          <a:blip r:embed="rId4"/>
          <a:srcRect l="19519" t="14902" r="63491" b="8046"/>
          <a:stretch/>
        </p:blipFill>
        <p:spPr bwMode="auto">
          <a:xfrm>
            <a:off x="3510399" y="800100"/>
            <a:ext cx="5171201" cy="590549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95433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1525193" y="44815"/>
            <a:ext cx="646163" cy="369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indent="457063" fontAlgn="base">
              <a:spcBef>
                <a:spcPct val="0"/>
              </a:spcBef>
              <a:spcAft>
                <a:spcPct val="0"/>
              </a:spcAft>
            </a:pPr>
            <a:endParaRPr lang="en-US" sz="1799">
              <a:solidFill>
                <a:prstClr val="black"/>
              </a:solidFill>
              <a:latin typeface="Arial" pitchFamily="34" charset="0"/>
              <a:cs typeface="Arial" pitchFamily="34" charset="0"/>
            </a:endParaRPr>
          </a:p>
        </p:txBody>
      </p:sp>
      <p:sp>
        <p:nvSpPr>
          <p:cNvPr id="6" name="Rectangle 30"/>
          <p:cNvSpPr>
            <a:spLocks noChangeArrowheads="1"/>
          </p:cNvSpPr>
          <p:nvPr/>
        </p:nvSpPr>
        <p:spPr bwMode="auto">
          <a:xfrm>
            <a:off x="1525193" y="501896"/>
            <a:ext cx="646163" cy="369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indent="457063" fontAlgn="base">
              <a:spcBef>
                <a:spcPct val="0"/>
              </a:spcBef>
              <a:spcAft>
                <a:spcPct val="0"/>
              </a:spcAft>
            </a:pPr>
            <a:endParaRPr lang="en-US" sz="1799">
              <a:solidFill>
                <a:prstClr val="black"/>
              </a:solidFill>
              <a:latin typeface="Arial" pitchFamily="34" charset="0"/>
              <a:cs typeface="Arial" pitchFamily="34" charset="0"/>
            </a:endParaRPr>
          </a:p>
        </p:txBody>
      </p:sp>
      <p:pic>
        <p:nvPicPr>
          <p:cNvPr id="2" name="Picture 1" descr="Reviewed Chapter 6 090116- DRAFT-Rose take 2 - Word"/>
          <p:cNvPicPr>
            <a:picLocks noChangeAspect="1"/>
          </p:cNvPicPr>
          <p:nvPr/>
        </p:nvPicPr>
        <p:blipFill rotWithShape="1">
          <a:blip r:embed="rId3">
            <a:extLst>
              <a:ext uri="{28A0092B-C50C-407E-A947-70E740481C1C}">
                <a14:useLocalDpi xmlns:a14="http://schemas.microsoft.com/office/drawing/2010/main" val="0"/>
              </a:ext>
            </a:extLst>
          </a:blip>
          <a:srcRect l="33334" t="33470" r="32500" b="3164"/>
          <a:stretch/>
        </p:blipFill>
        <p:spPr>
          <a:xfrm>
            <a:off x="1437901" y="871132"/>
            <a:ext cx="8961253" cy="5123575"/>
          </a:xfrm>
          <a:prstGeom prst="rect">
            <a:avLst/>
          </a:prstGeom>
        </p:spPr>
      </p:pic>
    </p:spTree>
    <p:extLst>
      <p:ext uri="{BB962C8B-B14F-4D97-AF65-F5344CB8AC3E}">
        <p14:creationId xmlns:p14="http://schemas.microsoft.com/office/powerpoint/2010/main" val="2540439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Considerations for Additional Expertise</a:t>
            </a:r>
          </a:p>
        </p:txBody>
      </p:sp>
      <p:sp>
        <p:nvSpPr>
          <p:cNvPr id="2" name="Content Placeholder 1"/>
          <p:cNvSpPr>
            <a:spLocks noGrp="1"/>
          </p:cNvSpPr>
          <p:nvPr>
            <p:ph idx="1"/>
          </p:nvPr>
        </p:nvSpPr>
        <p:spPr>
          <a:xfrm>
            <a:off x="839569" y="1584115"/>
            <a:ext cx="10512862" cy="4948398"/>
          </a:xfrm>
        </p:spPr>
        <p:txBody>
          <a:bodyPr>
            <a:normAutofit/>
          </a:bodyPr>
          <a:lstStyle/>
          <a:p>
            <a:r>
              <a:rPr lang="en-US" sz="1999" dirty="0"/>
              <a:t>To have an effective tier 3 system, districts will have a coherent process for determining when and how to obtain additional supports and expertise</a:t>
            </a:r>
          </a:p>
          <a:p>
            <a:r>
              <a:rPr lang="en-US" sz="1999" dirty="0"/>
              <a:t>General guidelines for developing a plan:</a:t>
            </a:r>
          </a:p>
          <a:p>
            <a:pPr lvl="1"/>
            <a:r>
              <a:rPr lang="en-US" sz="1799" dirty="0"/>
              <a:t>Identify situations in which there is a need for additional expertise</a:t>
            </a:r>
          </a:p>
          <a:p>
            <a:pPr lvl="1"/>
            <a:r>
              <a:rPr lang="en-US" sz="1799" dirty="0"/>
              <a:t>Identify skills or specific expertise required</a:t>
            </a:r>
          </a:p>
          <a:p>
            <a:pPr lvl="1"/>
            <a:r>
              <a:rPr lang="en-US" sz="1799" dirty="0"/>
              <a:t>Describe methods/process for accessing additional expertise</a:t>
            </a:r>
          </a:p>
          <a:p>
            <a:pPr lvl="1"/>
            <a:r>
              <a:rPr lang="en-US" sz="1799" dirty="0"/>
              <a:t>Develop procedures for coordinating and collaborating with internal and/or external professions</a:t>
            </a:r>
          </a:p>
          <a:p>
            <a:pPr lvl="2"/>
            <a:r>
              <a:rPr lang="en-US" sz="1400" dirty="0"/>
              <a:t>Procedures include integration of activities within the continuum of school-based behavioral support</a:t>
            </a:r>
          </a:p>
          <a:p>
            <a:r>
              <a:rPr lang="en-US" sz="2399" dirty="0"/>
              <a:t>Develop guidelines for requesting more in-depth functional assessment procedures</a:t>
            </a:r>
          </a:p>
          <a:p>
            <a:pPr lvl="1"/>
            <a:r>
              <a:rPr lang="en-US" sz="1799" dirty="0"/>
              <a:t>Note: FBA/BIP process is a foundation; however, the FBA/BIP process may look different for individuals who present with behaviors that are internalizing or characteristics of conditions (e.g., anxiety, depression)</a:t>
            </a:r>
          </a:p>
          <a:p>
            <a:pPr marL="914126" lvl="2" indent="0">
              <a:buNone/>
            </a:pPr>
            <a:endParaRPr lang="en-US" sz="1400" dirty="0"/>
          </a:p>
        </p:txBody>
      </p:sp>
    </p:spTree>
    <p:extLst>
      <p:ext uri="{BB962C8B-B14F-4D97-AF65-F5344CB8AC3E}">
        <p14:creationId xmlns:p14="http://schemas.microsoft.com/office/powerpoint/2010/main" val="1093641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3 Myths</a:t>
            </a:r>
          </a:p>
        </p:txBody>
      </p:sp>
      <p:sp>
        <p:nvSpPr>
          <p:cNvPr id="3" name="Content Placeholder 2"/>
          <p:cNvSpPr>
            <a:spLocks noGrp="1"/>
          </p:cNvSpPr>
          <p:nvPr>
            <p:ph idx="1"/>
          </p:nvPr>
        </p:nvSpPr>
        <p:spPr/>
        <p:txBody>
          <a:bodyPr>
            <a:normAutofit fontScale="92500" lnSpcReduction="20000"/>
          </a:bodyPr>
          <a:lstStyle/>
          <a:p>
            <a:pPr marL="514196" indent="-514196">
              <a:buFont typeface="+mj-lt"/>
              <a:buAutoNum type="arabicPeriod"/>
            </a:pPr>
            <a:r>
              <a:rPr lang="en-US" dirty="0"/>
              <a:t>Compliance is all we need to be concerned about</a:t>
            </a:r>
          </a:p>
          <a:p>
            <a:pPr lvl="1"/>
            <a:r>
              <a:rPr lang="en-US" dirty="0"/>
              <a:t>Focuses on completing forms correctly</a:t>
            </a:r>
          </a:p>
          <a:p>
            <a:pPr lvl="2"/>
            <a:r>
              <a:rPr lang="en-US" dirty="0"/>
              <a:t>Site visits (monitoring)</a:t>
            </a:r>
          </a:p>
          <a:p>
            <a:pPr lvl="2"/>
            <a:r>
              <a:rPr lang="en-US" dirty="0"/>
              <a:t>Step to move students to more restricted placement</a:t>
            </a:r>
          </a:p>
          <a:p>
            <a:pPr marL="514196" indent="-514196">
              <a:buFont typeface="+mj-lt"/>
              <a:buAutoNum type="arabicPeriod"/>
            </a:pPr>
            <a:r>
              <a:rPr lang="en-US" dirty="0"/>
              <a:t>We cannot do Tier 3 until we have Tiers 1 and 2 implemented with fidelity</a:t>
            </a:r>
          </a:p>
          <a:p>
            <a:pPr lvl="1"/>
            <a:r>
              <a:rPr lang="en-US" dirty="0"/>
              <a:t>All three tiers can and should be worked on concurrently</a:t>
            </a:r>
          </a:p>
          <a:p>
            <a:pPr lvl="1"/>
            <a:r>
              <a:rPr lang="en-US" dirty="0"/>
              <a:t>All districts already have students needing Tier 3 behavior supports</a:t>
            </a:r>
          </a:p>
          <a:p>
            <a:pPr lvl="1"/>
            <a:r>
              <a:rPr lang="en-US" dirty="0"/>
              <a:t>For some in special education, this is the only Tier mandated</a:t>
            </a:r>
          </a:p>
          <a:p>
            <a:pPr marL="514196" indent="-514196">
              <a:buFont typeface="+mj-lt"/>
              <a:buAutoNum type="arabicPeriod"/>
            </a:pPr>
            <a:r>
              <a:rPr lang="en-US" dirty="0"/>
              <a:t>Special education is a Tier 3 intervention</a:t>
            </a:r>
          </a:p>
          <a:p>
            <a:pPr lvl="1"/>
            <a:r>
              <a:rPr lang="en-US" dirty="0"/>
              <a:t>Special education is not an intervention, practice, or strategy</a:t>
            </a:r>
          </a:p>
          <a:p>
            <a:pPr lvl="1"/>
            <a:r>
              <a:rPr lang="en-US" dirty="0"/>
              <a:t>Implies that the only way a student can get an individualized behavior support is to identify for IEP eligibility</a:t>
            </a:r>
          </a:p>
        </p:txBody>
      </p:sp>
      <p:sp>
        <p:nvSpPr>
          <p:cNvPr id="4" name="Footer Placeholder 3"/>
          <p:cNvSpPr>
            <a:spLocks noGrp="1"/>
          </p:cNvSpPr>
          <p:nvPr>
            <p:ph type="ftr" sz="quarter" idx="3"/>
          </p:nvPr>
        </p:nvSpPr>
        <p:spPr>
          <a:xfrm>
            <a:off x="1828324" y="6367993"/>
            <a:ext cx="6500707" cy="365125"/>
          </a:xfrm>
          <a:prstGeom prst="rect">
            <a:avLst/>
          </a:prstGeom>
        </p:spPr>
        <p:txBody>
          <a:bodyPr/>
          <a:lstStyle>
            <a:defPPr>
              <a:defRPr lang="en-US"/>
            </a:defPPr>
            <a:lvl1pPr marL="0" algn="l" defTabSz="914400" rtl="0" eaLnBrk="1" latinLnBrk="0" hangingPunct="1">
              <a:defRPr sz="11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72546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ct val="125000"/>
              </a:lnSpc>
              <a:spcBef>
                <a:spcPts val="0"/>
              </a:spcBef>
            </a:pPr>
            <a:r>
              <a:rPr lang="en-US" sz="2799" i="1" dirty="0">
                <a:latin typeface="Times New Roman" panose="02020603050405020304" pitchFamily="18" charset="0"/>
                <a:ea typeface="Calibri" panose="020F0502020204030204" pitchFamily="34" charset="0"/>
                <a:cs typeface="Times New Roman" panose="02020603050405020304" pitchFamily="18" charset="0"/>
              </a:rPr>
              <a:t>Examples Of Conditions Or Behaviors That May Require Additional, Expertise.</a:t>
            </a:r>
            <a:endParaRPr lang="en-US" sz="239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8674195"/>
              </p:ext>
            </p:extLst>
          </p:nvPr>
        </p:nvGraphicFramePr>
        <p:xfrm>
          <a:off x="1715640" y="1690688"/>
          <a:ext cx="8760720" cy="4723170"/>
        </p:xfrm>
        <a:graphic>
          <a:graphicData uri="http://schemas.openxmlformats.org/drawingml/2006/table">
            <a:tbl>
              <a:tblPr firstRow="1" firstCol="1" bandRow="1">
                <a:tableStyleId>{2D5ABB26-0587-4C30-8999-92F81FD0307C}</a:tableStyleId>
              </a:tblPr>
              <a:tblGrid>
                <a:gridCol w="2328050">
                  <a:extLst>
                    <a:ext uri="{9D8B030D-6E8A-4147-A177-3AD203B41FA5}">
                      <a16:colId xmlns:a16="http://schemas.microsoft.com/office/drawing/2014/main" val="20000"/>
                    </a:ext>
                  </a:extLst>
                </a:gridCol>
                <a:gridCol w="2331751">
                  <a:extLst>
                    <a:ext uri="{9D8B030D-6E8A-4147-A177-3AD203B41FA5}">
                      <a16:colId xmlns:a16="http://schemas.microsoft.com/office/drawing/2014/main" val="20001"/>
                    </a:ext>
                  </a:extLst>
                </a:gridCol>
                <a:gridCol w="2081920">
                  <a:extLst>
                    <a:ext uri="{9D8B030D-6E8A-4147-A177-3AD203B41FA5}">
                      <a16:colId xmlns:a16="http://schemas.microsoft.com/office/drawing/2014/main" val="20002"/>
                    </a:ext>
                  </a:extLst>
                </a:gridCol>
                <a:gridCol w="2018999">
                  <a:extLst>
                    <a:ext uri="{9D8B030D-6E8A-4147-A177-3AD203B41FA5}">
                      <a16:colId xmlns:a16="http://schemas.microsoft.com/office/drawing/2014/main" val="20003"/>
                    </a:ext>
                  </a:extLst>
                </a:gridCol>
              </a:tblGrid>
              <a:tr h="274239">
                <a:tc>
                  <a:txBody>
                    <a:bodyPr/>
                    <a:lstStyle/>
                    <a:p>
                      <a:pPr marL="0" marR="0" algn="ctr">
                        <a:lnSpc>
                          <a:spcPct val="125000"/>
                        </a:lnSpc>
                        <a:spcBef>
                          <a:spcPts val="0"/>
                        </a:spcBef>
                        <a:spcAft>
                          <a:spcPts val="0"/>
                        </a:spcAft>
                      </a:pPr>
                      <a:r>
                        <a:rPr lang="en-US" sz="1200" b="1" dirty="0">
                          <a:effectLst/>
                        </a:rPr>
                        <a:t>Intense Behavioral Problems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tc>
                  <a:txBody>
                    <a:bodyPr/>
                    <a:lstStyle/>
                    <a:p>
                      <a:pPr marL="0" marR="0" algn="ctr">
                        <a:lnSpc>
                          <a:spcPct val="125000"/>
                        </a:lnSpc>
                        <a:spcBef>
                          <a:spcPts val="0"/>
                        </a:spcBef>
                        <a:spcAft>
                          <a:spcPts val="0"/>
                        </a:spcAft>
                      </a:pPr>
                      <a:r>
                        <a:rPr lang="en-US" sz="1200" b="1" dirty="0">
                          <a:effectLst/>
                        </a:rPr>
                        <a:t>Psychological/Mental Health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tc>
                  <a:txBody>
                    <a:bodyPr/>
                    <a:lstStyle/>
                    <a:p>
                      <a:pPr marL="0" marR="0" algn="ctr">
                        <a:lnSpc>
                          <a:spcPct val="125000"/>
                        </a:lnSpc>
                        <a:spcBef>
                          <a:spcPts val="0"/>
                        </a:spcBef>
                        <a:spcAft>
                          <a:spcPts val="0"/>
                        </a:spcAft>
                      </a:pPr>
                      <a:r>
                        <a:rPr lang="en-US" sz="1200" b="1" dirty="0">
                          <a:effectLst/>
                        </a:rPr>
                        <a:t>Medical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tc>
                  <a:txBody>
                    <a:bodyPr/>
                    <a:lstStyle/>
                    <a:p>
                      <a:pPr marL="0" marR="0" algn="ctr">
                        <a:lnSpc>
                          <a:spcPct val="125000"/>
                        </a:lnSpc>
                        <a:spcBef>
                          <a:spcPts val="0"/>
                        </a:spcBef>
                        <a:spcAft>
                          <a:spcPts val="0"/>
                        </a:spcAft>
                      </a:pPr>
                      <a:r>
                        <a:rPr lang="en-US" sz="1200" b="1" dirty="0">
                          <a:effectLst/>
                        </a:rPr>
                        <a:t>Life Situations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extLst>
                  <a:ext uri="{0D108BD9-81ED-4DB2-BD59-A6C34878D82A}">
                    <a16:rowId xmlns:a16="http://schemas.microsoft.com/office/drawing/2014/main" val="10000"/>
                  </a:ext>
                </a:extLst>
              </a:tr>
              <a:tr h="4448931">
                <a:tc>
                  <a:txBody>
                    <a:bodyPr/>
                    <a:lstStyle/>
                    <a:p>
                      <a:pPr marL="342900" marR="0" lvl="0" indent="-342900">
                        <a:lnSpc>
                          <a:spcPct val="125000"/>
                        </a:lnSpc>
                        <a:spcBef>
                          <a:spcPts val="0"/>
                        </a:spcBef>
                        <a:spcAft>
                          <a:spcPts val="0"/>
                        </a:spcAft>
                        <a:buFont typeface="Symbol" panose="05050102010706020507" pitchFamily="18" charset="2"/>
                        <a:buChar char=""/>
                      </a:pPr>
                      <a:r>
                        <a:rPr lang="en-US" sz="1200" dirty="0">
                          <a:effectLst/>
                        </a:rPr>
                        <a:t>Extreme self-injurious behavior endangering health/well-being</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Intensive physical aggression acts toward peers and/or adults and/or property causing bodily harm or significant property destruction</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Behavioral problems are so intense and resistant to interventions and student is at risk for more segregated placements and/or being incarcerated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dirty="0">
                          <a:effectLst/>
                        </a:rPr>
                        <a:t>Suicidal ideation and/or suicidal attempts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Engaging in seriously threatening behaviors that are unlawful and may result in incarceration</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Personality and/or psychotic disorders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High risk sexual behavior</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Post-traumatic stress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Significant substance abuse related disorders (e.g., alcohol, drug)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dirty="0">
                          <a:effectLst/>
                        </a:rPr>
                        <a:t>Psychosomatic illnesses (e.g., extreme headaches or stomach problems due to stress) that contribute to or exacerbate internalizing or externalizing</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Sleep disorders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Frontal lobe damage</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Seizure disorders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Enuresis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Encopresis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dirty="0">
                          <a:effectLst/>
                        </a:rPr>
                        <a:t>Homelessness</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Food deprivation</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Traumatic situations (e.g., abuse-sexual, physical, psychological</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Exposure to savage acts (e.g., war, murder, rape)</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Extreme poverty</a:t>
                      </a:r>
                      <a:endParaRPr lang="en-US" sz="16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dirty="0">
                          <a:effectLst/>
                        </a:rPr>
                        <a:t>Foster care placements and/or unstable home placement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tc>
                <a:extLst>
                  <a:ext uri="{0D108BD9-81ED-4DB2-BD59-A6C34878D82A}">
                    <a16:rowId xmlns:a16="http://schemas.microsoft.com/office/drawing/2014/main" val="10001"/>
                  </a:ext>
                </a:extLst>
              </a:tr>
            </a:tbl>
          </a:graphicData>
        </a:graphic>
      </p:graphicFrame>
      <p:sp>
        <p:nvSpPr>
          <p:cNvPr id="6" name="Rectangle 5"/>
          <p:cNvSpPr/>
          <p:nvPr/>
        </p:nvSpPr>
        <p:spPr>
          <a:xfrm>
            <a:off x="2020361" y="5583400"/>
            <a:ext cx="8151277" cy="515392"/>
          </a:xfrm>
          <a:prstGeom prst="rect">
            <a:avLst/>
          </a:prstGeom>
        </p:spPr>
        <p:txBody>
          <a:bodyPr wrap="square">
            <a:spAutoFit/>
          </a:bodyPr>
          <a:lstStyle/>
          <a:p>
            <a:pPr algn="just">
              <a:lnSpc>
                <a:spcPct val="125000"/>
              </a:lnSpc>
            </a:pPr>
            <a:r>
              <a:rPr lang="en-US" sz="1100" dirty="0">
                <a:solidFill>
                  <a:srgbClr val="000000"/>
                </a:solidFill>
                <a:latin typeface="Times New Roman" panose="02020603050405020304" pitchFamily="18" charset="0"/>
                <a:ea typeface="MS Mincho" panose="02020609040205080304" pitchFamily="49" charset="-128"/>
              </a:rPr>
              <a:t>*Note some of these example may fall under multiple domains (e.g., encopresis may involve behavioral health and/or medical intervention)</a:t>
            </a:r>
            <a:endParaRPr lang="en-US" sz="3999" dirty="0">
              <a:latin typeface="Times New Roman" panose="02020603050405020304" pitchFamily="18" charset="0"/>
              <a:ea typeface="MS Mincho" panose="02020609040205080304" pitchFamily="49" charset="-128"/>
            </a:endParaRPr>
          </a:p>
          <a:p>
            <a:pPr algn="just">
              <a:lnSpc>
                <a:spcPct val="125000"/>
              </a:lnSpc>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8858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604"/>
          </a:xfrm>
        </p:spPr>
        <p:txBody>
          <a:bodyPr>
            <a:normAutofit fontScale="90000"/>
          </a:bodyPr>
          <a:lstStyle/>
          <a:p>
            <a:r>
              <a:rPr lang="en-US" dirty="0" smtClean="0"/>
              <a:t>Delaware Resources</a:t>
            </a:r>
            <a:endParaRPr lang="en-US" dirty="0"/>
          </a:p>
        </p:txBody>
      </p:sp>
      <p:pic>
        <p:nvPicPr>
          <p:cNvPr id="4" name="Picture 3"/>
          <p:cNvPicPr>
            <a:picLocks noChangeAspect="1"/>
          </p:cNvPicPr>
          <p:nvPr/>
        </p:nvPicPr>
        <p:blipFill>
          <a:blip r:embed="rId3"/>
          <a:stretch>
            <a:fillRect/>
          </a:stretch>
        </p:blipFill>
        <p:spPr>
          <a:xfrm>
            <a:off x="799790" y="1511787"/>
            <a:ext cx="4156834" cy="3845704"/>
          </a:xfrm>
          <a:prstGeom prst="rect">
            <a:avLst/>
          </a:prstGeom>
        </p:spPr>
      </p:pic>
      <p:sp>
        <p:nvSpPr>
          <p:cNvPr id="7" name="Left Arrow 6"/>
          <p:cNvSpPr/>
          <p:nvPr/>
        </p:nvSpPr>
        <p:spPr>
          <a:xfrm>
            <a:off x="3066514" y="3141972"/>
            <a:ext cx="1977886" cy="516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3258671" y="3215723"/>
            <a:ext cx="18586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a:ea typeface="+mn-ea"/>
                <a:cs typeface="+mn-cs"/>
              </a:rPr>
              <a:t>Delawarepbs.org</a:t>
            </a:r>
            <a:endParaRPr kumimoji="0" lang="en-US" sz="18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12" name="Picture 11"/>
          <p:cNvPicPr>
            <a:picLocks noChangeAspect="1"/>
          </p:cNvPicPr>
          <p:nvPr/>
        </p:nvPicPr>
        <p:blipFill>
          <a:blip r:embed="rId4"/>
          <a:stretch>
            <a:fillRect/>
          </a:stretch>
        </p:blipFill>
        <p:spPr>
          <a:xfrm>
            <a:off x="7988576" y="1362197"/>
            <a:ext cx="3028483" cy="3269640"/>
          </a:xfrm>
          <a:prstGeom prst="rect">
            <a:avLst/>
          </a:prstGeom>
        </p:spPr>
      </p:pic>
      <p:sp>
        <p:nvSpPr>
          <p:cNvPr id="13" name="Left Arrow 12"/>
          <p:cNvSpPr/>
          <p:nvPr/>
        </p:nvSpPr>
        <p:spPr>
          <a:xfrm rot="10800000">
            <a:off x="6428712" y="3038772"/>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6480796" y="3074832"/>
            <a:ext cx="185861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a:ea typeface="+mn-ea"/>
                <a:cs typeface="+mn-cs"/>
              </a:rPr>
              <a:t>Schoology </a:t>
            </a:r>
            <a:endParaRPr kumimoji="0" lang="en-US" sz="1800" b="1" i="0" u="none" strike="noStrike" kern="1200" cap="none" spc="0" normalizeH="0" baseline="0" noProof="0" dirty="0">
              <a:ln>
                <a:noFill/>
              </a:ln>
              <a:solidFill>
                <a:schemeClr val="bg1"/>
              </a:solidFill>
              <a:effectLst/>
              <a:uLnTx/>
              <a:uFillTx/>
              <a:latin typeface="Calibri"/>
              <a:ea typeface="+mn-ea"/>
              <a:cs typeface="+mn-cs"/>
            </a:endParaRPr>
          </a:p>
        </p:txBody>
      </p:sp>
      <p:sp>
        <p:nvSpPr>
          <p:cNvPr id="15" name="TextBox 14"/>
          <p:cNvSpPr txBox="1"/>
          <p:nvPr/>
        </p:nvSpPr>
        <p:spPr>
          <a:xfrm>
            <a:off x="9424972" y="3426739"/>
            <a:ext cx="1411112" cy="646331"/>
          </a:xfrm>
          <a:prstGeom prst="rect">
            <a:avLst/>
          </a:prstGeom>
          <a:solidFill>
            <a:srgbClr val="00B0F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Access Code: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F5SJ3-75K3X</a:t>
            </a:r>
          </a:p>
        </p:txBody>
      </p:sp>
    </p:spTree>
    <p:extLst>
      <p:ext uri="{BB962C8B-B14F-4D97-AF65-F5344CB8AC3E}">
        <p14:creationId xmlns:p14="http://schemas.microsoft.com/office/powerpoint/2010/main" val="1327067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Please Contact:</a:t>
            </a:r>
            <a:endParaRPr lang="en-US" dirty="0"/>
          </a:p>
        </p:txBody>
      </p:sp>
      <p:sp>
        <p:nvSpPr>
          <p:cNvPr id="3" name="Content Placeholder 2"/>
          <p:cNvSpPr>
            <a:spLocks noGrp="1"/>
          </p:cNvSpPr>
          <p:nvPr>
            <p:ph idx="1"/>
          </p:nvPr>
        </p:nvSpPr>
        <p:spPr>
          <a:xfrm>
            <a:off x="1009650" y="1690688"/>
            <a:ext cx="3267075" cy="4351338"/>
          </a:xfrm>
        </p:spPr>
        <p:txBody>
          <a:bodyPr/>
          <a:lstStyle/>
          <a:p>
            <a:pPr marL="0" indent="0">
              <a:buNone/>
            </a:pPr>
            <a:r>
              <a:rPr lang="en-US" dirty="0" smtClean="0"/>
              <a:t>Dr. Rose </a:t>
            </a:r>
            <a:r>
              <a:rPr lang="en-US" dirty="0" err="1" smtClean="0"/>
              <a:t>Iovannone</a:t>
            </a:r>
            <a:endParaRPr lang="en-US" dirty="0" smtClean="0"/>
          </a:p>
          <a:p>
            <a:pPr marL="0" indent="0">
              <a:buNone/>
            </a:pPr>
            <a:r>
              <a:rPr lang="en-US" dirty="0" smtClean="0">
                <a:hlinkClick r:id="rId2"/>
              </a:rPr>
              <a:t>iovannone@usf.edu</a:t>
            </a:r>
            <a:endParaRPr lang="en-US" dirty="0" smtClean="0"/>
          </a:p>
          <a:p>
            <a:pPr marL="0" indent="0">
              <a:buNone/>
            </a:pPr>
            <a:endParaRPr lang="en-US" dirty="0" smtClean="0"/>
          </a:p>
          <a:p>
            <a:pPr marL="0" indent="0">
              <a:buNone/>
            </a:pPr>
            <a:r>
              <a:rPr lang="en-US" dirty="0" err="1" smtClean="0"/>
              <a:t>Niki</a:t>
            </a:r>
            <a:r>
              <a:rPr lang="en-US" dirty="0" smtClean="0"/>
              <a:t> Kendall, DE-PBS</a:t>
            </a:r>
          </a:p>
          <a:p>
            <a:pPr marL="0" indent="0">
              <a:buNone/>
            </a:pPr>
            <a:r>
              <a:rPr lang="en-US" dirty="0" smtClean="0">
                <a:hlinkClick r:id="rId3"/>
              </a:rPr>
              <a:t>Robertsn@udel.edu</a:t>
            </a:r>
            <a:endParaRPr lang="en-US" dirty="0" smtClean="0"/>
          </a:p>
          <a:p>
            <a:pPr marL="0" indent="0">
              <a:buNone/>
            </a:pPr>
            <a:endParaRPr lang="en-US" dirty="0"/>
          </a:p>
          <a:p>
            <a:pPr marL="0" indent="0">
              <a:buNone/>
            </a:pPr>
            <a:r>
              <a:rPr lang="en-US" dirty="0" smtClean="0"/>
              <a:t>Debby Boyer, DE-PBS</a:t>
            </a:r>
          </a:p>
          <a:p>
            <a:pPr marL="0" indent="0">
              <a:buNone/>
            </a:pPr>
            <a:r>
              <a:rPr lang="en-US" dirty="0" smtClean="0">
                <a:hlinkClick r:id="rId4"/>
              </a:rPr>
              <a:t>dboyer@udel.edu</a:t>
            </a:r>
            <a:endParaRPr lang="en-US" dirty="0"/>
          </a:p>
          <a:p>
            <a:pPr marL="0" indent="0">
              <a:buNone/>
            </a:pPr>
            <a:endParaRPr lang="en-US"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850" y="1294607"/>
            <a:ext cx="5143500" cy="5143500"/>
          </a:xfrm>
          <a:prstGeom prst="rect">
            <a:avLst/>
          </a:prstGeom>
        </p:spPr>
      </p:pic>
    </p:spTree>
    <p:extLst>
      <p:ext uri="{BB962C8B-B14F-4D97-AF65-F5344CB8AC3E}">
        <p14:creationId xmlns:p14="http://schemas.microsoft.com/office/powerpoint/2010/main" val="19309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3 Myths</a:t>
            </a:r>
          </a:p>
        </p:txBody>
      </p:sp>
      <p:sp>
        <p:nvSpPr>
          <p:cNvPr id="3" name="Content Placeholder 2"/>
          <p:cNvSpPr>
            <a:spLocks noGrp="1"/>
          </p:cNvSpPr>
          <p:nvPr>
            <p:ph idx="1"/>
          </p:nvPr>
        </p:nvSpPr>
        <p:spPr/>
        <p:txBody>
          <a:bodyPr>
            <a:normAutofit fontScale="92500"/>
          </a:bodyPr>
          <a:lstStyle/>
          <a:p>
            <a:pPr marL="514196" indent="-514196">
              <a:spcBef>
                <a:spcPts val="0"/>
              </a:spcBef>
              <a:buFont typeface="+mj-lt"/>
              <a:buAutoNum type="arabicPeriod" startAt="4"/>
            </a:pPr>
            <a:r>
              <a:rPr lang="en-US" dirty="0"/>
              <a:t>General education students do not get functional behavior assessments</a:t>
            </a:r>
          </a:p>
          <a:p>
            <a:pPr lvl="1">
              <a:spcBef>
                <a:spcPts val="0"/>
              </a:spcBef>
            </a:pPr>
            <a:r>
              <a:rPr lang="en-US" dirty="0"/>
              <a:t>Emerging research base supporting effectiveness of FBA/BIPs for students in general education</a:t>
            </a:r>
          </a:p>
          <a:p>
            <a:pPr marL="514196" indent="-514196">
              <a:spcBef>
                <a:spcPts val="0"/>
              </a:spcBef>
              <a:buFont typeface="+mj-lt"/>
              <a:buAutoNum type="arabicPeriod" startAt="5"/>
            </a:pPr>
            <a:r>
              <a:rPr lang="en-US" dirty="0"/>
              <a:t>All we need for Tier 3 is a list of strategies to use</a:t>
            </a:r>
          </a:p>
          <a:p>
            <a:pPr lvl="1">
              <a:spcBef>
                <a:spcPts val="0"/>
              </a:spcBef>
            </a:pPr>
            <a:r>
              <a:rPr lang="en-US" dirty="0"/>
              <a:t>Encyclopedias or names of strategies for typographical behaviors</a:t>
            </a:r>
          </a:p>
          <a:p>
            <a:pPr lvl="1">
              <a:spcBef>
                <a:spcPts val="0"/>
              </a:spcBef>
            </a:pPr>
            <a:r>
              <a:rPr lang="en-US" dirty="0"/>
              <a:t>These have not been shown to be effective</a:t>
            </a:r>
          </a:p>
          <a:p>
            <a:pPr marL="514196" indent="-514196">
              <a:spcBef>
                <a:spcPts val="0"/>
              </a:spcBef>
              <a:buFont typeface="+mj-lt"/>
              <a:buAutoNum type="arabicPeriod" startAt="6"/>
            </a:pPr>
            <a:r>
              <a:rPr lang="en-US" dirty="0"/>
              <a:t>Everyone needs to learn how to do FBA/BIPs</a:t>
            </a:r>
          </a:p>
          <a:p>
            <a:pPr lvl="1">
              <a:spcBef>
                <a:spcPts val="0"/>
              </a:spcBef>
            </a:pPr>
            <a:r>
              <a:rPr lang="en-US" dirty="0"/>
              <a:t>FBA/BIPs based on applied analysis principles</a:t>
            </a:r>
          </a:p>
          <a:p>
            <a:pPr lvl="1">
              <a:spcBef>
                <a:spcPts val="0"/>
              </a:spcBef>
            </a:pPr>
            <a:r>
              <a:rPr lang="en-US" dirty="0"/>
              <a:t>Not all educators have, nor need to have, the skills</a:t>
            </a:r>
          </a:p>
          <a:p>
            <a:pPr marL="514196" indent="-514196">
              <a:spcBef>
                <a:spcPts val="0"/>
              </a:spcBef>
              <a:buFont typeface="+mj-lt"/>
              <a:buAutoNum type="arabicPeriod" startAt="6"/>
            </a:pPr>
            <a:r>
              <a:rPr lang="en-US" dirty="0"/>
              <a:t>Only behavior analysts can do FBAs/BIPs</a:t>
            </a:r>
          </a:p>
          <a:p>
            <a:pPr lvl="1">
              <a:spcBef>
                <a:spcPts val="0"/>
              </a:spcBef>
            </a:pPr>
            <a:r>
              <a:rPr lang="en-US" dirty="0"/>
              <a:t>Not a role specific process</a:t>
            </a:r>
          </a:p>
          <a:p>
            <a:pPr lvl="1">
              <a:spcBef>
                <a:spcPts val="0"/>
              </a:spcBef>
            </a:pPr>
            <a:r>
              <a:rPr lang="en-US" dirty="0"/>
              <a:t>Key feature-person facilitating FBA/BIPs have knowledge of ABA principles and has communication/interactive skills to facilitate teams through the process</a:t>
            </a:r>
          </a:p>
          <a:p>
            <a:pPr marL="514196" indent="-514196">
              <a:spcBef>
                <a:spcPts val="0"/>
              </a:spcBef>
              <a:buFont typeface="+mj-lt"/>
              <a:buAutoNum type="arabicPeriod" startAt="6"/>
            </a:pPr>
            <a:endParaRPr lang="en-US" dirty="0"/>
          </a:p>
          <a:p>
            <a:pPr marL="514196" indent="-514196">
              <a:spcBef>
                <a:spcPts val="0"/>
              </a:spcBef>
              <a:buFont typeface="+mj-lt"/>
              <a:buAutoNum type="arabicPeriod" startAt="6"/>
            </a:pPr>
            <a:endParaRPr lang="en-US" dirty="0"/>
          </a:p>
          <a:p>
            <a:pPr marL="514196" indent="-514196">
              <a:spcBef>
                <a:spcPts val="0"/>
              </a:spcBef>
              <a:buFont typeface="+mj-lt"/>
              <a:buAutoNum type="arabicPeriod" startAt="6"/>
            </a:pPr>
            <a:endParaRPr lang="en-US" dirty="0"/>
          </a:p>
          <a:p>
            <a:pPr marL="514196" indent="-514196">
              <a:spcBef>
                <a:spcPts val="0"/>
              </a:spcBef>
              <a:buNone/>
            </a:pPr>
            <a:endParaRPr lang="en-US" dirty="0"/>
          </a:p>
          <a:p>
            <a:pPr marL="514196" indent="-514196" defTabSz="914126">
              <a:spcBef>
                <a:spcPts val="0"/>
              </a:spcBef>
              <a:buNone/>
              <a:defRPr/>
            </a:pPr>
            <a:endParaRPr lang="en-US" dirty="0"/>
          </a:p>
        </p:txBody>
      </p:sp>
    </p:spTree>
    <p:extLst>
      <p:ext uri="{BB962C8B-B14F-4D97-AF65-F5344CB8AC3E}">
        <p14:creationId xmlns:p14="http://schemas.microsoft.com/office/powerpoint/2010/main" val="171481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3" y="153253"/>
            <a:ext cx="8227457" cy="990342"/>
          </a:xfrm>
        </p:spPr>
        <p:txBody>
          <a:bodyPr/>
          <a:lstStyle/>
          <a:p>
            <a:r>
              <a:rPr lang="en-US" dirty="0">
                <a:solidFill>
                  <a:schemeClr val="tx1"/>
                </a:solidFill>
              </a:rPr>
              <a:t>Tier 3 Systems in Schools</a:t>
            </a:r>
          </a:p>
        </p:txBody>
      </p:sp>
      <p:sp>
        <p:nvSpPr>
          <p:cNvPr id="3" name="Content Placeholder 2"/>
          <p:cNvSpPr>
            <a:spLocks noGrp="1"/>
          </p:cNvSpPr>
          <p:nvPr>
            <p:ph idx="1"/>
          </p:nvPr>
        </p:nvSpPr>
        <p:spPr/>
        <p:txBody>
          <a:bodyPr>
            <a:normAutofit fontScale="92500" lnSpcReduction="10000"/>
          </a:bodyPr>
          <a:lstStyle/>
          <a:p>
            <a:r>
              <a:rPr lang="en-US" dirty="0"/>
              <a:t>Effective evidence-based processes exist to support students with serious problem behaviors</a:t>
            </a:r>
          </a:p>
          <a:p>
            <a:r>
              <a:rPr lang="en-US" dirty="0"/>
              <a:t>Overall, not being implemented with fidelity</a:t>
            </a:r>
          </a:p>
          <a:p>
            <a:r>
              <a:rPr lang="en-US" dirty="0"/>
              <a:t>Improved student outcomes not being realized</a:t>
            </a:r>
          </a:p>
          <a:p>
            <a:r>
              <a:rPr lang="en-US" dirty="0"/>
              <a:t>Ineffective tier 3 systems may impact district performance on special education indicators:</a:t>
            </a:r>
          </a:p>
          <a:p>
            <a:pPr lvl="1"/>
            <a:r>
              <a:rPr lang="en-US" dirty="0"/>
              <a:t>Restraint/Seclusion</a:t>
            </a:r>
          </a:p>
          <a:p>
            <a:pPr lvl="1"/>
            <a:r>
              <a:rPr lang="en-US" dirty="0"/>
              <a:t>Suspensions/Expulsions</a:t>
            </a:r>
          </a:p>
          <a:p>
            <a:pPr lvl="1"/>
            <a:r>
              <a:rPr lang="en-US" dirty="0"/>
              <a:t>Disproportionality</a:t>
            </a:r>
          </a:p>
          <a:p>
            <a:pPr lvl="1"/>
            <a:r>
              <a:rPr lang="en-US" dirty="0"/>
              <a:t>Drop out/Graduation Rates</a:t>
            </a:r>
          </a:p>
          <a:p>
            <a:r>
              <a:rPr lang="en-US" dirty="0"/>
              <a:t>Systemic issues contributing to problem</a:t>
            </a:r>
          </a:p>
        </p:txBody>
      </p:sp>
    </p:spTree>
    <p:extLst>
      <p:ext uri="{BB962C8B-B14F-4D97-AF65-F5344CB8AC3E}">
        <p14:creationId xmlns:p14="http://schemas.microsoft.com/office/powerpoint/2010/main" val="250016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3" y="153253"/>
            <a:ext cx="8227457" cy="990342"/>
          </a:xfrm>
        </p:spPr>
        <p:txBody>
          <a:bodyPr>
            <a:noAutofit/>
          </a:bodyPr>
          <a:lstStyle/>
          <a:p>
            <a:r>
              <a:rPr lang="en-US" sz="3599" dirty="0"/>
              <a:t>What We Know About Tier 3 in Florida Schools </a:t>
            </a:r>
            <a:r>
              <a:rPr lang="en-US" sz="2799" dirty="0"/>
              <a:t>(and probably others)</a:t>
            </a:r>
          </a:p>
        </p:txBody>
      </p:sp>
      <p:sp>
        <p:nvSpPr>
          <p:cNvPr id="3" name="Content Placeholder 2"/>
          <p:cNvSpPr>
            <a:spLocks noGrp="1"/>
          </p:cNvSpPr>
          <p:nvPr>
            <p:ph idx="1"/>
          </p:nvPr>
        </p:nvSpPr>
        <p:spPr/>
        <p:txBody>
          <a:bodyPr>
            <a:normAutofit/>
          </a:bodyPr>
          <a:lstStyle/>
          <a:p>
            <a:r>
              <a:rPr lang="en-US" dirty="0"/>
              <a:t>Source—initial interview conducted with districts prior to receiving technical assistance to improve practices</a:t>
            </a:r>
          </a:p>
          <a:p>
            <a:pPr marL="918696" lvl="1" indent="-514196">
              <a:buFont typeface="+mj-lt"/>
              <a:buAutoNum type="arabicPeriod"/>
            </a:pPr>
            <a:r>
              <a:rPr lang="en-US" dirty="0"/>
              <a:t>Most districts did not have a Tier 3 leadership team prior to interview</a:t>
            </a:r>
          </a:p>
          <a:p>
            <a:pPr marL="918696" lvl="1" indent="-514196">
              <a:buFont typeface="+mj-lt"/>
              <a:buAutoNum type="arabicPeriod"/>
            </a:pPr>
            <a:r>
              <a:rPr lang="en-US" dirty="0"/>
              <a:t>District training primarily consist of traditional FBA/BIP PPT presentations</a:t>
            </a:r>
          </a:p>
          <a:p>
            <a:pPr marL="918696" lvl="1" indent="-514196">
              <a:buFont typeface="+mj-lt"/>
              <a:buAutoNum type="arabicPeriod"/>
            </a:pPr>
            <a:r>
              <a:rPr lang="en-US" dirty="0"/>
              <a:t>Job-embedded approaches non-existent</a:t>
            </a:r>
          </a:p>
          <a:p>
            <a:pPr marL="918696" lvl="1" indent="-514196">
              <a:buFont typeface="+mj-lt"/>
              <a:buAutoNum type="arabicPeriod"/>
            </a:pPr>
            <a:r>
              <a:rPr lang="en-US" dirty="0"/>
              <a:t>Process within district inconsistent (general vs. special education; quality contingent upon skills of people on campus)</a:t>
            </a:r>
          </a:p>
        </p:txBody>
      </p:sp>
    </p:spTree>
    <p:extLst>
      <p:ext uri="{BB962C8B-B14F-4D97-AF65-F5344CB8AC3E}">
        <p14:creationId xmlns:p14="http://schemas.microsoft.com/office/powerpoint/2010/main" val="111958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3" y="153253"/>
            <a:ext cx="8227457" cy="990342"/>
          </a:xfrm>
        </p:spPr>
        <p:txBody>
          <a:bodyPr>
            <a:noAutofit/>
          </a:bodyPr>
          <a:lstStyle/>
          <a:p>
            <a:r>
              <a:rPr lang="en-US" sz="3199" dirty="0"/>
              <a:t>What We Know About Tier 3 in Florida Schools (and probably others)</a:t>
            </a:r>
          </a:p>
        </p:txBody>
      </p:sp>
      <p:sp>
        <p:nvSpPr>
          <p:cNvPr id="3" name="Content Placeholder 2"/>
          <p:cNvSpPr>
            <a:spLocks noGrp="1"/>
          </p:cNvSpPr>
          <p:nvPr>
            <p:ph idx="1"/>
          </p:nvPr>
        </p:nvSpPr>
        <p:spPr/>
        <p:txBody>
          <a:bodyPr>
            <a:normAutofit/>
          </a:bodyPr>
          <a:lstStyle/>
          <a:p>
            <a:pPr marL="918696" lvl="1" indent="-514196">
              <a:buFont typeface="Wingdings 2"/>
              <a:buAutoNum type="arabicPeriod" startAt="5"/>
            </a:pPr>
            <a:r>
              <a:rPr lang="en-US" dirty="0"/>
              <a:t>Inconsistent procedures for identifying students needing T3 supports</a:t>
            </a:r>
          </a:p>
          <a:p>
            <a:pPr marL="918696" lvl="1" indent="-514196">
              <a:buAutoNum type="arabicPeriod" startAt="5"/>
            </a:pPr>
            <a:r>
              <a:rPr lang="en-US" dirty="0"/>
              <a:t>Districts do not routinely have procedures to measure fidelity of the FBA/BIP process</a:t>
            </a:r>
          </a:p>
          <a:p>
            <a:pPr marL="918696" lvl="1" indent="-514196">
              <a:buAutoNum type="arabicPeriod" startAt="5"/>
            </a:pPr>
            <a:r>
              <a:rPr lang="en-US" dirty="0"/>
              <a:t>Districts do not routinely have processes/procedures to measure BIP implementation</a:t>
            </a:r>
          </a:p>
          <a:p>
            <a:pPr marL="918696" lvl="1" indent="-514196">
              <a:buAutoNum type="arabicPeriod" startAt="5"/>
            </a:pPr>
            <a:r>
              <a:rPr lang="en-US" dirty="0"/>
              <a:t>Few districts have data systems that</a:t>
            </a:r>
          </a:p>
          <a:p>
            <a:pPr marL="1325482" lvl="2" indent="-514196"/>
            <a:r>
              <a:rPr lang="en-US" dirty="0"/>
              <a:t>identify students receiving tier 3 supports</a:t>
            </a:r>
          </a:p>
          <a:p>
            <a:pPr marL="1325482" lvl="2" indent="-514196"/>
            <a:r>
              <a:rPr lang="en-US" dirty="0"/>
              <a:t>describe progress of those students</a:t>
            </a:r>
          </a:p>
        </p:txBody>
      </p:sp>
    </p:spTree>
    <p:extLst>
      <p:ext uri="{BB962C8B-B14F-4D97-AF65-F5344CB8AC3E}">
        <p14:creationId xmlns:p14="http://schemas.microsoft.com/office/powerpoint/2010/main" val="3689872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12152</Words>
  <Application>Microsoft Office PowerPoint</Application>
  <PresentationFormat>Widescreen</PresentationFormat>
  <Paragraphs>1280</Paragraphs>
  <Slides>52</Slides>
  <Notes>51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52</vt:i4>
      </vt:variant>
    </vt:vector>
  </HeadingPairs>
  <TitlesOfParts>
    <vt:vector size="67" baseType="lpstr">
      <vt:lpstr>MS PGothic</vt:lpstr>
      <vt:lpstr>MS PGothic</vt:lpstr>
      <vt:lpstr>游ゴシック</vt:lpstr>
      <vt:lpstr>Arial</vt:lpstr>
      <vt:lpstr>Calibri</vt:lpstr>
      <vt:lpstr>Calibri Light</vt:lpstr>
      <vt:lpstr>Century Gothic</vt:lpstr>
      <vt:lpstr>MS Mincho</vt:lpstr>
      <vt:lpstr>Symbol</vt:lpstr>
      <vt:lpstr>Times New Roman</vt:lpstr>
      <vt:lpstr>Trebuchet MS</vt:lpstr>
      <vt:lpstr>Wingdings</vt:lpstr>
      <vt:lpstr>Wingdings 2</vt:lpstr>
      <vt:lpstr>Wingdings 3</vt:lpstr>
      <vt:lpstr>Office Theme</vt:lpstr>
      <vt:lpstr>Establishing a Results-Driven Tier 3 Support System</vt:lpstr>
      <vt:lpstr>Objectives</vt:lpstr>
      <vt:lpstr>PowerPoint Presentation</vt:lpstr>
      <vt:lpstr>Tier 3-System</vt:lpstr>
      <vt:lpstr>Tier 3 Myths</vt:lpstr>
      <vt:lpstr>Tier 3 Myths</vt:lpstr>
      <vt:lpstr>Tier 3 Systems in Schools</vt:lpstr>
      <vt:lpstr>What We Know About Tier 3 in Florida Schools (and probably others)</vt:lpstr>
      <vt:lpstr>What We Know About Tier 3 in Florida Schools (and probably others)</vt:lpstr>
      <vt:lpstr>What We Know About Tier 3 in Florida Schools</vt:lpstr>
      <vt:lpstr>Challenges Facing Schools</vt:lpstr>
      <vt:lpstr>Teaming (Higgins, Weiner, &amp; Young, 2012)</vt:lpstr>
      <vt:lpstr>PowerPoint Presentation</vt:lpstr>
      <vt:lpstr>Teaming Considerations (for systems change)</vt:lpstr>
      <vt:lpstr>Teaming Considerations</vt:lpstr>
      <vt:lpstr>Prior to Addressing Tier 3 as a System…</vt:lpstr>
      <vt:lpstr>Tier 3 Systems Conversations…</vt:lpstr>
      <vt:lpstr>Tier 3 Systems Conversations…</vt:lpstr>
      <vt:lpstr>PowerPoint Presentation</vt:lpstr>
      <vt:lpstr>PowerPoint Presentation</vt:lpstr>
      <vt:lpstr>Tier 3 Blueprint Rationale</vt:lpstr>
      <vt:lpstr>Broad Recommendations:</vt:lpstr>
      <vt:lpstr>Ensure 1:  All Educators Understand Tier 3 Systems </vt:lpstr>
      <vt:lpstr>Ensure 2: Educators have beliefs, knowledge and skills to implement and sustain tier 3</vt:lpstr>
      <vt:lpstr>Example of Supports to Enhance Adult Change-Task analyzed behavior plans (manualized)-Sanetti et al.  </vt:lpstr>
      <vt:lpstr>Ensure 3: Sufficient professional supports </vt:lpstr>
      <vt:lpstr>Move From Overreliance on:</vt:lpstr>
      <vt:lpstr>PowerPoint Presentation</vt:lpstr>
      <vt:lpstr>To Matching Supports to Competency Needs</vt:lpstr>
      <vt:lpstr>Delaware-PBS PTR Coaching Model</vt:lpstr>
      <vt:lpstr>Tier 3 IC Map</vt:lpstr>
      <vt:lpstr>Coach-Coachee Pre-Planning Form</vt:lpstr>
      <vt:lpstr>Systematic Review of Products</vt:lpstr>
      <vt:lpstr>Ensure 4: Sufficient district &amp; school infrastructure </vt:lpstr>
      <vt:lpstr>Data Systems</vt:lpstr>
      <vt:lpstr>PowerPoint Presentation</vt:lpstr>
      <vt:lpstr>PowerPoint Presentation</vt:lpstr>
      <vt:lpstr>PowerPoint Presentation</vt:lpstr>
      <vt:lpstr>PowerPoint Presentation</vt:lpstr>
      <vt:lpstr>School-Wide</vt:lpstr>
      <vt:lpstr>School-Wide</vt:lpstr>
      <vt:lpstr>PowerPoint Presentation</vt:lpstr>
      <vt:lpstr>PowerPoint Presentation</vt:lpstr>
      <vt:lpstr>PowerPoint Presentation</vt:lpstr>
      <vt:lpstr>Ensure 5: Polices, procedures, and practices align  </vt:lpstr>
      <vt:lpstr>District-Wide Tier 3 Process</vt:lpstr>
      <vt:lpstr>Example of a Consistent Tier 3 Process</vt:lpstr>
      <vt:lpstr>PowerPoint Presentation</vt:lpstr>
      <vt:lpstr>Considerations for Additional Expertise</vt:lpstr>
      <vt:lpstr>Examples Of Conditions Or Behaviors That May Require Additional, Expertise.</vt:lpstr>
      <vt:lpstr>Delaware Resources</vt:lpstr>
      <vt:lpstr>Questions?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Results-Driven Tier 3 Support System</dc:title>
  <dc:creator>Iovannone, Rose</dc:creator>
  <cp:lastModifiedBy>Nicole Roberts</cp:lastModifiedBy>
  <cp:revision>92</cp:revision>
  <dcterms:created xsi:type="dcterms:W3CDTF">2019-03-26T18:19:17Z</dcterms:created>
  <dcterms:modified xsi:type="dcterms:W3CDTF">2019-04-18T18:54:07Z</dcterms:modified>
</cp:coreProperties>
</file>