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82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84" r:id="rId19"/>
    <p:sldId id="273" r:id="rId20"/>
    <p:sldId id="274" r:id="rId21"/>
    <p:sldId id="275" r:id="rId22"/>
    <p:sldId id="276" r:id="rId23"/>
    <p:sldId id="277" r:id="rId24"/>
    <p:sldId id="278" r:id="rId25"/>
    <p:sldId id="291" r:id="rId26"/>
    <p:sldId id="287" r:id="rId27"/>
    <p:sldId id="288" r:id="rId28"/>
    <p:sldId id="289" r:id="rId29"/>
    <p:sldId id="290" r:id="rId30"/>
    <p:sldId id="280" r:id="rId31"/>
    <p:sldId id="281" r:id="rId32"/>
    <p:sldId id="293" r:id="rId33"/>
    <p:sldId id="285" r:id="rId3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0" autoAdjust="0"/>
    <p:restoredTop sz="73824" autoAdjust="0"/>
  </p:normalViewPr>
  <p:slideViewPr>
    <p:cSldViewPr snapToGrid="0">
      <p:cViewPr varScale="1">
        <p:scale>
          <a:sx n="67" d="100"/>
          <a:sy n="67" d="100"/>
        </p:scale>
        <p:origin x="12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6AB948-E94C-4801-A98C-F5D02FA69FE8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43570D8-642E-4AB3-89C5-069F01C07B72}">
      <dgm:prSet phldrT="[Text]"/>
      <dgm:spPr/>
      <dgm:t>
        <a:bodyPr/>
        <a:lstStyle/>
        <a:p>
          <a:r>
            <a:rPr lang="en-US" dirty="0" smtClean="0"/>
            <a:t>Student Scales</a:t>
          </a:r>
          <a:endParaRPr lang="en-US" dirty="0"/>
        </a:p>
      </dgm:t>
    </dgm:pt>
    <dgm:pt modelId="{1435898D-C1C5-4466-9049-A36C01216161}" type="parTrans" cxnId="{22B7214F-7945-465A-8B67-B052C3D8E351}">
      <dgm:prSet/>
      <dgm:spPr/>
      <dgm:t>
        <a:bodyPr/>
        <a:lstStyle/>
        <a:p>
          <a:endParaRPr lang="en-US"/>
        </a:p>
      </dgm:t>
    </dgm:pt>
    <dgm:pt modelId="{AAEC334F-8F4C-43BA-901C-0D0080629B46}" type="sibTrans" cxnId="{22B7214F-7945-465A-8B67-B052C3D8E351}">
      <dgm:prSet/>
      <dgm:spPr/>
      <dgm:t>
        <a:bodyPr/>
        <a:lstStyle/>
        <a:p>
          <a:endParaRPr lang="en-US"/>
        </a:p>
      </dgm:t>
    </dgm:pt>
    <dgm:pt modelId="{97B62F09-58E0-47AD-9D8C-5F980A442CF7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37CEDCC4-5058-4C8D-840F-C0353CD3962D}" type="parTrans" cxnId="{E3308CFF-07C9-4BEB-80A1-03E9A18B9AD8}">
      <dgm:prSet/>
      <dgm:spPr/>
      <dgm:t>
        <a:bodyPr/>
        <a:lstStyle/>
        <a:p>
          <a:endParaRPr lang="en-US"/>
        </a:p>
      </dgm:t>
    </dgm:pt>
    <dgm:pt modelId="{6AC00C3D-B041-4018-97BE-CF29FA10417F}" type="sibTrans" cxnId="{E3308CFF-07C9-4BEB-80A1-03E9A18B9AD8}">
      <dgm:prSet/>
      <dgm:spPr/>
      <dgm:t>
        <a:bodyPr/>
        <a:lstStyle/>
        <a:p>
          <a:endParaRPr lang="en-US"/>
        </a:p>
      </dgm:t>
    </dgm:pt>
    <dgm:pt modelId="{046DA8BF-D051-41BB-B701-C3C92A713E9D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Techniques (School Discipline)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C11C8726-1A87-4165-8FFC-3FDD5BA0A116}" type="parTrans" cxnId="{E93732AB-6DE6-4C61-8935-3590D5E39181}">
      <dgm:prSet/>
      <dgm:spPr/>
      <dgm:t>
        <a:bodyPr/>
        <a:lstStyle/>
        <a:p>
          <a:endParaRPr lang="en-US"/>
        </a:p>
      </dgm:t>
    </dgm:pt>
    <dgm:pt modelId="{4D150277-3DB7-4563-81CD-C9BB144658CD}" type="sibTrans" cxnId="{E93732AB-6DE6-4C61-8935-3590D5E39181}">
      <dgm:prSet/>
      <dgm:spPr/>
      <dgm:t>
        <a:bodyPr/>
        <a:lstStyle/>
        <a:p>
          <a:endParaRPr lang="en-US"/>
        </a:p>
      </dgm:t>
    </dgm:pt>
    <dgm:pt modelId="{20411E3E-6B15-477A-82B6-D41F82597616}">
      <dgm:prSet phldrT="[Text]"/>
      <dgm:spPr/>
      <dgm:t>
        <a:bodyPr/>
        <a:lstStyle/>
        <a:p>
          <a:r>
            <a:rPr lang="en-US" dirty="0" smtClean="0"/>
            <a:t>Teacher/Staff Scales</a:t>
          </a:r>
          <a:endParaRPr lang="en-US" dirty="0"/>
        </a:p>
      </dgm:t>
    </dgm:pt>
    <dgm:pt modelId="{FC628433-29FF-43D6-84BA-A61ED08E6181}" type="parTrans" cxnId="{3F2D3F3E-5216-4BC1-B3AE-457900AA88C6}">
      <dgm:prSet/>
      <dgm:spPr/>
      <dgm:t>
        <a:bodyPr/>
        <a:lstStyle/>
        <a:p>
          <a:endParaRPr lang="en-US"/>
        </a:p>
      </dgm:t>
    </dgm:pt>
    <dgm:pt modelId="{2688540B-4822-4A37-8F1B-671A5511EB5A}" type="sibTrans" cxnId="{3F2D3F3E-5216-4BC1-B3AE-457900AA88C6}">
      <dgm:prSet/>
      <dgm:spPr/>
      <dgm:t>
        <a:bodyPr/>
        <a:lstStyle/>
        <a:p>
          <a:endParaRPr lang="en-US"/>
        </a:p>
      </dgm:t>
    </dgm:pt>
    <dgm:pt modelId="{8B9BC5AB-AC2F-46ED-AA28-A1E44F736930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D536A97F-86D5-4BCD-82DB-D854605CFBA8}" type="parTrans" cxnId="{EDBFBFD7-21E7-4869-A6EB-F047B263D040}">
      <dgm:prSet/>
      <dgm:spPr/>
      <dgm:t>
        <a:bodyPr/>
        <a:lstStyle/>
        <a:p>
          <a:endParaRPr lang="en-US"/>
        </a:p>
      </dgm:t>
    </dgm:pt>
    <dgm:pt modelId="{1244F5F2-3DF8-4799-91F8-5898705F6502}" type="sibTrans" cxnId="{EDBFBFD7-21E7-4869-A6EB-F047B263D040}">
      <dgm:prSet/>
      <dgm:spPr/>
      <dgm:t>
        <a:bodyPr/>
        <a:lstStyle/>
        <a:p>
          <a:endParaRPr lang="en-US"/>
        </a:p>
      </dgm:t>
    </dgm:pt>
    <dgm:pt modelId="{429233A7-3E79-4CAB-A420-8D1C71300353}">
      <dgm:prSet phldrT="[Text]"/>
      <dgm:spPr/>
      <dgm:t>
        <a:bodyPr/>
        <a:lstStyle/>
        <a:p>
          <a:r>
            <a:rPr lang="en-US" dirty="0" smtClean="0"/>
            <a:t>Home Scales</a:t>
          </a:r>
          <a:endParaRPr lang="en-US" dirty="0"/>
        </a:p>
      </dgm:t>
    </dgm:pt>
    <dgm:pt modelId="{16500309-203F-46CE-80F2-9961FA0B7B75}" type="parTrans" cxnId="{5D6A640C-15F0-4CAC-AE13-3104BF67D047}">
      <dgm:prSet/>
      <dgm:spPr/>
      <dgm:t>
        <a:bodyPr/>
        <a:lstStyle/>
        <a:p>
          <a:endParaRPr lang="en-US"/>
        </a:p>
      </dgm:t>
    </dgm:pt>
    <dgm:pt modelId="{39BC4EDC-E2C9-42A2-8C73-9D29EDF04116}" type="sibTrans" cxnId="{5D6A640C-15F0-4CAC-AE13-3104BF67D047}">
      <dgm:prSet/>
      <dgm:spPr/>
      <dgm:t>
        <a:bodyPr/>
        <a:lstStyle/>
        <a:p>
          <a:endParaRPr lang="en-US"/>
        </a:p>
      </dgm:t>
    </dgm:pt>
    <dgm:pt modelId="{F5803BC9-75D0-4DDD-B223-2E3326116CA4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F0F81C19-2EAF-47FF-B1C7-82717D661283}" type="parTrans" cxnId="{4C8B6394-7839-4263-8A5D-4DA2291C36E9}">
      <dgm:prSet/>
      <dgm:spPr/>
      <dgm:t>
        <a:bodyPr/>
        <a:lstStyle/>
        <a:p>
          <a:endParaRPr lang="en-US"/>
        </a:p>
      </dgm:t>
    </dgm:pt>
    <dgm:pt modelId="{E4B1CBA3-C6EC-4657-A1B9-39C129C0AEB3}" type="sibTrans" cxnId="{4C8B6394-7839-4263-8A5D-4DA2291C36E9}">
      <dgm:prSet/>
      <dgm:spPr/>
      <dgm:t>
        <a:bodyPr/>
        <a:lstStyle/>
        <a:p>
          <a:endParaRPr lang="en-US"/>
        </a:p>
      </dgm:t>
    </dgm:pt>
    <dgm:pt modelId="{F7EB7DDE-8E81-437E-9A3D-8C5743CAD214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Bullying Victimization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CEA44B6D-D836-4384-B850-02AF014613BF}" type="parTrans" cxnId="{19CE3CE4-41DD-471C-A0DF-711902CD5920}">
      <dgm:prSet/>
      <dgm:spPr/>
      <dgm:t>
        <a:bodyPr/>
        <a:lstStyle/>
        <a:p>
          <a:endParaRPr lang="en-US"/>
        </a:p>
      </dgm:t>
    </dgm:pt>
    <dgm:pt modelId="{E5FCD3B7-EC3F-4AE0-8C6E-6F4597886027}" type="sibTrans" cxnId="{19CE3CE4-41DD-471C-A0DF-711902CD5920}">
      <dgm:prSet/>
      <dgm:spPr/>
      <dgm:t>
        <a:bodyPr/>
        <a:lstStyle/>
        <a:p>
          <a:endParaRPr lang="en-US"/>
        </a:p>
      </dgm:t>
    </dgm:pt>
    <dgm:pt modelId="{7331BC3F-B92F-4B8F-B315-AD72E75AF9A7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Engagement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34F86D4A-C38B-4BBD-8524-A3BCABEAD9C6}" type="parTrans" cxnId="{2CF5BB8F-EAC1-478E-9DB0-5A2D0314D444}">
      <dgm:prSet/>
      <dgm:spPr/>
      <dgm:t>
        <a:bodyPr/>
        <a:lstStyle/>
        <a:p>
          <a:endParaRPr lang="en-US"/>
        </a:p>
      </dgm:t>
    </dgm:pt>
    <dgm:pt modelId="{5AAFECFB-3FB1-4A7C-A4E5-6EACBD529EA7}" type="sibTrans" cxnId="{2CF5BB8F-EAC1-478E-9DB0-5A2D0314D444}">
      <dgm:prSet/>
      <dgm:spPr/>
      <dgm:t>
        <a:bodyPr/>
        <a:lstStyle/>
        <a:p>
          <a:endParaRPr lang="en-US"/>
        </a:p>
      </dgm:t>
    </dgm:pt>
    <dgm:pt modelId="{435DACB3-DB24-4A6F-A8A9-FEEF6A819B31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Social and Emotional Competencies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50A1FCD4-C137-4AD7-99AC-AFE3FC32342A}" type="parTrans" cxnId="{5D1CBFC2-2019-40A8-924A-791D27044285}">
      <dgm:prSet/>
      <dgm:spPr/>
      <dgm:t>
        <a:bodyPr/>
        <a:lstStyle/>
        <a:p>
          <a:endParaRPr lang="en-US"/>
        </a:p>
      </dgm:t>
    </dgm:pt>
    <dgm:pt modelId="{AA988495-6C17-465A-90F4-52B6DD9B1493}" type="sibTrans" cxnId="{5D1CBFC2-2019-40A8-924A-791D27044285}">
      <dgm:prSet/>
      <dgm:spPr/>
      <dgm:t>
        <a:bodyPr/>
        <a:lstStyle/>
        <a:p>
          <a:endParaRPr lang="en-US"/>
        </a:p>
      </dgm:t>
    </dgm:pt>
    <dgm:pt modelId="{8BC26056-90BF-4FD4-8246-936A50A969C4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Techniques (School Discipline)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253945D7-27A1-4E36-875E-CB0D42FB5826}" type="parTrans" cxnId="{EFEF301F-2977-46CA-85F7-A35DE197EE55}">
      <dgm:prSet/>
      <dgm:spPr/>
      <dgm:t>
        <a:bodyPr/>
        <a:lstStyle/>
        <a:p>
          <a:endParaRPr lang="en-US"/>
        </a:p>
      </dgm:t>
    </dgm:pt>
    <dgm:pt modelId="{5F6FE237-2D98-4260-B070-018D942AFF11}" type="sibTrans" cxnId="{EFEF301F-2977-46CA-85F7-A35DE197EE55}">
      <dgm:prSet/>
      <dgm:spPr/>
      <dgm:t>
        <a:bodyPr/>
        <a:lstStyle/>
        <a:p>
          <a:endParaRPr lang="en-US"/>
        </a:p>
      </dgm:t>
    </dgm:pt>
    <dgm:pt modelId="{14357E29-F176-4CD4-BB65-59254EBD23D4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Bullying Victimization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6760456E-B591-48BD-A9CC-9A3C4B24D130}" type="parTrans" cxnId="{1BC4C11E-1A17-46E4-BB54-46C716E8C3FA}">
      <dgm:prSet/>
      <dgm:spPr/>
      <dgm:t>
        <a:bodyPr/>
        <a:lstStyle/>
        <a:p>
          <a:endParaRPr lang="en-US"/>
        </a:p>
      </dgm:t>
    </dgm:pt>
    <dgm:pt modelId="{512229F0-C8AA-4512-A365-768D8A583AC8}" type="sibTrans" cxnId="{1BC4C11E-1A17-46E4-BB54-46C716E8C3FA}">
      <dgm:prSet/>
      <dgm:spPr/>
      <dgm:t>
        <a:bodyPr/>
        <a:lstStyle/>
        <a:p>
          <a:endParaRPr lang="en-US"/>
        </a:p>
      </dgm:t>
    </dgm:pt>
    <dgm:pt modelId="{73C2EE0A-247C-437E-9694-312E93ECBF34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Engagement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391BEEAB-E708-440E-B68A-C926846F26E8}" type="parTrans" cxnId="{C1A83BAD-C709-4C6E-BF9C-17ED8DA78AAD}">
      <dgm:prSet/>
      <dgm:spPr/>
      <dgm:t>
        <a:bodyPr/>
        <a:lstStyle/>
        <a:p>
          <a:endParaRPr lang="en-US"/>
        </a:p>
      </dgm:t>
    </dgm:pt>
    <dgm:pt modelId="{4F40B5C9-6ECC-4BCE-AF33-D558A434EA0B}" type="sibTrans" cxnId="{C1A83BAD-C709-4C6E-BF9C-17ED8DA78AAD}">
      <dgm:prSet/>
      <dgm:spPr/>
      <dgm:t>
        <a:bodyPr/>
        <a:lstStyle/>
        <a:p>
          <a:endParaRPr lang="en-US"/>
        </a:p>
      </dgm:t>
    </dgm:pt>
    <dgm:pt modelId="{9D42C493-DA3D-4FB9-B4BB-8924E28D9299}" type="pres">
      <dgm:prSet presAssocID="{1B6AB948-E94C-4801-A98C-F5D02FA69F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D951FF-041A-4B7B-8011-5F7C28741736}" type="pres">
      <dgm:prSet presAssocID="{B43570D8-642E-4AB3-89C5-069F01C07B72}" presName="composite" presStyleCnt="0"/>
      <dgm:spPr/>
    </dgm:pt>
    <dgm:pt modelId="{8A2F504E-BFB3-401F-B668-2C964ECE671F}" type="pres">
      <dgm:prSet presAssocID="{B43570D8-642E-4AB3-89C5-069F01C07B7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746F57-C3E8-4B33-878D-081695B135ED}" type="pres">
      <dgm:prSet presAssocID="{B43570D8-642E-4AB3-89C5-069F01C07B7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E2F8FD-1063-4288-A1FE-8E5012AB81F5}" type="pres">
      <dgm:prSet presAssocID="{AAEC334F-8F4C-43BA-901C-0D0080629B46}" presName="space" presStyleCnt="0"/>
      <dgm:spPr/>
    </dgm:pt>
    <dgm:pt modelId="{4EC35494-EEED-4237-8907-6BADD44C5459}" type="pres">
      <dgm:prSet presAssocID="{20411E3E-6B15-477A-82B6-D41F82597616}" presName="composite" presStyleCnt="0"/>
      <dgm:spPr/>
    </dgm:pt>
    <dgm:pt modelId="{2DCCFCAE-8C7C-435E-BAF7-2DEE556D7968}" type="pres">
      <dgm:prSet presAssocID="{20411E3E-6B15-477A-82B6-D41F8259761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64330-2CF6-46B3-93E4-1645CEBB1A4A}" type="pres">
      <dgm:prSet presAssocID="{20411E3E-6B15-477A-82B6-D41F8259761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D92CF-5FE3-4749-AC38-83CEF77DEDBE}" type="pres">
      <dgm:prSet presAssocID="{2688540B-4822-4A37-8F1B-671A5511EB5A}" presName="space" presStyleCnt="0"/>
      <dgm:spPr/>
    </dgm:pt>
    <dgm:pt modelId="{C62566A4-233D-49DE-8F2F-86A3235B2A1E}" type="pres">
      <dgm:prSet presAssocID="{429233A7-3E79-4CAB-A420-8D1C71300353}" presName="composite" presStyleCnt="0"/>
      <dgm:spPr/>
    </dgm:pt>
    <dgm:pt modelId="{BBB51644-CB8C-4F3B-B014-037445960086}" type="pres">
      <dgm:prSet presAssocID="{429233A7-3E79-4CAB-A420-8D1C7130035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22E68-7D9C-4FD6-AA82-59D84D5BC48D}" type="pres">
      <dgm:prSet presAssocID="{429233A7-3E79-4CAB-A420-8D1C7130035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B7214F-7945-465A-8B67-B052C3D8E351}" srcId="{1B6AB948-E94C-4801-A98C-F5D02FA69FE8}" destId="{B43570D8-642E-4AB3-89C5-069F01C07B72}" srcOrd="0" destOrd="0" parTransId="{1435898D-C1C5-4466-9049-A36C01216161}" sibTransId="{AAEC334F-8F4C-43BA-901C-0D0080629B46}"/>
    <dgm:cxn modelId="{C1A83BAD-C709-4C6E-BF9C-17ED8DA78AAD}" srcId="{429233A7-3E79-4CAB-A420-8D1C71300353}" destId="{73C2EE0A-247C-437E-9694-312E93ECBF34}" srcOrd="2" destOrd="0" parTransId="{391BEEAB-E708-440E-B68A-C926846F26E8}" sibTransId="{4F40B5C9-6ECC-4BCE-AF33-D558A434EA0B}"/>
    <dgm:cxn modelId="{19CE3CE4-41DD-471C-A0DF-711902CD5920}" srcId="{B43570D8-642E-4AB3-89C5-069F01C07B72}" destId="{F7EB7DDE-8E81-437E-9A3D-8C5743CAD214}" srcOrd="2" destOrd="0" parTransId="{CEA44B6D-D836-4384-B850-02AF014613BF}" sibTransId="{E5FCD3B7-EC3F-4AE0-8C6E-6F4597886027}"/>
    <dgm:cxn modelId="{D3661EDF-1E1B-4E3E-9C25-6D7D2618D622}" type="presOf" srcId="{8BC26056-90BF-4FD4-8246-936A50A969C4}" destId="{59D64330-2CF6-46B3-93E4-1645CEBB1A4A}" srcOrd="0" destOrd="1" presId="urn:microsoft.com/office/officeart/2005/8/layout/hList1"/>
    <dgm:cxn modelId="{034F39A8-3AC8-42FB-8EEF-40A5152DB5E8}" type="presOf" srcId="{14357E29-F176-4CD4-BB65-59254EBD23D4}" destId="{9CE22E68-7D9C-4FD6-AA82-59D84D5BC48D}" srcOrd="0" destOrd="1" presId="urn:microsoft.com/office/officeart/2005/8/layout/hList1"/>
    <dgm:cxn modelId="{54FDB3ED-63E1-4B72-8899-D6E45942B6B0}" type="presOf" srcId="{F7EB7DDE-8E81-437E-9A3D-8C5743CAD214}" destId="{DB746F57-C3E8-4B33-878D-081695B135ED}" srcOrd="0" destOrd="2" presId="urn:microsoft.com/office/officeart/2005/8/layout/hList1"/>
    <dgm:cxn modelId="{5D6A640C-15F0-4CAC-AE13-3104BF67D047}" srcId="{1B6AB948-E94C-4801-A98C-F5D02FA69FE8}" destId="{429233A7-3E79-4CAB-A420-8D1C71300353}" srcOrd="2" destOrd="0" parTransId="{16500309-203F-46CE-80F2-9961FA0B7B75}" sibTransId="{39BC4EDC-E2C9-42A2-8C73-9D29EDF04116}"/>
    <dgm:cxn modelId="{2CF5BB8F-EAC1-478E-9DB0-5A2D0314D444}" srcId="{B43570D8-642E-4AB3-89C5-069F01C07B72}" destId="{7331BC3F-B92F-4B8F-B315-AD72E75AF9A7}" srcOrd="3" destOrd="0" parTransId="{34F86D4A-C38B-4BBD-8524-A3BCABEAD9C6}" sibTransId="{5AAFECFB-3FB1-4A7C-A4E5-6EACBD529EA7}"/>
    <dgm:cxn modelId="{42523108-087F-4AFC-97CE-E8B83C6BE199}" type="presOf" srcId="{7331BC3F-B92F-4B8F-B315-AD72E75AF9A7}" destId="{DB746F57-C3E8-4B33-878D-081695B135ED}" srcOrd="0" destOrd="3" presId="urn:microsoft.com/office/officeart/2005/8/layout/hList1"/>
    <dgm:cxn modelId="{EFEF301F-2977-46CA-85F7-A35DE197EE55}" srcId="{20411E3E-6B15-477A-82B6-D41F82597616}" destId="{8BC26056-90BF-4FD4-8246-936A50A969C4}" srcOrd="1" destOrd="0" parTransId="{253945D7-27A1-4E36-875E-CB0D42FB5826}" sibTransId="{5F6FE237-2D98-4260-B070-018D942AFF11}"/>
    <dgm:cxn modelId="{6D8B492D-62EC-4332-8B30-361FB39D7246}" type="presOf" srcId="{B43570D8-642E-4AB3-89C5-069F01C07B72}" destId="{8A2F504E-BFB3-401F-B668-2C964ECE671F}" srcOrd="0" destOrd="0" presId="urn:microsoft.com/office/officeart/2005/8/layout/hList1"/>
    <dgm:cxn modelId="{642AC8E8-4BD8-4723-BB3B-9807B6053D95}" type="presOf" srcId="{046DA8BF-D051-41BB-B701-C3C92A713E9D}" destId="{DB746F57-C3E8-4B33-878D-081695B135ED}" srcOrd="0" destOrd="1" presId="urn:microsoft.com/office/officeart/2005/8/layout/hList1"/>
    <dgm:cxn modelId="{E93732AB-6DE6-4C61-8935-3590D5E39181}" srcId="{B43570D8-642E-4AB3-89C5-069F01C07B72}" destId="{046DA8BF-D051-41BB-B701-C3C92A713E9D}" srcOrd="1" destOrd="0" parTransId="{C11C8726-1A87-4165-8FFC-3FDD5BA0A116}" sibTransId="{4D150277-3DB7-4563-81CD-C9BB144658CD}"/>
    <dgm:cxn modelId="{E464D8F5-EAB2-49EF-8B2B-97FE8F8815CC}" type="presOf" srcId="{97B62F09-58E0-47AD-9D8C-5F980A442CF7}" destId="{DB746F57-C3E8-4B33-878D-081695B135ED}" srcOrd="0" destOrd="0" presId="urn:microsoft.com/office/officeart/2005/8/layout/hList1"/>
    <dgm:cxn modelId="{4C8B6394-7839-4263-8A5D-4DA2291C36E9}" srcId="{429233A7-3E79-4CAB-A420-8D1C71300353}" destId="{F5803BC9-75D0-4DDD-B223-2E3326116CA4}" srcOrd="0" destOrd="0" parTransId="{F0F81C19-2EAF-47FF-B1C7-82717D661283}" sibTransId="{E4B1CBA3-C6EC-4657-A1B9-39C129C0AEB3}"/>
    <dgm:cxn modelId="{E3308CFF-07C9-4BEB-80A1-03E9A18B9AD8}" srcId="{B43570D8-642E-4AB3-89C5-069F01C07B72}" destId="{97B62F09-58E0-47AD-9D8C-5F980A442CF7}" srcOrd="0" destOrd="0" parTransId="{37CEDCC4-5058-4C8D-840F-C0353CD3962D}" sibTransId="{6AC00C3D-B041-4018-97BE-CF29FA10417F}"/>
    <dgm:cxn modelId="{B4098FD6-6F60-4744-B290-1A0DC3636C4A}" type="presOf" srcId="{20411E3E-6B15-477A-82B6-D41F82597616}" destId="{2DCCFCAE-8C7C-435E-BAF7-2DEE556D7968}" srcOrd="0" destOrd="0" presId="urn:microsoft.com/office/officeart/2005/8/layout/hList1"/>
    <dgm:cxn modelId="{937FFF04-DFF5-490B-9CF4-CD3B3B2B7561}" type="presOf" srcId="{429233A7-3E79-4CAB-A420-8D1C71300353}" destId="{BBB51644-CB8C-4F3B-B014-037445960086}" srcOrd="0" destOrd="0" presId="urn:microsoft.com/office/officeart/2005/8/layout/hList1"/>
    <dgm:cxn modelId="{1E4511F3-E935-4F82-959E-AC777180FBFE}" type="presOf" srcId="{8B9BC5AB-AC2F-46ED-AA28-A1E44F736930}" destId="{59D64330-2CF6-46B3-93E4-1645CEBB1A4A}" srcOrd="0" destOrd="0" presId="urn:microsoft.com/office/officeart/2005/8/layout/hList1"/>
    <dgm:cxn modelId="{65316D57-A90B-4E06-A97C-30CDF24C1DF4}" type="presOf" srcId="{F5803BC9-75D0-4DDD-B223-2E3326116CA4}" destId="{9CE22E68-7D9C-4FD6-AA82-59D84D5BC48D}" srcOrd="0" destOrd="0" presId="urn:microsoft.com/office/officeart/2005/8/layout/hList1"/>
    <dgm:cxn modelId="{EDBFBFD7-21E7-4869-A6EB-F047B263D040}" srcId="{20411E3E-6B15-477A-82B6-D41F82597616}" destId="{8B9BC5AB-AC2F-46ED-AA28-A1E44F736930}" srcOrd="0" destOrd="0" parTransId="{D536A97F-86D5-4BCD-82DB-D854605CFBA8}" sibTransId="{1244F5F2-3DF8-4799-91F8-5898705F6502}"/>
    <dgm:cxn modelId="{4BF4A92B-B638-4E28-A79C-F4B089AF554B}" type="presOf" srcId="{1B6AB948-E94C-4801-A98C-F5D02FA69FE8}" destId="{9D42C493-DA3D-4FB9-B4BB-8924E28D9299}" srcOrd="0" destOrd="0" presId="urn:microsoft.com/office/officeart/2005/8/layout/hList1"/>
    <dgm:cxn modelId="{5D1CBFC2-2019-40A8-924A-791D27044285}" srcId="{B43570D8-642E-4AB3-89C5-069F01C07B72}" destId="{435DACB3-DB24-4A6F-A8A9-FEEF6A819B31}" srcOrd="4" destOrd="0" parTransId="{50A1FCD4-C137-4AD7-99AC-AFE3FC32342A}" sibTransId="{AA988495-6C17-465A-90F4-52B6DD9B1493}"/>
    <dgm:cxn modelId="{1BC4C11E-1A17-46E4-BB54-46C716E8C3FA}" srcId="{429233A7-3E79-4CAB-A420-8D1C71300353}" destId="{14357E29-F176-4CD4-BB65-59254EBD23D4}" srcOrd="1" destOrd="0" parTransId="{6760456E-B591-48BD-A9CC-9A3C4B24D130}" sibTransId="{512229F0-C8AA-4512-A365-768D8A583AC8}"/>
    <dgm:cxn modelId="{E1640C03-D683-4069-8819-02E5DE72668F}" type="presOf" srcId="{73C2EE0A-247C-437E-9694-312E93ECBF34}" destId="{9CE22E68-7D9C-4FD6-AA82-59D84D5BC48D}" srcOrd="0" destOrd="2" presId="urn:microsoft.com/office/officeart/2005/8/layout/hList1"/>
    <dgm:cxn modelId="{E4988A9E-51CE-4EBE-AA8B-11AD0D6277FD}" type="presOf" srcId="{435DACB3-DB24-4A6F-A8A9-FEEF6A819B31}" destId="{DB746F57-C3E8-4B33-878D-081695B135ED}" srcOrd="0" destOrd="4" presId="urn:microsoft.com/office/officeart/2005/8/layout/hList1"/>
    <dgm:cxn modelId="{3F2D3F3E-5216-4BC1-B3AE-457900AA88C6}" srcId="{1B6AB948-E94C-4801-A98C-F5D02FA69FE8}" destId="{20411E3E-6B15-477A-82B6-D41F82597616}" srcOrd="1" destOrd="0" parTransId="{FC628433-29FF-43D6-84BA-A61ED08E6181}" sibTransId="{2688540B-4822-4A37-8F1B-671A5511EB5A}"/>
    <dgm:cxn modelId="{B6B6D081-619D-4B07-84B6-0192FB2A76AC}" type="presParOf" srcId="{9D42C493-DA3D-4FB9-B4BB-8924E28D9299}" destId="{7AD951FF-041A-4B7B-8011-5F7C28741736}" srcOrd="0" destOrd="0" presId="urn:microsoft.com/office/officeart/2005/8/layout/hList1"/>
    <dgm:cxn modelId="{90C3618D-F9CB-49D1-B22B-FFB2C7039292}" type="presParOf" srcId="{7AD951FF-041A-4B7B-8011-5F7C28741736}" destId="{8A2F504E-BFB3-401F-B668-2C964ECE671F}" srcOrd="0" destOrd="0" presId="urn:microsoft.com/office/officeart/2005/8/layout/hList1"/>
    <dgm:cxn modelId="{DD5D2384-5318-4312-AA59-5A432429B3A6}" type="presParOf" srcId="{7AD951FF-041A-4B7B-8011-5F7C28741736}" destId="{DB746F57-C3E8-4B33-878D-081695B135ED}" srcOrd="1" destOrd="0" presId="urn:microsoft.com/office/officeart/2005/8/layout/hList1"/>
    <dgm:cxn modelId="{BA9C77F1-59AC-48C8-BB5B-FC9814FF9FB6}" type="presParOf" srcId="{9D42C493-DA3D-4FB9-B4BB-8924E28D9299}" destId="{ECE2F8FD-1063-4288-A1FE-8E5012AB81F5}" srcOrd="1" destOrd="0" presId="urn:microsoft.com/office/officeart/2005/8/layout/hList1"/>
    <dgm:cxn modelId="{B122DA5B-8995-476C-9563-DB1335B0EEA9}" type="presParOf" srcId="{9D42C493-DA3D-4FB9-B4BB-8924E28D9299}" destId="{4EC35494-EEED-4237-8907-6BADD44C5459}" srcOrd="2" destOrd="0" presId="urn:microsoft.com/office/officeart/2005/8/layout/hList1"/>
    <dgm:cxn modelId="{6A3F57CC-F5A3-4A02-BBA6-0E28D83C9727}" type="presParOf" srcId="{4EC35494-EEED-4237-8907-6BADD44C5459}" destId="{2DCCFCAE-8C7C-435E-BAF7-2DEE556D7968}" srcOrd="0" destOrd="0" presId="urn:microsoft.com/office/officeart/2005/8/layout/hList1"/>
    <dgm:cxn modelId="{AF400223-2116-48AB-A418-FAD3D771CCFB}" type="presParOf" srcId="{4EC35494-EEED-4237-8907-6BADD44C5459}" destId="{59D64330-2CF6-46B3-93E4-1645CEBB1A4A}" srcOrd="1" destOrd="0" presId="urn:microsoft.com/office/officeart/2005/8/layout/hList1"/>
    <dgm:cxn modelId="{EC3E93BA-B7D7-43C9-8433-C98FBD1CBDC1}" type="presParOf" srcId="{9D42C493-DA3D-4FB9-B4BB-8924E28D9299}" destId="{8EBD92CF-5FE3-4749-AC38-83CEF77DEDBE}" srcOrd="3" destOrd="0" presId="urn:microsoft.com/office/officeart/2005/8/layout/hList1"/>
    <dgm:cxn modelId="{C3F3ABF5-A3C9-415D-AE5D-A52DA2BA49C6}" type="presParOf" srcId="{9D42C493-DA3D-4FB9-B4BB-8924E28D9299}" destId="{C62566A4-233D-49DE-8F2F-86A3235B2A1E}" srcOrd="4" destOrd="0" presId="urn:microsoft.com/office/officeart/2005/8/layout/hList1"/>
    <dgm:cxn modelId="{7CD19EEE-1FD7-4190-A430-F1412206C3D8}" type="presParOf" srcId="{C62566A4-233D-49DE-8F2F-86A3235B2A1E}" destId="{BBB51644-CB8C-4F3B-B014-037445960086}" srcOrd="0" destOrd="0" presId="urn:microsoft.com/office/officeart/2005/8/layout/hList1"/>
    <dgm:cxn modelId="{75444A2D-950B-4DB6-8580-AED3AD70D4B6}" type="presParOf" srcId="{C62566A4-233D-49DE-8F2F-86A3235B2A1E}" destId="{9CE22E68-7D9C-4FD6-AA82-59D84D5BC4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F504E-BFB3-401F-B668-2C964ECE671F}">
      <dsp:nvSpPr>
        <dsp:cNvPr id="0" name=""/>
        <dsp:cNvSpPr/>
      </dsp:nvSpPr>
      <dsp:spPr>
        <a:xfrm>
          <a:off x="3143" y="389418"/>
          <a:ext cx="3064668" cy="662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Student Scales</a:t>
          </a:r>
          <a:endParaRPr lang="en-US" sz="2300" kern="1200" dirty="0"/>
        </a:p>
      </dsp:txBody>
      <dsp:txXfrm>
        <a:off x="3143" y="389418"/>
        <a:ext cx="3064668" cy="662400"/>
      </dsp:txXfrm>
    </dsp:sp>
    <dsp:sp modelId="{DB746F57-C3E8-4B33-878D-081695B135ED}">
      <dsp:nvSpPr>
        <dsp:cNvPr id="0" name=""/>
        <dsp:cNvSpPr/>
      </dsp:nvSpPr>
      <dsp:spPr>
        <a:xfrm>
          <a:off x="3143" y="1051819"/>
          <a:ext cx="3064668" cy="309361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Techniques (School Discipline)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Bullying Victimization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Engagement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Social and Emotional Competencies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3143" y="1051819"/>
        <a:ext cx="3064668" cy="3093615"/>
      </dsp:txXfrm>
    </dsp:sp>
    <dsp:sp modelId="{2DCCFCAE-8C7C-435E-BAF7-2DEE556D7968}">
      <dsp:nvSpPr>
        <dsp:cNvPr id="0" name=""/>
        <dsp:cNvSpPr/>
      </dsp:nvSpPr>
      <dsp:spPr>
        <a:xfrm>
          <a:off x="3496865" y="389418"/>
          <a:ext cx="3064668" cy="662400"/>
        </a:xfrm>
        <a:prstGeom prst="rect">
          <a:avLst/>
        </a:prstGeom>
        <a:solidFill>
          <a:schemeClr val="accent3">
            <a:hueOff val="-612806"/>
            <a:satOff val="-9796"/>
            <a:lumOff val="784"/>
            <a:alphaOff val="0"/>
          </a:schemeClr>
        </a:solidFill>
        <a:ln w="15875" cap="flat" cmpd="sng" algn="ctr">
          <a:solidFill>
            <a:schemeClr val="accent3">
              <a:hueOff val="-612806"/>
              <a:satOff val="-9796"/>
              <a:lumOff val="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Teacher/Staff Scales</a:t>
          </a:r>
          <a:endParaRPr lang="en-US" sz="2300" kern="1200" dirty="0"/>
        </a:p>
      </dsp:txBody>
      <dsp:txXfrm>
        <a:off x="3496865" y="389418"/>
        <a:ext cx="3064668" cy="662400"/>
      </dsp:txXfrm>
    </dsp:sp>
    <dsp:sp modelId="{59D64330-2CF6-46B3-93E4-1645CEBB1A4A}">
      <dsp:nvSpPr>
        <dsp:cNvPr id="0" name=""/>
        <dsp:cNvSpPr/>
      </dsp:nvSpPr>
      <dsp:spPr>
        <a:xfrm>
          <a:off x="3496865" y="1051819"/>
          <a:ext cx="3064668" cy="3093615"/>
        </a:xfrm>
        <a:prstGeom prst="rect">
          <a:avLst/>
        </a:prstGeom>
        <a:solidFill>
          <a:schemeClr val="accent3">
            <a:tint val="40000"/>
            <a:alpha val="90000"/>
            <a:hueOff val="-864680"/>
            <a:satOff val="-6442"/>
            <a:lumOff val="-363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-864680"/>
              <a:satOff val="-6442"/>
              <a:lumOff val="-3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Techniques (School Discipline)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3496865" y="1051819"/>
        <a:ext cx="3064668" cy="3093615"/>
      </dsp:txXfrm>
    </dsp:sp>
    <dsp:sp modelId="{BBB51644-CB8C-4F3B-B014-037445960086}">
      <dsp:nvSpPr>
        <dsp:cNvPr id="0" name=""/>
        <dsp:cNvSpPr/>
      </dsp:nvSpPr>
      <dsp:spPr>
        <a:xfrm>
          <a:off x="6990588" y="389418"/>
          <a:ext cx="3064668" cy="662400"/>
        </a:xfrm>
        <a:prstGeom prst="rect">
          <a:avLst/>
        </a:prstGeom>
        <a:solidFill>
          <a:schemeClr val="accent3">
            <a:hueOff val="-1225612"/>
            <a:satOff val="-19593"/>
            <a:lumOff val="1569"/>
            <a:alphaOff val="0"/>
          </a:schemeClr>
        </a:solidFill>
        <a:ln w="15875" cap="flat" cmpd="sng" algn="ctr">
          <a:solidFill>
            <a:schemeClr val="accent3">
              <a:hueOff val="-1225612"/>
              <a:satOff val="-19593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Home Scales</a:t>
          </a:r>
          <a:endParaRPr lang="en-US" sz="2300" kern="1200" dirty="0"/>
        </a:p>
      </dsp:txBody>
      <dsp:txXfrm>
        <a:off x="6990588" y="389418"/>
        <a:ext cx="3064668" cy="662400"/>
      </dsp:txXfrm>
    </dsp:sp>
    <dsp:sp modelId="{9CE22E68-7D9C-4FD6-AA82-59D84D5BC48D}">
      <dsp:nvSpPr>
        <dsp:cNvPr id="0" name=""/>
        <dsp:cNvSpPr/>
      </dsp:nvSpPr>
      <dsp:spPr>
        <a:xfrm>
          <a:off x="6990588" y="1051819"/>
          <a:ext cx="3064668" cy="3093615"/>
        </a:xfrm>
        <a:prstGeom prst="rect">
          <a:avLst/>
        </a:prstGeom>
        <a:solidFill>
          <a:schemeClr val="accent3">
            <a:tint val="40000"/>
            <a:alpha val="90000"/>
            <a:hueOff val="-1729361"/>
            <a:satOff val="-12883"/>
            <a:lumOff val="-726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-1729361"/>
              <a:satOff val="-12883"/>
              <a:lumOff val="-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School Climate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Bullying Victimization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Student Engagement</a:t>
          </a:r>
          <a:endParaRPr lang="en-US" sz="23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6990588" y="1051819"/>
        <a:ext cx="3064668" cy="3093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/>
              <a:t>DE-PBS Project - DE School Surveys Background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BDC9A7-9126-4504-9CE9-54CBF7BD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6162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/>
              <a:t>DE-PBS Project - DE School Surveys Background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D7881F0-DAB2-458B-AD9F-E3496423A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4223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972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75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47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95B56A-DABC-471D-89BF-BFEE37BDC481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418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613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31774"/>
            <a:endParaRPr lang="en-US" dirty="0" smtClean="0">
              <a:ea typeface="Geneva" pitchFamily="29" charset="0"/>
              <a:cs typeface="Geneva" pitchFamily="2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8075D-EE8E-481D-8B4C-29188F201B3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751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177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24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9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48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10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40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99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58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81F0-DAB2-458B-AD9F-E3496423ADB0}" type="slidenum">
              <a:rPr lang="en-US" smtClean="0"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Updated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DE-PBS Project - DE School Surveys Background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50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75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7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62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30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5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3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E692730-281D-4EC9-B13E-D2D9F5CC5022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2C9AB9B-9ED3-4B7D-8CB8-572ED90ADCF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94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h1.oet.udel.edu/pbs/wp-content/uploads/2018/04/FINAL-technical-manual-w.-SEC-scale-revision-4.23.18-1.doc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wh1.oet.udel.edu/pbs/school-climate-modules/bullying-victimization/" TargetMode="External"/><Relationship Id="rId3" Type="http://schemas.openxmlformats.org/officeDocument/2006/relationships/hyperlink" Target="http://wh1.oet.udel.edu/pbs/school-climate/de-school-climate-survey/" TargetMode="External"/><Relationship Id="rId7" Type="http://schemas.openxmlformats.org/officeDocument/2006/relationships/hyperlink" Target="http://wh1.oet.udel.edu/pbs/scss-modules/student-student-relationships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h1.oet.udel.edu/pbs/scss-modules/teacher-student-relationships/" TargetMode="External"/><Relationship Id="rId11" Type="http://schemas.openxmlformats.org/officeDocument/2006/relationships/hyperlink" Target="http://www.udel.edu/cds" TargetMode="External"/><Relationship Id="rId5" Type="http://schemas.openxmlformats.org/officeDocument/2006/relationships/hyperlink" Target="http://wh1.oet.udel.edu/pbs/school-climate-modules/" TargetMode="External"/><Relationship Id="rId10" Type="http://schemas.openxmlformats.org/officeDocument/2006/relationships/hyperlink" Target="http://www.doe.k12.de.us/" TargetMode="External"/><Relationship Id="rId4" Type="http://schemas.openxmlformats.org/officeDocument/2006/relationships/hyperlink" Target="http://wh1.oet.udel.edu/pbs/wp-content/uploads/2015/10/DSCS-FAQ-2016.pdf" TargetMode="External"/><Relationship Id="rId9" Type="http://schemas.openxmlformats.org/officeDocument/2006/relationships/hyperlink" Target="http://wh1.oet.udel.edu/pbs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h1.oet.udel.edu/pbs/wp-content/uploads/2018/04/Executive-Summary-FINAL-Longitudinal-DE-School-Climate-2017-10-13-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h1.oet.udel.edu/pbs/wp-content/uploads/2018/04/2017-Longitudinal-DE-School-Climate-Final-report-10-13.doc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776" y="758952"/>
            <a:ext cx="10058400" cy="3566160"/>
          </a:xfrm>
        </p:spPr>
        <p:txBody>
          <a:bodyPr>
            <a:noAutofit/>
          </a:bodyPr>
          <a:lstStyle/>
          <a:p>
            <a:r>
              <a:rPr lang="en-US" sz="6000" dirty="0" smtClean="0"/>
              <a:t>School Climate and the Delaware School Surveys: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4800" i="1" dirty="0" smtClean="0"/>
              <a:t>Review of importance of school </a:t>
            </a:r>
            <a:r>
              <a:rPr lang="en-US" sz="4800" i="1" dirty="0"/>
              <a:t>c</a:t>
            </a:r>
            <a:r>
              <a:rPr lang="en-US" sz="4800" i="1" dirty="0" smtClean="0"/>
              <a:t>limate and overview of tools used to measure it plus more</a:t>
            </a:r>
            <a:endParaRPr lang="en-US" sz="4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096888"/>
            <a:ext cx="10058400" cy="11430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Delaware Positive Behavior Support Project</a:t>
            </a:r>
            <a:endParaRPr lang="en-US" dirty="0">
              <a:latin typeface="+mn-lt"/>
            </a:endParaRPr>
          </a:p>
        </p:txBody>
      </p:sp>
      <p:pic>
        <p:nvPicPr>
          <p:cNvPr id="4" name="Picture 2" descr="\\uno.oet.udel.edu\CDS\Projects\Positive Behavioral Supports\Logo\Slide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" b="1515"/>
          <a:stretch>
            <a:fillRect/>
          </a:stretch>
        </p:blipFill>
        <p:spPr bwMode="auto">
          <a:xfrm>
            <a:off x="9076228" y="3829792"/>
            <a:ext cx="3115772" cy="2266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97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276027"/>
              </p:ext>
            </p:extLst>
          </p:nvPr>
        </p:nvGraphicFramePr>
        <p:xfrm>
          <a:off x="1416217" y="347662"/>
          <a:ext cx="9199396" cy="5667375"/>
        </p:xfrm>
        <a:graphic>
          <a:graphicData uri="http://schemas.openxmlformats.org/drawingml/2006/table">
            <a:tbl>
              <a:tblPr/>
              <a:tblGrid>
                <a:gridCol w="3182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6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0224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Delaware Positive, Punitive, and SEL Techniques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Scale: Subscales per Population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8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Teacher/Staff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9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Positive Behavior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Positive Behavior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29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Punitive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Punitive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90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Emotional Learning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Emotional Learning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22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Scale –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Subscale Item Examples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Use of Positive Techniques</a:t>
            </a:r>
          </a:p>
          <a:p>
            <a:pPr lvl="1"/>
            <a:r>
              <a:rPr lang="en-US" dirty="0" smtClean="0"/>
              <a:t>“Students are praised often.”</a:t>
            </a:r>
          </a:p>
          <a:p>
            <a:r>
              <a:rPr lang="en-US" b="1" i="1" dirty="0" smtClean="0"/>
              <a:t>Use of Punitive Techniques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Note</a:t>
            </a:r>
            <a:r>
              <a:rPr lang="en-US" dirty="0" smtClean="0">
                <a:solidFill>
                  <a:srgbClr val="FF0000"/>
                </a:solidFill>
              </a:rPr>
              <a:t>: A high score for this subscale is </a:t>
            </a:r>
            <a:r>
              <a:rPr lang="en-US" u="sng" dirty="0" smtClean="0">
                <a:solidFill>
                  <a:srgbClr val="FF0000"/>
                </a:solidFill>
              </a:rPr>
              <a:t>unfavorable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dirty="0" smtClean="0"/>
              <a:t>“Students are punished a lot.”</a:t>
            </a:r>
          </a:p>
          <a:p>
            <a:r>
              <a:rPr lang="en-US" b="1" i="1" dirty="0" smtClean="0"/>
              <a:t>Use of Social Emotional Learning (SEL) Techniques</a:t>
            </a:r>
          </a:p>
          <a:p>
            <a:pPr lvl="1"/>
            <a:r>
              <a:rPr lang="en-US" dirty="0" smtClean="0"/>
              <a:t>“Students are taught to feel responsible for how they act.”</a:t>
            </a:r>
          </a:p>
        </p:txBody>
      </p:sp>
    </p:spTree>
    <p:extLst>
      <p:ext uri="{BB962C8B-B14F-4D97-AF65-F5344CB8AC3E}">
        <p14:creationId xmlns:p14="http://schemas.microsoft.com/office/powerpoint/2010/main" val="274099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982189"/>
              </p:ext>
            </p:extLst>
          </p:nvPr>
        </p:nvGraphicFramePr>
        <p:xfrm>
          <a:off x="1820779" y="152401"/>
          <a:ext cx="8686800" cy="6182028"/>
        </p:xfrm>
        <a:graphic>
          <a:graphicData uri="http://schemas.openxmlformats.org/drawingml/2006/table">
            <a:tbl>
              <a:tblPr/>
              <a:tblGrid>
                <a:gridCol w="1532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92367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Bullying Victimization Scale:             Subscales per Population</a:t>
                      </a: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084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Teacher/Staff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Home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8155"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Bullying Victimization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81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60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81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  <a:endParaRPr kumimoji="0" lang="en-US" sz="1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593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1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Grades 6-12 only for the printed version. Optional for grades 4-5 with computer version.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Grades 6-12 only.</a:t>
                      </a:r>
                      <a:endParaRPr kumimoji="0" lang="en-US" sz="16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40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Bullying Scale – </a:t>
            </a:r>
            <a:br>
              <a:rPr lang="en-US" dirty="0" smtClean="0"/>
            </a:br>
            <a:r>
              <a:rPr lang="en-US" dirty="0" smtClean="0"/>
              <a:t>Subscale Item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Verbal Bullying</a:t>
            </a:r>
          </a:p>
          <a:p>
            <a:pPr lvl="1"/>
            <a:r>
              <a:rPr lang="en-US" dirty="0" smtClean="0"/>
              <a:t>“A student said mean things to me.”</a:t>
            </a:r>
          </a:p>
          <a:p>
            <a:r>
              <a:rPr lang="en-US" b="1" i="1" dirty="0" smtClean="0"/>
              <a:t>Physical Bullying</a:t>
            </a:r>
          </a:p>
          <a:p>
            <a:pPr lvl="1"/>
            <a:r>
              <a:rPr lang="en-US" dirty="0" smtClean="0"/>
              <a:t>“I was pushed or shoved on purpose.”</a:t>
            </a:r>
          </a:p>
          <a:p>
            <a:r>
              <a:rPr lang="en-US" b="1" i="1" dirty="0" smtClean="0"/>
              <a:t>Social/Relational Bullying</a:t>
            </a:r>
          </a:p>
          <a:p>
            <a:pPr lvl="1"/>
            <a:r>
              <a:rPr lang="en-US" dirty="0" smtClean="0"/>
              <a:t>“A student told or got others to not like me.”</a:t>
            </a:r>
          </a:p>
          <a:p>
            <a:r>
              <a:rPr lang="en-US" b="1" i="1" dirty="0" smtClean="0"/>
              <a:t>Cyberbullying (grades 6-12)</a:t>
            </a:r>
          </a:p>
          <a:p>
            <a:pPr lvl="1"/>
            <a:r>
              <a:rPr lang="en-US" dirty="0" smtClean="0"/>
              <a:t>“A student </a:t>
            </a:r>
            <a:r>
              <a:rPr lang="en-US" i="1" dirty="0" smtClean="0"/>
              <a:t>sent me</a:t>
            </a:r>
            <a:r>
              <a:rPr lang="en-US" dirty="0" smtClean="0"/>
              <a:t> a mean or hurtful message about me using email, text messaging, instant messaging, or similar electronic messaging.”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03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995372"/>
              </p:ext>
            </p:extLst>
          </p:nvPr>
        </p:nvGraphicFramePr>
        <p:xfrm>
          <a:off x="1806492" y="152400"/>
          <a:ext cx="8686800" cy="5992586"/>
        </p:xfrm>
        <a:graphic>
          <a:graphicData uri="http://schemas.openxmlformats.org/drawingml/2006/table">
            <a:tbl>
              <a:tblPr/>
              <a:tblGrid>
                <a:gridCol w="1532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781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 Engagement Scale:                   Subscales per Population</a:t>
                      </a: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4894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Teacher/Staff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Home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960"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 Engagement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</a:txBody>
                  <a:tcPr marL="68580" marR="68580" marT="0" marB="0" anchor="ctr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8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</a:txBody>
                  <a:tcPr marL="68580" marR="68580" marT="0" marB="0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019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</a:txBody>
                  <a:tcPr marL="68580" marR="68580" marT="0" marB="0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</a:txBody>
                  <a:tcPr marL="68580" marR="68580" marT="0" marB="0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26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Engagement – </a:t>
            </a:r>
            <a:br>
              <a:rPr lang="en-US" dirty="0" smtClean="0"/>
            </a:br>
            <a:r>
              <a:rPr lang="en-US" dirty="0" smtClean="0"/>
              <a:t>Subscale Item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Behavioral Engagement</a:t>
            </a:r>
          </a:p>
          <a:p>
            <a:pPr lvl="1"/>
            <a:r>
              <a:rPr lang="en-US" dirty="0" smtClean="0"/>
              <a:t>“I pay attention in class.”</a:t>
            </a:r>
          </a:p>
          <a:p>
            <a:pPr lvl="1"/>
            <a:r>
              <a:rPr lang="en-US" dirty="0" smtClean="0"/>
              <a:t>“I follow the rules at school.”</a:t>
            </a:r>
          </a:p>
          <a:p>
            <a:r>
              <a:rPr lang="en-US" b="1" i="1" dirty="0" smtClean="0"/>
              <a:t>Cognitive Engagement</a:t>
            </a:r>
          </a:p>
          <a:p>
            <a:pPr lvl="1"/>
            <a:r>
              <a:rPr lang="en-US" dirty="0" smtClean="0"/>
              <a:t>“I try my best in school.”</a:t>
            </a:r>
          </a:p>
          <a:p>
            <a:r>
              <a:rPr lang="en-US" b="1" i="1" dirty="0" smtClean="0"/>
              <a:t>Emotional Engagement</a:t>
            </a:r>
          </a:p>
          <a:p>
            <a:pPr lvl="1"/>
            <a:r>
              <a:rPr lang="en-US" dirty="0" smtClean="0"/>
              <a:t>“I feel happy in school.”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72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74413"/>
              </p:ext>
            </p:extLst>
          </p:nvPr>
        </p:nvGraphicFramePr>
        <p:xfrm>
          <a:off x="1787693" y="138112"/>
          <a:ext cx="8763000" cy="5313152"/>
        </p:xfrm>
        <a:graphic>
          <a:graphicData uri="http://schemas.openxmlformats.org/drawingml/2006/table">
            <a:tbl>
              <a:tblPr/>
              <a:tblGrid>
                <a:gridCol w="412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4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90626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baseline="0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and Emotional Competencies Scale:               Subscales per Population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6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Teacher/Staff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4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Responsible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 Decision-making /Responsibility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8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Understanding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 how others think and feel/Social Awareness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52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Self-management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of Emotions and Behavior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Relationship Skills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&amp; Emotional Competencies – </a:t>
            </a:r>
            <a:br>
              <a:rPr lang="en-US" dirty="0" smtClean="0"/>
            </a:br>
            <a:r>
              <a:rPr lang="en-US" dirty="0" smtClean="0"/>
              <a:t>Subscale Item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Responsible Decision-making/Responsibility</a:t>
            </a:r>
          </a:p>
          <a:p>
            <a:pPr lvl="1"/>
            <a:r>
              <a:rPr lang="en-US" dirty="0"/>
              <a:t>“I feel responsible for how I act.”</a:t>
            </a:r>
          </a:p>
          <a:p>
            <a:r>
              <a:rPr lang="en-US" b="1" i="1" dirty="0"/>
              <a:t>Understanding how others think and feel/Social Awareness</a:t>
            </a:r>
          </a:p>
          <a:p>
            <a:pPr lvl="1"/>
            <a:r>
              <a:rPr lang="en-US" dirty="0"/>
              <a:t>“I think about how others feel.”</a:t>
            </a:r>
          </a:p>
          <a:p>
            <a:r>
              <a:rPr lang="en-US" b="1" i="1" dirty="0"/>
              <a:t>Self-management of emotions and behavior</a:t>
            </a:r>
          </a:p>
          <a:p>
            <a:pPr lvl="1"/>
            <a:r>
              <a:rPr lang="en-US" dirty="0"/>
              <a:t>“I can control how I behave.”</a:t>
            </a:r>
          </a:p>
          <a:p>
            <a:r>
              <a:rPr lang="en-US" b="1" i="1" dirty="0"/>
              <a:t>Relationship skills</a:t>
            </a:r>
          </a:p>
          <a:p>
            <a:pPr lvl="1"/>
            <a:r>
              <a:rPr lang="en-US" dirty="0"/>
              <a:t>I am good at solving conflicts with others.”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36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1989201"/>
          </a:xfrm>
        </p:spPr>
        <p:txBody>
          <a:bodyPr>
            <a:normAutofit/>
          </a:bodyPr>
          <a:lstStyle/>
          <a:p>
            <a:r>
              <a:rPr lang="en-US" sz="6000" dirty="0" smtClean="0"/>
              <a:t>Are the DE School </a:t>
            </a:r>
            <a:r>
              <a:rPr lang="en-US" sz="6000" smtClean="0"/>
              <a:t>Surveys Reliable and Valid?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097280" y="4453127"/>
            <a:ext cx="10058400" cy="1702973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 smtClean="0"/>
              <a:t>This section will: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/>
              <a:t> review evidence of survey reliability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/>
              <a:t> review evidence of survey validity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/>
              <a:t> provide references to peer-reviewed journal studies.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 descr="hackjam - Dante' H.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888" y="2939839"/>
            <a:ext cx="2372683" cy="2364774"/>
          </a:xfrm>
          <a:prstGeom prst="rect">
            <a:avLst/>
          </a:prstGeom>
          <a:ln w="38100" cap="sq">
            <a:solidFill>
              <a:schemeClr val="accent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531119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Are the scores consistent or stable?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Generally want reliability scores (alpha coefficients) to be above .70.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Reliable scales and subscales indicate that if the same students, teachers/staff, or parents in a school took the survey again, similar results would be found.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CAUTION:</a:t>
            </a:r>
            <a:r>
              <a:rPr lang="en-US" sz="2800" dirty="0" smtClean="0">
                <a:solidFill>
                  <a:srgbClr val="FF0000"/>
                </a:solidFill>
              </a:rPr>
              <a:t> Some scores are not very reliable with 3</a:t>
            </a:r>
            <a:r>
              <a:rPr lang="en-US" sz="2800" baseline="30000" dirty="0" smtClean="0">
                <a:solidFill>
                  <a:srgbClr val="FF0000"/>
                </a:solidFill>
              </a:rPr>
              <a:t>rd</a:t>
            </a:r>
            <a:r>
              <a:rPr lang="en-US" sz="2800" dirty="0" smtClean="0">
                <a:solidFill>
                  <a:srgbClr val="FF0000"/>
                </a:solidFill>
              </a:rPr>
              <a:t> graders.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2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school climate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  <a:tabLst>
                <a:tab pos="2286000" algn="l"/>
              </a:tabLst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 pitchFamily="34" charset="0"/>
                <a:cs typeface="Times New Roman" pitchFamily="18" charset="0"/>
              </a:rPr>
              <a:t>School Climate is linked to a wide range of academic, behavioral, and socio-emotional outcomes for </a:t>
            </a:r>
            <a:r>
              <a:rPr lang="en-US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ea typeface="Calibri" pitchFamily="34" charset="0"/>
                <a:cs typeface="Times New Roman" pitchFamily="18" charset="0"/>
              </a:rPr>
              <a:t>students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 pitchFamily="34" charset="0"/>
                <a:cs typeface="Times New Roman" pitchFamily="18" charset="0"/>
              </a:rPr>
              <a:t> and </a:t>
            </a:r>
            <a:r>
              <a:rPr lang="en-US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ea typeface="Calibri" pitchFamily="34" charset="0"/>
                <a:cs typeface="Times New Roman" pitchFamily="18" charset="0"/>
              </a:rPr>
              <a:t>teachers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Calibri" pitchFamily="34" charset="0"/>
                <a:cs typeface="Times New Roman" pitchFamily="18" charset="0"/>
              </a:rPr>
              <a:t>Academic achievement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Student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academic, social, and personal attitudes and motives 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Student attendance and school avoidance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Student behavior problems, delinquency, victimization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Student and teacher emotional well-being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Teachers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’ greater implementation fidelity </a:t>
            </a:r>
          </a:p>
          <a:p>
            <a:pPr marL="407988" lvl="5" indent="0">
              <a:buNone/>
              <a:tabLst>
                <a:tab pos="2286000" algn="l"/>
              </a:tabLs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     of new curriculum and interventions</a:t>
            </a:r>
          </a:p>
          <a:p>
            <a:endParaRPr lang="en-US" dirty="0"/>
          </a:p>
        </p:txBody>
      </p:sp>
      <p:pic>
        <p:nvPicPr>
          <p:cNvPr id="4" name="Object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82216" y="4127157"/>
            <a:ext cx="2797364" cy="2006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904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197292" y="0"/>
            <a:ext cx="10058400" cy="68421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School Climate and Techniques: Reliability (alpha coefficients)</a:t>
            </a:r>
            <a:endParaRPr lang="en-US" sz="3200" b="1" dirty="0"/>
          </a:p>
        </p:txBody>
      </p:sp>
      <p:graphicFrame>
        <p:nvGraphicFramePr>
          <p:cNvPr id="5" name="Group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500440"/>
              </p:ext>
            </p:extLst>
          </p:nvPr>
        </p:nvGraphicFramePr>
        <p:xfrm>
          <a:off x="1844992" y="828677"/>
          <a:ext cx="8762999" cy="5882539"/>
        </p:xfrm>
        <a:graphic>
          <a:graphicData uri="http://schemas.openxmlformats.org/drawingml/2006/table">
            <a:tbl>
              <a:tblPr/>
              <a:tblGrid>
                <a:gridCol w="472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Subscale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Teacher/Staff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Home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Teacher-Student Relations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Student-Student Relations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School Safety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Clarity of Expectations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Fairness of Rules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.82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 Engagement School-wide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Bullying School-wide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.74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Teacher-Home Communications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Staff Relations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.96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Total Climate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.94</a:t>
                      </a:r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Parent Satisfaction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779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Positive Behavioral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.84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.83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4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Punitive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.75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Social Emotional Learning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.84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71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33488" y="0"/>
            <a:ext cx="10058400" cy="5842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School Climate: </a:t>
            </a:r>
            <a:r>
              <a:rPr lang="en-US" sz="3200" b="1" u="sng" dirty="0" smtClean="0"/>
              <a:t>Student</a:t>
            </a:r>
            <a:r>
              <a:rPr lang="en-US" sz="3200" b="1" dirty="0" smtClean="0"/>
              <a:t> Reliability (alpha coefficients) by </a:t>
            </a:r>
            <a:r>
              <a:rPr lang="en-US" sz="3200" b="1" i="1" dirty="0" smtClean="0"/>
              <a:t>Grade</a:t>
            </a:r>
            <a:endParaRPr 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504480"/>
              </p:ext>
            </p:extLst>
          </p:nvPr>
        </p:nvGraphicFramePr>
        <p:xfrm>
          <a:off x="1757363" y="690559"/>
          <a:ext cx="9010650" cy="598170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032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1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71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68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771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550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Grade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 Student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Clarity of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Expect-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Engagement </a:t>
                      </a: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Bullying 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Total Score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Third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62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64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65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64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b="1" dirty="0" smtClean="0"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</a:rPr>
                        <a:t>85</a:t>
                      </a:r>
                      <a:endParaRPr lang="en-US" sz="1600" b="1" dirty="0"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Fourth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Fifth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Sixth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.79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.89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Seventh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.79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Eighth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Ninth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91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Eleventh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Twelfth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82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.91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63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84101" y="640903"/>
            <a:ext cx="8358390" cy="3984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Student Engagement and Bullying Victimization: Reliability (alpha coefficients)</a:t>
            </a:r>
            <a:endParaRPr lang="en-US" sz="3200" b="1" dirty="0"/>
          </a:p>
        </p:txBody>
      </p:sp>
      <p:graphicFrame>
        <p:nvGraphicFramePr>
          <p:cNvPr id="3" name="Group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4288674"/>
              </p:ext>
            </p:extLst>
          </p:nvPr>
        </p:nvGraphicFramePr>
        <p:xfrm>
          <a:off x="2088256" y="1285420"/>
          <a:ext cx="7543800" cy="4885400"/>
        </p:xfrm>
        <a:graphic>
          <a:graphicData uri="http://schemas.openxmlformats.org/drawingml/2006/table">
            <a:tbl>
              <a:tblPr/>
              <a:tblGrid>
                <a:gridCol w="3976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Subscale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Home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Behavioral Engagement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Cognitive Engagement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.75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Emotional Engagement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.86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Verbal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Physical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.84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.78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Social/Relational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Total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.93</a:t>
                      </a:r>
                      <a:endParaRPr lang="en-US" sz="24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Cyberbullying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.89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2400" baseline="30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461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163651" y="695437"/>
            <a:ext cx="7337537" cy="6127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Student Social and Emotional Competencies Scale: </a:t>
            </a:r>
            <a:br>
              <a:rPr lang="en-US" sz="3200" b="1" dirty="0" smtClean="0"/>
            </a:br>
            <a:r>
              <a:rPr lang="en-US" sz="3200" b="1" dirty="0" smtClean="0"/>
              <a:t>Reliability (alpha coefficients</a:t>
            </a:r>
            <a:r>
              <a:rPr lang="en-US" sz="2800" b="1" dirty="0" smtClean="0"/>
              <a:t>)</a:t>
            </a:r>
            <a:endParaRPr lang="en-US" sz="2800" b="1" dirty="0"/>
          </a:p>
        </p:txBody>
      </p:sp>
      <p:graphicFrame>
        <p:nvGraphicFramePr>
          <p:cNvPr id="3" name="Group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0135502"/>
              </p:ext>
            </p:extLst>
          </p:nvPr>
        </p:nvGraphicFramePr>
        <p:xfrm>
          <a:off x="2357043" y="1950076"/>
          <a:ext cx="6950752" cy="3481390"/>
        </p:xfrm>
        <a:graphic>
          <a:graphicData uri="http://schemas.openxmlformats.org/drawingml/2006/table">
            <a:tbl>
              <a:tblPr/>
              <a:tblGrid>
                <a:gridCol w="4844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6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8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Subscale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6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Responsible Decision Making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.77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Social Awareness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4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Self-Management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.78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84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Relationship Skills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.77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784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Total Score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.92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28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05684"/>
          </a:xfrm>
        </p:spPr>
        <p:txBody>
          <a:bodyPr>
            <a:normAutofit fontScale="5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800" dirty="0" smtClean="0"/>
              <a:t>Does the test yield the factors predicted?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800" dirty="0" smtClean="0"/>
              <a:t>Are the scores related to other variables as one </a:t>
            </a:r>
            <a:r>
              <a:rPr lang="en-US" sz="3800" dirty="0"/>
              <a:t>might predict (e.g., grade level, </a:t>
            </a:r>
            <a:r>
              <a:rPr lang="en-US" sz="3800" dirty="0" smtClean="0"/>
              <a:t>gender </a:t>
            </a:r>
            <a:r>
              <a:rPr lang="en-US" sz="3800" dirty="0"/>
              <a:t>and race, academic achievement, </a:t>
            </a:r>
            <a:r>
              <a:rPr lang="en-US" sz="3800" dirty="0" smtClean="0"/>
              <a:t>suspensions)?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800" dirty="0"/>
              <a:t>Caution: Correlation does not mean causation. </a:t>
            </a:r>
            <a:r>
              <a:rPr lang="en-US" sz="3800" dirty="0" smtClean="0"/>
              <a:t>Direction </a:t>
            </a:r>
            <a:r>
              <a:rPr lang="en-US" sz="3800" dirty="0"/>
              <a:t>of influence is likely to be bidirectional</a:t>
            </a:r>
            <a:r>
              <a:rPr lang="en-US" sz="38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800" dirty="0" smtClean="0"/>
              <a:t>Extensive studies have been conducted to test validity of DE School Surveys, and they are deemed VALID!  For details, please </a:t>
            </a:r>
            <a:r>
              <a:rPr lang="en-US" sz="3800" dirty="0" smtClean="0"/>
              <a:t>see the </a:t>
            </a:r>
            <a:r>
              <a:rPr lang="en-US" sz="3800" i="1" dirty="0">
                <a:hlinkClick r:id="rId3"/>
              </a:rPr>
              <a:t>Technical Manual for </a:t>
            </a:r>
            <a:r>
              <a:rPr lang="en-US" sz="3800" i="1" dirty="0" smtClean="0">
                <a:hlinkClick r:id="rId3"/>
              </a:rPr>
              <a:t>the Delaware </a:t>
            </a:r>
            <a:r>
              <a:rPr lang="en-US" sz="3800" i="1" dirty="0">
                <a:hlinkClick r:id="rId3"/>
              </a:rPr>
              <a:t>School </a:t>
            </a:r>
            <a:r>
              <a:rPr lang="en-US" sz="3800" i="1" dirty="0" smtClean="0">
                <a:hlinkClick r:id="rId3"/>
              </a:rPr>
              <a:t>Survey</a:t>
            </a:r>
            <a:r>
              <a:rPr lang="en-US" sz="3800" i="1" dirty="0" smtClean="0"/>
              <a:t>.</a:t>
            </a:r>
            <a:r>
              <a:rPr lang="en-US" sz="3800" dirty="0" smtClean="0"/>
              <a:t> 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9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b="1" dirty="0"/>
              <a:t>Bear, G., Yang, C., Harris, A., </a:t>
            </a:r>
            <a:r>
              <a:rPr lang="en-US" sz="3200" b="1" dirty="0" err="1"/>
              <a:t>Mantz</a:t>
            </a:r>
            <a:r>
              <a:rPr lang="en-US" sz="3200" b="1" dirty="0"/>
              <a:t>, L., Hearn, S., &amp; Boyer, D.</a:t>
            </a:r>
            <a:r>
              <a:rPr lang="en-US" sz="3200" dirty="0"/>
              <a:t> (2019). </a:t>
            </a:r>
            <a:r>
              <a:rPr lang="en-US" sz="3200" i="1" dirty="0"/>
              <a:t>Technical Manual for the Delaware School Survey: Scales of School Climate; Bullying Victimization; Student Engagement; Positive, Punitive, and Social Emotional Learning Techniques; and Social and Emotional Competencies</a:t>
            </a:r>
            <a:r>
              <a:rPr lang="en-US" sz="3200" dirty="0"/>
              <a:t>. Newark, DE: Center for Disabilities Studies.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1317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8360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Are the scores related to other variables as one might predict (e.g., grade level, gender and race, academic achievement, suspensions</a:t>
            </a:r>
            <a:r>
              <a:rPr lang="en-US" dirty="0" smtClean="0"/>
              <a:t>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 the tables on the following slides, subscale scores from the student and teacher/staff survey are correlated with academic achievement (in ELA and Math) and suspensions/expulsions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Positive</a:t>
            </a:r>
            <a:r>
              <a:rPr lang="en-US" dirty="0" smtClean="0"/>
              <a:t> </a:t>
            </a:r>
            <a:r>
              <a:rPr lang="en-US" b="1" dirty="0" smtClean="0"/>
              <a:t>and significant </a:t>
            </a:r>
            <a:r>
              <a:rPr lang="en-US" dirty="0" smtClean="0"/>
              <a:t>correlations indicate that a higher scores on a subscale are related to higher scores on the academic achievement or suspension/expulsion variables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Negative and significant </a:t>
            </a:r>
            <a:r>
              <a:rPr lang="en-US" dirty="0" smtClean="0"/>
              <a:t>correlations indicate that lower scores on a subscale are related to higher scores on the academic </a:t>
            </a:r>
            <a:r>
              <a:rPr lang="en-US" dirty="0"/>
              <a:t>achievement or suspension/expulsion </a:t>
            </a:r>
            <a:r>
              <a:rPr lang="en-US" dirty="0" smtClean="0"/>
              <a:t>variables, and vice versa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Non-significant</a:t>
            </a:r>
            <a:r>
              <a:rPr lang="en-US" dirty="0" smtClean="0"/>
              <a:t> correlations indicate a weak relationship between variables and relationships should not be interpreted as being meaningful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Again, </a:t>
            </a:r>
            <a:r>
              <a:rPr lang="en-US" b="1" dirty="0" smtClean="0"/>
              <a:t>Correlation </a:t>
            </a:r>
            <a:r>
              <a:rPr lang="en-US" b="1" dirty="0"/>
              <a:t>does not mean causation. Direction of influence is likely to be bidirectional</a:t>
            </a:r>
            <a:r>
              <a:rPr lang="en-US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*The data in the following slides is from the 2015-16 school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936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447800" y="152400"/>
            <a:ext cx="9448800" cy="7620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Student Survey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and School-level Data: School Climate Scale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981202" y="1009968"/>
          <a:ext cx="8229598" cy="584680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166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1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76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5651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Subscales</a:t>
                      </a: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509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2281" marR="6228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Teacher–Student 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.485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-.420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.714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.715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-.041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.108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-.565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Student–Student  Relations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.751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.755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-.740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.286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-.837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Engagement 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.530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-.623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.355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-.819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Clarity of Expectations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.445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-.408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-.021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.077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-.432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-.366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-.772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-.296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-.135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-.512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.657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.669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-.579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.451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-.691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Bullying School-wide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-.782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-.708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-.760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.676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-.510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Total School Climate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.639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.223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-.749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96673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 ELA = % passing ELA. Math =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77 Elementary Schools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28 Middle Schools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</a:t>
                      </a:r>
                      <a:r>
                        <a:rPr lang="en-US" sz="11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 High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1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**p &lt; .01, ***</a:t>
                      </a:r>
                      <a:r>
                        <a:rPr lang="en-US" sz="11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.001</a:t>
                      </a:r>
                      <a:r>
                        <a:rPr lang="en-US" sz="11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47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00198" y="194956"/>
            <a:ext cx="8951067" cy="609600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Teacher Survey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and School-level Data: School Climate Scale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267420"/>
              </p:ext>
            </p:extLst>
          </p:nvPr>
        </p:nvGraphicFramePr>
        <p:xfrm>
          <a:off x="1770433" y="804556"/>
          <a:ext cx="8610599" cy="5950264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701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82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25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2264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653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ELA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91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Teacher–Student  Relations 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.577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.353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-.661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91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Student–Student  Relations  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-.753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.635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.629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.704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-.668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4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Schoolwide Engagement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.816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-.734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.727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.731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.775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4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Clarity of Expectations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.624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-.541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.444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-.246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.420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-.424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-.566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-.419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6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.683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-.696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-.486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.574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-.580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Bullying Schoolwide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-.687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-.660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-.612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-.534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-.547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4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Teacher-Home Communications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-.555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.551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.614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-.530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.330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-.700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4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Staff Relations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.307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.270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-.211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.214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.259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-.198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.230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.222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-.360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37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Total School Climate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.655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.622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-.527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-.508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.587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.613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-.676</a:t>
                      </a:r>
                      <a:r>
                        <a:rPr lang="en-US" sz="14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10089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1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75 Elementary Schools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27 Middle Schools, </a:t>
                      </a:r>
                      <a:r>
                        <a:rPr lang="en-US" sz="11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20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1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1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.01, </a:t>
                      </a:r>
                      <a:r>
                        <a:rPr lang="en-US" sz="11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3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24000" y="151212"/>
            <a:ext cx="9144000" cy="1143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Student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Survey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: Techniques Scale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25927"/>
              </p:ext>
            </p:extLst>
          </p:nvPr>
        </p:nvGraphicFramePr>
        <p:xfrm>
          <a:off x="1828802" y="1606140"/>
          <a:ext cx="8534396" cy="393249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210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61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2971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110">
                <a:tc v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Punitive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-.764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-.714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.634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-.790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-.822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.735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-.147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-.473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.726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3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Positive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-.033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-.030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-.016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.113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.102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-.118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-.460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-.332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-.262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7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SEL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.374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.325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-.325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.580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.610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-.619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-.199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-.181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-.151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5004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76 Elementary Schools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28 Middle Schools, 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18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.01, 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r>
                        <a:rPr lang="en-US" sz="12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&lt;.001.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91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4"/>
          <p:cNvSpPr>
            <a:spLocks noGrp="1"/>
          </p:cNvSpPr>
          <p:nvPr>
            <p:ph type="title"/>
          </p:nvPr>
        </p:nvSpPr>
        <p:spPr>
          <a:xfrm>
            <a:off x="1524001" y="610589"/>
            <a:ext cx="9144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/>
            </a:r>
            <a:b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Teacher </a:t>
            </a:r>
            <a:r>
              <a:rPr lang="en-US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Survey: </a:t>
            </a:r>
            <a:r>
              <a:rPr 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Techniques Scale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519645"/>
              </p:ext>
            </p:extLst>
          </p:nvPr>
        </p:nvGraphicFramePr>
        <p:xfrm>
          <a:off x="1850570" y="1629890"/>
          <a:ext cx="8229605" cy="331573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385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47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0524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340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676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Positive Techniques 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.319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.347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-.244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.258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.278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-.234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.137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.261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-.542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Punitive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.692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.688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-.672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.655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.649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-.674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.396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.483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-.627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SEL Techniques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.544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.540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-.415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.390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.386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-.288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.607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.529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-.619</a:t>
                      </a:r>
                      <a:r>
                        <a:rPr lang="en-US" sz="1600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5161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75 Elementary Schools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, 27 Middle Schools, 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20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2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&lt; .01,</a:t>
                      </a:r>
                      <a:r>
                        <a:rPr lang="en-US" sz="1200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03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school climate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  <a:tabLst>
                <a:tab pos="2286000" algn="l"/>
              </a:tabLst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 pitchFamily="34" charset="0"/>
                <a:cs typeface="Times New Roman" pitchFamily="18" charset="0"/>
              </a:rPr>
              <a:t>The Every Student Succeeds Act (ESSA) explicitly recognizes the strong relationship between positive school climate and student learning and success.</a:t>
            </a:r>
          </a:p>
          <a:p>
            <a:pPr lvl="1">
              <a:tabLst>
                <a:tab pos="2286000" algn="l"/>
              </a:tabLst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itchFamily="18" charset="0"/>
              </a:rPr>
              <a:t>Law requires states to include data related to school climate and safety in annual school report cards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813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Peer-Reviewed Journals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69316"/>
          </a:xfrm>
        </p:spPr>
        <p:txBody>
          <a:bodyPr>
            <a:normAutofit/>
          </a:bodyPr>
          <a:lstStyle/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Bear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, G. G., Gaskins, C., Blank, J. , &amp; Chen, F. F. (2011). Delaware School 	Climate Survey-Student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: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	Its factor structure, concurrent validity, and 	reliability. Journal of School Psychology.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Bear, G., Yang, C., Pell, M., &amp; Gaskin, C. (2014).Validation of a brief 	measure of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teachers‘</a:t>
            </a: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	perceptions of school climate:  Relations to student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achievement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and suspensions. 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cs typeface="Tw Cen MT"/>
            </a:endParaRP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	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Learning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Environments Research.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Bear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, G.G., Yang, C., &amp;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Pasipanodya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, E. (2015).  Assessing school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climate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: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Validation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of a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brief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	measure of the perceptions of 	parents. 	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Journal of Psychoeducational Assessment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cs typeface="Tw Cen MT"/>
            </a:endParaRPr>
          </a:p>
          <a:p>
            <a:pPr marL="465138" lvl="0" indent="-465138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Yang, C., Bear, G. G., Chen, F.F., Zhang, W., Blank, J.C., &amp; Huang,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X.S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. (2013). Students</a:t>
            </a:r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‘</a:t>
            </a:r>
            <a:r>
              <a:rPr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perceptions of school climate in the </a:t>
            </a:r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U.S</a:t>
            </a:r>
            <a:r>
              <a:rPr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. and China. </a:t>
            </a:r>
            <a:r>
              <a:rPr lang="en-US" altLang="ja-JP" i="1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School Psychology Quarterly.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ja-JP" i="1" dirty="0">
              <a:solidFill>
                <a:schemeClr val="tx1">
                  <a:lumMod val="65000"/>
                  <a:lumOff val="35000"/>
                </a:schemeClr>
              </a:solidFill>
              <a:cs typeface="Tw Cen MT"/>
            </a:endParaRP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Bear, G.G.,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Mantz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, L., Glutting, J., Yang, C., &amp; Boyer, D. (2015). Differences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in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bullying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victimization</a:t>
            </a: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between students with and without disabilities.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School Psychology Review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w Cen MT"/>
              </a:rPr>
              <a:t>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48264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Peer-Reviewed Journals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0766"/>
          </a:xfrm>
        </p:spPr>
        <p:txBody>
          <a:bodyPr>
            <a:normAutofit lnSpcReduction="10000"/>
          </a:bodyPr>
          <a:lstStyle/>
          <a:p>
            <a:pPr marL="450850" indent="-450850"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Bear, G.G., Holst, B.,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Lisboa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C., Chen, D., Yang, C., &amp; Chen, F.F. (2016).  A Brazilian Portuguese survey of school climate: Evidence of validity and reliability.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International Journal of School and Educational Psychology, 4,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165-178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0850" indent="-450850"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Bear, G.G., Chen, D.D.,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Mantz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L., Yang, C., Huang, X., &amp;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Shiomi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K. (2016). Differences in classroom removals and use of praise and rewards in American, Chinese, and Japanese schools.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Teaching and Teacher Education, 53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(1)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41-50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marL="450850" indent="-450850">
              <a:buNone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Mantz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L. S., Bear, G. G., Yang, C., &amp; Harris, A. (2016). The Delaware Social-Emotional Competency Scale (DSECS-S): Evidence of Validity and Reliability.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Child Indicators Research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1-21.</a:t>
            </a:r>
          </a:p>
          <a:p>
            <a:pPr marL="450850" indent="-450850"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Bear, G.G., Yang, C.,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Mantz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L., &amp; Harris, A. (2017). School-wide practices associated with school climate in elementary, middle, and high school.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Teaching and Teacher Education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372-383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r>
              <a:rPr lang="en-US" dirty="0"/>
              <a:t>Bear, G. G., Slaughter, J. C., </a:t>
            </a:r>
            <a:r>
              <a:rPr lang="en-US" dirty="0" err="1"/>
              <a:t>Mantz</a:t>
            </a:r>
            <a:r>
              <a:rPr lang="en-US" dirty="0"/>
              <a:t>, L. S., &amp; Farley-Ripple, E. (2017). Rewards, praise, and punitive </a:t>
            </a:r>
            <a:r>
              <a:rPr lang="en-US" dirty="0" smtClean="0"/>
              <a:t>	consequences</a:t>
            </a:r>
            <a:r>
              <a:rPr lang="en-US" dirty="0"/>
              <a:t>: Relations with intrinsic and extrinsic motivation. </a:t>
            </a:r>
            <a:r>
              <a:rPr lang="en-US" i="1" dirty="0"/>
              <a:t>Teaching and Teacher </a:t>
            </a:r>
            <a:r>
              <a:rPr lang="en-US" i="1" dirty="0" smtClean="0"/>
              <a:t>	Education</a:t>
            </a:r>
            <a:r>
              <a:rPr lang="en-US" i="1" dirty="0"/>
              <a:t>: An International Journal of Research and Studies</a:t>
            </a:r>
            <a:r>
              <a:rPr lang="en-US" dirty="0"/>
              <a:t>, </a:t>
            </a:r>
            <a:r>
              <a:rPr lang="en-US" i="1" dirty="0"/>
              <a:t>65</a:t>
            </a:r>
            <a:r>
              <a:rPr lang="en-US" dirty="0"/>
              <a:t>(1), 10-20.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Peer-Reviewed Journals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076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Bear, G. G., Yang, C., Chen, D., He, X.,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Xie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J. S., &amp; Huang, X. (2018). Differences in school climate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and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student engagement in China and the United States. School Psychology Quarterly,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33(2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), 323-335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dirty="0" smtClean="0"/>
          </a:p>
          <a:p>
            <a:r>
              <a:rPr lang="en-US" dirty="0" smtClean="0"/>
              <a:t>Yang</a:t>
            </a:r>
            <a:r>
              <a:rPr lang="en-US" dirty="0"/>
              <a:t>, C., Bear, G. G., &amp; May, H. (2018). Multilevel Associations Between School-Wide Social</a:t>
            </a:r>
            <a:r>
              <a:rPr lang="en-US" dirty="0" smtClean="0"/>
              <a:t>–	Emotional </a:t>
            </a:r>
            <a:r>
              <a:rPr lang="en-US" dirty="0"/>
              <a:t>Learning Approach and Student Engagement Across Elementary, Middle, and </a:t>
            </a:r>
            <a:r>
              <a:rPr lang="en-US" dirty="0" smtClean="0"/>
              <a:t>	High </a:t>
            </a:r>
            <a:r>
              <a:rPr lang="en-US" dirty="0"/>
              <a:t>Schools. </a:t>
            </a:r>
            <a:r>
              <a:rPr lang="en-US" i="1" dirty="0"/>
              <a:t>School Psychology Review</a:t>
            </a:r>
            <a:r>
              <a:rPr lang="en-US" dirty="0"/>
              <a:t>, </a:t>
            </a:r>
            <a:r>
              <a:rPr lang="en-US" i="1" dirty="0"/>
              <a:t>47</a:t>
            </a:r>
            <a:r>
              <a:rPr lang="en-US" dirty="0"/>
              <a:t>(1), 45-61.</a:t>
            </a:r>
          </a:p>
          <a:p>
            <a:r>
              <a:rPr lang="en-US" dirty="0" smtClean="0"/>
              <a:t>Bear</a:t>
            </a:r>
            <a:r>
              <a:rPr lang="en-US" dirty="0"/>
              <a:t>, G. G., Harris, A., </a:t>
            </a:r>
            <a:r>
              <a:rPr lang="en-US" dirty="0" err="1"/>
              <a:t>Saraiva</a:t>
            </a:r>
            <a:r>
              <a:rPr lang="en-US" dirty="0"/>
              <a:t> de </a:t>
            </a:r>
            <a:r>
              <a:rPr lang="en-US" dirty="0" err="1"/>
              <a:t>Macedo</a:t>
            </a:r>
            <a:r>
              <a:rPr lang="en-US" dirty="0"/>
              <a:t> </a:t>
            </a:r>
            <a:r>
              <a:rPr lang="en-US" dirty="0" err="1"/>
              <a:t>Lisboa</a:t>
            </a:r>
            <a:r>
              <a:rPr lang="en-US" dirty="0"/>
              <a:t>, C., &amp; Holst, B. (2019). Perceptions of </a:t>
            </a:r>
            <a:r>
              <a:rPr lang="en-US" dirty="0" smtClean="0"/>
              <a:t>	engagement </a:t>
            </a:r>
            <a:r>
              <a:rPr lang="en-US" dirty="0"/>
              <a:t>and school climate: Differences between once-retained and </a:t>
            </a:r>
            <a:r>
              <a:rPr lang="en-US" dirty="0" smtClean="0"/>
              <a:t>multiple-	retained </a:t>
            </a:r>
            <a:r>
              <a:rPr lang="en-US" dirty="0"/>
              <a:t>students in Brazil. </a:t>
            </a:r>
            <a:r>
              <a:rPr lang="en-US" i="1" dirty="0"/>
              <a:t>International Journal of School &amp; Educational Psychology</a:t>
            </a:r>
            <a:r>
              <a:rPr lang="en-US" dirty="0"/>
              <a:t>, </a:t>
            </a:r>
            <a:r>
              <a:rPr lang="en-US" dirty="0" smtClean="0"/>
              <a:t>	</a:t>
            </a:r>
            <a:r>
              <a:rPr lang="en-US" i="1" dirty="0" smtClean="0"/>
              <a:t>7</a:t>
            </a:r>
            <a:r>
              <a:rPr lang="en-US" dirty="0" smtClean="0"/>
              <a:t>(1</a:t>
            </a:r>
            <a:r>
              <a:rPr lang="en-US" dirty="0"/>
              <a:t>), 18-27.</a:t>
            </a:r>
          </a:p>
          <a:p>
            <a:r>
              <a:rPr lang="en-US" dirty="0" smtClean="0"/>
              <a:t>Harris</a:t>
            </a:r>
            <a:r>
              <a:rPr lang="en-US" dirty="0"/>
              <a:t>, A. B., Bear, G. G., Chen, D., de </a:t>
            </a:r>
            <a:r>
              <a:rPr lang="en-US" dirty="0" err="1"/>
              <a:t>Macedo</a:t>
            </a:r>
            <a:r>
              <a:rPr lang="en-US" dirty="0"/>
              <a:t> </a:t>
            </a:r>
            <a:r>
              <a:rPr lang="en-US" dirty="0" err="1"/>
              <a:t>Lisboa</a:t>
            </a:r>
            <a:r>
              <a:rPr lang="en-US" dirty="0"/>
              <a:t>, C. S., &amp; Holst, B. (</a:t>
            </a:r>
            <a:r>
              <a:rPr lang="en-US" dirty="0" smtClean="0"/>
              <a:t>2019). </a:t>
            </a:r>
            <a:r>
              <a:rPr lang="en-US" dirty="0"/>
              <a:t>Perceptions </a:t>
            </a:r>
            <a:r>
              <a:rPr lang="en-US" dirty="0" smtClean="0"/>
              <a:t>of 	Bullying </a:t>
            </a:r>
            <a:r>
              <a:rPr lang="en-US" dirty="0"/>
              <a:t>Victimization: Differences between Once-Retained and Multiple-Retained </a:t>
            </a:r>
            <a:r>
              <a:rPr lang="en-US" dirty="0" smtClean="0"/>
              <a:t>	Students </a:t>
            </a:r>
            <a:r>
              <a:rPr lang="en-US" dirty="0"/>
              <a:t>in Public and Private Schools in Brazil. </a:t>
            </a:r>
            <a:r>
              <a:rPr lang="en-US" i="1" dirty="0"/>
              <a:t>Child Indicators Research</a:t>
            </a:r>
            <a:r>
              <a:rPr lang="en-US" dirty="0"/>
              <a:t>, 1-20.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25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>
                <a:hlinkClick r:id="rId3"/>
              </a:rPr>
              <a:t>Delaware </a:t>
            </a:r>
            <a:r>
              <a:rPr lang="en-US" sz="2400" b="1" dirty="0">
                <a:hlinkClick r:id="rId3"/>
              </a:rPr>
              <a:t>School </a:t>
            </a:r>
            <a:r>
              <a:rPr lang="en-US" sz="2400" b="1" dirty="0" smtClean="0">
                <a:hlinkClick r:id="rId3"/>
              </a:rPr>
              <a:t>Survey </a:t>
            </a:r>
            <a:r>
              <a:rPr lang="en-US" sz="2400" dirty="0" smtClean="0"/>
              <a:t>– Tool overview – </a:t>
            </a:r>
            <a:r>
              <a:rPr lang="en-US" sz="2400" b="1" u="sng" dirty="0" smtClean="0">
                <a:hlinkClick r:id="rId4"/>
              </a:rPr>
              <a:t>FAQ</a:t>
            </a:r>
            <a:endParaRPr lang="en-US" sz="2400" b="1" u="sng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>
                <a:hlinkClick r:id="rId5"/>
              </a:rPr>
              <a:t>Professional development </a:t>
            </a:r>
            <a:r>
              <a:rPr lang="en-US" sz="2400" dirty="0" smtClean="0"/>
              <a:t>materials designed to </a:t>
            </a:r>
            <a:r>
              <a:rPr lang="en-US" sz="2400" dirty="0"/>
              <a:t>provide information to schools that can lead to improvements in school climate and behavioral outcomes for students.</a:t>
            </a:r>
            <a:r>
              <a:rPr lang="en-US" sz="2400" dirty="0" smtClean="0"/>
              <a:t>  Topics include: </a:t>
            </a:r>
            <a:r>
              <a:rPr lang="en-US" sz="2400" b="1" dirty="0" smtClean="0">
                <a:hlinkClick r:id="rId6"/>
              </a:rPr>
              <a:t>Teacher-Student Relations</a:t>
            </a:r>
            <a:r>
              <a:rPr lang="en-US" sz="2400" b="1" dirty="0" smtClean="0"/>
              <a:t>, </a:t>
            </a:r>
            <a:r>
              <a:rPr lang="en-US" sz="2400" b="1" dirty="0" smtClean="0">
                <a:hlinkClick r:id="rId7"/>
              </a:rPr>
              <a:t>Student Relations</a:t>
            </a:r>
            <a:r>
              <a:rPr lang="en-US" sz="2400" dirty="0" smtClean="0"/>
              <a:t>, </a:t>
            </a:r>
            <a:r>
              <a:rPr lang="en-US" sz="2400" b="1" dirty="0" smtClean="0">
                <a:hlinkClick r:id="rId8"/>
              </a:rPr>
              <a:t>Bullying Prevention </a:t>
            </a:r>
            <a:r>
              <a:rPr lang="en-US" sz="2400" dirty="0" smtClean="0"/>
              <a:t>and more!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>
                <a:hlinkClick r:id="rId9"/>
              </a:rPr>
              <a:t>Delaware Positive Behavior Support Project </a:t>
            </a:r>
            <a:r>
              <a:rPr lang="en-US" sz="2400" dirty="0" smtClean="0"/>
              <a:t>- </a:t>
            </a:r>
            <a:r>
              <a:rPr lang="en-US" sz="2400" dirty="0"/>
              <a:t>The DE-PBS Project is a collaborative project with the </a:t>
            </a:r>
            <a:r>
              <a:rPr lang="en-US" sz="2400" b="1" u="sng" dirty="0">
                <a:hlinkClick r:id="rId10"/>
              </a:rPr>
              <a:t>Delaware Department of Education</a:t>
            </a:r>
            <a:r>
              <a:rPr lang="en-US" sz="2400" dirty="0"/>
              <a:t>, the </a:t>
            </a:r>
            <a:r>
              <a:rPr lang="en-US" sz="2400" b="1" u="sng" dirty="0">
                <a:hlinkClick r:id="rId11" tooltip="Center for Disabilities Studies"/>
              </a:rPr>
              <a:t>University of Delaware Center for Disabilities Studies</a:t>
            </a:r>
            <a:r>
              <a:rPr lang="en-US" sz="2400" dirty="0"/>
              <a:t>, and Delaware Public Schools. This statewide initiative is designed to build the knowledge and skills of Delaware educators in the concepts and practices of </a:t>
            </a:r>
            <a:r>
              <a:rPr lang="en-US" sz="2400" dirty="0" smtClean="0"/>
              <a:t>a Positive </a:t>
            </a:r>
            <a:r>
              <a:rPr lang="en-US" sz="2400" dirty="0"/>
              <a:t>Behavior </a:t>
            </a:r>
            <a:r>
              <a:rPr lang="en-US" sz="2400" dirty="0" smtClean="0"/>
              <a:t>Support framework as an example of a multi-tiered System of support.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0211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How are we </a:t>
            </a:r>
            <a:r>
              <a:rPr lang="en-US" sz="4000" dirty="0" smtClean="0"/>
              <a:t>doing in Delaware?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DE School Climate Longitudinal Study </a:t>
            </a:r>
            <a:r>
              <a:rPr lang="en-US" sz="4000" dirty="0" smtClean="0"/>
              <a:t>2012-2017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Examined changes in students’ perceptions of school climate using the </a:t>
            </a:r>
            <a:r>
              <a:rPr lang="en-US" sz="2400" dirty="0" smtClean="0"/>
              <a:t>		DE School Climate Scale -Student version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/>
                </a:solidFill>
              </a:rPr>
              <a:t>Guiding question: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Did students’ perceptions of school climate improve from 2012 to </a:t>
            </a:r>
            <a:r>
              <a:rPr lang="en-US" sz="2400" dirty="0" smtClean="0"/>
              <a:t>2017 </a:t>
            </a:r>
            <a:r>
              <a:rPr lang="en-US" sz="2400" dirty="0"/>
              <a:t>in elementary, middle, and high schools? </a:t>
            </a: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If so, were improvements found across all seven aspects of school climate measured by the Delaware School Climate Scale-Student?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56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Total school climate score: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Students’ perceptions </a:t>
            </a:r>
            <a:r>
              <a:rPr lang="en-US" sz="2400" dirty="0">
                <a:solidFill>
                  <a:schemeClr val="accent2"/>
                </a:solidFill>
              </a:rPr>
              <a:t>quite favorable</a:t>
            </a:r>
            <a:r>
              <a:rPr lang="en-US" sz="2400" dirty="0"/>
              <a:t>;  especially in elementary schools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/>
                </a:solidFill>
              </a:rPr>
              <a:t>Improved significantly </a:t>
            </a:r>
            <a:r>
              <a:rPr lang="en-US" sz="2400" dirty="0"/>
              <a:t>from 2012 to </a:t>
            </a:r>
            <a:r>
              <a:rPr lang="en-US" sz="2400" dirty="0" smtClean="0"/>
              <a:t>2017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All seven subscales: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/>
                </a:solidFill>
              </a:rPr>
              <a:t>Scores improved significantly </a:t>
            </a:r>
            <a:r>
              <a:rPr lang="en-US" sz="2400" dirty="0"/>
              <a:t>(elementary, middle, and high schools)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Exception: Bullying School-wide subscale scores in middle schools.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Most impressive: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Improvements in </a:t>
            </a:r>
            <a:r>
              <a:rPr lang="en-US" sz="2400" dirty="0">
                <a:solidFill>
                  <a:schemeClr val="accent2"/>
                </a:solidFill>
              </a:rPr>
              <a:t>School Safety </a:t>
            </a:r>
            <a:r>
              <a:rPr lang="en-US" sz="2400" dirty="0"/>
              <a:t>and </a:t>
            </a:r>
            <a:r>
              <a:rPr lang="en-US" sz="2400" dirty="0">
                <a:solidFill>
                  <a:schemeClr val="accent2"/>
                </a:solidFill>
              </a:rPr>
              <a:t>Bullying</a:t>
            </a:r>
            <a:r>
              <a:rPr lang="en-US" sz="2400" dirty="0"/>
              <a:t> (elementary &amp; high schools</a:t>
            </a:r>
            <a:r>
              <a:rPr lang="en-US" sz="24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For more information, an </a:t>
            </a:r>
            <a:r>
              <a:rPr lang="en-US" sz="2600" dirty="0" smtClean="0">
                <a:hlinkClick r:id="rId3"/>
              </a:rPr>
              <a:t>executive </a:t>
            </a:r>
            <a:r>
              <a:rPr lang="en-US" sz="2600" dirty="0">
                <a:hlinkClick r:id="rId3"/>
              </a:rPr>
              <a:t>summary </a:t>
            </a:r>
            <a:r>
              <a:rPr lang="en-US" sz="2600" dirty="0" smtClean="0"/>
              <a:t>and </a:t>
            </a:r>
            <a:r>
              <a:rPr lang="en-US" sz="2600" dirty="0" smtClean="0">
                <a:hlinkClick r:id="rId4"/>
              </a:rPr>
              <a:t>full report </a:t>
            </a:r>
            <a:r>
              <a:rPr lang="en-US" sz="2600" dirty="0" smtClean="0"/>
              <a:t>for </a:t>
            </a:r>
            <a:r>
              <a:rPr lang="en-US" sz="2600" dirty="0"/>
              <a:t>the longitudinal </a:t>
            </a:r>
            <a:r>
              <a:rPr lang="en-US" sz="2600" dirty="0" smtClean="0"/>
              <a:t>study are available.  </a:t>
            </a:r>
            <a:endParaRPr lang="en-US" sz="2600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1803944"/>
          </a:xfrm>
        </p:spPr>
        <p:txBody>
          <a:bodyPr>
            <a:normAutofit/>
          </a:bodyPr>
          <a:lstStyle/>
          <a:p>
            <a:r>
              <a:rPr lang="en-US" sz="6000" dirty="0" smtClean="0"/>
              <a:t>What do I need to know about the DE School Surveys?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82581" y="4427370"/>
            <a:ext cx="11629622" cy="1973430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 smtClean="0"/>
              <a:t>This section will: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 smtClean="0"/>
              <a:t> review the 5 scales included in the survey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 smtClean="0"/>
              <a:t> list the subscales included in each of the 5 scales per population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 smtClean="0"/>
              <a:t> provide item examples from each scale and subscale.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 descr="The Cellular Scale: Introduction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45" y="2199015"/>
            <a:ext cx="2228355" cy="2228355"/>
          </a:xfrm>
          <a:prstGeom prst="rect">
            <a:avLst/>
          </a:prstGeom>
          <a:ln w="38100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4244386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Delaware School Survey Scales</a:t>
            </a:r>
            <a:br>
              <a:rPr lang="en-US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(Note: School Climate is 1 of the 5 scales included in the survey)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709260"/>
              </p:ext>
            </p:extLst>
          </p:nvPr>
        </p:nvGraphicFramePr>
        <p:xfrm>
          <a:off x="1097280" y="1737360"/>
          <a:ext cx="10058400" cy="4534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633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821277"/>
              </p:ext>
            </p:extLst>
          </p:nvPr>
        </p:nvGraphicFramePr>
        <p:xfrm>
          <a:off x="1892301" y="74317"/>
          <a:ext cx="8770937" cy="6712245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5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985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Delaware School Climate Scale: 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Subscales per Population</a:t>
                      </a: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000" dirty="0">
                        <a:solidFill>
                          <a:schemeClr val="tx2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6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</a:t>
                      </a: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Staff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  <a:endParaRPr lang="en-US" sz="18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72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2A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Engagement School-wide</a:t>
                      </a:r>
                      <a:endParaRPr lang="en-US" sz="1800" dirty="0">
                        <a:solidFill>
                          <a:srgbClr val="2A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Engagement School-wide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strike="sng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2A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Bullying School-wide</a:t>
                      </a:r>
                      <a:endParaRPr lang="en-US" sz="1800" dirty="0">
                        <a:solidFill>
                          <a:srgbClr val="2A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Bullying School-wide</a:t>
                      </a:r>
                      <a:endParaRPr lang="en-US" sz="1800" dirty="0">
                        <a:solidFill>
                          <a:srgbClr val="008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strike="sng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63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Teacher-Home Communications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Teacher-Home Communications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6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Staff Relations</a:t>
                      </a:r>
                      <a:endParaRPr lang="en-US" sz="1800" dirty="0">
                        <a:solidFill>
                          <a:srgbClr val="008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75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84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Satisfaction</a:t>
                      </a:r>
                      <a:r>
                        <a:rPr lang="en-US" sz="1800" baseline="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with School</a:t>
                      </a:r>
                      <a:endParaRPr lang="en-US" sz="1800" dirty="0" smtClean="0">
                        <a:solidFill>
                          <a:srgbClr val="CC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05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Climate Scale – </a:t>
            </a:r>
            <a:br>
              <a:rPr lang="en-US" dirty="0" smtClean="0"/>
            </a:br>
            <a:r>
              <a:rPr lang="en-US" dirty="0" smtClean="0"/>
              <a:t>Subscale Item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smtClean="0"/>
              <a:t>Teacher-Student Relations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“Teachers care about their students.”</a:t>
            </a:r>
            <a:endParaRPr lang="en-US" dirty="0"/>
          </a:p>
          <a:p>
            <a:pPr marL="0">
              <a:buNone/>
            </a:pPr>
            <a:r>
              <a:rPr lang="en-US" b="1" i="1" dirty="0" smtClean="0"/>
              <a:t>Student Engagement School-wide</a:t>
            </a:r>
          </a:p>
          <a:p>
            <a:pPr lvl="1"/>
            <a:r>
              <a:rPr lang="en-US" dirty="0" smtClean="0"/>
              <a:t>“Most students try their best.”</a:t>
            </a:r>
          </a:p>
          <a:p>
            <a:pPr marL="0">
              <a:buNone/>
            </a:pPr>
            <a:r>
              <a:rPr lang="en-US" b="1" i="1" dirty="0" smtClean="0"/>
              <a:t>Fairness of Rules</a:t>
            </a:r>
          </a:p>
          <a:p>
            <a:pPr lvl="1"/>
            <a:r>
              <a:rPr lang="en-US" dirty="0" smtClean="0"/>
              <a:t>“The school rules are fair.”</a:t>
            </a:r>
          </a:p>
          <a:p>
            <a:pPr marL="0">
              <a:buNone/>
            </a:pPr>
            <a:r>
              <a:rPr lang="en-US" b="1" i="1" dirty="0" smtClean="0"/>
              <a:t>Bullying School-wide</a:t>
            </a:r>
          </a:p>
          <a:p>
            <a:pPr marL="201168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Note</a:t>
            </a:r>
            <a:r>
              <a:rPr lang="en-US" dirty="0" smtClean="0">
                <a:solidFill>
                  <a:srgbClr val="FF0000"/>
                </a:solidFill>
              </a:rPr>
              <a:t>: A high score on this subscale is </a:t>
            </a:r>
            <a:r>
              <a:rPr lang="en-US" u="sng" dirty="0" smtClean="0">
                <a:solidFill>
                  <a:srgbClr val="FF0000"/>
                </a:solidFill>
              </a:rPr>
              <a:t>unfavorable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dirty="0" smtClean="0"/>
              <a:t>“Students threaten and bully others.”</a:t>
            </a:r>
          </a:p>
          <a:p>
            <a:pPr marL="0">
              <a:buNone/>
            </a:pPr>
            <a:r>
              <a:rPr lang="en-US" b="1" i="1" dirty="0" smtClean="0"/>
              <a:t>Staff Relations</a:t>
            </a:r>
          </a:p>
          <a:p>
            <a:pPr lvl="1"/>
            <a:r>
              <a:rPr lang="en-US" dirty="0" smtClean="0"/>
              <a:t>Teachers, staff, and administrators work well together.”</a:t>
            </a:r>
          </a:p>
        </p:txBody>
      </p:sp>
    </p:spTree>
    <p:extLst>
      <p:ext uri="{BB962C8B-B14F-4D97-AF65-F5344CB8AC3E}">
        <p14:creationId xmlns:p14="http://schemas.microsoft.com/office/powerpoint/2010/main" val="277627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428</TotalTime>
  <Words>3161</Words>
  <Application>Microsoft Office PowerPoint</Application>
  <PresentationFormat>Widescreen</PresentationFormat>
  <Paragraphs>789</Paragraphs>
  <Slides>33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MS PGothic</vt:lpstr>
      <vt:lpstr>MS PGothic</vt:lpstr>
      <vt:lpstr>Arial</vt:lpstr>
      <vt:lpstr>Calibri</vt:lpstr>
      <vt:lpstr>Calibri Light</vt:lpstr>
      <vt:lpstr>Cambria</vt:lpstr>
      <vt:lpstr>Geneva</vt:lpstr>
      <vt:lpstr>Times New Roman</vt:lpstr>
      <vt:lpstr>Tw Cen MT</vt:lpstr>
      <vt:lpstr>Retrospect</vt:lpstr>
      <vt:lpstr>School Climate and the Delaware School Surveys: Review of importance of school climate and overview of tools used to measure it plus more</vt:lpstr>
      <vt:lpstr>Why is school climate important?</vt:lpstr>
      <vt:lpstr>Why is school climate important?</vt:lpstr>
      <vt:lpstr>How are we doing in Delaware? DE School Climate Longitudinal Study 2012-2017</vt:lpstr>
      <vt:lpstr>Major Findings</vt:lpstr>
      <vt:lpstr>What do I need to know about the DE School Surveys?</vt:lpstr>
      <vt:lpstr>Delaware School Survey Scales (Note: School Climate is 1 of the 5 scales included in the survey)</vt:lpstr>
      <vt:lpstr>PowerPoint Presentation</vt:lpstr>
      <vt:lpstr>School Climate Scale –  Subscale Item Examples</vt:lpstr>
      <vt:lpstr>PowerPoint Presentation</vt:lpstr>
      <vt:lpstr>Techniques Scale –  Subscale Item Examples</vt:lpstr>
      <vt:lpstr>PowerPoint Presentation</vt:lpstr>
      <vt:lpstr>Bullying Scale –  Subscale Item Examples</vt:lpstr>
      <vt:lpstr>PowerPoint Presentation</vt:lpstr>
      <vt:lpstr>Student Engagement –  Subscale Item Examples</vt:lpstr>
      <vt:lpstr>PowerPoint Presentation</vt:lpstr>
      <vt:lpstr>Social &amp; Emotional Competencies –  Subscale Item Examples</vt:lpstr>
      <vt:lpstr>Are the DE School Surveys Reliable and Valid?</vt:lpstr>
      <vt:lpstr>Reliability</vt:lpstr>
      <vt:lpstr>School Climate and Techniques: Reliability (alpha coefficients)</vt:lpstr>
      <vt:lpstr>School Climate: Student Reliability (alpha coefficients) by Grade</vt:lpstr>
      <vt:lpstr>Student Engagement and Bullying Victimization: Reliability (alpha coefficients)</vt:lpstr>
      <vt:lpstr>Student Social and Emotional Competencies Scale:  Reliability (alpha coefficients)</vt:lpstr>
      <vt:lpstr>Validity</vt:lpstr>
      <vt:lpstr>Concurrent Validity</vt:lpstr>
      <vt:lpstr>Evidence of Concurrent Validity  Student Survey and School-level Data: School Climate Scale</vt:lpstr>
      <vt:lpstr>Evidence of Concurrent Validity  Teacher Survey and School-level Data: School Climate Scale </vt:lpstr>
      <vt:lpstr>Evidence of Concurrent Validity  Student Survey: Techniques Scale</vt:lpstr>
      <vt:lpstr> Evidence of Concurrent Validity  Teacher Survey: Techniques Scale</vt:lpstr>
      <vt:lpstr>Peer-Reviewed Journals</vt:lpstr>
      <vt:lpstr>Peer-Reviewed Journals</vt:lpstr>
      <vt:lpstr>Peer-Reviewed Journals</vt:lpstr>
      <vt:lpstr>Additional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Background Information on School Climate and DE School Climate Survey</dc:title>
  <dc:creator>Angela Harris</dc:creator>
  <cp:lastModifiedBy>Angela Harris</cp:lastModifiedBy>
  <cp:revision>40</cp:revision>
  <cp:lastPrinted>2018-05-07T18:32:58Z</cp:lastPrinted>
  <dcterms:created xsi:type="dcterms:W3CDTF">2018-04-27T18:23:04Z</dcterms:created>
  <dcterms:modified xsi:type="dcterms:W3CDTF">2019-05-09T17:13:01Z</dcterms:modified>
</cp:coreProperties>
</file>