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 autoCompressPictures="0">
  <p:sldMasterIdLst>
    <p:sldMasterId id="2147483927" r:id="rId1"/>
  </p:sldMasterIdLst>
  <p:notesMasterIdLst>
    <p:notesMasterId r:id="rId76"/>
  </p:notesMasterIdLst>
  <p:handoutMasterIdLst>
    <p:handoutMasterId r:id="rId77"/>
  </p:handoutMasterIdLst>
  <p:sldIdLst>
    <p:sldId id="491" r:id="rId2"/>
    <p:sldId id="684" r:id="rId3"/>
    <p:sldId id="541" r:id="rId4"/>
    <p:sldId id="591" r:id="rId5"/>
    <p:sldId id="542" r:id="rId6"/>
    <p:sldId id="543" r:id="rId7"/>
    <p:sldId id="496" r:id="rId8"/>
    <p:sldId id="544" r:id="rId9"/>
    <p:sldId id="595" r:id="rId10"/>
    <p:sldId id="594" r:id="rId11"/>
    <p:sldId id="545" r:id="rId12"/>
    <p:sldId id="596" r:id="rId13"/>
    <p:sldId id="598" r:id="rId14"/>
    <p:sldId id="597" r:id="rId15"/>
    <p:sldId id="497" r:id="rId16"/>
    <p:sldId id="664" r:id="rId17"/>
    <p:sldId id="546" r:id="rId18"/>
    <p:sldId id="617" r:id="rId19"/>
    <p:sldId id="669" r:id="rId20"/>
    <p:sldId id="667" r:id="rId21"/>
    <p:sldId id="668" r:id="rId22"/>
    <p:sldId id="674" r:id="rId23"/>
    <p:sldId id="641" r:id="rId24"/>
    <p:sldId id="716" r:id="rId25"/>
    <p:sldId id="717" r:id="rId26"/>
    <p:sldId id="548" r:id="rId27"/>
    <p:sldId id="549" r:id="rId28"/>
    <p:sldId id="720" r:id="rId29"/>
    <p:sldId id="643" r:id="rId30"/>
    <p:sldId id="690" r:id="rId31"/>
    <p:sldId id="691" r:id="rId32"/>
    <p:sldId id="555" r:id="rId33"/>
    <p:sldId id="636" r:id="rId34"/>
    <p:sldId id="719" r:id="rId35"/>
    <p:sldId id="606" r:id="rId36"/>
    <p:sldId id="611" r:id="rId37"/>
    <p:sldId id="559" r:id="rId38"/>
    <p:sldId id="645" r:id="rId39"/>
    <p:sldId id="610" r:id="rId40"/>
    <p:sldId id="612" r:id="rId41"/>
    <p:sldId id="570" r:id="rId42"/>
    <p:sldId id="571" r:id="rId43"/>
    <p:sldId id="572" r:id="rId44"/>
    <p:sldId id="615" r:id="rId45"/>
    <p:sldId id="692" r:id="rId46"/>
    <p:sldId id="693" r:id="rId47"/>
    <p:sldId id="695" r:id="rId48"/>
    <p:sldId id="703" r:id="rId49"/>
    <p:sldId id="632" r:id="rId50"/>
    <p:sldId id="704" r:id="rId51"/>
    <p:sldId id="706" r:id="rId52"/>
    <p:sldId id="705" r:id="rId53"/>
    <p:sldId id="707" r:id="rId54"/>
    <p:sldId id="718" r:id="rId55"/>
    <p:sldId id="710" r:id="rId56"/>
    <p:sldId id="700" r:id="rId57"/>
    <p:sldId id="688" r:id="rId58"/>
    <p:sldId id="699" r:id="rId59"/>
    <p:sldId id="709" r:id="rId60"/>
    <p:sldId id="696" r:id="rId61"/>
    <p:sldId id="698" r:id="rId62"/>
    <p:sldId id="586" r:id="rId63"/>
    <p:sldId id="646" r:id="rId64"/>
    <p:sldId id="647" r:id="rId65"/>
    <p:sldId id="648" r:id="rId66"/>
    <p:sldId id="599" r:id="rId67"/>
    <p:sldId id="651" r:id="rId68"/>
    <p:sldId id="649" r:id="rId69"/>
    <p:sldId id="650" r:id="rId70"/>
    <p:sldId id="712" r:id="rId71"/>
    <p:sldId id="713" r:id="rId72"/>
    <p:sldId id="714" r:id="rId73"/>
    <p:sldId id="715" r:id="rId74"/>
    <p:sldId id="590" r:id="rId75"/>
  </p:sldIdLst>
  <p:sldSz cx="9144000" cy="6858000" type="screen4x3"/>
  <p:notesSz cx="6881813" cy="92964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Geneva"/>
        <a:cs typeface="Geneva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Geneva"/>
        <a:cs typeface="Geneva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Geneva"/>
        <a:cs typeface="Geneva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Geneva"/>
        <a:cs typeface="Geneva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Geneva"/>
        <a:cs typeface="Geneva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Geneva"/>
        <a:cs typeface="Geneva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Geneva"/>
        <a:cs typeface="Geneva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Geneva"/>
        <a:cs typeface="Geneva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Geneva"/>
        <a:cs typeface="Geneva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  <a:srgbClr val="00FF99"/>
    <a:srgbClr val="66FF99"/>
    <a:srgbClr val="0099CC"/>
    <a:srgbClr val="800080"/>
    <a:srgbClr val="CC00FF"/>
    <a:srgbClr val="FFE64E"/>
    <a:srgbClr val="2A00FF"/>
    <a:srgbClr val="F4D76E"/>
    <a:srgbClr val="DBD7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76" autoAdjust="0"/>
    <p:restoredTop sz="83317" autoAdjust="0"/>
  </p:normalViewPr>
  <p:slideViewPr>
    <p:cSldViewPr snapToObjects="1">
      <p:cViewPr>
        <p:scale>
          <a:sx n="90" d="100"/>
          <a:sy n="90" d="100"/>
        </p:scale>
        <p:origin x="-576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44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presProps" Target="presProps.xml"/><Relationship Id="rId8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2"/>
    </mc:Choice>
    <mc:Fallback>
      <c:style val="2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Lbls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Sheet1!$A$1:$A$11</c:f>
              <c:strCache>
                <c:ptCount val="11"/>
                <c:pt idx="0">
                  <c:v>2004-2005</c:v>
                </c:pt>
                <c:pt idx="1">
                  <c:v>2005-2006</c:v>
                </c:pt>
                <c:pt idx="2">
                  <c:v>2006-2007</c:v>
                </c:pt>
                <c:pt idx="3">
                  <c:v>2007-2008</c:v>
                </c:pt>
                <c:pt idx="4">
                  <c:v>2008-2009</c:v>
                </c:pt>
                <c:pt idx="5">
                  <c:v>2009-2010</c:v>
                </c:pt>
                <c:pt idx="6">
                  <c:v>2010-2011</c:v>
                </c:pt>
                <c:pt idx="7">
                  <c:v>2011-2012</c:v>
                </c:pt>
                <c:pt idx="8">
                  <c:v>2012-2013</c:v>
                </c:pt>
                <c:pt idx="9">
                  <c:v>2013-2014</c:v>
                </c:pt>
                <c:pt idx="10">
                  <c:v>2014-2015</c:v>
                </c:pt>
              </c:strCache>
            </c:strRef>
          </c:cat>
          <c:val>
            <c:numRef>
              <c:f>Sheet1!$B$1:$B$11</c:f>
              <c:numCache>
                <c:formatCode>General</c:formatCode>
                <c:ptCount val="11"/>
                <c:pt idx="0">
                  <c:v>13</c:v>
                </c:pt>
                <c:pt idx="1">
                  <c:v>48</c:v>
                </c:pt>
                <c:pt idx="2">
                  <c:v>128</c:v>
                </c:pt>
                <c:pt idx="3">
                  <c:v>112</c:v>
                </c:pt>
                <c:pt idx="4">
                  <c:v>150</c:v>
                </c:pt>
                <c:pt idx="5">
                  <c:v>155</c:v>
                </c:pt>
                <c:pt idx="6">
                  <c:v>160</c:v>
                </c:pt>
                <c:pt idx="7">
                  <c:v>164</c:v>
                </c:pt>
                <c:pt idx="8">
                  <c:v>165</c:v>
                </c:pt>
                <c:pt idx="9">
                  <c:v>163</c:v>
                </c:pt>
                <c:pt idx="10">
                  <c:v>153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9453824"/>
        <c:axId val="39455360"/>
      </c:barChart>
      <c:catAx>
        <c:axId val="3945382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39455360"/>
        <c:crosses val="autoZero"/>
        <c:auto val="1"/>
        <c:lblAlgn val="ctr"/>
        <c:lblOffset val="100"/>
        <c:noMultiLvlLbl val="0"/>
      </c:catAx>
      <c:valAx>
        <c:axId val="3945536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3945382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8291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446" tIns="46223" rIns="92446" bIns="46223" numCol="1" anchor="t" anchorCtr="0" compatLnSpc="1">
            <a:prstTxWarp prst="textNoShape">
              <a:avLst/>
            </a:prstTxWarp>
          </a:bodyPr>
          <a:lstStyle>
            <a:lvl1pPr defTabSz="461963">
              <a:defRPr sz="1200" smtClean="0"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 bwMode="auto">
          <a:xfrm>
            <a:off x="3897313" y="0"/>
            <a:ext cx="2982912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446" tIns="46223" rIns="92446" bIns="46223" numCol="1" anchor="t" anchorCtr="0" compatLnSpc="1">
            <a:prstTxWarp prst="textNoShape">
              <a:avLst/>
            </a:prstTxWarp>
          </a:bodyPr>
          <a:lstStyle>
            <a:lvl1pPr algn="r" defTabSz="461963">
              <a:defRPr sz="1200" smtClean="0">
                <a:latin typeface="Calibri" pitchFamily="34" charset="0"/>
              </a:defRPr>
            </a:lvl1pPr>
          </a:lstStyle>
          <a:p>
            <a:pPr>
              <a:defRPr/>
            </a:pPr>
            <a:fld id="{1835AA8B-F04F-4D53-9F97-AF6714F04DC0}" type="datetime1">
              <a:rPr lang="en-US"/>
              <a:pPr>
                <a:defRPr/>
              </a:pPr>
              <a:t>5/11/2015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 bwMode="auto">
          <a:xfrm>
            <a:off x="0" y="8829675"/>
            <a:ext cx="298291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446" tIns="46223" rIns="92446" bIns="46223" numCol="1" anchor="b" anchorCtr="0" compatLnSpc="1">
            <a:prstTxWarp prst="textNoShape">
              <a:avLst/>
            </a:prstTxWarp>
          </a:bodyPr>
          <a:lstStyle>
            <a:lvl1pPr defTabSz="461963">
              <a:defRPr sz="1200" smtClean="0"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 bwMode="auto">
          <a:xfrm>
            <a:off x="3897313" y="8829675"/>
            <a:ext cx="2982912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446" tIns="46223" rIns="92446" bIns="46223" numCol="1" anchor="b" anchorCtr="0" compatLnSpc="1">
            <a:prstTxWarp prst="textNoShape">
              <a:avLst/>
            </a:prstTxWarp>
          </a:bodyPr>
          <a:lstStyle>
            <a:lvl1pPr algn="r" defTabSz="461963">
              <a:defRPr sz="1200" smtClean="0">
                <a:latin typeface="Calibri" pitchFamily="34" charset="0"/>
              </a:defRPr>
            </a:lvl1pPr>
          </a:lstStyle>
          <a:p>
            <a:pPr>
              <a:defRPr/>
            </a:pPr>
            <a:fld id="{B47A3222-EBA2-4F9E-BB1E-B50EEF8F94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67420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8291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446" tIns="46223" rIns="92446" bIns="46223" numCol="1" anchor="t" anchorCtr="0" compatLnSpc="1">
            <a:prstTxWarp prst="textNoShape">
              <a:avLst/>
            </a:prstTxWarp>
          </a:bodyPr>
          <a:lstStyle>
            <a:lvl1pPr defTabSz="461963">
              <a:defRPr sz="1200" smtClean="0"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 bwMode="auto">
          <a:xfrm>
            <a:off x="3897313" y="0"/>
            <a:ext cx="2982912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446" tIns="46223" rIns="92446" bIns="46223" numCol="1" anchor="t" anchorCtr="0" compatLnSpc="1">
            <a:prstTxWarp prst="textNoShape">
              <a:avLst/>
            </a:prstTxWarp>
          </a:bodyPr>
          <a:lstStyle>
            <a:lvl1pPr algn="r" defTabSz="461963">
              <a:defRPr sz="1200" smtClean="0">
                <a:latin typeface="Calibri" pitchFamily="34" charset="0"/>
              </a:defRPr>
            </a:lvl1pPr>
          </a:lstStyle>
          <a:p>
            <a:pPr>
              <a:defRPr/>
            </a:pPr>
            <a:fld id="{98065C0E-7837-41C0-A371-0FDF07117B8E}" type="datetime1">
              <a:rPr lang="en-US"/>
              <a:pPr>
                <a:defRPr/>
              </a:pPr>
              <a:t>5/11/2015</a:t>
            </a:fld>
            <a:endParaRPr lang="en-US"/>
          </a:p>
        </p:txBody>
      </p:sp>
      <p:sp>
        <p:nvSpPr>
          <p:cNvPr id="41988" name="Slide Image Placeholder 3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1117600" y="696913"/>
            <a:ext cx="4648200" cy="348615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688975" y="4416425"/>
            <a:ext cx="550545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446" tIns="46223" rIns="92446" bIns="4622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0"/>
            <a:r>
              <a:rPr lang="en-US" noProof="0" smtClean="0"/>
              <a:t>Second level</a:t>
            </a:r>
          </a:p>
          <a:p>
            <a:pPr lvl="0"/>
            <a:r>
              <a:rPr lang="en-US" noProof="0" smtClean="0"/>
              <a:t>Third level</a:t>
            </a:r>
          </a:p>
          <a:p>
            <a:pPr lvl="0"/>
            <a:r>
              <a:rPr lang="en-US" noProof="0" smtClean="0"/>
              <a:t>Fourth level</a:t>
            </a:r>
          </a:p>
          <a:p>
            <a:pPr lvl="0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8829675"/>
            <a:ext cx="298291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446" tIns="46223" rIns="92446" bIns="46223" numCol="1" anchor="b" anchorCtr="0" compatLnSpc="1">
            <a:prstTxWarp prst="textNoShape">
              <a:avLst/>
            </a:prstTxWarp>
          </a:bodyPr>
          <a:lstStyle>
            <a:lvl1pPr defTabSz="461963">
              <a:defRPr sz="1200" smtClean="0"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3897313" y="8829675"/>
            <a:ext cx="2982912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446" tIns="46223" rIns="92446" bIns="46223" numCol="1" anchor="b" anchorCtr="0" compatLnSpc="1">
            <a:prstTxWarp prst="textNoShape">
              <a:avLst/>
            </a:prstTxWarp>
          </a:bodyPr>
          <a:lstStyle>
            <a:lvl1pPr algn="r" defTabSz="461963">
              <a:defRPr sz="1200" smtClean="0">
                <a:latin typeface="Calibri" pitchFamily="34" charset="0"/>
              </a:defRPr>
            </a:lvl1pPr>
          </a:lstStyle>
          <a:p>
            <a:pPr>
              <a:defRPr/>
            </a:pPr>
            <a:fld id="{9395B56A-DABC-471D-89BF-BFEE37BDC4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00884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pitchFamily="-65" charset="-128"/>
        <a:cs typeface="Geneva" pitchFamily="-65" charset="-128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pitchFamily="-65" charset="-128"/>
        <a:cs typeface="Geneva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pitchFamily="-65" charset="-128"/>
        <a:cs typeface="Geneva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pitchFamily="-65" charset="-128"/>
        <a:cs typeface="Geneva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pitchFamily="-65" charset="-128"/>
        <a:cs typeface="Geneva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95B56A-DABC-471D-89BF-BFEE37BDC481}" type="slidenum">
              <a:rPr lang="en-US" smtClean="0"/>
              <a:pPr>
                <a:defRPr/>
              </a:pPr>
              <a:t>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7622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95B56A-DABC-471D-89BF-BFEE37BDC481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165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95B56A-DABC-471D-89BF-BFEE37BDC481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8314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95B56A-DABC-471D-89BF-BFEE37BDC481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60724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95B56A-DABC-471D-89BF-BFEE37BDC481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06997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95B56A-DABC-471D-89BF-BFEE37BDC481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03429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95B56A-DABC-471D-89BF-BFEE37BDC481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67481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95B56A-DABC-471D-89BF-BFEE37BDC481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9734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95B56A-DABC-471D-89BF-BFEE37BDC481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0840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95B56A-DABC-471D-89BF-BFEE37BDC481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83795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95B56A-DABC-471D-89BF-BFEE37BDC481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19380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824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824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lvl="2">
              <a:lnSpc>
                <a:spcPct val="60000"/>
              </a:lnSpc>
            </a:pPr>
            <a:endParaRPr lang="en-US" dirty="0"/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8442794-1A7D-4170-B343-198C1047A748}" type="slidenum">
              <a:rPr lang="en-US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824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8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029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24439">
              <a:spcBef>
                <a:spcPct val="0"/>
              </a:spcBef>
              <a:defRPr/>
            </a:pPr>
            <a:endParaRPr lang="en-US" dirty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95B56A-DABC-471D-89BF-BFEE37BDC481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824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95B56A-DABC-471D-89BF-BFEE37BDC481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7747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lvl="2">
              <a:lnSpc>
                <a:spcPct val="60000"/>
              </a:lnSpc>
            </a:pPr>
            <a:endParaRPr lang="en-US" dirty="0"/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8442794-1A7D-4170-B343-198C1047A748}" type="slidenum">
              <a:rPr lang="en-US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60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95B56A-DABC-471D-89BF-BFEE37BDC481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467199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233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95B56A-DABC-471D-89BF-BFEE37BDC481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467199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95B56A-DABC-471D-89BF-BFEE37BDC481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774705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95B56A-DABC-471D-89BF-BFEE37BDC481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536835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95B56A-DABC-471D-89BF-BFEE37BDC481}" type="slidenum">
              <a:rPr lang="en-US" smtClean="0"/>
              <a:pPr>
                <a:defRPr/>
              </a:pPr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536835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95B56A-DABC-471D-89BF-BFEE37BDC481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703205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95B56A-DABC-471D-89BF-BFEE37BDC481}" type="slidenum">
              <a:rPr lang="en-US" smtClean="0"/>
              <a:pPr>
                <a:defRPr/>
              </a:pPr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536835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95B56A-DABC-471D-89BF-BFEE37BDC481}" type="slidenum">
              <a:rPr lang="en-US" smtClean="0"/>
              <a:pPr>
                <a:defRPr/>
              </a:pPr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7165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E54FF99-9E3D-4394-B3AA-98DBC6A3300A}" type="slidenum">
              <a:rPr lang="en-US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95B56A-DABC-471D-89BF-BFEE37BDC481}" type="slidenum">
              <a:rPr lang="en-US" smtClean="0"/>
              <a:pPr>
                <a:defRPr/>
              </a:pPr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435236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95B56A-DABC-471D-89BF-BFEE37BDC481}" type="slidenum">
              <a:rPr lang="en-US" smtClean="0"/>
              <a:pPr>
                <a:defRPr/>
              </a:pPr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467199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95B56A-DABC-471D-89BF-BFEE37BDC481}" type="slidenum">
              <a:rPr lang="en-US" smtClean="0"/>
              <a:pPr>
                <a:defRPr/>
              </a:pPr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435236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95B56A-DABC-471D-89BF-BFEE37BDC481}" type="slidenum">
              <a:rPr lang="en-US" smtClean="0"/>
              <a:pPr>
                <a:defRPr/>
              </a:pPr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467199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05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95B56A-DABC-471D-89BF-BFEE37BDC481}" type="slidenum">
              <a:rPr lang="en-US" smtClean="0"/>
              <a:pPr>
                <a:defRPr/>
              </a:pPr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448372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67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4691" name="Rectangle 3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defTabSz="914400"/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928075D-EE8E-481D-8B4C-29188F201B3B}" type="slidenum">
              <a:rPr lang="en-US" smtClean="0"/>
              <a:pPr>
                <a:defRPr/>
              </a:pPr>
              <a:t>65</a:t>
            </a:fld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4691" name="Rectangle 3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defTabSz="914400"/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928075D-EE8E-481D-8B4C-29188F201B3B}" type="slidenum">
              <a:rPr lang="en-US" smtClean="0"/>
              <a:pPr>
                <a:defRPr/>
              </a:pPr>
              <a:t>66</a:t>
            </a:fld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95B56A-DABC-471D-89BF-BFEE37BDC481}" type="slidenum">
              <a:rPr lang="en-US" smtClean="0"/>
              <a:pPr>
                <a:defRPr/>
              </a:pPr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084416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95B56A-DABC-471D-89BF-BFEE37BDC481}" type="slidenum">
              <a:rPr lang="en-US" smtClean="0"/>
              <a:pPr>
                <a:defRPr/>
              </a:pPr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993634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87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95B56A-DABC-471D-89BF-BFEE37BDC481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1926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1760106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3ED52-95E1-4715-AE0F-CA6C5CED6666}" type="datetime1">
              <a:rPr lang="en-US" smtClean="0"/>
              <a:pPr/>
              <a:t>5/11/2015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D47040-8CC4-4AB0-A312-131D00977C9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6202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63856-9153-4259-90E0-E545D2D9972E}" type="datetime1">
              <a:rPr lang="en-US" smtClean="0"/>
              <a:pPr/>
              <a:t>5/11/2015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D47040-8CC4-4AB0-A312-131D00977C9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8711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51DA9-1ABF-4147-AAE9-0AC316A24B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8323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EFDEF-E57D-410B-BE7C-FC3C645C3502}" type="datetime1">
              <a:rPr lang="en-US" smtClean="0"/>
              <a:pPr/>
              <a:t>5/11/2015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D47040-8CC4-4AB0-A312-131D00977C9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7590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ACE9C-5338-4D47-B032-3CD8C94D128C}" type="datetime1">
              <a:rPr lang="en-US" smtClean="0"/>
              <a:pPr/>
              <a:t>5/11/2015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D47040-8CC4-4AB0-A312-131D00977C9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3757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FE58C-ED31-425B-AE3B-390C1A9CA3BD}" type="datetime1">
              <a:rPr lang="en-US" smtClean="0"/>
              <a:pPr/>
              <a:t>5/11/2015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D47040-8CC4-4AB0-A312-131D00977C9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2544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B2769-E705-4BFC-854D-70EEFBF126CA}" type="datetime1">
              <a:rPr lang="en-US" smtClean="0"/>
              <a:pPr/>
              <a:t>5/11/2015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D47040-8CC4-4AB0-A312-131D00977C9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1207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94929-8857-468A-A8E3-26A930662A52}" type="datetime1">
              <a:rPr lang="en-US" smtClean="0"/>
              <a:pPr/>
              <a:t>5/11/2015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CC1C75-473B-4ADF-9D18-E1ED0E9F1FD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7722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CF4C8-72F9-4C8B-BD6D-CC54B8CE31EE}" type="datetime1">
              <a:rPr lang="en-US" smtClean="0"/>
              <a:pPr/>
              <a:t>5/11/2015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D47040-8CC4-4AB0-A312-131D00977C9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3625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E067D-EFF2-44F2-88A2-C515E0F1230F}" type="datetime1">
              <a:rPr lang="en-US" smtClean="0"/>
              <a:pPr/>
              <a:t>5/11/2015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D47040-8CC4-4AB0-A312-131D00977C9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7213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60000"/>
                <a:lumOff val="40000"/>
              </a:schemeClr>
            </a:gs>
            <a:gs pos="50000">
              <a:schemeClr val="accent4">
                <a:lumMod val="20000"/>
                <a:lumOff val="80000"/>
              </a:schemeClr>
            </a:gs>
            <a:gs pos="100000">
              <a:schemeClr val="bg1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B0E203D-8CFD-B84D-9458-A0F644638DDC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3122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8" r:id="rId1"/>
    <p:sldLayoutId id="2147483929" r:id="rId2"/>
    <p:sldLayoutId id="2147483930" r:id="rId3"/>
    <p:sldLayoutId id="2147483931" r:id="rId4"/>
    <p:sldLayoutId id="2147483932" r:id="rId5"/>
    <p:sldLayoutId id="2147483933" r:id="rId6"/>
    <p:sldLayoutId id="2147483934" r:id="rId7"/>
    <p:sldLayoutId id="2147483935" r:id="rId8"/>
    <p:sldLayoutId id="2147483936" r:id="rId9"/>
    <p:sldLayoutId id="2147483937" r:id="rId10"/>
    <p:sldLayoutId id="2147483938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ordpress.oet.udel.edu/pbs/technical-manual-for-school-climate-surveys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838200"/>
            <a:ext cx="8229600" cy="5562600"/>
          </a:xfrm>
        </p:spPr>
        <p:txBody>
          <a:bodyPr>
            <a:normAutofit fontScale="92500" lnSpcReduction="10000"/>
          </a:bodyPr>
          <a:lstStyle/>
          <a:p>
            <a:pPr algn="ctr" eaLnBrk="1" hangingPunct="1">
              <a:buFont typeface="Wingdings" pitchFamily="2" charset="2"/>
              <a:buNone/>
            </a:pPr>
            <a:endParaRPr lang="en-US" sz="3200" b="1" dirty="0" smtClean="0">
              <a:solidFill>
                <a:schemeClr val="accent4"/>
              </a:solidFill>
              <a:effectLst/>
              <a:latin typeface="Tw Cen MT" panose="020B0602020104020603" pitchFamily="34" charset="0"/>
            </a:endParaRPr>
          </a:p>
          <a:p>
            <a:pPr algn="ctr" eaLnBrk="1" hangingPunct="1">
              <a:spcAft>
                <a:spcPts val="1200"/>
              </a:spcAft>
              <a:buFont typeface="Wingdings" pitchFamily="2" charset="2"/>
              <a:buNone/>
            </a:pPr>
            <a:r>
              <a:rPr lang="en-US" sz="6000" b="1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anose="020B0602020104020603" pitchFamily="34" charset="0"/>
              </a:rPr>
              <a:t>School Climate </a:t>
            </a:r>
            <a:br>
              <a:rPr lang="en-US" sz="6000" b="1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anose="020B0602020104020603" pitchFamily="34" charset="0"/>
              </a:rPr>
            </a:br>
            <a:r>
              <a:rPr lang="en-US" sz="6000" b="1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anose="020B0602020104020603" pitchFamily="34" charset="0"/>
              </a:rPr>
              <a:t>Data Workshop</a:t>
            </a:r>
          </a:p>
          <a:p>
            <a:pPr algn="ctr" eaLnBrk="1" hangingPunct="1">
              <a:spcAft>
                <a:spcPts val="1200"/>
              </a:spcAft>
              <a:buFont typeface="Wingdings" pitchFamily="2" charset="2"/>
              <a:buNone/>
            </a:pPr>
            <a:r>
              <a:rPr lang="en-US" sz="3200" b="1" i="1" dirty="0" smtClean="0">
                <a:solidFill>
                  <a:schemeClr val="accent4"/>
                </a:solidFill>
                <a:latin typeface="Tw Cen MT" panose="020B0602020104020603" pitchFamily="34" charset="0"/>
              </a:rPr>
              <a:t>Delaware Positive Behavior Support Project</a:t>
            </a:r>
            <a:endParaRPr lang="en-US" sz="3200" b="1" dirty="0" smtClean="0">
              <a:solidFill>
                <a:schemeClr val="accent4"/>
              </a:solidFill>
              <a:latin typeface="Tw Cen MT" panose="020B0602020104020603" pitchFamily="34" charset="0"/>
            </a:endParaRPr>
          </a:p>
          <a:p>
            <a:pPr algn="ctr" eaLnBrk="1" hangingPunct="1">
              <a:buFont typeface="Wingdings" pitchFamily="2" charset="2"/>
              <a:buNone/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Tw Cen MT" panose="020B0602020104020603" pitchFamily="34" charset="0"/>
              </a:rPr>
              <a:t>May 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0"/>
              </a:rPr>
              <a:t>12, 2015</a:t>
            </a:r>
          </a:p>
          <a:p>
            <a:pPr algn="ctr" eaLnBrk="1" hangingPunct="1">
              <a:buFont typeface="Wingdings" pitchFamily="2" charset="2"/>
              <a:buNone/>
            </a:pPr>
            <a:endParaRPr lang="en-US" sz="2400" dirty="0" smtClean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Tw Cen MT" panose="020B0602020104020603" pitchFamily="34" charset="0"/>
            </a:endParaRPr>
          </a:p>
          <a:p>
            <a:pPr algn="ctr" eaLnBrk="1" hangingPunct="1">
              <a:buFont typeface="Wingdings" pitchFamily="2" charset="2"/>
              <a:buNone/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Tw Cen MT" panose="020B0602020104020603" pitchFamily="34" charset="0"/>
              </a:rPr>
              <a:t>George Bear, Ph.D.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0"/>
              </a:rPr>
              <a:t>Jessica Kradjel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0"/>
              </a:rPr>
              <a:t>Sarah Hearn</a:t>
            </a:r>
            <a:endParaRPr lang="en-US" sz="2400" dirty="0" smtClean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Tw Cen MT" panose="020B0602020104020603" pitchFamily="34" charset="0"/>
            </a:endParaRPr>
          </a:p>
          <a:p>
            <a:pPr algn="ctr" eaLnBrk="1" hangingPunct="1">
              <a:buFont typeface="Wingdings" pitchFamily="2" charset="2"/>
              <a:buNone/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Tw Cen MT" panose="020B0602020104020603" pitchFamily="34" charset="0"/>
              </a:rPr>
              <a:t>University of Delaware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5391871"/>
              </p:ext>
            </p:extLst>
          </p:nvPr>
        </p:nvGraphicFramePr>
        <p:xfrm>
          <a:off x="244642" y="762000"/>
          <a:ext cx="8763000" cy="4876800"/>
        </p:xfrm>
        <a:graphic>
          <a:graphicData uri="http://schemas.openxmlformats.org/drawingml/2006/table">
            <a:tbl>
              <a:tblPr/>
              <a:tblGrid>
                <a:gridCol w="3031958"/>
                <a:gridCol w="3276600"/>
                <a:gridCol w="2454442"/>
              </a:tblGrid>
              <a:tr h="963957"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800" b="1" dirty="0" smtClean="0">
                          <a:solidFill>
                            <a:schemeClr val="bg1"/>
                          </a:solidFill>
                          <a:latin typeface="Tw Cen MT" panose="020B0602020104020603" pitchFamily="34" charset="0"/>
                          <a:ea typeface="Times New Roman"/>
                          <a:cs typeface="Times New Roman"/>
                        </a:rPr>
                        <a:t>PART II: Techniques</a:t>
                      </a:r>
                    </a:p>
                  </a:txBody>
                  <a:tcPr marL="29597" marR="29597" marT="66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02476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8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w Cen MT" panose="020B0602020104020603" pitchFamily="34" charset="0"/>
                          <a:ea typeface="Times New Roman"/>
                          <a:cs typeface="Times New Roman"/>
                        </a:rPr>
                        <a:t>Student Survey</a:t>
                      </a:r>
                      <a:r>
                        <a:rPr lang="en-US" sz="28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w Cen MT" panose="020B0602020104020603" pitchFamily="34" charset="0"/>
                          <a:ea typeface="Times New Roman"/>
                          <a:cs typeface="Times New Roman"/>
                        </a:rPr>
                        <a:t> </a:t>
                      </a:r>
                    </a:p>
                  </a:txBody>
                  <a:tcPr marL="29597" marR="29597" marT="66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8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w Cen MT" panose="020B0602020104020603" pitchFamily="34" charset="0"/>
                          <a:ea typeface="Times New Roman"/>
                          <a:cs typeface="Times New Roman"/>
                        </a:rPr>
                        <a:t>Teacher/Staff Survey</a:t>
                      </a:r>
                      <a:r>
                        <a:rPr lang="en-US" sz="28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w Cen MT" panose="020B0602020104020603" pitchFamily="34" charset="0"/>
                          <a:ea typeface="Times New Roman"/>
                          <a:cs typeface="Times New Roman"/>
                        </a:rPr>
                        <a:t> </a:t>
                      </a:r>
                    </a:p>
                  </a:txBody>
                  <a:tcPr marL="29597" marR="29597" marT="66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8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w Cen MT" panose="020B0602020104020603" pitchFamily="34" charset="0"/>
                          <a:ea typeface="Times New Roman"/>
                          <a:cs typeface="Times New Roman"/>
                        </a:rPr>
                        <a:t>Home Survey</a:t>
                      </a:r>
                      <a:r>
                        <a:rPr lang="en-US" sz="28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w Cen MT" panose="020B0602020104020603" pitchFamily="34" charset="0"/>
                          <a:ea typeface="Times New Roman"/>
                          <a:cs typeface="Times New Roman"/>
                        </a:rPr>
                        <a:t> </a:t>
                      </a:r>
                    </a:p>
                  </a:txBody>
                  <a:tcPr marL="29597" marR="29597" marT="66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1078175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w Cen MT" panose="020B0602020104020603" pitchFamily="34" charset="0"/>
                          <a:ea typeface="Times New Roman"/>
                          <a:cs typeface="Times New Roman"/>
                        </a:rPr>
                        <a:t>Positive Behavior Techniques</a:t>
                      </a:r>
                      <a:endParaRPr lang="en-US" sz="24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w Cen MT" panose="020B0602020104020603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w Cen MT" panose="020B0602020104020603" pitchFamily="34" charset="0"/>
                          <a:ea typeface="Times New Roman"/>
                          <a:cs typeface="Times New Roman"/>
                        </a:rPr>
                        <a:t>Positive Behavior Techniques</a:t>
                      </a:r>
                      <a:endParaRPr lang="en-US" sz="24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w Cen MT" panose="020B0602020104020603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w Cen MT" panose="020B0602020104020603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683492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w Cen MT" panose="020B0602020104020603" pitchFamily="34" charset="0"/>
                          <a:ea typeface="Times New Roman"/>
                          <a:cs typeface="Times New Roman"/>
                        </a:rPr>
                        <a:t>Punitive Techniques</a:t>
                      </a:r>
                      <a:endParaRPr lang="en-US" sz="24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w Cen MT" panose="020B0602020104020603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w Cen MT" panose="020B0602020104020603" pitchFamily="34" charset="0"/>
                          <a:ea typeface="Times New Roman"/>
                          <a:cs typeface="Times New Roman"/>
                        </a:rPr>
                        <a:t>Punitive Techniques</a:t>
                      </a:r>
                      <a:endParaRPr lang="en-US" sz="24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w Cen MT" panose="020B0602020104020603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w Cen MT" panose="020B0602020104020603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1126413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w Cen MT" panose="020B0602020104020603" pitchFamily="34" charset="0"/>
                          <a:ea typeface="Times New Roman"/>
                          <a:cs typeface="Times New Roman"/>
                        </a:rPr>
                        <a:t>Social Emotional Learning Techniques</a:t>
                      </a:r>
                      <a:endParaRPr lang="en-US" sz="24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w Cen MT" panose="020B0602020104020603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w Cen MT" panose="020B0602020104020603" pitchFamily="34" charset="0"/>
                          <a:ea typeface="Times New Roman"/>
                          <a:cs typeface="Times New Roman"/>
                        </a:rPr>
                        <a:t>Social Emotional Learning Techniques</a:t>
                      </a:r>
                      <a:endParaRPr lang="en-US" sz="24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w Cen MT" panose="020B0602020104020603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w Cen MT" panose="020B0602020104020603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69591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609600" y="557213"/>
            <a:ext cx="8153400" cy="838200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0"/>
              </a:rPr>
              <a:t>Part II: Techniques</a:t>
            </a:r>
            <a:br>
              <a:rPr lang="en-US" sz="4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0"/>
              </a:rPr>
            </a:br>
            <a:r>
              <a:rPr lang="en-US" sz="40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0"/>
              </a:rPr>
              <a:t>Item Examples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7325" y="1570038"/>
            <a:ext cx="8956675" cy="5287962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None/>
            </a:pPr>
            <a:r>
              <a:rPr lang="en-US" sz="2400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0"/>
                <a:cs typeface="Times New Roman" pitchFamily="18" charset="0"/>
              </a:rPr>
              <a:t>Use of Positive Techniques</a:t>
            </a:r>
            <a:endParaRPr lang="en-US" sz="2400" b="1" dirty="0" smtClean="0">
              <a:solidFill>
                <a:schemeClr val="tx1">
                  <a:lumMod val="65000"/>
                  <a:lumOff val="35000"/>
                </a:schemeClr>
              </a:solidFill>
              <a:latin typeface="Tw Cen MT" panose="020B0602020104020603" pitchFamily="34" charset="0"/>
              <a:cs typeface="Times New Roman" pitchFamily="18" charset="0"/>
            </a:endParaRPr>
          </a:p>
          <a:p>
            <a:pPr lvl="1">
              <a:buFont typeface="Arial" charset="0"/>
              <a:buChar char="•"/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0"/>
                <a:cs typeface="Times New Roman" pitchFamily="18" charset="0"/>
              </a:rPr>
              <a:t>“Students are praised often.”</a:t>
            </a:r>
          </a:p>
          <a:p>
            <a:pPr lvl="1">
              <a:buFont typeface="Arial" charset="0"/>
              <a:buChar char="•"/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0"/>
                <a:cs typeface="Times New Roman" pitchFamily="18" charset="0"/>
              </a:rPr>
              <a:t>“Classes get rewards for good behavior.”</a:t>
            </a:r>
            <a:b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0"/>
                <a:cs typeface="Times New Roman" pitchFamily="18" charset="0"/>
              </a:rPr>
            </a:br>
            <a:endParaRPr lang="en-US" sz="1400" dirty="0" smtClean="0">
              <a:solidFill>
                <a:schemeClr val="tx1">
                  <a:lumMod val="65000"/>
                  <a:lumOff val="35000"/>
                </a:schemeClr>
              </a:solidFill>
              <a:latin typeface="Tw Cen MT" panose="020B0602020104020603" pitchFamily="34" charset="0"/>
              <a:cs typeface="Times New Roman" pitchFamily="18" charset="0"/>
            </a:endParaRPr>
          </a:p>
          <a:p>
            <a:pPr>
              <a:buFont typeface="Wingdings" pitchFamily="2" charset="2"/>
              <a:buNone/>
            </a:pPr>
            <a:r>
              <a:rPr lang="en-US" sz="2400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0"/>
                <a:cs typeface="Times New Roman" pitchFamily="18" charset="0"/>
              </a:rPr>
              <a:t>Use of Punitive Techniques </a:t>
            </a:r>
            <a:r>
              <a:rPr lang="en-US" sz="24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0"/>
                <a:cs typeface="Times New Roman" pitchFamily="18" charset="0"/>
              </a:rPr>
              <a:t/>
            </a:r>
            <a:br>
              <a:rPr lang="en-US" sz="24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0"/>
                <a:cs typeface="Times New Roman" pitchFamily="18" charset="0"/>
              </a:rPr>
            </a:br>
            <a:r>
              <a:rPr lang="en-US" sz="2000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0"/>
                <a:cs typeface="Times New Roman" pitchFamily="18" charset="0"/>
              </a:rPr>
              <a:t>(Note:</a:t>
            </a:r>
            <a:r>
              <a:rPr lang="en-US" sz="20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0"/>
                <a:cs typeface="Times New Roman" pitchFamily="18" charset="0"/>
              </a:rPr>
              <a:t> A high score for this subscale is </a:t>
            </a:r>
            <a:r>
              <a:rPr lang="en-US" sz="2000" i="1" u="sng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0"/>
                <a:cs typeface="Times New Roman" pitchFamily="18" charset="0"/>
              </a:rPr>
              <a:t>unfavorable</a:t>
            </a:r>
            <a:r>
              <a:rPr lang="en-US" sz="20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0"/>
                <a:cs typeface="Times New Roman" pitchFamily="18" charset="0"/>
              </a:rPr>
              <a:t>)</a:t>
            </a:r>
            <a:endParaRPr lang="en-US" sz="2000" dirty="0" smtClean="0">
              <a:solidFill>
                <a:schemeClr val="tx1">
                  <a:lumMod val="65000"/>
                  <a:lumOff val="35000"/>
                </a:schemeClr>
              </a:solidFill>
              <a:latin typeface="Tw Cen MT" panose="020B0602020104020603" pitchFamily="34" charset="0"/>
              <a:cs typeface="Times New Roman" pitchFamily="18" charset="0"/>
            </a:endParaRPr>
          </a:p>
          <a:p>
            <a:pPr lvl="1">
              <a:buFont typeface="Arial" charset="0"/>
              <a:buChar char="•"/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0"/>
                <a:cs typeface="Times New Roman" pitchFamily="18" charset="0"/>
              </a:rPr>
              <a:t>“Students are punished a lot.”</a:t>
            </a:r>
          </a:p>
          <a:p>
            <a:pPr lvl="1">
              <a:buFont typeface="Arial" charset="0"/>
              <a:buChar char="•"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0"/>
                <a:cs typeface="Times New Roman" pitchFamily="18" charset="0"/>
              </a:rPr>
              <a:t>“Students are often sent out of class for breaking 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0"/>
                <a:cs typeface="Times New Roman" pitchFamily="18" charset="0"/>
              </a:rPr>
              <a:t>rules.”</a:t>
            </a:r>
            <a:b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0"/>
                <a:cs typeface="Times New Roman" pitchFamily="18" charset="0"/>
              </a:rPr>
            </a:br>
            <a:endParaRPr lang="en-US" sz="1400" dirty="0" smtClean="0">
              <a:solidFill>
                <a:schemeClr val="tx1">
                  <a:lumMod val="65000"/>
                  <a:lumOff val="35000"/>
                </a:schemeClr>
              </a:solidFill>
              <a:latin typeface="Tw Cen MT" panose="020B0602020104020603" pitchFamily="34" charset="0"/>
              <a:cs typeface="Times New Roman" pitchFamily="18" charset="0"/>
            </a:endParaRPr>
          </a:p>
          <a:p>
            <a:pPr>
              <a:buFont typeface="Wingdings" pitchFamily="2" charset="2"/>
              <a:buNone/>
            </a:pPr>
            <a:r>
              <a:rPr lang="en-US" sz="2400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0"/>
                <a:cs typeface="Times New Roman" pitchFamily="18" charset="0"/>
              </a:rPr>
              <a:t>Use of Social Emotional Learning (SEL) Techniques</a:t>
            </a:r>
            <a:endParaRPr lang="en-US" sz="2400" b="1" dirty="0" smtClean="0">
              <a:solidFill>
                <a:schemeClr val="tx1">
                  <a:lumMod val="65000"/>
                  <a:lumOff val="35000"/>
                </a:schemeClr>
              </a:solidFill>
              <a:latin typeface="Tw Cen MT" panose="020B0602020104020603" pitchFamily="34" charset="0"/>
              <a:cs typeface="Times New Roman" pitchFamily="18" charset="0"/>
            </a:endParaRPr>
          </a:p>
          <a:p>
            <a:pPr lvl="1">
              <a:buFont typeface="Arial" charset="0"/>
              <a:buChar char="•"/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0"/>
                <a:cs typeface="Times New Roman" pitchFamily="18" charset="0"/>
              </a:rPr>
              <a:t>“Students are taught to feel responsible for how they act.”</a:t>
            </a:r>
          </a:p>
          <a:p>
            <a:pPr lvl="1">
              <a:buFont typeface="Arial" charset="0"/>
              <a:buChar char="•"/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0"/>
                <a:cs typeface="Times New Roman" pitchFamily="18" charset="0"/>
              </a:rPr>
              <a:t>“Students are taught to understand how others think and feel.”</a:t>
            </a:r>
          </a:p>
          <a:p>
            <a:endParaRPr lang="en-US" dirty="0" smtClean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w Cen MT" panose="020B0602020104020603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8087715"/>
              </p:ext>
            </p:extLst>
          </p:nvPr>
        </p:nvGraphicFramePr>
        <p:xfrm>
          <a:off x="220579" y="76198"/>
          <a:ext cx="8686800" cy="6548221"/>
        </p:xfrm>
        <a:graphic>
          <a:graphicData uri="http://schemas.openxmlformats.org/drawingml/2006/table">
            <a:tbl>
              <a:tblPr/>
              <a:tblGrid>
                <a:gridCol w="1532021"/>
                <a:gridCol w="1981200"/>
                <a:gridCol w="2735179"/>
                <a:gridCol w="2438400"/>
              </a:tblGrid>
              <a:tr h="901079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w Cen MT" panose="020B0602020104020603" pitchFamily="34" charset="0"/>
                          <a:ea typeface="ＭＳ Ｐゴシック" pitchFamily="34" charset="-128"/>
                          <a:cs typeface="Times New Roman" pitchFamily="18" charset="0"/>
                        </a:rPr>
                        <a:t>Part III: Bullying &amp; IV: Engagement  (Individual Level)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w Cen MT" panose="020B0602020104020603" pitchFamily="34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29597" marR="29597" marT="6626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22923">
                <a:tc gridSpan="2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w Cen MT" panose="020B0602020104020603" pitchFamily="34" charset="0"/>
                          <a:ea typeface="ＭＳ Ｐゴシック" pitchFamily="34" charset="-128"/>
                          <a:cs typeface="Times New Roman" pitchFamily="18" charset="0"/>
                        </a:rPr>
                        <a:t>Student Survey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w Cen MT" panose="020B0602020104020603" pitchFamily="34" charset="0"/>
                          <a:ea typeface="ＭＳ Ｐゴシック" pitchFamily="34" charset="-128"/>
                          <a:cs typeface="Times New Roman" pitchFamily="18" charset="0"/>
                        </a:rPr>
                        <a:t> </a:t>
                      </a:r>
                    </a:p>
                  </a:txBody>
                  <a:tcPr marL="29597" marR="29597" marT="6626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w Cen MT" panose="020B0602020104020603" pitchFamily="34" charset="0"/>
                          <a:ea typeface="ＭＳ Ｐゴシック" pitchFamily="34" charset="-128"/>
                          <a:cs typeface="Times New Roman" pitchFamily="18" charset="0"/>
                        </a:rPr>
                        <a:t>Teacher/Staff Survey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w Cen MT" panose="020B0602020104020603" pitchFamily="34" charset="0"/>
                          <a:ea typeface="ＭＳ Ｐゴシック" pitchFamily="34" charset="-128"/>
                          <a:cs typeface="Times New Roman" pitchFamily="18" charset="0"/>
                        </a:rPr>
                        <a:t> </a:t>
                      </a:r>
                    </a:p>
                  </a:txBody>
                  <a:tcPr marL="29597" marR="29597" marT="6626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w Cen MT" panose="020B0602020104020603" pitchFamily="34" charset="0"/>
                          <a:ea typeface="ＭＳ Ｐゴシック" pitchFamily="34" charset="-128"/>
                          <a:cs typeface="Times New Roman" pitchFamily="18" charset="0"/>
                        </a:rPr>
                        <a:t>Home Survey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w Cen MT" panose="020B0602020104020603" pitchFamily="34" charset="0"/>
                          <a:ea typeface="ＭＳ Ｐゴシック" pitchFamily="34" charset="-128"/>
                          <a:cs typeface="Times New Roman" pitchFamily="18" charset="0"/>
                        </a:rPr>
                        <a:t> </a:t>
                      </a:r>
                    </a:p>
                  </a:txBody>
                  <a:tcPr marL="29597" marR="29597" marT="6626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584685">
                <a:tc rowSpan="4"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w Cen MT" panose="020B0602020104020603" pitchFamily="34" charset="0"/>
                          <a:ea typeface="ＭＳ Ｐゴシック" pitchFamily="34" charset="-128"/>
                          <a:cs typeface="Times New Roman" pitchFamily="18" charset="0"/>
                        </a:rPr>
                        <a:t>Bullying Victimization</a:t>
                      </a:r>
                      <a:r>
                        <a:rPr kumimoji="0" lang="en-US" sz="20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w Cen MT" panose="020B0602020104020603" pitchFamily="34" charset="0"/>
                          <a:ea typeface="ＭＳ Ｐゴシック" pitchFamily="34" charset="-128"/>
                          <a:cs typeface="Times New Roman" pitchFamily="18" charset="0"/>
                        </a:rPr>
                        <a:t>1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w Cen MT" panose="020B0602020104020603" pitchFamily="34" charset="0"/>
                        <a:ea typeface="ＭＳ Ｐゴシック" pitchFamily="34" charset="-128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w Cen MT" panose="020B0602020104020603" pitchFamily="34" charset="0"/>
                          <a:ea typeface="ＭＳ Ｐゴシック" pitchFamily="34" charset="-128"/>
                        </a:rPr>
                        <a:t>Physical Bullying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w Cen MT" panose="020B0602020104020603" pitchFamily="34" charset="0"/>
                          <a:ea typeface="ＭＳ Ｐゴシック" pitchFamily="34" charset="-128"/>
                          <a:cs typeface="Times New Roman" pitchFamily="18" charset="0"/>
                        </a:rPr>
                        <a:t> 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w Cen MT" panose="020B0602020104020603" pitchFamily="34" charset="0"/>
                        <a:ea typeface="ＭＳ Ｐゴシック" pitchFamily="34" charset="-12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w Cen MT" panose="020B0602020104020603" pitchFamily="34" charset="0"/>
                          <a:ea typeface="ＭＳ Ｐゴシック" pitchFamily="34" charset="-128"/>
                        </a:rPr>
                        <a:t>Physical Bullying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58468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w Cen MT" panose="020B0602020104020603" pitchFamily="34" charset="0"/>
                          <a:ea typeface="ＭＳ Ｐゴシック" pitchFamily="34" charset="-128"/>
                        </a:rPr>
                        <a:t>Verbal Bullying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w Cen MT" panose="020B0602020104020603" pitchFamily="34" charset="0"/>
                        <a:ea typeface="ＭＳ Ｐゴシック" pitchFamily="34" charset="-12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w Cen MT" panose="020B0602020104020603" pitchFamily="34" charset="0"/>
                          <a:ea typeface="ＭＳ Ｐゴシック" pitchFamily="34" charset="-128"/>
                        </a:rPr>
                        <a:t>Verbal Bullying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70807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w Cen MT" panose="020B0602020104020603" pitchFamily="34" charset="0"/>
                          <a:ea typeface="ＭＳ Ｐゴシック" pitchFamily="34" charset="-128"/>
                        </a:rPr>
                        <a:t>Social/Relational Bullying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w Cen MT" panose="020B0602020104020603" pitchFamily="34" charset="0"/>
                        <a:ea typeface="ＭＳ Ｐゴシック" pitchFamily="34" charset="-12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w Cen MT" panose="020B0602020104020603" pitchFamily="34" charset="0"/>
                          <a:ea typeface="ＭＳ Ｐゴシック" pitchFamily="34" charset="-128"/>
                        </a:rPr>
                        <a:t>Social/Relational Bullying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58468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w Cen MT" panose="020B0602020104020603" pitchFamily="34" charset="0"/>
                          <a:ea typeface="ＭＳ Ｐゴシック" pitchFamily="34" charset="-128"/>
                        </a:rPr>
                        <a:t>Cyberbullying</a:t>
                      </a:r>
                      <a:r>
                        <a:rPr kumimoji="0" lang="en-US" sz="2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w Cen MT" panose="020B0602020104020603" pitchFamily="34" charset="0"/>
                          <a:ea typeface="ＭＳ Ｐゴシック" pitchFamily="34" charset="-128"/>
                        </a:rPr>
                        <a:t>2</a:t>
                      </a:r>
                      <a:endParaRPr kumimoji="0" lang="en-US" sz="2000" b="0" i="0" u="none" strike="noStrike" cap="none" normalizeH="0" baseline="30000" smtClean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w Cen MT" panose="020B0602020104020603" pitchFamily="34" charset="0"/>
                        <a:ea typeface="ＭＳ Ｐゴシック" pitchFamily="34" charset="-12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w Cen MT" panose="020B0602020104020603" pitchFamily="34" charset="0"/>
                        <a:ea typeface="ＭＳ Ｐゴシック" pitchFamily="34" charset="-12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w Cen MT" panose="020B0602020104020603" pitchFamily="34" charset="0"/>
                        <a:ea typeface="ＭＳ Ｐゴシック" pitchFamily="34" charset="-12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903603">
                <a:tc rowSpan="2"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w Cen MT" panose="020B0602020104020603" pitchFamily="34" charset="0"/>
                          <a:ea typeface="ＭＳ Ｐゴシック" pitchFamily="34" charset="-128"/>
                          <a:cs typeface="Times New Roman" pitchFamily="18" charset="0"/>
                        </a:rPr>
                        <a:t>Student Engagement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w Cen MT" panose="020B0602020104020603" pitchFamily="34" charset="0"/>
                        <a:ea typeface="ＭＳ Ｐゴシック" pitchFamily="34" charset="-12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w Cen MT" panose="020B0602020104020603" pitchFamily="34" charset="0"/>
                          <a:ea typeface="ＭＳ Ｐゴシック" pitchFamily="34" charset="-128"/>
                        </a:rPr>
                        <a:t>Cognitive &amp; Behavioral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w Cen MT" panose="020B0602020104020603" pitchFamily="34" charset="0"/>
                          <a:ea typeface="ＭＳ Ｐゴシック" pitchFamily="34" charset="-128"/>
                          <a:cs typeface="Times New Roman" pitchFamily="18" charset="0"/>
                        </a:rPr>
                        <a:t> 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w Cen MT" panose="020B0602020104020603" pitchFamily="34" charset="0"/>
                        <a:ea typeface="ＭＳ Ｐゴシック" pitchFamily="34" charset="-128"/>
                      </a:endParaRPr>
                    </a:p>
                  </a:txBody>
                  <a:tcPr marL="68580" marR="68580" marT="0" marB="0" horzOverflow="overflow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w Cen MT" panose="020B0602020104020603" pitchFamily="34" charset="0"/>
                          <a:ea typeface="ＭＳ Ｐゴシック" pitchFamily="34" charset="-128"/>
                        </a:rPr>
                        <a:t>Cognitive &amp; Behavioral</a:t>
                      </a:r>
                    </a:p>
                  </a:txBody>
                  <a:tcPr marL="68580" marR="68580" marT="0" marB="0" horzOverflow="overflow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90360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w Cen MT" panose="020B0602020104020603" pitchFamily="34" charset="0"/>
                          <a:ea typeface="ＭＳ Ｐゴシック" pitchFamily="34" charset="-128"/>
                        </a:rPr>
                        <a:t>Emotional</a:t>
                      </a:r>
                    </a:p>
                  </a:txBody>
                  <a:tcPr marL="68580" marR="68580" marT="0" marB="0" horzOverflow="overflow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w Cen MT" panose="020B0602020104020603" pitchFamily="34" charset="0"/>
                          <a:ea typeface="ＭＳ Ｐゴシック" pitchFamily="34" charset="-128"/>
                        </a:rPr>
                        <a:t>Emotional</a:t>
                      </a:r>
                    </a:p>
                  </a:txBody>
                  <a:tcPr marL="68580" marR="68580" marT="0" marB="0" horzOverflow="overflow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754881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1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w Cen MT" panose="020B0602020104020603" pitchFamily="34" charset="0"/>
                          <a:ea typeface="ＭＳ Ｐゴシック" pitchFamily="34" charset="-128"/>
                          <a:cs typeface="Times New Roman" pitchFamily="18" charset="0"/>
                        </a:rPr>
                        <a:t>1 </a:t>
                      </a:r>
                      <a:r>
                        <a:rPr kumimoji="0" lang="en-US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w Cen MT" panose="020B0602020104020603" pitchFamily="34" charset="0"/>
                          <a:ea typeface="ＭＳ Ｐゴシック" pitchFamily="34" charset="-128"/>
                          <a:cs typeface="Times New Roman" pitchFamily="18" charset="0"/>
                        </a:rPr>
                        <a:t>Grades 6-12 only for the printed version. Optional for grades 4-5 with computer version.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w Cen MT" panose="020B0602020104020603" pitchFamily="34" charset="0"/>
                          <a:ea typeface="ＭＳ Ｐゴシック" pitchFamily="34" charset="-128"/>
                        </a:rPr>
                        <a:t>2</a:t>
                      </a:r>
                      <a:r>
                        <a:rPr kumimoji="0" lang="en-US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w Cen MT" panose="020B0602020104020603" pitchFamily="34" charset="0"/>
                          <a:ea typeface="ＭＳ Ｐゴシック" pitchFamily="34" charset="-128"/>
                        </a:rPr>
                        <a:t> Grades 6-12 only.</a:t>
                      </a:r>
                      <a:endParaRPr kumimoji="0" lang="en-US" sz="1600" b="0" i="0" u="none" strike="noStrike" cap="none" normalizeH="0" baseline="3000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w Cen MT" panose="020B0602020104020603" pitchFamily="34" charset="0"/>
                        <a:ea typeface="ＭＳ Ｐゴシック" pitchFamily="34" charset="-12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81287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87325" y="709612"/>
            <a:ext cx="8804275" cy="838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0"/>
              </a:rPr>
              <a:t>Part III: Bullying Victimization</a:t>
            </a:r>
          </a:p>
          <a:p>
            <a:r>
              <a:rPr lang="en-US" sz="40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0"/>
              </a:rPr>
              <a:t>Item Examples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87325" y="1547812"/>
            <a:ext cx="8956675" cy="51577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837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63650" indent="-295275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622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chemeClr val="accent4"/>
              </a:buClr>
              <a:buSzPct val="100000"/>
              <a:buNone/>
            </a:pPr>
            <a:r>
              <a:rPr lang="en-US" sz="2800" b="1" i="1" dirty="0" smtClean="0">
                <a:latin typeface="Tw Cen MT" panose="020B0602020104020603" pitchFamily="34" charset="0"/>
                <a:cs typeface="Times New Roman" pitchFamily="18" charset="0"/>
              </a:rPr>
              <a:t>Verbal Bullying</a:t>
            </a:r>
          </a:p>
          <a:p>
            <a:pPr lvl="1">
              <a:spcAft>
                <a:spcPts val="1200"/>
              </a:spcAft>
              <a:buClr>
                <a:schemeClr val="accent4"/>
              </a:buClr>
              <a:buSzPct val="100000"/>
              <a:buFont typeface="Arial" charset="0"/>
              <a:buChar char="•"/>
            </a:pPr>
            <a:r>
              <a:rPr lang="en-US" sz="2800" dirty="0" smtClean="0">
                <a:latin typeface="Tw Cen MT" panose="020B0602020104020603" pitchFamily="34" charset="0"/>
                <a:cs typeface="Times New Roman" pitchFamily="18" charset="0"/>
              </a:rPr>
              <a:t>“A student said mean things to me.”</a:t>
            </a:r>
          </a:p>
          <a:p>
            <a:pPr marL="0" indent="0">
              <a:spcBef>
                <a:spcPts val="0"/>
              </a:spcBef>
              <a:buClr>
                <a:schemeClr val="accent4"/>
              </a:buClr>
              <a:buSzPct val="100000"/>
              <a:buNone/>
            </a:pPr>
            <a:r>
              <a:rPr lang="en-US" sz="2800" b="1" i="1" dirty="0" smtClean="0">
                <a:latin typeface="Tw Cen MT" panose="020B0602020104020603" pitchFamily="34" charset="0"/>
                <a:cs typeface="Times New Roman" pitchFamily="18" charset="0"/>
              </a:rPr>
              <a:t>Physical Bullying</a:t>
            </a:r>
          </a:p>
          <a:p>
            <a:pPr lvl="1">
              <a:spcAft>
                <a:spcPts val="1200"/>
              </a:spcAft>
              <a:buClr>
                <a:schemeClr val="accent4"/>
              </a:buClr>
              <a:buSzPct val="100000"/>
              <a:buFont typeface="Arial" charset="0"/>
              <a:buChar char="•"/>
            </a:pPr>
            <a:r>
              <a:rPr lang="en-US" sz="2800" dirty="0">
                <a:latin typeface="Tw Cen MT" panose="020B0602020104020603" pitchFamily="34" charset="0"/>
                <a:cs typeface="Times New Roman" pitchFamily="18" charset="0"/>
              </a:rPr>
              <a:t>“I was pushed or shoved on purpose.”</a:t>
            </a:r>
          </a:p>
          <a:p>
            <a:pPr marL="0" indent="0">
              <a:spcBef>
                <a:spcPts val="0"/>
              </a:spcBef>
              <a:buClr>
                <a:schemeClr val="accent4"/>
              </a:buClr>
              <a:buSzPct val="100000"/>
              <a:buNone/>
            </a:pPr>
            <a:r>
              <a:rPr lang="en-US" sz="2800" b="1" i="1" dirty="0">
                <a:latin typeface="Tw Cen MT" panose="020B0602020104020603" pitchFamily="34" charset="0"/>
                <a:cs typeface="Times New Roman" pitchFamily="18" charset="0"/>
              </a:rPr>
              <a:t>Social/Relational Bullying</a:t>
            </a:r>
          </a:p>
          <a:p>
            <a:pPr lvl="1">
              <a:spcAft>
                <a:spcPts val="1200"/>
              </a:spcAft>
              <a:buClr>
                <a:schemeClr val="accent4"/>
              </a:buClr>
              <a:buSzPct val="100000"/>
              <a:buFont typeface="Arial" charset="0"/>
              <a:buChar char="•"/>
            </a:pPr>
            <a:r>
              <a:rPr lang="en-US" sz="2800" dirty="0">
                <a:latin typeface="Tw Cen MT" panose="020B0602020104020603" pitchFamily="34" charset="0"/>
                <a:cs typeface="Times New Roman" pitchFamily="18" charset="0"/>
              </a:rPr>
              <a:t>“A student told or got others to not like me.”</a:t>
            </a:r>
          </a:p>
          <a:p>
            <a:pPr marL="0" indent="0">
              <a:spcBef>
                <a:spcPts val="0"/>
              </a:spcBef>
              <a:buClr>
                <a:schemeClr val="accent4"/>
              </a:buClr>
              <a:buSzPct val="100000"/>
              <a:buNone/>
            </a:pPr>
            <a:r>
              <a:rPr lang="en-US" sz="2800" b="1" i="1" dirty="0" err="1">
                <a:latin typeface="Tw Cen MT" panose="020B0602020104020603" pitchFamily="34" charset="0"/>
                <a:cs typeface="Times New Roman" pitchFamily="18" charset="0"/>
              </a:rPr>
              <a:t>Cyberbullying</a:t>
            </a:r>
            <a:r>
              <a:rPr lang="en-US" sz="2800" b="1" i="1" dirty="0">
                <a:latin typeface="Tw Cen MT" panose="020B0602020104020603" pitchFamily="34" charset="0"/>
                <a:cs typeface="Times New Roman" pitchFamily="18" charset="0"/>
              </a:rPr>
              <a:t> (grades 6-12)</a:t>
            </a:r>
          </a:p>
          <a:p>
            <a:pPr lvl="1">
              <a:buClr>
                <a:schemeClr val="accent4"/>
              </a:buClr>
              <a:buSzPct val="100000"/>
              <a:buFont typeface="Arial" charset="0"/>
              <a:buChar char="•"/>
            </a:pPr>
            <a:r>
              <a:rPr lang="en-US" sz="2800" dirty="0">
                <a:latin typeface="Tw Cen MT" panose="020B0602020104020603" pitchFamily="34" charset="0"/>
                <a:cs typeface="Times New Roman" pitchFamily="18" charset="0"/>
              </a:rPr>
              <a:t>“A student </a:t>
            </a:r>
            <a:r>
              <a:rPr lang="en-US" sz="2800" i="1" dirty="0">
                <a:latin typeface="Tw Cen MT" panose="020B0602020104020603" pitchFamily="34" charset="0"/>
                <a:cs typeface="Times New Roman" pitchFamily="18" charset="0"/>
              </a:rPr>
              <a:t>sent</a:t>
            </a:r>
            <a:r>
              <a:rPr lang="en-US" sz="2800" dirty="0">
                <a:latin typeface="Tw Cen MT" panose="020B0602020104020603" pitchFamily="34" charset="0"/>
                <a:cs typeface="Times New Roman" pitchFamily="18" charset="0"/>
              </a:rPr>
              <a:t> </a:t>
            </a:r>
            <a:r>
              <a:rPr lang="en-US" sz="2800" i="1" dirty="0">
                <a:latin typeface="Tw Cen MT" panose="020B0602020104020603" pitchFamily="34" charset="0"/>
                <a:cs typeface="Times New Roman" pitchFamily="18" charset="0"/>
              </a:rPr>
              <a:t>me</a:t>
            </a:r>
            <a:r>
              <a:rPr lang="en-US" sz="2800" dirty="0">
                <a:latin typeface="Tw Cen MT" panose="020B0602020104020603" pitchFamily="34" charset="0"/>
                <a:cs typeface="Times New Roman" pitchFamily="18" charset="0"/>
              </a:rPr>
              <a:t> a mean or hurtful message about me using email, text messaging, instant messaging, or similar electronic messaging</a:t>
            </a:r>
            <a:r>
              <a:rPr lang="en-US" sz="2800" dirty="0" smtClean="0">
                <a:latin typeface="Tw Cen MT" panose="020B0602020104020603" pitchFamily="34" charset="0"/>
                <a:cs typeface="Times New Roman" pitchFamily="18" charset="0"/>
              </a:rPr>
              <a:t>.”</a:t>
            </a:r>
          </a:p>
        </p:txBody>
      </p:sp>
    </p:spTree>
    <p:extLst>
      <p:ext uri="{BB962C8B-B14F-4D97-AF65-F5344CB8AC3E}">
        <p14:creationId xmlns:p14="http://schemas.microsoft.com/office/powerpoint/2010/main" val="3766618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533400" y="937260"/>
            <a:ext cx="8153400" cy="838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0"/>
              </a:rPr>
              <a:t>Part IV: Student Engagement</a:t>
            </a:r>
          </a:p>
          <a:p>
            <a:r>
              <a:rPr lang="en-US" sz="40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0"/>
              </a:rPr>
              <a:t>Item Examples</a:t>
            </a: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131762" y="1981200"/>
            <a:ext cx="8956675" cy="47545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837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63650" indent="-295275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622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9250" lvl="1" indent="0">
              <a:buClr>
                <a:schemeClr val="accent4"/>
              </a:buClr>
              <a:buNone/>
            </a:pPr>
            <a:r>
              <a:rPr lang="en-US" sz="3200" b="1" i="1" dirty="0" smtClean="0">
                <a:latin typeface="Tw Cen MT" panose="020B0602020104020603" pitchFamily="34" charset="0"/>
                <a:cs typeface="Times New Roman" pitchFamily="18" charset="0"/>
              </a:rPr>
              <a:t>Cognitive and Behavioral Engagement</a:t>
            </a:r>
          </a:p>
          <a:p>
            <a:pPr lvl="2">
              <a:buClr>
                <a:schemeClr val="accent4"/>
              </a:buClr>
              <a:buFont typeface="Arial" charset="0"/>
              <a:buChar char="•"/>
            </a:pPr>
            <a:r>
              <a:rPr lang="en-US" sz="2800" dirty="0" smtClean="0">
                <a:latin typeface="Tw Cen MT" panose="020B0602020104020603" pitchFamily="34" charset="0"/>
                <a:cs typeface="Times New Roman" pitchFamily="18" charset="0"/>
              </a:rPr>
              <a:t>“I pay attention in class.”</a:t>
            </a:r>
          </a:p>
          <a:p>
            <a:pPr lvl="2">
              <a:spcAft>
                <a:spcPts val="1800"/>
              </a:spcAft>
              <a:buClr>
                <a:schemeClr val="accent4"/>
              </a:buClr>
              <a:buFont typeface="Arial" charset="0"/>
              <a:buChar char="•"/>
            </a:pPr>
            <a:r>
              <a:rPr lang="en-US" sz="2800" dirty="0" smtClean="0">
                <a:latin typeface="Tw Cen MT" panose="020B0602020104020603" pitchFamily="34" charset="0"/>
                <a:cs typeface="Times New Roman" pitchFamily="18" charset="0"/>
              </a:rPr>
              <a:t>“I try my best in school.”</a:t>
            </a:r>
          </a:p>
          <a:p>
            <a:pPr marL="349250" lvl="1" indent="0">
              <a:buClr>
                <a:schemeClr val="accent4"/>
              </a:buClr>
              <a:buNone/>
            </a:pPr>
            <a:r>
              <a:rPr lang="en-US" sz="3200" b="1" i="1" dirty="0" smtClean="0">
                <a:latin typeface="Tw Cen MT" panose="020B0602020104020603" pitchFamily="34" charset="0"/>
                <a:cs typeface="Times New Roman" pitchFamily="18" charset="0"/>
              </a:rPr>
              <a:t>Emotional Engagement</a:t>
            </a:r>
          </a:p>
          <a:p>
            <a:pPr lvl="2">
              <a:buClr>
                <a:schemeClr val="accent4"/>
              </a:buClr>
              <a:buFont typeface="Arial" charset="0"/>
              <a:buChar char="•"/>
            </a:pPr>
            <a:r>
              <a:rPr lang="en-US" sz="2800" dirty="0" smtClean="0">
                <a:latin typeface="Tw Cen MT" panose="020B0602020104020603" pitchFamily="34" charset="0"/>
                <a:cs typeface="Times New Roman" pitchFamily="18" charset="0"/>
              </a:rPr>
              <a:t>“I feel happy in school.”</a:t>
            </a:r>
          </a:p>
          <a:p>
            <a:pPr lvl="2">
              <a:buClr>
                <a:schemeClr val="accent4"/>
              </a:buClr>
              <a:buFont typeface="Arial" charset="0"/>
              <a:buChar char="•"/>
            </a:pPr>
            <a:r>
              <a:rPr lang="en-US" sz="2800" dirty="0" smtClean="0">
                <a:latin typeface="Tw Cen MT" panose="020B0602020104020603" pitchFamily="34" charset="0"/>
                <a:cs typeface="Times New Roman" pitchFamily="18" charset="0"/>
              </a:rPr>
              <a:t>“My school is a fun place to be.”</a:t>
            </a:r>
          </a:p>
        </p:txBody>
      </p:sp>
    </p:spTree>
    <p:extLst>
      <p:ext uri="{BB962C8B-B14F-4D97-AF65-F5344CB8AC3E}">
        <p14:creationId xmlns:p14="http://schemas.microsoft.com/office/powerpoint/2010/main" val="1429894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57200"/>
            <a:ext cx="8534400" cy="1143000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0"/>
              </a:rPr>
              <a:t>Evidence of Reliability and Validity</a:t>
            </a:r>
            <a:r>
              <a:rPr lang="en-US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0"/>
              </a:rPr>
              <a:t/>
            </a:r>
            <a:br>
              <a:rPr lang="en-US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0"/>
              </a:rPr>
            </a:br>
            <a:endParaRPr lang="en-US" sz="3200" i="1" dirty="0" smtClean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Tw Cen MT" panose="020B0602020104020603" pitchFamily="34" charset="0"/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76400"/>
            <a:ext cx="8229600" cy="4835525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None/>
            </a:pPr>
            <a:r>
              <a:rPr lang="en-US" sz="2800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Tw Cen MT" panose="020B0602020104020603" pitchFamily="34" charset="0"/>
              </a:rPr>
              <a:t>Reliability:   </a:t>
            </a:r>
          </a:p>
          <a:p>
            <a:pPr marL="636588" indent="-293688"/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Tw Cen MT" panose="020B0602020104020603" pitchFamily="34" charset="0"/>
              </a:rPr>
              <a:t>Are the scores consistent or stable?</a:t>
            </a:r>
          </a:p>
          <a:p>
            <a:pPr>
              <a:buFont typeface="Wingdings" pitchFamily="2" charset="2"/>
              <a:buNone/>
            </a:pPr>
            <a:endParaRPr lang="en-US" sz="1600" b="1" i="1" dirty="0" smtClean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Tw Cen MT" panose="020B0602020104020603" pitchFamily="34" charset="0"/>
            </a:endParaRPr>
          </a:p>
          <a:p>
            <a:pPr>
              <a:buFont typeface="Wingdings" pitchFamily="2" charset="2"/>
              <a:buNone/>
            </a:pPr>
            <a:r>
              <a:rPr lang="en-US" sz="2800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Tw Cen MT" panose="020B0602020104020603" pitchFamily="34" charset="0"/>
              </a:rPr>
              <a:t>Validity:   </a:t>
            </a:r>
          </a:p>
          <a:p>
            <a:pPr marL="685800"/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Tw Cen MT" panose="020B0602020104020603" pitchFamily="34" charset="0"/>
              </a:rPr>
              <a:t>Does the test yield the factors predicted? </a:t>
            </a:r>
          </a:p>
          <a:p>
            <a:pPr marL="685800"/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Tw Cen MT" panose="020B0602020104020603" pitchFamily="34" charset="0"/>
              </a:rPr>
              <a:t>Are the scores related to other variables as one might predict (e.g., grade level, sex and race, academic achievement, suspensions)?</a:t>
            </a:r>
          </a:p>
          <a:p>
            <a:endParaRPr lang="en-US" sz="1400" dirty="0" smtClean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Tw Cen MT" panose="020B0602020104020603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>
            <a:normAutofit/>
          </a:bodyPr>
          <a:lstStyle/>
          <a:p>
            <a:r>
              <a:rPr lang="en-US" sz="5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0"/>
              </a:rPr>
              <a:t>They’re reliable!</a:t>
            </a:r>
            <a:endParaRPr lang="en-US" sz="5400" dirty="0">
              <a:solidFill>
                <a:schemeClr val="tx1">
                  <a:lumMod val="65000"/>
                  <a:lumOff val="35000"/>
                </a:schemeClr>
              </a:solidFill>
              <a:latin typeface="Tw Cen MT" panose="020B0602020104020603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2158" y="2286000"/>
            <a:ext cx="4471105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846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37160" y="-228600"/>
            <a:ext cx="8763000" cy="1143000"/>
          </a:xfrm>
        </p:spPr>
        <p:txBody>
          <a:bodyPr/>
          <a:lstStyle/>
          <a:p>
            <a:r>
              <a:rPr 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0"/>
                <a:cs typeface="Times New Roman" pitchFamily="29" charset="0"/>
              </a:rPr>
              <a:t>Climate Surveys: Reliability (alpha coefficients)</a:t>
            </a:r>
          </a:p>
        </p:txBody>
      </p:sp>
      <p:graphicFrame>
        <p:nvGraphicFramePr>
          <p:cNvPr id="7" name="Group 6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5508894"/>
              </p:ext>
            </p:extLst>
          </p:nvPr>
        </p:nvGraphicFramePr>
        <p:xfrm>
          <a:off x="228601" y="685800"/>
          <a:ext cx="8762999" cy="6018987"/>
        </p:xfrm>
        <a:graphic>
          <a:graphicData uri="http://schemas.openxmlformats.org/drawingml/2006/table">
            <a:tbl>
              <a:tblPr/>
              <a:tblGrid>
                <a:gridCol w="4724400"/>
                <a:gridCol w="1295400"/>
                <a:gridCol w="1676400"/>
                <a:gridCol w="1066799"/>
              </a:tblGrid>
              <a:tr h="40105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w Cen MT" panose="020B0602020104020603" pitchFamily="34" charset="0"/>
                          <a:ea typeface="MS PGothic" pitchFamily="34" charset="-128"/>
                        </a:rPr>
                        <a:t>Subscale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w Cen MT" panose="020B0602020104020603" pitchFamily="34" charset="0"/>
                          <a:ea typeface="MS PGothic" pitchFamily="34" charset="-128"/>
                        </a:rPr>
                        <a:t>Student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w Cen MT" panose="020B0602020104020603" pitchFamily="34" charset="0"/>
                          <a:ea typeface="MS PGothic" pitchFamily="34" charset="-128"/>
                        </a:rPr>
                        <a:t>Teacher/Staff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w Cen MT" panose="020B0602020104020603" pitchFamily="34" charset="0"/>
                          <a:ea typeface="MS PGothic" pitchFamily="34" charset="-128"/>
                        </a:rPr>
                        <a:t>Home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37452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w Cen MT" panose="020B0602020104020603" pitchFamily="34" charset="0"/>
                          <a:ea typeface="MS PGothic" pitchFamily="34" charset="-128"/>
                        </a:rPr>
                        <a:t>Teacher-Student Relations 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w Cen MT" panose="020B0602020104020603" pitchFamily="34" charset="0"/>
                          <a:ea typeface="MS PGothic" pitchFamily="34" charset="-128"/>
                        </a:rPr>
                        <a:t>.87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w Cen MT" panose="020B0602020104020603" pitchFamily="34" charset="0"/>
                          <a:ea typeface="MS PGothic" pitchFamily="34" charset="-128"/>
                        </a:rPr>
                        <a:t>.87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w Cen MT" panose="020B0602020104020603" pitchFamily="34" charset="0"/>
                          <a:ea typeface="MS PGothic" pitchFamily="34" charset="-128"/>
                        </a:rPr>
                        <a:t>.90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7452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w Cen MT" panose="020B0602020104020603" pitchFamily="34" charset="0"/>
                          <a:ea typeface="MS PGothic" pitchFamily="34" charset="-128"/>
                        </a:rPr>
                        <a:t>Student-Student Relations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w Cen MT" panose="020B0602020104020603" pitchFamily="34" charset="0"/>
                        </a:rPr>
                        <a:t>.86</a:t>
                      </a:r>
                      <a:endParaRPr lang="en-US" sz="19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w Cen MT" panose="020B0602020104020603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w Cen MT" panose="020B0602020104020603" pitchFamily="34" charset="0"/>
                        </a:rPr>
                        <a:t>.91</a:t>
                      </a:r>
                      <a:endParaRPr lang="en-US" sz="19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w Cen MT" panose="020B0602020104020603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w Cen MT" panose="020B0602020104020603" pitchFamily="34" charset="0"/>
                          <a:ea typeface="MS PGothic" pitchFamily="34" charset="-128"/>
                        </a:rPr>
                        <a:t>.93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37452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w Cen MT" panose="020B0602020104020603" pitchFamily="34" charset="0"/>
                          <a:ea typeface="MS PGothic" pitchFamily="34" charset="-128"/>
                        </a:rPr>
                        <a:t>School Safety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w Cen MT" panose="020B0602020104020603" pitchFamily="34" charset="0"/>
                        </a:rPr>
                        <a:t>.79</a:t>
                      </a:r>
                      <a:endParaRPr lang="en-US" sz="19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w Cen MT" panose="020B0602020104020603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w Cen MT" panose="020B0602020104020603" pitchFamily="34" charset="0"/>
                        </a:rPr>
                        <a:t>.89</a:t>
                      </a:r>
                      <a:endParaRPr lang="en-US" sz="19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w Cen MT" panose="020B0602020104020603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w Cen MT" panose="020B0602020104020603" pitchFamily="34" charset="0"/>
                          <a:ea typeface="MS PGothic" pitchFamily="34" charset="-128"/>
                        </a:rPr>
                        <a:t>.91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7452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w Cen MT" panose="020B0602020104020603" pitchFamily="34" charset="0"/>
                          <a:ea typeface="MS PGothic" pitchFamily="34" charset="-128"/>
                        </a:rPr>
                        <a:t>Clarity of Expectations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w Cen MT" panose="020B0602020104020603" pitchFamily="34" charset="0"/>
                        </a:rPr>
                        <a:t>.77</a:t>
                      </a:r>
                      <a:endParaRPr lang="en-US" sz="19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w Cen MT" panose="020B0602020104020603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w Cen MT" panose="020B0602020104020603" pitchFamily="34" charset="0"/>
                        </a:rPr>
                        <a:t>.90</a:t>
                      </a:r>
                      <a:endParaRPr lang="en-US" sz="19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w Cen MT" panose="020B0602020104020603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w Cen MT" panose="020B0602020104020603" pitchFamily="34" charset="0"/>
                          <a:ea typeface="MS PGothic" pitchFamily="34" charset="-128"/>
                        </a:rPr>
                        <a:t>.92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37452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w Cen MT" panose="020B0602020104020603" pitchFamily="34" charset="0"/>
                          <a:ea typeface="MS PGothic" pitchFamily="34" charset="-128"/>
                        </a:rPr>
                        <a:t>Fairness of Rules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w Cen MT" panose="020B0602020104020603" pitchFamily="34" charset="0"/>
                        </a:rPr>
                        <a:t>.80</a:t>
                      </a:r>
                      <a:endParaRPr lang="en-US" sz="19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w Cen MT" panose="020B0602020104020603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w Cen MT" panose="020B0602020104020603" pitchFamily="34" charset="0"/>
                        </a:rPr>
                        <a:t>.83</a:t>
                      </a:r>
                      <a:endParaRPr lang="en-US" sz="19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w Cen MT" panose="020B0602020104020603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w Cen MT" panose="020B0602020104020603" pitchFamily="34" charset="0"/>
                          <a:ea typeface="MS PGothic" pitchFamily="34" charset="-128"/>
                        </a:rPr>
                        <a:t>.90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7452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w Cen MT" panose="020B0602020104020603" pitchFamily="34" charset="0"/>
                          <a:ea typeface="MS PGothic" pitchFamily="34" charset="-128"/>
                        </a:rPr>
                        <a:t>Respect for Diversity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w Cen MT" panose="020B0602020104020603" pitchFamily="34" charset="0"/>
                        </a:rPr>
                        <a:t>.79</a:t>
                      </a:r>
                      <a:endParaRPr lang="en-US" sz="19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w Cen MT" panose="020B0602020104020603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w Cen MT" panose="020B0602020104020603" pitchFamily="34" charset="0"/>
                        </a:rPr>
                        <a:t>.85</a:t>
                      </a:r>
                      <a:endParaRPr lang="en-US" sz="19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w Cen MT" panose="020B0602020104020603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w Cen MT" panose="020B0602020104020603" pitchFamily="34" charset="0"/>
                          <a:ea typeface="MS PGothic" pitchFamily="34" charset="-128"/>
                        </a:rPr>
                        <a:t>.87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37452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w Cen MT" panose="020B0602020104020603" pitchFamily="34" charset="0"/>
                          <a:ea typeface="MS PGothic" pitchFamily="34" charset="-128"/>
                        </a:rPr>
                        <a:t>Student Engagement School-wide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w Cen MT" panose="020B0602020104020603" pitchFamily="34" charset="0"/>
                        </a:rPr>
                        <a:t>.76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w Cen MT" panose="020B0602020104020603" pitchFamily="34" charset="0"/>
                        </a:rPr>
                        <a:t>.84</a:t>
                      </a:r>
                      <a:endParaRPr lang="en-US" sz="19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w Cen MT" panose="020B0602020104020603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w Cen MT" panose="020B0602020104020603" pitchFamily="34" charset="0"/>
                          <a:ea typeface="MS PGothic" pitchFamily="34" charset="-128"/>
                        </a:rPr>
                        <a:t>N/A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7452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w Cen MT" panose="020B0602020104020603" pitchFamily="34" charset="0"/>
                          <a:ea typeface="MS PGothic" pitchFamily="34" charset="-128"/>
                        </a:rPr>
                        <a:t>Bullying School-wide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w Cen MT" panose="020B0602020104020603" pitchFamily="34" charset="0"/>
                        </a:rPr>
                        <a:t>.77</a:t>
                      </a:r>
                      <a:endParaRPr lang="en-US" sz="19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w Cen MT" panose="020B0602020104020603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w Cen MT" panose="020B0602020104020603" pitchFamily="34" charset="0"/>
                          <a:ea typeface="MS PGothic" pitchFamily="34" charset="-128"/>
                        </a:rPr>
                        <a:t>.89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w Cen MT" panose="020B0602020104020603" pitchFamily="34" charset="0"/>
                          <a:ea typeface="MS PGothic" pitchFamily="34" charset="-128"/>
                        </a:rPr>
                        <a:t>N/A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37452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w Cen MT" panose="020B0602020104020603" pitchFamily="34" charset="0"/>
                          <a:ea typeface="MS PGothic" pitchFamily="34" charset="-128"/>
                        </a:rPr>
                        <a:t>Teacher-Home Communications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w Cen MT" panose="020B0602020104020603" pitchFamily="34" charset="0"/>
                          <a:ea typeface="MS PGothic" pitchFamily="34" charset="-128"/>
                        </a:rPr>
                        <a:t>N/A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w Cen MT" panose="020B0602020104020603" pitchFamily="34" charset="0"/>
                          <a:ea typeface="MS PGothic" pitchFamily="34" charset="-128"/>
                        </a:rPr>
                        <a:t>.82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w Cen MT" panose="020B0602020104020603" pitchFamily="34" charset="0"/>
                          <a:ea typeface="MS PGothic" pitchFamily="34" charset="-128"/>
                        </a:rPr>
                        <a:t>.90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74529">
                <a:tc>
                  <a:txBody>
                    <a:bodyPr/>
                    <a:lstStyle/>
                    <a:p>
                      <a:r>
                        <a:rPr lang="en-US" sz="19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w Cen MT" panose="020B0602020104020603" pitchFamily="34" charset="0"/>
                        </a:rPr>
                        <a:t>Staff Relations</a:t>
                      </a:r>
                      <a:endParaRPr lang="en-US" sz="19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w Cen MT" panose="020B0602020104020603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w Cen MT" panose="020B0602020104020603" pitchFamily="34" charset="0"/>
                        </a:rPr>
                        <a:t>N/A</a:t>
                      </a:r>
                      <a:endParaRPr lang="en-US" sz="19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w Cen MT" panose="020B0602020104020603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w Cen MT" panose="020B0602020104020603" pitchFamily="34" charset="0"/>
                        </a:rPr>
                        <a:t>.95</a:t>
                      </a:r>
                      <a:endParaRPr lang="en-US" sz="19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w Cen MT" panose="020B0602020104020603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w Cen MT" panose="020B0602020104020603" pitchFamily="34" charset="0"/>
                        </a:rPr>
                        <a:t>N/A</a:t>
                      </a:r>
                      <a:endParaRPr lang="en-US" sz="19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w Cen MT" panose="020B0602020104020603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37452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w Cen MT" panose="020B0602020104020603" pitchFamily="34" charset="0"/>
                          <a:ea typeface="MS PGothic" pitchFamily="34" charset="-128"/>
                        </a:rPr>
                        <a:t>Total Climate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smtClean="0">
                          <a:solidFill>
                            <a:srgbClr val="FF0000"/>
                          </a:solidFill>
                          <a:latin typeface="Tw Cen MT" panose="020B0602020104020603" pitchFamily="34" charset="0"/>
                        </a:rPr>
                        <a:t>.93</a:t>
                      </a:r>
                      <a:endParaRPr lang="en-US" sz="1900" dirty="0">
                        <a:solidFill>
                          <a:srgbClr val="FF0000"/>
                        </a:solidFill>
                        <a:latin typeface="Tw Cen MT" panose="020B0602020104020603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smtClean="0">
                          <a:solidFill>
                            <a:srgbClr val="FF0000"/>
                          </a:solidFill>
                          <a:latin typeface="Tw Cen MT" panose="020B0602020104020603" pitchFamily="34" charset="0"/>
                        </a:rPr>
                        <a:t>.96</a:t>
                      </a:r>
                      <a:endParaRPr lang="en-US" sz="1900" dirty="0">
                        <a:solidFill>
                          <a:srgbClr val="FF0000"/>
                        </a:solidFill>
                        <a:latin typeface="Tw Cen MT" panose="020B0602020104020603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w Cen MT" panose="020B0602020104020603" pitchFamily="34" charset="0"/>
                          <a:ea typeface="MS PGothic" pitchFamily="34" charset="-128"/>
                        </a:rPr>
                        <a:t>.98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7452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w Cen MT" panose="020B0602020104020603" pitchFamily="34" charset="0"/>
                          <a:ea typeface="MS PGothic" pitchFamily="34" charset="-128"/>
                        </a:rPr>
                        <a:t>Parent Satisfaction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w Cen MT" panose="020B0602020104020603" pitchFamily="34" charset="0"/>
                        </a:rPr>
                        <a:t>N/A</a:t>
                      </a:r>
                      <a:endParaRPr lang="en-US" sz="19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w Cen MT" panose="020B0602020104020603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w Cen MT" panose="020B0602020104020603" pitchFamily="34" charset="0"/>
                        </a:rPr>
                        <a:t>N/A</a:t>
                      </a:r>
                      <a:endParaRPr lang="en-US" sz="19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w Cen MT" panose="020B0602020104020603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w Cen MT" panose="020B0602020104020603" pitchFamily="34" charset="0"/>
                          <a:ea typeface="MS PGothic" pitchFamily="34" charset="-128"/>
                        </a:rPr>
                        <a:t>.87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37452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w Cen MT" panose="020B0602020104020603" pitchFamily="34" charset="0"/>
                          <a:ea typeface="MS PGothic" pitchFamily="34" charset="-128"/>
                        </a:rPr>
                        <a:t>Use of Positive Behavioral Techniques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w Cen MT" panose="020B0602020104020603" pitchFamily="34" charset="0"/>
                        </a:rPr>
                        <a:t>.82</a:t>
                      </a:r>
                      <a:endParaRPr lang="en-US" sz="19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w Cen MT" panose="020B0602020104020603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w Cen MT" panose="020B0602020104020603" pitchFamily="34" charset="0"/>
                        </a:rPr>
                        <a:t>.84</a:t>
                      </a:r>
                      <a:endParaRPr lang="en-US" sz="19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w Cen MT" panose="020B0602020104020603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w Cen MT" panose="020B0602020104020603" pitchFamily="34" charset="0"/>
                          <a:ea typeface="MS PGothic" pitchFamily="34" charset="-128"/>
                        </a:rPr>
                        <a:t>N/A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7452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w Cen MT" panose="020B0602020104020603" pitchFamily="34" charset="0"/>
                          <a:ea typeface="MS PGothic" pitchFamily="34" charset="-128"/>
                        </a:rPr>
                        <a:t>Use of Punitive Techniques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w Cen MT" panose="020B0602020104020603" pitchFamily="34" charset="0"/>
                        </a:rPr>
                        <a:t>.72</a:t>
                      </a:r>
                      <a:endParaRPr lang="en-US" sz="19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w Cen MT" panose="020B0602020104020603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w Cen MT" panose="020B0602020104020603" pitchFamily="34" charset="0"/>
                        </a:rPr>
                        <a:t>.78</a:t>
                      </a:r>
                      <a:endParaRPr lang="en-US" sz="19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w Cen MT" panose="020B0602020104020603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w Cen MT" panose="020B0602020104020603" pitchFamily="34" charset="0"/>
                          <a:ea typeface="MS PGothic" pitchFamily="34" charset="-128"/>
                        </a:rPr>
                        <a:t>N/A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37452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w Cen MT" panose="020B0602020104020603" pitchFamily="34" charset="0"/>
                          <a:ea typeface="MS PGothic" pitchFamily="34" charset="-128"/>
                        </a:rPr>
                        <a:t>Use of Social Emotional Learning Techniques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w Cen MT" panose="020B0602020104020603" pitchFamily="34" charset="0"/>
                        </a:rPr>
                        <a:t>.82</a:t>
                      </a:r>
                      <a:endParaRPr lang="en-US" sz="19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w Cen MT" panose="020B0602020104020603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w Cen MT" panose="020B0602020104020603" pitchFamily="34" charset="0"/>
                        </a:rPr>
                        <a:t>.91</a:t>
                      </a:r>
                      <a:endParaRPr lang="en-US" sz="19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w Cen MT" panose="020B0602020104020603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w Cen MT" panose="020B0602020104020603" pitchFamily="34" charset="0"/>
                          <a:ea typeface="MS PGothic" pitchFamily="34" charset="-128"/>
                        </a:rPr>
                        <a:t>N/A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56754" y="228600"/>
            <a:ext cx="8763000" cy="1143000"/>
          </a:xfrm>
        </p:spPr>
        <p:txBody>
          <a:bodyPr/>
          <a:lstStyle/>
          <a:p>
            <a:r>
              <a:rPr lang="en-US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0"/>
                <a:cs typeface="Times New Roman" pitchFamily="29" charset="0"/>
              </a:rPr>
              <a:t>Climate Surveys: Reliability (alpha coefficients)</a:t>
            </a:r>
          </a:p>
        </p:txBody>
      </p:sp>
      <p:graphicFrame>
        <p:nvGraphicFramePr>
          <p:cNvPr id="7" name="Group 6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65215905"/>
              </p:ext>
            </p:extLst>
          </p:nvPr>
        </p:nvGraphicFramePr>
        <p:xfrm>
          <a:off x="1066800" y="1676400"/>
          <a:ext cx="6650177" cy="3824904"/>
        </p:xfrm>
        <a:graphic>
          <a:graphicData uri="http://schemas.openxmlformats.org/drawingml/2006/table">
            <a:tbl>
              <a:tblPr/>
              <a:tblGrid>
                <a:gridCol w="3505201"/>
                <a:gridCol w="1524000"/>
                <a:gridCol w="1620976"/>
              </a:tblGrid>
              <a:tr h="44191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w Cen MT" panose="020B0602020104020603" pitchFamily="34" charset="0"/>
                          <a:ea typeface="MS PGothic" pitchFamily="34" charset="-128"/>
                        </a:rPr>
                        <a:t>Subscale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w Cen MT" panose="020B0602020104020603" pitchFamily="34" charset="0"/>
                          <a:ea typeface="MS PGothic" pitchFamily="34" charset="-128"/>
                        </a:rPr>
                        <a:t>Student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w Cen MT" panose="020B0602020104020603" pitchFamily="34" charset="0"/>
                          <a:ea typeface="MS PGothic" pitchFamily="34" charset="-128"/>
                        </a:rPr>
                        <a:t>Home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44191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w Cen MT" panose="020B0602020104020603" pitchFamily="34" charset="0"/>
                          <a:ea typeface="MS PGothic" pitchFamily="34" charset="-128"/>
                        </a:rPr>
                        <a:t>Cognitive and Behavioral Engagement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w Cen MT" panose="020B0602020104020603" pitchFamily="34" charset="0"/>
                        <a:ea typeface="MS PGothic" pitchFamily="34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w Cen MT" panose="020B0602020104020603" pitchFamily="34" charset="0"/>
                          <a:ea typeface="MS PGothic" pitchFamily="34" charset="-128"/>
                        </a:rPr>
                        <a:t>.84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w Cen MT" panose="020B0602020104020603" pitchFamily="34" charset="0"/>
                        <a:ea typeface="MS PGothic" pitchFamily="34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w Cen MT" panose="020B0602020104020603" pitchFamily="34" charset="0"/>
                          <a:ea typeface="MS PGothic" pitchFamily="34" charset="-128"/>
                        </a:rPr>
                        <a:t>.88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441912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w Cen MT" panose="020B0602020104020603" pitchFamily="34" charset="0"/>
                        </a:rPr>
                        <a:t>Emotional Engagement</a:t>
                      </a:r>
                      <a:endParaRPr lang="en-US" sz="24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w Cen MT" panose="020B0602020104020603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w Cen MT" panose="020B0602020104020603" pitchFamily="34" charset="0"/>
                        </a:rPr>
                        <a:t>.88</a:t>
                      </a:r>
                      <a:endParaRPr lang="en-US" sz="24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w Cen MT" panose="020B0602020104020603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w Cen MT" panose="020B0602020104020603" pitchFamily="34" charset="0"/>
                        </a:rPr>
                        <a:t>.91</a:t>
                      </a:r>
                      <a:endParaRPr lang="en-US" sz="24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w Cen MT" panose="020B0602020104020603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441912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w Cen MT" panose="020B0602020104020603" pitchFamily="34" charset="0"/>
                        </a:rPr>
                        <a:t>Verbal Bullying</a:t>
                      </a:r>
                      <a:endParaRPr lang="en-US" sz="24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w Cen MT" panose="020B0602020104020603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w Cen MT" panose="020B0602020104020603" pitchFamily="34" charset="0"/>
                        </a:rPr>
                        <a:t>.92</a:t>
                      </a:r>
                      <a:endParaRPr lang="en-US" sz="24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w Cen MT" panose="020B0602020104020603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w Cen MT" panose="020B0602020104020603" pitchFamily="34" charset="0"/>
                        </a:rPr>
                        <a:t>.92</a:t>
                      </a:r>
                      <a:endParaRPr lang="en-US" sz="24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w Cen MT" panose="020B0602020104020603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441912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w Cen MT" panose="020B0602020104020603" pitchFamily="34" charset="0"/>
                        </a:rPr>
                        <a:t>Physical Bullying</a:t>
                      </a:r>
                      <a:endParaRPr lang="en-US" sz="24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w Cen MT" panose="020B0602020104020603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w Cen MT" panose="020B0602020104020603" pitchFamily="34" charset="0"/>
                        </a:rPr>
                        <a:t>.87</a:t>
                      </a:r>
                      <a:endParaRPr lang="en-US" sz="24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w Cen MT" panose="020B0602020104020603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w Cen MT" panose="020B0602020104020603" pitchFamily="34" charset="0"/>
                        </a:rPr>
                        <a:t>.81</a:t>
                      </a:r>
                      <a:endParaRPr lang="en-US" sz="24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w Cen MT" panose="020B0602020104020603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441912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w Cen MT" panose="020B0602020104020603" pitchFamily="34" charset="0"/>
                        </a:rPr>
                        <a:t>Social/Relational Bullying</a:t>
                      </a:r>
                      <a:endParaRPr lang="en-US" sz="24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w Cen MT" panose="020B0602020104020603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w Cen MT" panose="020B0602020104020603" pitchFamily="34" charset="0"/>
                        </a:rPr>
                        <a:t>.91</a:t>
                      </a:r>
                      <a:endParaRPr lang="en-US" sz="24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w Cen MT" panose="020B0602020104020603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w Cen MT" panose="020B0602020104020603" pitchFamily="34" charset="0"/>
                        </a:rPr>
                        <a:t>.90</a:t>
                      </a:r>
                      <a:endParaRPr lang="en-US" sz="24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w Cen MT" panose="020B0602020104020603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441912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w Cen MT" panose="020B0602020104020603" pitchFamily="34" charset="0"/>
                        </a:rPr>
                        <a:t>Total Bullying</a:t>
                      </a:r>
                      <a:endParaRPr lang="en-US" sz="24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w Cen MT" panose="020B0602020104020603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FF0000"/>
                          </a:solidFill>
                          <a:latin typeface="Tw Cen MT" panose="020B0602020104020603" pitchFamily="34" charset="0"/>
                        </a:rPr>
                        <a:t>.95</a:t>
                      </a:r>
                      <a:endParaRPr lang="en-US" sz="2400" dirty="0">
                        <a:solidFill>
                          <a:srgbClr val="FF0000"/>
                        </a:solidFill>
                        <a:latin typeface="Tw Cen MT" panose="020B0602020104020603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FF0000"/>
                          </a:solidFill>
                          <a:latin typeface="Tw Cen MT" panose="020B0602020104020603" pitchFamily="34" charset="0"/>
                        </a:rPr>
                        <a:t>.94</a:t>
                      </a:r>
                      <a:endParaRPr lang="en-US" sz="2400" dirty="0">
                        <a:solidFill>
                          <a:srgbClr val="FF0000"/>
                        </a:solidFill>
                        <a:latin typeface="Tw Cen MT" panose="020B0602020104020603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441912"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w Cen MT" panose="020B0602020104020603" pitchFamily="34" charset="0"/>
                        </a:rPr>
                        <a:t>Cyberbullying</a:t>
                      </a:r>
                      <a:endParaRPr lang="en-US" sz="24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w Cen MT" panose="020B0602020104020603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w Cen MT" panose="020B0602020104020603" pitchFamily="34" charset="0"/>
                        </a:rPr>
                        <a:t>.91</a:t>
                      </a:r>
                      <a:endParaRPr lang="en-US" sz="24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w Cen MT" panose="020B0602020104020603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w Cen MT" panose="020B0602020104020603" pitchFamily="34" charset="0"/>
                        </a:rPr>
                        <a:t>N/A</a:t>
                      </a:r>
                      <a:endParaRPr lang="en-US" sz="24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w Cen MT" panose="020B0602020104020603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42497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6800"/>
            <a:ext cx="8229600" cy="1143000"/>
          </a:xfrm>
        </p:spPr>
        <p:txBody>
          <a:bodyPr>
            <a:normAutofit/>
          </a:bodyPr>
          <a:lstStyle/>
          <a:p>
            <a:r>
              <a:rPr lang="en-US" sz="5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0"/>
              </a:rPr>
              <a:t>Evidence of Validity?</a:t>
            </a:r>
            <a:endParaRPr lang="en-US" sz="5400" dirty="0">
              <a:solidFill>
                <a:schemeClr val="tx1">
                  <a:lumMod val="65000"/>
                  <a:lumOff val="35000"/>
                </a:schemeClr>
              </a:solidFill>
              <a:latin typeface="Tw Cen MT" panose="020B0602020104020603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819400"/>
            <a:ext cx="6095999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150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0"/>
              </a:rPr>
              <a:t>Agenda</a:t>
            </a:r>
            <a:endParaRPr lang="en-US" b="1" dirty="0">
              <a:solidFill>
                <a:schemeClr val="tx1">
                  <a:lumMod val="65000"/>
                  <a:lumOff val="35000"/>
                </a:schemeClr>
              </a:solidFill>
              <a:latin typeface="Tw Cen MT" panose="020B0602020104020603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23842146"/>
              </p:ext>
            </p:extLst>
          </p:nvPr>
        </p:nvGraphicFramePr>
        <p:xfrm>
          <a:off x="1219200" y="1600200"/>
          <a:ext cx="7010400" cy="326644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987827"/>
                <a:gridCol w="5022573"/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Time: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Topic: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000" i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9:00 – 9:45</a:t>
                      </a:r>
                      <a:endParaRPr lang="en-US" sz="2000" i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i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Overview of School Climate &amp; Delaware State-wide</a:t>
                      </a:r>
                      <a:r>
                        <a:rPr lang="en-US" sz="2000" i="0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 Results</a:t>
                      </a:r>
                      <a:endParaRPr lang="en-US" sz="2000" i="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000" i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9:45 – 10:15 </a:t>
                      </a:r>
                      <a:endParaRPr lang="en-US" sz="2000" i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i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School Climate Data Sharing</a:t>
                      </a:r>
                      <a:r>
                        <a:rPr lang="en-US" sz="2000" i="0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 &amp; Use</a:t>
                      </a:r>
                      <a:endParaRPr lang="en-US" sz="2000" i="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000" i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10:15 – 10:30</a:t>
                      </a:r>
                      <a:endParaRPr lang="en-US" sz="2000" i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i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Break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000" i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10:30 – 10:50</a:t>
                      </a:r>
                      <a:endParaRPr lang="en-US" sz="2000" i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i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Understanding</a:t>
                      </a:r>
                      <a:r>
                        <a:rPr lang="en-US" sz="2000" i="0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 Data Reports &amp; Interpretation Worksheets</a:t>
                      </a:r>
                      <a:endParaRPr lang="en-US" sz="2000" i="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000" i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10:50 – 12:00 </a:t>
                      </a:r>
                      <a:endParaRPr lang="en-US" sz="2000" i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i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Group Work on Interpreting your school’s scores.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477986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>
            <a:normAutofit/>
          </a:bodyPr>
          <a:lstStyle/>
          <a:p>
            <a:pPr marL="0" lvl="0" indent="0" defTabSz="457200" eaLnBrk="0" fontAlgn="base" hangingPunct="0">
              <a:spcBef>
                <a:spcPct val="20000"/>
              </a:spcBef>
              <a:spcAft>
                <a:spcPct val="0"/>
              </a:spcAft>
              <a:buClrTx/>
              <a:buSzTx/>
              <a:buNone/>
            </a:pPr>
            <a:endParaRPr lang="en-US" sz="2800" dirty="0">
              <a:solidFill>
                <a:schemeClr val="tx1">
                  <a:lumMod val="65000"/>
                  <a:lumOff val="35000"/>
                </a:schemeClr>
              </a:solidFill>
              <a:latin typeface="Tw Cen MT" panose="020B0602020104020603" pitchFamily="34" charset="0"/>
            </a:endParaRPr>
          </a:p>
          <a:p>
            <a:pPr marL="0" lvl="0" indent="0" defTabSz="457200" eaLnBrk="0" fontAlgn="base" hangingPunct="0">
              <a:spcBef>
                <a:spcPct val="20000"/>
              </a:spcBef>
              <a:spcAft>
                <a:spcPct val="0"/>
              </a:spcAft>
              <a:buClrTx/>
              <a:buSzTx/>
              <a:buNone/>
            </a:pPr>
            <a:r>
              <a:rPr lang="en-US" sz="28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0"/>
              </a:rPr>
              <a:t>See Technical Manual on Delaware PBS website</a:t>
            </a:r>
            <a:endParaRPr lang="en-US" sz="2800" i="1" dirty="0">
              <a:solidFill>
                <a:schemeClr val="tx1">
                  <a:lumMod val="65000"/>
                  <a:lumOff val="35000"/>
                </a:schemeClr>
              </a:solidFill>
              <a:latin typeface="Tw Cen MT" panose="020B0602020104020603" pitchFamily="34" charset="0"/>
            </a:endParaRPr>
          </a:p>
          <a:p>
            <a:pPr marL="0" indent="0">
              <a:buNone/>
            </a:pPr>
            <a:endParaRPr lang="en-US" sz="2400" dirty="0" smtClean="0">
              <a:latin typeface="Tw Cen MT"/>
              <a:cs typeface="Tw Cen MT"/>
            </a:endParaRPr>
          </a:p>
          <a:p>
            <a:pPr marL="571500" indent="-571500">
              <a:buNone/>
            </a:pPr>
            <a:r>
              <a:rPr lang="en-US" sz="2400" dirty="0" smtClean="0">
                <a:latin typeface="Tw Cen MT"/>
                <a:cs typeface="Tw Cen MT"/>
              </a:rPr>
              <a:t>Bear</a:t>
            </a:r>
            <a:r>
              <a:rPr lang="en-US" sz="2400" dirty="0">
                <a:latin typeface="Tw Cen MT"/>
                <a:cs typeface="Tw Cen MT"/>
              </a:rPr>
              <a:t>, G. G., Yang, C., </a:t>
            </a:r>
            <a:r>
              <a:rPr lang="en-US" sz="2400" dirty="0" err="1">
                <a:latin typeface="Tw Cen MT"/>
                <a:cs typeface="Tw Cen MT"/>
              </a:rPr>
              <a:t>Mantz</a:t>
            </a:r>
            <a:r>
              <a:rPr lang="en-US" sz="2400" dirty="0">
                <a:latin typeface="Tw Cen MT"/>
                <a:cs typeface="Tw Cen MT"/>
              </a:rPr>
              <a:t>, L., </a:t>
            </a:r>
            <a:r>
              <a:rPr lang="en-US" sz="2400" dirty="0" err="1">
                <a:latin typeface="Tw Cen MT"/>
                <a:cs typeface="Tw Cen MT"/>
              </a:rPr>
              <a:t>Pasipanodya</a:t>
            </a:r>
            <a:r>
              <a:rPr lang="en-US" sz="2400" dirty="0">
                <a:latin typeface="Tw Cen MT"/>
                <a:cs typeface="Tw Cen MT"/>
              </a:rPr>
              <a:t>, E., Boyer, D., &amp; Hearn, S. (2014). Technical manual for Delaware surveys of school climate, bullying victimization, student engagement, and positive, punitive, and social emotional learning techniques. </a:t>
            </a:r>
            <a:r>
              <a:rPr lang="en-US" sz="2400" dirty="0" smtClean="0">
                <a:latin typeface="Tw Cen MT"/>
                <a:cs typeface="Tw Cen MT"/>
              </a:rPr>
              <a:t> </a:t>
            </a:r>
          </a:p>
          <a:p>
            <a:pPr marL="571500" indent="-571500">
              <a:buNone/>
            </a:pPr>
            <a:r>
              <a:rPr lang="en-US" sz="2400" i="1" dirty="0">
                <a:latin typeface="Tw Cen MT"/>
                <a:cs typeface="Tw Cen MT"/>
              </a:rPr>
              <a:t>	</a:t>
            </a:r>
            <a:r>
              <a:rPr lang="en-US" sz="2400" i="1" dirty="0" smtClean="0">
                <a:latin typeface="Tw Cen MT"/>
                <a:cs typeface="Tw Cen MT"/>
                <a:hlinkClick r:id="rId3"/>
              </a:rPr>
              <a:t>http</a:t>
            </a:r>
            <a:r>
              <a:rPr lang="en-US" sz="2400" i="1" dirty="0">
                <a:latin typeface="Tw Cen MT"/>
                <a:cs typeface="Tw Cen MT"/>
                <a:hlinkClick r:id="rId3"/>
              </a:rPr>
              <a:t>://</a:t>
            </a:r>
            <a:r>
              <a:rPr lang="en-US" sz="2400" i="1" dirty="0" smtClean="0">
                <a:latin typeface="Tw Cen MT"/>
                <a:cs typeface="Tw Cen MT"/>
                <a:hlinkClick r:id="rId3"/>
              </a:rPr>
              <a:t>wordpress.oet.udel.edu/pbs/technical-manual-for-school-climate-surveys</a:t>
            </a:r>
            <a:endParaRPr lang="en-US" sz="2400" i="1" dirty="0" smtClean="0">
              <a:latin typeface="Tw Cen MT"/>
              <a:cs typeface="Tw Cen MT"/>
            </a:endParaRPr>
          </a:p>
          <a:p>
            <a:pPr marL="571500" indent="-571500">
              <a:buNone/>
            </a:pPr>
            <a:endParaRPr lang="en-US" sz="2400" dirty="0">
              <a:latin typeface="Tw Cen MT"/>
              <a:cs typeface="Tw Cen MT"/>
            </a:endParaRPr>
          </a:p>
          <a:p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5261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304800"/>
            <a:ext cx="8686799" cy="6324600"/>
          </a:xfrm>
        </p:spPr>
        <p:txBody>
          <a:bodyPr>
            <a:normAutofit fontScale="77500" lnSpcReduction="20000"/>
          </a:bodyPr>
          <a:lstStyle/>
          <a:p>
            <a:pPr marL="0" lvl="0" indent="0" defTabSz="4572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sz="3400" b="1" dirty="0">
                <a:latin typeface="Tw Cen MT" panose="020B0602020104020603" pitchFamily="34" charset="0"/>
              </a:rPr>
              <a:t>Peer-Reviewed Journals:</a:t>
            </a:r>
          </a:p>
          <a:p>
            <a:pPr marL="0" lvl="0" indent="0" defTabSz="4572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en-US" dirty="0" smtClean="0">
              <a:latin typeface="Tw Cen MT" panose="020B0602020104020603" pitchFamily="34" charset="0"/>
            </a:endParaRPr>
          </a:p>
          <a:p>
            <a:pPr marL="0" lvl="0" indent="0" defTabSz="4572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sz="2900" dirty="0" smtClean="0">
                <a:latin typeface="Tw Cen MT"/>
                <a:cs typeface="Tw Cen MT"/>
              </a:rPr>
              <a:t>Bear</a:t>
            </a:r>
            <a:r>
              <a:rPr lang="en-US" sz="2900" dirty="0">
                <a:latin typeface="Tw Cen MT"/>
                <a:cs typeface="Tw Cen MT"/>
              </a:rPr>
              <a:t>, G. G., Gaskins, C., Blank, J. , &amp; Chen, F. F. (2011). Delaware </a:t>
            </a:r>
            <a:r>
              <a:rPr lang="en-US" sz="2900" dirty="0" smtClean="0">
                <a:latin typeface="Tw Cen MT"/>
                <a:cs typeface="Tw Cen MT"/>
              </a:rPr>
              <a:t>School </a:t>
            </a:r>
            <a:r>
              <a:rPr lang="en-US" sz="2900" dirty="0">
                <a:latin typeface="Tw Cen MT"/>
                <a:cs typeface="Tw Cen MT"/>
              </a:rPr>
              <a:t>	Climate Survey-Student: Its factor structure, concurrent </a:t>
            </a:r>
            <a:r>
              <a:rPr lang="en-US" sz="2900" dirty="0" smtClean="0">
                <a:latin typeface="Tw Cen MT"/>
                <a:cs typeface="Tw Cen MT"/>
              </a:rPr>
              <a:t>validity</a:t>
            </a:r>
            <a:r>
              <a:rPr lang="en-US" sz="2900" dirty="0">
                <a:latin typeface="Tw Cen MT"/>
                <a:cs typeface="Tw Cen MT"/>
              </a:rPr>
              <a:t>, and 	</a:t>
            </a:r>
            <a:r>
              <a:rPr lang="en-US" sz="2900" dirty="0" smtClean="0">
                <a:latin typeface="Tw Cen MT"/>
                <a:cs typeface="Tw Cen MT"/>
              </a:rPr>
              <a:t>reliability.</a:t>
            </a:r>
            <a:r>
              <a:rPr lang="en-US" sz="2900" dirty="0">
                <a:latin typeface="Tw Cen MT"/>
                <a:cs typeface="Tw Cen MT"/>
              </a:rPr>
              <a:t> </a:t>
            </a:r>
            <a:r>
              <a:rPr lang="en-US" sz="2900" i="1" dirty="0" smtClean="0">
                <a:latin typeface="Tw Cen MT"/>
                <a:cs typeface="Tw Cen MT"/>
              </a:rPr>
              <a:t>Journal </a:t>
            </a:r>
            <a:r>
              <a:rPr lang="en-US" sz="2900" i="1" dirty="0">
                <a:latin typeface="Tw Cen MT"/>
                <a:cs typeface="Tw Cen MT"/>
              </a:rPr>
              <a:t>of School </a:t>
            </a:r>
            <a:r>
              <a:rPr lang="en-US" sz="2900" i="1" dirty="0" smtClean="0">
                <a:latin typeface="Tw Cen MT"/>
                <a:cs typeface="Tw Cen MT"/>
              </a:rPr>
              <a:t>Psychology</a:t>
            </a:r>
            <a:r>
              <a:rPr lang="en-US" sz="2900" dirty="0" smtClean="0">
                <a:latin typeface="Tw Cen MT"/>
                <a:cs typeface="Tw Cen MT"/>
              </a:rPr>
              <a:t>.</a:t>
            </a:r>
            <a:endParaRPr lang="en-US" sz="2900" dirty="0">
              <a:latin typeface="Tw Cen MT"/>
              <a:cs typeface="Tw Cen MT"/>
            </a:endParaRPr>
          </a:p>
          <a:p>
            <a:pPr marL="0" lvl="0" indent="0" defTabSz="4572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en-US" sz="2900" dirty="0" smtClean="0">
              <a:latin typeface="Tw Cen MT"/>
              <a:cs typeface="Tw Cen MT"/>
            </a:endParaRPr>
          </a:p>
          <a:p>
            <a:pPr marL="0" lvl="0" indent="0" defTabSz="4572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sz="2900" dirty="0" smtClean="0">
                <a:latin typeface="Tw Cen MT"/>
                <a:cs typeface="Tw Cen MT"/>
              </a:rPr>
              <a:t>Bear</a:t>
            </a:r>
            <a:r>
              <a:rPr lang="en-US" sz="2900" dirty="0">
                <a:latin typeface="Tw Cen MT"/>
                <a:cs typeface="Tw Cen MT"/>
              </a:rPr>
              <a:t>, G</a:t>
            </a:r>
            <a:r>
              <a:rPr lang="en-US" sz="2900" dirty="0" smtClean="0">
                <a:latin typeface="Tw Cen MT"/>
                <a:cs typeface="Tw Cen MT"/>
              </a:rPr>
              <a:t>., Yang</a:t>
            </a:r>
            <a:r>
              <a:rPr lang="en-US" sz="2900" dirty="0">
                <a:latin typeface="Tw Cen MT"/>
                <a:cs typeface="Tw Cen MT"/>
              </a:rPr>
              <a:t>, C., Pell, M., &amp; Gaskin, C. </a:t>
            </a:r>
            <a:r>
              <a:rPr lang="en-US" sz="2900" dirty="0" smtClean="0">
                <a:latin typeface="Tw Cen MT"/>
                <a:cs typeface="Tw Cen MT"/>
              </a:rPr>
              <a:t>(2014)</a:t>
            </a:r>
            <a:r>
              <a:rPr lang="en-US" sz="2900" dirty="0">
                <a:latin typeface="Tw Cen MT"/>
                <a:cs typeface="Tw Cen MT"/>
              </a:rPr>
              <a:t>.</a:t>
            </a:r>
            <a:r>
              <a:rPr lang="en-US" sz="2900" dirty="0" smtClean="0">
                <a:latin typeface="Tw Cen MT"/>
                <a:cs typeface="Tw Cen MT"/>
              </a:rPr>
              <a:t>Validation </a:t>
            </a:r>
            <a:r>
              <a:rPr lang="en-US" sz="2900" dirty="0">
                <a:latin typeface="Tw Cen MT"/>
                <a:cs typeface="Tw Cen MT"/>
              </a:rPr>
              <a:t>of a </a:t>
            </a:r>
            <a:r>
              <a:rPr lang="en-US" sz="2900" dirty="0" smtClean="0">
                <a:latin typeface="Tw Cen MT"/>
                <a:cs typeface="Tw Cen MT"/>
              </a:rPr>
              <a:t>brief 	measure </a:t>
            </a:r>
            <a:r>
              <a:rPr lang="en-US" sz="2900" dirty="0">
                <a:latin typeface="Tw Cen MT"/>
                <a:cs typeface="Tw Cen MT"/>
              </a:rPr>
              <a:t>of </a:t>
            </a:r>
            <a:r>
              <a:rPr lang="en-US" sz="2900" dirty="0" smtClean="0">
                <a:latin typeface="Tw Cen MT"/>
                <a:cs typeface="Tw Cen MT"/>
              </a:rPr>
              <a:t>teachers</a:t>
            </a:r>
            <a:r>
              <a:rPr lang="en-US" sz="2900" dirty="0">
                <a:latin typeface="Tw Cen MT"/>
                <a:cs typeface="Tw Cen MT"/>
              </a:rPr>
              <a:t>' perceptions of school climate:  </a:t>
            </a:r>
            <a:r>
              <a:rPr lang="en-US" sz="2900" dirty="0" smtClean="0">
                <a:latin typeface="Tw Cen MT"/>
                <a:cs typeface="Tw Cen MT"/>
              </a:rPr>
              <a:t>Relations </a:t>
            </a:r>
            <a:r>
              <a:rPr lang="en-US" sz="2900" dirty="0">
                <a:latin typeface="Tw Cen MT"/>
                <a:cs typeface="Tw Cen MT"/>
              </a:rPr>
              <a:t>to </a:t>
            </a:r>
            <a:r>
              <a:rPr lang="en-US" sz="2900" dirty="0" smtClean="0">
                <a:latin typeface="Tw Cen MT"/>
                <a:cs typeface="Tw Cen MT"/>
              </a:rPr>
              <a:t>student 	achievement and suspensions</a:t>
            </a:r>
            <a:r>
              <a:rPr lang="en-US" sz="2900" dirty="0">
                <a:latin typeface="Tw Cen MT"/>
                <a:cs typeface="Tw Cen MT"/>
              </a:rPr>
              <a:t>.  </a:t>
            </a:r>
            <a:r>
              <a:rPr lang="en-US" sz="2900" i="1" dirty="0">
                <a:latin typeface="Tw Cen MT"/>
                <a:cs typeface="Tw Cen MT"/>
              </a:rPr>
              <a:t>Learning </a:t>
            </a:r>
            <a:r>
              <a:rPr lang="en-US" sz="2900" i="1" dirty="0" smtClean="0">
                <a:latin typeface="Tw Cen MT"/>
                <a:cs typeface="Tw Cen MT"/>
              </a:rPr>
              <a:t>Environments Research.</a:t>
            </a:r>
          </a:p>
          <a:p>
            <a:pPr marL="0" lvl="0" indent="0" defTabSz="4572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en-US" sz="2900" dirty="0" smtClean="0">
              <a:latin typeface="Tw Cen MT"/>
              <a:cs typeface="Tw Cen MT"/>
            </a:endParaRPr>
          </a:p>
          <a:p>
            <a:pPr marL="0" lvl="0" indent="0" defTabSz="4572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sz="2900" dirty="0" smtClean="0">
                <a:latin typeface="Tw Cen MT"/>
                <a:cs typeface="Tw Cen MT"/>
              </a:rPr>
              <a:t>Bear</a:t>
            </a:r>
            <a:r>
              <a:rPr lang="en-US" sz="2900" dirty="0">
                <a:latin typeface="Tw Cen MT"/>
                <a:cs typeface="Tw Cen MT"/>
              </a:rPr>
              <a:t>, G.G., Yang, C., &amp; </a:t>
            </a:r>
            <a:r>
              <a:rPr lang="en-US" sz="2900" dirty="0" err="1">
                <a:latin typeface="Tw Cen MT"/>
                <a:cs typeface="Tw Cen MT"/>
              </a:rPr>
              <a:t>Pasipanodya</a:t>
            </a:r>
            <a:r>
              <a:rPr lang="en-US" sz="2900" dirty="0">
                <a:latin typeface="Tw Cen MT"/>
                <a:cs typeface="Tw Cen MT"/>
              </a:rPr>
              <a:t>, E. (2015).  Assessing school </a:t>
            </a:r>
            <a:r>
              <a:rPr lang="en-US" sz="2900" dirty="0" smtClean="0">
                <a:latin typeface="Tw Cen MT"/>
                <a:cs typeface="Tw Cen MT"/>
              </a:rPr>
              <a:t>	climate</a:t>
            </a:r>
            <a:r>
              <a:rPr lang="en-US" sz="2900" dirty="0">
                <a:latin typeface="Tw Cen MT"/>
                <a:cs typeface="Tw Cen MT"/>
              </a:rPr>
              <a:t>: </a:t>
            </a:r>
            <a:r>
              <a:rPr lang="en-US" sz="2900" dirty="0" smtClean="0">
                <a:latin typeface="Tw Cen MT"/>
                <a:cs typeface="Tw Cen MT"/>
              </a:rPr>
              <a:t>	Validation of </a:t>
            </a:r>
            <a:r>
              <a:rPr lang="en-US" sz="2900" dirty="0">
                <a:latin typeface="Tw Cen MT"/>
                <a:cs typeface="Tw Cen MT"/>
              </a:rPr>
              <a:t>a brief measure of the perceptions of </a:t>
            </a:r>
            <a:r>
              <a:rPr lang="en-US" sz="2900" dirty="0" smtClean="0">
                <a:latin typeface="Tw Cen MT"/>
                <a:cs typeface="Tw Cen MT"/>
              </a:rPr>
              <a:t>parents</a:t>
            </a:r>
            <a:r>
              <a:rPr lang="en-US" sz="2900" dirty="0">
                <a:latin typeface="Tw Cen MT"/>
                <a:cs typeface="Tw Cen MT"/>
              </a:rPr>
              <a:t>.</a:t>
            </a:r>
            <a:r>
              <a:rPr lang="en-US" sz="2900" i="1" dirty="0">
                <a:latin typeface="Tw Cen MT"/>
                <a:cs typeface="Tw Cen MT"/>
              </a:rPr>
              <a:t> Journal of </a:t>
            </a:r>
            <a:r>
              <a:rPr lang="en-US" sz="2900" i="1" dirty="0" smtClean="0">
                <a:latin typeface="Tw Cen MT"/>
                <a:cs typeface="Tw Cen MT"/>
              </a:rPr>
              <a:t>	</a:t>
            </a:r>
            <a:r>
              <a:rPr lang="en-US" sz="2900" i="1" dirty="0" err="1" smtClean="0">
                <a:latin typeface="Tw Cen MT"/>
                <a:cs typeface="Tw Cen MT"/>
              </a:rPr>
              <a:t>Psychoeducational</a:t>
            </a:r>
            <a:r>
              <a:rPr lang="en-US" sz="2900" i="1" dirty="0" smtClean="0">
                <a:latin typeface="Tw Cen MT"/>
                <a:cs typeface="Tw Cen MT"/>
              </a:rPr>
              <a:t> Assessment.</a:t>
            </a:r>
            <a:endParaRPr lang="en-US" sz="2900" dirty="0">
              <a:latin typeface="Tw Cen MT"/>
              <a:cs typeface="Tw Cen MT"/>
            </a:endParaRPr>
          </a:p>
          <a:p>
            <a:pPr marL="465138" lvl="0" indent="-465138" defTabSz="4572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en-US" sz="2900" dirty="0" smtClean="0">
              <a:latin typeface="Tw Cen MT"/>
              <a:cs typeface="Tw Cen MT"/>
            </a:endParaRPr>
          </a:p>
          <a:p>
            <a:pPr marL="465138" lvl="0" indent="-465138" defTabSz="4572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sz="2900" dirty="0" smtClean="0">
                <a:latin typeface="Tw Cen MT"/>
                <a:cs typeface="Tw Cen MT"/>
              </a:rPr>
              <a:t>Yang</a:t>
            </a:r>
            <a:r>
              <a:rPr lang="en-US" sz="2900" dirty="0">
                <a:latin typeface="Tw Cen MT"/>
                <a:cs typeface="Tw Cen MT"/>
              </a:rPr>
              <a:t>, C., Bear, G. G., Chen, F.F., Zhang, W., Blank, J.C., &amp; Huang, 	X.S. </a:t>
            </a:r>
            <a:r>
              <a:rPr lang="en-US" sz="2900" dirty="0" smtClean="0">
                <a:latin typeface="Tw Cen MT"/>
                <a:cs typeface="Tw Cen MT"/>
              </a:rPr>
              <a:t>(2013). Students</a:t>
            </a:r>
            <a:r>
              <a:rPr lang="ja-JP" altLang="en-US" sz="2900" dirty="0" smtClean="0">
                <a:latin typeface="Tw Cen MT"/>
                <a:cs typeface="Tw Cen MT"/>
              </a:rPr>
              <a:t>‘</a:t>
            </a:r>
            <a:r>
              <a:rPr lang="en-US" altLang="ja-JP" sz="2900" dirty="0" smtClean="0">
                <a:latin typeface="Tw Cen MT"/>
                <a:cs typeface="Tw Cen MT"/>
              </a:rPr>
              <a:t>perceptions </a:t>
            </a:r>
            <a:r>
              <a:rPr lang="en-US" altLang="ja-JP" sz="2900" dirty="0">
                <a:latin typeface="Tw Cen MT"/>
                <a:cs typeface="Tw Cen MT"/>
              </a:rPr>
              <a:t>of school climate in the </a:t>
            </a:r>
            <a:r>
              <a:rPr lang="en-US" altLang="ja-JP" sz="2900" dirty="0" smtClean="0">
                <a:latin typeface="Tw Cen MT"/>
                <a:cs typeface="Tw Cen MT"/>
              </a:rPr>
              <a:t>	U.S</a:t>
            </a:r>
            <a:r>
              <a:rPr lang="en-US" altLang="ja-JP" sz="2900" dirty="0">
                <a:latin typeface="Tw Cen MT"/>
                <a:cs typeface="Tw Cen MT"/>
              </a:rPr>
              <a:t>. and China. </a:t>
            </a:r>
            <a:r>
              <a:rPr lang="en-US" altLang="ja-JP" sz="2900" i="1" dirty="0" smtClean="0">
                <a:latin typeface="Tw Cen MT"/>
                <a:cs typeface="Tw Cen MT"/>
              </a:rPr>
              <a:t>School Psychology </a:t>
            </a:r>
            <a:r>
              <a:rPr lang="en-US" altLang="ja-JP" sz="2900" i="1" dirty="0">
                <a:latin typeface="Tw Cen MT"/>
                <a:cs typeface="Tw Cen MT"/>
              </a:rPr>
              <a:t>Quarterly</a:t>
            </a:r>
            <a:r>
              <a:rPr lang="en-US" altLang="ja-JP" sz="2900" i="1" dirty="0" smtClean="0">
                <a:latin typeface="Tw Cen MT"/>
                <a:cs typeface="Tw Cen MT"/>
              </a:rPr>
              <a:t>.</a:t>
            </a:r>
          </a:p>
          <a:p>
            <a:pPr marL="0" lvl="0" indent="0" defTabSz="4572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en-US" altLang="ja-JP" sz="2900" i="1" dirty="0" smtClean="0">
              <a:latin typeface="Tw Cen MT"/>
              <a:cs typeface="Tw Cen MT"/>
            </a:endParaRPr>
          </a:p>
          <a:p>
            <a:pPr marL="0" indent="0" defTabSz="4572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2900" dirty="0">
                <a:latin typeface="Tw Cen MT"/>
                <a:cs typeface="Tw Cen MT"/>
              </a:rPr>
              <a:t>Bear, G.G., </a:t>
            </a:r>
            <a:r>
              <a:rPr lang="en-US" sz="2900" dirty="0" err="1">
                <a:latin typeface="Tw Cen MT"/>
                <a:cs typeface="Tw Cen MT"/>
              </a:rPr>
              <a:t>Mantz</a:t>
            </a:r>
            <a:r>
              <a:rPr lang="en-US" sz="2900" dirty="0">
                <a:latin typeface="Tw Cen MT"/>
                <a:cs typeface="Tw Cen MT"/>
              </a:rPr>
              <a:t>, L., Glutting, J., Yang, C., &amp; Boyer, D. (2015). Differences </a:t>
            </a:r>
            <a:r>
              <a:rPr lang="en-US" sz="2900" dirty="0" smtClean="0">
                <a:latin typeface="Tw Cen MT"/>
                <a:cs typeface="Tw Cen MT"/>
              </a:rPr>
              <a:t>	in </a:t>
            </a:r>
            <a:r>
              <a:rPr lang="en-US" sz="2900" dirty="0">
                <a:latin typeface="Tw Cen MT"/>
                <a:cs typeface="Tw Cen MT"/>
              </a:rPr>
              <a:t>bullying victimization between students with and without </a:t>
            </a:r>
            <a:r>
              <a:rPr lang="en-US" sz="2900" dirty="0" smtClean="0">
                <a:latin typeface="Tw Cen MT"/>
                <a:cs typeface="Tw Cen MT"/>
              </a:rPr>
              <a:t>	disabilities</a:t>
            </a:r>
            <a:r>
              <a:rPr lang="en-US" sz="2900" dirty="0">
                <a:latin typeface="Tw Cen MT"/>
                <a:cs typeface="Tw Cen MT"/>
              </a:rPr>
              <a:t>. </a:t>
            </a:r>
            <a:r>
              <a:rPr lang="en-US" sz="2900" i="1" dirty="0">
                <a:latin typeface="Tw Cen MT"/>
                <a:cs typeface="Tw Cen MT"/>
              </a:rPr>
              <a:t>School Psychology Review</a:t>
            </a:r>
            <a:r>
              <a:rPr lang="en-US" sz="2900" dirty="0">
                <a:latin typeface="Tw Cen MT"/>
                <a:cs typeface="Tw Cen MT"/>
              </a:rPr>
              <a:t>.</a:t>
            </a:r>
          </a:p>
          <a:p>
            <a:pPr marL="0" lvl="0" indent="0" defTabSz="4572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en-US" altLang="ja-JP" i="1" dirty="0"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265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72888"/>
            <a:ext cx="8610600" cy="730624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0"/>
              </a:rPr>
              <a:t>Validity Screening Items on Student Survey</a:t>
            </a:r>
            <a:endParaRPr lang="en-US" sz="4000" b="1" dirty="0">
              <a:solidFill>
                <a:schemeClr val="tx1">
                  <a:lumMod val="65000"/>
                  <a:lumOff val="35000"/>
                </a:schemeClr>
              </a:solidFill>
              <a:latin typeface="Tw Cen MT" panose="020B06020201040206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76400"/>
            <a:ext cx="8042276" cy="495300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0"/>
              </a:rPr>
              <a:t>Items:</a:t>
            </a:r>
          </a:p>
          <a:p>
            <a:pPr marL="747713">
              <a:buClr>
                <a:schemeClr val="accent4"/>
              </a:buClr>
            </a:pP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0"/>
              </a:rPr>
              <a:t>“I 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0"/>
              </a:rPr>
              <a:t>am telling the truth in this survey</a:t>
            </a: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0"/>
              </a:rPr>
              <a:t>.”</a:t>
            </a:r>
            <a:endParaRPr lang="en-US" sz="2800" dirty="0">
              <a:solidFill>
                <a:schemeClr val="tx1">
                  <a:lumMod val="65000"/>
                  <a:lumOff val="35000"/>
                </a:schemeClr>
              </a:solidFill>
              <a:latin typeface="Tw Cen MT" panose="020B0602020104020603" pitchFamily="34" charset="0"/>
            </a:endParaRPr>
          </a:p>
          <a:p>
            <a:pPr marL="747713">
              <a:buClr>
                <a:schemeClr val="accent4"/>
              </a:buClr>
            </a:pP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0"/>
              </a:rPr>
              <a:t>“I 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0"/>
              </a:rPr>
              <a:t>answered all items truthfully on this survey</a:t>
            </a: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0"/>
              </a:rPr>
              <a:t>.”</a:t>
            </a:r>
          </a:p>
          <a:p>
            <a:pPr marL="0" indent="0">
              <a:buNone/>
            </a:pPr>
            <a:r>
              <a:rPr 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0"/>
              </a:rPr>
              <a:t>Results:</a:t>
            </a:r>
          </a:p>
          <a:p>
            <a:pPr marL="747713">
              <a:buClr>
                <a:schemeClr val="accent4"/>
              </a:buClr>
            </a:pP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0"/>
              </a:rPr>
              <a:t>6.4% (2,665) 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0"/>
              </a:rPr>
              <a:t>disagreed to </a:t>
            </a: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0"/>
              </a:rPr>
              <a:t>one or both items 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0"/>
              </a:rPr>
              <a:t>and thus were </a:t>
            </a: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0"/>
              </a:rPr>
              <a:t>deleted</a:t>
            </a:r>
          </a:p>
          <a:p>
            <a:pPr marL="747713">
              <a:buClr>
                <a:schemeClr val="accent4"/>
              </a:buClr>
            </a:pP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0"/>
              </a:rPr>
              <a:t>5.8% (2,388) did not respond to one or both items</a:t>
            </a:r>
            <a:endParaRPr lang="en-US" sz="2800" dirty="0">
              <a:solidFill>
                <a:schemeClr val="tx1">
                  <a:lumMod val="65000"/>
                  <a:lumOff val="35000"/>
                </a:schemeClr>
              </a:solidFill>
              <a:latin typeface="Tw Cen MT" panose="020B0602020104020603" pitchFamily="34" charset="0"/>
            </a:endParaRPr>
          </a:p>
          <a:p>
            <a:pPr marL="747713">
              <a:buClr>
                <a:schemeClr val="accent4"/>
              </a:buClr>
            </a:pP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0"/>
              </a:rPr>
              <a:t>“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0"/>
              </a:rPr>
              <a:t>Liars” scored significantly lower, </a:t>
            </a: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0"/>
              </a:rPr>
              <a:t>but 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0"/>
              </a:rPr>
              <a:t>their removal had very little impact on overall scores (about 1 tenth of a point)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9631" y="1203512"/>
            <a:ext cx="1698750" cy="1343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406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685800" y="990601"/>
            <a:ext cx="7620000" cy="1219200"/>
          </a:xfrm>
        </p:spPr>
        <p:txBody>
          <a:bodyPr>
            <a:noAutofit/>
          </a:bodyPr>
          <a:lstStyle/>
          <a:p>
            <a:r>
              <a:rPr lang="en-US" sz="54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anose="020B0602020104020603" pitchFamily="34" charset="0"/>
              </a:rPr>
              <a:t>2015 State-wide Results</a:t>
            </a:r>
            <a:endParaRPr lang="en-US" sz="5400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w Cen MT" panose="020B0602020104020603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7400" y="2247900"/>
            <a:ext cx="5334000" cy="415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260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4137" y="838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0"/>
              </a:rPr>
              <a:t>Might not be the scores you aimed for, but most were quite good.</a:t>
            </a:r>
            <a:endParaRPr lang="en-US" b="1" dirty="0">
              <a:solidFill>
                <a:schemeClr val="tx1">
                  <a:lumMod val="65000"/>
                  <a:lumOff val="35000"/>
                </a:schemeClr>
              </a:solidFill>
              <a:latin typeface="Tw Cen MT" panose="020B0602020104020603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1800" y="2895600"/>
            <a:ext cx="3187700" cy="255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895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0930534"/>
              </p:ext>
            </p:extLst>
          </p:nvPr>
        </p:nvGraphicFramePr>
        <p:xfrm>
          <a:off x="152399" y="228600"/>
          <a:ext cx="8839202" cy="4267200"/>
        </p:xfrm>
        <a:graphic>
          <a:graphicData uri="http://schemas.openxmlformats.org/drawingml/2006/table">
            <a:tbl>
              <a:tblPr/>
              <a:tblGrid>
                <a:gridCol w="5822921"/>
                <a:gridCol w="977789"/>
                <a:gridCol w="1056010"/>
                <a:gridCol w="982482"/>
              </a:tblGrid>
              <a:tr h="1120775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w Cen MT" panose="020B0602020104020603" pitchFamily="34" charset="0"/>
                          <a:ea typeface="ＭＳ Ｐゴシック" pitchFamily="34" charset="-128"/>
                        </a:rPr>
                        <a:t>For example: “I like this school.”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w Cen MT" panose="020B0602020104020603" pitchFamily="34" charset="0"/>
                          <a:ea typeface="ＭＳ Ｐゴシック" pitchFamily="34" charset="-128"/>
                        </a:rPr>
                        <a:t>Percent who Agreed or Agreed a lot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55625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w Cen MT" panose="020B0602020104020603" pitchFamily="34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w Cen MT" panose="020B0602020104020603" pitchFamily="34" charset="0"/>
                          <a:ea typeface="ＭＳ Ｐゴシック" pitchFamily="34" charset="-128"/>
                        </a:rPr>
                        <a:t>Elem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w Cen MT" panose="020B0602020104020603" pitchFamily="34" charset="0"/>
                          <a:ea typeface="ＭＳ Ｐゴシック" pitchFamily="34" charset="-128"/>
                        </a:rPr>
                        <a:t>School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w Cen MT" panose="020B0602020104020603" pitchFamily="34" charset="0"/>
                          <a:ea typeface="ＭＳ Ｐゴシック" pitchFamily="34" charset="-128"/>
                        </a:rPr>
                        <a:t>Middle School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w Cen MT" panose="020B0602020104020603" pitchFamily="34" charset="0"/>
                          <a:ea typeface="ＭＳ Ｐゴシック" pitchFamily="34" charset="-128"/>
                        </a:rPr>
                        <a:t>High School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7315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  <a:ea typeface="ＭＳ Ｐゴシック" pitchFamily="34" charset="-128"/>
                        </a:rPr>
                        <a:t>Teachers/Staff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smtClean="0">
                          <a:solidFill>
                            <a:srgbClr val="000000"/>
                          </a:solidFill>
                        </a:rPr>
                        <a:t>96%</a:t>
                      </a:r>
                      <a:endParaRPr lang="en-US" sz="2800" dirty="0">
                        <a:solidFill>
                          <a:srgbClr val="000000"/>
                        </a:solidFill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rgbClr val="000000"/>
                          </a:solidFill>
                        </a:rPr>
                        <a:t>91%</a:t>
                      </a:r>
                      <a:endParaRPr lang="en-US" sz="2800" dirty="0">
                        <a:solidFill>
                          <a:srgbClr val="000000"/>
                        </a:solidFill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rgbClr val="000000"/>
                          </a:solidFill>
                        </a:rPr>
                        <a:t>89%</a:t>
                      </a:r>
                      <a:endParaRPr lang="en-US" sz="2800" dirty="0">
                        <a:solidFill>
                          <a:srgbClr val="000000"/>
                        </a:solidFill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7315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  <a:ea typeface="ＭＳ Ｐゴシック" pitchFamily="34" charset="-128"/>
                        </a:rPr>
                        <a:t>Home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000000"/>
                          </a:solidFill>
                          <a:latin typeface="Tw Cen MT" panose="020B0602020104020603" pitchFamily="34" charset="0"/>
                        </a:rPr>
                        <a:t>96%</a:t>
                      </a:r>
                      <a:endParaRPr lang="en-US" sz="2800" dirty="0">
                        <a:solidFill>
                          <a:srgbClr val="000000"/>
                        </a:solidFill>
                        <a:latin typeface="Tw Cen MT" panose="020B0602020104020603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000000"/>
                          </a:solidFill>
                          <a:latin typeface="Tw Cen MT" panose="020B0602020104020603" pitchFamily="34" charset="0"/>
                        </a:rPr>
                        <a:t>87%</a:t>
                      </a:r>
                      <a:endParaRPr lang="en-US" sz="2800" dirty="0">
                        <a:solidFill>
                          <a:srgbClr val="000000"/>
                        </a:solidFill>
                        <a:latin typeface="Tw Cen MT" panose="020B0602020104020603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rgbClr val="000000"/>
                          </a:solidFill>
                        </a:rPr>
                        <a:t>82%</a:t>
                      </a:r>
                      <a:endParaRPr lang="en-US" sz="2800" dirty="0">
                        <a:solidFill>
                          <a:srgbClr val="000000"/>
                        </a:solidFill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7315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  <a:ea typeface="ＭＳ Ｐゴシック" pitchFamily="34" charset="-128"/>
                        </a:rPr>
                        <a:t>Students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smtClean="0">
                          <a:solidFill>
                            <a:srgbClr val="000000"/>
                          </a:solidFill>
                        </a:rPr>
                        <a:t>88</a:t>
                      </a:r>
                      <a:r>
                        <a:rPr lang="en-US" sz="2800" dirty="0" smtClean="0">
                          <a:solidFill>
                            <a:srgbClr val="000000"/>
                          </a:solidFill>
                        </a:rPr>
                        <a:t>%</a:t>
                      </a:r>
                      <a:endParaRPr lang="en-US" sz="2800" dirty="0">
                        <a:solidFill>
                          <a:srgbClr val="000000"/>
                        </a:solidFill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rgbClr val="000000"/>
                          </a:solidFill>
                        </a:rPr>
                        <a:t>71%</a:t>
                      </a:r>
                      <a:endParaRPr lang="en-US" sz="2800" dirty="0">
                        <a:solidFill>
                          <a:srgbClr val="000000"/>
                        </a:solidFill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rgbClr val="000000"/>
                          </a:solidFill>
                        </a:rPr>
                        <a:t>67%</a:t>
                      </a:r>
                      <a:endParaRPr lang="en-US" sz="2800" dirty="0">
                        <a:solidFill>
                          <a:srgbClr val="000000"/>
                        </a:solidFill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54591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Content Placeholder 2"/>
          <p:cNvSpPr>
            <a:spLocks noGrp="1"/>
          </p:cNvSpPr>
          <p:nvPr>
            <p:ph idx="1"/>
          </p:nvPr>
        </p:nvSpPr>
        <p:spPr>
          <a:xfrm>
            <a:off x="381000" y="2133600"/>
            <a:ext cx="8458200" cy="31242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0"/>
                <a:ea typeface="+mj-ea"/>
                <a:cs typeface="Times New Roman" pitchFamily="18" charset="0"/>
              </a:rPr>
              <a:t>Part I: School Climate Subscales</a:t>
            </a:r>
            <a:br>
              <a:rPr lang="en-US" sz="4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0"/>
                <a:ea typeface="+mj-ea"/>
                <a:cs typeface="Times New Roman" pitchFamily="18" charset="0"/>
              </a:rPr>
            </a:br>
            <a:endParaRPr lang="en-US" sz="2000" b="1" dirty="0" smtClean="0">
              <a:solidFill>
                <a:schemeClr val="tx1">
                  <a:lumMod val="65000"/>
                  <a:lumOff val="35000"/>
                </a:schemeClr>
              </a:solidFill>
              <a:latin typeface="Tw Cen MT" panose="020B0602020104020603" pitchFamily="34" charset="0"/>
              <a:ea typeface="+mj-ea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en-US" sz="4800" dirty="0" smtClean="0">
                <a:solidFill>
                  <a:schemeClr val="accent4"/>
                </a:solidFill>
                <a:latin typeface="Tw Cen MT" panose="020B0602020104020603" pitchFamily="34" charset="0"/>
                <a:ea typeface="+mj-ea"/>
                <a:cs typeface="Times New Roman" pitchFamily="18" charset="0"/>
              </a:rPr>
              <a:t>Student</a:t>
            </a:r>
            <a:r>
              <a:rPr lang="en-US" sz="4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0"/>
                <a:ea typeface="+mj-ea"/>
                <a:cs typeface="Times New Roman" pitchFamily="18" charset="0"/>
              </a:rPr>
              <a:t> </a:t>
            </a:r>
            <a:r>
              <a:rPr lang="en-US" sz="4800" dirty="0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0"/>
                <a:ea typeface="+mj-ea"/>
                <a:cs typeface="Times New Roman" pitchFamily="18" charset="0"/>
              </a:rPr>
              <a:t>Survey Results</a:t>
            </a:r>
            <a:endParaRPr lang="en-US" sz="3600" dirty="0" smtClean="0">
              <a:solidFill>
                <a:schemeClr val="tx1">
                  <a:lumMod val="65000"/>
                  <a:lumOff val="35000"/>
                </a:schemeClr>
              </a:solidFill>
              <a:latin typeface="Tw Cen MT" panose="020B0602020104020603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0" y="2828836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2286000" y="2828836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28600" y="457200"/>
            <a:ext cx="8523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0"/>
              </a:rPr>
              <a:t>Total School Climate by Student Grade</a:t>
            </a:r>
            <a:endParaRPr lang="en-US" sz="3600" b="1" dirty="0">
              <a:solidFill>
                <a:schemeClr val="tx1">
                  <a:lumMod val="65000"/>
                  <a:lumOff val="35000"/>
                </a:schemeClr>
              </a:solidFill>
              <a:latin typeface="Tw Cen MT" panose="020B0602020104020603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010400" y="2274838"/>
            <a:ext cx="2362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i="1" dirty="0" smtClean="0">
                <a:latin typeface="Tw Cen MT" panose="020B0602020104020603" pitchFamily="34" charset="0"/>
                <a:cs typeface="Arial" pitchFamily="34" charset="0"/>
              </a:rPr>
              <a:t>Student perceptions tend to decrease, especially from elementary to middle school </a:t>
            </a:r>
            <a:endParaRPr lang="en-US" i="1" dirty="0">
              <a:latin typeface="Tw Cen MT" panose="020B0602020104020603" pitchFamily="34" charset="0"/>
              <a:cs typeface="Arial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147429"/>
            <a:ext cx="6705600" cy="558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7217" name="Group 7"/>
          <p:cNvGrpSpPr>
            <a:grpSpLocks/>
          </p:cNvGrpSpPr>
          <p:nvPr/>
        </p:nvGrpSpPr>
        <p:grpSpPr bwMode="auto">
          <a:xfrm>
            <a:off x="152400" y="5867402"/>
            <a:ext cx="7883515" cy="3884618"/>
            <a:chOff x="-2463577" y="5357778"/>
            <a:chExt cx="7883159" cy="2504661"/>
          </a:xfrm>
        </p:grpSpPr>
        <p:grpSp>
          <p:nvGrpSpPr>
            <p:cNvPr id="137219" name="Group 8"/>
            <p:cNvGrpSpPr>
              <a:grpSpLocks/>
            </p:cNvGrpSpPr>
            <p:nvPr/>
          </p:nvGrpSpPr>
          <p:grpSpPr bwMode="auto">
            <a:xfrm>
              <a:off x="-2295743" y="5357779"/>
              <a:ext cx="7715325" cy="582268"/>
              <a:chOff x="-2295743" y="5357779"/>
              <a:chExt cx="7715325" cy="582268"/>
            </a:xfrm>
          </p:grpSpPr>
          <p:sp>
            <p:nvSpPr>
              <p:cNvPr id="24" name="Rectangle 23"/>
              <p:cNvSpPr>
                <a:spLocks noChangeArrowheads="1"/>
              </p:cNvSpPr>
              <p:nvPr/>
            </p:nvSpPr>
            <p:spPr bwMode="auto">
              <a:xfrm flipV="1">
                <a:off x="5256076" y="5408499"/>
                <a:ext cx="163506" cy="149325"/>
              </a:xfrm>
              <a:prstGeom prst="rect">
                <a:avLst/>
              </a:prstGeom>
              <a:solidFill>
                <a:srgbClr val="00206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blurRad="63500" dist="23000" dir="5400000" rotWithShape="0">
                  <a:srgbClr val="000000">
                    <a:alpha val="34998"/>
                  </a:srgbClr>
                </a:outerShdw>
              </a:effectLst>
            </p:spPr>
            <p:txBody>
              <a:bodyPr anchor="ctr"/>
              <a:lstStyle/>
              <a:p>
                <a:pPr algn="ctr" defTabSz="457200"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37229" name="TextBox 24"/>
              <p:cNvSpPr txBox="1">
                <a:spLocks noChangeArrowheads="1"/>
              </p:cNvSpPr>
              <p:nvPr/>
            </p:nvSpPr>
            <p:spPr bwMode="auto">
              <a:xfrm>
                <a:off x="-2275125" y="5357779"/>
                <a:ext cx="2265279" cy="4619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 defTabSz="457200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200" b="1" dirty="0" smtClean="0">
                    <a:solidFill>
                      <a:prstClr val="black"/>
                    </a:solidFill>
                  </a:rPr>
                  <a:t>Teacher-Student </a:t>
                </a:r>
                <a:br>
                  <a:rPr lang="en-US" sz="1200" b="1" dirty="0" smtClean="0">
                    <a:solidFill>
                      <a:prstClr val="black"/>
                    </a:solidFill>
                  </a:rPr>
                </a:br>
                <a:r>
                  <a:rPr lang="en-US" sz="1200" b="1" dirty="0" smtClean="0">
                    <a:solidFill>
                      <a:prstClr val="black"/>
                    </a:solidFill>
                  </a:rPr>
                  <a:t>Relations</a:t>
                </a:r>
              </a:p>
            </p:txBody>
          </p:sp>
          <p:sp>
            <p:nvSpPr>
              <p:cNvPr id="26" name="Rectangle 25"/>
              <p:cNvSpPr>
                <a:spLocks noChangeArrowheads="1"/>
              </p:cNvSpPr>
              <p:nvPr/>
            </p:nvSpPr>
            <p:spPr bwMode="auto">
              <a:xfrm flipV="1">
                <a:off x="3414671" y="5408499"/>
                <a:ext cx="163505" cy="147737"/>
              </a:xfrm>
              <a:prstGeom prst="rect">
                <a:avLst/>
              </a:prstGeom>
              <a:solidFill>
                <a:srgbClr val="00B05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blurRad="63500" dist="23000" dir="5400000" rotWithShape="0">
                  <a:srgbClr val="000000">
                    <a:alpha val="34998"/>
                  </a:srgbClr>
                </a:outerShdw>
              </a:effectLst>
            </p:spPr>
            <p:txBody>
              <a:bodyPr anchor="ctr"/>
              <a:lstStyle/>
              <a:p>
                <a:pPr algn="ctr" defTabSz="457200"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37231" name="TextBox 26"/>
              <p:cNvSpPr txBox="1">
                <a:spLocks noChangeArrowheads="1"/>
              </p:cNvSpPr>
              <p:nvPr/>
            </p:nvSpPr>
            <p:spPr bwMode="auto">
              <a:xfrm>
                <a:off x="-2295743" y="5663048"/>
                <a:ext cx="2000586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 defTabSz="457200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200" b="1" dirty="0" smtClean="0">
                    <a:solidFill>
                      <a:prstClr val="black"/>
                    </a:solidFill>
                  </a:rPr>
                  <a:t>Student Relations</a:t>
                </a:r>
              </a:p>
            </p:txBody>
          </p:sp>
        </p:grpSp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 flipV="1">
              <a:off x="-2463577" y="5406911"/>
              <a:ext cx="163506" cy="14932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blurRad="63500" dist="23000" dir="5400000" rotWithShape="0">
                <a:srgbClr val="000000">
                  <a:alpha val="34998"/>
                </a:srgbClr>
              </a:outerShdw>
            </a:effectLst>
          </p:spPr>
          <p:txBody>
            <a:bodyPr anchor="ctr"/>
            <a:lstStyle/>
            <a:p>
              <a:pPr algn="ctr" defTabSz="457200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37221" name="TextBox 10"/>
            <p:cNvSpPr txBox="1">
              <a:spLocks noChangeArrowheads="1"/>
            </p:cNvSpPr>
            <p:nvPr/>
          </p:nvSpPr>
          <p:spPr bwMode="auto">
            <a:xfrm>
              <a:off x="-543222" y="5357778"/>
              <a:ext cx="2000586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defTabSz="457200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dirty="0" smtClean="0">
                  <a:solidFill>
                    <a:prstClr val="black"/>
                  </a:solidFill>
                </a:rPr>
                <a:t>Respect for Diversity</a:t>
              </a:r>
            </a:p>
          </p:txBody>
        </p:sp>
        <p:sp>
          <p:nvSpPr>
            <p:cNvPr id="12" name="Rectangle 11"/>
            <p:cNvSpPr>
              <a:spLocks noChangeArrowheads="1"/>
            </p:cNvSpPr>
            <p:nvPr/>
          </p:nvSpPr>
          <p:spPr bwMode="auto">
            <a:xfrm flipV="1">
              <a:off x="-2459248" y="5699762"/>
              <a:ext cx="163506" cy="149326"/>
            </a:xfrm>
            <a:prstGeom prst="rect">
              <a:avLst/>
            </a:prstGeom>
            <a:solidFill>
              <a:srgbClr val="C4BD97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blurRad="63500" dist="23000" dir="5400000" rotWithShape="0">
                <a:srgbClr val="000000">
                  <a:alpha val="34998"/>
                </a:srgbClr>
              </a:outerShdw>
            </a:effectLst>
          </p:spPr>
          <p:txBody>
            <a:bodyPr anchor="ctr"/>
            <a:lstStyle/>
            <a:p>
              <a:pPr algn="ctr" defTabSz="457200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37223" name="TextBox 12"/>
            <p:cNvSpPr txBox="1">
              <a:spLocks noChangeArrowheads="1"/>
            </p:cNvSpPr>
            <p:nvPr/>
          </p:nvSpPr>
          <p:spPr bwMode="auto">
            <a:xfrm>
              <a:off x="-543222" y="5649685"/>
              <a:ext cx="2883677" cy="297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defTabSz="457200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dirty="0" smtClean="0">
                  <a:solidFill>
                    <a:prstClr val="black"/>
                  </a:solidFill>
                </a:rPr>
                <a:t>Student Engagement </a:t>
              </a:r>
            </a:p>
            <a:p>
              <a:pPr defTabSz="457200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dirty="0" smtClean="0">
                  <a:solidFill>
                    <a:prstClr val="black"/>
                  </a:solidFill>
                </a:rPr>
                <a:t>School-wide</a:t>
              </a:r>
            </a:p>
          </p:txBody>
        </p:sp>
        <p:sp>
          <p:nvSpPr>
            <p:cNvPr id="14" name="Rectangle 13"/>
            <p:cNvSpPr>
              <a:spLocks noChangeArrowheads="1"/>
            </p:cNvSpPr>
            <p:nvPr/>
          </p:nvSpPr>
          <p:spPr bwMode="auto">
            <a:xfrm flipV="1">
              <a:off x="-695614" y="5699762"/>
              <a:ext cx="163505" cy="149326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blurRad="63500" dist="23000" dir="5400000" rotWithShape="0">
                <a:srgbClr val="000000">
                  <a:alpha val="34998"/>
                </a:srgbClr>
              </a:outerShdw>
            </a:effectLst>
          </p:spPr>
          <p:txBody>
            <a:bodyPr anchor="ctr"/>
            <a:lstStyle/>
            <a:p>
              <a:pPr algn="ctr" defTabSz="457200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5" name="Rectangle 14"/>
            <p:cNvSpPr>
              <a:spLocks noChangeArrowheads="1"/>
            </p:cNvSpPr>
            <p:nvPr/>
          </p:nvSpPr>
          <p:spPr bwMode="auto">
            <a:xfrm flipV="1">
              <a:off x="-695615" y="5406911"/>
              <a:ext cx="163506" cy="149326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blurRad="63500" dist="23000" dir="5400000" rotWithShape="0">
                <a:srgbClr val="000000">
                  <a:alpha val="34998"/>
                </a:srgbClr>
              </a:outerShdw>
            </a:effectLst>
          </p:spPr>
          <p:txBody>
            <a:bodyPr anchor="ctr"/>
            <a:lstStyle/>
            <a:p>
              <a:pPr algn="ctr" defTabSz="457200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37226" name="TextBox 15"/>
            <p:cNvSpPr txBox="1">
              <a:spLocks noChangeArrowheads="1"/>
            </p:cNvSpPr>
            <p:nvPr/>
          </p:nvSpPr>
          <p:spPr bwMode="auto">
            <a:xfrm>
              <a:off x="1437890" y="5357778"/>
              <a:ext cx="1879623" cy="1785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defTabSz="457200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dirty="0" smtClean="0">
                  <a:solidFill>
                    <a:prstClr val="black"/>
                  </a:solidFill>
                </a:rPr>
                <a:t>Clarity of Expectations</a:t>
              </a:r>
            </a:p>
          </p:txBody>
        </p:sp>
        <p:sp>
          <p:nvSpPr>
            <p:cNvPr id="137227" name="TextBox 16"/>
            <p:cNvSpPr txBox="1">
              <a:spLocks noChangeArrowheads="1"/>
            </p:cNvSpPr>
            <p:nvPr/>
          </p:nvSpPr>
          <p:spPr bwMode="auto">
            <a:xfrm>
              <a:off x="433836" y="7585440"/>
              <a:ext cx="2883677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defTabSz="457200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dirty="0" smtClean="0">
                  <a:solidFill>
                    <a:prstClr val="black"/>
                  </a:solidFill>
                </a:rPr>
                <a:t>Fairness of Rules</a:t>
              </a:r>
            </a:p>
          </p:txBody>
        </p:sp>
      </p:grpSp>
      <p:sp>
        <p:nvSpPr>
          <p:cNvPr id="20" name="Rectangle 19"/>
          <p:cNvSpPr>
            <a:spLocks noChangeArrowheads="1"/>
          </p:cNvSpPr>
          <p:nvPr/>
        </p:nvSpPr>
        <p:spPr bwMode="auto">
          <a:xfrm flipV="1">
            <a:off x="3951288" y="5938755"/>
            <a:ext cx="163512" cy="229134"/>
          </a:xfrm>
          <a:prstGeom prst="rect">
            <a:avLst/>
          </a:prstGeom>
          <a:solidFill>
            <a:srgbClr val="CC00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 flipV="1">
            <a:off x="3962400" y="6400266"/>
            <a:ext cx="163512" cy="229134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TextBox 15"/>
          <p:cNvSpPr txBox="1">
            <a:spLocks noChangeArrowheads="1"/>
          </p:cNvSpPr>
          <p:nvPr/>
        </p:nvSpPr>
        <p:spPr bwMode="auto">
          <a:xfrm>
            <a:off x="4114800" y="6340861"/>
            <a:ext cx="155630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 b="1" dirty="0" smtClean="0">
                <a:solidFill>
                  <a:prstClr val="black"/>
                </a:solidFill>
              </a:rPr>
              <a:t>Fairness of Rules</a:t>
            </a:r>
          </a:p>
        </p:txBody>
      </p:sp>
      <p:sp>
        <p:nvSpPr>
          <p:cNvPr id="23" name="TextBox 15"/>
          <p:cNvSpPr txBox="1">
            <a:spLocks noChangeArrowheads="1"/>
          </p:cNvSpPr>
          <p:nvPr/>
        </p:nvSpPr>
        <p:spPr bwMode="auto">
          <a:xfrm>
            <a:off x="6172200" y="5867400"/>
            <a:ext cx="155630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 b="1" dirty="0" smtClean="0">
                <a:solidFill>
                  <a:prstClr val="black"/>
                </a:solidFill>
              </a:rPr>
              <a:t>School Safety</a:t>
            </a:r>
          </a:p>
        </p:txBody>
      </p:sp>
      <p:sp>
        <p:nvSpPr>
          <p:cNvPr id="27" name="Rectangle 26"/>
          <p:cNvSpPr>
            <a:spLocks noChangeArrowheads="1"/>
          </p:cNvSpPr>
          <p:nvPr/>
        </p:nvSpPr>
        <p:spPr bwMode="auto">
          <a:xfrm flipV="1">
            <a:off x="6019800" y="6397804"/>
            <a:ext cx="163512" cy="229134"/>
          </a:xfrm>
          <a:prstGeom prst="rect">
            <a:avLst/>
          </a:prstGeom>
          <a:solidFill>
            <a:srgbClr val="FFC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8" name="TextBox 15"/>
          <p:cNvSpPr txBox="1">
            <a:spLocks noChangeArrowheads="1"/>
          </p:cNvSpPr>
          <p:nvPr/>
        </p:nvSpPr>
        <p:spPr bwMode="auto">
          <a:xfrm>
            <a:off x="6172200" y="6338113"/>
            <a:ext cx="187306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 b="1" dirty="0" smtClean="0">
                <a:solidFill>
                  <a:prstClr val="black"/>
                </a:solidFill>
              </a:rPr>
              <a:t>Bullying School-wide</a:t>
            </a:r>
          </a:p>
        </p:txBody>
      </p:sp>
      <p:sp>
        <p:nvSpPr>
          <p:cNvPr id="29" name="TextBox 15"/>
          <p:cNvSpPr txBox="1">
            <a:spLocks noChangeArrowheads="1"/>
          </p:cNvSpPr>
          <p:nvPr/>
        </p:nvSpPr>
        <p:spPr bwMode="auto">
          <a:xfrm>
            <a:off x="8045267" y="5868502"/>
            <a:ext cx="102253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 b="1" dirty="0" smtClean="0">
                <a:solidFill>
                  <a:prstClr val="black"/>
                </a:solidFill>
              </a:rPr>
              <a:t>Total School Climate</a:t>
            </a:r>
          </a:p>
        </p:txBody>
      </p:sp>
      <p:sp>
        <p:nvSpPr>
          <p:cNvPr id="3" name="Rectangle 2"/>
          <p:cNvSpPr/>
          <p:nvPr/>
        </p:nvSpPr>
        <p:spPr>
          <a:xfrm>
            <a:off x="2286000" y="2828836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340861" y="177225"/>
            <a:ext cx="85232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0"/>
              </a:rPr>
              <a:t>Grade Level Differences: Student Survey 2015</a:t>
            </a:r>
            <a:endParaRPr lang="en-US" sz="3200" b="1" dirty="0">
              <a:solidFill>
                <a:schemeClr val="tx1">
                  <a:lumMod val="65000"/>
                  <a:lumOff val="35000"/>
                </a:schemeClr>
              </a:solidFill>
              <a:latin typeface="Tw Cen MT" panose="020B0602020104020603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17"/>
          <a:stretch/>
        </p:blipFill>
        <p:spPr bwMode="auto">
          <a:xfrm>
            <a:off x="298192" y="685800"/>
            <a:ext cx="8221340" cy="5059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3570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7217" name="Group 7"/>
          <p:cNvGrpSpPr>
            <a:grpSpLocks/>
          </p:cNvGrpSpPr>
          <p:nvPr/>
        </p:nvGrpSpPr>
        <p:grpSpPr bwMode="auto">
          <a:xfrm>
            <a:off x="152400" y="5867402"/>
            <a:ext cx="7883515" cy="3884618"/>
            <a:chOff x="-2463577" y="5357778"/>
            <a:chExt cx="7883159" cy="2504661"/>
          </a:xfrm>
        </p:grpSpPr>
        <p:grpSp>
          <p:nvGrpSpPr>
            <p:cNvPr id="137219" name="Group 8"/>
            <p:cNvGrpSpPr>
              <a:grpSpLocks/>
            </p:cNvGrpSpPr>
            <p:nvPr/>
          </p:nvGrpSpPr>
          <p:grpSpPr bwMode="auto">
            <a:xfrm>
              <a:off x="-2295743" y="5357779"/>
              <a:ext cx="7715325" cy="582268"/>
              <a:chOff x="-2295743" y="5357779"/>
              <a:chExt cx="7715325" cy="582268"/>
            </a:xfrm>
          </p:grpSpPr>
          <p:sp>
            <p:nvSpPr>
              <p:cNvPr id="24" name="Rectangle 23"/>
              <p:cNvSpPr>
                <a:spLocks noChangeArrowheads="1"/>
              </p:cNvSpPr>
              <p:nvPr/>
            </p:nvSpPr>
            <p:spPr bwMode="auto">
              <a:xfrm flipV="1">
                <a:off x="5256076" y="5408499"/>
                <a:ext cx="163506" cy="149325"/>
              </a:xfrm>
              <a:prstGeom prst="rect">
                <a:avLst/>
              </a:prstGeom>
              <a:solidFill>
                <a:srgbClr val="00206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blurRad="63500" dist="23000" dir="5400000" rotWithShape="0">
                  <a:srgbClr val="000000">
                    <a:alpha val="34998"/>
                  </a:srgbClr>
                </a:outerShdw>
              </a:effectLst>
            </p:spPr>
            <p:txBody>
              <a:bodyPr anchor="ctr"/>
              <a:lstStyle/>
              <a:p>
                <a:pPr algn="ctr" defTabSz="457200"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37229" name="TextBox 24"/>
              <p:cNvSpPr txBox="1">
                <a:spLocks noChangeArrowheads="1"/>
              </p:cNvSpPr>
              <p:nvPr/>
            </p:nvSpPr>
            <p:spPr bwMode="auto">
              <a:xfrm>
                <a:off x="-2275125" y="5357779"/>
                <a:ext cx="2265279" cy="4619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 defTabSz="457200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200" b="1" dirty="0" smtClean="0">
                    <a:solidFill>
                      <a:prstClr val="black"/>
                    </a:solidFill>
                  </a:rPr>
                  <a:t>Teacher-Student </a:t>
                </a:r>
                <a:br>
                  <a:rPr lang="en-US" sz="1200" b="1" dirty="0" smtClean="0">
                    <a:solidFill>
                      <a:prstClr val="black"/>
                    </a:solidFill>
                  </a:rPr>
                </a:br>
                <a:r>
                  <a:rPr lang="en-US" sz="1200" b="1" dirty="0" smtClean="0">
                    <a:solidFill>
                      <a:prstClr val="black"/>
                    </a:solidFill>
                  </a:rPr>
                  <a:t>Relations</a:t>
                </a:r>
              </a:p>
            </p:txBody>
          </p:sp>
          <p:sp>
            <p:nvSpPr>
              <p:cNvPr id="26" name="Rectangle 25"/>
              <p:cNvSpPr>
                <a:spLocks noChangeArrowheads="1"/>
              </p:cNvSpPr>
              <p:nvPr/>
            </p:nvSpPr>
            <p:spPr bwMode="auto">
              <a:xfrm flipV="1">
                <a:off x="3414671" y="5408499"/>
                <a:ext cx="163505" cy="147737"/>
              </a:xfrm>
              <a:prstGeom prst="rect">
                <a:avLst/>
              </a:prstGeom>
              <a:solidFill>
                <a:srgbClr val="00B05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blurRad="63500" dist="23000" dir="5400000" rotWithShape="0">
                  <a:srgbClr val="000000">
                    <a:alpha val="34998"/>
                  </a:srgbClr>
                </a:outerShdw>
              </a:effectLst>
            </p:spPr>
            <p:txBody>
              <a:bodyPr anchor="ctr"/>
              <a:lstStyle/>
              <a:p>
                <a:pPr algn="ctr" defTabSz="457200"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37231" name="TextBox 26"/>
              <p:cNvSpPr txBox="1">
                <a:spLocks noChangeArrowheads="1"/>
              </p:cNvSpPr>
              <p:nvPr/>
            </p:nvSpPr>
            <p:spPr bwMode="auto">
              <a:xfrm>
                <a:off x="-2295743" y="5663048"/>
                <a:ext cx="2000586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 defTabSz="457200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200" b="1" dirty="0" smtClean="0">
                    <a:solidFill>
                      <a:prstClr val="black"/>
                    </a:solidFill>
                  </a:rPr>
                  <a:t>Student Relations</a:t>
                </a:r>
              </a:p>
            </p:txBody>
          </p:sp>
        </p:grpSp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 flipV="1">
              <a:off x="-2463577" y="5406911"/>
              <a:ext cx="163506" cy="14932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blurRad="63500" dist="23000" dir="5400000" rotWithShape="0">
                <a:srgbClr val="000000">
                  <a:alpha val="34998"/>
                </a:srgbClr>
              </a:outerShdw>
            </a:effectLst>
          </p:spPr>
          <p:txBody>
            <a:bodyPr anchor="ctr"/>
            <a:lstStyle/>
            <a:p>
              <a:pPr algn="ctr" defTabSz="457200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37221" name="TextBox 10"/>
            <p:cNvSpPr txBox="1">
              <a:spLocks noChangeArrowheads="1"/>
            </p:cNvSpPr>
            <p:nvPr/>
          </p:nvSpPr>
          <p:spPr bwMode="auto">
            <a:xfrm>
              <a:off x="-543222" y="5357778"/>
              <a:ext cx="2000586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defTabSz="457200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dirty="0" smtClean="0">
                  <a:solidFill>
                    <a:prstClr val="black"/>
                  </a:solidFill>
                </a:rPr>
                <a:t>Respect for Diversity</a:t>
              </a:r>
            </a:p>
          </p:txBody>
        </p:sp>
        <p:sp>
          <p:nvSpPr>
            <p:cNvPr id="12" name="Rectangle 11"/>
            <p:cNvSpPr>
              <a:spLocks noChangeArrowheads="1"/>
            </p:cNvSpPr>
            <p:nvPr/>
          </p:nvSpPr>
          <p:spPr bwMode="auto">
            <a:xfrm flipV="1">
              <a:off x="-2459248" y="5699762"/>
              <a:ext cx="163506" cy="149326"/>
            </a:xfrm>
            <a:prstGeom prst="rect">
              <a:avLst/>
            </a:prstGeom>
            <a:solidFill>
              <a:srgbClr val="C4BD97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blurRad="63500" dist="23000" dir="5400000" rotWithShape="0">
                <a:srgbClr val="000000">
                  <a:alpha val="34998"/>
                </a:srgbClr>
              </a:outerShdw>
            </a:effectLst>
          </p:spPr>
          <p:txBody>
            <a:bodyPr anchor="ctr"/>
            <a:lstStyle/>
            <a:p>
              <a:pPr algn="ctr" defTabSz="457200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37223" name="TextBox 12"/>
            <p:cNvSpPr txBox="1">
              <a:spLocks noChangeArrowheads="1"/>
            </p:cNvSpPr>
            <p:nvPr/>
          </p:nvSpPr>
          <p:spPr bwMode="auto">
            <a:xfrm>
              <a:off x="-543222" y="5649685"/>
              <a:ext cx="2883677" cy="297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defTabSz="457200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dirty="0" smtClean="0">
                  <a:solidFill>
                    <a:prstClr val="black"/>
                  </a:solidFill>
                </a:rPr>
                <a:t>Student Engagement </a:t>
              </a:r>
            </a:p>
            <a:p>
              <a:pPr defTabSz="457200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dirty="0" smtClean="0">
                  <a:solidFill>
                    <a:prstClr val="black"/>
                  </a:solidFill>
                </a:rPr>
                <a:t>School-wide</a:t>
              </a:r>
            </a:p>
          </p:txBody>
        </p:sp>
        <p:sp>
          <p:nvSpPr>
            <p:cNvPr id="14" name="Rectangle 13"/>
            <p:cNvSpPr>
              <a:spLocks noChangeArrowheads="1"/>
            </p:cNvSpPr>
            <p:nvPr/>
          </p:nvSpPr>
          <p:spPr bwMode="auto">
            <a:xfrm flipV="1">
              <a:off x="-695614" y="5699762"/>
              <a:ext cx="163505" cy="149326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blurRad="63500" dist="23000" dir="5400000" rotWithShape="0">
                <a:srgbClr val="000000">
                  <a:alpha val="34998"/>
                </a:srgbClr>
              </a:outerShdw>
            </a:effectLst>
          </p:spPr>
          <p:txBody>
            <a:bodyPr anchor="ctr"/>
            <a:lstStyle/>
            <a:p>
              <a:pPr algn="ctr" defTabSz="457200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5" name="Rectangle 14"/>
            <p:cNvSpPr>
              <a:spLocks noChangeArrowheads="1"/>
            </p:cNvSpPr>
            <p:nvPr/>
          </p:nvSpPr>
          <p:spPr bwMode="auto">
            <a:xfrm flipV="1">
              <a:off x="-695615" y="5406911"/>
              <a:ext cx="163506" cy="149326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blurRad="63500" dist="23000" dir="5400000" rotWithShape="0">
                <a:srgbClr val="000000">
                  <a:alpha val="34998"/>
                </a:srgbClr>
              </a:outerShdw>
            </a:effectLst>
          </p:spPr>
          <p:txBody>
            <a:bodyPr anchor="ctr"/>
            <a:lstStyle/>
            <a:p>
              <a:pPr algn="ctr" defTabSz="457200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37226" name="TextBox 15"/>
            <p:cNvSpPr txBox="1">
              <a:spLocks noChangeArrowheads="1"/>
            </p:cNvSpPr>
            <p:nvPr/>
          </p:nvSpPr>
          <p:spPr bwMode="auto">
            <a:xfrm>
              <a:off x="1437890" y="5357778"/>
              <a:ext cx="1879623" cy="1785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defTabSz="457200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dirty="0" smtClean="0">
                  <a:solidFill>
                    <a:prstClr val="black"/>
                  </a:solidFill>
                </a:rPr>
                <a:t>Clarity of Expectations</a:t>
              </a:r>
            </a:p>
          </p:txBody>
        </p:sp>
        <p:sp>
          <p:nvSpPr>
            <p:cNvPr id="137227" name="TextBox 16"/>
            <p:cNvSpPr txBox="1">
              <a:spLocks noChangeArrowheads="1"/>
            </p:cNvSpPr>
            <p:nvPr/>
          </p:nvSpPr>
          <p:spPr bwMode="auto">
            <a:xfrm>
              <a:off x="433836" y="7585440"/>
              <a:ext cx="2883677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defTabSz="457200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dirty="0" smtClean="0">
                  <a:solidFill>
                    <a:prstClr val="black"/>
                  </a:solidFill>
                </a:rPr>
                <a:t>Fairness of Rules</a:t>
              </a:r>
            </a:p>
          </p:txBody>
        </p:sp>
      </p:grpSp>
      <p:sp>
        <p:nvSpPr>
          <p:cNvPr id="2" name="Rectangle 1"/>
          <p:cNvSpPr/>
          <p:nvPr/>
        </p:nvSpPr>
        <p:spPr>
          <a:xfrm>
            <a:off x="2286000" y="2828836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 flipV="1">
            <a:off x="3951288" y="5938755"/>
            <a:ext cx="163512" cy="229134"/>
          </a:xfrm>
          <a:prstGeom prst="rect">
            <a:avLst/>
          </a:prstGeom>
          <a:solidFill>
            <a:srgbClr val="CC00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 flipV="1">
            <a:off x="3962400" y="6400266"/>
            <a:ext cx="163512" cy="229134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TextBox 15"/>
          <p:cNvSpPr txBox="1">
            <a:spLocks noChangeArrowheads="1"/>
          </p:cNvSpPr>
          <p:nvPr/>
        </p:nvSpPr>
        <p:spPr bwMode="auto">
          <a:xfrm>
            <a:off x="4114800" y="6340861"/>
            <a:ext cx="155630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 b="1" dirty="0" smtClean="0">
                <a:solidFill>
                  <a:prstClr val="black"/>
                </a:solidFill>
              </a:rPr>
              <a:t>Fairness of Rules</a:t>
            </a:r>
          </a:p>
        </p:txBody>
      </p:sp>
      <p:sp>
        <p:nvSpPr>
          <p:cNvPr id="23" name="TextBox 15"/>
          <p:cNvSpPr txBox="1">
            <a:spLocks noChangeArrowheads="1"/>
          </p:cNvSpPr>
          <p:nvPr/>
        </p:nvSpPr>
        <p:spPr bwMode="auto">
          <a:xfrm>
            <a:off x="6172200" y="5867400"/>
            <a:ext cx="155630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 b="1" dirty="0" smtClean="0">
                <a:solidFill>
                  <a:prstClr val="black"/>
                </a:solidFill>
              </a:rPr>
              <a:t>School Safety</a:t>
            </a:r>
          </a:p>
        </p:txBody>
      </p:sp>
      <p:sp>
        <p:nvSpPr>
          <p:cNvPr id="27" name="Rectangle 26"/>
          <p:cNvSpPr>
            <a:spLocks noChangeArrowheads="1"/>
          </p:cNvSpPr>
          <p:nvPr/>
        </p:nvSpPr>
        <p:spPr bwMode="auto">
          <a:xfrm flipV="1">
            <a:off x="6019800" y="6397804"/>
            <a:ext cx="163512" cy="229134"/>
          </a:xfrm>
          <a:prstGeom prst="rect">
            <a:avLst/>
          </a:prstGeom>
          <a:solidFill>
            <a:srgbClr val="FFC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8" name="TextBox 15"/>
          <p:cNvSpPr txBox="1">
            <a:spLocks noChangeArrowheads="1"/>
          </p:cNvSpPr>
          <p:nvPr/>
        </p:nvSpPr>
        <p:spPr bwMode="auto">
          <a:xfrm>
            <a:off x="6172200" y="6338113"/>
            <a:ext cx="187306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 b="1" dirty="0" smtClean="0">
                <a:solidFill>
                  <a:prstClr val="black"/>
                </a:solidFill>
              </a:rPr>
              <a:t>Bullying School-wide</a:t>
            </a:r>
          </a:p>
        </p:txBody>
      </p:sp>
      <p:sp>
        <p:nvSpPr>
          <p:cNvPr id="29" name="TextBox 15"/>
          <p:cNvSpPr txBox="1">
            <a:spLocks noChangeArrowheads="1"/>
          </p:cNvSpPr>
          <p:nvPr/>
        </p:nvSpPr>
        <p:spPr bwMode="auto">
          <a:xfrm>
            <a:off x="8045267" y="5868502"/>
            <a:ext cx="102253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 b="1" dirty="0" smtClean="0">
                <a:solidFill>
                  <a:prstClr val="black"/>
                </a:solidFill>
              </a:rPr>
              <a:t>Total School Climate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10364" y="325270"/>
            <a:ext cx="85232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0"/>
              </a:rPr>
              <a:t>Racial Differences: Student Survey 2015</a:t>
            </a:r>
            <a:endParaRPr lang="en-US" sz="3200" b="1" dirty="0">
              <a:solidFill>
                <a:schemeClr val="tx1">
                  <a:lumMod val="65000"/>
                  <a:lumOff val="35000"/>
                </a:schemeClr>
              </a:solidFill>
              <a:latin typeface="Tw Cen MT" panose="020B0602020104020603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86000" y="2828836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286000" y="2828836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3"/>
          <a:srcRect b="39687"/>
          <a:stretch/>
        </p:blipFill>
        <p:spPr>
          <a:xfrm>
            <a:off x="-1" y="1066800"/>
            <a:ext cx="9086389" cy="464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2625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457200"/>
            <a:ext cx="8686800" cy="6705600"/>
          </a:xfrm>
        </p:spPr>
        <p:txBody>
          <a:bodyPr/>
          <a:lstStyle/>
          <a:p>
            <a:pPr algn="ctr">
              <a:buNone/>
              <a:tabLst>
                <a:tab pos="2286000" algn="l"/>
              </a:tabLst>
              <a:defRPr/>
            </a:pPr>
            <a:r>
              <a:rPr lang="en-US" sz="4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0"/>
                <a:ea typeface="Calibri" pitchFamily="34" charset="0"/>
                <a:cs typeface="Times New Roman" pitchFamily="18" charset="0"/>
              </a:rPr>
              <a:t>Why is school climate important?</a:t>
            </a:r>
          </a:p>
          <a:p>
            <a:pPr>
              <a:buFont typeface="Arial" pitchFamily="34" charset="0"/>
              <a:buNone/>
              <a:tabLst>
                <a:tab pos="2286000" algn="l"/>
              </a:tabLst>
              <a:defRPr/>
            </a:pPr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0"/>
                <a:ea typeface="Calibri" pitchFamily="34" charset="0"/>
                <a:cs typeface="Times New Roman" pitchFamily="18" charset="0"/>
              </a:rPr>
              <a:t>	</a:t>
            </a:r>
          </a:p>
          <a:p>
            <a:pPr>
              <a:buFont typeface="Arial" pitchFamily="34" charset="0"/>
              <a:buNone/>
              <a:tabLst>
                <a:tab pos="2286000" algn="l"/>
              </a:tabLst>
              <a:defRPr/>
            </a:pPr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0"/>
                <a:ea typeface="Calibri" pitchFamily="34" charset="0"/>
                <a:cs typeface="Times New Roman" pitchFamily="18" charset="0"/>
              </a:rPr>
              <a:t>School Climate is linked to a wide range of academic, behavioral, and socio-emotional outcomes for students:</a:t>
            </a:r>
          </a:p>
          <a:p>
            <a:pPr marL="865188" lvl="5" indent="-457200">
              <a:buFontTx/>
              <a:buChar char="•"/>
              <a:tabLst>
                <a:tab pos="2286000" algn="l"/>
              </a:tabLst>
              <a:defRPr/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0"/>
                <a:ea typeface="Calibri" pitchFamily="34" charset="0"/>
                <a:cs typeface="Times New Roman" pitchFamily="18" charset="0"/>
              </a:rPr>
              <a:t>Academic achievement </a:t>
            </a:r>
            <a:endParaRPr lang="en-US" sz="2400" dirty="0" smtClean="0">
              <a:solidFill>
                <a:schemeClr val="tx1">
                  <a:lumMod val="65000"/>
                  <a:lumOff val="35000"/>
                </a:schemeClr>
              </a:solidFill>
              <a:latin typeface="Tw Cen MT" panose="020B0602020104020603" pitchFamily="34" charset="0"/>
              <a:cs typeface="Arial" charset="0"/>
            </a:endParaRPr>
          </a:p>
          <a:p>
            <a:pPr marL="865188" lvl="5" indent="-457200">
              <a:buFontTx/>
              <a:buChar char="•"/>
              <a:tabLst>
                <a:tab pos="2286000" algn="l"/>
              </a:tabLst>
              <a:defRPr/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0"/>
                <a:cs typeface="Calibri" pitchFamily="34" charset="0"/>
              </a:rPr>
              <a:t>Student 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0"/>
                <a:cs typeface="Arial" charset="0"/>
              </a:rPr>
              <a:t>academic, social, and personal attitudes and motives </a:t>
            </a:r>
          </a:p>
          <a:p>
            <a:pPr marL="865188" lvl="5" indent="-457200">
              <a:buFontTx/>
              <a:buChar char="•"/>
              <a:tabLst>
                <a:tab pos="2286000" algn="l"/>
              </a:tabLst>
              <a:defRPr/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0"/>
                <a:cs typeface="Calibri" pitchFamily="34" charset="0"/>
              </a:rPr>
              <a:t>Attendance and school avoidance</a:t>
            </a:r>
            <a:endParaRPr lang="en-US" sz="2400" dirty="0" smtClean="0">
              <a:solidFill>
                <a:schemeClr val="tx1">
                  <a:lumMod val="65000"/>
                  <a:lumOff val="35000"/>
                </a:schemeClr>
              </a:solidFill>
              <a:latin typeface="Tw Cen MT" panose="020B0602020104020603" pitchFamily="34" charset="0"/>
              <a:cs typeface="Arial" charset="0"/>
            </a:endParaRPr>
          </a:p>
          <a:p>
            <a:pPr marL="865188" lvl="5" indent="-457200">
              <a:buFontTx/>
              <a:buChar char="•"/>
              <a:tabLst>
                <a:tab pos="2286000" algn="l"/>
              </a:tabLst>
              <a:defRPr/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0"/>
                <a:cs typeface="Calibri" pitchFamily="34" charset="0"/>
              </a:rPr>
              <a:t>Behavior problems, delinquency, victimization</a:t>
            </a:r>
          </a:p>
          <a:p>
            <a:pPr marL="865188" lvl="5" indent="-457200">
              <a:buFontTx/>
              <a:buChar char="•"/>
              <a:tabLst>
                <a:tab pos="2286000" algn="l"/>
              </a:tabLst>
              <a:defRPr/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0"/>
                <a:cs typeface="Arial" charset="0"/>
              </a:rPr>
              <a:t>Emotional well-being</a:t>
            </a:r>
            <a:endParaRPr lang="en-US" sz="2400" dirty="0" smtClean="0">
              <a:solidFill>
                <a:schemeClr val="tx1">
                  <a:lumMod val="65000"/>
                  <a:lumOff val="35000"/>
                </a:schemeClr>
              </a:solidFill>
              <a:latin typeface="Tw Cen MT" panose="020B0602020104020603" pitchFamily="34" charset="0"/>
              <a:cs typeface="Calibri" pitchFamily="34" charset="0"/>
            </a:endParaRPr>
          </a:p>
          <a:p>
            <a:pPr>
              <a:lnSpc>
                <a:spcPct val="80000"/>
              </a:lnSpc>
              <a:buFontTx/>
              <a:buNone/>
              <a:defRPr/>
            </a:pPr>
            <a:endParaRPr lang="en-US" sz="2400" b="1" dirty="0" smtClean="0">
              <a:solidFill>
                <a:schemeClr val="tx1">
                  <a:lumMod val="65000"/>
                  <a:lumOff val="35000"/>
                </a:schemeClr>
              </a:solidFill>
              <a:latin typeface="Tw Cen MT" panose="020B0602020104020603" pitchFamily="34" charset="0"/>
            </a:endParaRPr>
          </a:p>
          <a:p>
            <a:pPr>
              <a:lnSpc>
                <a:spcPct val="80000"/>
              </a:lnSpc>
              <a:buFontTx/>
              <a:buNone/>
              <a:defRPr/>
            </a:pPr>
            <a:endParaRPr lang="en-US" sz="2400" b="1" dirty="0" smtClean="0">
              <a:solidFill>
                <a:schemeClr val="tx1">
                  <a:lumMod val="65000"/>
                  <a:lumOff val="35000"/>
                </a:schemeClr>
              </a:solidFill>
              <a:latin typeface="Tw Cen MT" panose="020B0602020104020603" pitchFamily="34" charset="0"/>
            </a:endParaRPr>
          </a:p>
          <a:p>
            <a:pPr>
              <a:lnSpc>
                <a:spcPct val="80000"/>
              </a:lnSpc>
              <a:buFontTx/>
              <a:buNone/>
              <a:defRPr/>
            </a:pPr>
            <a:endParaRPr lang="en-US" sz="2400" b="1" dirty="0" smtClean="0">
              <a:solidFill>
                <a:schemeClr val="tx1">
                  <a:lumMod val="65000"/>
                  <a:lumOff val="35000"/>
                </a:schemeClr>
              </a:solidFill>
              <a:latin typeface="Tw Cen MT" panose="020B0602020104020603" pitchFamily="34" charset="0"/>
            </a:endParaRPr>
          </a:p>
          <a:p>
            <a:pPr lvl="1">
              <a:lnSpc>
                <a:spcPct val="80000"/>
              </a:lnSpc>
              <a:defRPr/>
            </a:pPr>
            <a:endParaRPr lang="en-US" sz="1400" i="1" dirty="0" smtClean="0">
              <a:solidFill>
                <a:schemeClr val="tx1">
                  <a:lumMod val="65000"/>
                  <a:lumOff val="35000"/>
                </a:schemeClr>
              </a:solidFill>
              <a:latin typeface="Tw Cen MT" panose="020B0602020104020603" pitchFamily="34" charset="0"/>
            </a:endParaRPr>
          </a:p>
          <a:p>
            <a:pPr>
              <a:defRPr/>
            </a:pP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Tw Cen MT" panose="020B0602020104020603" pitchFamily="34" charset="0"/>
            </a:endParaRPr>
          </a:p>
        </p:txBody>
      </p:sp>
      <p:pic>
        <p:nvPicPr>
          <p:cNvPr id="6148" name="Object 3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34034" y="4572000"/>
            <a:ext cx="25908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9837633"/>
              </p:ext>
            </p:extLst>
          </p:nvPr>
        </p:nvGraphicFramePr>
        <p:xfrm>
          <a:off x="143691" y="381000"/>
          <a:ext cx="8915400" cy="6163945"/>
        </p:xfrm>
        <a:graphic>
          <a:graphicData uri="http://schemas.openxmlformats.org/drawingml/2006/table">
            <a:tbl>
              <a:tblPr/>
              <a:tblGrid>
                <a:gridCol w="5723709"/>
                <a:gridCol w="1135627"/>
                <a:gridCol w="1065113"/>
                <a:gridCol w="990951"/>
              </a:tblGrid>
              <a:tr h="83820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w Cen MT" panose="020B0602020104020603" pitchFamily="34" charset="0"/>
                          <a:ea typeface="ＭＳ Ｐゴシック" pitchFamily="34" charset="-128"/>
                        </a:rPr>
                        <a:t>Sample subscale responses associated with student scores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w Cen MT" panose="020B0602020104020603" pitchFamily="34" charset="0"/>
                          <a:ea typeface="ＭＳ Ｐゴシック" pitchFamily="34" charset="-128"/>
                        </a:rPr>
                        <a:t>(Part I: School Climate)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w Cen MT" panose="020B0602020104020603" pitchFamily="34" charset="0"/>
                          <a:ea typeface="ＭＳ Ｐゴシック" pitchFamily="34" charset="-128"/>
                        </a:rPr>
                        <a:t>Percent who Agreed or Agreed a lot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55625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w Cen MT" panose="020B0602020104020603" pitchFamily="34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w Cen MT" panose="020B0602020104020603" pitchFamily="34" charset="0"/>
                          <a:ea typeface="ＭＳ Ｐゴシック" pitchFamily="34" charset="-128"/>
                        </a:rPr>
                        <a:t>Elem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w Cen MT" panose="020B0602020104020603" pitchFamily="34" charset="0"/>
                          <a:ea typeface="ＭＳ Ｐゴシック" pitchFamily="34" charset="-128"/>
                        </a:rPr>
                        <a:t>School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w Cen MT" panose="020B0602020104020603" pitchFamily="34" charset="0"/>
                          <a:ea typeface="ＭＳ Ｐゴシック" pitchFamily="34" charset="-128"/>
                        </a:rPr>
                        <a:t>Middle School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w Cen MT" panose="020B0602020104020603" pitchFamily="34" charset="0"/>
                          <a:ea typeface="ＭＳ Ｐゴシック" pitchFamily="34" charset="-128"/>
                        </a:rPr>
                        <a:t>High School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555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w Cen MT" panose="020B0602020104020603" pitchFamily="34" charset="0"/>
                          <a:ea typeface="ＭＳ Ｐゴシック" pitchFamily="34" charset="-128"/>
                        </a:rPr>
                        <a:t>Teacher-Student Relations</a:t>
                      </a:r>
                    </a:p>
                    <a:p>
                      <a:pPr marL="2349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w Cen MT" panose="020B0602020104020603" pitchFamily="34" charset="0"/>
                          <a:ea typeface="ＭＳ Ｐゴシック" pitchFamily="34" charset="-128"/>
                        </a:rPr>
                        <a:t>7. Teachers care about their students.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w Cen MT" panose="020B0602020104020603" pitchFamily="34" charset="0"/>
                      </a:endParaRPr>
                    </a:p>
                    <a:p>
                      <a:pPr algn="ctr"/>
                      <a:r>
                        <a:rPr lang="en-US" sz="20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w Cen MT" panose="020B0602020104020603" pitchFamily="34" charset="0"/>
                        </a:rPr>
                        <a:t>95.6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w Cen MT" panose="020B0602020104020603" pitchFamily="34" charset="0"/>
                      </a:endParaRPr>
                    </a:p>
                    <a:p>
                      <a:pPr algn="ctr"/>
                      <a:r>
                        <a:rPr lang="en-US" sz="20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w Cen MT" panose="020B0602020104020603" pitchFamily="34" charset="0"/>
                        </a:rPr>
                        <a:t>85.8</a:t>
                      </a:r>
                      <a:endParaRPr lang="en-US" sz="20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w Cen MT" panose="020B0602020104020603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w Cen MT" panose="020B0602020104020603" pitchFamily="34" charset="0"/>
                      </a:endParaRPr>
                    </a:p>
                    <a:p>
                      <a:pPr algn="ctr"/>
                      <a:r>
                        <a:rPr lang="en-US" sz="20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w Cen MT" panose="020B0602020104020603" pitchFamily="34" charset="0"/>
                        </a:rPr>
                        <a:t>76.4</a:t>
                      </a:r>
                      <a:endParaRPr lang="en-US" sz="20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w Cen MT" panose="020B0602020104020603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555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w Cen MT" panose="020B0602020104020603" pitchFamily="34" charset="0"/>
                          <a:ea typeface="ＭＳ Ｐゴシック" pitchFamily="34" charset="-128"/>
                        </a:rPr>
                        <a:t>Student–Student Relations</a:t>
                      </a:r>
                    </a:p>
                    <a:p>
                      <a:pPr marL="2349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w Cen MT" panose="020B0602020104020603" pitchFamily="34" charset="0"/>
                          <a:ea typeface="ＭＳ Ｐゴシック" pitchFamily="34" charset="-128"/>
                        </a:rPr>
                        <a:t>11. Students are friendly with each other.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w Cen MT" panose="020B0602020104020603" pitchFamily="34" charset="0"/>
                      </a:endParaRPr>
                    </a:p>
                    <a:p>
                      <a:pPr algn="ctr"/>
                      <a:r>
                        <a:rPr lang="en-US" sz="20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w Cen MT" panose="020B0602020104020603" pitchFamily="34" charset="0"/>
                        </a:rPr>
                        <a:t>75.8</a:t>
                      </a:r>
                      <a:endParaRPr lang="en-US" sz="20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w Cen MT" panose="020B0602020104020603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w Cen MT" panose="020B0602020104020603" pitchFamily="34" charset="0"/>
                      </a:endParaRPr>
                    </a:p>
                    <a:p>
                      <a:pPr algn="ctr"/>
                      <a:r>
                        <a:rPr lang="en-US" sz="20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w Cen MT" panose="020B0602020104020603" pitchFamily="34" charset="0"/>
                        </a:rPr>
                        <a:t>59.7</a:t>
                      </a:r>
                      <a:endParaRPr lang="en-US" sz="20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w Cen MT" panose="020B0602020104020603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w Cen MT" panose="020B0602020104020603" pitchFamily="34" charset="0"/>
                      </a:endParaRPr>
                    </a:p>
                    <a:p>
                      <a:pPr algn="ctr"/>
                      <a:r>
                        <a:rPr lang="en-US" sz="20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w Cen MT" panose="020B0602020104020603" pitchFamily="34" charset="0"/>
                        </a:rPr>
                        <a:t>62.5</a:t>
                      </a:r>
                      <a:endParaRPr lang="en-US" sz="20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w Cen MT" panose="020B0602020104020603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555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w Cen MT" panose="020B0602020104020603" pitchFamily="34" charset="0"/>
                          <a:ea typeface="ＭＳ Ｐゴシック" pitchFamily="34" charset="-128"/>
                        </a:rPr>
                        <a:t>Student Engagement School-wide</a:t>
                      </a:r>
                    </a:p>
                    <a:p>
                      <a:pPr marL="2349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w Cen MT" panose="020B0602020104020603" pitchFamily="34" charset="0"/>
                          <a:ea typeface="ＭＳ Ｐゴシック" pitchFamily="34" charset="-128"/>
                        </a:rPr>
                        <a:t>29.  Most students work hard to get good grades.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w Cen MT" panose="020B0602020104020603" pitchFamily="34" charset="0"/>
                      </a:endParaRPr>
                    </a:p>
                    <a:p>
                      <a:pPr algn="ctr"/>
                      <a:r>
                        <a:rPr lang="en-US" sz="20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w Cen MT" panose="020B0602020104020603" pitchFamily="34" charset="0"/>
                        </a:rPr>
                        <a:t>91.6</a:t>
                      </a:r>
                      <a:endParaRPr lang="en-US" sz="20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w Cen MT" panose="020B0602020104020603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w Cen MT" panose="020B0602020104020603" pitchFamily="34" charset="0"/>
                      </a:endParaRPr>
                    </a:p>
                    <a:p>
                      <a:pPr algn="ctr"/>
                      <a:r>
                        <a:rPr lang="en-US" sz="20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w Cen MT" panose="020B0602020104020603" pitchFamily="34" charset="0"/>
                        </a:rPr>
                        <a:t>75.9</a:t>
                      </a:r>
                      <a:endParaRPr lang="en-US" sz="20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w Cen MT" panose="020B0602020104020603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w Cen MT" panose="020B0602020104020603" pitchFamily="34" charset="0"/>
                      </a:endParaRPr>
                    </a:p>
                    <a:p>
                      <a:pPr algn="ctr"/>
                      <a:r>
                        <a:rPr lang="en-US" sz="20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w Cen MT" panose="020B0602020104020603" pitchFamily="34" charset="0"/>
                        </a:rPr>
                        <a:t>66.8</a:t>
                      </a:r>
                      <a:endParaRPr lang="en-US" sz="20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w Cen MT" panose="020B0602020104020603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4794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w Cen MT" panose="020B0602020104020603" pitchFamily="34" charset="0"/>
                          <a:ea typeface="ＭＳ Ｐゴシック" pitchFamily="34" charset="-128"/>
                        </a:rPr>
                        <a:t>Clarity of Expectations</a:t>
                      </a:r>
                    </a:p>
                    <a:p>
                      <a:pPr marL="2349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w Cen MT" panose="020B0602020104020603" pitchFamily="34" charset="0"/>
                          <a:ea typeface="ＭＳ Ｐゴシック" pitchFamily="34" charset="-128"/>
                        </a:rPr>
                        <a:t>10. Students know how they are expected to act.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w Cen MT" panose="020B0602020104020603" pitchFamily="34" charset="0"/>
                      </a:endParaRPr>
                    </a:p>
                    <a:p>
                      <a:pPr algn="ctr"/>
                      <a:r>
                        <a:rPr lang="en-US" sz="20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w Cen MT" panose="020B0602020104020603" pitchFamily="34" charset="0"/>
                        </a:rPr>
                        <a:t>88.2</a:t>
                      </a:r>
                      <a:endParaRPr lang="en-US" sz="20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w Cen MT" panose="020B0602020104020603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w Cen MT" panose="020B0602020104020603" pitchFamily="34" charset="0"/>
                      </a:endParaRPr>
                    </a:p>
                    <a:p>
                      <a:pPr algn="ctr"/>
                      <a:r>
                        <a:rPr lang="en-US" sz="20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w Cen MT" panose="020B0602020104020603" pitchFamily="34" charset="0"/>
                        </a:rPr>
                        <a:t>82.7</a:t>
                      </a:r>
                      <a:endParaRPr lang="en-US" sz="20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w Cen MT" panose="020B0602020104020603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w Cen MT" panose="020B0602020104020603" pitchFamily="34" charset="0"/>
                      </a:endParaRPr>
                    </a:p>
                    <a:p>
                      <a:pPr algn="ctr"/>
                      <a:r>
                        <a:rPr lang="en-US" sz="20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w Cen MT" panose="020B0602020104020603" pitchFamily="34" charset="0"/>
                        </a:rPr>
                        <a:t>82.6</a:t>
                      </a:r>
                      <a:endParaRPr lang="en-US" sz="20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w Cen MT" panose="020B0602020104020603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555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w Cen MT" panose="020B0602020104020603" pitchFamily="34" charset="0"/>
                          <a:ea typeface="ＭＳ Ｐゴシック" pitchFamily="34" charset="-128"/>
                        </a:rPr>
                        <a:t>Bullying School-wide*</a:t>
                      </a:r>
                    </a:p>
                    <a:p>
                      <a:pPr marL="2349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w Cen MT" panose="020B0602020104020603" pitchFamily="34" charset="0"/>
                          <a:ea typeface="ＭＳ Ｐゴシック" pitchFamily="34" charset="-128"/>
                        </a:rPr>
                        <a:t>9. Students threaten and bully others.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w Cen MT" panose="020B0602020104020603" pitchFamily="34" charset="0"/>
                      </a:endParaRPr>
                    </a:p>
                    <a:p>
                      <a:pPr algn="ctr"/>
                      <a:r>
                        <a:rPr lang="en-US" sz="20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w Cen MT" panose="020B0602020104020603" pitchFamily="34" charset="0"/>
                        </a:rPr>
                        <a:t>36.9</a:t>
                      </a:r>
                      <a:endParaRPr lang="en-US" sz="20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w Cen MT" panose="020B0602020104020603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w Cen MT" panose="020B0602020104020603" pitchFamily="34" charset="0"/>
                      </a:endParaRPr>
                    </a:p>
                    <a:p>
                      <a:pPr algn="ctr"/>
                      <a:r>
                        <a:rPr lang="en-US" sz="20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w Cen MT" panose="020B0602020104020603" pitchFamily="34" charset="0"/>
                        </a:rPr>
                        <a:t>52.8</a:t>
                      </a:r>
                      <a:endParaRPr lang="en-US" sz="20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w Cen MT" panose="020B0602020104020603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w Cen MT" panose="020B0602020104020603" pitchFamily="34" charset="0"/>
                      </a:endParaRPr>
                    </a:p>
                    <a:p>
                      <a:pPr algn="ctr"/>
                      <a:r>
                        <a:rPr lang="en-US" sz="20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w Cen MT" panose="020B0602020104020603" pitchFamily="34" charset="0"/>
                        </a:rPr>
                        <a:t>50.4</a:t>
                      </a:r>
                      <a:endParaRPr lang="en-US" sz="20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w Cen MT" panose="020B0602020104020603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4794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w Cen MT" panose="020B0602020104020603" pitchFamily="34" charset="0"/>
                          <a:ea typeface="ＭＳ Ｐゴシック" pitchFamily="34" charset="-128"/>
                        </a:rPr>
                        <a:t>School Safety</a:t>
                      </a:r>
                    </a:p>
                    <a:p>
                      <a:pPr marL="2349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w Cen MT" panose="020B0602020104020603" pitchFamily="34" charset="0"/>
                          <a:ea typeface="ＭＳ Ｐゴシック" pitchFamily="34" charset="-128"/>
                        </a:rPr>
                        <a:t>13. Students feel safe.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w Cen MT" panose="020B0602020104020603" pitchFamily="34" charset="0"/>
                      </a:endParaRPr>
                    </a:p>
                    <a:p>
                      <a:pPr algn="ctr"/>
                      <a:r>
                        <a:rPr lang="en-US" sz="20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w Cen MT" panose="020B0602020104020603" pitchFamily="34" charset="0"/>
                        </a:rPr>
                        <a:t>89.4</a:t>
                      </a:r>
                      <a:endParaRPr lang="en-US" sz="20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w Cen MT" panose="020B0602020104020603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w Cen MT" panose="020B0602020104020603" pitchFamily="34" charset="0"/>
                      </a:endParaRPr>
                    </a:p>
                    <a:p>
                      <a:pPr algn="ctr"/>
                      <a:r>
                        <a:rPr lang="en-US" sz="20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w Cen MT" panose="020B0602020104020603" pitchFamily="34" charset="0"/>
                        </a:rPr>
                        <a:t>75.8</a:t>
                      </a:r>
                      <a:endParaRPr lang="en-US" sz="20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w Cen MT" panose="020B0602020104020603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w Cen MT" panose="020B0602020104020603" pitchFamily="34" charset="0"/>
                      </a:endParaRPr>
                    </a:p>
                    <a:p>
                      <a:pPr algn="ctr"/>
                      <a:r>
                        <a:rPr lang="en-US" sz="20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w Cen MT" panose="020B0602020104020603" pitchFamily="34" charset="0"/>
                        </a:rPr>
                        <a:t>72.2</a:t>
                      </a:r>
                      <a:endParaRPr lang="en-US" sz="20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w Cen MT" panose="020B0602020104020603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479425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w Cen MT" panose="020B0602020104020603" pitchFamily="34" charset="0"/>
                          <a:ea typeface="ＭＳ Ｐゴシック" pitchFamily="34" charset="-128"/>
                        </a:rPr>
                        <a:t>* = A high score on this subscale is negative because items are negatively worded.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>
                        <a:latin typeface="Georgi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>
                        <a:latin typeface="Georgi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>
                        <a:latin typeface="Georgi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2021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7966020"/>
              </p:ext>
            </p:extLst>
          </p:nvPr>
        </p:nvGraphicFramePr>
        <p:xfrm>
          <a:off x="152399" y="228600"/>
          <a:ext cx="8839202" cy="4084320"/>
        </p:xfrm>
        <a:graphic>
          <a:graphicData uri="http://schemas.openxmlformats.org/drawingml/2006/table">
            <a:tbl>
              <a:tblPr/>
              <a:tblGrid>
                <a:gridCol w="5822921"/>
                <a:gridCol w="977789"/>
                <a:gridCol w="1056010"/>
                <a:gridCol w="982482"/>
              </a:tblGrid>
              <a:tr h="1120775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w Cen MT" panose="020B0602020104020603" pitchFamily="34" charset="0"/>
                          <a:ea typeface="ＭＳ Ｐゴシック" pitchFamily="34" charset="-128"/>
                        </a:rPr>
                        <a:t>Sample subscale responses associated with student scores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w Cen MT" panose="020B0602020104020603" pitchFamily="34" charset="0"/>
                          <a:ea typeface="ＭＳ Ｐゴシック" pitchFamily="34" charset="-128"/>
                        </a:rPr>
                        <a:t>(Part I: School Climate)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w Cen MT" panose="020B0602020104020603" pitchFamily="34" charset="0"/>
                          <a:ea typeface="ＭＳ Ｐゴシック" pitchFamily="34" charset="-128"/>
                        </a:rPr>
                        <a:t>Percent who Agreed or Agreed a lot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55625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w Cen MT" panose="020B0602020104020603" pitchFamily="34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w Cen MT" panose="020B0602020104020603" pitchFamily="34" charset="0"/>
                          <a:ea typeface="ＭＳ Ｐゴシック" pitchFamily="34" charset="-128"/>
                        </a:rPr>
                        <a:t>Elem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w Cen MT" panose="020B0602020104020603" pitchFamily="34" charset="0"/>
                          <a:ea typeface="ＭＳ Ｐゴシック" pitchFamily="34" charset="-128"/>
                        </a:rPr>
                        <a:t>School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w Cen MT" panose="020B0602020104020603" pitchFamily="34" charset="0"/>
                          <a:ea typeface="ＭＳ Ｐゴシック" pitchFamily="34" charset="-128"/>
                        </a:rPr>
                        <a:t>Middle School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w Cen MT" panose="020B0602020104020603" pitchFamily="34" charset="0"/>
                          <a:ea typeface="ＭＳ Ｐゴシック" pitchFamily="34" charset="-128"/>
                        </a:rPr>
                        <a:t>High School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555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w Cen MT" panose="020B0602020104020603" pitchFamily="34" charset="0"/>
                          <a:ea typeface="ＭＳ Ｐゴシック" pitchFamily="34" charset="-128"/>
                        </a:rPr>
                        <a:t>Respect for Diversity</a:t>
                      </a:r>
                    </a:p>
                    <a:p>
                      <a:pPr marL="1698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w Cen MT" panose="020B0602020104020603" pitchFamily="34" charset="0"/>
                          <a:ea typeface="ＭＳ Ｐゴシック" pitchFamily="34" charset="-128"/>
                        </a:rPr>
                        <a:t>2. Teachers treat students of all races with respect.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w Cen MT" panose="020B0602020104020603" pitchFamily="34" charset="0"/>
                      </a:endParaRPr>
                    </a:p>
                    <a:p>
                      <a:pPr algn="ctr"/>
                      <a:r>
                        <a:rPr lang="en-US" sz="24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w Cen MT" panose="020B0602020104020603" pitchFamily="34" charset="0"/>
                        </a:rPr>
                        <a:t>94.0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w Cen MT" panose="020B0602020104020603" pitchFamily="34" charset="0"/>
                      </a:endParaRPr>
                    </a:p>
                    <a:p>
                      <a:pPr algn="ctr"/>
                      <a:r>
                        <a:rPr lang="en-US" sz="24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w Cen MT" panose="020B0602020104020603" pitchFamily="34" charset="0"/>
                        </a:rPr>
                        <a:t>86.0</a:t>
                      </a:r>
                      <a:endParaRPr lang="en-US" sz="24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w Cen MT" panose="020B0602020104020603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w Cen MT" panose="020B0602020104020603" pitchFamily="34" charset="0"/>
                      </a:endParaRPr>
                    </a:p>
                    <a:p>
                      <a:pPr algn="ctr"/>
                      <a:r>
                        <a:rPr lang="en-US" sz="24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w Cen MT" panose="020B0602020104020603" pitchFamily="34" charset="0"/>
                        </a:rPr>
                        <a:t>80.4</a:t>
                      </a:r>
                      <a:endParaRPr lang="en-US" sz="24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w Cen MT" panose="020B0602020104020603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7315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w Cen MT" panose="020B0602020104020603" pitchFamily="34" charset="0"/>
                          <a:ea typeface="ＭＳ Ｐゴシック" pitchFamily="34" charset="-128"/>
                        </a:rPr>
                        <a:t>Fairness of Rules</a:t>
                      </a:r>
                    </a:p>
                    <a:p>
                      <a:pPr marL="2349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w Cen MT" panose="020B0602020104020603" pitchFamily="34" charset="0"/>
                          <a:ea typeface="ＭＳ Ｐゴシック" pitchFamily="34" charset="-128"/>
                        </a:rPr>
                        <a:t>18. The school’s Code of Conduct is fair.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w Cen MT" panose="020B0602020104020603" pitchFamily="34" charset="0"/>
                      </a:endParaRPr>
                    </a:p>
                    <a:p>
                      <a:pPr algn="ctr"/>
                      <a:r>
                        <a:rPr lang="en-US" sz="24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w Cen MT" panose="020B0602020104020603" pitchFamily="34" charset="0"/>
                        </a:rPr>
                        <a:t>89.9</a:t>
                      </a:r>
                      <a:endParaRPr lang="en-US" sz="24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w Cen MT" panose="020B0602020104020603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w Cen MT" panose="020B0602020104020603" pitchFamily="34" charset="0"/>
                      </a:endParaRPr>
                    </a:p>
                    <a:p>
                      <a:pPr algn="ctr"/>
                      <a:r>
                        <a:rPr lang="en-US" sz="24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w Cen MT" panose="020B0602020104020603" pitchFamily="34" charset="0"/>
                        </a:rPr>
                        <a:t>77.0</a:t>
                      </a:r>
                      <a:endParaRPr lang="en-US" sz="24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w Cen MT" panose="020B0602020104020603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w Cen MT" panose="020B0602020104020603" pitchFamily="34" charset="0"/>
                      </a:endParaRPr>
                    </a:p>
                    <a:p>
                      <a:pPr algn="ctr"/>
                      <a:r>
                        <a:rPr lang="en-US" sz="24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w Cen MT" panose="020B0602020104020603" pitchFamily="34" charset="0"/>
                        </a:rPr>
                        <a:t>70.9</a:t>
                      </a:r>
                      <a:endParaRPr lang="en-US" sz="24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w Cen MT" panose="020B0602020104020603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64199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>
          <a:xfrm>
            <a:off x="0" y="2510246"/>
            <a:ext cx="4628606" cy="1143000"/>
          </a:xfrm>
        </p:spPr>
        <p:txBody>
          <a:bodyPr>
            <a:noAutofit/>
          </a:bodyPr>
          <a:lstStyle/>
          <a:p>
            <a:r>
              <a:rPr lang="en-US" b="1" dirty="0" smtClean="0">
                <a:latin typeface="Tw Cen MT" panose="020B0602020104020603" pitchFamily="34" charset="0"/>
              </a:rPr>
              <a:t>Part I: </a:t>
            </a:r>
            <a:r>
              <a:rPr lang="en-US" b="1" dirty="0" smtClean="0">
                <a:latin typeface="Tw Cen MT" panose="020B0602020104020603" pitchFamily="34" charset="0"/>
                <a:cs typeface="Times New Roman" pitchFamily="18" charset="0"/>
              </a:rPr>
              <a:t>School </a:t>
            </a:r>
            <a:r>
              <a:rPr lang="en-US" b="1" dirty="0">
                <a:latin typeface="Tw Cen MT" panose="020B0602020104020603" pitchFamily="34" charset="0"/>
                <a:cs typeface="Times New Roman" pitchFamily="18" charset="0"/>
              </a:rPr>
              <a:t>Climate </a:t>
            </a:r>
            <a:r>
              <a:rPr lang="en-US" b="1" dirty="0" smtClean="0">
                <a:latin typeface="Tw Cen MT" panose="020B0602020104020603" pitchFamily="34" charset="0"/>
                <a:cs typeface="Times New Roman" pitchFamily="18" charset="0"/>
              </a:rPr>
              <a:t>Subscales</a:t>
            </a:r>
            <a:br>
              <a:rPr lang="en-US" b="1" dirty="0" smtClean="0">
                <a:latin typeface="Tw Cen MT" panose="020B0602020104020603" pitchFamily="34" charset="0"/>
                <a:cs typeface="Times New Roman" pitchFamily="18" charset="0"/>
              </a:rPr>
            </a:br>
            <a:r>
              <a:rPr lang="en-US" sz="1800" b="1" dirty="0" smtClean="0">
                <a:latin typeface="Tw Cen MT" panose="020B0602020104020603" pitchFamily="34" charset="0"/>
                <a:cs typeface="Times New Roman" pitchFamily="18" charset="0"/>
              </a:rPr>
              <a:t> </a:t>
            </a:r>
            <a:r>
              <a:rPr lang="en-US" b="1" dirty="0" smtClean="0">
                <a:latin typeface="Tw Cen MT" panose="020B0602020104020603" pitchFamily="34" charset="0"/>
                <a:cs typeface="Times New Roman" pitchFamily="18" charset="0"/>
              </a:rPr>
              <a:t/>
            </a:r>
            <a:br>
              <a:rPr lang="en-US" b="1" dirty="0" smtClean="0">
                <a:latin typeface="Tw Cen MT" panose="020B0602020104020603" pitchFamily="34" charset="0"/>
                <a:cs typeface="Times New Roman" pitchFamily="18" charset="0"/>
              </a:rPr>
            </a:br>
            <a:r>
              <a:rPr lang="en-US" dirty="0" smtClean="0">
                <a:solidFill>
                  <a:schemeClr val="accent4"/>
                </a:solidFill>
                <a:latin typeface="Tw Cen MT" panose="020B0602020104020603" pitchFamily="34" charset="0"/>
              </a:rPr>
              <a:t>Teacher/Staff</a:t>
            </a:r>
            <a:r>
              <a:rPr lang="en-US" dirty="0" smtClean="0">
                <a:latin typeface="Tw Cen MT" panose="020B0602020104020603" pitchFamily="34" charset="0"/>
              </a:rPr>
              <a:t> Survey Results</a:t>
            </a:r>
          </a:p>
        </p:txBody>
      </p:sp>
      <p:pic>
        <p:nvPicPr>
          <p:cNvPr id="4098" name="Picture 2" descr="http://www.funnytimes.com/archives/files/art/2006061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603069"/>
            <a:ext cx="4384629" cy="6100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7217" name="Group 7"/>
          <p:cNvGrpSpPr>
            <a:grpSpLocks/>
          </p:cNvGrpSpPr>
          <p:nvPr/>
        </p:nvGrpSpPr>
        <p:grpSpPr bwMode="auto">
          <a:xfrm>
            <a:off x="1558849" y="5792785"/>
            <a:ext cx="7193023" cy="989015"/>
            <a:chOff x="282125" y="5996483"/>
            <a:chExt cx="7319810" cy="637681"/>
          </a:xfrm>
        </p:grpSpPr>
        <p:grpSp>
          <p:nvGrpSpPr>
            <p:cNvPr id="137219" name="Group 8"/>
            <p:cNvGrpSpPr>
              <a:grpSpLocks/>
            </p:cNvGrpSpPr>
            <p:nvPr/>
          </p:nvGrpSpPr>
          <p:grpSpPr bwMode="auto">
            <a:xfrm>
              <a:off x="282125" y="5996483"/>
              <a:ext cx="2424980" cy="637681"/>
              <a:chOff x="282125" y="5996483"/>
              <a:chExt cx="2424980" cy="637681"/>
            </a:xfrm>
          </p:grpSpPr>
          <p:sp>
            <p:nvSpPr>
              <p:cNvPr id="24" name="Rectangle 23"/>
              <p:cNvSpPr>
                <a:spLocks noChangeArrowheads="1"/>
              </p:cNvSpPr>
              <p:nvPr/>
            </p:nvSpPr>
            <p:spPr bwMode="auto">
              <a:xfrm flipV="1">
                <a:off x="290968" y="6067969"/>
                <a:ext cx="163506" cy="149325"/>
              </a:xfrm>
              <a:prstGeom prst="rect">
                <a:avLst/>
              </a:prstGeom>
              <a:solidFill>
                <a:srgbClr val="00206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blurRad="63500" dist="23000" dir="5400000" rotWithShape="0">
                  <a:srgbClr val="000000">
                    <a:alpha val="34998"/>
                  </a:srgbClr>
                </a:outerShdw>
              </a:effectLst>
            </p:spPr>
            <p:txBody>
              <a:bodyPr anchor="ctr"/>
              <a:lstStyle/>
              <a:p>
                <a:pPr algn="ctr" defTabSz="457200"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37229" name="TextBox 24"/>
              <p:cNvSpPr txBox="1">
                <a:spLocks noChangeArrowheads="1"/>
              </p:cNvSpPr>
              <p:nvPr/>
            </p:nvSpPr>
            <p:spPr bwMode="auto">
              <a:xfrm>
                <a:off x="441826" y="5996483"/>
                <a:ext cx="2265279" cy="4619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 defTabSz="457200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200" b="1" dirty="0" smtClean="0">
                    <a:solidFill>
                      <a:prstClr val="black"/>
                    </a:solidFill>
                  </a:rPr>
                  <a:t>Teacher-Student </a:t>
                </a:r>
                <a:br>
                  <a:rPr lang="en-US" sz="1200" b="1" dirty="0" smtClean="0">
                    <a:solidFill>
                      <a:prstClr val="black"/>
                    </a:solidFill>
                  </a:rPr>
                </a:br>
                <a:r>
                  <a:rPr lang="en-US" sz="1200" b="1" dirty="0" smtClean="0">
                    <a:solidFill>
                      <a:prstClr val="black"/>
                    </a:solidFill>
                  </a:rPr>
                  <a:t>Relations</a:t>
                </a:r>
              </a:p>
            </p:txBody>
          </p:sp>
          <p:sp>
            <p:nvSpPr>
              <p:cNvPr id="26" name="Rectangle 25"/>
              <p:cNvSpPr>
                <a:spLocks noChangeArrowheads="1"/>
              </p:cNvSpPr>
              <p:nvPr/>
            </p:nvSpPr>
            <p:spPr bwMode="auto">
              <a:xfrm flipV="1">
                <a:off x="282125" y="6355177"/>
                <a:ext cx="163505" cy="147737"/>
              </a:xfrm>
              <a:prstGeom prst="rect">
                <a:avLst/>
              </a:prstGeom>
              <a:solidFill>
                <a:srgbClr val="00B05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blurRad="63500" dist="23000" dir="5400000" rotWithShape="0">
                  <a:srgbClr val="000000">
                    <a:alpha val="34998"/>
                  </a:srgbClr>
                </a:outerShdw>
              </a:effectLst>
            </p:spPr>
            <p:txBody>
              <a:bodyPr anchor="ctr"/>
              <a:lstStyle/>
              <a:p>
                <a:pPr algn="ctr" defTabSz="457200"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37231" name="TextBox 26"/>
              <p:cNvSpPr txBox="1">
                <a:spLocks noChangeArrowheads="1"/>
              </p:cNvSpPr>
              <p:nvPr/>
            </p:nvSpPr>
            <p:spPr bwMode="auto">
              <a:xfrm>
                <a:off x="441826" y="6357165"/>
                <a:ext cx="2000586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 defTabSz="457200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200" b="1" dirty="0" smtClean="0">
                    <a:solidFill>
                      <a:prstClr val="black"/>
                    </a:solidFill>
                  </a:rPr>
                  <a:t>Student Relations</a:t>
                </a:r>
              </a:p>
            </p:txBody>
          </p:sp>
        </p:grpSp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 flipV="1">
              <a:off x="2246929" y="6060932"/>
              <a:ext cx="163506" cy="14932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blurRad="63500" dist="23000" dir="5400000" rotWithShape="0">
                <a:srgbClr val="000000">
                  <a:alpha val="34998"/>
                </a:srgbClr>
              </a:outerShdw>
            </a:effectLst>
          </p:spPr>
          <p:txBody>
            <a:bodyPr anchor="ctr"/>
            <a:lstStyle/>
            <a:p>
              <a:pPr algn="ctr" defTabSz="457200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37221" name="TextBox 10"/>
            <p:cNvSpPr txBox="1">
              <a:spLocks noChangeArrowheads="1"/>
            </p:cNvSpPr>
            <p:nvPr/>
          </p:nvSpPr>
          <p:spPr bwMode="auto">
            <a:xfrm>
              <a:off x="2446766" y="6016517"/>
              <a:ext cx="2000586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defTabSz="457200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dirty="0" smtClean="0">
                  <a:solidFill>
                    <a:prstClr val="black"/>
                  </a:solidFill>
                </a:rPr>
                <a:t>Respect for Diversity</a:t>
              </a:r>
            </a:p>
          </p:txBody>
        </p:sp>
        <p:sp>
          <p:nvSpPr>
            <p:cNvPr id="12" name="Rectangle 11"/>
            <p:cNvSpPr>
              <a:spLocks noChangeArrowheads="1"/>
            </p:cNvSpPr>
            <p:nvPr/>
          </p:nvSpPr>
          <p:spPr bwMode="auto">
            <a:xfrm flipV="1">
              <a:off x="2251441" y="6333718"/>
              <a:ext cx="163506" cy="149326"/>
            </a:xfrm>
            <a:prstGeom prst="rect">
              <a:avLst/>
            </a:prstGeom>
            <a:solidFill>
              <a:srgbClr val="C4BD97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blurRad="63500" dist="23000" dir="5400000" rotWithShape="0">
                <a:srgbClr val="000000">
                  <a:alpha val="34998"/>
                </a:srgbClr>
              </a:outerShdw>
            </a:effectLst>
          </p:spPr>
          <p:txBody>
            <a:bodyPr anchor="ctr"/>
            <a:lstStyle/>
            <a:p>
              <a:pPr algn="ctr" defTabSz="457200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37223" name="TextBox 12"/>
            <p:cNvSpPr txBox="1">
              <a:spLocks noChangeArrowheads="1"/>
            </p:cNvSpPr>
            <p:nvPr/>
          </p:nvSpPr>
          <p:spPr bwMode="auto">
            <a:xfrm>
              <a:off x="2477244" y="6314953"/>
              <a:ext cx="2883677" cy="297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defTabSz="457200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dirty="0" smtClean="0">
                  <a:solidFill>
                    <a:prstClr val="black"/>
                  </a:solidFill>
                </a:rPr>
                <a:t>Student Engagement </a:t>
              </a:r>
            </a:p>
            <a:p>
              <a:pPr defTabSz="457200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dirty="0" smtClean="0">
                  <a:solidFill>
                    <a:prstClr val="black"/>
                  </a:solidFill>
                </a:rPr>
                <a:t>School-wide</a:t>
              </a:r>
            </a:p>
          </p:txBody>
        </p:sp>
        <p:sp>
          <p:nvSpPr>
            <p:cNvPr id="14" name="Rectangle 13"/>
            <p:cNvSpPr>
              <a:spLocks noChangeArrowheads="1"/>
            </p:cNvSpPr>
            <p:nvPr/>
          </p:nvSpPr>
          <p:spPr bwMode="auto">
            <a:xfrm flipV="1">
              <a:off x="4496786" y="6055837"/>
              <a:ext cx="163505" cy="149326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blurRad="63500" dist="23000" dir="5400000" rotWithShape="0">
                <a:srgbClr val="000000">
                  <a:alpha val="34998"/>
                </a:srgbClr>
              </a:outerShdw>
            </a:effectLst>
          </p:spPr>
          <p:txBody>
            <a:bodyPr anchor="ctr"/>
            <a:lstStyle/>
            <a:p>
              <a:pPr algn="ctr" defTabSz="457200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5" name="Rectangle 14"/>
            <p:cNvSpPr>
              <a:spLocks noChangeArrowheads="1"/>
            </p:cNvSpPr>
            <p:nvPr/>
          </p:nvSpPr>
          <p:spPr bwMode="auto">
            <a:xfrm flipV="1">
              <a:off x="4514285" y="6323944"/>
              <a:ext cx="163506" cy="149326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blurRad="63500" dist="23000" dir="5400000" rotWithShape="0">
                <a:srgbClr val="000000">
                  <a:alpha val="34998"/>
                </a:srgbClr>
              </a:outerShdw>
            </a:effectLst>
          </p:spPr>
          <p:txBody>
            <a:bodyPr anchor="ctr"/>
            <a:lstStyle/>
            <a:p>
              <a:pPr algn="ctr" defTabSz="457200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37226" name="TextBox 15"/>
            <p:cNvSpPr txBox="1">
              <a:spLocks noChangeArrowheads="1"/>
            </p:cNvSpPr>
            <p:nvPr/>
          </p:nvSpPr>
          <p:spPr bwMode="auto">
            <a:xfrm>
              <a:off x="4685604" y="6046945"/>
              <a:ext cx="2883677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defTabSz="457200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dirty="0" smtClean="0">
                  <a:solidFill>
                    <a:prstClr val="black"/>
                  </a:solidFill>
                </a:rPr>
                <a:t>Clarity of Expectations</a:t>
              </a:r>
            </a:p>
          </p:txBody>
        </p:sp>
        <p:sp>
          <p:nvSpPr>
            <p:cNvPr id="137227" name="TextBox 16"/>
            <p:cNvSpPr txBox="1">
              <a:spLocks noChangeArrowheads="1"/>
            </p:cNvSpPr>
            <p:nvPr/>
          </p:nvSpPr>
          <p:spPr bwMode="auto">
            <a:xfrm>
              <a:off x="4718258" y="6335619"/>
              <a:ext cx="2883677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defTabSz="457200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dirty="0" smtClean="0">
                  <a:solidFill>
                    <a:prstClr val="black"/>
                  </a:solidFill>
                </a:rPr>
                <a:t>Fairness of Rules</a:t>
              </a:r>
            </a:p>
          </p:txBody>
        </p:sp>
      </p:grpSp>
      <p:sp>
        <p:nvSpPr>
          <p:cNvPr id="2" name="Rectangle 1"/>
          <p:cNvSpPr/>
          <p:nvPr/>
        </p:nvSpPr>
        <p:spPr>
          <a:xfrm>
            <a:off x="2286000" y="2828836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228600" y="101025"/>
            <a:ext cx="85232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0"/>
              </a:rPr>
              <a:t>2015 Teacher Survey Results, K-12</a:t>
            </a:r>
            <a:endParaRPr lang="en-US" sz="3200" b="1" dirty="0">
              <a:solidFill>
                <a:schemeClr val="tx1">
                  <a:lumMod val="65000"/>
                  <a:lumOff val="35000"/>
                </a:schemeClr>
              </a:solidFill>
              <a:latin typeface="Tw Cen MT" panose="020B0602020104020603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0" t="7022" r="-2380" b="179"/>
          <a:stretch/>
        </p:blipFill>
        <p:spPr bwMode="auto">
          <a:xfrm>
            <a:off x="838200" y="799640"/>
            <a:ext cx="7290223" cy="5024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9114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9265" name="Group 19"/>
          <p:cNvGrpSpPr>
            <a:grpSpLocks/>
          </p:cNvGrpSpPr>
          <p:nvPr/>
        </p:nvGrpSpPr>
        <p:grpSpPr bwMode="auto">
          <a:xfrm>
            <a:off x="1535918" y="5838865"/>
            <a:ext cx="7303282" cy="945220"/>
            <a:chOff x="6546762" y="6023050"/>
            <a:chExt cx="7303270" cy="589598"/>
          </a:xfrm>
        </p:grpSpPr>
        <p:sp>
          <p:nvSpPr>
            <p:cNvPr id="34" name="Rectangle 33"/>
            <p:cNvSpPr>
              <a:spLocks noChangeArrowheads="1"/>
            </p:cNvSpPr>
            <p:nvPr/>
          </p:nvSpPr>
          <p:spPr bwMode="auto">
            <a:xfrm flipV="1">
              <a:off x="6551524" y="6053188"/>
              <a:ext cx="163513" cy="149096"/>
            </a:xfrm>
            <a:prstGeom prst="rect">
              <a:avLst/>
            </a:prstGeom>
            <a:solidFill>
              <a:srgbClr val="FFE64E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blurRad="63500" dist="23000" dir="5400000" rotWithShape="0">
                <a:srgbClr val="000000">
                  <a:alpha val="34998"/>
                </a:srgbClr>
              </a:outerShdw>
            </a:effectLst>
          </p:spPr>
          <p:txBody>
            <a:bodyPr anchor="ctr"/>
            <a:lstStyle/>
            <a:p>
              <a:pPr algn="ctr" defTabSz="457200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39272" name="TextBox 34"/>
            <p:cNvSpPr txBox="1">
              <a:spLocks noChangeArrowheads="1"/>
            </p:cNvSpPr>
            <p:nvPr/>
          </p:nvSpPr>
          <p:spPr bwMode="auto">
            <a:xfrm>
              <a:off x="6737573" y="6023052"/>
              <a:ext cx="2883677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defTabSz="457200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dirty="0" smtClean="0">
                  <a:solidFill>
                    <a:prstClr val="black"/>
                  </a:solidFill>
                </a:rPr>
                <a:t>School Safety</a:t>
              </a:r>
            </a:p>
          </p:txBody>
        </p:sp>
        <p:sp>
          <p:nvSpPr>
            <p:cNvPr id="36" name="Rectangle 35"/>
            <p:cNvSpPr>
              <a:spLocks noChangeArrowheads="1"/>
            </p:cNvSpPr>
            <p:nvPr/>
          </p:nvSpPr>
          <p:spPr bwMode="auto">
            <a:xfrm flipV="1">
              <a:off x="6546762" y="6338690"/>
              <a:ext cx="163512" cy="149096"/>
            </a:xfrm>
            <a:prstGeom prst="rect">
              <a:avLst/>
            </a:prstGeom>
            <a:solidFill>
              <a:srgbClr val="7F7F7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blurRad="63500" dist="23000" dir="5400000" rotWithShape="0">
                <a:srgbClr val="000000">
                  <a:alpha val="34998"/>
                </a:srgbClr>
              </a:outerShdw>
            </a:effectLst>
          </p:spPr>
          <p:txBody>
            <a:bodyPr anchor="ctr"/>
            <a:lstStyle/>
            <a:p>
              <a:pPr algn="ctr" defTabSz="457200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7" name="Rectangle 36"/>
            <p:cNvSpPr>
              <a:spLocks noChangeArrowheads="1"/>
            </p:cNvSpPr>
            <p:nvPr/>
          </p:nvSpPr>
          <p:spPr bwMode="auto">
            <a:xfrm flipV="1">
              <a:off x="10802843" y="6053188"/>
              <a:ext cx="163512" cy="150682"/>
            </a:xfrm>
            <a:prstGeom prst="rect">
              <a:avLst/>
            </a:prstGeom>
            <a:solidFill>
              <a:srgbClr val="A634A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blurRad="63500" dist="23000" dir="5400000" rotWithShape="0">
                <a:srgbClr val="000000">
                  <a:alpha val="34998"/>
                </a:srgbClr>
              </a:outerShdw>
            </a:effectLst>
          </p:spPr>
          <p:txBody>
            <a:bodyPr anchor="ctr"/>
            <a:lstStyle/>
            <a:p>
              <a:pPr algn="ctr" defTabSz="457200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39275" name="TextBox 37"/>
            <p:cNvSpPr txBox="1">
              <a:spLocks noChangeArrowheads="1"/>
            </p:cNvSpPr>
            <p:nvPr/>
          </p:nvSpPr>
          <p:spPr bwMode="auto">
            <a:xfrm>
              <a:off x="6715802" y="6335649"/>
              <a:ext cx="2883677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defTabSz="457200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dirty="0" smtClean="0">
                  <a:solidFill>
                    <a:prstClr val="black"/>
                  </a:solidFill>
                </a:rPr>
                <a:t>Bullying School-wide</a:t>
              </a:r>
            </a:p>
          </p:txBody>
        </p:sp>
        <p:sp>
          <p:nvSpPr>
            <p:cNvPr id="139276" name="TextBox 38"/>
            <p:cNvSpPr txBox="1">
              <a:spLocks noChangeArrowheads="1"/>
            </p:cNvSpPr>
            <p:nvPr/>
          </p:nvSpPr>
          <p:spPr bwMode="auto">
            <a:xfrm>
              <a:off x="10966355" y="6023050"/>
              <a:ext cx="2883677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defTabSz="457200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dirty="0" smtClean="0">
                  <a:solidFill>
                    <a:prstClr val="black"/>
                  </a:solidFill>
                </a:rPr>
                <a:t>Total School Climate</a:t>
              </a:r>
            </a:p>
          </p:txBody>
        </p:sp>
      </p:grpSp>
      <p:sp>
        <p:nvSpPr>
          <p:cNvPr id="139267" name="TextBox 44"/>
          <p:cNvSpPr txBox="1">
            <a:spLocks noChangeArrowheads="1"/>
          </p:cNvSpPr>
          <p:nvPr/>
        </p:nvSpPr>
        <p:spPr bwMode="auto">
          <a:xfrm>
            <a:off x="3973512" y="5867400"/>
            <a:ext cx="28844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 b="1" dirty="0" smtClean="0">
                <a:solidFill>
                  <a:prstClr val="black"/>
                </a:solidFill>
              </a:rPr>
              <a:t>Teacher-Home </a:t>
            </a:r>
          </a:p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 b="1" dirty="0" smtClean="0">
                <a:solidFill>
                  <a:prstClr val="black"/>
                </a:solidFill>
              </a:rPr>
              <a:t>Communication</a:t>
            </a:r>
          </a:p>
        </p:txBody>
      </p:sp>
      <p:sp>
        <p:nvSpPr>
          <p:cNvPr id="139269" name="TextBox 46"/>
          <p:cNvSpPr txBox="1">
            <a:spLocks noChangeArrowheads="1"/>
          </p:cNvSpPr>
          <p:nvPr/>
        </p:nvSpPr>
        <p:spPr bwMode="auto">
          <a:xfrm>
            <a:off x="3973512" y="6368543"/>
            <a:ext cx="288290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 b="1" dirty="0" smtClean="0">
                <a:solidFill>
                  <a:prstClr val="black"/>
                </a:solidFill>
              </a:rPr>
              <a:t>Staff Relations</a:t>
            </a: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 flipV="1">
            <a:off x="3733800" y="5915713"/>
            <a:ext cx="163512" cy="239025"/>
          </a:xfrm>
          <a:prstGeom prst="rect">
            <a:avLst/>
          </a:prstGeom>
          <a:solidFill>
            <a:srgbClr val="0099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 flipV="1">
            <a:off x="3733800" y="6400800"/>
            <a:ext cx="163512" cy="239025"/>
          </a:xfrm>
          <a:prstGeom prst="rect">
            <a:avLst/>
          </a:prstGeom>
          <a:solidFill>
            <a:srgbClr val="FF66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286000" y="2828836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28600" y="304800"/>
            <a:ext cx="85232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0"/>
              </a:rPr>
              <a:t>2015 Teacher Survey Results, K-12</a:t>
            </a:r>
            <a:endParaRPr lang="en-US" sz="3200" b="1" dirty="0">
              <a:solidFill>
                <a:schemeClr val="tx1">
                  <a:lumMod val="65000"/>
                  <a:lumOff val="35000"/>
                </a:schemeClr>
              </a:solidFill>
              <a:latin typeface="Tw Cen MT" panose="020B0602020104020603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86000" y="2828836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286000" y="2828836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00" b="6683"/>
          <a:stretch/>
        </p:blipFill>
        <p:spPr bwMode="auto">
          <a:xfrm>
            <a:off x="609601" y="990600"/>
            <a:ext cx="7682196" cy="4710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6778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1164049"/>
              </p:ext>
            </p:extLst>
          </p:nvPr>
        </p:nvGraphicFramePr>
        <p:xfrm>
          <a:off x="143691" y="381000"/>
          <a:ext cx="8915400" cy="6163945"/>
        </p:xfrm>
        <a:graphic>
          <a:graphicData uri="http://schemas.openxmlformats.org/drawingml/2006/table">
            <a:tbl>
              <a:tblPr/>
              <a:tblGrid>
                <a:gridCol w="5723709"/>
                <a:gridCol w="1135627"/>
                <a:gridCol w="1065113"/>
                <a:gridCol w="990951"/>
              </a:tblGrid>
              <a:tr h="83820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w Cen MT" panose="020B0602020104020603" pitchFamily="34" charset="0"/>
                          <a:ea typeface="ＭＳ Ｐゴシック" pitchFamily="34" charset="-128"/>
                        </a:rPr>
                        <a:t>Sample subscale responses associated with teacher/staff scores </a:t>
                      </a:r>
                      <a:r>
                        <a:rPr kumimoji="0" lang="en-US" sz="2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w Cen MT" panose="020B0602020104020603" pitchFamily="34" charset="0"/>
                          <a:ea typeface="ＭＳ Ｐゴシック" pitchFamily="34" charset="-128"/>
                        </a:rPr>
                        <a:t>(Part I: School Climate)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w Cen MT" panose="020B0602020104020603" pitchFamily="34" charset="0"/>
                          <a:ea typeface="ＭＳ Ｐゴシック" pitchFamily="34" charset="-128"/>
                        </a:rPr>
                        <a:t>Percent who Agreed or Agreed a lot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55625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w Cen MT" panose="020B0602020104020603" pitchFamily="34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w Cen MT" panose="020B0602020104020603" pitchFamily="34" charset="0"/>
                          <a:ea typeface="ＭＳ Ｐゴシック" pitchFamily="34" charset="-128"/>
                        </a:rPr>
                        <a:t>Elem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w Cen MT" panose="020B0602020104020603" pitchFamily="34" charset="0"/>
                          <a:ea typeface="ＭＳ Ｐゴシック" pitchFamily="34" charset="-128"/>
                        </a:rPr>
                        <a:t>School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w Cen MT" panose="020B0602020104020603" pitchFamily="34" charset="0"/>
                          <a:ea typeface="ＭＳ Ｐゴシック" pitchFamily="34" charset="-128"/>
                        </a:rPr>
                        <a:t>Middle School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w Cen MT" panose="020B0602020104020603" pitchFamily="34" charset="0"/>
                          <a:ea typeface="ＭＳ Ｐゴシック" pitchFamily="34" charset="-128"/>
                        </a:rPr>
                        <a:t>High School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555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w Cen MT" panose="020B0602020104020603" pitchFamily="34" charset="0"/>
                          <a:ea typeface="ＭＳ Ｐゴシック" pitchFamily="34" charset="-128"/>
                        </a:rPr>
                        <a:t>Teacher-Student Relations</a:t>
                      </a:r>
                    </a:p>
                    <a:p>
                      <a:pPr marL="2349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w Cen MT" panose="020B0602020104020603" pitchFamily="34" charset="0"/>
                          <a:ea typeface="ＭＳ Ｐゴシック" pitchFamily="34" charset="-128"/>
                        </a:rPr>
                        <a:t>7. Teachers care about their students.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w Cen MT" panose="020B0602020104020603" pitchFamily="34" charset="0"/>
                      </a:endParaRPr>
                    </a:p>
                    <a:p>
                      <a:pPr algn="ctr"/>
                      <a:r>
                        <a:rPr lang="en-US" sz="20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w Cen MT" panose="020B0602020104020603" pitchFamily="34" charset="0"/>
                        </a:rPr>
                        <a:t>99.2</a:t>
                      </a:r>
                      <a:endParaRPr lang="en-US" sz="20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w Cen MT" panose="020B0602020104020603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w Cen MT" panose="020B0602020104020603" pitchFamily="34" charset="0"/>
                      </a:endParaRPr>
                    </a:p>
                    <a:p>
                      <a:pPr algn="ctr"/>
                      <a:r>
                        <a:rPr lang="en-US" sz="20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w Cen MT" panose="020B0602020104020603" pitchFamily="34" charset="0"/>
                        </a:rPr>
                        <a:t>97.8</a:t>
                      </a:r>
                      <a:endParaRPr lang="en-US" sz="20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w Cen MT" panose="020B0602020104020603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w Cen MT" panose="020B0602020104020603" pitchFamily="34" charset="0"/>
                      </a:endParaRPr>
                    </a:p>
                    <a:p>
                      <a:pPr algn="ctr"/>
                      <a:r>
                        <a:rPr lang="en-US" sz="20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w Cen MT" panose="020B0602020104020603" pitchFamily="34" charset="0"/>
                        </a:rPr>
                        <a:t>98.2</a:t>
                      </a:r>
                      <a:endParaRPr lang="en-US" sz="20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w Cen MT" panose="020B0602020104020603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555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w Cen MT" panose="020B0602020104020603" pitchFamily="34" charset="0"/>
                          <a:ea typeface="ＭＳ Ｐゴシック" pitchFamily="34" charset="-128"/>
                        </a:rPr>
                        <a:t>Student–Student Relations</a:t>
                      </a:r>
                    </a:p>
                    <a:p>
                      <a:pPr marL="2349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w Cen MT" panose="020B0602020104020603" pitchFamily="34" charset="0"/>
                          <a:ea typeface="ＭＳ Ｐゴシック" pitchFamily="34" charset="-128"/>
                        </a:rPr>
                        <a:t>11. Students are friendly with each other.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w Cen MT" panose="020B0602020104020603" pitchFamily="34" charset="0"/>
                      </a:endParaRPr>
                    </a:p>
                    <a:p>
                      <a:pPr algn="ctr"/>
                      <a:r>
                        <a:rPr lang="en-US" sz="20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w Cen MT" panose="020B0602020104020603" pitchFamily="34" charset="0"/>
                        </a:rPr>
                        <a:t>93.8</a:t>
                      </a:r>
                      <a:endParaRPr lang="en-US" sz="20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w Cen MT" panose="020B0602020104020603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w Cen MT" panose="020B0602020104020603" pitchFamily="34" charset="0"/>
                      </a:endParaRPr>
                    </a:p>
                    <a:p>
                      <a:pPr algn="ctr"/>
                      <a:r>
                        <a:rPr lang="en-US" sz="20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w Cen MT" panose="020B0602020104020603" pitchFamily="34" charset="0"/>
                        </a:rPr>
                        <a:t>81.7</a:t>
                      </a:r>
                      <a:endParaRPr lang="en-US" sz="20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w Cen MT" panose="020B0602020104020603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w Cen MT" panose="020B0602020104020603" pitchFamily="34" charset="0"/>
                      </a:endParaRPr>
                    </a:p>
                    <a:p>
                      <a:pPr algn="ctr"/>
                      <a:r>
                        <a:rPr lang="en-US" sz="20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w Cen MT" panose="020B0602020104020603" pitchFamily="34" charset="0"/>
                        </a:rPr>
                        <a:t>84.4</a:t>
                      </a:r>
                      <a:endParaRPr lang="en-US" sz="20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w Cen MT" panose="020B0602020104020603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555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w Cen MT" panose="020B0602020104020603" pitchFamily="34" charset="0"/>
                          <a:ea typeface="ＭＳ Ｐゴシック" pitchFamily="34" charset="-128"/>
                        </a:rPr>
                        <a:t>Student Engagement School-wide</a:t>
                      </a:r>
                    </a:p>
                    <a:p>
                      <a:pPr marL="2349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w Cen MT" panose="020B0602020104020603" pitchFamily="34" charset="0"/>
                          <a:ea typeface="ＭＳ Ｐゴシック" pitchFamily="34" charset="-128"/>
                        </a:rPr>
                        <a:t>29.  Most students work hard to get good grades.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w Cen MT" panose="020B0602020104020603" pitchFamily="34" charset="0"/>
                      </a:endParaRPr>
                    </a:p>
                    <a:p>
                      <a:pPr algn="ctr"/>
                      <a:r>
                        <a:rPr lang="en-US" sz="20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w Cen MT" panose="020B0602020104020603" pitchFamily="34" charset="0"/>
                        </a:rPr>
                        <a:t>89.1</a:t>
                      </a:r>
                      <a:endParaRPr lang="en-US" sz="20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w Cen MT" panose="020B0602020104020603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w Cen MT" panose="020B0602020104020603" pitchFamily="34" charset="0"/>
                      </a:endParaRPr>
                    </a:p>
                    <a:p>
                      <a:pPr algn="ctr"/>
                      <a:r>
                        <a:rPr lang="en-US" sz="20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w Cen MT" panose="020B0602020104020603" pitchFamily="34" charset="0"/>
                        </a:rPr>
                        <a:t>66.8</a:t>
                      </a:r>
                      <a:endParaRPr lang="en-US" sz="20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w Cen MT" panose="020B0602020104020603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w Cen MT" panose="020B0602020104020603" pitchFamily="34" charset="0"/>
                      </a:endParaRPr>
                    </a:p>
                    <a:p>
                      <a:pPr algn="ctr"/>
                      <a:r>
                        <a:rPr lang="en-US" sz="20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w Cen MT" panose="020B0602020104020603" pitchFamily="34" charset="0"/>
                        </a:rPr>
                        <a:t>55.8</a:t>
                      </a:r>
                      <a:endParaRPr lang="en-US" sz="20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w Cen MT" panose="020B0602020104020603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4794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w Cen MT" panose="020B0602020104020603" pitchFamily="34" charset="0"/>
                          <a:ea typeface="ＭＳ Ｐゴシック" pitchFamily="34" charset="-128"/>
                        </a:rPr>
                        <a:t>Clarity of Expectations</a:t>
                      </a:r>
                    </a:p>
                    <a:p>
                      <a:pPr marL="2349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w Cen MT" panose="020B0602020104020603" pitchFamily="34" charset="0"/>
                          <a:ea typeface="ＭＳ Ｐゴシック" pitchFamily="34" charset="-128"/>
                        </a:rPr>
                        <a:t>10. Students know how they are expected to act.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w Cen MT" panose="020B0602020104020603" pitchFamily="34" charset="0"/>
                      </a:endParaRPr>
                    </a:p>
                    <a:p>
                      <a:pPr algn="ctr"/>
                      <a:r>
                        <a:rPr lang="en-US" sz="20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w Cen MT" panose="020B0602020104020603" pitchFamily="34" charset="0"/>
                        </a:rPr>
                        <a:t>97.0</a:t>
                      </a:r>
                      <a:endParaRPr lang="en-US" sz="20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w Cen MT" panose="020B0602020104020603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w Cen MT" panose="020B0602020104020603" pitchFamily="34" charset="0"/>
                      </a:endParaRPr>
                    </a:p>
                    <a:p>
                      <a:pPr algn="ctr"/>
                      <a:r>
                        <a:rPr lang="en-US" sz="20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w Cen MT" panose="020B0602020104020603" pitchFamily="34" charset="0"/>
                        </a:rPr>
                        <a:t>92.0</a:t>
                      </a:r>
                      <a:endParaRPr lang="en-US" sz="20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w Cen MT" panose="020B0602020104020603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w Cen MT" panose="020B0602020104020603" pitchFamily="34" charset="0"/>
                      </a:endParaRPr>
                    </a:p>
                    <a:p>
                      <a:pPr algn="ctr"/>
                      <a:r>
                        <a:rPr lang="en-US" sz="20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w Cen MT" panose="020B0602020104020603" pitchFamily="34" charset="0"/>
                        </a:rPr>
                        <a:t>86.6</a:t>
                      </a:r>
                      <a:endParaRPr lang="en-US" sz="20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w Cen MT" panose="020B0602020104020603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555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w Cen MT" panose="020B0602020104020603" pitchFamily="34" charset="0"/>
                          <a:ea typeface="ＭＳ Ｐゴシック" pitchFamily="34" charset="-128"/>
                        </a:rPr>
                        <a:t>Bullying School-wide*</a:t>
                      </a:r>
                    </a:p>
                    <a:p>
                      <a:pPr marL="2349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w Cen MT" panose="020B0602020104020603" pitchFamily="34" charset="0"/>
                          <a:ea typeface="ＭＳ Ｐゴシック" pitchFamily="34" charset="-128"/>
                        </a:rPr>
                        <a:t>9. Students threaten and bully others.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w Cen MT" panose="020B0602020104020603" pitchFamily="34" charset="0"/>
                      </a:endParaRPr>
                    </a:p>
                    <a:p>
                      <a:pPr algn="ctr"/>
                      <a:r>
                        <a:rPr lang="en-US" sz="20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w Cen MT" panose="020B0602020104020603" pitchFamily="34" charset="0"/>
                        </a:rPr>
                        <a:t>30.1</a:t>
                      </a:r>
                      <a:endParaRPr lang="en-US" sz="20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w Cen MT" panose="020B0602020104020603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w Cen MT" panose="020B0602020104020603" pitchFamily="34" charset="0"/>
                      </a:endParaRPr>
                    </a:p>
                    <a:p>
                      <a:pPr algn="ctr"/>
                      <a:r>
                        <a:rPr lang="en-US" sz="20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w Cen MT" panose="020B0602020104020603" pitchFamily="34" charset="0"/>
                        </a:rPr>
                        <a:t>57.6</a:t>
                      </a:r>
                      <a:endParaRPr lang="en-US" sz="20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w Cen MT" panose="020B0602020104020603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w Cen MT" panose="020B0602020104020603" pitchFamily="34" charset="0"/>
                      </a:endParaRPr>
                    </a:p>
                    <a:p>
                      <a:pPr algn="ctr"/>
                      <a:r>
                        <a:rPr lang="en-US" sz="20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w Cen MT" panose="020B0602020104020603" pitchFamily="34" charset="0"/>
                        </a:rPr>
                        <a:t>48.0</a:t>
                      </a:r>
                      <a:endParaRPr lang="en-US" sz="20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w Cen MT" panose="020B0602020104020603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4794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w Cen MT" panose="020B0602020104020603" pitchFamily="34" charset="0"/>
                          <a:ea typeface="ＭＳ Ｐゴシック" pitchFamily="34" charset="-128"/>
                        </a:rPr>
                        <a:t>School Safety</a:t>
                      </a:r>
                    </a:p>
                    <a:p>
                      <a:pPr marL="2349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w Cen MT" panose="020B0602020104020603" pitchFamily="34" charset="0"/>
                          <a:ea typeface="ＭＳ Ｐゴシック" pitchFamily="34" charset="-128"/>
                        </a:rPr>
                        <a:t>13. Students feel safe.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w Cen MT" panose="020B0602020104020603" pitchFamily="34" charset="0"/>
                      </a:endParaRPr>
                    </a:p>
                    <a:p>
                      <a:pPr algn="ctr"/>
                      <a:r>
                        <a:rPr lang="en-US" sz="20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w Cen MT" panose="020B0602020104020603" pitchFamily="34" charset="0"/>
                        </a:rPr>
                        <a:t>97.0</a:t>
                      </a:r>
                      <a:endParaRPr lang="en-US" sz="20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w Cen MT" panose="020B0602020104020603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w Cen MT" panose="020B0602020104020603" pitchFamily="34" charset="0"/>
                      </a:endParaRPr>
                    </a:p>
                    <a:p>
                      <a:pPr algn="ctr"/>
                      <a:r>
                        <a:rPr lang="en-US" sz="20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w Cen MT" panose="020B0602020104020603" pitchFamily="34" charset="0"/>
                        </a:rPr>
                        <a:t>82.8</a:t>
                      </a:r>
                      <a:endParaRPr lang="en-US" sz="20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w Cen MT" panose="020B0602020104020603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w Cen MT" panose="020B0602020104020603" pitchFamily="34" charset="0"/>
                      </a:endParaRPr>
                    </a:p>
                    <a:p>
                      <a:pPr algn="ctr"/>
                      <a:r>
                        <a:rPr lang="en-US" sz="20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w Cen MT" panose="020B0602020104020603" pitchFamily="34" charset="0"/>
                        </a:rPr>
                        <a:t>84.4</a:t>
                      </a:r>
                      <a:endParaRPr lang="en-US" sz="20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w Cen MT" panose="020B0602020104020603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479425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w Cen MT" panose="020B0602020104020603" pitchFamily="34" charset="0"/>
                          <a:ea typeface="ＭＳ Ｐゴシック" pitchFamily="34" charset="-128"/>
                        </a:rPr>
                        <a:t>* = A high score on this subscale is negative because items are negatively worded.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>
                        <a:latin typeface="Georgi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>
                        <a:latin typeface="Georgi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>
                        <a:latin typeface="Georgi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38413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7083038"/>
              </p:ext>
            </p:extLst>
          </p:nvPr>
        </p:nvGraphicFramePr>
        <p:xfrm>
          <a:off x="152399" y="228600"/>
          <a:ext cx="8839202" cy="5516880"/>
        </p:xfrm>
        <a:graphic>
          <a:graphicData uri="http://schemas.openxmlformats.org/drawingml/2006/table">
            <a:tbl>
              <a:tblPr/>
              <a:tblGrid>
                <a:gridCol w="5822921"/>
                <a:gridCol w="977789"/>
                <a:gridCol w="1056010"/>
                <a:gridCol w="982482"/>
              </a:tblGrid>
              <a:tr h="1120775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w Cen MT" panose="020B0602020104020603" pitchFamily="34" charset="0"/>
                          <a:ea typeface="ＭＳ Ｐゴシック" pitchFamily="34" charset="-128"/>
                        </a:rPr>
                        <a:t>Sample subscale responses associated with teacher/staff scores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w Cen MT" panose="020B0602020104020603" pitchFamily="34" charset="0"/>
                          <a:ea typeface="ＭＳ Ｐゴシック" pitchFamily="34" charset="-128"/>
                        </a:rPr>
                        <a:t>(Part I: School Climate)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w Cen MT" panose="020B0602020104020603" pitchFamily="34" charset="0"/>
                          <a:ea typeface="ＭＳ Ｐゴシック" pitchFamily="34" charset="-128"/>
                        </a:rPr>
                        <a:t>Percent who Agreed or Agreed a lot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55625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w Cen MT" panose="020B0602020104020603" pitchFamily="34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w Cen MT" panose="020B0602020104020603" pitchFamily="34" charset="0"/>
                          <a:ea typeface="ＭＳ Ｐゴシック" pitchFamily="34" charset="-128"/>
                        </a:rPr>
                        <a:t>Elem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w Cen MT" panose="020B0602020104020603" pitchFamily="34" charset="0"/>
                          <a:ea typeface="ＭＳ Ｐゴシック" pitchFamily="34" charset="-128"/>
                        </a:rPr>
                        <a:t>School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w Cen MT" panose="020B0602020104020603" pitchFamily="34" charset="0"/>
                          <a:ea typeface="ＭＳ Ｐゴシック" pitchFamily="34" charset="-128"/>
                        </a:rPr>
                        <a:t>Middle School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w Cen MT" panose="020B0602020104020603" pitchFamily="34" charset="0"/>
                          <a:ea typeface="ＭＳ Ｐゴシック" pitchFamily="34" charset="-128"/>
                        </a:rPr>
                        <a:t>High School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555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w Cen MT" panose="020B0602020104020603" pitchFamily="34" charset="0"/>
                          <a:ea typeface="ＭＳ Ｐゴシック" pitchFamily="34" charset="-128"/>
                        </a:rPr>
                        <a:t>Respect for Diversity</a:t>
                      </a:r>
                    </a:p>
                    <a:p>
                      <a:pPr marL="1698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w Cen MT" panose="020B0602020104020603" pitchFamily="34" charset="0"/>
                          <a:ea typeface="ＭＳ Ｐゴシック" pitchFamily="34" charset="-128"/>
                        </a:rPr>
                        <a:t>2. Teachers treat students of all races with respect.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w Cen MT" panose="020B0602020104020603" pitchFamily="34" charset="0"/>
                      </a:endParaRPr>
                    </a:p>
                    <a:p>
                      <a:pPr algn="ctr"/>
                      <a:r>
                        <a:rPr lang="en-US" sz="20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w Cen MT" panose="020B0602020104020603" pitchFamily="34" charset="0"/>
                        </a:rPr>
                        <a:t>97.3</a:t>
                      </a:r>
                      <a:endParaRPr lang="en-US" sz="20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w Cen MT" panose="020B0602020104020603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w Cen MT" panose="020B0602020104020603" pitchFamily="34" charset="0"/>
                      </a:endParaRPr>
                    </a:p>
                    <a:p>
                      <a:pPr algn="ctr"/>
                      <a:r>
                        <a:rPr lang="en-US" sz="20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w Cen MT" panose="020B0602020104020603" pitchFamily="34" charset="0"/>
                        </a:rPr>
                        <a:t>95.5</a:t>
                      </a:r>
                      <a:endParaRPr lang="en-US" sz="20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w Cen MT" panose="020B0602020104020603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w Cen MT" panose="020B0602020104020603" pitchFamily="34" charset="0"/>
                      </a:endParaRPr>
                    </a:p>
                    <a:p>
                      <a:pPr algn="ctr"/>
                      <a:r>
                        <a:rPr lang="en-US" sz="20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w Cen MT" panose="020B0602020104020603" pitchFamily="34" charset="0"/>
                        </a:rPr>
                        <a:t>94.6</a:t>
                      </a:r>
                      <a:endParaRPr lang="en-US" sz="20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w Cen MT" panose="020B0602020104020603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7315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w Cen MT" panose="020B0602020104020603" pitchFamily="34" charset="0"/>
                          <a:ea typeface="ＭＳ Ｐゴシック" pitchFamily="34" charset="-128"/>
                        </a:rPr>
                        <a:t>Fairness of Rules</a:t>
                      </a:r>
                    </a:p>
                    <a:p>
                      <a:pPr marL="2349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w Cen MT" panose="020B0602020104020603" pitchFamily="34" charset="0"/>
                          <a:ea typeface="ＭＳ Ｐゴシック" pitchFamily="34" charset="-128"/>
                        </a:rPr>
                        <a:t>18. The school’s Code of Conduct is fair.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w Cen MT" panose="020B0602020104020603" pitchFamily="34" charset="0"/>
                      </a:endParaRPr>
                    </a:p>
                    <a:p>
                      <a:pPr algn="ctr"/>
                      <a:r>
                        <a:rPr lang="en-US" sz="20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w Cen MT" panose="020B0602020104020603" pitchFamily="34" charset="0"/>
                        </a:rPr>
                        <a:t>92.5</a:t>
                      </a:r>
                      <a:endParaRPr lang="en-US" sz="20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w Cen MT" panose="020B0602020104020603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w Cen MT" panose="020B0602020104020603" pitchFamily="34" charset="0"/>
                      </a:endParaRPr>
                    </a:p>
                    <a:p>
                      <a:pPr algn="ctr"/>
                      <a:r>
                        <a:rPr lang="en-US" sz="20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w Cen MT" panose="020B0602020104020603" pitchFamily="34" charset="0"/>
                        </a:rPr>
                        <a:t>88.8</a:t>
                      </a:r>
                      <a:endParaRPr lang="en-US" sz="20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w Cen MT" panose="020B0602020104020603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w Cen MT" panose="020B0602020104020603" pitchFamily="34" charset="0"/>
                      </a:endParaRPr>
                    </a:p>
                    <a:p>
                      <a:pPr algn="ctr"/>
                      <a:r>
                        <a:rPr lang="en-US" sz="20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w Cen MT" panose="020B0602020104020603" pitchFamily="34" charset="0"/>
                        </a:rPr>
                        <a:t>88.1</a:t>
                      </a:r>
                      <a:endParaRPr lang="en-US" sz="20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w Cen MT" panose="020B0602020104020603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w Cen MT" panose="020B0602020104020603" pitchFamily="34" charset="0"/>
                          <a:ea typeface="ＭＳ Ｐゴシック" pitchFamily="34" charset="-128"/>
                        </a:rPr>
                        <a:t>Teacher-Home Communications</a:t>
                      </a:r>
                    </a:p>
                    <a:p>
                      <a:pPr marL="2349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w Cen MT" panose="020B0602020104020603" pitchFamily="34" charset="0"/>
                          <a:ea typeface="ＭＳ Ｐゴシック" pitchFamily="34" charset="-128"/>
                        </a:rPr>
                        <a:t>37. Teachers do a good job communicating with parents.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w Cen MT" panose="020B0602020104020603" pitchFamily="34" charset="0"/>
                        <a:ea typeface="ＭＳ Ｐゴシック" pitchFamily="34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w Cen MT" panose="020B0602020104020603" pitchFamily="34" charset="0"/>
                          <a:ea typeface="ＭＳ Ｐゴシック" pitchFamily="34" charset="-128"/>
                        </a:rPr>
                        <a:t>96.5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w Cen MT" panose="020B0602020104020603" pitchFamily="34" charset="0"/>
                        <a:ea typeface="ＭＳ Ｐゴシック" pitchFamily="34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w Cen MT" panose="020B0602020104020603" pitchFamily="34" charset="0"/>
                          <a:ea typeface="ＭＳ Ｐゴシック" pitchFamily="34" charset="-128"/>
                        </a:rPr>
                        <a:t>89.3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w Cen MT" panose="020B0602020104020603" pitchFamily="34" charset="0"/>
                        <a:ea typeface="ＭＳ Ｐゴシック" pitchFamily="34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w Cen MT" panose="020B0602020104020603" pitchFamily="34" charset="0"/>
                          <a:ea typeface="ＭＳ Ｐゴシック" pitchFamily="34" charset="-128"/>
                        </a:rPr>
                        <a:t>85.5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9636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w Cen MT" panose="020B0602020104020603" pitchFamily="34" charset="0"/>
                          <a:ea typeface="ＭＳ Ｐゴシック" pitchFamily="34" charset="-128"/>
                        </a:rPr>
                        <a:t>Staff Relations</a:t>
                      </a:r>
                    </a:p>
                    <a:p>
                      <a:pPr marL="2349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w Cen MT" panose="020B0602020104020603" pitchFamily="34" charset="0"/>
                          <a:ea typeface="ＭＳ Ｐゴシック" pitchFamily="34" charset="-128"/>
                        </a:rPr>
                        <a:t>36. Teachers, staff, and administrators function as a good team in this school.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w Cen MT" panose="020B0602020104020603" pitchFamily="34" charset="0"/>
                        <a:ea typeface="ＭＳ Ｐゴシック" pitchFamily="34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w Cen MT" panose="020B0602020104020603" pitchFamily="34" charset="0"/>
                          <a:ea typeface="ＭＳ Ｐゴシック" pitchFamily="34" charset="-128"/>
                        </a:rPr>
                        <a:t>85.3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w Cen MT" panose="020B0602020104020603" pitchFamily="34" charset="0"/>
                        <a:ea typeface="ＭＳ Ｐゴシック" pitchFamily="34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w Cen MT" panose="020B0602020104020603" pitchFamily="34" charset="0"/>
                          <a:ea typeface="ＭＳ Ｐゴシック" pitchFamily="34" charset="-128"/>
                        </a:rPr>
                        <a:t>77.7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w Cen MT" panose="020B0602020104020603" pitchFamily="34" charset="0"/>
                        <a:ea typeface="ＭＳ Ｐゴシック" pitchFamily="34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w Cen MT" panose="020B0602020104020603" pitchFamily="34" charset="0"/>
                          <a:ea typeface="ＭＳ Ｐゴシック" pitchFamily="34" charset="-128"/>
                        </a:rPr>
                        <a:t>73.3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5467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le 1"/>
          <p:cNvSpPr>
            <a:spLocks noGrp="1"/>
          </p:cNvSpPr>
          <p:nvPr>
            <p:ph type="title"/>
          </p:nvPr>
        </p:nvSpPr>
        <p:spPr>
          <a:xfrm>
            <a:off x="549275" y="491844"/>
            <a:ext cx="8042276" cy="1336956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Tw Cen MT" panose="020B0602020104020603" pitchFamily="34" charset="0"/>
                <a:cs typeface="Times New Roman" pitchFamily="18" charset="0"/>
              </a:rPr>
              <a:t>Part I: School Climate Subscales </a:t>
            </a:r>
            <a:r>
              <a:rPr lang="en-US" dirty="0">
                <a:latin typeface="Tw Cen MT" panose="020B0602020104020603" pitchFamily="34" charset="0"/>
                <a:cs typeface="Times New Roman" pitchFamily="18" charset="0"/>
              </a:rPr>
              <a:t/>
            </a:r>
            <a:br>
              <a:rPr lang="en-US" dirty="0">
                <a:latin typeface="Tw Cen MT" panose="020B0602020104020603" pitchFamily="34" charset="0"/>
                <a:cs typeface="Times New Roman" pitchFamily="18" charset="0"/>
              </a:rPr>
            </a:br>
            <a:r>
              <a:rPr lang="en-US" dirty="0" smtClean="0">
                <a:solidFill>
                  <a:schemeClr val="accent4"/>
                </a:solidFill>
                <a:latin typeface="Tw Cen MT" panose="020B0602020104020603" pitchFamily="34" charset="0"/>
                <a:cs typeface="Times New Roman" pitchFamily="18" charset="0"/>
              </a:rPr>
              <a:t>Home</a:t>
            </a:r>
            <a:r>
              <a:rPr lang="en-US" dirty="0" smtClean="0">
                <a:latin typeface="Tw Cen MT" panose="020B0602020104020603" pitchFamily="34" charset="0"/>
              </a:rPr>
              <a:t> Survey Results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200" y="2666998"/>
            <a:ext cx="3733801" cy="374650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" y="2666999"/>
            <a:ext cx="4038600" cy="37580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7217" name="Group 7"/>
          <p:cNvGrpSpPr>
            <a:grpSpLocks/>
          </p:cNvGrpSpPr>
          <p:nvPr/>
        </p:nvGrpSpPr>
        <p:grpSpPr bwMode="auto">
          <a:xfrm>
            <a:off x="613891" y="5874560"/>
            <a:ext cx="5874222" cy="3884618"/>
            <a:chOff x="-2463577" y="5357778"/>
            <a:chExt cx="5873957" cy="2504661"/>
          </a:xfrm>
        </p:grpSpPr>
        <p:grpSp>
          <p:nvGrpSpPr>
            <p:cNvPr id="137219" name="Group 8"/>
            <p:cNvGrpSpPr>
              <a:grpSpLocks/>
            </p:cNvGrpSpPr>
            <p:nvPr/>
          </p:nvGrpSpPr>
          <p:grpSpPr bwMode="auto">
            <a:xfrm>
              <a:off x="-2295743" y="5357779"/>
              <a:ext cx="5706123" cy="582268"/>
              <a:chOff x="-2295743" y="5357779"/>
              <a:chExt cx="5706123" cy="582268"/>
            </a:xfrm>
          </p:grpSpPr>
          <p:sp>
            <p:nvSpPr>
              <p:cNvPr id="24" name="Rectangle 23"/>
              <p:cNvSpPr>
                <a:spLocks noChangeArrowheads="1"/>
              </p:cNvSpPr>
              <p:nvPr/>
            </p:nvSpPr>
            <p:spPr bwMode="auto">
              <a:xfrm flipV="1">
                <a:off x="3246874" y="5686728"/>
                <a:ext cx="163506" cy="149325"/>
              </a:xfrm>
              <a:prstGeom prst="rect">
                <a:avLst/>
              </a:prstGeom>
              <a:solidFill>
                <a:schemeClr val="accent4">
                  <a:lumMod val="75000"/>
                </a:schemeClr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blurRad="63500" dist="23000" dir="5400000" rotWithShape="0">
                  <a:srgbClr val="000000">
                    <a:alpha val="34998"/>
                  </a:srgbClr>
                </a:outerShdw>
              </a:effectLst>
            </p:spPr>
            <p:txBody>
              <a:bodyPr anchor="ctr"/>
              <a:lstStyle/>
              <a:p>
                <a:pPr algn="ctr" defTabSz="457200"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37229" name="TextBox 24"/>
              <p:cNvSpPr txBox="1">
                <a:spLocks noChangeArrowheads="1"/>
              </p:cNvSpPr>
              <p:nvPr/>
            </p:nvSpPr>
            <p:spPr bwMode="auto">
              <a:xfrm>
                <a:off x="-2275125" y="5357779"/>
                <a:ext cx="2265279" cy="4619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 defTabSz="457200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200" b="1" dirty="0" smtClean="0">
                    <a:solidFill>
                      <a:prstClr val="black"/>
                    </a:solidFill>
                  </a:rPr>
                  <a:t>Teacher-Student </a:t>
                </a:r>
                <a:br>
                  <a:rPr lang="en-US" sz="1200" b="1" dirty="0" smtClean="0">
                    <a:solidFill>
                      <a:prstClr val="black"/>
                    </a:solidFill>
                  </a:rPr>
                </a:br>
                <a:r>
                  <a:rPr lang="en-US" sz="1200" b="1" dirty="0" smtClean="0">
                    <a:solidFill>
                      <a:prstClr val="black"/>
                    </a:solidFill>
                  </a:rPr>
                  <a:t>Relations</a:t>
                </a:r>
              </a:p>
            </p:txBody>
          </p:sp>
          <p:sp>
            <p:nvSpPr>
              <p:cNvPr id="26" name="Rectangle 25"/>
              <p:cNvSpPr>
                <a:spLocks noChangeArrowheads="1"/>
              </p:cNvSpPr>
              <p:nvPr/>
            </p:nvSpPr>
            <p:spPr bwMode="auto">
              <a:xfrm flipV="1">
                <a:off x="1483242" y="5701349"/>
                <a:ext cx="163505" cy="147737"/>
              </a:xfrm>
              <a:prstGeom prst="rect">
                <a:avLst/>
              </a:prstGeom>
              <a:solidFill>
                <a:srgbClr val="00B05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blurRad="63500" dist="23000" dir="5400000" rotWithShape="0">
                  <a:srgbClr val="000000">
                    <a:alpha val="34998"/>
                  </a:srgbClr>
                </a:outerShdw>
              </a:effectLst>
            </p:spPr>
            <p:txBody>
              <a:bodyPr anchor="ctr"/>
              <a:lstStyle/>
              <a:p>
                <a:pPr algn="ctr" defTabSz="457200"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37231" name="TextBox 26"/>
              <p:cNvSpPr txBox="1">
                <a:spLocks noChangeArrowheads="1"/>
              </p:cNvSpPr>
              <p:nvPr/>
            </p:nvSpPr>
            <p:spPr bwMode="auto">
              <a:xfrm>
                <a:off x="-2295743" y="5663048"/>
                <a:ext cx="2000586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 defTabSz="457200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200" b="1" dirty="0" smtClean="0">
                    <a:solidFill>
                      <a:prstClr val="black"/>
                    </a:solidFill>
                  </a:rPr>
                  <a:t>Student Relations</a:t>
                </a:r>
              </a:p>
            </p:txBody>
          </p:sp>
        </p:grpSp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 flipV="1">
              <a:off x="-2463577" y="5406911"/>
              <a:ext cx="163506" cy="14932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blurRad="63500" dist="23000" dir="5400000" rotWithShape="0">
                <a:srgbClr val="000000">
                  <a:alpha val="34998"/>
                </a:srgbClr>
              </a:outerShdw>
            </a:effectLst>
          </p:spPr>
          <p:txBody>
            <a:bodyPr anchor="ctr"/>
            <a:lstStyle/>
            <a:p>
              <a:pPr algn="ctr" defTabSz="457200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37221" name="TextBox 10"/>
            <p:cNvSpPr txBox="1">
              <a:spLocks noChangeArrowheads="1"/>
            </p:cNvSpPr>
            <p:nvPr/>
          </p:nvSpPr>
          <p:spPr bwMode="auto">
            <a:xfrm>
              <a:off x="-543222" y="5357778"/>
              <a:ext cx="2000586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defTabSz="457200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dirty="0" smtClean="0">
                  <a:solidFill>
                    <a:prstClr val="black"/>
                  </a:solidFill>
                </a:rPr>
                <a:t>Respect for Diversity</a:t>
              </a:r>
            </a:p>
          </p:txBody>
        </p:sp>
        <p:sp>
          <p:nvSpPr>
            <p:cNvPr id="12" name="Rectangle 11"/>
            <p:cNvSpPr>
              <a:spLocks noChangeArrowheads="1"/>
            </p:cNvSpPr>
            <p:nvPr/>
          </p:nvSpPr>
          <p:spPr bwMode="auto">
            <a:xfrm flipV="1">
              <a:off x="-2459248" y="5699762"/>
              <a:ext cx="163506" cy="149326"/>
            </a:xfrm>
            <a:prstGeom prst="rect">
              <a:avLst/>
            </a:prstGeom>
            <a:solidFill>
              <a:srgbClr val="C4BD97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blurRad="63500" dist="23000" dir="5400000" rotWithShape="0">
                <a:srgbClr val="000000">
                  <a:alpha val="34998"/>
                </a:srgbClr>
              </a:outerShdw>
            </a:effectLst>
          </p:spPr>
          <p:txBody>
            <a:bodyPr anchor="ctr"/>
            <a:lstStyle/>
            <a:p>
              <a:pPr algn="ctr" defTabSz="457200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5" name="Rectangle 14"/>
            <p:cNvSpPr>
              <a:spLocks noChangeArrowheads="1"/>
            </p:cNvSpPr>
            <p:nvPr/>
          </p:nvSpPr>
          <p:spPr bwMode="auto">
            <a:xfrm flipV="1">
              <a:off x="-695615" y="5406911"/>
              <a:ext cx="163506" cy="149326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blurRad="63500" dist="23000" dir="5400000" rotWithShape="0">
                <a:srgbClr val="000000">
                  <a:alpha val="34998"/>
                </a:srgbClr>
              </a:outerShdw>
            </a:effectLst>
          </p:spPr>
          <p:txBody>
            <a:bodyPr anchor="ctr"/>
            <a:lstStyle/>
            <a:p>
              <a:pPr algn="ctr" defTabSz="457200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37226" name="TextBox 15"/>
            <p:cNvSpPr txBox="1">
              <a:spLocks noChangeArrowheads="1"/>
            </p:cNvSpPr>
            <p:nvPr/>
          </p:nvSpPr>
          <p:spPr bwMode="auto">
            <a:xfrm>
              <a:off x="-533372" y="5656914"/>
              <a:ext cx="1879623" cy="1785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defTabSz="457200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dirty="0" smtClean="0">
                  <a:solidFill>
                    <a:prstClr val="black"/>
                  </a:solidFill>
                </a:rPr>
                <a:t>Clarity of Expectations</a:t>
              </a:r>
            </a:p>
          </p:txBody>
        </p:sp>
        <p:sp>
          <p:nvSpPr>
            <p:cNvPr id="137227" name="TextBox 16"/>
            <p:cNvSpPr txBox="1">
              <a:spLocks noChangeArrowheads="1"/>
            </p:cNvSpPr>
            <p:nvPr/>
          </p:nvSpPr>
          <p:spPr bwMode="auto">
            <a:xfrm>
              <a:off x="433836" y="7585440"/>
              <a:ext cx="2883677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defTabSz="457200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dirty="0" smtClean="0">
                  <a:solidFill>
                    <a:prstClr val="black"/>
                  </a:solidFill>
                </a:rPr>
                <a:t>Fairness of Rules</a:t>
              </a:r>
            </a:p>
          </p:txBody>
        </p:sp>
      </p:grpSp>
      <p:sp>
        <p:nvSpPr>
          <p:cNvPr id="2" name="Rectangle 1"/>
          <p:cNvSpPr/>
          <p:nvPr/>
        </p:nvSpPr>
        <p:spPr>
          <a:xfrm>
            <a:off x="2286000" y="2828836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 flipV="1">
            <a:off x="2362200" y="6385978"/>
            <a:ext cx="163512" cy="229134"/>
          </a:xfrm>
          <a:prstGeom prst="rect">
            <a:avLst/>
          </a:prstGeom>
          <a:solidFill>
            <a:srgbClr val="FFC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 flipV="1">
            <a:off x="4560888" y="5959662"/>
            <a:ext cx="163512" cy="229134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TextBox 15"/>
          <p:cNvSpPr txBox="1">
            <a:spLocks noChangeArrowheads="1"/>
          </p:cNvSpPr>
          <p:nvPr/>
        </p:nvSpPr>
        <p:spPr bwMode="auto">
          <a:xfrm>
            <a:off x="4692093" y="5895201"/>
            <a:ext cx="155630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 b="1" dirty="0" smtClean="0">
                <a:solidFill>
                  <a:prstClr val="black"/>
                </a:solidFill>
              </a:rPr>
              <a:t>Fairness of Rules</a:t>
            </a:r>
          </a:p>
        </p:txBody>
      </p:sp>
      <p:sp>
        <p:nvSpPr>
          <p:cNvPr id="23" name="TextBox 15"/>
          <p:cNvSpPr txBox="1">
            <a:spLocks noChangeArrowheads="1"/>
          </p:cNvSpPr>
          <p:nvPr/>
        </p:nvSpPr>
        <p:spPr bwMode="auto">
          <a:xfrm>
            <a:off x="4692093" y="6352401"/>
            <a:ext cx="155630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 b="1" dirty="0" smtClean="0">
                <a:solidFill>
                  <a:prstClr val="black"/>
                </a:solidFill>
              </a:rPr>
              <a:t>School Safety</a:t>
            </a:r>
          </a:p>
        </p:txBody>
      </p:sp>
      <p:sp>
        <p:nvSpPr>
          <p:cNvPr id="27" name="Rectangle 26"/>
          <p:cNvSpPr>
            <a:spLocks noChangeArrowheads="1"/>
          </p:cNvSpPr>
          <p:nvPr/>
        </p:nvSpPr>
        <p:spPr bwMode="auto">
          <a:xfrm flipV="1">
            <a:off x="6313488" y="5934348"/>
            <a:ext cx="163512" cy="229134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8" name="TextBox 15"/>
          <p:cNvSpPr txBox="1">
            <a:spLocks noChangeArrowheads="1"/>
          </p:cNvSpPr>
          <p:nvPr/>
        </p:nvSpPr>
        <p:spPr bwMode="auto">
          <a:xfrm>
            <a:off x="6458666" y="5895201"/>
            <a:ext cx="245673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 b="1" dirty="0" smtClean="0">
                <a:solidFill>
                  <a:prstClr val="black"/>
                </a:solidFill>
              </a:rPr>
              <a:t>Teacher-Home Communication</a:t>
            </a:r>
          </a:p>
        </p:txBody>
      </p:sp>
      <p:sp>
        <p:nvSpPr>
          <p:cNvPr id="29" name="TextBox 15"/>
          <p:cNvSpPr txBox="1">
            <a:spLocks noChangeArrowheads="1"/>
          </p:cNvSpPr>
          <p:nvPr/>
        </p:nvSpPr>
        <p:spPr bwMode="auto">
          <a:xfrm>
            <a:off x="6477000" y="6352401"/>
            <a:ext cx="21336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 b="1" dirty="0" smtClean="0">
                <a:solidFill>
                  <a:prstClr val="black"/>
                </a:solidFill>
              </a:rPr>
              <a:t>Total School Climate</a:t>
            </a:r>
          </a:p>
        </p:txBody>
      </p:sp>
      <p:sp>
        <p:nvSpPr>
          <p:cNvPr id="3" name="Rectangle 2"/>
          <p:cNvSpPr/>
          <p:nvPr/>
        </p:nvSpPr>
        <p:spPr>
          <a:xfrm>
            <a:off x="2286000" y="2828836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286000" y="2828836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152400"/>
            <a:ext cx="85232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0"/>
              </a:rPr>
              <a:t>Grade Level Differences: Home Survey 2015</a:t>
            </a:r>
            <a:endParaRPr lang="en-US" sz="3200" b="1" dirty="0">
              <a:solidFill>
                <a:schemeClr val="tx1">
                  <a:lumMod val="65000"/>
                  <a:lumOff val="35000"/>
                </a:schemeClr>
              </a:solidFill>
              <a:latin typeface="Tw Cen MT" panose="020B0602020104020603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91" b="6637"/>
          <a:stretch/>
        </p:blipFill>
        <p:spPr bwMode="auto">
          <a:xfrm>
            <a:off x="382109" y="823691"/>
            <a:ext cx="8305800" cy="4885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4599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575338"/>
              </p:ext>
            </p:extLst>
          </p:nvPr>
        </p:nvGraphicFramePr>
        <p:xfrm>
          <a:off x="304800" y="243840"/>
          <a:ext cx="8534400" cy="5181600"/>
        </p:xfrm>
        <a:graphic>
          <a:graphicData uri="http://schemas.openxmlformats.org/drawingml/2006/table">
            <a:tbl>
              <a:tblPr/>
              <a:tblGrid>
                <a:gridCol w="5414404"/>
                <a:gridCol w="1067629"/>
                <a:gridCol w="991370"/>
                <a:gridCol w="1060997"/>
              </a:tblGrid>
              <a:tr h="83820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w Cen MT" panose="020B0602020104020603" pitchFamily="34" charset="0"/>
                          <a:ea typeface="ＭＳ Ｐゴシック" pitchFamily="34" charset="-128"/>
                        </a:rPr>
                        <a:t>Sample subscale responses associated with home scores </a:t>
                      </a:r>
                      <a:b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w Cen MT" panose="020B0602020104020603" pitchFamily="34" charset="0"/>
                          <a:ea typeface="ＭＳ Ｐゴシック" pitchFamily="34" charset="-128"/>
                        </a:rPr>
                      </a:br>
                      <a:r>
                        <a:rPr kumimoji="0" lang="en-US" sz="3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w Cen MT" panose="020B0602020104020603" pitchFamily="34" charset="0"/>
                          <a:ea typeface="ＭＳ Ｐゴシック" pitchFamily="34" charset="-128"/>
                        </a:rPr>
                        <a:t>(Part I: School Climate)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w Cen MT" panose="020B0602020104020603" pitchFamily="34" charset="0"/>
                          <a:ea typeface="ＭＳ Ｐゴシック" pitchFamily="34" charset="-128"/>
                        </a:rPr>
                        <a:t>Percent who Agreed or Agreed a lot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55625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w Cen MT" panose="020B0602020104020603" pitchFamily="34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w Cen MT" panose="020B0602020104020603" pitchFamily="34" charset="0"/>
                          <a:ea typeface="ＭＳ Ｐゴシック" pitchFamily="34" charset="-128"/>
                        </a:rPr>
                        <a:t>Elem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w Cen MT" panose="020B0602020104020603" pitchFamily="34" charset="0"/>
                          <a:ea typeface="ＭＳ Ｐゴシック" pitchFamily="34" charset="-128"/>
                        </a:rPr>
                        <a:t>School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w Cen MT" panose="020B0602020104020603" pitchFamily="34" charset="0"/>
                          <a:ea typeface="ＭＳ Ｐゴシック" pitchFamily="34" charset="-128"/>
                        </a:rPr>
                        <a:t>Middle School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w Cen MT" panose="020B0602020104020603" pitchFamily="34" charset="0"/>
                          <a:ea typeface="ＭＳ Ｐゴシック" pitchFamily="34" charset="-128"/>
                        </a:rPr>
                        <a:t>High School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555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w Cen MT" panose="020B0602020104020603" pitchFamily="34" charset="0"/>
                          <a:ea typeface="ＭＳ Ｐゴシック" pitchFamily="34" charset="-128"/>
                        </a:rPr>
                        <a:t>Teacher-Student Relations</a:t>
                      </a:r>
                    </a:p>
                    <a:p>
                      <a:pPr marL="2349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w Cen MT" panose="020B0602020104020603" pitchFamily="34" charset="0"/>
                          <a:ea typeface="ＭＳ Ｐゴシック" pitchFamily="34" charset="-128"/>
                        </a:rPr>
                        <a:t>7. Teachers care about their students.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w Cen MT" panose="020B0602020104020603" pitchFamily="34" charset="0"/>
                      </a:endParaRPr>
                    </a:p>
                    <a:p>
                      <a:pPr algn="ctr"/>
                      <a:r>
                        <a:rPr lang="en-US" sz="20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w Cen MT" panose="020B0602020104020603" pitchFamily="34" charset="0"/>
                        </a:rPr>
                        <a:t>97.9</a:t>
                      </a:r>
                      <a:endParaRPr lang="en-US" sz="20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w Cen MT" panose="020B0602020104020603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w Cen MT" panose="020B0602020104020603" pitchFamily="34" charset="0"/>
                      </a:endParaRPr>
                    </a:p>
                    <a:p>
                      <a:pPr algn="ctr"/>
                      <a:r>
                        <a:rPr lang="en-US" sz="20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w Cen MT" panose="020B0602020104020603" pitchFamily="34" charset="0"/>
                        </a:rPr>
                        <a:t>92.6</a:t>
                      </a:r>
                      <a:endParaRPr lang="en-US" sz="20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w Cen MT" panose="020B0602020104020603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w Cen MT" panose="020B0602020104020603" pitchFamily="34" charset="0"/>
                      </a:endParaRPr>
                    </a:p>
                    <a:p>
                      <a:pPr algn="ctr"/>
                      <a:r>
                        <a:rPr lang="en-US" sz="20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w Cen MT" panose="020B0602020104020603" pitchFamily="34" charset="0"/>
                        </a:rPr>
                        <a:t>88.0</a:t>
                      </a:r>
                      <a:endParaRPr lang="en-US" sz="20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w Cen MT" panose="020B0602020104020603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555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w Cen MT" panose="020B0602020104020603" pitchFamily="34" charset="0"/>
                          <a:ea typeface="ＭＳ Ｐゴシック" pitchFamily="34" charset="-128"/>
                        </a:rPr>
                        <a:t>Student–Student Relations</a:t>
                      </a:r>
                    </a:p>
                    <a:p>
                      <a:pPr marL="2349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w Cen MT" panose="020B0602020104020603" pitchFamily="34" charset="0"/>
                          <a:ea typeface="ＭＳ Ｐゴシック" pitchFamily="34" charset="-128"/>
                        </a:rPr>
                        <a:t>11. Students are friendly with each other.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w Cen MT" panose="020B0602020104020603" pitchFamily="34" charset="0"/>
                      </a:endParaRPr>
                    </a:p>
                    <a:p>
                      <a:pPr algn="ctr"/>
                      <a:r>
                        <a:rPr lang="en-US" sz="20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w Cen MT" panose="020B0602020104020603" pitchFamily="34" charset="0"/>
                        </a:rPr>
                        <a:t>89.1</a:t>
                      </a:r>
                      <a:endParaRPr lang="en-US" sz="20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w Cen MT" panose="020B0602020104020603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w Cen MT" panose="020B0602020104020603" pitchFamily="34" charset="0"/>
                      </a:endParaRPr>
                    </a:p>
                    <a:p>
                      <a:pPr algn="ctr"/>
                      <a:r>
                        <a:rPr lang="en-US" sz="20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w Cen MT" panose="020B0602020104020603" pitchFamily="34" charset="0"/>
                        </a:rPr>
                        <a:t>72.3</a:t>
                      </a:r>
                      <a:endParaRPr lang="en-US" sz="20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w Cen MT" panose="020B0602020104020603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w Cen MT" panose="020B0602020104020603" pitchFamily="34" charset="0"/>
                      </a:endParaRPr>
                    </a:p>
                    <a:p>
                      <a:pPr algn="ctr"/>
                      <a:r>
                        <a:rPr lang="en-US" sz="20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w Cen MT" panose="020B0602020104020603" pitchFamily="34" charset="0"/>
                        </a:rPr>
                        <a:t>73.6</a:t>
                      </a:r>
                      <a:endParaRPr lang="en-US" sz="20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w Cen MT" panose="020B0602020104020603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4794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w Cen MT" panose="020B0602020104020603" pitchFamily="34" charset="0"/>
                          <a:ea typeface="ＭＳ Ｐゴシック" pitchFamily="34" charset="-128"/>
                        </a:rPr>
                        <a:t>Clarity of Expectations</a:t>
                      </a:r>
                    </a:p>
                    <a:p>
                      <a:pPr marL="2349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w Cen MT" panose="020B0602020104020603" pitchFamily="34" charset="0"/>
                          <a:ea typeface="ＭＳ Ｐゴシック" pitchFamily="34" charset="-128"/>
                        </a:rPr>
                        <a:t>10. Students know how they are expected to act.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w Cen MT" panose="020B0602020104020603" pitchFamily="34" charset="0"/>
                      </a:endParaRPr>
                    </a:p>
                    <a:p>
                      <a:pPr algn="ctr"/>
                      <a:r>
                        <a:rPr lang="en-US" sz="20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w Cen MT" panose="020B0602020104020603" pitchFamily="34" charset="0"/>
                        </a:rPr>
                        <a:t>98.1</a:t>
                      </a:r>
                      <a:endParaRPr lang="en-US" sz="20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w Cen MT" panose="020B0602020104020603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w Cen MT" panose="020B0602020104020603" pitchFamily="34" charset="0"/>
                      </a:endParaRPr>
                    </a:p>
                    <a:p>
                      <a:pPr algn="ctr"/>
                      <a:r>
                        <a:rPr lang="en-US" sz="20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w Cen MT" panose="020B0602020104020603" pitchFamily="34" charset="0"/>
                        </a:rPr>
                        <a:t>94.6</a:t>
                      </a:r>
                      <a:endParaRPr lang="en-US" sz="20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w Cen MT" panose="020B0602020104020603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w Cen MT" panose="020B0602020104020603" pitchFamily="34" charset="0"/>
                      </a:endParaRPr>
                    </a:p>
                    <a:p>
                      <a:pPr algn="ctr"/>
                      <a:r>
                        <a:rPr lang="en-US" sz="20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w Cen MT" panose="020B0602020104020603" pitchFamily="34" charset="0"/>
                        </a:rPr>
                        <a:t>92.0</a:t>
                      </a:r>
                      <a:endParaRPr lang="en-US" sz="20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w Cen MT" panose="020B0602020104020603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555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w Cen MT" panose="020B0602020104020603" pitchFamily="34" charset="0"/>
                          <a:ea typeface="ＭＳ Ｐゴシック" pitchFamily="34" charset="-128"/>
                        </a:rPr>
                        <a:t>Teacher-Home Communication</a:t>
                      </a:r>
                    </a:p>
                    <a:p>
                      <a:pPr marL="2349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w Cen MT" panose="020B0602020104020603" pitchFamily="34" charset="0"/>
                          <a:ea typeface="ＭＳ Ｐゴシック" pitchFamily="34" charset="-128"/>
                        </a:rPr>
                        <a:t>24. Teachers work closely with parents to help students when they have problems.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w Cen MT" panose="020B0602020104020603" pitchFamily="34" charset="0"/>
                      </a:endParaRPr>
                    </a:p>
                    <a:p>
                      <a:pPr algn="ctr"/>
                      <a:r>
                        <a:rPr lang="en-US" sz="20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w Cen MT" panose="020B0602020104020603" pitchFamily="34" charset="0"/>
                        </a:rPr>
                        <a:t>94.1</a:t>
                      </a:r>
                      <a:endParaRPr lang="en-US" sz="20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w Cen MT" panose="020B0602020104020603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w Cen MT" panose="020B0602020104020603" pitchFamily="34" charset="0"/>
                      </a:endParaRPr>
                    </a:p>
                    <a:p>
                      <a:pPr algn="ctr"/>
                      <a:r>
                        <a:rPr lang="en-US" sz="20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w Cen MT" panose="020B0602020104020603" pitchFamily="34" charset="0"/>
                        </a:rPr>
                        <a:t>85.7</a:t>
                      </a:r>
                      <a:endParaRPr lang="en-US" sz="20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w Cen MT" panose="020B0602020104020603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w Cen MT" panose="020B0602020104020603" pitchFamily="34" charset="0"/>
                      </a:endParaRPr>
                    </a:p>
                    <a:p>
                      <a:pPr algn="ctr"/>
                      <a:r>
                        <a:rPr lang="en-US" sz="20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w Cen MT" panose="020B0602020104020603" pitchFamily="34" charset="0"/>
                        </a:rPr>
                        <a:t>75.3</a:t>
                      </a:r>
                      <a:endParaRPr lang="en-US" sz="20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w Cen MT" panose="020B0602020104020603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38413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8686800" cy="5943600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None/>
              <a:tabLst>
                <a:tab pos="2286000" algn="l"/>
              </a:tabLst>
              <a:defRPr/>
            </a:pPr>
            <a:r>
              <a:rPr lang="en-US" sz="3200" b="1" dirty="0" smtClean="0">
                <a:solidFill>
                  <a:schemeClr val="tx2"/>
                </a:solidFill>
                <a:latin typeface="Tw Cen MT" panose="020B0602020104020603" pitchFamily="34" charset="0"/>
                <a:ea typeface="Calibri" pitchFamily="34" charset="0"/>
                <a:cs typeface="Times New Roman" pitchFamily="18" charset="0"/>
              </a:rPr>
              <a:t>	</a:t>
            </a:r>
            <a:r>
              <a:rPr lang="en-US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0"/>
                <a:ea typeface="Calibri" pitchFamily="34" charset="0"/>
                <a:cs typeface="Times New Roman" pitchFamily="18" charset="0"/>
              </a:rPr>
              <a:t>School climate is also linked to outcomes for teachers:</a:t>
            </a:r>
          </a:p>
          <a:p>
            <a:pPr marL="1035050" lvl="5" indent="-457200">
              <a:buFontTx/>
              <a:buChar char="•"/>
              <a:tabLst>
                <a:tab pos="2286000" algn="l"/>
              </a:tabLst>
              <a:defRPr/>
            </a:pP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0"/>
                <a:cs typeface="Times New Roman" pitchFamily="18" charset="0"/>
              </a:rPr>
              <a:t>Less burnout and greater retention in the profession</a:t>
            </a:r>
            <a:endParaRPr lang="en-US" sz="2800" dirty="0" smtClean="0">
              <a:solidFill>
                <a:schemeClr val="tx1">
                  <a:lumMod val="65000"/>
                  <a:lumOff val="35000"/>
                </a:schemeClr>
              </a:solidFill>
              <a:latin typeface="Tw Cen MT" panose="020B0602020104020603" pitchFamily="34" charset="0"/>
              <a:cs typeface="Arial" charset="0"/>
            </a:endParaRPr>
          </a:p>
          <a:p>
            <a:pPr marL="1035050" lvl="5" indent="-457200">
              <a:buFontTx/>
              <a:buChar char="•"/>
              <a:tabLst>
                <a:tab pos="2286000" algn="l"/>
              </a:tabLst>
              <a:defRPr/>
            </a:pP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0"/>
                <a:cs typeface="Arial" charset="0"/>
              </a:rPr>
              <a:t>Greater implementation fidelity of new curriculum and interventions</a:t>
            </a:r>
          </a:p>
          <a:p>
            <a:pPr marL="1035050" lvl="5" indent="-457200">
              <a:buFontTx/>
              <a:buChar char="•"/>
              <a:tabLst>
                <a:tab pos="2286000" algn="l"/>
              </a:tabLst>
              <a:defRPr/>
            </a:pP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0"/>
                <a:cs typeface="Arial" charset="0"/>
              </a:rPr>
              <a:t>Greater levels of job satisfaction</a:t>
            </a:r>
          </a:p>
          <a:p>
            <a:pPr>
              <a:defRPr/>
            </a:pPr>
            <a:endParaRPr lang="en-US" sz="3200" dirty="0">
              <a:solidFill>
                <a:schemeClr val="tx2"/>
              </a:solidFill>
              <a:latin typeface="Tw Cen MT" panose="020B0602020104020603" pitchFamily="34" charset="0"/>
            </a:endParaRPr>
          </a:p>
        </p:txBody>
      </p:sp>
      <p:pic>
        <p:nvPicPr>
          <p:cNvPr id="6148" name="Object 3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67400" y="4038600"/>
            <a:ext cx="3048000" cy="2438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9784351"/>
              </p:ext>
            </p:extLst>
          </p:nvPr>
        </p:nvGraphicFramePr>
        <p:xfrm>
          <a:off x="339634" y="381000"/>
          <a:ext cx="8382000" cy="5486400"/>
        </p:xfrm>
        <a:graphic>
          <a:graphicData uri="http://schemas.openxmlformats.org/drawingml/2006/table">
            <a:tbl>
              <a:tblPr/>
              <a:tblGrid>
                <a:gridCol w="5317718"/>
                <a:gridCol w="1048564"/>
                <a:gridCol w="973667"/>
                <a:gridCol w="1042051"/>
              </a:tblGrid>
              <a:tr h="83820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w Cen MT" panose="020B0602020104020603" pitchFamily="34" charset="0"/>
                          <a:ea typeface="ＭＳ Ｐゴシック" pitchFamily="34" charset="-128"/>
                        </a:rPr>
                        <a:t>Sample subscale responses associated with home scores </a:t>
                      </a:r>
                      <a:b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w Cen MT" panose="020B0602020104020603" pitchFamily="34" charset="0"/>
                          <a:ea typeface="ＭＳ Ｐゴシック" pitchFamily="34" charset="-128"/>
                        </a:rPr>
                      </a:br>
                      <a:r>
                        <a:rPr kumimoji="0" lang="en-US" sz="3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w Cen MT" panose="020B0602020104020603" pitchFamily="34" charset="0"/>
                          <a:ea typeface="ＭＳ Ｐゴシック" pitchFamily="34" charset="-128"/>
                        </a:rPr>
                        <a:t>(Part I: School Climate)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w Cen MT" panose="020B0602020104020603" pitchFamily="34" charset="0"/>
                          <a:ea typeface="ＭＳ Ｐゴシック" pitchFamily="34" charset="-128"/>
                        </a:rPr>
                        <a:t>Percent who Agreed or Agreed a lot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55625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w Cen MT" panose="020B0602020104020603" pitchFamily="34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w Cen MT" panose="020B0602020104020603" pitchFamily="34" charset="0"/>
                          <a:ea typeface="ＭＳ Ｐゴシック" pitchFamily="34" charset="-128"/>
                        </a:rPr>
                        <a:t>Elem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w Cen MT" panose="020B0602020104020603" pitchFamily="34" charset="0"/>
                          <a:ea typeface="ＭＳ Ｐゴシック" pitchFamily="34" charset="-128"/>
                        </a:rPr>
                        <a:t>School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w Cen MT" panose="020B0602020104020603" pitchFamily="34" charset="0"/>
                          <a:ea typeface="ＭＳ Ｐゴシック" pitchFamily="34" charset="-128"/>
                        </a:rPr>
                        <a:t>Middle School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w Cen MT" panose="020B0602020104020603" pitchFamily="34" charset="0"/>
                          <a:ea typeface="ＭＳ Ｐゴシック" pitchFamily="34" charset="-128"/>
                        </a:rPr>
                        <a:t>High School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555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w Cen MT" panose="020B0602020104020603" pitchFamily="34" charset="0"/>
                          <a:ea typeface="ＭＳ Ｐゴシック" pitchFamily="34" charset="-128"/>
                        </a:rPr>
                        <a:t>School Safety</a:t>
                      </a:r>
                    </a:p>
                    <a:p>
                      <a:pPr marL="2349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w Cen MT" panose="020B0602020104020603" pitchFamily="34" charset="0"/>
                          <a:ea typeface="ＭＳ Ｐゴシック" pitchFamily="34" charset="-128"/>
                        </a:rPr>
                        <a:t>13. Students feel safe.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w Cen MT" panose="020B0602020104020603" pitchFamily="34" charset="0"/>
                      </a:endParaRPr>
                    </a:p>
                    <a:p>
                      <a:pPr algn="ctr"/>
                      <a:r>
                        <a:rPr lang="en-US" sz="20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w Cen MT" panose="020B0602020104020603" pitchFamily="34" charset="0"/>
                        </a:rPr>
                        <a:t>96.6</a:t>
                      </a:r>
                      <a:endParaRPr lang="en-US" sz="20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w Cen MT" panose="020B0602020104020603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w Cen MT" panose="020B0602020104020603" pitchFamily="34" charset="0"/>
                      </a:endParaRPr>
                    </a:p>
                    <a:p>
                      <a:pPr algn="ctr"/>
                      <a:r>
                        <a:rPr lang="en-US" sz="20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w Cen MT" panose="020B0602020104020603" pitchFamily="34" charset="0"/>
                        </a:rPr>
                        <a:t>84.5</a:t>
                      </a:r>
                      <a:endParaRPr lang="en-US" sz="20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w Cen MT" panose="020B0602020104020603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w Cen MT" panose="020B0602020104020603" pitchFamily="34" charset="0"/>
                      </a:endParaRPr>
                    </a:p>
                    <a:p>
                      <a:pPr algn="ctr"/>
                      <a:r>
                        <a:rPr lang="en-US" sz="20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w Cen MT" panose="020B0602020104020603" pitchFamily="34" charset="0"/>
                        </a:rPr>
                        <a:t>80.3</a:t>
                      </a:r>
                      <a:endParaRPr lang="en-US" sz="20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w Cen MT" panose="020B0602020104020603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555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w Cen MT" panose="020B0602020104020603" pitchFamily="34" charset="0"/>
                          <a:ea typeface="ＭＳ Ｐゴシック" pitchFamily="34" charset="-128"/>
                        </a:rPr>
                        <a:t>Respect for Diversity</a:t>
                      </a:r>
                    </a:p>
                    <a:p>
                      <a:pPr marL="2349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w Cen MT" panose="020B0602020104020603" pitchFamily="34" charset="0"/>
                          <a:ea typeface="ＭＳ Ｐゴシック" pitchFamily="34" charset="-128"/>
                        </a:rPr>
                        <a:t>2. Teachers treat students of all races with respect.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w Cen MT" panose="020B0602020104020603" pitchFamily="34" charset="0"/>
                      </a:endParaRPr>
                    </a:p>
                    <a:p>
                      <a:pPr algn="ctr"/>
                      <a:r>
                        <a:rPr lang="en-US" sz="20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w Cen MT" panose="020B0602020104020603" pitchFamily="34" charset="0"/>
                        </a:rPr>
                        <a:t>98.0</a:t>
                      </a:r>
                      <a:endParaRPr lang="en-US" sz="20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w Cen MT" panose="020B0602020104020603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w Cen MT" panose="020B0602020104020603" pitchFamily="34" charset="0"/>
                      </a:endParaRPr>
                    </a:p>
                    <a:p>
                      <a:pPr algn="ctr"/>
                      <a:r>
                        <a:rPr lang="en-US" sz="20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w Cen MT" panose="020B0602020104020603" pitchFamily="34" charset="0"/>
                        </a:rPr>
                        <a:t>92.6</a:t>
                      </a:r>
                      <a:endParaRPr lang="en-US" sz="20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w Cen MT" panose="020B0602020104020603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w Cen MT" panose="020B0602020104020603" pitchFamily="34" charset="0"/>
                      </a:endParaRPr>
                    </a:p>
                    <a:p>
                      <a:pPr algn="ctr"/>
                      <a:r>
                        <a:rPr lang="en-US" sz="20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w Cen MT" panose="020B0602020104020603" pitchFamily="34" charset="0"/>
                        </a:rPr>
                        <a:t>88.4</a:t>
                      </a:r>
                      <a:endParaRPr lang="en-US" sz="20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w Cen MT" panose="020B0602020104020603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4794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w Cen MT" panose="020B0602020104020603" pitchFamily="34" charset="0"/>
                          <a:ea typeface="ＭＳ Ｐゴシック" pitchFamily="34" charset="-128"/>
                        </a:rPr>
                        <a:t>Fairness of Rules</a:t>
                      </a:r>
                    </a:p>
                    <a:p>
                      <a:pPr marL="2349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w Cen MT" panose="020B0602020104020603" pitchFamily="34" charset="0"/>
                          <a:ea typeface="ＭＳ Ｐゴシック" pitchFamily="34" charset="-128"/>
                        </a:rPr>
                        <a:t>18. The school’s Code of Conduct is fair.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w Cen MT" panose="020B0602020104020603" pitchFamily="34" charset="0"/>
                      </a:endParaRPr>
                    </a:p>
                    <a:p>
                      <a:pPr algn="ctr"/>
                      <a:r>
                        <a:rPr lang="en-US" sz="20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w Cen MT" panose="020B0602020104020603" pitchFamily="34" charset="0"/>
                        </a:rPr>
                        <a:t>97.7</a:t>
                      </a:r>
                      <a:endParaRPr lang="en-US" sz="20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w Cen MT" panose="020B0602020104020603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w Cen MT" panose="020B0602020104020603" pitchFamily="34" charset="0"/>
                      </a:endParaRPr>
                    </a:p>
                    <a:p>
                      <a:pPr algn="ctr"/>
                      <a:r>
                        <a:rPr lang="en-US" sz="20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w Cen MT" panose="020B0602020104020603" pitchFamily="34" charset="0"/>
                        </a:rPr>
                        <a:t>92.8</a:t>
                      </a:r>
                      <a:endParaRPr lang="en-US" sz="20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w Cen MT" panose="020B0602020104020603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w Cen MT" panose="020B0602020104020603" pitchFamily="34" charset="0"/>
                      </a:endParaRPr>
                    </a:p>
                    <a:p>
                      <a:pPr algn="ctr"/>
                      <a:r>
                        <a:rPr lang="en-US" sz="20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w Cen MT" panose="020B0602020104020603" pitchFamily="34" charset="0"/>
                        </a:rPr>
                        <a:t>86.2</a:t>
                      </a:r>
                      <a:endParaRPr lang="en-US" sz="20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w Cen MT" panose="020B0602020104020603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555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w Cen MT" panose="020B0602020104020603" pitchFamily="34" charset="0"/>
                          <a:ea typeface="ＭＳ Ｐゴシック" pitchFamily="34" charset="-128"/>
                        </a:rPr>
                        <a:t>Parent Satisfaction</a:t>
                      </a:r>
                    </a:p>
                    <a:p>
                      <a:pPr marL="2349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w Cen MT" panose="020B0602020104020603" pitchFamily="34" charset="0"/>
                          <a:ea typeface="ＭＳ Ｐゴシック" pitchFamily="34" charset="-128"/>
                        </a:rPr>
                        <a:t>9. I am satisfied with the education students get in this school.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w Cen MT" panose="020B0602020104020603" pitchFamily="34" charset="0"/>
                      </a:endParaRPr>
                    </a:p>
                    <a:p>
                      <a:pPr algn="ctr"/>
                      <a:r>
                        <a:rPr lang="en-US" sz="20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w Cen MT" panose="020B0602020104020603" pitchFamily="34" charset="0"/>
                        </a:rPr>
                        <a:t>93.5</a:t>
                      </a:r>
                      <a:endParaRPr lang="en-US" sz="20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w Cen MT" panose="020B0602020104020603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w Cen MT" panose="020B0602020104020603" pitchFamily="34" charset="0"/>
                      </a:endParaRPr>
                    </a:p>
                    <a:p>
                      <a:pPr algn="ctr"/>
                      <a:r>
                        <a:rPr lang="en-US" sz="20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w Cen MT" panose="020B0602020104020603" pitchFamily="34" charset="0"/>
                        </a:rPr>
                        <a:t>87.7</a:t>
                      </a:r>
                      <a:endParaRPr lang="en-US" sz="20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w Cen MT" panose="020B0602020104020603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w Cen MT" panose="020B0602020104020603" pitchFamily="34" charset="0"/>
                      </a:endParaRPr>
                    </a:p>
                    <a:p>
                      <a:pPr algn="ctr"/>
                      <a:r>
                        <a:rPr lang="en-US" sz="20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w Cen MT" panose="020B0602020104020603" pitchFamily="34" charset="0"/>
                        </a:rPr>
                        <a:t>81.3</a:t>
                      </a:r>
                      <a:endParaRPr lang="en-US" sz="20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w Cen MT" panose="020B0602020104020603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20111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Title 1"/>
          <p:cNvSpPr>
            <a:spLocks noGrp="1"/>
          </p:cNvSpPr>
          <p:nvPr>
            <p:ph type="title"/>
          </p:nvPr>
        </p:nvSpPr>
        <p:spPr>
          <a:xfrm>
            <a:off x="381000" y="533400"/>
            <a:ext cx="8458200" cy="2895600"/>
          </a:xfrm>
        </p:spPr>
        <p:txBody>
          <a:bodyPr>
            <a:noAutofit/>
          </a:bodyPr>
          <a:lstStyle/>
          <a:p>
            <a:r>
              <a:rPr lang="en-US" sz="5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0"/>
              </a:rPr>
              <a:t>Part II</a:t>
            </a:r>
            <a:r>
              <a:rPr lang="en-US" sz="5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0"/>
              </a:rPr>
              <a:t>: </a:t>
            </a:r>
            <a:r>
              <a:rPr lang="en-US" sz="5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0"/>
              </a:rPr>
              <a:t>Techniques</a:t>
            </a:r>
            <a:br>
              <a:rPr lang="en-US" sz="5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0"/>
              </a:rPr>
            </a:br>
            <a:r>
              <a:rPr 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0"/>
              </a:rPr>
              <a:t> </a:t>
            </a:r>
            <a:r>
              <a:rPr lang="en-US" sz="5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0"/>
              </a:rPr>
              <a:t/>
            </a:r>
            <a:br>
              <a:rPr lang="en-US" sz="5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0"/>
              </a:rPr>
            </a:br>
            <a:r>
              <a:rPr lang="en-US" sz="4800" dirty="0">
                <a:solidFill>
                  <a:schemeClr val="accent4"/>
                </a:solidFill>
                <a:latin typeface="Tw Cen MT" panose="020B0602020104020603" pitchFamily="34" charset="0"/>
              </a:rPr>
              <a:t>Positive, Punitive and </a:t>
            </a:r>
            <a:br>
              <a:rPr lang="en-US" sz="4800" dirty="0">
                <a:solidFill>
                  <a:schemeClr val="accent4"/>
                </a:solidFill>
                <a:latin typeface="Tw Cen MT" panose="020B0602020104020603" pitchFamily="34" charset="0"/>
              </a:rPr>
            </a:br>
            <a:r>
              <a:rPr lang="en-US" sz="4800" dirty="0">
                <a:solidFill>
                  <a:schemeClr val="accent4"/>
                </a:solidFill>
                <a:latin typeface="Tw Cen MT" panose="020B0602020104020603" pitchFamily="34" charset="0"/>
              </a:rPr>
              <a:t>Social-Emotional Learning Techniques</a:t>
            </a:r>
            <a:endParaRPr lang="en-US" sz="4800" dirty="0" smtClean="0">
              <a:solidFill>
                <a:schemeClr val="accent4"/>
              </a:solidFill>
              <a:latin typeface="Tw Cen MT" panose="020B0602020104020603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5113" y="3733800"/>
            <a:ext cx="2324100" cy="28829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3733800"/>
            <a:ext cx="2895600" cy="285334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2000" y="3733800"/>
            <a:ext cx="2324100" cy="28373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Title 4"/>
          <p:cNvSpPr>
            <a:spLocks noGrp="1"/>
          </p:cNvSpPr>
          <p:nvPr>
            <p:ph type="title"/>
          </p:nvPr>
        </p:nvSpPr>
        <p:spPr>
          <a:xfrm>
            <a:off x="346075" y="1376363"/>
            <a:ext cx="8229600" cy="863600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0"/>
              </a:rPr>
              <a:t>Part II: Techniques</a:t>
            </a:r>
            <a:br>
              <a:rPr lang="en-US" sz="4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0"/>
              </a:rPr>
            </a:br>
            <a:r>
              <a:rPr lang="en-US" sz="4800" dirty="0" smtClean="0">
                <a:solidFill>
                  <a:schemeClr val="accent4"/>
                </a:solidFill>
                <a:latin typeface="Tw Cen MT" panose="020B0602020104020603" pitchFamily="34" charset="0"/>
              </a:rPr>
              <a:t>Student</a:t>
            </a:r>
            <a:r>
              <a:rPr lang="en-US" sz="4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0"/>
              </a:rPr>
              <a:t> Responses</a:t>
            </a:r>
          </a:p>
        </p:txBody>
      </p:sp>
      <p:sp>
        <p:nvSpPr>
          <p:cNvPr id="83971" name="Content Placeholder 5"/>
          <p:cNvSpPr>
            <a:spLocks noGrp="1"/>
          </p:cNvSpPr>
          <p:nvPr>
            <p:ph idx="1"/>
          </p:nvPr>
        </p:nvSpPr>
        <p:spPr>
          <a:xfrm>
            <a:off x="457200" y="2058988"/>
            <a:ext cx="8229600" cy="3535362"/>
          </a:xfrm>
        </p:spPr>
        <p:txBody>
          <a:bodyPr>
            <a:noAutofit/>
          </a:bodyPr>
          <a:lstStyle/>
          <a:p>
            <a:endParaRPr lang="en-US" sz="3200" dirty="0" smtClean="0">
              <a:latin typeface="Perpetua" pitchFamily="18" charset="0"/>
            </a:endParaRPr>
          </a:p>
          <a:p>
            <a:endParaRPr lang="en-US" sz="3200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3048000"/>
            <a:ext cx="5486400" cy="3429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7315186" y="2302538"/>
            <a:ext cx="2438412" cy="2554545"/>
            <a:chOff x="9996454" y="2594056"/>
            <a:chExt cx="3314873" cy="2554555"/>
          </a:xfrm>
        </p:grpSpPr>
        <p:sp>
          <p:nvSpPr>
            <p:cNvPr id="4" name="TextBox 9"/>
            <p:cNvSpPr txBox="1">
              <a:spLocks noChangeArrowheads="1"/>
            </p:cNvSpPr>
            <p:nvPr/>
          </p:nvSpPr>
          <p:spPr bwMode="auto">
            <a:xfrm>
              <a:off x="10307239" y="2594056"/>
              <a:ext cx="3004088" cy="25545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defTabSz="457200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 smtClean="0">
                  <a:solidFill>
                    <a:srgbClr val="000000"/>
                  </a:solidFill>
                  <a:latin typeface="Tw Cen MT" panose="020B0602020104020603" pitchFamily="34" charset="0"/>
                </a:rPr>
                <a:t>Positive </a:t>
              </a:r>
            </a:p>
            <a:p>
              <a:pPr defTabSz="457200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 smtClean="0">
                  <a:solidFill>
                    <a:srgbClr val="000000"/>
                  </a:solidFill>
                  <a:latin typeface="Tw Cen MT" panose="020B0602020104020603" pitchFamily="34" charset="0"/>
                </a:rPr>
                <a:t>Techniques          </a:t>
              </a:r>
            </a:p>
            <a:p>
              <a:pPr defTabSz="457200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sz="2000" dirty="0" smtClean="0">
                <a:solidFill>
                  <a:srgbClr val="000000"/>
                </a:solidFill>
                <a:latin typeface="Tw Cen MT" panose="020B0602020104020603" pitchFamily="34" charset="0"/>
              </a:endParaRPr>
            </a:p>
            <a:p>
              <a:pPr defTabSz="457200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 smtClean="0">
                  <a:solidFill>
                    <a:srgbClr val="000000"/>
                  </a:solidFill>
                  <a:latin typeface="Tw Cen MT" panose="020B0602020104020603" pitchFamily="34" charset="0"/>
                </a:rPr>
                <a:t>Punitive </a:t>
              </a:r>
            </a:p>
            <a:p>
              <a:pPr defTabSz="457200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 smtClean="0">
                  <a:solidFill>
                    <a:srgbClr val="000000"/>
                  </a:solidFill>
                  <a:latin typeface="Tw Cen MT" panose="020B0602020104020603" pitchFamily="34" charset="0"/>
                </a:rPr>
                <a:t>Techniques          </a:t>
              </a:r>
            </a:p>
            <a:p>
              <a:pPr defTabSz="457200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solidFill>
                  <a:srgbClr val="000000"/>
                </a:solidFill>
                <a:latin typeface="Tw Cen MT" panose="020B0602020104020603" pitchFamily="34" charset="0"/>
              </a:endParaRPr>
            </a:p>
            <a:p>
              <a:pPr defTabSz="457200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 smtClean="0">
                  <a:solidFill>
                    <a:srgbClr val="000000"/>
                  </a:solidFill>
                  <a:latin typeface="Tw Cen MT" panose="020B0602020104020603" pitchFamily="34" charset="0"/>
                </a:rPr>
                <a:t>SEL </a:t>
              </a:r>
            </a:p>
            <a:p>
              <a:pPr defTabSz="457200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 smtClean="0">
                  <a:solidFill>
                    <a:srgbClr val="000000"/>
                  </a:solidFill>
                  <a:latin typeface="Tw Cen MT" panose="020B0602020104020603" pitchFamily="34" charset="0"/>
                </a:rPr>
                <a:t>Techniques</a:t>
              </a:r>
            </a:p>
          </p:txBody>
        </p:sp>
        <p:sp>
          <p:nvSpPr>
            <p:cNvPr id="5" name="Rectangle 4"/>
            <p:cNvSpPr>
              <a:spLocks noChangeArrowheads="1"/>
            </p:cNvSpPr>
            <p:nvPr/>
          </p:nvSpPr>
          <p:spPr bwMode="auto">
            <a:xfrm flipV="1">
              <a:off x="9996454" y="2729919"/>
              <a:ext cx="279334" cy="254904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23000" dir="5400000" rotWithShape="0">
                <a:srgbClr val="000000">
                  <a:alpha val="34998"/>
                </a:srgbClr>
              </a:outerShdw>
            </a:effectLst>
          </p:spPr>
          <p:txBody>
            <a:bodyPr anchor="ctr"/>
            <a:lstStyle/>
            <a:p>
              <a:pPr algn="ctr" defTabSz="457200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6" name="Rectangle 5"/>
            <p:cNvSpPr>
              <a:spLocks noChangeArrowheads="1"/>
            </p:cNvSpPr>
            <p:nvPr/>
          </p:nvSpPr>
          <p:spPr bwMode="auto">
            <a:xfrm flipV="1">
              <a:off x="9996455" y="4604321"/>
              <a:ext cx="279333" cy="257616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23000" dir="5400000" rotWithShape="0">
                <a:srgbClr val="000000">
                  <a:alpha val="34998"/>
                </a:srgbClr>
              </a:outerShdw>
            </a:effectLst>
          </p:spPr>
          <p:txBody>
            <a:bodyPr anchor="ctr"/>
            <a:lstStyle/>
            <a:p>
              <a:pPr algn="ctr" defTabSz="457200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7" name="Rectangle 6"/>
          <p:cNvSpPr>
            <a:spLocks noChangeArrowheads="1"/>
          </p:cNvSpPr>
          <p:nvPr/>
        </p:nvSpPr>
        <p:spPr bwMode="auto">
          <a:xfrm flipV="1">
            <a:off x="7331790" y="3417114"/>
            <a:ext cx="205477" cy="254903"/>
          </a:xfrm>
          <a:prstGeom prst="rect">
            <a:avLst/>
          </a:pr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defTabSz="457200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6386" y="436531"/>
            <a:ext cx="85232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0"/>
              </a:rPr>
              <a:t>Disciplinary Techniques by Student Grade Level</a:t>
            </a:r>
            <a:endParaRPr lang="en-US" sz="3200" b="1" dirty="0">
              <a:solidFill>
                <a:schemeClr val="tx1">
                  <a:lumMod val="65000"/>
                  <a:lumOff val="35000"/>
                </a:schemeClr>
              </a:solidFill>
              <a:latin typeface="Tw Cen MT" panose="020B0602020104020603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286000" y="2828836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37"/>
          <a:stretch/>
        </p:blipFill>
        <p:spPr bwMode="auto">
          <a:xfrm>
            <a:off x="21648" y="1021307"/>
            <a:ext cx="6988752" cy="5608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6602154"/>
              </p:ext>
            </p:extLst>
          </p:nvPr>
        </p:nvGraphicFramePr>
        <p:xfrm>
          <a:off x="228601" y="152400"/>
          <a:ext cx="8534400" cy="6575425"/>
        </p:xfrm>
        <a:graphic>
          <a:graphicData uri="http://schemas.openxmlformats.org/drawingml/2006/table">
            <a:tbl>
              <a:tblPr/>
              <a:tblGrid>
                <a:gridCol w="5562599"/>
                <a:gridCol w="956083"/>
                <a:gridCol w="973667"/>
                <a:gridCol w="1042051"/>
              </a:tblGrid>
              <a:tr h="83820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w Cen MT" panose="020B0602020104020603" pitchFamily="34" charset="0"/>
                          <a:ea typeface="ＭＳ Ｐゴシック" pitchFamily="34" charset="-128"/>
                        </a:rPr>
                        <a:t>Sample subscale responses associated with student scores </a:t>
                      </a:r>
                      <a:b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w Cen MT" panose="020B0602020104020603" pitchFamily="34" charset="0"/>
                          <a:ea typeface="ＭＳ Ｐゴシック" pitchFamily="34" charset="-128"/>
                        </a:rPr>
                      </a:br>
                      <a:r>
                        <a:rPr kumimoji="0" lang="en-US" sz="2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w Cen MT" panose="020B0602020104020603" pitchFamily="34" charset="0"/>
                          <a:ea typeface="ＭＳ Ｐゴシック" pitchFamily="34" charset="-128"/>
                        </a:rPr>
                        <a:t>(Part II: Techniques)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w Cen MT" panose="020B0602020104020603" pitchFamily="34" charset="0"/>
                          <a:ea typeface="ＭＳ Ｐゴシック" pitchFamily="34" charset="-128"/>
                        </a:rPr>
                        <a:t>Percent who Agreed or Agreed a lot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55625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w Cen MT" panose="020B0602020104020603" pitchFamily="34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w Cen MT" panose="020B0602020104020603" pitchFamily="34" charset="0"/>
                          <a:ea typeface="ＭＳ Ｐゴシック" pitchFamily="34" charset="-128"/>
                        </a:rPr>
                        <a:t>Elem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w Cen MT" panose="020B0602020104020603" pitchFamily="34" charset="0"/>
                          <a:ea typeface="ＭＳ Ｐゴシック" pitchFamily="34" charset="-128"/>
                        </a:rPr>
                        <a:t>School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w Cen MT" panose="020B0602020104020603" pitchFamily="34" charset="0"/>
                          <a:ea typeface="ＭＳ Ｐゴシック" pitchFamily="34" charset="-128"/>
                        </a:rPr>
                        <a:t>Middle School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w Cen MT" panose="020B0602020104020603" pitchFamily="34" charset="0"/>
                          <a:ea typeface="ＭＳ Ｐゴシック" pitchFamily="34" charset="-128"/>
                        </a:rPr>
                        <a:t>High School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555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w Cen MT" panose="020B0602020104020603" pitchFamily="34" charset="0"/>
                          <a:ea typeface="ＭＳ Ｐゴシック" pitchFamily="34" charset="-128"/>
                        </a:rPr>
                        <a:t>Use of Positive Behavioral Techniques</a:t>
                      </a:r>
                    </a:p>
                    <a:p>
                      <a:pPr marL="2349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w Cen MT" panose="020B0602020104020603" pitchFamily="34" charset="0"/>
                          <a:ea typeface="ＭＳ Ｐゴシック" pitchFamily="34" charset="-128"/>
                        </a:rPr>
                        <a:t>2. Students are praised often.</a:t>
                      </a:r>
                    </a:p>
                    <a:p>
                      <a:pPr marL="2349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w Cen MT" panose="020B0602020104020603" pitchFamily="34" charset="0"/>
                          <a:ea typeface="ＭＳ Ｐゴシック" pitchFamily="34" charset="-128"/>
                        </a:rPr>
                        <a:t>5. Students are often given rewards for being good.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w Cen MT" panose="020B0602020104020603" pitchFamily="34" charset="0"/>
                        <a:ea typeface="ＭＳ Ｐゴシック" pitchFamily="34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w Cen MT" panose="020B0602020104020603" pitchFamily="34" charset="0"/>
                          <a:ea typeface="ＭＳ Ｐゴシック" pitchFamily="34" charset="-128"/>
                        </a:rPr>
                        <a:t>82.5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w Cen MT" panose="020B0602020104020603" pitchFamily="34" charset="0"/>
                          <a:ea typeface="ＭＳ Ｐゴシック" pitchFamily="34" charset="-128"/>
                        </a:rPr>
                        <a:t>82.9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w Cen MT" panose="020B0602020104020603" pitchFamily="34" charset="0"/>
                        <a:ea typeface="ＭＳ Ｐゴシック" pitchFamily="34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w Cen MT" panose="020B0602020104020603" pitchFamily="34" charset="0"/>
                          <a:ea typeface="ＭＳ Ｐゴシック" pitchFamily="34" charset="-128"/>
                        </a:rPr>
                        <a:t>59.6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w Cen MT" panose="020B0602020104020603" pitchFamily="34" charset="0"/>
                          <a:ea typeface="ＭＳ Ｐゴシック" pitchFamily="34" charset="-128"/>
                        </a:rPr>
                        <a:t>59.5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w Cen MT" panose="020B0602020104020603" pitchFamily="34" charset="0"/>
                        <a:ea typeface="ＭＳ Ｐゴシック" pitchFamily="34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w Cen MT" panose="020B0602020104020603" pitchFamily="34" charset="0"/>
                          <a:ea typeface="ＭＳ Ｐゴシック" pitchFamily="34" charset="-128"/>
                        </a:rPr>
                        <a:t>43.2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w Cen MT" panose="020B0602020104020603" pitchFamily="34" charset="0"/>
                          <a:ea typeface="ＭＳ Ｐゴシック" pitchFamily="34" charset="-128"/>
                        </a:rPr>
                        <a:t>35.0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555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w Cen MT" panose="020B0602020104020603" pitchFamily="34" charset="0"/>
                          <a:ea typeface="ＭＳ Ｐゴシック" pitchFamily="34" charset="-128"/>
                        </a:rPr>
                        <a:t>Use of Punitive Techniques*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w Cen MT" panose="020B0602020104020603" pitchFamily="34" charset="0"/>
                          <a:ea typeface="ＭＳ Ｐゴシック" pitchFamily="34" charset="-128"/>
                        </a:rPr>
                        <a:t>    4. Students are often sent out of class for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w Cen MT" panose="020B0602020104020603" pitchFamily="34" charset="0"/>
                          <a:ea typeface="ＭＳ Ｐゴシック" pitchFamily="34" charset="-128"/>
                        </a:rPr>
                        <a:t>     breaking rules.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w Cen MT" panose="020B0602020104020603" pitchFamily="34" charset="0"/>
                        <a:ea typeface="ＭＳ Ｐゴシック" pitchFamily="34" charset="-128"/>
                      </a:endParaRPr>
                    </a:p>
                    <a:p>
                      <a:pPr marL="2349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w Cen MT" panose="020B0602020104020603" pitchFamily="34" charset="0"/>
                          <a:ea typeface="ＭＳ Ｐゴシック" pitchFamily="34" charset="-128"/>
                        </a:rPr>
                        <a:t>13. Students are punished too much for minor  </a:t>
                      </a:r>
                    </a:p>
                    <a:p>
                      <a:pPr marL="2349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w Cen MT" panose="020B0602020104020603" pitchFamily="34" charset="0"/>
                          <a:ea typeface="ＭＳ Ｐゴシック" pitchFamily="34" charset="-128"/>
                        </a:rPr>
                        <a:t> things.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w Cen MT" panose="020B0602020104020603" pitchFamily="34" charset="0"/>
                        <a:ea typeface="ＭＳ Ｐゴシック" pitchFamily="34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w Cen MT" panose="020B0602020104020603" pitchFamily="34" charset="0"/>
                          <a:ea typeface="ＭＳ Ｐゴシック" pitchFamily="34" charset="-128"/>
                        </a:rPr>
                        <a:t>55.8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w Cen MT" panose="020B0602020104020603" pitchFamily="34" charset="0"/>
                        <a:ea typeface="ＭＳ Ｐゴシック" pitchFamily="34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w Cen MT" panose="020B0602020104020603" pitchFamily="34" charset="0"/>
                          <a:ea typeface="ＭＳ Ｐゴシック" pitchFamily="34" charset="-128"/>
                        </a:rPr>
                        <a:t>35.5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w Cen MT" panose="020B0602020104020603" pitchFamily="34" charset="0"/>
                        <a:ea typeface="ＭＳ Ｐゴシック" pitchFamily="34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w Cen MT" panose="020B0602020104020603" pitchFamily="34" charset="0"/>
                          <a:ea typeface="ＭＳ Ｐゴシック" pitchFamily="34" charset="-128"/>
                        </a:rPr>
                        <a:t>73.7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w Cen MT" panose="020B0602020104020603" pitchFamily="34" charset="0"/>
                        <a:ea typeface="ＭＳ Ｐゴシック" pitchFamily="34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w Cen MT" panose="020B0602020104020603" pitchFamily="34" charset="0"/>
                          <a:ea typeface="ＭＳ Ｐゴシック" pitchFamily="34" charset="-128"/>
                        </a:rPr>
                        <a:t>52.3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w Cen MT" panose="020B0602020104020603" pitchFamily="34" charset="0"/>
                        <a:ea typeface="ＭＳ Ｐゴシック" pitchFamily="34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w Cen MT" panose="020B0602020104020603" pitchFamily="34" charset="0"/>
                          <a:ea typeface="ＭＳ Ｐゴシック" pitchFamily="34" charset="-128"/>
                        </a:rPr>
                        <a:t>64.8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w Cen MT" panose="020B0602020104020603" pitchFamily="34" charset="0"/>
                        <a:ea typeface="ＭＳ Ｐゴシック" pitchFamily="34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w Cen MT" panose="020B0602020104020603" pitchFamily="34" charset="0"/>
                          <a:ea typeface="ＭＳ Ｐゴシック" pitchFamily="34" charset="-128"/>
                        </a:rPr>
                        <a:t>58.1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4794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w Cen MT" panose="020B0602020104020603" pitchFamily="34" charset="0"/>
                          <a:ea typeface="ＭＳ Ｐゴシック" pitchFamily="34" charset="-128"/>
                        </a:rPr>
                        <a:t>Use of SEL Techniques</a:t>
                      </a:r>
                    </a:p>
                    <a:p>
                      <a:pPr marL="2349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w Cen MT" panose="020B0602020104020603" pitchFamily="34" charset="0"/>
                          <a:ea typeface="ＭＳ Ｐゴシック" pitchFamily="34" charset="-128"/>
                        </a:rPr>
                        <a:t>3. Students are taught to understand how others think and feel.</a:t>
                      </a:r>
                    </a:p>
                    <a:p>
                      <a:pPr marL="2349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w Cen MT" panose="020B0602020104020603" pitchFamily="34" charset="0"/>
                          <a:ea typeface="ＭＳ Ｐゴシック" pitchFamily="34" charset="-128"/>
                        </a:rPr>
                        <a:t>12. Students are taught how to solve conflicts with others.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w Cen MT" panose="020B0602020104020603" pitchFamily="34" charset="0"/>
                        <a:ea typeface="ＭＳ Ｐゴシック" pitchFamily="34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w Cen MT" panose="020B0602020104020603" pitchFamily="34" charset="0"/>
                          <a:ea typeface="ＭＳ Ｐゴシック" pitchFamily="34" charset="-128"/>
                        </a:rPr>
                        <a:t>91.5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w Cen MT" panose="020B0602020104020603" pitchFamily="34" charset="0"/>
                        <a:ea typeface="ＭＳ Ｐゴシック" pitchFamily="34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w Cen MT" panose="020B0602020104020603" pitchFamily="34" charset="0"/>
                          <a:ea typeface="ＭＳ Ｐゴシック" pitchFamily="34" charset="-128"/>
                        </a:rPr>
                        <a:t>87.4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w Cen MT" panose="020B0602020104020603" pitchFamily="34" charset="0"/>
                        <a:ea typeface="ＭＳ Ｐゴシック" pitchFamily="34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w Cen MT" panose="020B0602020104020603" pitchFamily="34" charset="0"/>
                          <a:ea typeface="ＭＳ Ｐゴシック" pitchFamily="34" charset="-128"/>
                        </a:rPr>
                        <a:t>83.0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w Cen MT" panose="020B0602020104020603" pitchFamily="34" charset="0"/>
                        <a:ea typeface="ＭＳ Ｐゴシック" pitchFamily="34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w Cen MT" panose="020B0602020104020603" pitchFamily="34" charset="0"/>
                          <a:ea typeface="ＭＳ Ｐゴシック" pitchFamily="34" charset="-128"/>
                        </a:rPr>
                        <a:t>66.2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w Cen MT" panose="020B0602020104020603" pitchFamily="34" charset="0"/>
                        <a:ea typeface="ＭＳ Ｐゴシック" pitchFamily="34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w Cen MT" panose="020B0602020104020603" pitchFamily="34" charset="0"/>
                          <a:ea typeface="ＭＳ Ｐゴシック" pitchFamily="34" charset="-128"/>
                        </a:rPr>
                        <a:t>77.8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w Cen MT" panose="020B0602020104020603" pitchFamily="34" charset="0"/>
                        <a:ea typeface="ＭＳ Ｐゴシック" pitchFamily="34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w Cen MT" panose="020B0602020104020603" pitchFamily="34" charset="0"/>
                          <a:ea typeface="ＭＳ Ｐゴシック" pitchFamily="34" charset="-128"/>
                        </a:rPr>
                        <a:t>50.9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555625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w Cen MT" panose="020B0602020104020603" pitchFamily="34" charset="0"/>
                          <a:ea typeface="ＭＳ Ｐゴシック" pitchFamily="34" charset="-128"/>
                        </a:rPr>
                        <a:t>* = A high score on this subscale is negative because items are negatively worded.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08817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Title 4"/>
          <p:cNvSpPr>
            <a:spLocks noGrp="1"/>
          </p:cNvSpPr>
          <p:nvPr>
            <p:ph type="title"/>
          </p:nvPr>
        </p:nvSpPr>
        <p:spPr>
          <a:xfrm>
            <a:off x="536212" y="1881242"/>
            <a:ext cx="8042276" cy="1336956"/>
          </a:xfrm>
        </p:spPr>
        <p:txBody>
          <a:bodyPr>
            <a:noAutofit/>
          </a:bodyPr>
          <a:lstStyle/>
          <a:p>
            <a:r>
              <a:rPr lang="en-US" sz="4800" b="1" dirty="0">
                <a:latin typeface="Tw Cen MT" panose="020B0602020104020603" pitchFamily="34" charset="0"/>
              </a:rPr>
              <a:t>Part II: Techniques </a:t>
            </a:r>
            <a:r>
              <a:rPr lang="en-US" sz="2000" b="1" dirty="0" smtClean="0">
                <a:latin typeface="Tw Cen MT" panose="020B0602020104020603" pitchFamily="34" charset="0"/>
              </a:rPr>
              <a:t> </a:t>
            </a:r>
            <a:r>
              <a:rPr lang="en-US" sz="4800" b="1" dirty="0" smtClean="0">
                <a:latin typeface="Tw Cen MT" panose="020B0602020104020603" pitchFamily="34" charset="0"/>
              </a:rPr>
              <a:t/>
            </a:r>
            <a:br>
              <a:rPr lang="en-US" sz="4800" b="1" dirty="0" smtClean="0">
                <a:latin typeface="Tw Cen MT" panose="020B0602020104020603" pitchFamily="34" charset="0"/>
              </a:rPr>
            </a:br>
            <a:r>
              <a:rPr lang="en-US" sz="4800" dirty="0" smtClean="0">
                <a:solidFill>
                  <a:schemeClr val="accent4"/>
                </a:solidFill>
                <a:latin typeface="Tw Cen MT" panose="020B0602020104020603" pitchFamily="34" charset="0"/>
              </a:rPr>
              <a:t>Teacher/Staff</a:t>
            </a:r>
            <a:r>
              <a:rPr lang="en-US" sz="4800" b="1" dirty="0" smtClean="0">
                <a:latin typeface="Tw Cen MT" panose="020B0602020104020603" pitchFamily="34" charset="0"/>
              </a:rPr>
              <a:t> Results</a:t>
            </a:r>
          </a:p>
        </p:txBody>
      </p:sp>
    </p:spTree>
    <p:extLst>
      <p:ext uri="{BB962C8B-B14F-4D97-AF65-F5344CB8AC3E}">
        <p14:creationId xmlns:p14="http://schemas.microsoft.com/office/powerpoint/2010/main" val="539463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1313" name="Group 13"/>
          <p:cNvGrpSpPr>
            <a:grpSpLocks/>
          </p:cNvGrpSpPr>
          <p:nvPr/>
        </p:nvGrpSpPr>
        <p:grpSpPr bwMode="auto">
          <a:xfrm>
            <a:off x="7315186" y="2302538"/>
            <a:ext cx="2438412" cy="2554545"/>
            <a:chOff x="9996454" y="2594056"/>
            <a:chExt cx="3314873" cy="2554555"/>
          </a:xfrm>
        </p:grpSpPr>
        <p:sp>
          <p:nvSpPr>
            <p:cNvPr id="141315" name="TextBox 9"/>
            <p:cNvSpPr txBox="1">
              <a:spLocks noChangeArrowheads="1"/>
            </p:cNvSpPr>
            <p:nvPr/>
          </p:nvSpPr>
          <p:spPr bwMode="auto">
            <a:xfrm>
              <a:off x="10307239" y="2594056"/>
              <a:ext cx="3004088" cy="25545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defTabSz="457200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 smtClean="0">
                  <a:solidFill>
                    <a:srgbClr val="000000"/>
                  </a:solidFill>
                  <a:latin typeface="Tw Cen MT" panose="020B0602020104020603" pitchFamily="34" charset="0"/>
                </a:rPr>
                <a:t>Positive </a:t>
              </a:r>
            </a:p>
            <a:p>
              <a:pPr defTabSz="457200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 smtClean="0">
                  <a:solidFill>
                    <a:srgbClr val="000000"/>
                  </a:solidFill>
                  <a:latin typeface="Tw Cen MT" panose="020B0602020104020603" pitchFamily="34" charset="0"/>
                </a:rPr>
                <a:t>Techniques          </a:t>
              </a:r>
            </a:p>
            <a:p>
              <a:pPr defTabSz="457200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sz="2000" dirty="0" smtClean="0">
                <a:solidFill>
                  <a:srgbClr val="000000"/>
                </a:solidFill>
                <a:latin typeface="Tw Cen MT" panose="020B0602020104020603" pitchFamily="34" charset="0"/>
              </a:endParaRPr>
            </a:p>
            <a:p>
              <a:pPr defTabSz="457200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 smtClean="0">
                  <a:solidFill>
                    <a:srgbClr val="000000"/>
                  </a:solidFill>
                  <a:latin typeface="Tw Cen MT" panose="020B0602020104020603" pitchFamily="34" charset="0"/>
                </a:rPr>
                <a:t>Punitive </a:t>
              </a:r>
            </a:p>
            <a:p>
              <a:pPr defTabSz="457200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 smtClean="0">
                  <a:solidFill>
                    <a:srgbClr val="000000"/>
                  </a:solidFill>
                  <a:latin typeface="Tw Cen MT" panose="020B0602020104020603" pitchFamily="34" charset="0"/>
                </a:rPr>
                <a:t>Techniques          </a:t>
              </a:r>
            </a:p>
            <a:p>
              <a:pPr defTabSz="457200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solidFill>
                  <a:srgbClr val="000000"/>
                </a:solidFill>
                <a:latin typeface="Tw Cen MT" panose="020B0602020104020603" pitchFamily="34" charset="0"/>
              </a:endParaRPr>
            </a:p>
            <a:p>
              <a:pPr defTabSz="457200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 smtClean="0">
                  <a:solidFill>
                    <a:srgbClr val="000000"/>
                  </a:solidFill>
                  <a:latin typeface="Tw Cen MT" panose="020B0602020104020603" pitchFamily="34" charset="0"/>
                </a:rPr>
                <a:t>SEL </a:t>
              </a:r>
            </a:p>
            <a:p>
              <a:pPr defTabSz="457200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 smtClean="0">
                  <a:solidFill>
                    <a:srgbClr val="000000"/>
                  </a:solidFill>
                  <a:latin typeface="Tw Cen MT" panose="020B0602020104020603" pitchFamily="34" charset="0"/>
                </a:rPr>
                <a:t>Techniques</a:t>
              </a:r>
            </a:p>
          </p:txBody>
        </p:sp>
        <p:sp>
          <p:nvSpPr>
            <p:cNvPr id="16" name="Rectangle 15"/>
            <p:cNvSpPr>
              <a:spLocks noChangeArrowheads="1"/>
            </p:cNvSpPr>
            <p:nvPr/>
          </p:nvSpPr>
          <p:spPr bwMode="auto">
            <a:xfrm flipV="1">
              <a:off x="9996454" y="2729919"/>
              <a:ext cx="279334" cy="254904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23000" dir="5400000" rotWithShape="0">
                <a:srgbClr val="000000">
                  <a:alpha val="34998"/>
                </a:srgbClr>
              </a:outerShdw>
            </a:effectLst>
          </p:spPr>
          <p:txBody>
            <a:bodyPr anchor="ctr"/>
            <a:lstStyle/>
            <a:p>
              <a:pPr algn="ctr" defTabSz="457200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7" name="Rectangle 16"/>
            <p:cNvSpPr>
              <a:spLocks noChangeArrowheads="1"/>
            </p:cNvSpPr>
            <p:nvPr/>
          </p:nvSpPr>
          <p:spPr bwMode="auto">
            <a:xfrm flipV="1">
              <a:off x="9996455" y="4604321"/>
              <a:ext cx="279333" cy="257616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23000" dir="5400000" rotWithShape="0">
                <a:srgbClr val="000000">
                  <a:alpha val="34998"/>
                </a:srgbClr>
              </a:outerShdw>
            </a:effectLst>
          </p:spPr>
          <p:txBody>
            <a:bodyPr anchor="ctr"/>
            <a:lstStyle/>
            <a:p>
              <a:pPr algn="ctr" defTabSz="457200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299731" y="5867400"/>
            <a:ext cx="8839365" cy="1295400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Font typeface="Arial" charset="0"/>
              <a:buNone/>
            </a:pPr>
            <a:r>
              <a:rPr lang="en-US" sz="2400" dirty="0" smtClean="0">
                <a:solidFill>
                  <a:schemeClr val="tx1"/>
                </a:solidFill>
                <a:latin typeface="Tw Cen MT" panose="020B0602020104020603" pitchFamily="34" charset="0"/>
                <a:cs typeface="Arial" pitchFamily="34" charset="0"/>
              </a:rPr>
              <a:t>In contrast to reports of students, teachers/staff consistently report low use of punitive techniques and high use of positive and SEL techniques.</a:t>
            </a:r>
          </a:p>
          <a:p>
            <a:pPr>
              <a:buFont typeface="Wingdings" pitchFamily="2" charset="2"/>
              <a:buChar char="n"/>
            </a:pPr>
            <a:endParaRPr lang="en-US" sz="3600" dirty="0" smtClean="0">
              <a:latin typeface="Tw Cen MT" panose="020B0602020104020603" pitchFamily="34" charset="0"/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286000" y="2828836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04800" y="152400"/>
            <a:ext cx="85232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0"/>
              </a:rPr>
              <a:t>Disciplinary Techniques by Teacher Grade Level</a:t>
            </a:r>
            <a:endParaRPr lang="en-US" sz="3200" b="1" dirty="0">
              <a:solidFill>
                <a:schemeClr val="tx1">
                  <a:lumMod val="65000"/>
                  <a:lumOff val="35000"/>
                </a:schemeClr>
              </a:solidFill>
              <a:latin typeface="Tw Cen MT" panose="020B0602020104020603" pitchFamily="34" charset="0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 flipV="1">
            <a:off x="7331790" y="3417114"/>
            <a:ext cx="205477" cy="254903"/>
          </a:xfrm>
          <a:prstGeom prst="rect">
            <a:avLst/>
          </a:pr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defTabSz="457200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29"/>
          <a:stretch/>
        </p:blipFill>
        <p:spPr bwMode="auto">
          <a:xfrm>
            <a:off x="381000" y="966045"/>
            <a:ext cx="6558269" cy="49013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05659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0521970"/>
              </p:ext>
            </p:extLst>
          </p:nvPr>
        </p:nvGraphicFramePr>
        <p:xfrm>
          <a:off x="228601" y="381000"/>
          <a:ext cx="8534400" cy="5965825"/>
        </p:xfrm>
        <a:graphic>
          <a:graphicData uri="http://schemas.openxmlformats.org/drawingml/2006/table">
            <a:tbl>
              <a:tblPr/>
              <a:tblGrid>
                <a:gridCol w="5562599"/>
                <a:gridCol w="956083"/>
                <a:gridCol w="973667"/>
                <a:gridCol w="1042051"/>
              </a:tblGrid>
              <a:tr h="83820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w Cen MT" panose="020B0602020104020603" pitchFamily="34" charset="0"/>
                          <a:ea typeface="ＭＳ Ｐゴシック" pitchFamily="34" charset="-128"/>
                        </a:rPr>
                        <a:t>Sample subscale responses associated with staff/teacher scores </a:t>
                      </a:r>
                      <a:b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w Cen MT" panose="020B0602020104020603" pitchFamily="34" charset="0"/>
                          <a:ea typeface="ＭＳ Ｐゴシック" pitchFamily="34" charset="-128"/>
                        </a:rPr>
                      </a:br>
                      <a:r>
                        <a:rPr kumimoji="0" lang="en-US" sz="2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w Cen MT" panose="020B0602020104020603" pitchFamily="34" charset="0"/>
                          <a:ea typeface="ＭＳ Ｐゴシック" pitchFamily="34" charset="-128"/>
                        </a:rPr>
                        <a:t>(Part II: Techniques)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w Cen MT" panose="020B0602020104020603" pitchFamily="34" charset="0"/>
                          <a:ea typeface="ＭＳ Ｐゴシック" pitchFamily="34" charset="-128"/>
                        </a:rPr>
                        <a:t>Percent who Agreed or Agreed a lot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55625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w Cen MT" panose="020B0602020104020603" pitchFamily="34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w Cen MT" panose="020B0602020104020603" pitchFamily="34" charset="0"/>
                          <a:ea typeface="ＭＳ Ｐゴシック" pitchFamily="34" charset="-128"/>
                        </a:rPr>
                        <a:t>Elem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w Cen MT" panose="020B0602020104020603" pitchFamily="34" charset="0"/>
                          <a:ea typeface="ＭＳ Ｐゴシック" pitchFamily="34" charset="-128"/>
                        </a:rPr>
                        <a:t>School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w Cen MT" panose="020B0602020104020603" pitchFamily="34" charset="0"/>
                          <a:ea typeface="ＭＳ Ｐゴシック" pitchFamily="34" charset="-128"/>
                        </a:rPr>
                        <a:t>Middle School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w Cen MT" panose="020B0602020104020603" pitchFamily="34" charset="0"/>
                          <a:ea typeface="ＭＳ Ｐゴシック" pitchFamily="34" charset="-128"/>
                        </a:rPr>
                        <a:t>High School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555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w Cen MT" panose="020B0602020104020603" pitchFamily="34" charset="0"/>
                          <a:ea typeface="ＭＳ Ｐゴシック" pitchFamily="34" charset="-128"/>
                        </a:rPr>
                        <a:t>Use of Positive Behavioral Techniques</a:t>
                      </a:r>
                    </a:p>
                    <a:p>
                      <a:pPr marL="2349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w Cen MT" panose="020B0602020104020603" pitchFamily="34" charset="0"/>
                          <a:ea typeface="ＭＳ Ｐゴシック" pitchFamily="34" charset="-128"/>
                        </a:rPr>
                        <a:t>2. Students are praised often.</a:t>
                      </a:r>
                    </a:p>
                    <a:p>
                      <a:pPr marL="2349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w Cen MT" panose="020B0602020104020603" pitchFamily="34" charset="0"/>
                          <a:ea typeface="ＭＳ Ｐゴシック" pitchFamily="34" charset="-128"/>
                        </a:rPr>
                        <a:t>11. Classes get rewards for good behavior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w Cen MT" panose="020B0602020104020603" pitchFamily="34" charset="0"/>
                        <a:ea typeface="ＭＳ Ｐゴシック" pitchFamily="34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w Cen MT" panose="020B0602020104020603" pitchFamily="34" charset="0"/>
                          <a:ea typeface="ＭＳ Ｐゴシック" pitchFamily="34" charset="-128"/>
                        </a:rPr>
                        <a:t>97.6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w Cen MT" panose="020B0602020104020603" pitchFamily="34" charset="0"/>
                          <a:ea typeface="ＭＳ Ｐゴシック" pitchFamily="34" charset="-128"/>
                        </a:rPr>
                        <a:t>92.8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w Cen MT" panose="020B0602020104020603" pitchFamily="34" charset="0"/>
                        <a:ea typeface="ＭＳ Ｐゴシック" pitchFamily="34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w Cen MT" panose="020B0602020104020603" pitchFamily="34" charset="0"/>
                          <a:ea typeface="ＭＳ Ｐゴシック" pitchFamily="34" charset="-128"/>
                        </a:rPr>
                        <a:t>91.0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w Cen MT" panose="020B0602020104020603" pitchFamily="34" charset="0"/>
                          <a:ea typeface="ＭＳ Ｐゴシック" pitchFamily="34" charset="-128"/>
                        </a:rPr>
                        <a:t>76.6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w Cen MT" panose="020B0602020104020603" pitchFamily="34" charset="0"/>
                        <a:ea typeface="ＭＳ Ｐゴシック" pitchFamily="34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w Cen MT" panose="020B0602020104020603" pitchFamily="34" charset="0"/>
                          <a:ea typeface="ＭＳ Ｐゴシック" pitchFamily="34" charset="-128"/>
                        </a:rPr>
                        <a:t>83.7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w Cen MT" panose="020B0602020104020603" pitchFamily="34" charset="0"/>
                          <a:ea typeface="ＭＳ Ｐゴシック" pitchFamily="34" charset="-128"/>
                        </a:rPr>
                        <a:t>50.6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555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w Cen MT" panose="020B0602020104020603" pitchFamily="34" charset="0"/>
                          <a:ea typeface="ＭＳ Ｐゴシック" pitchFamily="34" charset="-128"/>
                        </a:rPr>
                        <a:t>Use of Punitive Techniques*</a:t>
                      </a:r>
                    </a:p>
                    <a:p>
                      <a:pPr marL="2349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w Cen MT" panose="020B0602020104020603" pitchFamily="34" charset="0"/>
                          <a:ea typeface="ＭＳ Ｐゴシック" pitchFamily="34" charset="-128"/>
                        </a:rPr>
                        <a:t>7. Students are often yelled at by adults.</a:t>
                      </a:r>
                    </a:p>
                    <a:p>
                      <a:pPr marL="2349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w Cen MT" panose="020B0602020104020603" pitchFamily="34" charset="0"/>
                          <a:ea typeface="ＭＳ Ｐゴシック" pitchFamily="34" charset="-128"/>
                        </a:rPr>
                        <a:t>10. Many students are sent to the office  for breaking rules.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w Cen MT" panose="020B0602020104020603" pitchFamily="34" charset="0"/>
                        <a:ea typeface="ＭＳ Ｐゴシック" pitchFamily="34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w Cen MT" panose="020B0602020104020603" pitchFamily="34" charset="0"/>
                          <a:ea typeface="ＭＳ Ｐゴシック" pitchFamily="34" charset="-128"/>
                        </a:rPr>
                        <a:t>9.8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w Cen MT" panose="020B0602020104020603" pitchFamily="34" charset="0"/>
                          <a:ea typeface="ＭＳ Ｐゴシック" pitchFamily="34" charset="-128"/>
                        </a:rPr>
                        <a:t>14.0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w Cen MT" panose="020B0602020104020603" pitchFamily="34" charset="0"/>
                        <a:ea typeface="ＭＳ Ｐゴシック" pitchFamily="34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w Cen MT" panose="020B0602020104020603" pitchFamily="34" charset="0"/>
                          <a:ea typeface="ＭＳ Ｐゴシック" pitchFamily="34" charset="-128"/>
                        </a:rPr>
                        <a:t>16.9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w Cen MT" panose="020B0602020104020603" pitchFamily="34" charset="0"/>
                          <a:ea typeface="ＭＳ Ｐゴシック" pitchFamily="34" charset="-128"/>
                        </a:rPr>
                        <a:t>24.1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w Cen MT" panose="020B0602020104020603" pitchFamily="34" charset="0"/>
                        <a:ea typeface="ＭＳ Ｐゴシック" pitchFamily="34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w Cen MT" panose="020B0602020104020603" pitchFamily="34" charset="0"/>
                          <a:ea typeface="ＭＳ Ｐゴシック" pitchFamily="34" charset="-128"/>
                        </a:rPr>
                        <a:t>12.8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w Cen MT" panose="020B0602020104020603" pitchFamily="34" charset="0"/>
                          <a:ea typeface="ＭＳ Ｐゴシック" pitchFamily="34" charset="-128"/>
                        </a:rPr>
                        <a:t>31.3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4794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w Cen MT" panose="020B0602020104020603" pitchFamily="34" charset="0"/>
                          <a:ea typeface="ＭＳ Ｐゴシック" pitchFamily="34" charset="-128"/>
                        </a:rPr>
                        <a:t>Use of SEL Techniques</a:t>
                      </a:r>
                    </a:p>
                    <a:p>
                      <a:pPr marL="2349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w Cen MT" panose="020B0602020104020603" pitchFamily="34" charset="0"/>
                          <a:ea typeface="ＭＳ Ｐゴシック" pitchFamily="34" charset="-128"/>
                        </a:rPr>
                        <a:t>3. Students are taught to feel responsible for how they act.</a:t>
                      </a:r>
                    </a:p>
                    <a:p>
                      <a:pPr marL="2349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w Cen MT" panose="020B0602020104020603" pitchFamily="34" charset="0"/>
                          <a:ea typeface="ＭＳ Ｐゴシック" pitchFamily="34" charset="-128"/>
                        </a:rPr>
                        <a:t>15. Students are taught they should care about how others feel.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w Cen MT" panose="020B0602020104020603" pitchFamily="34" charset="0"/>
                        <a:ea typeface="ＭＳ Ｐゴシック" pitchFamily="34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w Cen MT" panose="020B0602020104020603" pitchFamily="34" charset="0"/>
                          <a:ea typeface="ＭＳ Ｐゴシック" pitchFamily="34" charset="-128"/>
                        </a:rPr>
                        <a:t>93.4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w Cen MT" panose="020B0602020104020603" pitchFamily="34" charset="0"/>
                        <a:ea typeface="ＭＳ Ｐゴシック" pitchFamily="34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w Cen MT" panose="020B0602020104020603" pitchFamily="34" charset="0"/>
                          <a:ea typeface="ＭＳ Ｐゴシック" pitchFamily="34" charset="-128"/>
                        </a:rPr>
                        <a:t>95.5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w Cen MT" panose="020B0602020104020603" pitchFamily="34" charset="0"/>
                        <a:ea typeface="ＭＳ Ｐゴシック" pitchFamily="34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w Cen MT" panose="020B0602020104020603" pitchFamily="34" charset="0"/>
                          <a:ea typeface="ＭＳ Ｐゴシック" pitchFamily="34" charset="-128"/>
                        </a:rPr>
                        <a:t>78.3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w Cen MT" panose="020B0602020104020603" pitchFamily="34" charset="0"/>
                        <a:ea typeface="ＭＳ Ｐゴシック" pitchFamily="34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w Cen MT" panose="020B0602020104020603" pitchFamily="34" charset="0"/>
                          <a:ea typeface="ＭＳ Ｐゴシック" pitchFamily="34" charset="-128"/>
                        </a:rPr>
                        <a:t>77.0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w Cen MT" panose="020B0602020104020603" pitchFamily="34" charset="0"/>
                        <a:ea typeface="ＭＳ Ｐゴシック" pitchFamily="34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w Cen MT" panose="020B0602020104020603" pitchFamily="34" charset="0"/>
                          <a:ea typeface="ＭＳ Ｐゴシック" pitchFamily="34" charset="-128"/>
                        </a:rPr>
                        <a:t>70.4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w Cen MT" panose="020B0602020104020603" pitchFamily="34" charset="0"/>
                        <a:ea typeface="ＭＳ Ｐゴシック" pitchFamily="34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w Cen MT" panose="020B0602020104020603" pitchFamily="34" charset="0"/>
                          <a:ea typeface="ＭＳ Ｐゴシック" pitchFamily="34" charset="-128"/>
                        </a:rPr>
                        <a:t>71.9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555625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w Cen MT" panose="020B0602020104020603" pitchFamily="34" charset="0"/>
                          <a:ea typeface="ＭＳ Ｐゴシック" pitchFamily="34" charset="-128"/>
                        </a:rPr>
                        <a:t>* = A high score on this subscale is negative because items are negatively worded.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85362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667000"/>
            <a:ext cx="7772400" cy="1470025"/>
          </a:xfrm>
        </p:spPr>
        <p:txBody>
          <a:bodyPr>
            <a:noAutofit/>
          </a:bodyPr>
          <a:lstStyle/>
          <a:p>
            <a:r>
              <a:rPr lang="en-US" sz="4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0"/>
              </a:rPr>
              <a:t>Part III: </a:t>
            </a:r>
            <a:r>
              <a:rPr lang="en-US" sz="4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0"/>
              </a:rPr>
              <a:t>Bullying</a:t>
            </a:r>
            <a:r>
              <a:rPr lang="en-US" sz="4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0"/>
              </a:rPr>
              <a:t/>
            </a:r>
            <a:br>
              <a:rPr lang="en-US" sz="4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0"/>
              </a:rPr>
            </a:br>
            <a:r>
              <a:rPr lang="en-US" sz="4800" dirty="0">
                <a:solidFill>
                  <a:schemeClr val="accent4"/>
                </a:solidFill>
                <a:latin typeface="Tw Cen MT" panose="020B0602020104020603" pitchFamily="34" charset="0"/>
              </a:rPr>
              <a:t>Student</a:t>
            </a:r>
            <a:r>
              <a:rPr lang="en-US" sz="4800" dirty="0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0"/>
              </a:rPr>
              <a:t> Results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86052273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Bullying Scale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3971" name="Content Placeholder 5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defTabSz="457200" eaLnBrk="0" fontAlgn="base" hangingPunct="0">
              <a:spcAft>
                <a:spcPct val="0"/>
              </a:spcAft>
              <a:buClr>
                <a:schemeClr val="accent4"/>
              </a:buClr>
            </a:pP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0"/>
              </a:rPr>
              <a:t>Students </a:t>
            </a: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0"/>
              </a:rPr>
              <a:t>asked 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0"/>
              </a:rPr>
              <a:t>to respond to 12 statements about the extent to which he/she was bullied, including: </a:t>
            </a:r>
          </a:p>
          <a:p>
            <a:pPr lvl="1" defTabSz="457200" eaLnBrk="0" fontAlgn="base" hangingPunct="0">
              <a:spcAft>
                <a:spcPct val="0"/>
              </a:spcAft>
              <a:buClr>
                <a:schemeClr val="accent4"/>
              </a:buClr>
            </a:pP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0"/>
                <a:ea typeface="ＭＳ Ｐゴシック" pitchFamily="34" charset="-128"/>
              </a:rPr>
              <a:t>4 physical statements</a:t>
            </a:r>
          </a:p>
          <a:p>
            <a:pPr lvl="1" defTabSz="457200" eaLnBrk="0" fontAlgn="base" hangingPunct="0">
              <a:spcAft>
                <a:spcPct val="0"/>
              </a:spcAft>
              <a:buClr>
                <a:schemeClr val="accent4"/>
              </a:buClr>
            </a:pP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0"/>
                <a:ea typeface="ＭＳ Ｐゴシック" pitchFamily="34" charset="-128"/>
              </a:rPr>
              <a:t>4 verbal statements</a:t>
            </a:r>
          </a:p>
          <a:p>
            <a:pPr lvl="1" defTabSz="457200" eaLnBrk="0" fontAlgn="base" hangingPunct="0">
              <a:spcAft>
                <a:spcPct val="0"/>
              </a:spcAft>
              <a:buClr>
                <a:schemeClr val="accent4"/>
              </a:buClr>
            </a:pP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0"/>
                <a:ea typeface="ＭＳ Ｐゴシック" pitchFamily="34" charset="-128"/>
              </a:rPr>
              <a:t>4 social bullying statements</a:t>
            </a:r>
          </a:p>
          <a:p>
            <a:pPr defTabSz="457200" eaLnBrk="0" fontAlgn="base" hangingPunct="0">
              <a:spcAft>
                <a:spcPct val="0"/>
              </a:spcAft>
              <a:buClr>
                <a:schemeClr val="accent4"/>
              </a:buClr>
            </a:pP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0"/>
              </a:rPr>
              <a:t>Students in grades 6-12 also given </a:t>
            </a: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0"/>
              </a:rPr>
              <a:t>4 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0"/>
              </a:rPr>
              <a:t>statements about </a:t>
            </a: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0"/>
              </a:rPr>
              <a:t>cyberbullying</a:t>
            </a:r>
            <a:endParaRPr lang="en-US" sz="2800" dirty="0">
              <a:solidFill>
                <a:schemeClr val="tx1">
                  <a:lumMod val="65000"/>
                  <a:lumOff val="35000"/>
                </a:schemeClr>
              </a:solidFill>
              <a:latin typeface="Tw Cen MT" panose="020B0602020104020603" pitchFamily="34" charset="0"/>
            </a:endParaRPr>
          </a:p>
          <a:p>
            <a:pPr marL="342900" lvl="0" indent="-342900" defTabSz="457200" eaLnBrk="0" fontAlgn="base" hangingPunct="0"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</a:pP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Tw Cen MT" panose="020B0602020104020603" pitchFamily="34" charset="0"/>
            </a:endParaRPr>
          </a:p>
          <a:p>
            <a:endParaRPr lang="en-US" dirty="0" smtClean="0">
              <a:solidFill>
                <a:schemeClr val="tx1">
                  <a:lumMod val="65000"/>
                  <a:lumOff val="35000"/>
                </a:schemeClr>
              </a:solidFill>
              <a:latin typeface="Tw Cen MT" panose="020B06020201040206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pPr defTabSz="457200" eaLnBrk="0" fontAlgn="base" hangingPunct="0">
              <a:spcAft>
                <a:spcPct val="0"/>
              </a:spcAft>
              <a:buClr>
                <a:schemeClr val="accent4"/>
              </a:buClr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0"/>
              </a:rPr>
              <a:t>Students responded on a 6-point scale:</a:t>
            </a:r>
          </a:p>
          <a:p>
            <a:pPr defTabSz="457200" eaLnBrk="0" fontAlgn="base" hangingPunct="0">
              <a:spcAft>
                <a:spcPct val="0"/>
              </a:spcAft>
              <a:buClr>
                <a:schemeClr val="accent4"/>
              </a:buClr>
            </a:pPr>
            <a:endParaRPr lang="en-US" altLang="ja-JP" dirty="0">
              <a:solidFill>
                <a:schemeClr val="tx1">
                  <a:lumMod val="65000"/>
                  <a:lumOff val="35000"/>
                </a:schemeClr>
              </a:solidFill>
              <a:latin typeface="Tw Cen MT" panose="020B0602020104020603" pitchFamily="34" charset="0"/>
            </a:endParaRPr>
          </a:p>
          <a:p>
            <a:pPr marL="400050" lvl="1" indent="0" defTabSz="457200" eaLnBrk="0" fontAlgn="base" hangingPunct="0">
              <a:spcAft>
                <a:spcPct val="0"/>
              </a:spcAft>
              <a:buNone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0"/>
              </a:rPr>
              <a:t>1 = Never</a:t>
            </a:r>
          </a:p>
          <a:p>
            <a:pPr marL="400050" lvl="1" indent="0" defTabSz="457200" eaLnBrk="0" fontAlgn="base" hangingPunct="0">
              <a:spcAft>
                <a:spcPct val="0"/>
              </a:spcAft>
              <a:buNone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0"/>
              </a:rPr>
              <a:t>2 = Less than once a month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0"/>
              </a:rPr>
              <a:t>			(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0"/>
              </a:rPr>
              <a:t>replaced “Sometimes”)</a:t>
            </a:r>
          </a:p>
          <a:p>
            <a:pPr marL="400050" lvl="1" indent="0" defTabSz="457200" eaLnBrk="0" fontAlgn="base" hangingPunct="0">
              <a:spcAft>
                <a:spcPct val="0"/>
              </a:spcAft>
              <a:buNone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0"/>
              </a:rPr>
              <a:t>3 = Once or twice a month</a:t>
            </a:r>
          </a:p>
          <a:p>
            <a:pPr marL="400050" lvl="1" indent="0" defTabSz="457200" eaLnBrk="0" fontAlgn="base" hangingPunct="0">
              <a:spcAft>
                <a:spcPct val="0"/>
              </a:spcAft>
              <a:buNone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0"/>
              </a:rPr>
              <a:t>4 = Once a week</a:t>
            </a:r>
          </a:p>
          <a:p>
            <a:pPr marL="400050" lvl="1" indent="0" defTabSz="457200" eaLnBrk="0" fontAlgn="base" hangingPunct="0">
              <a:spcAft>
                <a:spcPct val="0"/>
              </a:spcAft>
              <a:buNone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0"/>
              </a:rPr>
              <a:t>5 = Several times a month</a:t>
            </a:r>
          </a:p>
          <a:p>
            <a:pPr marL="400050" lvl="1" indent="0" defTabSz="457200" eaLnBrk="0" fontAlgn="base" hangingPunct="0">
              <a:spcAft>
                <a:spcPct val="0"/>
              </a:spcAft>
              <a:buNone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0"/>
              </a:rPr>
              <a:t>6 = Every day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4" name="Text Box 3"/>
          <p:cNvSpPr txBox="1">
            <a:spLocks noChangeArrowheads="1"/>
          </p:cNvSpPr>
          <p:nvPr/>
        </p:nvSpPr>
        <p:spPr bwMode="auto">
          <a:xfrm>
            <a:off x="304800" y="304800"/>
            <a:ext cx="8839200" cy="156966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marL="273050" indent="-273050" algn="ctr">
              <a:lnSpc>
                <a:spcPct val="150000"/>
              </a:lnSpc>
              <a:buClr>
                <a:srgbClr val="0BD0D9"/>
              </a:buClr>
              <a:buSzPct val="95000"/>
            </a:pPr>
            <a:r>
              <a:rPr lang="en-GB" sz="4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0"/>
                <a:ea typeface="Arial Unicode MS" pitchFamily="34" charset="-122"/>
                <a:cs typeface="Aharoni" pitchFamily="2" charset="-79"/>
              </a:rPr>
              <a:t>DE School Climate Survey Participation</a:t>
            </a:r>
            <a:endParaRPr lang="en-GB" sz="4000" dirty="0">
              <a:solidFill>
                <a:schemeClr val="tx1">
                  <a:lumMod val="65000"/>
                  <a:lumOff val="35000"/>
                </a:schemeClr>
              </a:solidFill>
              <a:latin typeface="Tw Cen MT" panose="020B0602020104020603" pitchFamily="34" charset="0"/>
              <a:ea typeface="Arial Unicode MS" pitchFamily="34" charset="-122"/>
              <a:cs typeface="Aharoni" pitchFamily="2" charset="-79"/>
            </a:endParaRPr>
          </a:p>
          <a:p>
            <a:pPr marL="273050" indent="-273050" algn="ctr">
              <a:lnSpc>
                <a:spcPct val="150000"/>
              </a:lnSpc>
              <a:buClr>
                <a:srgbClr val="0BD0D9"/>
              </a:buClr>
              <a:buSzPct val="95000"/>
            </a:pPr>
            <a:endParaRPr lang="en-GB" b="1" dirty="0">
              <a:solidFill>
                <a:srgbClr val="FFFF00"/>
              </a:solidFill>
              <a:latin typeface="Tw Cen MT" panose="020B0602020104020603" pitchFamily="34" charset="0"/>
              <a:ea typeface="Arial Unicode MS" pitchFamily="34" charset="-122"/>
              <a:cs typeface="Aharoni" pitchFamily="2" charset="-79"/>
            </a:endParaRPr>
          </a:p>
        </p:txBody>
      </p:sp>
      <p:sp>
        <p:nvSpPr>
          <p:cNvPr id="7" name="TextBox 7"/>
          <p:cNvSpPr txBox="1">
            <a:spLocks noChangeArrowheads="1"/>
          </p:cNvSpPr>
          <p:nvPr/>
        </p:nvSpPr>
        <p:spPr bwMode="auto">
          <a:xfrm rot="-5400000">
            <a:off x="-1495574" y="3276748"/>
            <a:ext cx="406241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0"/>
              </a:rPr>
              <a:t>Number of Schools</a:t>
            </a:r>
          </a:p>
        </p:txBody>
      </p:sp>
      <p:sp>
        <p:nvSpPr>
          <p:cNvPr id="10" name="TextBox 8"/>
          <p:cNvSpPr txBox="1">
            <a:spLocks noChangeArrowheads="1"/>
          </p:cNvSpPr>
          <p:nvPr/>
        </p:nvSpPr>
        <p:spPr bwMode="auto">
          <a:xfrm>
            <a:off x="2770187" y="6117766"/>
            <a:ext cx="39084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Tw Cen MT" panose="020B0602020104020603" pitchFamily="34" charset="0"/>
              </a:rPr>
              <a:t>School Years</a:t>
            </a: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35402204"/>
              </p:ext>
            </p:extLst>
          </p:nvPr>
        </p:nvGraphicFramePr>
        <p:xfrm>
          <a:off x="766466" y="1295400"/>
          <a:ext cx="7996534" cy="48223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0"/>
              </a:rPr>
              <a:t>Bullying by </a:t>
            </a: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0"/>
              </a:rPr>
              <a:t>Student Grade Level</a:t>
            </a:r>
            <a:b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0"/>
              </a:rPr>
            </a:b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620000" y="2464130"/>
            <a:ext cx="304800" cy="304800"/>
          </a:xfrm>
          <a:prstGeom prst="rect">
            <a:avLst/>
          </a:prstGeom>
          <a:solidFill>
            <a:srgbClr val="800080"/>
          </a:solidFill>
          <a:ln w="63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620000" y="3352800"/>
            <a:ext cx="304800" cy="304800"/>
          </a:xfrm>
          <a:prstGeom prst="rect">
            <a:avLst/>
          </a:prstGeom>
          <a:solidFill>
            <a:srgbClr val="0099CC"/>
          </a:solidFill>
          <a:ln w="63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620000" y="4191000"/>
            <a:ext cx="304800" cy="304800"/>
          </a:xfrm>
          <a:prstGeom prst="rect">
            <a:avLst/>
          </a:prstGeom>
          <a:solidFill>
            <a:srgbClr val="FFFF66"/>
          </a:solidFill>
          <a:ln w="63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001000" y="2257216"/>
            <a:ext cx="1143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Tw Cen MT" panose="020B0602020104020603" pitchFamily="34" charset="0"/>
              </a:rPr>
              <a:t>Verbal Bullying</a:t>
            </a:r>
          </a:p>
          <a:p>
            <a:endParaRPr lang="en-US" sz="1600" b="1" dirty="0">
              <a:latin typeface="Tw Cen MT" panose="020B0602020104020603" pitchFamily="34" charset="0"/>
            </a:endParaRPr>
          </a:p>
          <a:p>
            <a:endParaRPr lang="en-US" sz="1600" b="1" dirty="0" smtClean="0">
              <a:latin typeface="Tw Cen MT" panose="020B0602020104020603" pitchFamily="34" charset="0"/>
            </a:endParaRPr>
          </a:p>
          <a:p>
            <a:r>
              <a:rPr lang="en-US" sz="1600" b="1" dirty="0" smtClean="0">
                <a:latin typeface="Tw Cen MT" panose="020B0602020104020603" pitchFamily="34" charset="0"/>
              </a:rPr>
              <a:t>Physical Bullying</a:t>
            </a:r>
          </a:p>
          <a:p>
            <a:endParaRPr lang="en-US" sz="1600" b="1" dirty="0" smtClean="0">
              <a:latin typeface="Tw Cen MT" panose="020B0602020104020603" pitchFamily="34" charset="0"/>
            </a:endParaRPr>
          </a:p>
          <a:p>
            <a:r>
              <a:rPr lang="en-US" sz="1600" b="1" dirty="0" smtClean="0">
                <a:latin typeface="Tw Cen MT" panose="020B0602020104020603" pitchFamily="34" charset="0"/>
              </a:rPr>
              <a:t>Social/</a:t>
            </a:r>
          </a:p>
          <a:p>
            <a:r>
              <a:rPr lang="en-US" sz="1600" b="1" dirty="0" smtClean="0">
                <a:latin typeface="Tw Cen MT" panose="020B0602020104020603" pitchFamily="34" charset="0"/>
              </a:rPr>
              <a:t>Relational Bullying</a:t>
            </a:r>
            <a:endParaRPr lang="en-US" sz="1600" b="1" dirty="0">
              <a:latin typeface="Tw Cen MT" panose="020B0602020104020603" pitchFamily="34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39"/>
          <a:stretch/>
        </p:blipFill>
        <p:spPr bwMode="auto">
          <a:xfrm>
            <a:off x="458190" y="1143000"/>
            <a:ext cx="6885701" cy="54101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355074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0"/>
              </a:rPr>
              <a:t>Bullying by </a:t>
            </a: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0"/>
              </a:rPr>
              <a:t>Student Grade Level</a:t>
            </a:r>
            <a:b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0"/>
              </a:rPr>
            </a:b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620000" y="2464130"/>
            <a:ext cx="304800" cy="304800"/>
          </a:xfrm>
          <a:prstGeom prst="rect">
            <a:avLst/>
          </a:prstGeom>
          <a:solidFill>
            <a:srgbClr val="800080"/>
          </a:solidFill>
          <a:ln w="63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620000" y="3352800"/>
            <a:ext cx="304800" cy="304800"/>
          </a:xfrm>
          <a:prstGeom prst="rect">
            <a:avLst/>
          </a:prstGeom>
          <a:solidFill>
            <a:srgbClr val="0099CC"/>
          </a:solidFill>
          <a:ln w="63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620000" y="4191000"/>
            <a:ext cx="304800" cy="304800"/>
          </a:xfrm>
          <a:prstGeom prst="rect">
            <a:avLst/>
          </a:prstGeom>
          <a:solidFill>
            <a:srgbClr val="FFFF66"/>
          </a:solidFill>
          <a:ln w="63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001000" y="2257216"/>
            <a:ext cx="114300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Tw Cen MT" panose="020B0602020104020603" pitchFamily="34" charset="0"/>
              </a:rPr>
              <a:t>Verbal Bullying</a:t>
            </a:r>
          </a:p>
          <a:p>
            <a:endParaRPr lang="en-US" sz="1600" b="1" dirty="0">
              <a:latin typeface="Tw Cen MT" panose="020B0602020104020603" pitchFamily="34" charset="0"/>
            </a:endParaRPr>
          </a:p>
          <a:p>
            <a:endParaRPr lang="en-US" sz="1600" b="1" dirty="0" smtClean="0">
              <a:latin typeface="Tw Cen MT" panose="020B0602020104020603" pitchFamily="34" charset="0"/>
            </a:endParaRPr>
          </a:p>
          <a:p>
            <a:r>
              <a:rPr lang="en-US" sz="1600" b="1" dirty="0" smtClean="0">
                <a:latin typeface="Tw Cen MT" panose="020B0602020104020603" pitchFamily="34" charset="0"/>
              </a:rPr>
              <a:t>Physical Bullying</a:t>
            </a:r>
          </a:p>
          <a:p>
            <a:endParaRPr lang="en-US" sz="1600" b="1" dirty="0" smtClean="0">
              <a:latin typeface="Tw Cen MT" panose="020B0602020104020603" pitchFamily="34" charset="0"/>
            </a:endParaRPr>
          </a:p>
          <a:p>
            <a:r>
              <a:rPr lang="en-US" sz="1600" b="1" dirty="0" smtClean="0">
                <a:latin typeface="Tw Cen MT" panose="020B0602020104020603" pitchFamily="34" charset="0"/>
              </a:rPr>
              <a:t>Social/</a:t>
            </a:r>
          </a:p>
          <a:p>
            <a:r>
              <a:rPr lang="en-US" sz="1600" b="1" dirty="0" smtClean="0">
                <a:latin typeface="Tw Cen MT" panose="020B0602020104020603" pitchFamily="34" charset="0"/>
              </a:rPr>
              <a:t>Relational Bullying</a:t>
            </a:r>
          </a:p>
          <a:p>
            <a:endParaRPr lang="en-US" sz="1600" b="1" dirty="0" smtClean="0">
              <a:latin typeface="Tw Cen MT" panose="020B0602020104020603" pitchFamily="34" charset="0"/>
            </a:endParaRPr>
          </a:p>
          <a:p>
            <a:r>
              <a:rPr lang="en-US" sz="1600" b="1" dirty="0" smtClean="0">
                <a:latin typeface="Tw Cen MT" panose="020B0602020104020603" pitchFamily="34" charset="0"/>
              </a:rPr>
              <a:t>Cyber-bullying</a:t>
            </a:r>
            <a:endParaRPr lang="en-US" sz="1600" b="1" dirty="0">
              <a:latin typeface="Tw Cen MT" panose="020B0602020104020603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628906" y="5105400"/>
            <a:ext cx="304800" cy="304800"/>
          </a:xfrm>
          <a:prstGeom prst="rect">
            <a:avLst/>
          </a:prstGeom>
          <a:solidFill>
            <a:srgbClr val="00B050"/>
          </a:solidFill>
          <a:ln w="63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30"/>
          <a:stretch/>
        </p:blipFill>
        <p:spPr bwMode="auto">
          <a:xfrm>
            <a:off x="457200" y="1219200"/>
            <a:ext cx="6934200" cy="5182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702871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7696502"/>
              </p:ext>
            </p:extLst>
          </p:nvPr>
        </p:nvGraphicFramePr>
        <p:xfrm>
          <a:off x="228601" y="381000"/>
          <a:ext cx="8534400" cy="5798185"/>
        </p:xfrm>
        <a:graphic>
          <a:graphicData uri="http://schemas.openxmlformats.org/drawingml/2006/table">
            <a:tbl>
              <a:tblPr/>
              <a:tblGrid>
                <a:gridCol w="5562599"/>
                <a:gridCol w="956083"/>
                <a:gridCol w="973667"/>
                <a:gridCol w="1042051"/>
              </a:tblGrid>
              <a:tr h="83820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w Cen MT" panose="020B0602020104020603" pitchFamily="34" charset="0"/>
                          <a:ea typeface="ＭＳ Ｐゴシック" pitchFamily="34" charset="-128"/>
                        </a:rPr>
                        <a:t>Sample subscale responses associated with student scores </a:t>
                      </a:r>
                      <a:b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w Cen MT" panose="020B0602020104020603" pitchFamily="34" charset="0"/>
                          <a:ea typeface="ＭＳ Ｐゴシック" pitchFamily="34" charset="-128"/>
                        </a:rPr>
                      </a:br>
                      <a:r>
                        <a:rPr kumimoji="0" lang="en-US" sz="2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w Cen MT" panose="020B0602020104020603" pitchFamily="34" charset="0"/>
                          <a:ea typeface="ＭＳ Ｐゴシック" pitchFamily="34" charset="-128"/>
                        </a:rPr>
                        <a:t>(Part III: Bullying*)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w Cen MT" panose="020B0602020104020603" pitchFamily="34" charset="0"/>
                          <a:ea typeface="ＭＳ Ｐゴシック" pitchFamily="34" charset="-128"/>
                        </a:rPr>
                        <a:t>Percent who are bullied once a month or more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55625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w Cen MT" panose="020B0602020104020603" pitchFamily="34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w Cen MT" panose="020B0602020104020603" pitchFamily="34" charset="0"/>
                          <a:ea typeface="ＭＳ Ｐゴシック" pitchFamily="34" charset="-128"/>
                        </a:rPr>
                        <a:t>Elem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w Cen MT" panose="020B0602020104020603" pitchFamily="34" charset="0"/>
                          <a:ea typeface="ＭＳ Ｐゴシック" pitchFamily="34" charset="-128"/>
                        </a:rPr>
                        <a:t>School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w Cen MT" panose="020B0602020104020603" pitchFamily="34" charset="0"/>
                          <a:ea typeface="ＭＳ Ｐゴシック" pitchFamily="34" charset="-128"/>
                        </a:rPr>
                        <a:t>Middle School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w Cen MT" panose="020B0602020104020603" pitchFamily="34" charset="0"/>
                          <a:ea typeface="ＭＳ Ｐゴシック" pitchFamily="34" charset="-128"/>
                        </a:rPr>
                        <a:t>High School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555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w Cen MT" panose="020B0602020104020603" pitchFamily="34" charset="0"/>
                          <a:ea typeface="ＭＳ Ｐゴシック" pitchFamily="34" charset="-128"/>
                        </a:rPr>
                        <a:t>Verbal Bullying</a:t>
                      </a:r>
                    </a:p>
                    <a:p>
                      <a:pPr marL="2349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w Cen MT" panose="020B0602020104020603" pitchFamily="34" charset="0"/>
                          <a:ea typeface="ＭＳ Ｐゴシック" pitchFamily="34" charset="-128"/>
                        </a:rPr>
                        <a:t>4. A student said mean things to me.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 smtClean="0">
                        <a:latin typeface="Tw Cen MT" panose="020B0602020104020603" pitchFamily="34" charset="0"/>
                      </a:endParaRPr>
                    </a:p>
                    <a:p>
                      <a:pPr algn="ctr"/>
                      <a:r>
                        <a:rPr lang="en-US" b="0" dirty="0" smtClean="0">
                          <a:latin typeface="Tw Cen MT" panose="020B0602020104020603" pitchFamily="34" charset="0"/>
                        </a:rPr>
                        <a:t>29.0</a:t>
                      </a:r>
                      <a:endParaRPr lang="en-US" b="0" dirty="0">
                        <a:latin typeface="Tw Cen MT" panose="020B0602020104020603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 smtClean="0">
                        <a:latin typeface="Tw Cen MT" panose="020B0602020104020603" pitchFamily="34" charset="0"/>
                      </a:endParaRPr>
                    </a:p>
                    <a:p>
                      <a:pPr algn="ctr"/>
                      <a:r>
                        <a:rPr lang="en-US" b="0" dirty="0" smtClean="0">
                          <a:latin typeface="Tw Cen MT" panose="020B0602020104020603" pitchFamily="34" charset="0"/>
                        </a:rPr>
                        <a:t>29.2</a:t>
                      </a:r>
                      <a:endParaRPr lang="en-US" b="0" dirty="0">
                        <a:latin typeface="Tw Cen MT" panose="020B0602020104020603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 smtClean="0">
                        <a:latin typeface="Tw Cen MT" panose="020B0602020104020603" pitchFamily="34" charset="0"/>
                      </a:endParaRPr>
                    </a:p>
                    <a:p>
                      <a:pPr algn="ctr"/>
                      <a:r>
                        <a:rPr lang="en-US" b="0" dirty="0" smtClean="0">
                          <a:latin typeface="Tw Cen MT" panose="020B0602020104020603" pitchFamily="34" charset="0"/>
                        </a:rPr>
                        <a:t>23.5</a:t>
                      </a:r>
                      <a:endParaRPr lang="en-US" b="0" dirty="0">
                        <a:latin typeface="Tw Cen MT" panose="020B0602020104020603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555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w Cen MT" panose="020B0602020104020603" pitchFamily="34" charset="0"/>
                          <a:ea typeface="ＭＳ Ｐゴシック" pitchFamily="34" charset="-128"/>
                        </a:rPr>
                        <a:t>Physical Bullying</a:t>
                      </a:r>
                    </a:p>
                    <a:p>
                      <a:pPr marL="2349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w Cen MT" panose="020B0602020104020603" pitchFamily="34" charset="0"/>
                          <a:ea typeface="ＭＳ Ｐゴシック" pitchFamily="34" charset="-128"/>
                        </a:rPr>
                        <a:t>5. I was hit or kicked and it hurt.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 smtClean="0">
                        <a:latin typeface="Tw Cen MT" panose="020B0602020104020603" pitchFamily="34" charset="0"/>
                      </a:endParaRPr>
                    </a:p>
                    <a:p>
                      <a:pPr algn="ctr"/>
                      <a:r>
                        <a:rPr lang="en-US" b="0" dirty="0" smtClean="0">
                          <a:latin typeface="Tw Cen MT" panose="020B0602020104020603" pitchFamily="34" charset="0"/>
                        </a:rPr>
                        <a:t>14.0</a:t>
                      </a:r>
                      <a:endParaRPr lang="en-US" b="0" dirty="0">
                        <a:latin typeface="Tw Cen MT" panose="020B0602020104020603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 smtClean="0">
                        <a:latin typeface="Tw Cen MT" panose="020B0602020104020603" pitchFamily="34" charset="0"/>
                      </a:endParaRPr>
                    </a:p>
                    <a:p>
                      <a:pPr algn="ctr"/>
                      <a:r>
                        <a:rPr lang="en-US" b="0" dirty="0" smtClean="0">
                          <a:latin typeface="Tw Cen MT" panose="020B0602020104020603" pitchFamily="34" charset="0"/>
                        </a:rPr>
                        <a:t>12.5</a:t>
                      </a:r>
                      <a:endParaRPr lang="en-US" b="0" dirty="0">
                        <a:latin typeface="Tw Cen MT" panose="020B0602020104020603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 smtClean="0">
                        <a:latin typeface="Tw Cen MT" panose="020B0602020104020603" pitchFamily="34" charset="0"/>
                      </a:endParaRPr>
                    </a:p>
                    <a:p>
                      <a:pPr algn="ctr"/>
                      <a:r>
                        <a:rPr lang="en-US" b="0" dirty="0" smtClean="0">
                          <a:latin typeface="Tw Cen MT" panose="020B0602020104020603" pitchFamily="34" charset="0"/>
                        </a:rPr>
                        <a:t>10.0</a:t>
                      </a:r>
                      <a:endParaRPr lang="en-US" b="0" dirty="0">
                        <a:latin typeface="Tw Cen MT" panose="020B0602020104020603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4794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w Cen MT" panose="020B0602020104020603" pitchFamily="34" charset="0"/>
                          <a:ea typeface="ＭＳ Ｐゴシック" pitchFamily="34" charset="-128"/>
                        </a:rPr>
                        <a:t>Social/Relational Bullying</a:t>
                      </a:r>
                    </a:p>
                    <a:p>
                      <a:pPr marL="2349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w Cen MT" panose="020B0602020104020603" pitchFamily="34" charset="0"/>
                          <a:ea typeface="ＭＳ Ｐゴシック" pitchFamily="34" charset="-128"/>
                        </a:rPr>
                        <a:t>6. A student told/got others not to like me.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 smtClean="0">
                        <a:latin typeface="Tw Cen MT" panose="020B0602020104020603" pitchFamily="34" charset="0"/>
                      </a:endParaRPr>
                    </a:p>
                    <a:p>
                      <a:pPr algn="ctr"/>
                      <a:r>
                        <a:rPr lang="en-US" b="0" dirty="0" smtClean="0">
                          <a:latin typeface="Tw Cen MT" panose="020B0602020104020603" pitchFamily="34" charset="0"/>
                        </a:rPr>
                        <a:t>17.5</a:t>
                      </a:r>
                      <a:endParaRPr lang="en-US" b="0" dirty="0">
                        <a:latin typeface="Tw Cen MT" panose="020B0602020104020603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 smtClean="0">
                        <a:latin typeface="Tw Cen MT" panose="020B0602020104020603" pitchFamily="34" charset="0"/>
                      </a:endParaRPr>
                    </a:p>
                    <a:p>
                      <a:pPr algn="ctr"/>
                      <a:r>
                        <a:rPr lang="en-US" b="0" dirty="0" smtClean="0">
                          <a:latin typeface="Tw Cen MT" panose="020B0602020104020603" pitchFamily="34" charset="0"/>
                        </a:rPr>
                        <a:t>18.0</a:t>
                      </a:r>
                      <a:endParaRPr lang="en-US" b="0" dirty="0">
                        <a:latin typeface="Tw Cen MT" panose="020B0602020104020603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 smtClean="0">
                        <a:latin typeface="Tw Cen MT" panose="020B0602020104020603" pitchFamily="34" charset="0"/>
                      </a:endParaRPr>
                    </a:p>
                    <a:p>
                      <a:pPr algn="ctr"/>
                      <a:r>
                        <a:rPr lang="en-US" b="0" dirty="0" smtClean="0">
                          <a:latin typeface="Tw Cen MT" panose="020B0602020104020603" pitchFamily="34" charset="0"/>
                        </a:rPr>
                        <a:t>16.0</a:t>
                      </a:r>
                      <a:endParaRPr lang="en-US" b="0" dirty="0">
                        <a:latin typeface="Tw Cen MT" panose="020B0602020104020603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4794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w Cen MT" panose="020B0602020104020603" pitchFamily="34" charset="0"/>
                          <a:ea typeface="ＭＳ Ｐゴシック" pitchFamily="34" charset="-128"/>
                        </a:rPr>
                        <a:t>Cyberbullying</a:t>
                      </a:r>
                    </a:p>
                    <a:p>
                      <a:pPr marL="2349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w Cen MT" panose="020B0602020104020603" pitchFamily="34" charset="0"/>
                          <a:ea typeface="ＭＳ Ｐゴシック" pitchFamily="34" charset="-128"/>
                        </a:rPr>
                        <a:t>14. A student </a:t>
                      </a:r>
                      <a:r>
                        <a:rPr kumimoji="0" lang="en-US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w Cen MT" panose="020B0602020104020603" pitchFamily="34" charset="0"/>
                          <a:ea typeface="ＭＳ Ｐゴシック" pitchFamily="34" charset="-128"/>
                        </a:rPr>
                        <a:t>sent me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w Cen MT" panose="020B0602020104020603" pitchFamily="34" charset="0"/>
                          <a:ea typeface="ＭＳ Ｐゴシック" pitchFamily="34" charset="-128"/>
                        </a:rPr>
                        <a:t> a mean or hurtful message about me using email, text messaging, instant messaging, or similar electronic messaging.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 smtClean="0">
                        <a:latin typeface="Tw Cen MT" panose="020B0602020104020603" pitchFamily="34" charset="0"/>
                      </a:endParaRPr>
                    </a:p>
                    <a:p>
                      <a:pPr algn="ctr"/>
                      <a:endParaRPr lang="en-US" b="0" dirty="0" smtClean="0">
                        <a:latin typeface="Tw Cen MT" panose="020B0602020104020603" pitchFamily="34" charset="0"/>
                      </a:endParaRPr>
                    </a:p>
                    <a:p>
                      <a:pPr algn="ctr"/>
                      <a:r>
                        <a:rPr lang="en-US" b="0" dirty="0" smtClean="0">
                          <a:latin typeface="Tw Cen MT" panose="020B0602020104020603" pitchFamily="34" charset="0"/>
                        </a:rPr>
                        <a:t>N/A</a:t>
                      </a:r>
                      <a:endParaRPr lang="en-US" b="0" dirty="0">
                        <a:latin typeface="Tw Cen MT" panose="020B0602020104020603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 smtClean="0">
                        <a:latin typeface="Tw Cen MT" panose="020B0602020104020603" pitchFamily="34" charset="0"/>
                      </a:endParaRPr>
                    </a:p>
                    <a:p>
                      <a:pPr algn="ctr"/>
                      <a:endParaRPr lang="en-US" b="0" dirty="0" smtClean="0">
                        <a:latin typeface="Tw Cen MT" panose="020B0602020104020603" pitchFamily="34" charset="0"/>
                      </a:endParaRPr>
                    </a:p>
                    <a:p>
                      <a:pPr algn="ctr"/>
                      <a:r>
                        <a:rPr lang="en-US" b="0" dirty="0" smtClean="0">
                          <a:latin typeface="Tw Cen MT" panose="020B0602020104020603" pitchFamily="34" charset="0"/>
                        </a:rPr>
                        <a:t>7.9</a:t>
                      </a:r>
                      <a:endParaRPr lang="en-US" b="0" dirty="0">
                        <a:latin typeface="Tw Cen MT" panose="020B0602020104020603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 smtClean="0">
                        <a:latin typeface="Tw Cen MT" panose="020B0602020104020603" pitchFamily="34" charset="0"/>
                      </a:endParaRPr>
                    </a:p>
                    <a:p>
                      <a:pPr algn="ctr"/>
                      <a:endParaRPr lang="en-US" b="0" dirty="0" smtClean="0">
                        <a:latin typeface="Tw Cen MT" panose="020B0602020104020603" pitchFamily="34" charset="0"/>
                      </a:endParaRPr>
                    </a:p>
                    <a:p>
                      <a:pPr algn="ctr"/>
                      <a:r>
                        <a:rPr lang="en-US" b="0" dirty="0" smtClean="0">
                          <a:latin typeface="Tw Cen MT" panose="020B0602020104020603" pitchFamily="34" charset="0"/>
                        </a:rPr>
                        <a:t>9.2</a:t>
                      </a:r>
                      <a:endParaRPr lang="en-US" b="0" dirty="0">
                        <a:latin typeface="Tw Cen MT" panose="020B0602020104020603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555625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w Cen MT" panose="020B0602020104020603" pitchFamily="34" charset="0"/>
                          <a:ea typeface="ＭＳ Ｐゴシック" pitchFamily="34" charset="-128"/>
                        </a:rPr>
                        <a:t>* = A high score on this subscale is negative because items are negatively worded.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9138955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667000"/>
            <a:ext cx="7772400" cy="1470025"/>
          </a:xfrm>
        </p:spPr>
        <p:txBody>
          <a:bodyPr>
            <a:noAutofit/>
          </a:bodyPr>
          <a:lstStyle/>
          <a:p>
            <a:r>
              <a:rPr lang="en-US" sz="4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0"/>
              </a:rPr>
              <a:t>Part III: </a:t>
            </a:r>
            <a:r>
              <a:rPr lang="en-US" sz="4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0"/>
              </a:rPr>
              <a:t>Bullying</a:t>
            </a:r>
            <a:r>
              <a:rPr lang="en-US" sz="4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0"/>
              </a:rPr>
              <a:t/>
            </a:r>
            <a:br>
              <a:rPr lang="en-US" sz="4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0"/>
              </a:rPr>
            </a:br>
            <a:r>
              <a:rPr lang="en-US" sz="4800" dirty="0" smtClean="0">
                <a:solidFill>
                  <a:schemeClr val="accent4"/>
                </a:solidFill>
                <a:latin typeface="Tw Cen MT" panose="020B0602020104020603" pitchFamily="34" charset="0"/>
              </a:rPr>
              <a:t>Home</a:t>
            </a:r>
            <a:r>
              <a:rPr lang="en-US" sz="4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0"/>
              </a:rPr>
              <a:t> </a:t>
            </a:r>
            <a:r>
              <a:rPr lang="en-US" sz="4800" dirty="0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0"/>
              </a:rPr>
              <a:t>Results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81500707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0"/>
              </a:rPr>
              <a:t>Bullying by </a:t>
            </a: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0"/>
              </a:rPr>
              <a:t>Student Grade Level</a:t>
            </a:r>
            <a:b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0"/>
              </a:rPr>
            </a:b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620000" y="2464130"/>
            <a:ext cx="304800" cy="304800"/>
          </a:xfrm>
          <a:prstGeom prst="rect">
            <a:avLst/>
          </a:prstGeom>
          <a:solidFill>
            <a:srgbClr val="800080"/>
          </a:solidFill>
          <a:ln w="63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620000" y="3352800"/>
            <a:ext cx="304800" cy="304800"/>
          </a:xfrm>
          <a:prstGeom prst="rect">
            <a:avLst/>
          </a:prstGeom>
          <a:solidFill>
            <a:srgbClr val="0099CC"/>
          </a:solidFill>
          <a:ln w="63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620000" y="4191000"/>
            <a:ext cx="304800" cy="304800"/>
          </a:xfrm>
          <a:prstGeom prst="rect">
            <a:avLst/>
          </a:prstGeom>
          <a:solidFill>
            <a:srgbClr val="FFFF66"/>
          </a:solidFill>
          <a:ln w="63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001000" y="2257216"/>
            <a:ext cx="1143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Tw Cen MT" panose="020B0602020104020603" pitchFamily="34" charset="0"/>
              </a:rPr>
              <a:t>Verbal Bullying</a:t>
            </a:r>
          </a:p>
          <a:p>
            <a:endParaRPr lang="en-US" sz="1600" b="1" dirty="0">
              <a:latin typeface="Tw Cen MT" panose="020B0602020104020603" pitchFamily="34" charset="0"/>
            </a:endParaRPr>
          </a:p>
          <a:p>
            <a:endParaRPr lang="en-US" sz="1600" b="1" dirty="0" smtClean="0">
              <a:latin typeface="Tw Cen MT" panose="020B0602020104020603" pitchFamily="34" charset="0"/>
            </a:endParaRPr>
          </a:p>
          <a:p>
            <a:r>
              <a:rPr lang="en-US" sz="1600" b="1" dirty="0" smtClean="0">
                <a:latin typeface="Tw Cen MT" panose="020B0602020104020603" pitchFamily="34" charset="0"/>
              </a:rPr>
              <a:t>Physical Bullying</a:t>
            </a:r>
          </a:p>
          <a:p>
            <a:endParaRPr lang="en-US" sz="1600" b="1" dirty="0" smtClean="0">
              <a:latin typeface="Tw Cen MT" panose="020B0602020104020603" pitchFamily="34" charset="0"/>
            </a:endParaRPr>
          </a:p>
          <a:p>
            <a:r>
              <a:rPr lang="en-US" sz="1600" b="1" dirty="0" smtClean="0">
                <a:latin typeface="Tw Cen MT" panose="020B0602020104020603" pitchFamily="34" charset="0"/>
              </a:rPr>
              <a:t>Social/</a:t>
            </a:r>
          </a:p>
          <a:p>
            <a:r>
              <a:rPr lang="en-US" sz="1600" b="1" dirty="0" smtClean="0">
                <a:latin typeface="Tw Cen MT" panose="020B0602020104020603" pitchFamily="34" charset="0"/>
              </a:rPr>
              <a:t>Relational Bullying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17"/>
          <a:stretch/>
        </p:blipFill>
        <p:spPr bwMode="auto">
          <a:xfrm>
            <a:off x="228600" y="1292742"/>
            <a:ext cx="7123354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102769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7408512"/>
              </p:ext>
            </p:extLst>
          </p:nvPr>
        </p:nvGraphicFramePr>
        <p:xfrm>
          <a:off x="228601" y="1417638"/>
          <a:ext cx="8534400" cy="4792345"/>
        </p:xfrm>
        <a:graphic>
          <a:graphicData uri="http://schemas.openxmlformats.org/drawingml/2006/table">
            <a:tbl>
              <a:tblPr/>
              <a:tblGrid>
                <a:gridCol w="5562599"/>
                <a:gridCol w="956083"/>
                <a:gridCol w="973667"/>
                <a:gridCol w="1042051"/>
              </a:tblGrid>
              <a:tr h="83820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w Cen MT" panose="020B0602020104020603" pitchFamily="34" charset="0"/>
                          <a:ea typeface="ＭＳ Ｐゴシック" pitchFamily="34" charset="-128"/>
                        </a:rPr>
                        <a:t>Sample subscale responses associated with home scores </a:t>
                      </a:r>
                      <a:b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w Cen MT" panose="020B0602020104020603" pitchFamily="34" charset="0"/>
                          <a:ea typeface="ＭＳ Ｐゴシック" pitchFamily="34" charset="-128"/>
                        </a:rPr>
                      </a:br>
                      <a:r>
                        <a:rPr kumimoji="0" lang="en-US" sz="2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w Cen MT" panose="020B0602020104020603" pitchFamily="34" charset="0"/>
                          <a:ea typeface="ＭＳ Ｐゴシック" pitchFamily="34" charset="-128"/>
                        </a:rPr>
                        <a:t>(Part III: Bullying*)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w Cen MT" panose="020B0602020104020603" pitchFamily="34" charset="0"/>
                          <a:ea typeface="ＭＳ Ｐゴシック" pitchFamily="34" charset="-128"/>
                        </a:rPr>
                        <a:t>Percent who are bullied once a month or more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55625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w Cen MT" panose="020B0602020104020603" pitchFamily="34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w Cen MT" panose="020B0602020104020603" pitchFamily="34" charset="0"/>
                          <a:ea typeface="ＭＳ Ｐゴシック" pitchFamily="34" charset="-128"/>
                        </a:rPr>
                        <a:t>Elem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w Cen MT" panose="020B0602020104020603" pitchFamily="34" charset="0"/>
                          <a:ea typeface="ＭＳ Ｐゴシック" pitchFamily="34" charset="-128"/>
                        </a:rPr>
                        <a:t>School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w Cen MT" panose="020B0602020104020603" pitchFamily="34" charset="0"/>
                          <a:ea typeface="ＭＳ Ｐゴシック" pitchFamily="34" charset="-128"/>
                        </a:rPr>
                        <a:t>Middle School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w Cen MT" panose="020B0602020104020603" pitchFamily="34" charset="0"/>
                          <a:ea typeface="ＭＳ Ｐゴシック" pitchFamily="34" charset="-128"/>
                        </a:rPr>
                        <a:t>High School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555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w Cen MT" panose="020B0602020104020603" pitchFamily="34" charset="0"/>
                          <a:ea typeface="ＭＳ Ｐゴシック" pitchFamily="34" charset="-128"/>
                        </a:rPr>
                        <a:t>Verbal Bullying</a:t>
                      </a:r>
                    </a:p>
                    <a:p>
                      <a:pPr marL="2349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w Cen MT" panose="020B0602020104020603" pitchFamily="34" charset="0"/>
                          <a:ea typeface="ＭＳ Ｐゴシック" pitchFamily="34" charset="-128"/>
                        </a:rPr>
                        <a:t>7. My child was called names he/she didn’t like.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 smtClean="0">
                        <a:latin typeface="Tw Cen MT" panose="020B0602020104020603" pitchFamily="34" charset="0"/>
                      </a:endParaRPr>
                    </a:p>
                    <a:p>
                      <a:pPr algn="ctr"/>
                      <a:r>
                        <a:rPr lang="en-US" b="0" dirty="0" smtClean="0">
                          <a:latin typeface="Tw Cen MT" panose="020B0602020104020603" pitchFamily="34" charset="0"/>
                        </a:rPr>
                        <a:t>12.7</a:t>
                      </a:r>
                      <a:endParaRPr lang="en-US" b="0" dirty="0">
                        <a:latin typeface="Tw Cen MT" panose="020B0602020104020603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 smtClean="0">
                        <a:latin typeface="Tw Cen MT" panose="020B0602020104020603" pitchFamily="34" charset="0"/>
                      </a:endParaRPr>
                    </a:p>
                    <a:p>
                      <a:pPr algn="ctr"/>
                      <a:r>
                        <a:rPr lang="en-US" b="0" dirty="0" smtClean="0">
                          <a:latin typeface="Tw Cen MT" panose="020B0602020104020603" pitchFamily="34" charset="0"/>
                        </a:rPr>
                        <a:t>16.5</a:t>
                      </a:r>
                      <a:endParaRPr lang="en-US" b="0" dirty="0">
                        <a:latin typeface="Tw Cen MT" panose="020B0602020104020603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 smtClean="0">
                        <a:latin typeface="Tw Cen MT" panose="020B0602020104020603" pitchFamily="34" charset="0"/>
                      </a:endParaRPr>
                    </a:p>
                    <a:p>
                      <a:pPr algn="ctr"/>
                      <a:r>
                        <a:rPr lang="en-US" b="0" dirty="0" smtClean="0">
                          <a:latin typeface="Tw Cen MT" panose="020B0602020104020603" pitchFamily="34" charset="0"/>
                        </a:rPr>
                        <a:t>11.9</a:t>
                      </a:r>
                      <a:endParaRPr lang="en-US" b="0" dirty="0">
                        <a:latin typeface="Tw Cen MT" panose="020B0602020104020603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555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w Cen MT" panose="020B0602020104020603" pitchFamily="34" charset="0"/>
                          <a:ea typeface="ＭＳ Ｐゴシック" pitchFamily="34" charset="-128"/>
                        </a:rPr>
                        <a:t>Physical Bullying</a:t>
                      </a:r>
                    </a:p>
                    <a:p>
                      <a:pPr marL="2349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w Cen MT" panose="020B0602020104020603" pitchFamily="34" charset="0"/>
                          <a:ea typeface="ＭＳ Ｐゴシック" pitchFamily="34" charset="-128"/>
                        </a:rPr>
                        <a:t>11. A student threatened to harm my child.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 smtClean="0">
                        <a:latin typeface="Tw Cen MT" panose="020B0602020104020603" pitchFamily="34" charset="0"/>
                      </a:endParaRPr>
                    </a:p>
                    <a:p>
                      <a:pPr algn="ctr"/>
                      <a:r>
                        <a:rPr lang="en-US" b="0" dirty="0" smtClean="0">
                          <a:latin typeface="Tw Cen MT" panose="020B0602020104020603" pitchFamily="34" charset="0"/>
                        </a:rPr>
                        <a:t>3.7</a:t>
                      </a:r>
                      <a:endParaRPr lang="en-US" b="0" dirty="0">
                        <a:latin typeface="Tw Cen MT" panose="020B0602020104020603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 smtClean="0">
                        <a:latin typeface="Tw Cen MT" panose="020B0602020104020603" pitchFamily="34" charset="0"/>
                      </a:endParaRPr>
                    </a:p>
                    <a:p>
                      <a:pPr algn="ctr"/>
                      <a:r>
                        <a:rPr lang="en-US" b="0" dirty="0" smtClean="0">
                          <a:latin typeface="Tw Cen MT" panose="020B0602020104020603" pitchFamily="34" charset="0"/>
                        </a:rPr>
                        <a:t>6.7</a:t>
                      </a:r>
                      <a:endParaRPr lang="en-US" b="0" dirty="0">
                        <a:latin typeface="Tw Cen MT" panose="020B0602020104020603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 smtClean="0">
                        <a:latin typeface="Tw Cen MT" panose="020B0602020104020603" pitchFamily="34" charset="0"/>
                      </a:endParaRPr>
                    </a:p>
                    <a:p>
                      <a:pPr algn="ctr"/>
                      <a:r>
                        <a:rPr lang="en-US" b="0" dirty="0" smtClean="0">
                          <a:latin typeface="Tw Cen MT" panose="020B0602020104020603" pitchFamily="34" charset="0"/>
                        </a:rPr>
                        <a:t>5.4</a:t>
                      </a:r>
                      <a:endParaRPr lang="en-US" b="0" dirty="0">
                        <a:latin typeface="Tw Cen MT" panose="020B0602020104020603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4794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w Cen MT" panose="020B0602020104020603" pitchFamily="34" charset="0"/>
                          <a:ea typeface="ＭＳ Ｐゴシック" pitchFamily="34" charset="-128"/>
                        </a:rPr>
                        <a:t>Social/Relational Bullying</a:t>
                      </a:r>
                    </a:p>
                    <a:p>
                      <a:pPr marL="2349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w Cen MT" panose="020B0602020104020603" pitchFamily="34" charset="0"/>
                          <a:ea typeface="ＭＳ Ｐゴシック" pitchFamily="34" charset="-128"/>
                        </a:rPr>
                        <a:t>9. A student got others to say mean things about my child.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 smtClean="0">
                        <a:latin typeface="Tw Cen MT" panose="020B0602020104020603" pitchFamily="34" charset="0"/>
                      </a:endParaRPr>
                    </a:p>
                    <a:p>
                      <a:pPr algn="ctr"/>
                      <a:r>
                        <a:rPr lang="en-US" b="0" dirty="0" smtClean="0">
                          <a:latin typeface="Tw Cen MT" panose="020B0602020104020603" pitchFamily="34" charset="0"/>
                        </a:rPr>
                        <a:t>7.2</a:t>
                      </a:r>
                      <a:endParaRPr lang="en-US" b="0" dirty="0">
                        <a:latin typeface="Tw Cen MT" panose="020B0602020104020603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 smtClean="0">
                        <a:latin typeface="Tw Cen MT" panose="020B0602020104020603" pitchFamily="34" charset="0"/>
                      </a:endParaRPr>
                    </a:p>
                    <a:p>
                      <a:pPr algn="ctr"/>
                      <a:r>
                        <a:rPr lang="en-US" b="0" dirty="0" smtClean="0">
                          <a:latin typeface="Tw Cen MT" panose="020B0602020104020603" pitchFamily="34" charset="0"/>
                        </a:rPr>
                        <a:t>10.6</a:t>
                      </a:r>
                      <a:endParaRPr lang="en-US" b="0" dirty="0">
                        <a:latin typeface="Tw Cen MT" panose="020B0602020104020603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 smtClean="0">
                        <a:latin typeface="Tw Cen MT" panose="020B0602020104020603" pitchFamily="34" charset="0"/>
                      </a:endParaRPr>
                    </a:p>
                    <a:p>
                      <a:pPr algn="ctr"/>
                      <a:r>
                        <a:rPr lang="en-US" b="0" dirty="0" smtClean="0">
                          <a:latin typeface="Tw Cen MT" panose="020B0602020104020603" pitchFamily="34" charset="0"/>
                        </a:rPr>
                        <a:t>7.9</a:t>
                      </a:r>
                      <a:endParaRPr lang="en-US" b="0" dirty="0">
                        <a:latin typeface="Tw Cen MT" panose="020B0602020104020603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555625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w Cen MT" panose="020B0602020104020603" pitchFamily="34" charset="0"/>
                          <a:ea typeface="ＭＳ Ｐゴシック" pitchFamily="34" charset="-128"/>
                        </a:rPr>
                        <a:t>* = A high score on this subscale is negative because items are negatively worded.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5930130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Title 4"/>
          <p:cNvSpPr>
            <a:spLocks noGrp="1"/>
          </p:cNvSpPr>
          <p:nvPr>
            <p:ph type="title"/>
          </p:nvPr>
        </p:nvSpPr>
        <p:spPr>
          <a:xfrm>
            <a:off x="536212" y="1881242"/>
            <a:ext cx="8042276" cy="1336956"/>
          </a:xfrm>
        </p:spPr>
        <p:txBody>
          <a:bodyPr>
            <a:noAutofit/>
          </a:bodyPr>
          <a:lstStyle/>
          <a:p>
            <a:r>
              <a:rPr lang="en-US" sz="4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0"/>
              </a:rPr>
              <a:t>Part </a:t>
            </a:r>
            <a:r>
              <a:rPr lang="en-US" sz="4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0"/>
              </a:rPr>
              <a:t>IV: Engagement </a:t>
            </a:r>
            <a:r>
              <a:rPr 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0"/>
              </a:rPr>
              <a:t> </a:t>
            </a:r>
            <a:r>
              <a:rPr lang="en-US" sz="4800" b="1" dirty="0" smtClean="0">
                <a:latin typeface="Tw Cen MT" panose="020B0602020104020603" pitchFamily="34" charset="0"/>
              </a:rPr>
              <a:t/>
            </a:r>
            <a:br>
              <a:rPr lang="en-US" sz="4800" b="1" dirty="0" smtClean="0">
                <a:latin typeface="Tw Cen MT" panose="020B0602020104020603" pitchFamily="34" charset="0"/>
              </a:rPr>
            </a:br>
            <a:r>
              <a:rPr lang="en-US" sz="4800" dirty="0" smtClean="0">
                <a:solidFill>
                  <a:schemeClr val="accent4"/>
                </a:solidFill>
                <a:latin typeface="Tw Cen MT" panose="020B0602020104020603" pitchFamily="34" charset="0"/>
              </a:rPr>
              <a:t>Student</a:t>
            </a:r>
            <a:r>
              <a:rPr lang="en-US" sz="4800" b="1" dirty="0" smtClean="0">
                <a:latin typeface="Tw Cen MT" panose="020B0602020104020603" pitchFamily="34" charset="0"/>
              </a:rPr>
              <a:t> </a:t>
            </a:r>
            <a:r>
              <a:rPr lang="en-US" sz="4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0"/>
              </a:rPr>
              <a:t>Results</a:t>
            </a:r>
          </a:p>
        </p:txBody>
      </p:sp>
    </p:spTree>
    <p:extLst>
      <p:ext uri="{BB962C8B-B14F-4D97-AF65-F5344CB8AC3E}">
        <p14:creationId xmlns:p14="http://schemas.microsoft.com/office/powerpoint/2010/main" val="1054199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28600" y="156612"/>
            <a:ext cx="85232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0"/>
              </a:rPr>
              <a:t>Student Engagement </a:t>
            </a:r>
            <a:r>
              <a:rPr lang="en-US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0"/>
              </a:rPr>
              <a:t>Grade Level Differences: </a:t>
            </a:r>
            <a:r>
              <a:rPr lang="en-US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0"/>
              </a:rPr>
              <a:t>Student Survey</a:t>
            </a:r>
            <a:endParaRPr lang="en-US" sz="3600" b="1" dirty="0">
              <a:solidFill>
                <a:schemeClr val="tx1">
                  <a:lumMod val="65000"/>
                  <a:lumOff val="35000"/>
                </a:schemeClr>
              </a:solidFill>
              <a:latin typeface="Tw Cen MT" panose="020B0602020104020603" pitchFamily="34" charset="0"/>
            </a:endParaRPr>
          </a:p>
        </p:txBody>
      </p:sp>
      <p:sp>
        <p:nvSpPr>
          <p:cNvPr id="23" name="Rectangle 22"/>
          <p:cNvSpPr>
            <a:spLocks noChangeArrowheads="1"/>
          </p:cNvSpPr>
          <p:nvPr/>
        </p:nvSpPr>
        <p:spPr bwMode="auto">
          <a:xfrm flipV="1">
            <a:off x="6553200" y="2115653"/>
            <a:ext cx="304800" cy="431715"/>
          </a:xfrm>
          <a:prstGeom prst="rect">
            <a:avLst/>
          </a:prstGeom>
          <a:solidFill>
            <a:schemeClr val="accent4">
              <a:lumMod val="7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4" name="Rectangle 23"/>
          <p:cNvSpPr>
            <a:spLocks noChangeArrowheads="1"/>
          </p:cNvSpPr>
          <p:nvPr/>
        </p:nvSpPr>
        <p:spPr bwMode="auto">
          <a:xfrm flipV="1">
            <a:off x="6553200" y="3438436"/>
            <a:ext cx="319530" cy="447764"/>
          </a:xfrm>
          <a:prstGeom prst="rect">
            <a:avLst/>
          </a:prstGeom>
          <a:solidFill>
            <a:srgbClr val="00B05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907241" y="1905000"/>
            <a:ext cx="1981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w Cen MT" panose="020B0602020104020603" pitchFamily="34" charset="0"/>
              </a:rPr>
              <a:t>Cognitive and Behavioral Engagement</a:t>
            </a:r>
            <a:endParaRPr lang="en-US" sz="2000" dirty="0">
              <a:latin typeface="Tw Cen MT" panose="020B0602020104020603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934200" y="3330714"/>
            <a:ext cx="1981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w Cen MT" panose="020B0602020104020603" pitchFamily="34" charset="0"/>
              </a:rPr>
              <a:t>Emotional Engagement</a:t>
            </a:r>
            <a:endParaRPr lang="en-US" sz="2000" dirty="0">
              <a:latin typeface="Tw Cen MT" panose="020B0602020104020603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860" y="1524000"/>
            <a:ext cx="619694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88047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4618555"/>
              </p:ext>
            </p:extLst>
          </p:nvPr>
        </p:nvGraphicFramePr>
        <p:xfrm>
          <a:off x="304800" y="1676400"/>
          <a:ext cx="8534400" cy="3489960"/>
        </p:xfrm>
        <a:graphic>
          <a:graphicData uri="http://schemas.openxmlformats.org/drawingml/2006/table">
            <a:tbl>
              <a:tblPr/>
              <a:tblGrid>
                <a:gridCol w="5562599"/>
                <a:gridCol w="956083"/>
                <a:gridCol w="973667"/>
                <a:gridCol w="1042051"/>
              </a:tblGrid>
              <a:tr h="83820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w Cen MT" panose="020B0602020104020603" pitchFamily="34" charset="0"/>
                          <a:ea typeface="ＭＳ Ｐゴシック" pitchFamily="34" charset="-128"/>
                        </a:rPr>
                        <a:t>Sample subscale responses associated with student scores </a:t>
                      </a:r>
                      <a:b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w Cen MT" panose="020B0602020104020603" pitchFamily="34" charset="0"/>
                          <a:ea typeface="ＭＳ Ｐゴシック" pitchFamily="34" charset="-128"/>
                        </a:rPr>
                      </a:br>
                      <a:r>
                        <a:rPr kumimoji="0" lang="en-US" sz="2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w Cen MT" panose="020B0602020104020603" pitchFamily="34" charset="0"/>
                          <a:ea typeface="ＭＳ Ｐゴシック" pitchFamily="34" charset="-128"/>
                        </a:rPr>
                        <a:t>(Part IV: Engagement 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w Cen MT" panose="020B0602020104020603" pitchFamily="34" charset="0"/>
                          <a:ea typeface="ＭＳ Ｐゴシック" pitchFamily="34" charset="-128"/>
                        </a:rPr>
                        <a:t>Percent who Agreed or Agreed a lot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55625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w Cen MT" panose="020B0602020104020603" pitchFamily="34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w Cen MT" panose="020B0602020104020603" pitchFamily="34" charset="0"/>
                          <a:ea typeface="ＭＳ Ｐゴシック" pitchFamily="34" charset="-128"/>
                        </a:rPr>
                        <a:t>Elem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w Cen MT" panose="020B0602020104020603" pitchFamily="34" charset="0"/>
                          <a:ea typeface="ＭＳ Ｐゴシック" pitchFamily="34" charset="-128"/>
                        </a:rPr>
                        <a:t>School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w Cen MT" panose="020B0602020104020603" pitchFamily="34" charset="0"/>
                          <a:ea typeface="ＭＳ Ｐゴシック" pitchFamily="34" charset="-128"/>
                        </a:rPr>
                        <a:t>Middle School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w Cen MT" panose="020B0602020104020603" pitchFamily="34" charset="0"/>
                          <a:ea typeface="ＭＳ Ｐゴシック" pitchFamily="34" charset="-128"/>
                        </a:rPr>
                        <a:t>High School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555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w Cen MT" panose="020B0602020104020603" pitchFamily="34" charset="0"/>
                          <a:ea typeface="ＭＳ Ｐゴシック" pitchFamily="34" charset="-128"/>
                        </a:rPr>
                        <a:t>Cognitive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w Cen MT" panose="020B0602020104020603" pitchFamily="34" charset="0"/>
                          <a:ea typeface="ＭＳ Ｐゴシック" pitchFamily="34" charset="-128"/>
                        </a:rPr>
                        <a:t>     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w Cen MT" panose="020B0602020104020603" pitchFamily="34" charset="0"/>
                          <a:ea typeface="ＭＳ Ｐゴシック" pitchFamily="34" charset="-128"/>
                        </a:rPr>
                        <a:t>1. I pay attention in class.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w Cen MT" panose="020B0602020104020603" pitchFamily="34" charset="0"/>
                          <a:ea typeface="ＭＳ Ｐゴシック" pitchFamily="34" charset="-128"/>
                        </a:rPr>
                        <a:t>     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w Cen MT" panose="020B0602020104020603" pitchFamily="34" charset="0"/>
                          <a:ea typeface="ＭＳ Ｐゴシック" pitchFamily="34" charset="-128"/>
                        </a:rPr>
                        <a:t>4. I follow the rules at school.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w Cen MT" panose="020B0602020104020603" pitchFamily="34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w Cen MT" panose="020B0602020104020603" pitchFamily="34" charset="0"/>
                        <a:ea typeface="ＭＳ Ｐゴシック" pitchFamily="34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w Cen MT" panose="020B0602020104020603" pitchFamily="34" charset="0"/>
                          <a:ea typeface="ＭＳ Ｐゴシック" pitchFamily="34" charset="-128"/>
                        </a:rPr>
                        <a:t>93.5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w Cen MT" panose="020B0602020104020603" pitchFamily="34" charset="0"/>
                          <a:ea typeface="ＭＳ Ｐゴシック" pitchFamily="34" charset="-128"/>
                        </a:rPr>
                        <a:t>95.3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w Cen MT" panose="020B0602020104020603" pitchFamily="34" charset="0"/>
                        <a:ea typeface="ＭＳ Ｐゴシック" pitchFamily="34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w Cen MT" panose="020B0602020104020603" pitchFamily="34" charset="0"/>
                          <a:ea typeface="ＭＳ Ｐゴシック" pitchFamily="34" charset="-128"/>
                        </a:rPr>
                        <a:t>92.6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w Cen MT" panose="020B0602020104020603" pitchFamily="34" charset="0"/>
                          <a:ea typeface="ＭＳ Ｐゴシック" pitchFamily="34" charset="-128"/>
                        </a:rPr>
                        <a:t>91.4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w Cen MT" panose="020B0602020104020603" pitchFamily="34" charset="0"/>
                        <a:ea typeface="ＭＳ Ｐゴシック" pitchFamily="34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w Cen MT" panose="020B0602020104020603" pitchFamily="34" charset="0"/>
                          <a:ea typeface="ＭＳ Ｐゴシック" pitchFamily="34" charset="-128"/>
                        </a:rPr>
                        <a:t>93.0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w Cen MT" panose="020B0602020104020603" pitchFamily="34" charset="0"/>
                          <a:ea typeface="ＭＳ Ｐゴシック" pitchFamily="34" charset="-128"/>
                        </a:rPr>
                        <a:t>92.0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555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w Cen MT" panose="020B0602020104020603" pitchFamily="34" charset="0"/>
                          <a:ea typeface="ＭＳ Ｐゴシック" pitchFamily="34" charset="-128"/>
                        </a:rPr>
                        <a:t>Emotional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w Cen MT" panose="020B0602020104020603" pitchFamily="34" charset="0"/>
                          <a:ea typeface="ＭＳ Ｐゴシック" pitchFamily="34" charset="-128"/>
                        </a:rPr>
                        <a:t>     3. I feel happy in this school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w Cen MT" panose="020B0602020104020603" pitchFamily="34" charset="0"/>
                          <a:ea typeface="ＭＳ Ｐゴシック" pitchFamily="34" charset="-128"/>
                        </a:rPr>
                        <a:t>     9. I like students who go to this school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w Cen MT" panose="020B0602020104020603" pitchFamily="34" charset="0"/>
                        <a:ea typeface="ＭＳ Ｐゴシック" pitchFamily="34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w Cen MT" panose="020B0602020104020603" pitchFamily="34" charset="0"/>
                          <a:ea typeface="ＭＳ Ｐゴシック" pitchFamily="34" charset="-128"/>
                        </a:rPr>
                        <a:t>85.9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w Cen MT" panose="020B0602020104020603" pitchFamily="34" charset="0"/>
                          <a:ea typeface="ＭＳ Ｐゴシック" pitchFamily="34" charset="-128"/>
                        </a:rPr>
                        <a:t>90.6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w Cen MT" panose="020B0602020104020603" pitchFamily="34" charset="0"/>
                        <a:ea typeface="ＭＳ Ｐゴシック" pitchFamily="34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w Cen MT" panose="020B0602020104020603" pitchFamily="34" charset="0"/>
                          <a:ea typeface="ＭＳ Ｐゴシック" pitchFamily="34" charset="-128"/>
                        </a:rPr>
                        <a:t>69.4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w Cen MT" panose="020B0602020104020603" pitchFamily="34" charset="0"/>
                          <a:ea typeface="ＭＳ Ｐゴシック" pitchFamily="34" charset="-128"/>
                        </a:rPr>
                        <a:t>79.7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w Cen MT" panose="020B0602020104020603" pitchFamily="34" charset="0"/>
                        <a:ea typeface="ＭＳ Ｐゴシック" pitchFamily="34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w Cen MT" panose="020B0602020104020603" pitchFamily="34" charset="0"/>
                          <a:ea typeface="ＭＳ Ｐゴシック" pitchFamily="34" charset="-128"/>
                        </a:rPr>
                        <a:t>63.2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w Cen MT" panose="020B0602020104020603" pitchFamily="34" charset="0"/>
                          <a:ea typeface="ＭＳ Ｐゴシック" pitchFamily="34" charset="-128"/>
                        </a:rPr>
                        <a:t>70.7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35459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Title 4"/>
          <p:cNvSpPr>
            <a:spLocks noGrp="1"/>
          </p:cNvSpPr>
          <p:nvPr>
            <p:ph type="title"/>
          </p:nvPr>
        </p:nvSpPr>
        <p:spPr>
          <a:xfrm>
            <a:off x="536212" y="1881242"/>
            <a:ext cx="8042276" cy="1336956"/>
          </a:xfrm>
        </p:spPr>
        <p:txBody>
          <a:bodyPr>
            <a:noAutofit/>
          </a:bodyPr>
          <a:lstStyle/>
          <a:p>
            <a:r>
              <a:rPr lang="en-US" sz="4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0"/>
              </a:rPr>
              <a:t>Part </a:t>
            </a:r>
            <a:r>
              <a:rPr lang="en-US" sz="4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0"/>
              </a:rPr>
              <a:t>IV: Engagement </a:t>
            </a:r>
            <a:r>
              <a:rPr 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0"/>
              </a:rPr>
              <a:t> </a:t>
            </a:r>
            <a:r>
              <a:rPr lang="en-US" sz="4800" b="1" dirty="0" smtClean="0">
                <a:latin typeface="Tw Cen MT" panose="020B0602020104020603" pitchFamily="34" charset="0"/>
              </a:rPr>
              <a:t/>
            </a:r>
            <a:br>
              <a:rPr lang="en-US" sz="4800" b="1" dirty="0" smtClean="0">
                <a:latin typeface="Tw Cen MT" panose="020B0602020104020603" pitchFamily="34" charset="0"/>
              </a:rPr>
            </a:br>
            <a:r>
              <a:rPr lang="en-US" sz="4800" dirty="0" smtClean="0">
                <a:solidFill>
                  <a:schemeClr val="accent4"/>
                </a:solidFill>
                <a:latin typeface="Tw Cen MT" panose="020B0602020104020603" pitchFamily="34" charset="0"/>
              </a:rPr>
              <a:t>Home</a:t>
            </a:r>
            <a:r>
              <a:rPr lang="en-US" sz="4800" b="1" dirty="0" smtClean="0">
                <a:latin typeface="Tw Cen MT" panose="020B0602020104020603" pitchFamily="34" charset="0"/>
              </a:rPr>
              <a:t> </a:t>
            </a:r>
            <a:r>
              <a:rPr lang="en-US" sz="4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0"/>
              </a:rPr>
              <a:t>Results</a:t>
            </a:r>
          </a:p>
        </p:txBody>
      </p:sp>
    </p:spTree>
    <p:extLst>
      <p:ext uri="{BB962C8B-B14F-4D97-AF65-F5344CB8AC3E}">
        <p14:creationId xmlns:p14="http://schemas.microsoft.com/office/powerpoint/2010/main" val="1098505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199" y="6172200"/>
            <a:ext cx="3352801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School Climate Workshop, 5/23/12</a:t>
            </a:r>
            <a:endParaRPr lang="en-US" dirty="0"/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078480"/>
              </p:ext>
            </p:extLst>
          </p:nvPr>
        </p:nvGraphicFramePr>
        <p:xfrm>
          <a:off x="152400" y="76200"/>
          <a:ext cx="8762999" cy="6722803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1533525"/>
                <a:gridCol w="1679575"/>
                <a:gridCol w="1752600"/>
                <a:gridCol w="1825625"/>
                <a:gridCol w="1971674"/>
              </a:tblGrid>
              <a:tr h="634879"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w Cen MT" panose="020B0602020104020603" pitchFamily="34" charset="0"/>
                        </a:rPr>
                        <a:t>2015 Survey Sample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w Cen MT" panose="020B0602020104020603" pitchFamily="34" charset="0"/>
                        <a:ea typeface="ＭＳ Ｐゴシック" pitchFamily="34" charset="-128"/>
                      </a:endParaRPr>
                    </a:p>
                  </a:txBody>
                  <a:tcPr anchor="ctr" horzOverflow="overflow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190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E3E5C"/>
                        </a:solidFill>
                        <a:effectLst/>
                        <a:latin typeface="Tw Cen MT" panose="020B0602020104020603" pitchFamily="34" charset="0"/>
                        <a:ea typeface="ＭＳ Ｐゴシック" pitchFamily="34" charset="-128"/>
                      </a:endParaRPr>
                    </a:p>
                  </a:txBody>
                  <a:tcPr anchor="ctr" horzOverflow="overflow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E3E5C"/>
                        </a:solidFill>
                        <a:effectLst/>
                        <a:latin typeface="Tw Cen MT" panose="020B0602020104020603" pitchFamily="34" charset="0"/>
                        <a:ea typeface="ＭＳ Ｐゴシック" pitchFamily="34" charset="-128"/>
                      </a:endParaRPr>
                    </a:p>
                  </a:txBody>
                  <a:tcPr anchor="ctr" horzOverflow="overflow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w Cen MT" panose="020B0602020104020603" pitchFamily="34" charset="0"/>
                        </a:rPr>
                        <a:t>Student Survey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  <a:ea typeface="ＭＳ Ｐゴシック" pitchFamily="34" charset="-128"/>
                      </a:endParaRPr>
                    </a:p>
                  </a:txBody>
                  <a:tcPr anchor="ctr" horzOverflow="overflow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w Cen MT" panose="020B0602020104020603" pitchFamily="34" charset="0"/>
                        </a:rPr>
                        <a:t>Teacher Survey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  <a:ea typeface="ＭＳ Ｐゴシック" pitchFamily="34" charset="-128"/>
                      </a:endParaRPr>
                    </a:p>
                  </a:txBody>
                  <a:tcPr anchor="ctr" horzOverflow="overflow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w Cen MT" panose="020B0602020104020603" pitchFamily="34" charset="0"/>
                        </a:rPr>
                        <a:t>Home Survey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  <a:ea typeface="ＭＳ Ｐゴシック" pitchFamily="34" charset="-128"/>
                      </a:endParaRPr>
                    </a:p>
                  </a:txBody>
                  <a:tcPr anchor="ctr" horzOverflow="overflow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381972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w Cen MT" panose="020B0602020104020603" pitchFamily="34" charset="0"/>
                        </a:rPr>
                        <a:t>Elementary    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  <a:ea typeface="ＭＳ Ｐゴシック" pitchFamily="34" charset="-128"/>
                      </a:endParaRPr>
                    </a:p>
                  </a:txBody>
                  <a:tcPr anchor="ctr" horzOverflow="overflow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w Cen MT" panose="020B0602020104020603" pitchFamily="34" charset="0"/>
                        </a:rPr>
                        <a:t>Schools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  <a:ea typeface="ＭＳ Ｐゴシック" pitchFamily="34" charset="-128"/>
                      </a:endParaRPr>
                    </a:p>
                  </a:txBody>
                  <a:tcPr anchor="ctr" horzOverflow="overflow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w Cen MT" panose="020B0602020104020603" pitchFamily="34" charset="0"/>
                          <a:ea typeface="ＭＳ Ｐゴシック" pitchFamily="34" charset="-128"/>
                        </a:rPr>
                        <a:t>79</a:t>
                      </a:r>
                    </a:p>
                  </a:txBody>
                  <a:tcPr anchor="ctr" horzOverflow="overflow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w Cen MT" panose="020B0602020104020603" pitchFamily="34" charset="0"/>
                          <a:ea typeface="ＭＳ Ｐゴシック" pitchFamily="34" charset="-128"/>
                        </a:rPr>
                        <a:t>80</a:t>
                      </a:r>
                    </a:p>
                  </a:txBody>
                  <a:tcPr anchor="ctr" horzOverflow="overflow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w Cen MT" panose="020B0602020104020603" pitchFamily="34" charset="0"/>
                          <a:ea typeface="ＭＳ Ｐゴシック" pitchFamily="34" charset="-128"/>
                        </a:rPr>
                        <a:t>76</a:t>
                      </a:r>
                    </a:p>
                  </a:txBody>
                  <a:tcPr anchor="ctr" horzOverflow="overflow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81972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E3E5C"/>
                        </a:solidFill>
                        <a:effectLst/>
                        <a:latin typeface="Perpetua" pitchFamily="18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w Cen MT" panose="020B0602020104020603" pitchFamily="34" charset="0"/>
                        </a:rPr>
                        <a:t>Respondents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  <a:ea typeface="ＭＳ Ｐゴシック" pitchFamily="34" charset="-128"/>
                      </a:endParaRPr>
                    </a:p>
                  </a:txBody>
                  <a:tcPr anchor="ctr" horzOverflow="overflow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w Cen MT" panose="020B0602020104020603" pitchFamily="34" charset="0"/>
                          <a:ea typeface="ＭＳ Ｐゴシック" pitchFamily="34" charset="-128"/>
                        </a:rPr>
                        <a:t>15751</a:t>
                      </a:r>
                    </a:p>
                  </a:txBody>
                  <a:tcPr anchor="ctr" horzOverflow="overflow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w Cen MT" panose="020B0602020104020603" pitchFamily="34" charset="0"/>
                          <a:ea typeface="ＭＳ Ｐゴシック" pitchFamily="34" charset="-128"/>
                        </a:rPr>
                        <a:t>2913</a:t>
                      </a:r>
                    </a:p>
                  </a:txBody>
                  <a:tcPr anchor="ctr" horzOverflow="overflow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w Cen MT" panose="020B0602020104020603" pitchFamily="34" charset="0"/>
                          <a:ea typeface="ＭＳ Ｐゴシック" pitchFamily="34" charset="-128"/>
                        </a:rPr>
                        <a:t>13049</a:t>
                      </a:r>
                    </a:p>
                  </a:txBody>
                  <a:tcPr anchor="ctr" horzOverflow="overflow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81972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w Cen MT" panose="020B0602020104020603" pitchFamily="34" charset="0"/>
                        </a:rPr>
                        <a:t>Middle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  <a:ea typeface="ＭＳ Ｐゴシック" pitchFamily="34" charset="-128"/>
                      </a:endParaRPr>
                    </a:p>
                  </a:txBody>
                  <a:tcPr anchor="ctr" horzOverflow="overflow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w Cen MT" panose="020B0602020104020603" pitchFamily="34" charset="0"/>
                        </a:rPr>
                        <a:t>Schools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  <a:ea typeface="ＭＳ Ｐゴシック" pitchFamily="34" charset="-128"/>
                      </a:endParaRPr>
                    </a:p>
                  </a:txBody>
                  <a:tcPr anchor="ctr" horzOverflow="overflow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w Cen MT" panose="020B0602020104020603" pitchFamily="34" charset="0"/>
                          <a:ea typeface="ＭＳ Ｐゴシック" pitchFamily="34" charset="-128"/>
                        </a:rPr>
                        <a:t>28</a:t>
                      </a:r>
                    </a:p>
                  </a:txBody>
                  <a:tcPr anchor="ctr" horzOverflow="overflow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w Cen MT" panose="020B0602020104020603" pitchFamily="34" charset="0"/>
                          <a:ea typeface="ＭＳ Ｐゴシック" pitchFamily="34" charset="-128"/>
                        </a:rPr>
                        <a:t>28</a:t>
                      </a:r>
                    </a:p>
                  </a:txBody>
                  <a:tcPr anchor="ctr" horzOverflow="overflow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w Cen MT" panose="020B0602020104020603" pitchFamily="34" charset="0"/>
                          <a:ea typeface="ＭＳ Ｐゴシック" pitchFamily="34" charset="-128"/>
                        </a:rPr>
                        <a:t>24</a:t>
                      </a:r>
                    </a:p>
                  </a:txBody>
                  <a:tcPr anchor="ctr" horzOverflow="overflow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381972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E3E5C"/>
                        </a:solidFill>
                        <a:effectLst/>
                        <a:latin typeface="Perpetua" pitchFamily="18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w Cen MT" panose="020B0602020104020603" pitchFamily="34" charset="0"/>
                        </a:rPr>
                        <a:t>Respondents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  <a:ea typeface="ＭＳ Ｐゴシック" pitchFamily="34" charset="-128"/>
                      </a:endParaRPr>
                    </a:p>
                  </a:txBody>
                  <a:tcPr anchor="ctr" horzOverflow="overflow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w Cen MT" panose="020B0602020104020603" pitchFamily="34" charset="0"/>
                          <a:ea typeface="ＭＳ Ｐゴシック" pitchFamily="34" charset="-128"/>
                        </a:rPr>
                        <a:t>11181</a:t>
                      </a:r>
                    </a:p>
                  </a:txBody>
                  <a:tcPr anchor="ctr" horzOverflow="overflow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w Cen MT" panose="020B0602020104020603" pitchFamily="34" charset="0"/>
                          <a:ea typeface="ＭＳ Ｐゴシック" pitchFamily="34" charset="-128"/>
                        </a:rPr>
                        <a:t>1249</a:t>
                      </a:r>
                    </a:p>
                  </a:txBody>
                  <a:tcPr anchor="ctr" horzOverflow="overflow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w Cen MT" panose="020B0602020104020603" pitchFamily="34" charset="0"/>
                          <a:ea typeface="ＭＳ Ｐゴシック" pitchFamily="34" charset="-128"/>
                        </a:rPr>
                        <a:t>3914</a:t>
                      </a:r>
                    </a:p>
                  </a:txBody>
                  <a:tcPr anchor="ctr" horzOverflow="overflow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381972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u="none" strike="noStrike" kern="1200" cap="none" normalizeH="0" baseline="0" dirty="0" smtClean="0">
                          <a:ln>
                            <a:noFill/>
                          </a:ln>
                          <a:effectLst/>
                          <a:latin typeface="Tw Cen MT" panose="020B0602020104020603" pitchFamily="34" charset="0"/>
                        </a:rPr>
                        <a:t>High</a:t>
                      </a:r>
                      <a:endParaRPr kumimoji="0" lang="en-US" sz="20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  <a:ea typeface="ＭＳ Ｐゴシック" pitchFamily="34" charset="-128"/>
                        <a:cs typeface="+mn-cs"/>
                      </a:endParaRPr>
                    </a:p>
                  </a:txBody>
                  <a:tcPr anchor="ctr" horzOverflow="overflow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u="none" strike="noStrike" kern="1200" cap="none" normalizeH="0" baseline="0" dirty="0" smtClean="0">
                          <a:ln>
                            <a:noFill/>
                          </a:ln>
                          <a:effectLst/>
                          <a:latin typeface="Tw Cen MT" panose="020B0602020104020603" pitchFamily="34" charset="0"/>
                        </a:rPr>
                        <a:t>Schools</a:t>
                      </a:r>
                      <a:endParaRPr kumimoji="0" lang="en-US" sz="20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  <a:ea typeface="ＭＳ Ｐゴシック" pitchFamily="34" charset="-128"/>
                        <a:cs typeface="+mn-cs"/>
                      </a:endParaRPr>
                    </a:p>
                  </a:txBody>
                  <a:tcPr anchor="ctr" horzOverflow="overflow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w Cen MT" panose="020B0602020104020603" pitchFamily="34" charset="0"/>
                          <a:ea typeface="ＭＳ Ｐゴシック" pitchFamily="34" charset="-128"/>
                          <a:cs typeface="+mn-cs"/>
                        </a:rPr>
                        <a:t>21</a:t>
                      </a:r>
                    </a:p>
                  </a:txBody>
                  <a:tcPr anchor="ctr" horzOverflow="overflow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w Cen MT" panose="020B0602020104020603" pitchFamily="34" charset="0"/>
                          <a:ea typeface="ＭＳ Ｐゴシック" pitchFamily="34" charset="-128"/>
                          <a:cs typeface="+mn-cs"/>
                        </a:rPr>
                        <a:t>21</a:t>
                      </a:r>
                    </a:p>
                  </a:txBody>
                  <a:tcPr anchor="ctr" horzOverflow="overflow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w Cen MT" panose="020B0602020104020603" pitchFamily="34" charset="0"/>
                          <a:ea typeface="ＭＳ Ｐゴシック" pitchFamily="34" charset="-128"/>
                          <a:cs typeface="+mn-cs"/>
                        </a:rPr>
                        <a:t>16</a:t>
                      </a:r>
                    </a:p>
                  </a:txBody>
                  <a:tcPr anchor="ctr" horzOverflow="overflow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417740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E3E5C"/>
                        </a:solidFill>
                        <a:effectLst/>
                        <a:latin typeface="Perpetua" pitchFamily="18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u="none" strike="noStrike" kern="1200" cap="none" normalizeH="0" baseline="0" dirty="0" smtClean="0">
                          <a:ln>
                            <a:noFill/>
                          </a:ln>
                          <a:effectLst/>
                          <a:latin typeface="Tw Cen MT" panose="020B0602020104020603" pitchFamily="34" charset="0"/>
                        </a:rPr>
                        <a:t>Respondents</a:t>
                      </a:r>
                      <a:endParaRPr kumimoji="0" lang="en-US" sz="20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  <a:ea typeface="ＭＳ Ｐゴシック" pitchFamily="34" charset="-128"/>
                        <a:cs typeface="+mn-cs"/>
                      </a:endParaRPr>
                    </a:p>
                  </a:txBody>
                  <a:tcPr anchor="ctr" horzOverflow="overflow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w Cen MT" panose="020B0602020104020603" pitchFamily="34" charset="0"/>
                          <a:ea typeface="ＭＳ Ｐゴシック" pitchFamily="34" charset="-128"/>
                          <a:cs typeface="+mn-cs"/>
                        </a:rPr>
                        <a:t>6906</a:t>
                      </a:r>
                    </a:p>
                  </a:txBody>
                  <a:tcPr anchor="ctr" horzOverflow="overflow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w Cen MT" panose="020B0602020104020603" pitchFamily="34" charset="0"/>
                          <a:ea typeface="ＭＳ Ｐゴシック" pitchFamily="34" charset="-128"/>
                          <a:cs typeface="+mn-cs"/>
                        </a:rPr>
                        <a:t>1137</a:t>
                      </a:r>
                    </a:p>
                  </a:txBody>
                  <a:tcPr anchor="ctr" horzOverflow="overflow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w Cen MT" panose="020B0602020104020603" pitchFamily="34" charset="0"/>
                          <a:ea typeface="ＭＳ Ｐゴシック" pitchFamily="34" charset="-128"/>
                          <a:cs typeface="+mn-cs"/>
                        </a:rPr>
                        <a:t>1514</a:t>
                      </a:r>
                    </a:p>
                  </a:txBody>
                  <a:tcPr anchor="ctr" horzOverflow="overflow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81972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w Cen MT" panose="020B0602020104020603" pitchFamily="34" charset="0"/>
                        </a:rPr>
                        <a:t>Alternative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  <a:ea typeface="ＭＳ Ｐゴシック" pitchFamily="34" charset="-128"/>
                      </a:endParaRPr>
                    </a:p>
                  </a:txBody>
                  <a:tcPr anchor="ctr" horzOverflow="overflow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w Cen MT" panose="020B0602020104020603" pitchFamily="34" charset="0"/>
                        </a:rPr>
                        <a:t>Schools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  <a:ea typeface="ＭＳ Ｐゴシック" pitchFamily="34" charset="-128"/>
                      </a:endParaRPr>
                    </a:p>
                  </a:txBody>
                  <a:tcPr anchor="ctr" horzOverflow="overflow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w Cen MT" panose="020B0602020104020603" pitchFamily="34" charset="0"/>
                          <a:ea typeface="ＭＳ Ｐゴシック" pitchFamily="34" charset="-128"/>
                        </a:rPr>
                        <a:t>5</a:t>
                      </a:r>
                    </a:p>
                  </a:txBody>
                  <a:tcPr anchor="ctr" horzOverflow="overflow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w Cen MT" panose="020B0602020104020603" pitchFamily="34" charset="0"/>
                          <a:ea typeface="ＭＳ Ｐゴシック" pitchFamily="34" charset="-128"/>
                        </a:rPr>
                        <a:t>5</a:t>
                      </a:r>
                    </a:p>
                  </a:txBody>
                  <a:tcPr anchor="ctr" horzOverflow="overflow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w Cen MT" panose="020B0602020104020603" pitchFamily="34" charset="0"/>
                          <a:ea typeface="ＭＳ Ｐゴシック" pitchFamily="34" charset="-128"/>
                        </a:rPr>
                        <a:t>3</a:t>
                      </a:r>
                    </a:p>
                  </a:txBody>
                  <a:tcPr anchor="ctr" horzOverflow="overflow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381972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erpetua" pitchFamily="18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w Cen MT" panose="020B0602020104020603" pitchFamily="34" charset="0"/>
                        </a:rPr>
                        <a:t>Respondents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  <a:ea typeface="ＭＳ Ｐゴシック" pitchFamily="34" charset="-128"/>
                      </a:endParaRPr>
                    </a:p>
                  </a:txBody>
                  <a:tcPr anchor="ctr" horzOverflow="overflow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w Cen MT" panose="020B0602020104020603" pitchFamily="34" charset="0"/>
                          <a:ea typeface="ＭＳ Ｐゴシック" pitchFamily="34" charset="-128"/>
                        </a:rPr>
                        <a:t>149</a:t>
                      </a:r>
                    </a:p>
                  </a:txBody>
                  <a:tcPr anchor="ctr" horzOverflow="overflow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w Cen MT" panose="020B0602020104020603" pitchFamily="34" charset="0"/>
                          <a:ea typeface="ＭＳ Ｐゴシック" pitchFamily="34" charset="-128"/>
                        </a:rPr>
                        <a:t>97</a:t>
                      </a:r>
                    </a:p>
                  </a:txBody>
                  <a:tcPr anchor="ctr" horzOverflow="overflow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w Cen MT" panose="020B0602020104020603" pitchFamily="34" charset="0"/>
                          <a:ea typeface="ＭＳ Ｐゴシック" pitchFamily="34" charset="-128"/>
                        </a:rPr>
                        <a:t>32</a:t>
                      </a:r>
                    </a:p>
                  </a:txBody>
                  <a:tcPr anchor="ctr" horzOverflow="overflow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381972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u="none" strike="noStrike" kern="1200" cap="none" normalizeH="0" baseline="0" dirty="0" smtClean="0">
                          <a:ln>
                            <a:noFill/>
                          </a:ln>
                          <a:effectLst/>
                          <a:latin typeface="Tw Cen MT" panose="020B0602020104020603" pitchFamily="34" charset="0"/>
                        </a:rPr>
                        <a:t>Special </a:t>
                      </a:r>
                      <a:endParaRPr kumimoji="0" lang="en-US" sz="20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  <a:ea typeface="ＭＳ Ｐゴシック" pitchFamily="34" charset="-128"/>
                        <a:cs typeface="+mn-cs"/>
                      </a:endParaRPr>
                    </a:p>
                  </a:txBody>
                  <a:tcPr anchor="ctr" horzOverflow="overflow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u="none" strike="noStrike" kern="1200" cap="none" normalizeH="0" baseline="0" dirty="0" smtClean="0">
                          <a:ln>
                            <a:noFill/>
                          </a:ln>
                          <a:effectLst/>
                          <a:latin typeface="Tw Cen MT" panose="020B0602020104020603" pitchFamily="34" charset="0"/>
                        </a:rPr>
                        <a:t>Schools</a:t>
                      </a:r>
                      <a:endParaRPr kumimoji="0" lang="en-US" sz="20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  <a:ea typeface="ＭＳ Ｐゴシック" pitchFamily="34" charset="-128"/>
                        <a:cs typeface="+mn-cs"/>
                      </a:endParaRPr>
                    </a:p>
                  </a:txBody>
                  <a:tcPr anchor="ctr" horzOverflow="overflow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w Cen MT" panose="020B0602020104020603" pitchFamily="34" charset="0"/>
                          <a:ea typeface="ＭＳ Ｐゴシック" pitchFamily="34" charset="-128"/>
                          <a:cs typeface="+mn-cs"/>
                        </a:rPr>
                        <a:t>4</a:t>
                      </a:r>
                    </a:p>
                  </a:txBody>
                  <a:tcPr anchor="ctr" horzOverflow="overflow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w Cen MT" panose="020B0602020104020603" pitchFamily="34" charset="0"/>
                          <a:ea typeface="ＭＳ Ｐゴシック" pitchFamily="34" charset="-128"/>
                          <a:cs typeface="+mn-cs"/>
                        </a:rPr>
                        <a:t>8</a:t>
                      </a:r>
                    </a:p>
                  </a:txBody>
                  <a:tcPr anchor="ctr" horzOverflow="overflow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w Cen MT" panose="020B0602020104020603" pitchFamily="34" charset="0"/>
                          <a:ea typeface="ＭＳ Ｐゴシック" pitchFamily="34" charset="-128"/>
                          <a:cs typeface="+mn-cs"/>
                        </a:rPr>
                        <a:t>7</a:t>
                      </a:r>
                    </a:p>
                  </a:txBody>
                  <a:tcPr anchor="ctr" horzOverflow="overflow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81972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E3E5C"/>
                        </a:solidFill>
                        <a:effectLst/>
                        <a:latin typeface="Perpetua" pitchFamily="18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u="none" strike="noStrike" kern="1200" cap="none" normalizeH="0" baseline="0" dirty="0" smtClean="0">
                          <a:ln>
                            <a:noFill/>
                          </a:ln>
                          <a:effectLst/>
                          <a:latin typeface="Tw Cen MT" panose="020B0602020104020603" pitchFamily="34" charset="0"/>
                        </a:rPr>
                        <a:t>Respondents</a:t>
                      </a:r>
                      <a:endParaRPr kumimoji="0" lang="en-US" sz="20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  <a:ea typeface="ＭＳ Ｐゴシック" pitchFamily="34" charset="-128"/>
                        <a:cs typeface="+mn-cs"/>
                      </a:endParaRPr>
                    </a:p>
                  </a:txBody>
                  <a:tcPr anchor="ctr" horzOverflow="overflow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w Cen MT" panose="020B0602020104020603" pitchFamily="34" charset="0"/>
                          <a:ea typeface="ＭＳ Ｐゴシック" pitchFamily="34" charset="-128"/>
                          <a:cs typeface="+mn-cs"/>
                        </a:rPr>
                        <a:t>200</a:t>
                      </a:r>
                    </a:p>
                  </a:txBody>
                  <a:tcPr anchor="ctr" horzOverflow="overflow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w Cen MT" panose="020B0602020104020603" pitchFamily="34" charset="0"/>
                          <a:ea typeface="ＭＳ Ｐゴシック" pitchFamily="34" charset="-128"/>
                          <a:cs typeface="+mn-cs"/>
                        </a:rPr>
                        <a:t>460</a:t>
                      </a:r>
                    </a:p>
                  </a:txBody>
                  <a:tcPr anchor="ctr" horzOverflow="overflow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w Cen MT" panose="020B0602020104020603" pitchFamily="34" charset="0"/>
                          <a:ea typeface="ＭＳ Ｐゴシック" pitchFamily="34" charset="-128"/>
                          <a:cs typeface="+mn-cs"/>
                        </a:rPr>
                        <a:t>284</a:t>
                      </a:r>
                    </a:p>
                  </a:txBody>
                  <a:tcPr anchor="ctr" horzOverflow="overflow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81972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w Cen MT" panose="020B0602020104020603" pitchFamily="34" charset="0"/>
                        </a:rPr>
                        <a:t>Early            Childhood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  <a:ea typeface="ＭＳ Ｐゴシック" pitchFamily="34" charset="-128"/>
                      </a:endParaRPr>
                    </a:p>
                  </a:txBody>
                  <a:tcPr anchor="ctr" horzOverflow="overflow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w Cen MT" panose="020B0602020104020603" pitchFamily="34" charset="0"/>
                        </a:rPr>
                        <a:t>Schools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  <a:ea typeface="ＭＳ Ｐゴシック" pitchFamily="34" charset="-128"/>
                      </a:endParaRPr>
                    </a:p>
                  </a:txBody>
                  <a:tcPr anchor="ctr" horzOverflow="overflow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w Cen MT" panose="020B0602020104020603" pitchFamily="34" charset="0"/>
                          <a:ea typeface="ＭＳ Ｐゴシック" pitchFamily="34" charset="-128"/>
                        </a:rPr>
                        <a:t>N/A</a:t>
                      </a:r>
                    </a:p>
                  </a:txBody>
                  <a:tcPr anchor="ctr" horzOverflow="overflow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w Cen MT" panose="020B0602020104020603" pitchFamily="34" charset="0"/>
                          <a:ea typeface="ＭＳ Ｐゴシック" pitchFamily="34" charset="-128"/>
                        </a:rPr>
                        <a:t>7</a:t>
                      </a:r>
                    </a:p>
                  </a:txBody>
                  <a:tcPr anchor="ctr" horzOverflow="overflow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w Cen MT" panose="020B0602020104020603" pitchFamily="34" charset="0"/>
                          <a:ea typeface="ＭＳ Ｐゴシック" pitchFamily="34" charset="-128"/>
                        </a:rPr>
                        <a:t>7</a:t>
                      </a:r>
                    </a:p>
                  </a:txBody>
                  <a:tcPr anchor="ctr" horzOverflow="overflow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381972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E3E5C"/>
                        </a:solidFill>
                        <a:effectLst/>
                        <a:latin typeface="Perpetua" pitchFamily="18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w Cen MT" panose="020B0602020104020603" pitchFamily="34" charset="0"/>
                        </a:rPr>
                        <a:t>Respondents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  <a:ea typeface="ＭＳ Ｐゴシック" pitchFamily="34" charset="-128"/>
                      </a:endParaRPr>
                    </a:p>
                  </a:txBody>
                  <a:tcPr anchor="ctr" horzOverflow="overflow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w Cen MT" panose="020B0602020104020603" pitchFamily="34" charset="0"/>
                          <a:ea typeface="ＭＳ Ｐゴシック" pitchFamily="34" charset="-128"/>
                        </a:rPr>
                        <a:t>N/A</a:t>
                      </a:r>
                    </a:p>
                  </a:txBody>
                  <a:tcPr anchor="ctr" horzOverflow="overflow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w Cen MT" panose="020B0602020104020603" pitchFamily="34" charset="0"/>
                          <a:ea typeface="ＭＳ Ｐゴシック" pitchFamily="34" charset="-128"/>
                        </a:rPr>
                        <a:t>226</a:t>
                      </a:r>
                    </a:p>
                  </a:txBody>
                  <a:tcPr anchor="ctr" horzOverflow="overflow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w Cen MT" panose="020B0602020104020603" pitchFamily="34" charset="0"/>
                          <a:ea typeface="ＭＳ Ｐゴシック" pitchFamily="34" charset="-128"/>
                        </a:rPr>
                        <a:t>733</a:t>
                      </a:r>
                    </a:p>
                  </a:txBody>
                  <a:tcPr anchor="ctr" horzOverflow="overflow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381972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u="none" strike="noStrike" kern="1200" cap="none" normalizeH="0" baseline="0" dirty="0" smtClean="0">
                          <a:ln>
                            <a:noFill/>
                          </a:ln>
                          <a:effectLst/>
                          <a:latin typeface="Tw Cen MT" panose="020B0602020104020603" pitchFamily="34" charset="0"/>
                        </a:rPr>
                        <a:t>Other </a:t>
                      </a:r>
                      <a:endParaRPr kumimoji="0" lang="en-US" sz="20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  <a:ea typeface="ＭＳ Ｐゴシック" pitchFamily="34" charset="-128"/>
                        <a:cs typeface="+mn-cs"/>
                      </a:endParaRPr>
                    </a:p>
                  </a:txBody>
                  <a:tcPr anchor="ctr" horzOverflow="overflow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u="none" strike="noStrike" kern="1200" cap="none" normalizeH="0" baseline="0" dirty="0" smtClean="0">
                          <a:ln>
                            <a:noFill/>
                          </a:ln>
                          <a:effectLst/>
                          <a:latin typeface="Tw Cen MT" panose="020B0602020104020603" pitchFamily="34" charset="0"/>
                        </a:rPr>
                        <a:t>Schools</a:t>
                      </a:r>
                      <a:endParaRPr kumimoji="0" lang="en-US" sz="20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  <a:ea typeface="ＭＳ Ｐゴシック" pitchFamily="34" charset="-128"/>
                        <a:cs typeface="+mn-cs"/>
                      </a:endParaRPr>
                    </a:p>
                  </a:txBody>
                  <a:tcPr anchor="ctr" horzOverflow="overflow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w Cen MT" panose="020B0602020104020603" pitchFamily="34" charset="0"/>
                          <a:ea typeface="ＭＳ Ｐゴシック" pitchFamily="34" charset="-128"/>
                          <a:cs typeface="+mn-cs"/>
                        </a:rPr>
                        <a:t>3</a:t>
                      </a:r>
                    </a:p>
                  </a:txBody>
                  <a:tcPr anchor="ctr" horzOverflow="overflow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w Cen MT" panose="020B0602020104020603" pitchFamily="34" charset="0"/>
                          <a:ea typeface="ＭＳ Ｐゴシック" pitchFamily="34" charset="-128"/>
                          <a:cs typeface="+mn-cs"/>
                        </a:rPr>
                        <a:t>4</a:t>
                      </a:r>
                    </a:p>
                  </a:txBody>
                  <a:tcPr anchor="ctr" horzOverflow="overflow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w Cen MT" panose="020B0602020104020603" pitchFamily="34" charset="0"/>
                          <a:ea typeface="ＭＳ Ｐゴシック" pitchFamily="34" charset="-128"/>
                          <a:cs typeface="+mn-cs"/>
                        </a:rPr>
                        <a:t>4</a:t>
                      </a:r>
                    </a:p>
                  </a:txBody>
                  <a:tcPr anchor="ctr" horzOverflow="overflow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81972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0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erpetua" pitchFamily="18" charset="0"/>
                        <a:ea typeface="ＭＳ Ｐゴシック" pitchFamily="34" charset="-128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u="none" strike="noStrike" kern="1200" cap="none" normalizeH="0" baseline="0" dirty="0" smtClean="0">
                          <a:ln>
                            <a:noFill/>
                          </a:ln>
                          <a:effectLst/>
                          <a:latin typeface="Tw Cen MT" panose="020B0602020104020603" pitchFamily="34" charset="0"/>
                        </a:rPr>
                        <a:t>Respondents</a:t>
                      </a:r>
                      <a:endParaRPr kumimoji="0" lang="en-US" sz="20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  <a:ea typeface="ＭＳ Ｐゴシック" pitchFamily="34" charset="-128"/>
                        <a:cs typeface="+mn-cs"/>
                      </a:endParaRPr>
                    </a:p>
                  </a:txBody>
                  <a:tcPr anchor="ctr" horzOverflow="overflow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w Cen MT" panose="020B0602020104020603" pitchFamily="34" charset="0"/>
                          <a:ea typeface="ＭＳ Ｐゴシック" pitchFamily="34" charset="-128"/>
                          <a:cs typeface="+mn-cs"/>
                        </a:rPr>
                        <a:t>2150</a:t>
                      </a:r>
                    </a:p>
                  </a:txBody>
                  <a:tcPr anchor="ctr" horzOverflow="overflow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w Cen MT" panose="020B0602020104020603" pitchFamily="34" charset="0"/>
                          <a:ea typeface="ＭＳ Ｐゴシック" pitchFamily="34" charset="-128"/>
                          <a:cs typeface="+mn-cs"/>
                        </a:rPr>
                        <a:t>183</a:t>
                      </a:r>
                    </a:p>
                  </a:txBody>
                  <a:tcPr anchor="ctr" horzOverflow="overflow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w Cen MT" panose="020B0602020104020603" pitchFamily="34" charset="0"/>
                          <a:ea typeface="ＭＳ Ｐゴシック" pitchFamily="34" charset="-128"/>
                          <a:cs typeface="+mn-cs"/>
                        </a:rPr>
                        <a:t>832</a:t>
                      </a:r>
                    </a:p>
                  </a:txBody>
                  <a:tcPr anchor="ctr" horzOverflow="overflow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7199" y="6172200"/>
            <a:ext cx="3352801" cy="365125"/>
          </a:xfrm>
        </p:spPr>
        <p:txBody>
          <a:bodyPr/>
          <a:lstStyle/>
          <a:p>
            <a:pPr>
              <a:defRPr/>
            </a:pPr>
            <a:r>
              <a:rPr lang="en-US" smtClean="0"/>
              <a:t>School Climate Workshop, 5/23/12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2286000" y="2828836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28600" y="228600"/>
            <a:ext cx="85232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0"/>
              </a:rPr>
              <a:t>Student Engagement Grade Level Differences: Home Survey</a:t>
            </a:r>
            <a:endParaRPr lang="en-US" sz="3600" b="1" dirty="0">
              <a:solidFill>
                <a:schemeClr val="tx1">
                  <a:lumMod val="65000"/>
                  <a:lumOff val="35000"/>
                </a:schemeClr>
              </a:solidFill>
              <a:latin typeface="Tw Cen MT" panose="020B0602020104020603" pitchFamily="34" charset="0"/>
            </a:endParaRPr>
          </a:p>
        </p:txBody>
      </p:sp>
      <p:sp>
        <p:nvSpPr>
          <p:cNvPr id="23" name="Rectangle 22"/>
          <p:cNvSpPr>
            <a:spLocks noChangeArrowheads="1"/>
          </p:cNvSpPr>
          <p:nvPr/>
        </p:nvSpPr>
        <p:spPr bwMode="auto">
          <a:xfrm flipV="1">
            <a:off x="6553200" y="2115653"/>
            <a:ext cx="304800" cy="431715"/>
          </a:xfrm>
          <a:prstGeom prst="rect">
            <a:avLst/>
          </a:prstGeom>
          <a:solidFill>
            <a:schemeClr val="accent4">
              <a:lumMod val="7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4" name="Rectangle 23"/>
          <p:cNvSpPr>
            <a:spLocks noChangeArrowheads="1"/>
          </p:cNvSpPr>
          <p:nvPr/>
        </p:nvSpPr>
        <p:spPr bwMode="auto">
          <a:xfrm flipV="1">
            <a:off x="6553200" y="3438436"/>
            <a:ext cx="319530" cy="447764"/>
          </a:xfrm>
          <a:prstGeom prst="rect">
            <a:avLst/>
          </a:prstGeom>
          <a:solidFill>
            <a:srgbClr val="00B05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907241" y="1905000"/>
            <a:ext cx="1981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w Cen MT" panose="020B0602020104020603" pitchFamily="34" charset="0"/>
              </a:rPr>
              <a:t>Cognitive and Behavioral Engagement</a:t>
            </a:r>
            <a:endParaRPr lang="en-US" sz="2000" dirty="0">
              <a:latin typeface="Tw Cen MT" panose="020B0602020104020603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934200" y="3330714"/>
            <a:ext cx="1981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w Cen MT" panose="020B0602020104020603" pitchFamily="34" charset="0"/>
              </a:rPr>
              <a:t>Emotional Engagement</a:t>
            </a:r>
            <a:endParaRPr lang="en-US" sz="2000" dirty="0">
              <a:latin typeface="Tw Cen MT" panose="020B0602020104020603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473550"/>
            <a:ext cx="6172200" cy="5130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6803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1046465"/>
              </p:ext>
            </p:extLst>
          </p:nvPr>
        </p:nvGraphicFramePr>
        <p:xfrm>
          <a:off x="304800" y="1676400"/>
          <a:ext cx="8534400" cy="3489960"/>
        </p:xfrm>
        <a:graphic>
          <a:graphicData uri="http://schemas.openxmlformats.org/drawingml/2006/table">
            <a:tbl>
              <a:tblPr/>
              <a:tblGrid>
                <a:gridCol w="5562599"/>
                <a:gridCol w="956083"/>
                <a:gridCol w="973667"/>
                <a:gridCol w="1042051"/>
              </a:tblGrid>
              <a:tr h="83820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w Cen MT" panose="020B0602020104020603" pitchFamily="34" charset="0"/>
                          <a:ea typeface="ＭＳ Ｐゴシック" pitchFamily="34" charset="-128"/>
                        </a:rPr>
                        <a:t>Sample subscale responses associated with home scores </a:t>
                      </a:r>
                      <a:b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w Cen MT" panose="020B0602020104020603" pitchFamily="34" charset="0"/>
                          <a:ea typeface="ＭＳ Ｐゴシック" pitchFamily="34" charset="-128"/>
                        </a:rPr>
                      </a:br>
                      <a:r>
                        <a:rPr kumimoji="0" lang="en-US" sz="2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w Cen MT" panose="020B0602020104020603" pitchFamily="34" charset="0"/>
                          <a:ea typeface="ＭＳ Ｐゴシック" pitchFamily="34" charset="-128"/>
                        </a:rPr>
                        <a:t>(Part IV: Engagement 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w Cen MT" panose="020B0602020104020603" pitchFamily="34" charset="0"/>
                          <a:ea typeface="ＭＳ Ｐゴシック" pitchFamily="34" charset="-128"/>
                        </a:rPr>
                        <a:t>Percent who Agreed or Agreed a lot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55625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w Cen MT" panose="020B0602020104020603" pitchFamily="34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w Cen MT" panose="020B0602020104020603" pitchFamily="34" charset="0"/>
                          <a:ea typeface="ＭＳ Ｐゴシック" pitchFamily="34" charset="-128"/>
                        </a:rPr>
                        <a:t>Elem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w Cen MT" panose="020B0602020104020603" pitchFamily="34" charset="0"/>
                          <a:ea typeface="ＭＳ Ｐゴシック" pitchFamily="34" charset="-128"/>
                        </a:rPr>
                        <a:t>School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w Cen MT" panose="020B0602020104020603" pitchFamily="34" charset="0"/>
                          <a:ea typeface="ＭＳ Ｐゴシック" pitchFamily="34" charset="-128"/>
                        </a:rPr>
                        <a:t>Middle School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w Cen MT" panose="020B0602020104020603" pitchFamily="34" charset="0"/>
                          <a:ea typeface="ＭＳ Ｐゴシック" pitchFamily="34" charset="-128"/>
                        </a:rPr>
                        <a:t>High School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555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w Cen MT" panose="020B0602020104020603" pitchFamily="34" charset="0"/>
                          <a:ea typeface="ＭＳ Ｐゴシック" pitchFamily="34" charset="-128"/>
                        </a:rPr>
                        <a:t>Cognitive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w Cen MT" panose="020B0602020104020603" pitchFamily="34" charset="0"/>
                          <a:ea typeface="ＭＳ Ｐゴシック" pitchFamily="34" charset="-128"/>
                        </a:rPr>
                        <a:t>     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w Cen MT" panose="020B0602020104020603" pitchFamily="34" charset="0"/>
                          <a:ea typeface="ＭＳ Ｐゴシック" pitchFamily="34" charset="-128"/>
                        </a:rPr>
                        <a:t>2. My child tries his/her best in school.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w Cen MT" panose="020B0602020104020603" pitchFamily="34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w Cen MT" panose="020B0602020104020603" pitchFamily="34" charset="0"/>
                          <a:ea typeface="ＭＳ Ｐゴシック" pitchFamily="34" charset="-128"/>
                        </a:rPr>
                        <a:t>96.8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w Cen MT" panose="020B0602020104020603" pitchFamily="34" charset="0"/>
                          <a:ea typeface="ＭＳ Ｐゴシック" pitchFamily="34" charset="-128"/>
                        </a:rPr>
                        <a:t>93.4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w Cen MT" panose="020B0602020104020603" pitchFamily="34" charset="0"/>
                          <a:ea typeface="ＭＳ Ｐゴシック" pitchFamily="34" charset="-128"/>
                        </a:rPr>
                        <a:t>91.3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555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w Cen MT" panose="020B0602020104020603" pitchFamily="34" charset="0"/>
                          <a:ea typeface="ＭＳ Ｐゴシック" pitchFamily="34" charset="-128"/>
                        </a:rPr>
                        <a:t>Emotional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w Cen MT" panose="020B0602020104020603" pitchFamily="34" charset="0"/>
                          <a:ea typeface="ＭＳ Ｐゴシック" pitchFamily="34" charset="-128"/>
                        </a:rPr>
                        <a:t>     3. My child feels happy in this school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w Cen MT" panose="020B0602020104020603" pitchFamily="34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w Cen MT" panose="020B0602020104020603" pitchFamily="34" charset="0"/>
                          <a:ea typeface="ＭＳ Ｐゴシック" pitchFamily="34" charset="-128"/>
                        </a:rPr>
                        <a:t>94.4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w Cen MT" panose="020B0602020104020603" pitchFamily="34" charset="0"/>
                          <a:ea typeface="ＭＳ Ｐゴシック" pitchFamily="34" charset="-128"/>
                        </a:rPr>
                        <a:t>84.7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w Cen MT" panose="020B0602020104020603" pitchFamily="34" charset="0"/>
                          <a:ea typeface="ＭＳ Ｐゴシック" pitchFamily="34" charset="-128"/>
                        </a:rPr>
                        <a:t>78.6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95535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1" name="Title 4"/>
          <p:cNvSpPr>
            <a:spLocks noGrp="1"/>
          </p:cNvSpPr>
          <p:nvPr>
            <p:ph type="title"/>
          </p:nvPr>
        </p:nvSpPr>
        <p:spPr>
          <a:xfrm>
            <a:off x="457200" y="9271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0"/>
              </a:rPr>
              <a:t>How do school climate scores relate to other measures?</a:t>
            </a:r>
          </a:p>
        </p:txBody>
      </p:sp>
      <p:sp>
        <p:nvSpPr>
          <p:cNvPr id="109570" name="Content Placeholder 2"/>
          <p:cNvSpPr>
            <a:spLocks noGrp="1"/>
          </p:cNvSpPr>
          <p:nvPr>
            <p:ph idx="1"/>
          </p:nvPr>
        </p:nvSpPr>
        <p:spPr>
          <a:xfrm>
            <a:off x="1066800" y="2514601"/>
            <a:ext cx="7467600" cy="9906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 smtClean="0">
                <a:latin typeface="Tw Cen MT" panose="020B0602020104020603" pitchFamily="34" charset="0"/>
              </a:rPr>
              <a:t>Caution: Correlation does not mean causation. </a:t>
            </a:r>
            <a:r>
              <a:rPr lang="en-US" sz="2800" dirty="0" smtClean="0">
                <a:latin typeface="Tw Cen MT" panose="020B0602020104020603" pitchFamily="34" charset="0"/>
                <a:sym typeface="Wingdings" pitchFamily="2" charset="2"/>
              </a:rPr>
              <a:t>  Direction of influence is likely to be bidirectional.</a:t>
            </a:r>
            <a:endParaRPr lang="en-US" sz="2800" dirty="0" smtClean="0">
              <a:latin typeface="Tw Cen MT" panose="020B0602020104020603" pitchFamily="34" charset="0"/>
            </a:endParaRPr>
          </a:p>
          <a:p>
            <a:pPr>
              <a:buFont typeface="Wingdings" pitchFamily="2" charset="2"/>
              <a:buNone/>
            </a:pPr>
            <a:endParaRPr lang="en-US" sz="2800" dirty="0" smtClean="0">
              <a:latin typeface="Tw Cen MT" panose="020B0602020104020603" pitchFamily="34" charset="0"/>
            </a:endParaRPr>
          </a:p>
          <a:p>
            <a:endParaRPr lang="en-US" sz="2800" dirty="0" smtClean="0">
              <a:latin typeface="Tw Cen MT" panose="020B0602020104020603" pitchFamily="34" charset="0"/>
            </a:endParaRPr>
          </a:p>
          <a:p>
            <a:endParaRPr lang="en-US" sz="2800" dirty="0" smtClean="0">
              <a:latin typeface="Tw Cen MT" panose="020B0602020104020603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5600" y="3810000"/>
            <a:ext cx="3606800" cy="2247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oup 5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2371610"/>
              </p:ext>
            </p:extLst>
          </p:nvPr>
        </p:nvGraphicFramePr>
        <p:xfrm>
          <a:off x="76199" y="1114697"/>
          <a:ext cx="8991600" cy="5361483"/>
        </p:xfrm>
        <a:graphic>
          <a:graphicData uri="http://schemas.openxmlformats.org/drawingml/2006/table">
            <a:tbl>
              <a:tblPr/>
              <a:tblGrid>
                <a:gridCol w="1914962"/>
                <a:gridCol w="1133038"/>
                <a:gridCol w="1219200"/>
                <a:gridCol w="1143000"/>
                <a:gridCol w="1219200"/>
                <a:gridCol w="1143000"/>
                <a:gridCol w="1219200"/>
              </a:tblGrid>
              <a:tr h="445179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cs typeface="Times New Roman" pitchFamily="29" charset="0"/>
                        </a:rPr>
                        <a:t>Subscales</a:t>
                      </a:r>
                    </a:p>
                  </a:txBody>
                  <a:tcPr marL="19050" marR="19050" marT="19050" marB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cs typeface="Times New Roman" pitchFamily="29" charset="0"/>
                        </a:rPr>
                        <a:t>% Students Suspended/Expelled</a:t>
                      </a:r>
                    </a:p>
                  </a:txBody>
                  <a:tcPr marL="19050" marR="19050" marT="19050" marB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cs typeface="Times New Roman" pitchFamily="29" charset="0"/>
                        </a:rPr>
                        <a:t>% Passing ELA</a:t>
                      </a:r>
                    </a:p>
                  </a:txBody>
                  <a:tcPr marL="19050" marR="19050" marT="19050" marB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cs typeface="Times New Roman" pitchFamily="29" charset="0"/>
                        </a:rPr>
                        <a:t>% Passing Math</a:t>
                      </a:r>
                    </a:p>
                  </a:txBody>
                  <a:tcPr marL="19050" marR="19050" marT="19050" marB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66319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  <a:cs typeface="Times New Roman" pitchFamily="29" charset="0"/>
                      </a:endParaRPr>
                    </a:p>
                  </a:txBody>
                  <a:tcPr marL="19050" marR="19050" marT="19050" marB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Tw Cen MT" panose="020B0602020104020603" pitchFamily="34" charset="0"/>
                          <a:cs typeface="Times New Roman" pitchFamily="18" charset="0"/>
                        </a:rPr>
                        <a:t>Elementary</a:t>
                      </a:r>
                      <a:endParaRPr lang="en-US" sz="1600" b="1" dirty="0">
                        <a:latin typeface="Tw Cen MT" panose="020B0602020104020603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Tw Cen MT" panose="020B0602020104020603" pitchFamily="34" charset="0"/>
                          <a:cs typeface="Times New Roman" pitchFamily="18" charset="0"/>
                        </a:rPr>
                        <a:t>Middle/High</a:t>
                      </a:r>
                      <a:endParaRPr lang="en-US" sz="1600" b="1" dirty="0">
                        <a:latin typeface="Tw Cen MT" panose="020B0602020104020603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Tw Cen MT" panose="020B0602020104020603" pitchFamily="34" charset="0"/>
                          <a:cs typeface="Times New Roman" pitchFamily="18" charset="0"/>
                        </a:rPr>
                        <a:t>Elementary</a:t>
                      </a:r>
                      <a:endParaRPr lang="en-US" sz="1600" b="1" dirty="0">
                        <a:latin typeface="Tw Cen MT" panose="020B0602020104020603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Tw Cen MT" panose="020B0602020104020603" pitchFamily="34" charset="0"/>
                          <a:cs typeface="Times New Roman" pitchFamily="18" charset="0"/>
                        </a:rPr>
                        <a:t>Middle/High</a:t>
                      </a:r>
                      <a:endParaRPr lang="en-US" sz="1600" b="1" dirty="0">
                        <a:latin typeface="Tw Cen MT" panose="020B0602020104020603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Tw Cen MT" panose="020B0602020104020603" pitchFamily="34" charset="0"/>
                          <a:cs typeface="Times New Roman" pitchFamily="18" charset="0"/>
                        </a:rPr>
                        <a:t>Elementary</a:t>
                      </a:r>
                      <a:endParaRPr lang="en-US" sz="1600" b="1" dirty="0">
                        <a:latin typeface="Tw Cen MT" panose="020B0602020104020603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Tw Cen MT" panose="020B0602020104020603" pitchFamily="34" charset="0"/>
                          <a:cs typeface="Times New Roman" pitchFamily="18" charset="0"/>
                        </a:rPr>
                        <a:t>Middle/High</a:t>
                      </a:r>
                      <a:endParaRPr lang="en-US" sz="1600" b="1" dirty="0">
                        <a:latin typeface="Tw Cen MT" panose="020B0602020104020603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45616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cs typeface="Times New Roman" pitchFamily="29" charset="0"/>
                        </a:rPr>
                        <a:t>Teacher-Student Relations</a:t>
                      </a:r>
                    </a:p>
                  </a:txBody>
                  <a:tcPr marL="19050" marR="19050" marT="19050" marB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Calibri"/>
                          <a:cs typeface="Times New Roman"/>
                        </a:rPr>
                        <a:t>-.48***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Calibri"/>
                          <a:cs typeface="Times New Roman" pitchFamily="18" charset="0"/>
                        </a:rPr>
                        <a:t>-.41**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Calibri"/>
                          <a:cs typeface="Times New Roman" pitchFamily="18" charset="0"/>
                        </a:rPr>
                        <a:t>.42***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Calibri"/>
                          <a:cs typeface="Times New Roman" pitchFamily="18" charset="0"/>
                        </a:rPr>
                        <a:t>.26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Calibri"/>
                          <a:cs typeface="Times New Roman" pitchFamily="18" charset="0"/>
                        </a:rPr>
                        <a:t>.49***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Calibri"/>
                          <a:cs typeface="Times New Roman" pitchFamily="18" charset="0"/>
                        </a:rPr>
                        <a:t>.29*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5616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cs typeface="Times New Roman" pitchFamily="29" charset="0"/>
                        </a:rPr>
                        <a:t>Student-Student Relations</a:t>
                      </a:r>
                    </a:p>
                  </a:txBody>
                  <a:tcPr marL="19050" marR="19050" marT="19050" marB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Calibri"/>
                          <a:cs typeface="Times New Roman"/>
                        </a:rPr>
                        <a:t>-.68***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Calibri"/>
                          <a:cs typeface="Times New Roman" pitchFamily="18" charset="0"/>
                        </a:rPr>
                        <a:t>-.62***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Calibri"/>
                          <a:cs typeface="Times New Roman" pitchFamily="18" charset="0"/>
                        </a:rPr>
                        <a:t>.55***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Calibri"/>
                          <a:cs typeface="Times New Roman" pitchFamily="18" charset="0"/>
                        </a:rPr>
                        <a:t>.61***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Calibri"/>
                          <a:cs typeface="Times New Roman" pitchFamily="18" charset="0"/>
                        </a:rPr>
                        <a:t>.654***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Calibri"/>
                          <a:cs typeface="Times New Roman" pitchFamily="18" charset="0"/>
                        </a:rPr>
                        <a:t>.69***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5616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cs typeface="Times New Roman" pitchFamily="29" charset="0"/>
                        </a:rPr>
                        <a:t>Respect for Diversity</a:t>
                      </a:r>
                    </a:p>
                  </a:txBody>
                  <a:tcPr marL="19050" marR="19050" marT="19050" marB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Calibri"/>
                          <a:cs typeface="Times New Roman"/>
                        </a:rPr>
                        <a:t>-.52***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Calibri"/>
                          <a:cs typeface="Times New Roman" pitchFamily="18" charset="0"/>
                        </a:rPr>
                        <a:t>-.36*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Calibri"/>
                          <a:cs typeface="Times New Roman" pitchFamily="18" charset="0"/>
                        </a:rPr>
                        <a:t>.58***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Calibri"/>
                          <a:cs typeface="Times New Roman" pitchFamily="18" charset="0"/>
                        </a:rPr>
                        <a:t>.27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Calibri"/>
                          <a:cs typeface="Times New Roman" pitchFamily="18" charset="0"/>
                        </a:rPr>
                        <a:t>.58***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Calibri"/>
                          <a:cs typeface="Times New Roman" pitchFamily="18" charset="0"/>
                        </a:rPr>
                        <a:t>.28*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5616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cs typeface="Times New Roman" pitchFamily="29" charset="0"/>
                        </a:rPr>
                        <a:t>School Safety</a:t>
                      </a:r>
                    </a:p>
                  </a:txBody>
                  <a:tcPr marL="19050" marR="19050" marT="19050" marB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Calibri"/>
                          <a:cs typeface="Times New Roman"/>
                        </a:rPr>
                        <a:t>-.55***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Calibri"/>
                          <a:cs typeface="Times New Roman" pitchFamily="18" charset="0"/>
                        </a:rPr>
                        <a:t>-.59***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Calibri"/>
                          <a:cs typeface="Times New Roman" pitchFamily="18" charset="0"/>
                        </a:rPr>
                        <a:t>.47***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Calibri"/>
                          <a:cs typeface="Times New Roman" pitchFamily="18" charset="0"/>
                        </a:rPr>
                        <a:t>.54***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Calibri"/>
                          <a:cs typeface="Times New Roman" pitchFamily="18" charset="0"/>
                        </a:rPr>
                        <a:t>.53***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Calibri"/>
                          <a:cs typeface="Times New Roman" pitchFamily="18" charset="0"/>
                        </a:rPr>
                        <a:t>.60***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5616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cs typeface="Times New Roman" pitchFamily="29" charset="0"/>
                        </a:rPr>
                        <a:t>Clarity of Expectations</a:t>
                      </a:r>
                    </a:p>
                  </a:txBody>
                  <a:tcPr marL="19050" marR="19050" marT="19050" marB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Calibri"/>
                          <a:cs typeface="Times New Roman"/>
                        </a:rPr>
                        <a:t>-.42***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Calibri"/>
                          <a:cs typeface="Times New Roman" pitchFamily="18" charset="0"/>
                        </a:rPr>
                        <a:t>-49***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Calibri"/>
                          <a:cs typeface="Times New Roman" pitchFamily="18" charset="0"/>
                        </a:rPr>
                        <a:t>.32***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Calibri"/>
                          <a:cs typeface="Times New Roman" pitchFamily="18" charset="0"/>
                        </a:rPr>
                        <a:t>.39**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Calibri"/>
                          <a:cs typeface="Times New Roman" pitchFamily="18" charset="0"/>
                        </a:rPr>
                        <a:t>.40***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Calibri"/>
                          <a:cs typeface="Times New Roman" pitchFamily="18" charset="0"/>
                        </a:rPr>
                        <a:t>.44**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5616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cs typeface="Times New Roman" pitchFamily="29" charset="0"/>
                        </a:rPr>
                        <a:t>Fairness of Rules</a:t>
                      </a:r>
                    </a:p>
                  </a:txBody>
                  <a:tcPr marL="19050" marR="19050" marT="19050" marB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Calibri"/>
                          <a:cs typeface="Times New Roman"/>
                        </a:rPr>
                        <a:t>-.49***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Calibri"/>
                          <a:cs typeface="Times New Roman" pitchFamily="18" charset="0"/>
                        </a:rPr>
                        <a:t>-.52***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Calibri"/>
                          <a:cs typeface="Times New Roman" pitchFamily="18" charset="0"/>
                        </a:rPr>
                        <a:t>.38***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Calibri"/>
                          <a:cs typeface="Times New Roman" pitchFamily="18" charset="0"/>
                        </a:rPr>
                        <a:t>.26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Calibri"/>
                          <a:cs typeface="Times New Roman" pitchFamily="18" charset="0"/>
                        </a:rPr>
                        <a:t>.43***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Calibri"/>
                          <a:cs typeface="Times New Roman" pitchFamily="18" charset="0"/>
                        </a:rPr>
                        <a:t>.34*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5616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cs typeface="Times New Roman" pitchFamily="29" charset="0"/>
                        </a:rPr>
                        <a:t>Engagement</a:t>
                      </a:r>
                    </a:p>
                  </a:txBody>
                  <a:tcPr marL="19050" marR="19050" marT="19050" marB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Calibri"/>
                          <a:cs typeface="Times New Roman"/>
                        </a:rPr>
                        <a:t>-.51***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w Cen MT" panose="020B0602020104020603" pitchFamily="34" charset="0"/>
                          <a:ea typeface="Calibri"/>
                          <a:cs typeface="Times New Roman" pitchFamily="18" charset="0"/>
                        </a:rPr>
                        <a:t>-.35*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Calibri"/>
                          <a:cs typeface="Times New Roman" pitchFamily="18" charset="0"/>
                        </a:rPr>
                        <a:t>.32***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Calibri"/>
                          <a:cs typeface="Times New Roman" pitchFamily="18" charset="0"/>
                        </a:rPr>
                        <a:t>.33*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Calibri"/>
                          <a:cs typeface="Times New Roman" pitchFamily="18" charset="0"/>
                        </a:rPr>
                        <a:t>.44***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Calibri"/>
                          <a:cs typeface="Times New Roman" pitchFamily="18" charset="0"/>
                        </a:rPr>
                        <a:t>.42**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5616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cs typeface="Times New Roman" pitchFamily="29" charset="0"/>
                        </a:rPr>
                        <a:t>Schoolwide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cs typeface="Times New Roman" pitchFamily="29" charset="0"/>
                        </a:rPr>
                        <a:t> Bullying</a:t>
                      </a:r>
                    </a:p>
                  </a:txBody>
                  <a:tcPr marL="19050" marR="19050" marT="19050" marB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Calibri"/>
                          <a:cs typeface="Times New Roman"/>
                        </a:rPr>
                        <a:t>.54***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Calibri"/>
                          <a:cs typeface="Times New Roman" pitchFamily="18" charset="0"/>
                        </a:rPr>
                        <a:t>.44**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Calibri"/>
                          <a:cs typeface="Times New Roman" pitchFamily="18" charset="0"/>
                        </a:rPr>
                        <a:t>-.71***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Calibri"/>
                          <a:cs typeface="Times New Roman" pitchFamily="18" charset="0"/>
                        </a:rPr>
                        <a:t>-.52***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Calibri"/>
                          <a:cs typeface="Times New Roman" pitchFamily="18" charset="0"/>
                        </a:rPr>
                        <a:t>-.71***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Calibri"/>
                          <a:cs typeface="Times New Roman" pitchFamily="18" charset="0"/>
                        </a:rPr>
                        <a:t>-.54***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5616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cs typeface="Times New Roman" pitchFamily="29" charset="0"/>
                        </a:rPr>
                        <a:t>Total Climate</a:t>
                      </a:r>
                    </a:p>
                  </a:txBody>
                  <a:tcPr marL="19050" marR="19050" marT="19050" marB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FF0000"/>
                          </a:solidFill>
                          <a:effectLst/>
                          <a:latin typeface="Tw Cen MT" panose="020B0602020104020603" pitchFamily="34" charset="0"/>
                          <a:ea typeface="Calibri"/>
                          <a:cs typeface="Times New Roman"/>
                        </a:rPr>
                        <a:t>-</a:t>
                      </a:r>
                      <a:r>
                        <a:rPr lang="en-US" sz="1600" dirty="0" smtClean="0">
                          <a:solidFill>
                            <a:srgbClr val="FF0000"/>
                          </a:solidFill>
                          <a:effectLst/>
                          <a:latin typeface="Tw Cen MT" panose="020B0602020104020603" pitchFamily="34" charset="0"/>
                          <a:ea typeface="Calibri"/>
                          <a:cs typeface="Times New Roman"/>
                        </a:rPr>
                        <a:t>.61***</a:t>
                      </a:r>
                      <a:endParaRPr lang="en-US" sz="1600" dirty="0">
                        <a:solidFill>
                          <a:srgbClr val="FF0000"/>
                        </a:solidFill>
                        <a:effectLst/>
                        <a:latin typeface="Tw Cen MT" panose="020B0602020104020603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FF0000"/>
                          </a:solidFill>
                          <a:effectLst/>
                          <a:latin typeface="Tw Cen MT" panose="020B0602020104020603" pitchFamily="34" charset="0"/>
                          <a:ea typeface="Calibri"/>
                          <a:cs typeface="Times New Roman" pitchFamily="18" charset="0"/>
                        </a:rPr>
                        <a:t>-.57**</a:t>
                      </a:r>
                      <a:endParaRPr lang="en-US" sz="1600" dirty="0">
                        <a:solidFill>
                          <a:srgbClr val="FF0000"/>
                        </a:solidFill>
                        <a:effectLst/>
                        <a:latin typeface="Tw Cen MT" panose="020B0602020104020603" pitchFamily="34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FF0000"/>
                          </a:solidFill>
                          <a:effectLst/>
                          <a:latin typeface="Tw Cen MT" panose="020B0602020104020603" pitchFamily="34" charset="0"/>
                          <a:ea typeface="Calibri"/>
                          <a:cs typeface="Times New Roman" pitchFamily="18" charset="0"/>
                        </a:rPr>
                        <a:t>.57***</a:t>
                      </a:r>
                      <a:endParaRPr lang="en-US" sz="1600" dirty="0">
                        <a:solidFill>
                          <a:srgbClr val="FF0000"/>
                        </a:solidFill>
                        <a:effectLst/>
                        <a:latin typeface="Tw Cen MT" panose="020B0602020104020603" pitchFamily="34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FF0000"/>
                          </a:solidFill>
                          <a:effectLst/>
                          <a:latin typeface="Tw Cen MT" panose="020B0602020104020603" pitchFamily="34" charset="0"/>
                          <a:ea typeface="Calibri"/>
                          <a:cs typeface="Times New Roman" pitchFamily="18" charset="0"/>
                        </a:rPr>
                        <a:t>.50***</a:t>
                      </a:r>
                      <a:endParaRPr lang="en-US" sz="1600" dirty="0">
                        <a:solidFill>
                          <a:srgbClr val="FF0000"/>
                        </a:solidFill>
                        <a:effectLst/>
                        <a:latin typeface="Tw Cen MT" panose="020B0602020104020603" pitchFamily="34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FF0000"/>
                          </a:solidFill>
                          <a:effectLst/>
                          <a:latin typeface="Tw Cen MT" panose="020B0602020104020603" pitchFamily="34" charset="0"/>
                          <a:ea typeface="Calibri"/>
                          <a:cs typeface="Times New Roman" pitchFamily="18" charset="0"/>
                        </a:rPr>
                        <a:t>.64***</a:t>
                      </a:r>
                      <a:endParaRPr lang="en-US" sz="1600" dirty="0">
                        <a:solidFill>
                          <a:srgbClr val="FF0000"/>
                        </a:solidFill>
                        <a:effectLst/>
                        <a:latin typeface="Tw Cen MT" panose="020B0602020104020603" pitchFamily="34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FF0000"/>
                          </a:solidFill>
                          <a:effectLst/>
                          <a:latin typeface="Tw Cen MT" panose="020B0602020104020603" pitchFamily="34" charset="0"/>
                          <a:ea typeface="Calibri"/>
                          <a:cs typeface="Times New Roman" pitchFamily="18" charset="0"/>
                        </a:rPr>
                        <a:t>.56***</a:t>
                      </a:r>
                      <a:endParaRPr lang="en-US" sz="1600" dirty="0">
                        <a:solidFill>
                          <a:srgbClr val="FF0000"/>
                        </a:solidFill>
                        <a:effectLst/>
                        <a:latin typeface="Tw Cen MT" panose="020B0602020104020603" pitchFamily="34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81000">
                <a:tc gridSpan="7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cs typeface="Times New Roman" pitchFamily="29" charset="0"/>
                        </a:rPr>
                        <a:t>N=  77 Elementary schools; 37 Middle and High Schools. *</a:t>
                      </a:r>
                      <a:r>
                        <a:rPr kumimoji="0" lang="en-US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cs typeface="Times New Roman" pitchFamily="29" charset="0"/>
                        </a:rPr>
                        <a:t>p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cs typeface="Times New Roman" pitchFamily="29" charset="0"/>
                        </a:rPr>
                        <a:t> &lt; .05; **</a:t>
                      </a:r>
                      <a:r>
                        <a:rPr kumimoji="0" lang="en-US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cs typeface="Times New Roman" pitchFamily="29" charset="0"/>
                        </a:rPr>
                        <a:t>p 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cs typeface="Times New Roman" pitchFamily="29" charset="0"/>
                        </a:rPr>
                        <a:t>&lt; .01, ***</a:t>
                      </a:r>
                      <a:r>
                        <a:rPr kumimoji="0" lang="en-US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cs typeface="Times New Roman" pitchFamily="29" charset="0"/>
                        </a:rPr>
                        <a:t>p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cs typeface="Times New Roman" pitchFamily="29" charset="0"/>
                        </a:rPr>
                        <a:t> &lt; .001; one-tailed         </a:t>
                      </a:r>
                    </a:p>
                  </a:txBody>
                  <a:tcPr marL="19050" marR="19050" marT="19050" marB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itle 4"/>
          <p:cNvSpPr>
            <a:spLocks noGrp="1"/>
          </p:cNvSpPr>
          <p:nvPr>
            <p:ph type="title"/>
          </p:nvPr>
        </p:nvSpPr>
        <p:spPr>
          <a:xfrm>
            <a:off x="-76200" y="152400"/>
            <a:ext cx="9448800" cy="762000"/>
          </a:xfrm>
        </p:spPr>
        <p:txBody>
          <a:bodyPr>
            <a:normAutofit fontScale="90000"/>
          </a:bodyPr>
          <a:lstStyle/>
          <a:p>
            <a:r>
              <a:rPr lang="en-US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0"/>
                <a:cs typeface="Times New Roman" pitchFamily="29" charset="0"/>
              </a:rPr>
              <a:t>Evidence of Concurrent Validity </a:t>
            </a:r>
            <a:br>
              <a:rPr lang="en-US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0"/>
                <a:cs typeface="Times New Roman" pitchFamily="29" charset="0"/>
              </a:rPr>
            </a:br>
            <a:r>
              <a:rPr lang="en-US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0"/>
                <a:cs typeface="Times New Roman" pitchFamily="29" charset="0"/>
              </a:rPr>
              <a:t>Student Survey </a:t>
            </a:r>
            <a:r>
              <a:rPr lang="en-US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0"/>
                <a:cs typeface="Times New Roman" pitchFamily="29" charset="0"/>
              </a:rPr>
              <a:t>and School-level Data </a:t>
            </a:r>
          </a:p>
        </p:txBody>
      </p:sp>
    </p:spTree>
    <p:extLst>
      <p:ext uri="{BB962C8B-B14F-4D97-AF65-F5344CB8AC3E}">
        <p14:creationId xmlns:p14="http://schemas.microsoft.com/office/powerpoint/2010/main" val="2787016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6199" y="0"/>
            <a:ext cx="8951067" cy="609600"/>
          </a:xfrm>
        </p:spPr>
        <p:txBody>
          <a:bodyPr>
            <a:noAutofit/>
          </a:bodyPr>
          <a:lstStyle/>
          <a:p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0"/>
                <a:cs typeface="Times New Roman" pitchFamily="29" charset="0"/>
              </a:rPr>
              <a:t>Evidence of Concurrent Validity </a:t>
            </a:r>
            <a:b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0"/>
                <a:cs typeface="Times New Roman" pitchFamily="29" charset="0"/>
              </a:rPr>
            </a:br>
            <a:r>
              <a:rPr 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0"/>
                <a:cs typeface="Times New Roman" pitchFamily="29" charset="0"/>
              </a:rPr>
              <a:t>Teacher Survey 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0"/>
                <a:cs typeface="Times New Roman" pitchFamily="29" charset="0"/>
              </a:rPr>
              <a:t>and School-level Data </a:t>
            </a:r>
            <a:endParaRPr lang="en-US" sz="2000" dirty="0" smtClean="0">
              <a:solidFill>
                <a:schemeClr val="tx1">
                  <a:lumMod val="65000"/>
                  <a:lumOff val="35000"/>
                </a:schemeClr>
              </a:solidFill>
              <a:latin typeface="Tw Cen MT" panose="020B0602020104020603" pitchFamily="34" charset="0"/>
            </a:endParaRPr>
          </a:p>
        </p:txBody>
      </p:sp>
      <p:graphicFrame>
        <p:nvGraphicFramePr>
          <p:cNvPr id="6" name="Group 4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4610968"/>
              </p:ext>
            </p:extLst>
          </p:nvPr>
        </p:nvGraphicFramePr>
        <p:xfrm>
          <a:off x="380999" y="609600"/>
          <a:ext cx="8493868" cy="6179085"/>
        </p:xfrm>
        <a:graphic>
          <a:graphicData uri="http://schemas.openxmlformats.org/drawingml/2006/table">
            <a:tbl>
              <a:tblPr/>
              <a:tblGrid>
                <a:gridCol w="1823216"/>
                <a:gridCol w="1166860"/>
                <a:gridCol w="1039627"/>
                <a:gridCol w="1116042"/>
                <a:gridCol w="1199053"/>
                <a:gridCol w="1033028"/>
                <a:gridCol w="1116042"/>
              </a:tblGrid>
              <a:tr h="4821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MS PGothic" pitchFamily="34" charset="-128"/>
                        </a:rPr>
                        <a:t>Teacher Survey </a:t>
                      </a:r>
                    </a:p>
                  </a:txBody>
                  <a:tcPr marL="19050" marR="19050" marT="19050" marB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cs typeface="Times New Roman" pitchFamily="29" charset="0"/>
                        </a:rPr>
                        <a:t>% Students Suspended/Expelled</a:t>
                      </a:r>
                    </a:p>
                  </a:txBody>
                  <a:tcPr marL="19050" marR="19050" marT="19050" marB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29" charset="0"/>
                        <a:ea typeface="MS PGothic" pitchFamily="34" charset="-128"/>
                      </a:endParaRPr>
                    </a:p>
                  </a:txBody>
                  <a:tcPr marL="19050" marR="19050" marT="19050" marB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85D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MS PGothic" pitchFamily="34" charset="-128"/>
                        </a:rPr>
                        <a:t>% Passing ELA</a:t>
                      </a:r>
                    </a:p>
                  </a:txBody>
                  <a:tcPr marL="19050" marR="19050" marT="19050" marB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MS PGothic" pitchFamily="34" charset="-128"/>
                        </a:rPr>
                        <a:t>% Passing Math</a:t>
                      </a:r>
                    </a:p>
                  </a:txBody>
                  <a:tcPr marL="19050" marR="19050" marT="19050" marB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344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MS PGothic" pitchFamily="34" charset="-128"/>
                      </a:endParaRPr>
                    </a:p>
                  </a:txBody>
                  <a:tcPr marL="19050" marR="19050" marT="19050" marB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  <a:ea typeface="MS PGothic" pitchFamily="34" charset="-128"/>
                        </a:rPr>
                        <a:t>Elementary</a:t>
                      </a:r>
                    </a:p>
                  </a:txBody>
                  <a:tcPr marL="19050" marR="19050" marT="19050" marB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  <a:ea typeface="MS PGothic" pitchFamily="34" charset="-128"/>
                        </a:rPr>
                        <a:t>Middle/High</a:t>
                      </a:r>
                    </a:p>
                  </a:txBody>
                  <a:tcPr marL="19050" marR="19050" marT="19050" marB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  <a:ea typeface="MS PGothic" pitchFamily="34" charset="-128"/>
                        </a:rPr>
                        <a:t>Elementary</a:t>
                      </a:r>
                    </a:p>
                  </a:txBody>
                  <a:tcPr marL="19050" marR="19050" marT="19050" marB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  <a:ea typeface="MS PGothic" pitchFamily="34" charset="-128"/>
                        </a:rPr>
                        <a:t>Middle/High</a:t>
                      </a:r>
                    </a:p>
                  </a:txBody>
                  <a:tcPr marL="19050" marR="19050" marT="19050" marB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  <a:ea typeface="MS PGothic" pitchFamily="34" charset="-128"/>
                        </a:rPr>
                        <a:t>Elementary</a:t>
                      </a:r>
                    </a:p>
                  </a:txBody>
                  <a:tcPr marL="19050" marR="19050" marT="19050" marB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  <a:ea typeface="MS PGothic" pitchFamily="34" charset="-128"/>
                        </a:rPr>
                        <a:t>Middle/High</a:t>
                      </a:r>
                    </a:p>
                  </a:txBody>
                  <a:tcPr marL="19050" marR="19050" marT="19050" marB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47376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  <a:ea typeface="MS PGothic" pitchFamily="34" charset="-128"/>
                          <a:cs typeface="Times New Roman" pitchFamily="18" charset="0"/>
                        </a:rPr>
                        <a:t>Teacher-Student Relations</a:t>
                      </a:r>
                    </a:p>
                  </a:txBody>
                  <a:tcPr marL="19050" marR="19050" marT="19050" marB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effectLst/>
                          <a:latin typeface="Tw Cen MT" panose="020B0602020104020603" pitchFamily="34" charset="0"/>
                          <a:ea typeface="Calibri"/>
                          <a:cs typeface="Times New Roman" pitchFamily="18" charset="0"/>
                        </a:rPr>
                        <a:t>-.55***</a:t>
                      </a:r>
                      <a:endParaRPr lang="en-US" sz="1500" dirty="0">
                        <a:effectLst/>
                        <a:latin typeface="Tw Cen MT" panose="020B0602020104020603" pitchFamily="34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effectLst/>
                          <a:latin typeface="Tw Cen MT" panose="020B0602020104020603" pitchFamily="34" charset="0"/>
                          <a:ea typeface="Calibri"/>
                          <a:cs typeface="Times New Roman" pitchFamily="18" charset="0"/>
                        </a:rPr>
                        <a:t>-.48**</a:t>
                      </a:r>
                      <a:endParaRPr lang="en-US" sz="1500" dirty="0">
                        <a:effectLst/>
                        <a:latin typeface="Tw Cen MT" panose="020B0602020104020603" pitchFamily="34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effectLst/>
                          <a:latin typeface="Tw Cen MT" panose="020B0602020104020603" pitchFamily="34" charset="0"/>
                          <a:ea typeface="Calibri"/>
                          <a:cs typeface="Times New Roman" pitchFamily="18" charset="0"/>
                        </a:rPr>
                        <a:t>.64***</a:t>
                      </a:r>
                      <a:endParaRPr lang="en-US" sz="1500" dirty="0">
                        <a:effectLst/>
                        <a:latin typeface="Tw Cen MT" panose="020B0602020104020603" pitchFamily="34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effectLst/>
                          <a:latin typeface="Tw Cen MT" panose="020B0602020104020603" pitchFamily="34" charset="0"/>
                          <a:ea typeface="Calibri"/>
                          <a:cs typeface="Times New Roman" pitchFamily="18" charset="0"/>
                        </a:rPr>
                        <a:t>.27*</a:t>
                      </a:r>
                      <a:endParaRPr lang="en-US" sz="1500" dirty="0">
                        <a:effectLst/>
                        <a:latin typeface="Tw Cen MT" panose="020B0602020104020603" pitchFamily="34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effectLst/>
                          <a:latin typeface="Tw Cen MT" panose="020B0602020104020603" pitchFamily="34" charset="0"/>
                          <a:ea typeface="Calibri"/>
                          <a:cs typeface="Times New Roman" pitchFamily="18" charset="0"/>
                        </a:rPr>
                        <a:t>.67***</a:t>
                      </a:r>
                      <a:endParaRPr lang="en-US" sz="1500" dirty="0">
                        <a:effectLst/>
                        <a:latin typeface="Tw Cen MT" panose="020B0602020104020603" pitchFamily="34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effectLst/>
                          <a:latin typeface="Tw Cen MT" panose="020B0602020104020603" pitchFamily="34" charset="0"/>
                          <a:ea typeface="Calibri"/>
                          <a:cs typeface="Times New Roman" pitchFamily="18" charset="0"/>
                        </a:rPr>
                        <a:t>.28*</a:t>
                      </a:r>
                      <a:endParaRPr lang="en-US" sz="1500" dirty="0">
                        <a:effectLst/>
                        <a:latin typeface="Tw Cen MT" panose="020B0602020104020603" pitchFamily="34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7376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  <a:ea typeface="MS PGothic" pitchFamily="34" charset="-128"/>
                          <a:cs typeface="Times New Roman" pitchFamily="18" charset="0"/>
                        </a:rPr>
                        <a:t>Student-Student Relations</a:t>
                      </a:r>
                    </a:p>
                  </a:txBody>
                  <a:tcPr marL="19050" marR="19050" marT="19050" marB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effectLst/>
                          <a:latin typeface="Tw Cen MT" panose="020B0602020104020603" pitchFamily="34" charset="0"/>
                          <a:ea typeface="Calibri"/>
                          <a:cs typeface="Times New Roman" pitchFamily="18" charset="0"/>
                        </a:rPr>
                        <a:t>-.73***</a:t>
                      </a:r>
                      <a:endParaRPr lang="en-US" sz="1500" dirty="0">
                        <a:effectLst/>
                        <a:latin typeface="Tw Cen MT" panose="020B0602020104020603" pitchFamily="34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effectLst/>
                          <a:latin typeface="Tw Cen MT" panose="020B0602020104020603" pitchFamily="34" charset="0"/>
                          <a:ea typeface="Calibri"/>
                          <a:cs typeface="Times New Roman" pitchFamily="18" charset="0"/>
                        </a:rPr>
                        <a:t>-.64***</a:t>
                      </a:r>
                      <a:endParaRPr lang="en-US" sz="1500" dirty="0">
                        <a:effectLst/>
                        <a:latin typeface="Tw Cen MT" panose="020B0602020104020603" pitchFamily="34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effectLst/>
                          <a:latin typeface="Tw Cen MT" panose="020B0602020104020603" pitchFamily="34" charset="0"/>
                          <a:ea typeface="Calibri"/>
                          <a:cs typeface="Times New Roman" pitchFamily="18" charset="0"/>
                        </a:rPr>
                        <a:t>.74***</a:t>
                      </a:r>
                      <a:endParaRPr lang="en-US" sz="1500" dirty="0">
                        <a:effectLst/>
                        <a:latin typeface="Tw Cen MT" panose="020B0602020104020603" pitchFamily="34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effectLst/>
                          <a:latin typeface="Tw Cen MT" panose="020B0602020104020603" pitchFamily="34" charset="0"/>
                          <a:ea typeface="Calibri"/>
                          <a:cs typeface="Times New Roman" pitchFamily="18" charset="0"/>
                        </a:rPr>
                        <a:t>.76***</a:t>
                      </a:r>
                      <a:endParaRPr lang="en-US" sz="1500" dirty="0">
                        <a:effectLst/>
                        <a:latin typeface="Tw Cen MT" panose="020B0602020104020603" pitchFamily="34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effectLst/>
                          <a:latin typeface="Tw Cen MT" panose="020B0602020104020603" pitchFamily="34" charset="0"/>
                          <a:ea typeface="Calibri"/>
                          <a:cs typeface="Times New Roman" pitchFamily="18" charset="0"/>
                        </a:rPr>
                        <a:t>.78***</a:t>
                      </a:r>
                      <a:endParaRPr lang="en-US" sz="1500" dirty="0">
                        <a:effectLst/>
                        <a:latin typeface="Tw Cen MT" panose="020B0602020104020603" pitchFamily="34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effectLst/>
                          <a:latin typeface="Tw Cen MT" panose="020B0602020104020603" pitchFamily="34" charset="0"/>
                          <a:ea typeface="Calibri"/>
                          <a:cs typeface="Times New Roman" pitchFamily="18" charset="0"/>
                        </a:rPr>
                        <a:t>.79***</a:t>
                      </a:r>
                      <a:endParaRPr lang="en-US" sz="1500" dirty="0">
                        <a:effectLst/>
                        <a:latin typeface="Tw Cen MT" panose="020B0602020104020603" pitchFamily="34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7376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  <a:ea typeface="MS PGothic" pitchFamily="34" charset="-128"/>
                          <a:cs typeface="Times New Roman" pitchFamily="18" charset="0"/>
                        </a:rPr>
                        <a:t>Respect for Diversity</a:t>
                      </a:r>
                    </a:p>
                  </a:txBody>
                  <a:tcPr marL="19050" marR="19050" marT="19050" marB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effectLst/>
                          <a:latin typeface="Tw Cen MT" panose="020B0602020104020603" pitchFamily="34" charset="0"/>
                          <a:ea typeface="Calibri"/>
                          <a:cs typeface="Times New Roman" pitchFamily="18" charset="0"/>
                        </a:rPr>
                        <a:t>-.47***</a:t>
                      </a:r>
                      <a:endParaRPr lang="en-US" sz="1500" dirty="0">
                        <a:effectLst/>
                        <a:latin typeface="Tw Cen MT" panose="020B0602020104020603" pitchFamily="34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effectLst/>
                          <a:latin typeface="Tw Cen MT" panose="020B0602020104020603" pitchFamily="34" charset="0"/>
                          <a:ea typeface="Calibri"/>
                          <a:cs typeface="Times New Roman" pitchFamily="18" charset="0"/>
                        </a:rPr>
                        <a:t>-.40*</a:t>
                      </a:r>
                      <a:endParaRPr lang="en-US" sz="1500" dirty="0">
                        <a:effectLst/>
                        <a:latin typeface="Tw Cen MT" panose="020B0602020104020603" pitchFamily="34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effectLst/>
                          <a:latin typeface="Tw Cen MT" panose="020B0602020104020603" pitchFamily="34" charset="0"/>
                          <a:ea typeface="Calibri"/>
                          <a:cs typeface="Times New Roman" pitchFamily="18" charset="0"/>
                        </a:rPr>
                        <a:t>.60***</a:t>
                      </a:r>
                      <a:endParaRPr lang="en-US" sz="1500" dirty="0">
                        <a:effectLst/>
                        <a:latin typeface="Tw Cen MT" panose="020B0602020104020603" pitchFamily="34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effectLst/>
                          <a:latin typeface="Tw Cen MT" panose="020B0602020104020603" pitchFamily="34" charset="0"/>
                          <a:ea typeface="Calibri"/>
                          <a:cs typeface="Times New Roman" pitchFamily="18" charset="0"/>
                        </a:rPr>
                        <a:t>.28*</a:t>
                      </a:r>
                      <a:endParaRPr lang="en-US" sz="1500" dirty="0">
                        <a:effectLst/>
                        <a:latin typeface="Tw Cen MT" panose="020B0602020104020603" pitchFamily="34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effectLst/>
                          <a:latin typeface="Tw Cen MT" panose="020B0602020104020603" pitchFamily="34" charset="0"/>
                          <a:ea typeface="Calibri"/>
                          <a:cs typeface="Times New Roman" pitchFamily="18" charset="0"/>
                        </a:rPr>
                        <a:t>.61***</a:t>
                      </a:r>
                      <a:endParaRPr lang="en-US" sz="1500" dirty="0">
                        <a:effectLst/>
                        <a:latin typeface="Tw Cen MT" panose="020B0602020104020603" pitchFamily="34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effectLst/>
                          <a:latin typeface="Tw Cen MT" panose="020B0602020104020603" pitchFamily="34" charset="0"/>
                          <a:ea typeface="Calibri"/>
                          <a:cs typeface="Times New Roman" pitchFamily="18" charset="0"/>
                        </a:rPr>
                        <a:t>.32*</a:t>
                      </a:r>
                      <a:endParaRPr lang="en-US" sz="1500" dirty="0">
                        <a:effectLst/>
                        <a:latin typeface="Tw Cen MT" panose="020B0602020104020603" pitchFamily="34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7376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  <a:ea typeface="MS PGothic" pitchFamily="34" charset="-128"/>
                          <a:cs typeface="Times New Roman" pitchFamily="18" charset="0"/>
                        </a:rPr>
                        <a:t>School Safety</a:t>
                      </a:r>
                    </a:p>
                  </a:txBody>
                  <a:tcPr marL="19050" marR="19050" marT="19050" marB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effectLst/>
                          <a:latin typeface="Tw Cen MT" panose="020B0602020104020603" pitchFamily="34" charset="0"/>
                          <a:ea typeface="Calibri"/>
                          <a:cs typeface="Times New Roman" pitchFamily="18" charset="0"/>
                        </a:rPr>
                        <a:t>-.65***</a:t>
                      </a:r>
                      <a:endParaRPr lang="en-US" sz="1500" dirty="0">
                        <a:effectLst/>
                        <a:latin typeface="Tw Cen MT" panose="020B0602020104020603" pitchFamily="34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effectLst/>
                          <a:latin typeface="Tw Cen MT" panose="020B0602020104020603" pitchFamily="34" charset="0"/>
                          <a:ea typeface="Calibri"/>
                          <a:cs typeface="Times New Roman" pitchFamily="18" charset="0"/>
                        </a:rPr>
                        <a:t>-.57***</a:t>
                      </a:r>
                      <a:endParaRPr lang="en-US" sz="1500" dirty="0">
                        <a:effectLst/>
                        <a:latin typeface="Tw Cen MT" panose="020B0602020104020603" pitchFamily="34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effectLst/>
                          <a:latin typeface="Tw Cen MT" panose="020B0602020104020603" pitchFamily="34" charset="0"/>
                          <a:ea typeface="Calibri"/>
                          <a:cs typeface="Times New Roman" pitchFamily="18" charset="0"/>
                        </a:rPr>
                        <a:t>.68***</a:t>
                      </a:r>
                      <a:endParaRPr lang="en-US" sz="1500" dirty="0">
                        <a:effectLst/>
                        <a:latin typeface="Tw Cen MT" panose="020B0602020104020603" pitchFamily="34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effectLst/>
                          <a:latin typeface="Tw Cen MT" panose="020B0602020104020603" pitchFamily="34" charset="0"/>
                          <a:ea typeface="Calibri"/>
                          <a:cs typeface="Times New Roman" pitchFamily="18" charset="0"/>
                        </a:rPr>
                        <a:t>.58***</a:t>
                      </a:r>
                      <a:endParaRPr lang="en-US" sz="1500" dirty="0">
                        <a:effectLst/>
                        <a:latin typeface="Tw Cen MT" panose="020B0602020104020603" pitchFamily="34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effectLst/>
                          <a:latin typeface="Tw Cen MT" panose="020B0602020104020603" pitchFamily="34" charset="0"/>
                          <a:ea typeface="Calibri"/>
                          <a:cs typeface="Times New Roman" pitchFamily="18" charset="0"/>
                        </a:rPr>
                        <a:t>.74***</a:t>
                      </a:r>
                      <a:endParaRPr lang="en-US" sz="1500" dirty="0">
                        <a:effectLst/>
                        <a:latin typeface="Tw Cen MT" panose="020B0602020104020603" pitchFamily="34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effectLst/>
                          <a:latin typeface="Tw Cen MT" panose="020B0602020104020603" pitchFamily="34" charset="0"/>
                          <a:ea typeface="Calibri"/>
                          <a:cs typeface="Times New Roman" pitchFamily="18" charset="0"/>
                        </a:rPr>
                        <a:t>.63***</a:t>
                      </a:r>
                      <a:endParaRPr lang="en-US" sz="1500" dirty="0">
                        <a:effectLst/>
                        <a:latin typeface="Tw Cen MT" panose="020B0602020104020603" pitchFamily="34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7376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  <a:ea typeface="MS PGothic" pitchFamily="34" charset="-128"/>
                          <a:cs typeface="Times New Roman" pitchFamily="18" charset="0"/>
                        </a:rPr>
                        <a:t>Clarity of Expectations</a:t>
                      </a:r>
                    </a:p>
                  </a:txBody>
                  <a:tcPr marL="19050" marR="19050" marT="19050" marB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effectLst/>
                          <a:latin typeface="Tw Cen MT" panose="020B0602020104020603" pitchFamily="34" charset="0"/>
                          <a:ea typeface="Calibri"/>
                          <a:cs typeface="Times New Roman" pitchFamily="18" charset="0"/>
                        </a:rPr>
                        <a:t>-.49***</a:t>
                      </a:r>
                      <a:endParaRPr lang="en-US" sz="1500" dirty="0">
                        <a:effectLst/>
                        <a:latin typeface="Tw Cen MT" panose="020B0602020104020603" pitchFamily="34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effectLst/>
                          <a:latin typeface="Tw Cen MT" panose="020B0602020104020603" pitchFamily="34" charset="0"/>
                          <a:ea typeface="Calibri"/>
                          <a:cs typeface="Times New Roman" pitchFamily="18" charset="0"/>
                        </a:rPr>
                        <a:t>-.47*</a:t>
                      </a:r>
                      <a:endParaRPr lang="en-US" sz="1500" dirty="0">
                        <a:effectLst/>
                        <a:latin typeface="Tw Cen MT" panose="020B0602020104020603" pitchFamily="34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effectLst/>
                          <a:latin typeface="Tw Cen MT" panose="020B0602020104020603" pitchFamily="34" charset="0"/>
                          <a:ea typeface="Calibri"/>
                          <a:cs typeface="Times New Roman" pitchFamily="18" charset="0"/>
                        </a:rPr>
                        <a:t>.60***</a:t>
                      </a:r>
                      <a:endParaRPr lang="en-US" sz="1500" dirty="0">
                        <a:effectLst/>
                        <a:latin typeface="Tw Cen MT" panose="020B0602020104020603" pitchFamily="34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effectLst/>
                          <a:latin typeface="Tw Cen MT" panose="020B0602020104020603" pitchFamily="34" charset="0"/>
                          <a:ea typeface="Calibri"/>
                          <a:cs typeface="Times New Roman" pitchFamily="18" charset="0"/>
                        </a:rPr>
                        <a:t>.29*</a:t>
                      </a:r>
                      <a:endParaRPr lang="en-US" sz="1500" dirty="0">
                        <a:effectLst/>
                        <a:latin typeface="Tw Cen MT" panose="020B0602020104020603" pitchFamily="34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effectLst/>
                          <a:latin typeface="Tw Cen MT" panose="020B0602020104020603" pitchFamily="34" charset="0"/>
                          <a:ea typeface="Calibri"/>
                          <a:cs typeface="Times New Roman" pitchFamily="18" charset="0"/>
                        </a:rPr>
                        <a:t>.66***</a:t>
                      </a:r>
                      <a:endParaRPr lang="en-US" sz="1500" dirty="0">
                        <a:effectLst/>
                        <a:latin typeface="Tw Cen MT" panose="020B0602020104020603" pitchFamily="34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effectLst/>
                          <a:latin typeface="Tw Cen MT" panose="020B0602020104020603" pitchFamily="34" charset="0"/>
                          <a:ea typeface="Calibri"/>
                          <a:cs typeface="Times New Roman" pitchFamily="18" charset="0"/>
                        </a:rPr>
                        <a:t>.33*</a:t>
                      </a:r>
                      <a:endParaRPr lang="en-US" sz="1500" dirty="0">
                        <a:effectLst/>
                        <a:latin typeface="Tw Cen MT" panose="020B0602020104020603" pitchFamily="34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7376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  <a:ea typeface="MS PGothic" pitchFamily="34" charset="-128"/>
                          <a:cs typeface="Times New Roman" pitchFamily="18" charset="0"/>
                        </a:rPr>
                        <a:t>Fairness of Rules</a:t>
                      </a:r>
                    </a:p>
                  </a:txBody>
                  <a:tcPr marL="19050" marR="19050" marT="19050" marB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effectLst/>
                          <a:latin typeface="Tw Cen MT" panose="020B0602020104020603" pitchFamily="34" charset="0"/>
                          <a:ea typeface="Calibri"/>
                          <a:cs typeface="Times New Roman" pitchFamily="18" charset="0"/>
                        </a:rPr>
                        <a:t>-.48***</a:t>
                      </a:r>
                      <a:endParaRPr lang="en-US" sz="1500" dirty="0">
                        <a:effectLst/>
                        <a:latin typeface="Tw Cen MT" panose="020B0602020104020603" pitchFamily="34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effectLst/>
                          <a:latin typeface="Tw Cen MT" panose="020B0602020104020603" pitchFamily="34" charset="0"/>
                          <a:ea typeface="Calibri"/>
                          <a:cs typeface="Times New Roman" pitchFamily="18" charset="0"/>
                        </a:rPr>
                        <a:t>-.46*</a:t>
                      </a:r>
                      <a:endParaRPr lang="en-US" sz="1500" dirty="0">
                        <a:effectLst/>
                        <a:latin typeface="Tw Cen MT" panose="020B0602020104020603" pitchFamily="34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effectLst/>
                          <a:latin typeface="Tw Cen MT" panose="020B0602020104020603" pitchFamily="34" charset="0"/>
                          <a:ea typeface="Calibri"/>
                          <a:cs typeface="Times New Roman" pitchFamily="18" charset="0"/>
                        </a:rPr>
                        <a:t>.56***</a:t>
                      </a:r>
                      <a:endParaRPr lang="en-US" sz="1500" dirty="0">
                        <a:effectLst/>
                        <a:latin typeface="Tw Cen MT" panose="020B0602020104020603" pitchFamily="34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effectLst/>
                          <a:latin typeface="Tw Cen MT" panose="020B0602020104020603" pitchFamily="34" charset="0"/>
                          <a:ea typeface="Calibri"/>
                          <a:cs typeface="Times New Roman" pitchFamily="18" charset="0"/>
                        </a:rPr>
                        <a:t>.35*</a:t>
                      </a:r>
                      <a:endParaRPr lang="en-US" sz="1500" dirty="0">
                        <a:effectLst/>
                        <a:latin typeface="Tw Cen MT" panose="020B0602020104020603" pitchFamily="34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effectLst/>
                          <a:latin typeface="Tw Cen MT" panose="020B0602020104020603" pitchFamily="34" charset="0"/>
                          <a:ea typeface="Calibri"/>
                          <a:cs typeface="Times New Roman" pitchFamily="18" charset="0"/>
                        </a:rPr>
                        <a:t>.61***</a:t>
                      </a:r>
                      <a:endParaRPr lang="en-US" sz="1500" dirty="0">
                        <a:effectLst/>
                        <a:latin typeface="Tw Cen MT" panose="020B0602020104020603" pitchFamily="34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effectLst/>
                          <a:latin typeface="Tw Cen MT" panose="020B0602020104020603" pitchFamily="34" charset="0"/>
                          <a:ea typeface="Calibri"/>
                          <a:cs typeface="Times New Roman" pitchFamily="18" charset="0"/>
                        </a:rPr>
                        <a:t>.39*</a:t>
                      </a:r>
                      <a:endParaRPr lang="en-US" sz="1500" dirty="0">
                        <a:effectLst/>
                        <a:latin typeface="Tw Cen MT" panose="020B0602020104020603" pitchFamily="34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7376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  <a:ea typeface="MS PGothic" pitchFamily="34" charset="-128"/>
                          <a:cs typeface="Times New Roman" pitchFamily="18" charset="0"/>
                        </a:rPr>
                        <a:t>Engagement</a:t>
                      </a:r>
                    </a:p>
                  </a:txBody>
                  <a:tcPr marL="19050" marR="19050" marT="19050" marB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effectLst/>
                          <a:latin typeface="Tw Cen MT" panose="020B0602020104020603" pitchFamily="34" charset="0"/>
                          <a:ea typeface="Calibri"/>
                          <a:cs typeface="Times New Roman" pitchFamily="18" charset="0"/>
                        </a:rPr>
                        <a:t>-.68***</a:t>
                      </a:r>
                      <a:endParaRPr lang="en-US" sz="1500" dirty="0">
                        <a:effectLst/>
                        <a:latin typeface="Tw Cen MT" panose="020B0602020104020603" pitchFamily="34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effectLst/>
                          <a:latin typeface="Tw Cen MT" panose="020B0602020104020603" pitchFamily="34" charset="0"/>
                          <a:ea typeface="Calibri"/>
                          <a:cs typeface="Times New Roman" pitchFamily="18" charset="0"/>
                        </a:rPr>
                        <a:t>-.69***</a:t>
                      </a:r>
                      <a:endParaRPr lang="en-US" sz="1500" dirty="0">
                        <a:effectLst/>
                        <a:latin typeface="Tw Cen MT" panose="020B0602020104020603" pitchFamily="34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effectLst/>
                          <a:latin typeface="Tw Cen MT" panose="020B0602020104020603" pitchFamily="34" charset="0"/>
                          <a:ea typeface="Calibri"/>
                          <a:cs typeface="Times New Roman" pitchFamily="18" charset="0"/>
                        </a:rPr>
                        <a:t>.73***</a:t>
                      </a:r>
                      <a:endParaRPr lang="en-US" sz="1500" dirty="0">
                        <a:effectLst/>
                        <a:latin typeface="Tw Cen MT" panose="020B0602020104020603" pitchFamily="34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effectLst/>
                          <a:latin typeface="Tw Cen MT" panose="020B0602020104020603" pitchFamily="34" charset="0"/>
                          <a:ea typeface="Calibri"/>
                          <a:cs typeface="Times New Roman" pitchFamily="18" charset="0"/>
                        </a:rPr>
                        <a:t>.72***</a:t>
                      </a:r>
                      <a:endParaRPr lang="en-US" sz="1500" dirty="0">
                        <a:effectLst/>
                        <a:latin typeface="Tw Cen MT" panose="020B0602020104020603" pitchFamily="34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effectLst/>
                          <a:latin typeface="Tw Cen MT" panose="020B0602020104020603" pitchFamily="34" charset="0"/>
                          <a:ea typeface="Calibri"/>
                          <a:cs typeface="Times New Roman" pitchFamily="18" charset="0"/>
                        </a:rPr>
                        <a:t>.79***</a:t>
                      </a:r>
                      <a:endParaRPr lang="en-US" sz="1500" dirty="0">
                        <a:effectLst/>
                        <a:latin typeface="Tw Cen MT" panose="020B0602020104020603" pitchFamily="34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effectLst/>
                          <a:latin typeface="Tw Cen MT" panose="020B0602020104020603" pitchFamily="34" charset="0"/>
                          <a:ea typeface="Calibri"/>
                          <a:cs typeface="Times New Roman" pitchFamily="18" charset="0"/>
                        </a:rPr>
                        <a:t>.78***</a:t>
                      </a:r>
                      <a:endParaRPr lang="en-US" sz="1500" dirty="0">
                        <a:effectLst/>
                        <a:latin typeface="Tw Cen MT" panose="020B0602020104020603" pitchFamily="34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7376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  <a:ea typeface="MS PGothic" pitchFamily="34" charset="-128"/>
                          <a:cs typeface="Times New Roman" pitchFamily="18" charset="0"/>
                        </a:rPr>
                        <a:t>Bullying </a:t>
                      </a:r>
                      <a:r>
                        <a:rPr kumimoji="0" lang="en-US" sz="15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  <a:ea typeface="MS PGothic" pitchFamily="34" charset="-128"/>
                          <a:cs typeface="Times New Roman" pitchFamily="18" charset="0"/>
                        </a:rPr>
                        <a:t>Schoolwide</a:t>
                      </a: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MS PGothic" pitchFamily="34" charset="-128"/>
                        <a:cs typeface="Times New Roman" pitchFamily="18" charset="0"/>
                      </a:endParaRPr>
                    </a:p>
                  </a:txBody>
                  <a:tcPr marL="19050" marR="19050" marT="19050" marB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effectLst/>
                          <a:latin typeface="Tw Cen MT" panose="020B0602020104020603" pitchFamily="34" charset="0"/>
                          <a:ea typeface="Calibri"/>
                          <a:cs typeface="Times New Roman" pitchFamily="18" charset="0"/>
                        </a:rPr>
                        <a:t>.66***</a:t>
                      </a:r>
                      <a:endParaRPr lang="en-US" sz="1500" dirty="0">
                        <a:effectLst/>
                        <a:latin typeface="Tw Cen MT" panose="020B0602020104020603" pitchFamily="34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effectLst/>
                          <a:latin typeface="Tw Cen MT" panose="020B0602020104020603" pitchFamily="34" charset="0"/>
                          <a:ea typeface="Calibri"/>
                          <a:cs typeface="Times New Roman" pitchFamily="18" charset="0"/>
                        </a:rPr>
                        <a:t>.36*</a:t>
                      </a:r>
                      <a:endParaRPr lang="en-US" sz="1500" dirty="0">
                        <a:effectLst/>
                        <a:latin typeface="Tw Cen MT" panose="020B0602020104020603" pitchFamily="34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effectLst/>
                          <a:latin typeface="Tw Cen MT" panose="020B0602020104020603" pitchFamily="34" charset="0"/>
                          <a:ea typeface="Calibri"/>
                          <a:cs typeface="Times New Roman" pitchFamily="18" charset="0"/>
                        </a:rPr>
                        <a:t>-.69***</a:t>
                      </a:r>
                      <a:endParaRPr lang="en-US" sz="1500" dirty="0">
                        <a:effectLst/>
                        <a:latin typeface="Tw Cen MT" panose="020B0602020104020603" pitchFamily="34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effectLst/>
                          <a:latin typeface="Tw Cen MT" panose="020B0602020104020603" pitchFamily="34" charset="0"/>
                          <a:ea typeface="Calibri"/>
                          <a:cs typeface="Times New Roman" pitchFamily="18" charset="0"/>
                        </a:rPr>
                        <a:t>-.54*8*</a:t>
                      </a:r>
                      <a:endParaRPr lang="en-US" sz="1500" dirty="0">
                        <a:effectLst/>
                        <a:latin typeface="Tw Cen MT" panose="020B0602020104020603" pitchFamily="34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effectLst/>
                          <a:latin typeface="Tw Cen MT" panose="020B0602020104020603" pitchFamily="34" charset="0"/>
                          <a:ea typeface="Calibri"/>
                          <a:cs typeface="Times New Roman" pitchFamily="18" charset="0"/>
                        </a:rPr>
                        <a:t>-.79***</a:t>
                      </a:r>
                      <a:endParaRPr lang="en-US" sz="1500" dirty="0">
                        <a:effectLst/>
                        <a:latin typeface="Tw Cen MT" panose="020B0602020104020603" pitchFamily="34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effectLst/>
                          <a:latin typeface="Tw Cen MT" panose="020B0602020104020603" pitchFamily="34" charset="0"/>
                          <a:ea typeface="Calibri"/>
                          <a:cs typeface="Times New Roman" pitchFamily="18" charset="0"/>
                        </a:rPr>
                        <a:t>-.54**</a:t>
                      </a:r>
                      <a:endParaRPr lang="en-US" sz="1500" dirty="0">
                        <a:effectLst/>
                        <a:latin typeface="Tw Cen MT" panose="020B0602020104020603" pitchFamily="34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7376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  <a:ea typeface="MS PGothic" pitchFamily="34" charset="-128"/>
                          <a:cs typeface="Times New Roman" pitchFamily="18" charset="0"/>
                        </a:rPr>
                        <a:t>Teacher-Home Communication</a:t>
                      </a:r>
                    </a:p>
                  </a:txBody>
                  <a:tcPr marL="19050" marR="19050" marT="19050" marB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effectLst/>
                          <a:latin typeface="Tw Cen MT" panose="020B0602020104020603" pitchFamily="34" charset="0"/>
                          <a:ea typeface="Calibri"/>
                          <a:cs typeface="Times New Roman" pitchFamily="18" charset="0"/>
                        </a:rPr>
                        <a:t>-.59***</a:t>
                      </a:r>
                      <a:endParaRPr lang="en-US" sz="1500" dirty="0">
                        <a:effectLst/>
                        <a:latin typeface="Tw Cen MT" panose="020B0602020104020603" pitchFamily="34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effectLst/>
                          <a:latin typeface="Tw Cen MT" panose="020B0602020104020603" pitchFamily="34" charset="0"/>
                          <a:ea typeface="Calibri"/>
                          <a:cs typeface="Times New Roman" pitchFamily="18" charset="0"/>
                        </a:rPr>
                        <a:t>-.54***</a:t>
                      </a:r>
                      <a:endParaRPr lang="en-US" sz="1500" dirty="0">
                        <a:effectLst/>
                        <a:latin typeface="Tw Cen MT" panose="020B0602020104020603" pitchFamily="34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effectLst/>
                          <a:latin typeface="Tw Cen MT" panose="020B0602020104020603" pitchFamily="34" charset="0"/>
                          <a:ea typeface="Calibri"/>
                          <a:cs typeface="Times New Roman" pitchFamily="18" charset="0"/>
                        </a:rPr>
                        <a:t>.66***</a:t>
                      </a:r>
                      <a:endParaRPr lang="en-US" sz="1500" dirty="0">
                        <a:effectLst/>
                        <a:latin typeface="Tw Cen MT" panose="020B0602020104020603" pitchFamily="34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effectLst/>
                          <a:latin typeface="Tw Cen MT" panose="020B0602020104020603" pitchFamily="34" charset="0"/>
                          <a:ea typeface="Calibri"/>
                          <a:cs typeface="Times New Roman" pitchFamily="18" charset="0"/>
                        </a:rPr>
                        <a:t>.27</a:t>
                      </a:r>
                      <a:endParaRPr lang="en-US" sz="1500" dirty="0">
                        <a:effectLst/>
                        <a:latin typeface="Tw Cen MT" panose="020B0602020104020603" pitchFamily="34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effectLst/>
                          <a:latin typeface="Tw Cen MT" panose="020B0602020104020603" pitchFamily="34" charset="0"/>
                          <a:ea typeface="Calibri"/>
                          <a:cs typeface="Times New Roman" pitchFamily="18" charset="0"/>
                        </a:rPr>
                        <a:t>.70***</a:t>
                      </a:r>
                      <a:endParaRPr lang="en-US" sz="1500" dirty="0">
                        <a:effectLst/>
                        <a:latin typeface="Tw Cen MT" panose="020B0602020104020603" pitchFamily="34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effectLst/>
                          <a:latin typeface="Tw Cen MT" panose="020B0602020104020603" pitchFamily="34" charset="0"/>
                          <a:ea typeface="Calibri"/>
                          <a:cs typeface="Times New Roman" pitchFamily="18" charset="0"/>
                        </a:rPr>
                        <a:t>.32*</a:t>
                      </a:r>
                      <a:endParaRPr lang="en-US" sz="1500" dirty="0">
                        <a:effectLst/>
                        <a:latin typeface="Tw Cen MT" panose="020B0602020104020603" pitchFamily="34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7376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  <a:ea typeface="MS PGothic" pitchFamily="34" charset="-128"/>
                          <a:cs typeface="Times New Roman" pitchFamily="18" charset="0"/>
                        </a:rPr>
                        <a:t>Staff Relations</a:t>
                      </a:r>
                    </a:p>
                  </a:txBody>
                  <a:tcPr marL="19050" marR="19050" marT="19050" marB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effectLst/>
                          <a:latin typeface="Tw Cen MT" panose="020B0602020104020603" pitchFamily="34" charset="0"/>
                          <a:ea typeface="Calibri"/>
                          <a:cs typeface="Times New Roman" pitchFamily="18" charset="0"/>
                        </a:rPr>
                        <a:t>-.36**</a:t>
                      </a:r>
                      <a:endParaRPr lang="en-US" sz="1500" dirty="0">
                        <a:effectLst/>
                        <a:latin typeface="Tw Cen MT" panose="020B0602020104020603" pitchFamily="34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effectLst/>
                          <a:latin typeface="Tw Cen MT" panose="020B0602020104020603" pitchFamily="34" charset="0"/>
                          <a:ea typeface="Calibri"/>
                          <a:cs typeface="Times New Roman" pitchFamily="18" charset="0"/>
                        </a:rPr>
                        <a:t>-.34*</a:t>
                      </a:r>
                      <a:endParaRPr lang="en-US" sz="1500" dirty="0">
                        <a:effectLst/>
                        <a:latin typeface="Tw Cen MT" panose="020B0602020104020603" pitchFamily="34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effectLst/>
                          <a:latin typeface="Tw Cen MT" panose="020B0602020104020603" pitchFamily="34" charset="0"/>
                          <a:ea typeface="Calibri"/>
                          <a:cs typeface="Times New Roman" pitchFamily="18" charset="0"/>
                        </a:rPr>
                        <a:t>.40***</a:t>
                      </a:r>
                      <a:endParaRPr lang="en-US" sz="1500" dirty="0">
                        <a:effectLst/>
                        <a:latin typeface="Tw Cen MT" panose="020B0602020104020603" pitchFamily="34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effectLst/>
                          <a:latin typeface="Tw Cen MT" panose="020B0602020104020603" pitchFamily="34" charset="0"/>
                          <a:ea typeface="Calibri"/>
                          <a:cs typeface="Times New Roman" pitchFamily="18" charset="0"/>
                        </a:rPr>
                        <a:t>.05</a:t>
                      </a:r>
                      <a:endParaRPr lang="en-US" sz="1500" dirty="0">
                        <a:effectLst/>
                        <a:latin typeface="Tw Cen MT" panose="020B0602020104020603" pitchFamily="34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smtClean="0">
                          <a:effectLst/>
                          <a:latin typeface="Tw Cen MT" panose="020B0602020104020603" pitchFamily="34" charset="0"/>
                          <a:ea typeface="Calibri"/>
                          <a:cs typeface="Times New Roman" pitchFamily="18" charset="0"/>
                        </a:rPr>
                        <a:t>.48***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effectLst/>
                          <a:latin typeface="Tw Cen MT" panose="020B0602020104020603" pitchFamily="34" charset="0"/>
                          <a:ea typeface="Calibri"/>
                          <a:cs typeface="Times New Roman" pitchFamily="18" charset="0"/>
                        </a:rPr>
                        <a:t>.15</a:t>
                      </a:r>
                      <a:endParaRPr lang="en-US" sz="1500" dirty="0">
                        <a:effectLst/>
                        <a:latin typeface="Tw Cen MT" panose="020B0602020104020603" pitchFamily="34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7376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MS PGothic" pitchFamily="34" charset="-128"/>
                          <a:cs typeface="Times New Roman" pitchFamily="18" charset="0"/>
                        </a:rPr>
                        <a:t>Total Climate</a:t>
                      </a:r>
                    </a:p>
                  </a:txBody>
                  <a:tcPr marL="19050" marR="19050" marT="19050" marB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effectLst/>
                          <a:latin typeface="Tw Cen MT" panose="020B0602020104020603" pitchFamily="34" charset="0"/>
                          <a:ea typeface="Calibri"/>
                          <a:cs typeface="Times New Roman" pitchFamily="18" charset="0"/>
                        </a:rPr>
                        <a:t>-.64***</a:t>
                      </a:r>
                      <a:endParaRPr lang="en-US" sz="1500" dirty="0">
                        <a:effectLst/>
                        <a:latin typeface="Tw Cen MT" panose="020B0602020104020603" pitchFamily="34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effectLst/>
                          <a:latin typeface="Tw Cen MT" panose="020B0602020104020603" pitchFamily="34" charset="0"/>
                          <a:ea typeface="Calibri"/>
                          <a:cs typeface="Times New Roman" pitchFamily="18" charset="0"/>
                        </a:rPr>
                        <a:t>-.60***</a:t>
                      </a:r>
                      <a:endParaRPr lang="en-US" sz="1500" dirty="0">
                        <a:effectLst/>
                        <a:latin typeface="Tw Cen MT" panose="020B0602020104020603" pitchFamily="34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effectLst/>
                          <a:latin typeface="Tw Cen MT" panose="020B0602020104020603" pitchFamily="34" charset="0"/>
                          <a:ea typeface="Calibri"/>
                          <a:cs typeface="Times New Roman" pitchFamily="18" charset="0"/>
                        </a:rPr>
                        <a:t>.70***</a:t>
                      </a:r>
                      <a:endParaRPr lang="en-US" sz="1500" dirty="0">
                        <a:effectLst/>
                        <a:latin typeface="Tw Cen MT" panose="020B0602020104020603" pitchFamily="34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effectLst/>
                          <a:latin typeface="Tw Cen MT" panose="020B0602020104020603" pitchFamily="34" charset="0"/>
                          <a:ea typeface="Calibri"/>
                          <a:cs typeface="Times New Roman" pitchFamily="18" charset="0"/>
                        </a:rPr>
                        <a:t>.48***</a:t>
                      </a:r>
                      <a:endParaRPr lang="en-US" sz="1500" dirty="0">
                        <a:effectLst/>
                        <a:latin typeface="Tw Cen MT" panose="020B0602020104020603" pitchFamily="34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effectLst/>
                          <a:latin typeface="Tw Cen MT" panose="020B0602020104020603" pitchFamily="34" charset="0"/>
                          <a:ea typeface="Calibri"/>
                          <a:cs typeface="Times New Roman" pitchFamily="18" charset="0"/>
                        </a:rPr>
                        <a:t>.77***</a:t>
                      </a:r>
                      <a:endParaRPr lang="en-US" sz="1500" dirty="0">
                        <a:effectLst/>
                        <a:latin typeface="Tw Cen MT" panose="020B0602020104020603" pitchFamily="34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effectLst/>
                          <a:latin typeface="Tw Cen MT" panose="020B0602020104020603" pitchFamily="34" charset="0"/>
                          <a:ea typeface="Calibri"/>
                          <a:cs typeface="Times New Roman" pitchFamily="18" charset="0"/>
                        </a:rPr>
                        <a:t>.54***</a:t>
                      </a:r>
                      <a:endParaRPr lang="en-US" sz="1500" dirty="0">
                        <a:effectLst/>
                        <a:latin typeface="Tw Cen MT" panose="020B0602020104020603" pitchFamily="34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44283">
                <a:tc gridSpan="7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MS PGothic" pitchFamily="34" charset="-128"/>
                          <a:cs typeface="Times New Roman" pitchFamily="18" charset="0"/>
                        </a:rPr>
                        <a:t>N= 77 Elementary schools; 37 Middle and High Schools. *</a:t>
                      </a:r>
                      <a:r>
                        <a:rPr kumimoji="0" lang="en-US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MS PGothic" pitchFamily="34" charset="-128"/>
                          <a:cs typeface="Times New Roman" pitchFamily="18" charset="0"/>
                        </a:rPr>
                        <a:t>p 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MS PGothic" pitchFamily="34" charset="-128"/>
                          <a:cs typeface="Times New Roman" pitchFamily="18" charset="0"/>
                        </a:rPr>
                        <a:t>&lt;.05, **</a:t>
                      </a:r>
                      <a:r>
                        <a:rPr kumimoji="0" lang="en-US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MS PGothic" pitchFamily="34" charset="-128"/>
                          <a:cs typeface="Times New Roman" pitchFamily="18" charset="0"/>
                        </a:rPr>
                        <a:t>p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MS PGothic" pitchFamily="34" charset="-128"/>
                          <a:cs typeface="Times New Roman" pitchFamily="18" charset="0"/>
                        </a:rPr>
                        <a:t> &lt; .01, **</a:t>
                      </a:r>
                      <a:r>
                        <a:rPr kumimoji="0" lang="en-US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MS PGothic" pitchFamily="34" charset="-128"/>
                          <a:cs typeface="Times New Roman" pitchFamily="18" charset="0"/>
                        </a:rPr>
                        <a:t>p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MS PGothic" pitchFamily="34" charset="-128"/>
                          <a:cs typeface="Times New Roman" pitchFamily="18" charset="0"/>
                        </a:rPr>
                        <a:t> &lt; .001; one-tailed</a:t>
                      </a:r>
                    </a:p>
                  </a:txBody>
                  <a:tcPr marL="19050" marR="19050" marT="19050" marB="190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46729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4"/>
          <p:cNvSpPr>
            <a:spLocks noGrp="1"/>
          </p:cNvSpPr>
          <p:nvPr>
            <p:ph type="title"/>
          </p:nvPr>
        </p:nvSpPr>
        <p:spPr>
          <a:xfrm>
            <a:off x="0" y="-121920"/>
            <a:ext cx="9144000" cy="1143000"/>
          </a:xfrm>
        </p:spPr>
        <p:txBody>
          <a:bodyPr/>
          <a:lstStyle/>
          <a:p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0"/>
                <a:cs typeface="Times New Roman" pitchFamily="29" charset="0"/>
              </a:rPr>
              <a:t>Evidence of Concurrent Validity </a:t>
            </a:r>
            <a:b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0"/>
                <a:cs typeface="Times New Roman" pitchFamily="29" charset="0"/>
              </a:rPr>
            </a:br>
            <a:r>
              <a:rPr 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0"/>
                <a:cs typeface="Times New Roman" pitchFamily="29" charset="0"/>
              </a:rPr>
              <a:t>   Student Survey</a:t>
            </a: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0"/>
                <a:cs typeface="Times New Roman" pitchFamily="29" charset="0"/>
              </a:rPr>
              <a:t>: Positive, Punitive, SEL Techniques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7199" y="6172200"/>
            <a:ext cx="3352801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School Climate Workshop, 5/23/12</a:t>
            </a:r>
            <a:endParaRPr lang="en-US" dirty="0"/>
          </a:p>
        </p:txBody>
      </p:sp>
      <p:graphicFrame>
        <p:nvGraphicFramePr>
          <p:cNvPr id="7" name="Group 5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4743197"/>
              </p:ext>
            </p:extLst>
          </p:nvPr>
        </p:nvGraphicFramePr>
        <p:xfrm>
          <a:off x="76200" y="990600"/>
          <a:ext cx="8991599" cy="5576406"/>
        </p:xfrm>
        <a:graphic>
          <a:graphicData uri="http://schemas.openxmlformats.org/drawingml/2006/table">
            <a:tbl>
              <a:tblPr/>
              <a:tblGrid>
                <a:gridCol w="2116369"/>
                <a:gridCol w="1007153"/>
                <a:gridCol w="1142067"/>
                <a:gridCol w="1197079"/>
                <a:gridCol w="1365965"/>
                <a:gridCol w="1028872"/>
                <a:gridCol w="1134094"/>
              </a:tblGrid>
              <a:tr h="40039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MS PGothic" pitchFamily="34" charset="-128"/>
                      </a:endParaRPr>
                    </a:p>
                  </a:txBody>
                  <a:tcPr marL="19050" marR="19050" marT="19050" marB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  <a:ea typeface="MS PGothic" pitchFamily="34" charset="-128"/>
                        </a:rPr>
                        <a:t>Positive</a:t>
                      </a:r>
                    </a:p>
                  </a:txBody>
                  <a:tcPr marL="19050" marR="19050" marT="19050" marB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  <a:ea typeface="MS PGothic" pitchFamily="34" charset="-128"/>
                        </a:rPr>
                        <a:t>Punitive</a:t>
                      </a:r>
                    </a:p>
                  </a:txBody>
                  <a:tcPr marL="19050" marR="19050" marT="19050" marB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  <a:ea typeface="MS PGothic" pitchFamily="34" charset="-128"/>
                        </a:rPr>
                        <a:t>SEL</a:t>
                      </a:r>
                    </a:p>
                  </a:txBody>
                  <a:tcPr marL="19050" marR="19050" marT="19050" marB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29" charset="0"/>
                        <a:ea typeface="MS PGothic" pitchFamily="34" charset="-128"/>
                      </a:endParaRPr>
                    </a:p>
                  </a:txBody>
                  <a:tcPr marL="19050" marR="19050" marT="19050" marB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85D"/>
                    </a:solidFill>
                  </a:tcPr>
                </a:tc>
              </a:tr>
              <a:tr h="4320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MS PGothic" pitchFamily="34" charset="-128"/>
                      </a:endParaRPr>
                    </a:p>
                  </a:txBody>
                  <a:tcPr marL="19050" marR="19050" marT="19050" marB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  <a:ea typeface="MS PGothic" pitchFamily="34" charset="-128"/>
                        </a:rPr>
                        <a:t>Elementary</a:t>
                      </a:r>
                    </a:p>
                  </a:txBody>
                  <a:tcPr marL="19050" marR="19050" marT="19050" marB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  <a:ea typeface="MS PGothic" pitchFamily="34" charset="-128"/>
                        </a:rPr>
                        <a:t>Middle/High</a:t>
                      </a:r>
                    </a:p>
                  </a:txBody>
                  <a:tcPr marL="19050" marR="19050" marT="19050" marB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  <a:ea typeface="MS PGothic" pitchFamily="34" charset="-128"/>
                        </a:rPr>
                        <a:t>Elementary</a:t>
                      </a:r>
                    </a:p>
                  </a:txBody>
                  <a:tcPr marL="19050" marR="19050" marT="19050" marB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  <a:ea typeface="MS PGothic" pitchFamily="34" charset="-128"/>
                        </a:rPr>
                        <a:t>Middle/High</a:t>
                      </a:r>
                    </a:p>
                  </a:txBody>
                  <a:tcPr marL="19050" marR="19050" marT="19050" marB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  <a:ea typeface="MS PGothic" pitchFamily="34" charset="-128"/>
                        </a:rPr>
                        <a:t>Elementary</a:t>
                      </a:r>
                    </a:p>
                  </a:txBody>
                  <a:tcPr marL="19050" marR="19050" marT="19050" marB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  <a:ea typeface="MS PGothic" pitchFamily="34" charset="-128"/>
                        </a:rPr>
                        <a:t>Middle/High</a:t>
                      </a:r>
                    </a:p>
                  </a:txBody>
                  <a:tcPr marL="19050" marR="19050" marT="19050" marB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4320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  <a:ea typeface="MS PGothic" pitchFamily="34" charset="-128"/>
                        </a:rPr>
                        <a:t>Teacher-Student Relations</a:t>
                      </a:r>
                    </a:p>
                  </a:txBody>
                  <a:tcPr marL="19050" marR="19050" marT="19050" marB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  <a:ea typeface="MS PGothic" pitchFamily="34" charset="-128"/>
                        </a:rPr>
                        <a:t>.62***</a:t>
                      </a:r>
                    </a:p>
                  </a:txBody>
                  <a:tcPr marL="19050" marR="19050" marT="19050" marB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  <a:ea typeface="MS PGothic" pitchFamily="34" charset="-128"/>
                        </a:rPr>
                        <a:t>.79***</a:t>
                      </a:r>
                    </a:p>
                  </a:txBody>
                  <a:tcPr marL="19050" marR="19050" marT="19050" marB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  <a:ea typeface="MS PGothic" pitchFamily="34" charset="-128"/>
                        </a:rPr>
                        <a:t>-.68***</a:t>
                      </a:r>
                    </a:p>
                  </a:txBody>
                  <a:tcPr marL="19050" marR="19050" marT="19050" marB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  <a:ea typeface="MS PGothic" pitchFamily="34" charset="-128"/>
                        </a:rPr>
                        <a:t>-.20</a:t>
                      </a:r>
                    </a:p>
                  </a:txBody>
                  <a:tcPr marL="19050" marR="19050" marT="19050" marB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  <a:ea typeface="MS PGothic" pitchFamily="34" charset="-128"/>
                        </a:rPr>
                        <a:t>.85***</a:t>
                      </a:r>
                    </a:p>
                  </a:txBody>
                  <a:tcPr marL="19050" marR="19050" marT="19050" marB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  <a:ea typeface="MS PGothic" pitchFamily="34" charset="-128"/>
                        </a:rPr>
                        <a:t>.90***</a:t>
                      </a:r>
                    </a:p>
                  </a:txBody>
                  <a:tcPr marL="19050" marR="19050" marT="19050" marB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320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MS PGothic" pitchFamily="34" charset="-128"/>
                        </a:rPr>
                        <a:t>Student-Student Relations</a:t>
                      </a:r>
                    </a:p>
                  </a:txBody>
                  <a:tcPr marL="19050" marR="19050" marT="19050" marB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  <a:ea typeface="MS PGothic" pitchFamily="34" charset="-128"/>
                        </a:rPr>
                        <a:t>.38***</a:t>
                      </a:r>
                    </a:p>
                  </a:txBody>
                  <a:tcPr marL="19050" marR="19050" marT="19050" marB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w Cen MT" panose="020B0602020104020603" pitchFamily="34" charset="0"/>
                          <a:ea typeface="MS PGothic" pitchFamily="34" charset="-128"/>
                        </a:rPr>
                        <a:t>.18</a:t>
                      </a:r>
                    </a:p>
                  </a:txBody>
                  <a:tcPr marL="19050" marR="19050" marT="19050" marB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  <a:ea typeface="MS PGothic" pitchFamily="34" charset="-128"/>
                        </a:rPr>
                        <a:t>-.84***</a:t>
                      </a:r>
                    </a:p>
                  </a:txBody>
                  <a:tcPr marL="19050" marR="19050" marT="19050" marB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  <a:ea typeface="MS PGothic" pitchFamily="34" charset="-128"/>
                        </a:rPr>
                        <a:t>-.75***</a:t>
                      </a:r>
                    </a:p>
                  </a:txBody>
                  <a:tcPr marL="19050" marR="19050" marT="19050" marB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  <a:ea typeface="MS PGothic" pitchFamily="34" charset="-128"/>
                        </a:rPr>
                        <a:t>.71***</a:t>
                      </a:r>
                    </a:p>
                  </a:txBody>
                  <a:tcPr marL="19050" marR="19050" marT="19050" marB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  <a:ea typeface="MS PGothic" pitchFamily="34" charset="-128"/>
                        </a:rPr>
                        <a:t>.51***</a:t>
                      </a:r>
                    </a:p>
                  </a:txBody>
                  <a:tcPr marL="19050" marR="19050" marT="19050" marB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3599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Geneva" pitchFamily="29" charset="0"/>
                          <a:cs typeface="Geneva" pitchFamily="29" charset="0"/>
                        </a:rPr>
                        <a:t>Respect for Diversity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  <a:ea typeface="MS PGothic" pitchFamily="34" charset="-128"/>
                      </a:endParaRPr>
                    </a:p>
                  </a:txBody>
                  <a:tcPr marL="19050" marR="19050" marT="19050" marB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  <a:ea typeface="MS PGothic" pitchFamily="34" charset="-128"/>
                        </a:rPr>
                        <a:t>.32**</a:t>
                      </a:r>
                    </a:p>
                  </a:txBody>
                  <a:tcPr marL="19050" marR="19050" marT="19050" marB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  <a:ea typeface="MS PGothic" pitchFamily="34" charset="-128"/>
                        </a:rPr>
                        <a:t>.77***</a:t>
                      </a:r>
                    </a:p>
                  </a:txBody>
                  <a:tcPr marL="19050" marR="19050" marT="19050" marB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  <a:ea typeface="MS PGothic" pitchFamily="34" charset="-128"/>
                        </a:rPr>
                        <a:t>-.80***</a:t>
                      </a:r>
                    </a:p>
                  </a:txBody>
                  <a:tcPr marL="19050" marR="19050" marT="19050" marB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  <a:ea typeface="MS PGothic" pitchFamily="34" charset="-128"/>
                        </a:rPr>
                        <a:t>-.16</a:t>
                      </a:r>
                    </a:p>
                  </a:txBody>
                  <a:tcPr marL="19050" marR="19050" marT="19050" marB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  <a:ea typeface="MS PGothic" pitchFamily="34" charset="-128"/>
                        </a:rPr>
                        <a:t>.74***</a:t>
                      </a:r>
                    </a:p>
                  </a:txBody>
                  <a:tcPr marL="19050" marR="19050" marT="19050" marB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  <a:ea typeface="MS PGothic" pitchFamily="34" charset="-128"/>
                        </a:rPr>
                        <a:t>.88***</a:t>
                      </a:r>
                    </a:p>
                  </a:txBody>
                  <a:tcPr marL="19050" marR="19050" marT="19050" marB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MS PGothic" pitchFamily="34" charset="-128"/>
                        </a:rPr>
                        <a:t>School Safety</a:t>
                      </a:r>
                    </a:p>
                  </a:txBody>
                  <a:tcPr marL="19050" marR="19050" marT="19050" marB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  <a:ea typeface="MS PGothic" pitchFamily="34" charset="-128"/>
                        </a:rPr>
                        <a:t>.46***</a:t>
                      </a:r>
                    </a:p>
                  </a:txBody>
                  <a:tcPr marL="19050" marR="19050" marT="19050" marB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  <a:ea typeface="MS PGothic" pitchFamily="34" charset="-128"/>
                        </a:rPr>
                        <a:t>.33*</a:t>
                      </a:r>
                    </a:p>
                  </a:txBody>
                  <a:tcPr marL="19050" marR="19050" marT="19050" marB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  <a:ea typeface="MS PGothic" pitchFamily="34" charset="-128"/>
                        </a:rPr>
                        <a:t>-.75***</a:t>
                      </a:r>
                    </a:p>
                  </a:txBody>
                  <a:tcPr marL="19050" marR="19050" marT="19050" marB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  <a:ea typeface="MS PGothic" pitchFamily="34" charset="-128"/>
                        </a:rPr>
                        <a:t>-.53***</a:t>
                      </a:r>
                    </a:p>
                  </a:txBody>
                  <a:tcPr marL="19050" marR="19050" marT="19050" marB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  <a:ea typeface="MS PGothic" pitchFamily="34" charset="-128"/>
                        </a:rPr>
                        <a:t>.76***</a:t>
                      </a:r>
                    </a:p>
                  </a:txBody>
                  <a:tcPr marL="19050" marR="19050" marT="19050" marB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  <a:ea typeface="MS PGothic" pitchFamily="34" charset="-128"/>
                        </a:rPr>
                        <a:t>.69***</a:t>
                      </a:r>
                    </a:p>
                  </a:txBody>
                  <a:tcPr marL="19050" marR="19050" marT="19050" marB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Geneva" pitchFamily="29" charset="0"/>
                          <a:cs typeface="Geneva" pitchFamily="29" charset="0"/>
                        </a:rPr>
                        <a:t>Clarity of Expectations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  <a:ea typeface="MS PGothic" pitchFamily="34" charset="-128"/>
                      </a:endParaRPr>
                    </a:p>
                  </a:txBody>
                  <a:tcPr marL="19050" marR="19050" marT="19050" marB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  <a:ea typeface="MS PGothic" pitchFamily="34" charset="-128"/>
                        </a:rPr>
                        <a:t>.67***</a:t>
                      </a:r>
                    </a:p>
                  </a:txBody>
                  <a:tcPr marL="19050" marR="19050" marT="19050" marB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  <a:ea typeface="MS PGothic" pitchFamily="34" charset="-128"/>
                        </a:rPr>
                        <a:t>.59***</a:t>
                      </a:r>
                    </a:p>
                  </a:txBody>
                  <a:tcPr marL="19050" marR="19050" marT="19050" marB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  <a:ea typeface="MS PGothic" pitchFamily="34" charset="-128"/>
                        </a:rPr>
                        <a:t>-.63**</a:t>
                      </a:r>
                    </a:p>
                  </a:txBody>
                  <a:tcPr marL="19050" marR="19050" marT="19050" marB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  <a:ea typeface="MS PGothic" pitchFamily="34" charset="-128"/>
                        </a:rPr>
                        <a:t>-.25</a:t>
                      </a:r>
                    </a:p>
                  </a:txBody>
                  <a:tcPr marL="19050" marR="19050" marT="19050" marB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  <a:ea typeface="MS PGothic" pitchFamily="34" charset="-128"/>
                        </a:rPr>
                        <a:t>.89***</a:t>
                      </a:r>
                    </a:p>
                  </a:txBody>
                  <a:tcPr marL="19050" marR="19050" marT="19050" marB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  <a:ea typeface="MS PGothic" pitchFamily="34" charset="-128"/>
                        </a:rPr>
                        <a:t>.87***</a:t>
                      </a:r>
                    </a:p>
                  </a:txBody>
                  <a:tcPr marL="19050" marR="19050" marT="19050" marB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55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MS PGothic" pitchFamily="34" charset="-128"/>
                        </a:rPr>
                        <a:t>Fairness of Rules</a:t>
                      </a:r>
                    </a:p>
                  </a:txBody>
                  <a:tcPr marL="19050" marR="19050" marT="19050" marB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  <a:ea typeface="MS PGothic" pitchFamily="34" charset="-128"/>
                        </a:rPr>
                        <a:t>.60***</a:t>
                      </a:r>
                    </a:p>
                  </a:txBody>
                  <a:tcPr marL="19050" marR="19050" marT="19050" marB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  <a:ea typeface="MS PGothic" pitchFamily="34" charset="-128"/>
                        </a:rPr>
                        <a:t>.71***</a:t>
                      </a:r>
                    </a:p>
                  </a:txBody>
                  <a:tcPr marL="19050" marR="19050" marT="19050" marB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  <a:ea typeface="MS PGothic" pitchFamily="34" charset="-128"/>
                        </a:rPr>
                        <a:t>-.65***</a:t>
                      </a:r>
                    </a:p>
                  </a:txBody>
                  <a:tcPr marL="19050" marR="19050" marT="19050" marB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  <a:ea typeface="MS PGothic" pitchFamily="34" charset="-128"/>
                        </a:rPr>
                        <a:t>-.32*</a:t>
                      </a:r>
                    </a:p>
                  </a:txBody>
                  <a:tcPr marL="19050" marR="19050" marT="19050" marB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  <a:ea typeface="MS PGothic" pitchFamily="34" charset="-128"/>
                        </a:rPr>
                        <a:t>.84***</a:t>
                      </a:r>
                    </a:p>
                  </a:txBody>
                  <a:tcPr marL="19050" marR="19050" marT="19050" marB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  <a:ea typeface="MS PGothic" pitchFamily="34" charset="-128"/>
                        </a:rPr>
                        <a:t>.79***</a:t>
                      </a:r>
                    </a:p>
                  </a:txBody>
                  <a:tcPr marL="19050" marR="19050" marT="19050" marB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MS PGothic" pitchFamily="34" charset="-128"/>
                        </a:rPr>
                        <a:t>Engagement</a:t>
                      </a:r>
                    </a:p>
                  </a:txBody>
                  <a:tcPr marL="19050" marR="19050" marT="19050" marB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  <a:ea typeface="MS PGothic" pitchFamily="34" charset="-128"/>
                        </a:rPr>
                        <a:t>.62***</a:t>
                      </a:r>
                    </a:p>
                  </a:txBody>
                  <a:tcPr marL="19050" marR="19050" marT="19050" marB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  <a:ea typeface="MS PGothic" pitchFamily="34" charset="-128"/>
                        </a:rPr>
                        <a:t>.71***</a:t>
                      </a:r>
                    </a:p>
                  </a:txBody>
                  <a:tcPr marL="19050" marR="19050" marT="19050" marB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  <a:ea typeface="MS PGothic" pitchFamily="34" charset="-128"/>
                        </a:rPr>
                        <a:t>-.63***</a:t>
                      </a:r>
                    </a:p>
                  </a:txBody>
                  <a:tcPr marL="19050" marR="19050" marT="19050" marB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  <a:ea typeface="MS PGothic" pitchFamily="34" charset="-128"/>
                        </a:rPr>
                        <a:t>-.26</a:t>
                      </a:r>
                    </a:p>
                  </a:txBody>
                  <a:tcPr marL="19050" marR="19050" marT="19050" marB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  <a:ea typeface="MS PGothic" pitchFamily="34" charset="-128"/>
                        </a:rPr>
                        <a:t>.81***</a:t>
                      </a:r>
                    </a:p>
                  </a:txBody>
                  <a:tcPr marL="19050" marR="19050" marT="19050" marB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  <a:ea typeface="MS PGothic" pitchFamily="34" charset="-128"/>
                        </a:rPr>
                        <a:t>.91***</a:t>
                      </a:r>
                    </a:p>
                  </a:txBody>
                  <a:tcPr marL="19050" marR="19050" marT="19050" marB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30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MS PGothic" pitchFamily="34" charset="-128"/>
                        </a:rPr>
                        <a:t>Bullying School-wide</a:t>
                      </a:r>
                    </a:p>
                  </a:txBody>
                  <a:tcPr marL="19050" marR="19050" marT="19050" marB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w Cen MT" panose="020B0602020104020603" pitchFamily="34" charset="0"/>
                          <a:ea typeface="MS PGothic" pitchFamily="34" charset="-128"/>
                        </a:rPr>
                        <a:t>-.11</a:t>
                      </a:r>
                    </a:p>
                  </a:txBody>
                  <a:tcPr marL="19050" marR="19050" marT="19050" marB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w Cen MT" panose="020B0602020104020603" pitchFamily="34" charset="0"/>
                          <a:ea typeface="MS PGothic" pitchFamily="34" charset="-128"/>
                        </a:rPr>
                        <a:t>.16</a:t>
                      </a:r>
                    </a:p>
                  </a:txBody>
                  <a:tcPr marL="19050" marR="19050" marT="19050" marB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  <a:ea typeface="MS PGothic" pitchFamily="34" charset="-128"/>
                        </a:rPr>
                        <a:t>.94***</a:t>
                      </a:r>
                    </a:p>
                  </a:txBody>
                  <a:tcPr marL="19050" marR="19050" marT="19050" marB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  <a:ea typeface="MS PGothic" pitchFamily="34" charset="-128"/>
                        </a:rPr>
                        <a:t>.81***</a:t>
                      </a:r>
                    </a:p>
                  </a:txBody>
                  <a:tcPr marL="19050" marR="19050" marT="19050" marB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  <a:ea typeface="MS PGothic" pitchFamily="34" charset="-128"/>
                        </a:rPr>
                        <a:t>-.58***</a:t>
                      </a:r>
                    </a:p>
                  </a:txBody>
                  <a:tcPr marL="19050" marR="19050" marT="19050" marB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w Cen MT" panose="020B0602020104020603" pitchFamily="34" charset="0"/>
                          <a:ea typeface="MS PGothic" pitchFamily="34" charset="-128"/>
                        </a:rPr>
                        <a:t>-.15</a:t>
                      </a:r>
                    </a:p>
                  </a:txBody>
                  <a:tcPr marL="19050" marR="19050" marT="19050" marB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MS PGothic" pitchFamily="34" charset="-128"/>
                        </a:rPr>
                        <a:t>Total Climate</a:t>
                      </a:r>
                    </a:p>
                  </a:txBody>
                  <a:tcPr marL="19050" marR="19050" marT="19050" marB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  <a:ea typeface="MS PGothic" pitchFamily="34" charset="-128"/>
                        </a:rPr>
                        <a:t>.48***</a:t>
                      </a:r>
                    </a:p>
                  </a:txBody>
                  <a:tcPr marL="19050" marR="19050" marT="19050" marB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  <a:ea typeface="MS PGothic" pitchFamily="34" charset="-128"/>
                        </a:rPr>
                        <a:t>.54***</a:t>
                      </a:r>
                    </a:p>
                  </a:txBody>
                  <a:tcPr marL="19050" marR="19050" marT="19050" marB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  <a:ea typeface="MS PGothic" pitchFamily="34" charset="-128"/>
                        </a:rPr>
                        <a:t>-.87***</a:t>
                      </a:r>
                    </a:p>
                  </a:txBody>
                  <a:tcPr marL="19050" marR="19050" marT="19050" marB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  <a:ea typeface="MS PGothic" pitchFamily="34" charset="-128"/>
                        </a:rPr>
                        <a:t>-.52***</a:t>
                      </a:r>
                    </a:p>
                  </a:txBody>
                  <a:tcPr marL="19050" marR="19050" marT="19050" marB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  <a:ea typeface="MS PGothic" pitchFamily="34" charset="-128"/>
                        </a:rPr>
                        <a:t>.84***</a:t>
                      </a:r>
                    </a:p>
                  </a:txBody>
                  <a:tcPr marL="19050" marR="19050" marT="19050" marB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  <a:ea typeface="MS PGothic" pitchFamily="34" charset="-128"/>
                        </a:rPr>
                        <a:t>.82***</a:t>
                      </a:r>
                    </a:p>
                  </a:txBody>
                  <a:tcPr marL="19050" marR="19050" marT="19050" marB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  <a:ea typeface="MS PGothic" pitchFamily="34" charset="-128"/>
                        </a:rPr>
                        <a:t>% Suspensions</a:t>
                      </a:r>
                    </a:p>
                  </a:txBody>
                  <a:tcPr marL="19050" marR="19050" marT="19050" marB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w Cen MT" panose="020B0602020104020603" pitchFamily="34" charset="0"/>
                          <a:ea typeface="MS PGothic" pitchFamily="34" charset="-128"/>
                        </a:rPr>
                        <a:t>-.19*</a:t>
                      </a:r>
                    </a:p>
                  </a:txBody>
                  <a:tcPr marL="19050" marR="19050" marT="19050" marB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w Cen MT" panose="020B0602020104020603" pitchFamily="34" charset="0"/>
                          <a:ea typeface="MS PGothic" pitchFamily="34" charset="-128"/>
                        </a:rPr>
                        <a:t>-.01</a:t>
                      </a:r>
                    </a:p>
                  </a:txBody>
                  <a:tcPr marL="19050" marR="19050" marT="19050" marB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  <a:ea typeface="MS PGothic" pitchFamily="34" charset="-128"/>
                        </a:rPr>
                        <a:t>.57***</a:t>
                      </a:r>
                    </a:p>
                  </a:txBody>
                  <a:tcPr marL="19050" marR="19050" marT="19050" marB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  <a:ea typeface="MS PGothic" pitchFamily="34" charset="-128"/>
                        </a:rPr>
                        <a:t>.57***</a:t>
                      </a:r>
                    </a:p>
                  </a:txBody>
                  <a:tcPr marL="19050" marR="19050" marT="19050" marB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  <a:ea typeface="MS PGothic" pitchFamily="34" charset="-128"/>
                        </a:rPr>
                        <a:t>-.48***</a:t>
                      </a:r>
                    </a:p>
                  </a:txBody>
                  <a:tcPr marL="19050" marR="19050" marT="19050" marB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  <a:ea typeface="MS PGothic" pitchFamily="34" charset="-128"/>
                        </a:rPr>
                        <a:t>-.35*</a:t>
                      </a:r>
                    </a:p>
                  </a:txBody>
                  <a:tcPr marL="19050" marR="19050" marT="19050" marB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0039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  <a:ea typeface="MS PGothic" pitchFamily="34" charset="-128"/>
                        </a:rPr>
                        <a:t>% Passing ELA</a:t>
                      </a:r>
                    </a:p>
                  </a:txBody>
                  <a:tcPr marL="19050" marR="19050" marT="19050" marB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w Cen MT" panose="020B0602020104020603" pitchFamily="34" charset="0"/>
                          <a:ea typeface="MS PGothic" pitchFamily="34" charset="-128"/>
                        </a:rPr>
                        <a:t>-.03</a:t>
                      </a:r>
                    </a:p>
                  </a:txBody>
                  <a:tcPr marL="19050" marR="19050" marT="19050" marB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w Cen MT" panose="020B0602020104020603" pitchFamily="34" charset="0"/>
                          <a:ea typeface="MS PGothic" pitchFamily="34" charset="-128"/>
                        </a:rPr>
                        <a:t>-.16</a:t>
                      </a:r>
                    </a:p>
                  </a:txBody>
                  <a:tcPr marL="19050" marR="19050" marT="19050" marB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  <a:ea typeface="MS PGothic" pitchFamily="34" charset="-128"/>
                        </a:rPr>
                        <a:t>-.71***</a:t>
                      </a:r>
                    </a:p>
                  </a:txBody>
                  <a:tcPr marL="19050" marR="19050" marT="19050" marB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  <a:ea typeface="MS PGothic" pitchFamily="34" charset="-128"/>
                        </a:rPr>
                        <a:t>-.63***</a:t>
                      </a:r>
                    </a:p>
                  </a:txBody>
                  <a:tcPr marL="19050" marR="19050" marT="19050" marB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  <a:ea typeface="MS PGothic" pitchFamily="34" charset="-128"/>
                        </a:rPr>
                        <a:t>.41***</a:t>
                      </a:r>
                    </a:p>
                  </a:txBody>
                  <a:tcPr marL="19050" marR="19050" marT="19050" marB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  <a:ea typeface="MS PGothic" pitchFamily="34" charset="-128"/>
                        </a:rPr>
                        <a:t>.25</a:t>
                      </a:r>
                    </a:p>
                  </a:txBody>
                  <a:tcPr marL="19050" marR="19050" marT="19050" marB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0039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MS PGothic" pitchFamily="34" charset="-128"/>
                        </a:rPr>
                        <a:t>% Passing Math</a:t>
                      </a:r>
                    </a:p>
                  </a:txBody>
                  <a:tcPr marL="19050" marR="19050" marT="19050" marB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w Cen MT" panose="020B0602020104020603" pitchFamily="34" charset="0"/>
                          <a:ea typeface="MS PGothic" pitchFamily="34" charset="-128"/>
                        </a:rPr>
                        <a:t>.11</a:t>
                      </a:r>
                    </a:p>
                  </a:txBody>
                  <a:tcPr marL="19050" marR="19050" marT="19050" marB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w Cen MT" panose="020B0602020104020603" pitchFamily="34" charset="0"/>
                          <a:ea typeface="MS PGothic" pitchFamily="34" charset="-128"/>
                        </a:rPr>
                        <a:t>-.09</a:t>
                      </a:r>
                    </a:p>
                  </a:txBody>
                  <a:tcPr marL="19050" marR="19050" marT="19050" marB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  <a:ea typeface="MS PGothic" pitchFamily="34" charset="-128"/>
                        </a:rPr>
                        <a:t>-.73***</a:t>
                      </a:r>
                    </a:p>
                  </a:txBody>
                  <a:tcPr marL="19050" marR="19050" marT="19050" marB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  <a:ea typeface="MS PGothic" pitchFamily="34" charset="-128"/>
                        </a:rPr>
                        <a:t>-.64***</a:t>
                      </a:r>
                    </a:p>
                  </a:txBody>
                  <a:tcPr marL="19050" marR="19050" marT="19050" marB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  <a:ea typeface="MS PGothic" pitchFamily="34" charset="-128"/>
                        </a:rPr>
                        <a:t>.50***</a:t>
                      </a:r>
                    </a:p>
                  </a:txBody>
                  <a:tcPr marL="19050" marR="19050" marT="19050" marB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  <a:ea typeface="MS PGothic" pitchFamily="34" charset="-128"/>
                        </a:rPr>
                        <a:t>.30*</a:t>
                      </a:r>
                    </a:p>
                  </a:txBody>
                  <a:tcPr marL="19050" marR="19050" marT="19050" marB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01300">
                <a:tc gridSpan="7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MS PGothic" pitchFamily="34" charset="-128"/>
                          <a:cs typeface="Times New Roman" pitchFamily="18" charset="0"/>
                        </a:rPr>
                        <a:t>N= 77 Elementary schools; 37 Middle and High Schools. *</a:t>
                      </a:r>
                      <a:r>
                        <a:rPr kumimoji="0" lang="en-US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MS PGothic" pitchFamily="34" charset="-128"/>
                          <a:cs typeface="Times New Roman" pitchFamily="18" charset="0"/>
                        </a:rPr>
                        <a:t>p 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MS PGothic" pitchFamily="34" charset="-128"/>
                          <a:cs typeface="Times New Roman" pitchFamily="18" charset="0"/>
                        </a:rPr>
                        <a:t>&lt;.05, **</a:t>
                      </a:r>
                      <a:r>
                        <a:rPr kumimoji="0" lang="en-US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MS PGothic" pitchFamily="34" charset="-128"/>
                          <a:cs typeface="Times New Roman" pitchFamily="18" charset="0"/>
                        </a:rPr>
                        <a:t>p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MS PGothic" pitchFamily="34" charset="-128"/>
                          <a:cs typeface="Times New Roman" pitchFamily="18" charset="0"/>
                        </a:rPr>
                        <a:t> &lt; .01, ***</a:t>
                      </a:r>
                      <a:r>
                        <a:rPr kumimoji="0" lang="en-US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MS PGothic" pitchFamily="34" charset="-128"/>
                          <a:cs typeface="Times New Roman" pitchFamily="18" charset="0"/>
                        </a:rPr>
                        <a:t>p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MS PGothic" pitchFamily="34" charset="-128"/>
                          <a:cs typeface="Times New Roman" pitchFamily="18" charset="0"/>
                        </a:rPr>
                        <a:t> &lt; .01; one-tailed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29" charset="0"/>
                        <a:ea typeface="MS PGothic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29" charset="0"/>
                        <a:ea typeface="MS PGothic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21174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4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609600"/>
          </a:xfrm>
        </p:spPr>
        <p:txBody>
          <a:bodyPr>
            <a:normAutofit fontScale="90000"/>
          </a:bodyPr>
          <a:lstStyle/>
          <a:p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0"/>
                <a:cs typeface="Times New Roman" pitchFamily="29" charset="0"/>
              </a:rPr>
              <a:t>Evidence of Concurrent Validity </a:t>
            </a:r>
            <a:b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0"/>
                <a:cs typeface="Times New Roman" pitchFamily="29" charset="0"/>
              </a:rPr>
            </a:br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0"/>
                <a:cs typeface="Times New Roman" pitchFamily="29" charset="0"/>
              </a:rPr>
              <a:t>     Teacher Survey: Positive, Punitive, SEL Techniques</a:t>
            </a:r>
          </a:p>
        </p:txBody>
      </p:sp>
      <p:graphicFrame>
        <p:nvGraphicFramePr>
          <p:cNvPr id="5" name="Group 5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0241404"/>
              </p:ext>
            </p:extLst>
          </p:nvPr>
        </p:nvGraphicFramePr>
        <p:xfrm>
          <a:off x="300681" y="914400"/>
          <a:ext cx="8610603" cy="4755191"/>
        </p:xfrm>
        <a:graphic>
          <a:graphicData uri="http://schemas.openxmlformats.org/drawingml/2006/table">
            <a:tbl>
              <a:tblPr/>
              <a:tblGrid>
                <a:gridCol w="1938585"/>
                <a:gridCol w="1112003"/>
                <a:gridCol w="1112003"/>
                <a:gridCol w="1112003"/>
                <a:gridCol w="1112003"/>
                <a:gridCol w="1112003"/>
                <a:gridCol w="1112003"/>
              </a:tblGrid>
              <a:tr h="37227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MS PGothic" pitchFamily="34" charset="-128"/>
                      </a:endParaRPr>
                    </a:p>
                  </a:txBody>
                  <a:tcPr marL="19050" marR="19050" marT="19050" marB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  <a:ea typeface="MS PGothic" pitchFamily="34" charset="-128"/>
                        </a:rPr>
                        <a:t>Positive</a:t>
                      </a:r>
                    </a:p>
                  </a:txBody>
                  <a:tcPr marL="19050" marR="19050" marT="19050" marB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  <a:ea typeface="MS PGothic" pitchFamily="34" charset="-128"/>
                        </a:rPr>
                        <a:t>Punitive</a:t>
                      </a:r>
                    </a:p>
                  </a:txBody>
                  <a:tcPr marL="19050" marR="19050" marT="19050" marB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  <a:ea typeface="MS PGothic" pitchFamily="34" charset="-128"/>
                        </a:rPr>
                        <a:t>SEL</a:t>
                      </a:r>
                    </a:p>
                  </a:txBody>
                  <a:tcPr marL="19050" marR="19050" marT="19050" marB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29" charset="0"/>
                        <a:ea typeface="MS PGothic" pitchFamily="34" charset="-128"/>
                      </a:endParaRPr>
                    </a:p>
                  </a:txBody>
                  <a:tcPr marL="19050" marR="19050" marT="19050" marB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85D"/>
                    </a:solidFill>
                  </a:tcPr>
                </a:tc>
              </a:tr>
              <a:tr h="47864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MS PGothic" pitchFamily="34" charset="-128"/>
                      </a:endParaRPr>
                    </a:p>
                  </a:txBody>
                  <a:tcPr marL="19050" marR="19050" marT="19050" marB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  <a:ea typeface="MS PGothic" pitchFamily="34" charset="-128"/>
                        </a:rPr>
                        <a:t>Elementary</a:t>
                      </a:r>
                    </a:p>
                  </a:txBody>
                  <a:tcPr marL="19050" marR="19050" marT="19050" marB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  <a:ea typeface="MS PGothic" pitchFamily="34" charset="-128"/>
                        </a:rPr>
                        <a:t>Middle</a:t>
                      </a:r>
                    </a:p>
                  </a:txBody>
                  <a:tcPr marL="19050" marR="19050" marT="19050" marB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  <a:ea typeface="MS PGothic" pitchFamily="34" charset="-128"/>
                        </a:rPr>
                        <a:t>Elementary</a:t>
                      </a:r>
                    </a:p>
                  </a:txBody>
                  <a:tcPr marL="19050" marR="19050" marT="19050" marB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  <a:ea typeface="MS PGothic" pitchFamily="34" charset="-128"/>
                        </a:rPr>
                        <a:t>Middle</a:t>
                      </a:r>
                    </a:p>
                  </a:txBody>
                  <a:tcPr marL="19050" marR="19050" marT="19050" marB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  <a:ea typeface="MS PGothic" pitchFamily="34" charset="-128"/>
                        </a:rPr>
                        <a:t>Elementary</a:t>
                      </a:r>
                    </a:p>
                  </a:txBody>
                  <a:tcPr marL="19050" marR="19050" marT="19050" marB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  <a:ea typeface="MS PGothic" pitchFamily="34" charset="-128"/>
                        </a:rPr>
                        <a:t>Middle</a:t>
                      </a:r>
                    </a:p>
                  </a:txBody>
                  <a:tcPr marL="19050" marR="19050" marT="19050" marB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5502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  <a:ea typeface="MS PGothic" pitchFamily="34" charset="-128"/>
                        </a:rPr>
                        <a:t>Teacher-Student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  <a:ea typeface="MS PGothic" pitchFamily="34" charset="-128"/>
                        </a:rPr>
                        <a:t>Relations</a:t>
                      </a:r>
                    </a:p>
                  </a:txBody>
                  <a:tcPr marL="19050" marR="19050" marT="19050" marB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  <a:ea typeface="MS PGothic" pitchFamily="34" charset="-128"/>
                        </a:rPr>
                        <a:t>.64***</a:t>
                      </a:r>
                    </a:p>
                  </a:txBody>
                  <a:tcPr marL="19050" marR="19050" marT="19050" marB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MS PGothic" pitchFamily="34" charset="-128"/>
                        </a:rPr>
                        <a:t>.53***</a:t>
                      </a:r>
                    </a:p>
                  </a:txBody>
                  <a:tcPr marL="19050" marR="19050" marT="19050" marB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MS PGothic" pitchFamily="34" charset="-128"/>
                        </a:rPr>
                        <a:t>-.77***</a:t>
                      </a:r>
                    </a:p>
                  </a:txBody>
                  <a:tcPr marL="19050" marR="19050" marT="19050" marB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MS PGothic" pitchFamily="34" charset="-128"/>
                        </a:rPr>
                        <a:t>-.60***</a:t>
                      </a:r>
                    </a:p>
                  </a:txBody>
                  <a:tcPr marL="19050" marR="19050" marT="19050" marB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MS PGothic" pitchFamily="34" charset="-128"/>
                        </a:rPr>
                        <a:t>.82***</a:t>
                      </a:r>
                    </a:p>
                  </a:txBody>
                  <a:tcPr marL="19050" marR="19050" marT="19050" marB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MS PGothic" pitchFamily="34" charset="-128"/>
                        </a:rPr>
                        <a:t>.74***</a:t>
                      </a:r>
                    </a:p>
                  </a:txBody>
                  <a:tcPr marL="19050" marR="19050" marT="19050" marB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502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MS PGothic" pitchFamily="34" charset="-128"/>
                        </a:rPr>
                        <a:t>Student-Student Relations</a:t>
                      </a:r>
                    </a:p>
                  </a:txBody>
                  <a:tcPr marL="19050" marR="19050" marT="19050" marB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MS PGothic" pitchFamily="34" charset="-128"/>
                        </a:rPr>
                        <a:t>.54***</a:t>
                      </a:r>
                    </a:p>
                  </a:txBody>
                  <a:tcPr marL="19050" marR="19050" marT="19050" marB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MS PGothic" pitchFamily="34" charset="-128"/>
                        </a:rPr>
                        <a:t>.34*</a:t>
                      </a:r>
                    </a:p>
                  </a:txBody>
                  <a:tcPr marL="19050" marR="19050" marT="19050" marB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MS PGothic" pitchFamily="34" charset="-128"/>
                        </a:rPr>
                        <a:t>-.88***</a:t>
                      </a:r>
                    </a:p>
                  </a:txBody>
                  <a:tcPr marL="19050" marR="19050" marT="19050" marB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MS PGothic" pitchFamily="34" charset="-128"/>
                        </a:rPr>
                        <a:t>-.78***</a:t>
                      </a:r>
                    </a:p>
                  </a:txBody>
                  <a:tcPr marL="19050" marR="19050" marT="19050" marB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MS PGothic" pitchFamily="34" charset="-128"/>
                        </a:rPr>
                        <a:t>.74***</a:t>
                      </a:r>
                    </a:p>
                  </a:txBody>
                  <a:tcPr marL="19050" marR="19050" marT="19050" marB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MS PGothic" pitchFamily="34" charset="-128"/>
                        </a:rPr>
                        <a:t>.61***</a:t>
                      </a:r>
                    </a:p>
                  </a:txBody>
                  <a:tcPr marL="19050" marR="19050" marT="19050" marB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502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MS PGothic" pitchFamily="34" charset="-128"/>
                        </a:rPr>
                        <a:t>Respect for Diversity</a:t>
                      </a:r>
                    </a:p>
                  </a:txBody>
                  <a:tcPr marL="19050" marR="19050" marT="19050" marB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MS PGothic" pitchFamily="34" charset="-128"/>
                        </a:rPr>
                        <a:t>.56***</a:t>
                      </a:r>
                    </a:p>
                  </a:txBody>
                  <a:tcPr marL="19050" marR="19050" marT="19050" marB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MS PGothic" pitchFamily="34" charset="-128"/>
                        </a:rPr>
                        <a:t>.52***</a:t>
                      </a:r>
                    </a:p>
                  </a:txBody>
                  <a:tcPr marL="19050" marR="19050" marT="19050" marB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MS PGothic" pitchFamily="34" charset="-128"/>
                        </a:rPr>
                        <a:t>-.73***</a:t>
                      </a:r>
                    </a:p>
                  </a:txBody>
                  <a:tcPr marL="19050" marR="19050" marT="19050" marB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MS PGothic" pitchFamily="34" charset="-128"/>
                        </a:rPr>
                        <a:t>-.62***</a:t>
                      </a:r>
                    </a:p>
                  </a:txBody>
                  <a:tcPr marL="19050" marR="19050" marT="19050" marB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MS PGothic" pitchFamily="34" charset="-128"/>
                        </a:rPr>
                        <a:t>.77***</a:t>
                      </a:r>
                    </a:p>
                  </a:txBody>
                  <a:tcPr marL="19050" marR="19050" marT="19050" marB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MS PGothic" pitchFamily="34" charset="-128"/>
                        </a:rPr>
                        <a:t>.67***</a:t>
                      </a:r>
                    </a:p>
                  </a:txBody>
                  <a:tcPr marL="19050" marR="19050" marT="19050" marB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502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MS PGothic" pitchFamily="34" charset="-128"/>
                        </a:rPr>
                        <a:t>School Safety</a:t>
                      </a:r>
                    </a:p>
                  </a:txBody>
                  <a:tcPr marL="19050" marR="19050" marT="19050" marB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MS PGothic" pitchFamily="34" charset="-128"/>
                        </a:rPr>
                        <a:t>.62***</a:t>
                      </a:r>
                    </a:p>
                  </a:txBody>
                  <a:tcPr marL="19050" marR="19050" marT="19050" marB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MS PGothic" pitchFamily="34" charset="-128"/>
                        </a:rPr>
                        <a:t>.39**</a:t>
                      </a:r>
                    </a:p>
                  </a:txBody>
                  <a:tcPr marL="19050" marR="19050" marT="19050" marB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MS PGothic" pitchFamily="34" charset="-128"/>
                        </a:rPr>
                        <a:t>-.84***</a:t>
                      </a:r>
                    </a:p>
                  </a:txBody>
                  <a:tcPr marL="19050" marR="19050" marT="19050" marB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MS PGothic" pitchFamily="34" charset="-128"/>
                        </a:rPr>
                        <a:t>-.65***</a:t>
                      </a:r>
                    </a:p>
                  </a:txBody>
                  <a:tcPr marL="19050" marR="19050" marT="19050" marB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MS PGothic" pitchFamily="34" charset="-128"/>
                        </a:rPr>
                        <a:t>.81***</a:t>
                      </a:r>
                    </a:p>
                  </a:txBody>
                  <a:tcPr marL="19050" marR="19050" marT="19050" marB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MS PGothic" pitchFamily="34" charset="-128"/>
                        </a:rPr>
                        <a:t>.77***</a:t>
                      </a:r>
                    </a:p>
                  </a:txBody>
                  <a:tcPr marL="19050" marR="19050" marT="19050" marB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502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MS PGothic" pitchFamily="34" charset="-128"/>
                        </a:rPr>
                        <a:t>Clarity of Expectations</a:t>
                      </a:r>
                    </a:p>
                  </a:txBody>
                  <a:tcPr marL="19050" marR="19050" marT="19050" marB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MS PGothic" pitchFamily="34" charset="-128"/>
                        </a:rPr>
                        <a:t>.71***</a:t>
                      </a:r>
                    </a:p>
                  </a:txBody>
                  <a:tcPr marL="19050" marR="19050" marT="19050" marB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MS PGothic" pitchFamily="34" charset="-128"/>
                        </a:rPr>
                        <a:t>.51***</a:t>
                      </a:r>
                    </a:p>
                  </a:txBody>
                  <a:tcPr marL="19050" marR="19050" marT="19050" marB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MS PGothic" pitchFamily="34" charset="-128"/>
                        </a:rPr>
                        <a:t>-.75***</a:t>
                      </a:r>
                    </a:p>
                  </a:txBody>
                  <a:tcPr marL="19050" marR="19050" marT="19050" marB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MS PGothic" pitchFamily="34" charset="-128"/>
                        </a:rPr>
                        <a:t>-.48***</a:t>
                      </a:r>
                    </a:p>
                  </a:txBody>
                  <a:tcPr marL="19050" marR="19050" marT="19050" marB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MS PGothic" pitchFamily="34" charset="-128"/>
                        </a:rPr>
                        <a:t>.84***</a:t>
                      </a:r>
                    </a:p>
                  </a:txBody>
                  <a:tcPr marL="19050" marR="19050" marT="19050" marB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MS PGothic" pitchFamily="34" charset="-128"/>
                        </a:rPr>
                        <a:t>.90***</a:t>
                      </a:r>
                    </a:p>
                  </a:txBody>
                  <a:tcPr marL="19050" marR="19050" marT="19050" marB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502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MS PGothic" pitchFamily="34" charset="-128"/>
                        </a:rPr>
                        <a:t>Fairness of Rules</a:t>
                      </a:r>
                    </a:p>
                  </a:txBody>
                  <a:tcPr marL="19050" marR="19050" marT="19050" marB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MS PGothic" pitchFamily="34" charset="-128"/>
                        </a:rPr>
                        <a:t>.63***</a:t>
                      </a:r>
                    </a:p>
                  </a:txBody>
                  <a:tcPr marL="19050" marR="19050" marT="19050" marB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MS PGothic" pitchFamily="34" charset="-128"/>
                        </a:rPr>
                        <a:t>.47**</a:t>
                      </a:r>
                    </a:p>
                  </a:txBody>
                  <a:tcPr marL="19050" marR="19050" marT="19050" marB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MS PGothic" pitchFamily="34" charset="-128"/>
                        </a:rPr>
                        <a:t>-.64***</a:t>
                      </a:r>
                    </a:p>
                  </a:txBody>
                  <a:tcPr marL="19050" marR="19050" marT="19050" marB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MS PGothic" pitchFamily="34" charset="-128"/>
                        </a:rPr>
                        <a:t>-.43**</a:t>
                      </a:r>
                    </a:p>
                  </a:txBody>
                  <a:tcPr marL="19050" marR="19050" marT="19050" marB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MS PGothic" pitchFamily="34" charset="-128"/>
                        </a:rPr>
                        <a:t>.77***</a:t>
                      </a:r>
                    </a:p>
                  </a:txBody>
                  <a:tcPr marL="19050" marR="19050" marT="19050" marB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MS PGothic" pitchFamily="34" charset="-128"/>
                        </a:rPr>
                        <a:t>.83***</a:t>
                      </a:r>
                    </a:p>
                  </a:txBody>
                  <a:tcPr marL="19050" marR="19050" marT="19050" marB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02647">
                <a:tc gridSpan="7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MS PGothic" pitchFamily="34" charset="-128"/>
                        </a:rPr>
                        <a:t>N= 77 Elementary schools; 37 Middle and High Schools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MS PGothic" pitchFamily="34" charset="-128"/>
                        </a:rPr>
                        <a:t>*</a:t>
                      </a:r>
                      <a:r>
                        <a:rPr kumimoji="0" lang="en-US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MS PGothic" pitchFamily="34" charset="-128"/>
                        </a:rPr>
                        <a:t>p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MS PGothic" pitchFamily="34" charset="-128"/>
                        </a:rPr>
                        <a:t>&lt;.05,** </a:t>
                      </a:r>
                      <a:r>
                        <a:rPr kumimoji="0" lang="en-US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MS PGothic" pitchFamily="34" charset="-128"/>
                        </a:rPr>
                        <a:t>p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MS PGothic" pitchFamily="34" charset="-128"/>
                        </a:rPr>
                        <a:t>&lt; .01, ***</a:t>
                      </a:r>
                      <a:r>
                        <a:rPr kumimoji="0" lang="en-US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MS PGothic" pitchFamily="34" charset="-128"/>
                        </a:rPr>
                        <a:t>p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MS PGothic" pitchFamily="34" charset="-128"/>
                        </a:rPr>
                        <a:t> &lt; .0; one-tailed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29" charset="0"/>
                        <a:ea typeface="MS PGothic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29" charset="0"/>
                        <a:ea typeface="MS PGothic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4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1143000"/>
          </a:xfrm>
        </p:spPr>
        <p:txBody>
          <a:bodyPr/>
          <a:lstStyle/>
          <a:p>
            <a:r>
              <a:rPr lang="en-US" sz="2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0"/>
                <a:cs typeface="Times New Roman" pitchFamily="29" charset="0"/>
              </a:rPr>
              <a:t>Evidence of Concurrent Validity </a:t>
            </a:r>
            <a:br>
              <a:rPr lang="en-US" sz="2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0"/>
                <a:cs typeface="Times New Roman" pitchFamily="29" charset="0"/>
              </a:rPr>
            </a:br>
            <a:r>
              <a:rPr lang="en-US" sz="2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0"/>
                <a:cs typeface="Times New Roman" pitchFamily="29" charset="0"/>
              </a:rPr>
              <a:t>     Teacher Survey: Positive, Punitive, SEL Techniques</a:t>
            </a:r>
            <a:endParaRPr lang="en-US" sz="2600" dirty="0" smtClean="0">
              <a:solidFill>
                <a:schemeClr val="tx1">
                  <a:lumMod val="65000"/>
                  <a:lumOff val="35000"/>
                </a:schemeClr>
              </a:solidFill>
              <a:latin typeface="Tw Cen MT" panose="020B0602020104020603" pitchFamily="34" charset="0"/>
              <a:cs typeface="Times New Roman" pitchFamily="29" charset="0"/>
            </a:endParaRPr>
          </a:p>
        </p:txBody>
      </p:sp>
      <p:graphicFrame>
        <p:nvGraphicFramePr>
          <p:cNvPr id="5" name="Group 5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3416662"/>
              </p:ext>
            </p:extLst>
          </p:nvPr>
        </p:nvGraphicFramePr>
        <p:xfrm>
          <a:off x="304800" y="1437630"/>
          <a:ext cx="8610603" cy="5115570"/>
        </p:xfrm>
        <a:graphic>
          <a:graphicData uri="http://schemas.openxmlformats.org/drawingml/2006/table">
            <a:tbl>
              <a:tblPr/>
              <a:tblGrid>
                <a:gridCol w="1938585"/>
                <a:gridCol w="1261815"/>
                <a:gridCol w="962191"/>
                <a:gridCol w="1247609"/>
                <a:gridCol w="976397"/>
                <a:gridCol w="1233403"/>
                <a:gridCol w="990603"/>
              </a:tblGrid>
              <a:tr h="35774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MS PGothic" pitchFamily="34" charset="-128"/>
                      </a:endParaRPr>
                    </a:p>
                  </a:txBody>
                  <a:tcPr marL="19050" marR="19050" marT="19050" marB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  <a:ea typeface="MS PGothic" pitchFamily="34" charset="-128"/>
                        </a:rPr>
                        <a:t>Positive</a:t>
                      </a:r>
                    </a:p>
                  </a:txBody>
                  <a:tcPr marL="19050" marR="19050" marT="19050" marB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  <a:ea typeface="MS PGothic" pitchFamily="34" charset="-128"/>
                        </a:rPr>
                        <a:t>Punitive</a:t>
                      </a:r>
                    </a:p>
                  </a:txBody>
                  <a:tcPr marL="19050" marR="19050" marT="19050" marB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  <a:ea typeface="MS PGothic" pitchFamily="34" charset="-128"/>
                        </a:rPr>
                        <a:t>SEL</a:t>
                      </a:r>
                    </a:p>
                  </a:txBody>
                  <a:tcPr marL="19050" marR="19050" marT="19050" marB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29" charset="0"/>
                        <a:ea typeface="MS PGothic" pitchFamily="34" charset="-128"/>
                      </a:endParaRPr>
                    </a:p>
                  </a:txBody>
                  <a:tcPr marL="19050" marR="19050" marT="19050" marB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85D"/>
                    </a:solidFill>
                  </a:tcPr>
                </a:tc>
              </a:tr>
              <a:tr h="51471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MS PGothic" pitchFamily="34" charset="-128"/>
                      </a:endParaRPr>
                    </a:p>
                  </a:txBody>
                  <a:tcPr marL="19050" marR="19050" marT="19050" marB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  <a:ea typeface="MS PGothic" pitchFamily="34" charset="-128"/>
                        </a:rPr>
                        <a:t>Elementary</a:t>
                      </a:r>
                    </a:p>
                  </a:txBody>
                  <a:tcPr marL="19050" marR="19050" marT="19050" marB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  <a:ea typeface="MS PGothic" pitchFamily="34" charset="-128"/>
                        </a:rPr>
                        <a:t>Middle</a:t>
                      </a:r>
                    </a:p>
                  </a:txBody>
                  <a:tcPr marL="19050" marR="19050" marT="19050" marB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  <a:ea typeface="MS PGothic" pitchFamily="34" charset="-128"/>
                        </a:rPr>
                        <a:t>Elementary</a:t>
                      </a:r>
                    </a:p>
                  </a:txBody>
                  <a:tcPr marL="19050" marR="19050" marT="19050" marB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  <a:ea typeface="MS PGothic" pitchFamily="34" charset="-128"/>
                        </a:rPr>
                        <a:t>Middle</a:t>
                      </a:r>
                    </a:p>
                  </a:txBody>
                  <a:tcPr marL="19050" marR="19050" marT="19050" marB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  <a:ea typeface="MS PGothic" pitchFamily="34" charset="-128"/>
                        </a:rPr>
                        <a:t>Elementary</a:t>
                      </a:r>
                    </a:p>
                  </a:txBody>
                  <a:tcPr marL="19050" marR="19050" marT="19050" marB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  <a:ea typeface="MS PGothic" pitchFamily="34" charset="-128"/>
                        </a:rPr>
                        <a:t>Middle</a:t>
                      </a:r>
                    </a:p>
                  </a:txBody>
                  <a:tcPr marL="19050" marR="19050" marT="19050" marB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51471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MS PGothic" pitchFamily="34" charset="-128"/>
                        </a:rPr>
                        <a:t>Engagement</a:t>
                      </a:r>
                    </a:p>
                  </a:txBody>
                  <a:tcPr marL="19050" marR="19050" marT="19050" marB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MS PGothic" pitchFamily="34" charset="-128"/>
                        </a:rPr>
                        <a:t>.58***</a:t>
                      </a:r>
                    </a:p>
                  </a:txBody>
                  <a:tcPr marL="19050" marR="19050" marT="19050" marB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MS PGothic" pitchFamily="34" charset="-128"/>
                        </a:rPr>
                        <a:t>.55***</a:t>
                      </a:r>
                    </a:p>
                  </a:txBody>
                  <a:tcPr marL="19050" marR="19050" marT="19050" marB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MS PGothic" pitchFamily="34" charset="-128"/>
                        </a:rPr>
                        <a:t>-.86***</a:t>
                      </a:r>
                    </a:p>
                  </a:txBody>
                  <a:tcPr marL="19050" marR="19050" marT="19050" marB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MS PGothic" pitchFamily="34" charset="-128"/>
                        </a:rPr>
                        <a:t>-.81***</a:t>
                      </a:r>
                    </a:p>
                  </a:txBody>
                  <a:tcPr marL="19050" marR="19050" marT="19050" marB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MS PGothic" pitchFamily="34" charset="-128"/>
                        </a:rPr>
                        <a:t>.76***</a:t>
                      </a:r>
                    </a:p>
                  </a:txBody>
                  <a:tcPr marL="19050" marR="19050" marT="19050" marB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MS PGothic" pitchFamily="34" charset="-128"/>
                        </a:rPr>
                        <a:t>.70***</a:t>
                      </a:r>
                    </a:p>
                  </a:txBody>
                  <a:tcPr marL="19050" marR="19050" marT="19050" marB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1471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MS PGothic" pitchFamily="34" charset="-128"/>
                        </a:rPr>
                        <a:t>Bullying </a:t>
                      </a:r>
                    </a:p>
                  </a:txBody>
                  <a:tcPr marL="19050" marR="19050" marT="19050" marB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MS PGothic" pitchFamily="34" charset="-128"/>
                        </a:rPr>
                        <a:t>-.50***</a:t>
                      </a:r>
                    </a:p>
                  </a:txBody>
                  <a:tcPr marL="19050" marR="19050" marT="19050" marB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MS PGothic" pitchFamily="34" charset="-128"/>
                        </a:rPr>
                        <a:t>-.01</a:t>
                      </a:r>
                    </a:p>
                  </a:txBody>
                  <a:tcPr marL="19050" marR="19050" marT="19050" marB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MS PGothic" pitchFamily="34" charset="-128"/>
                        </a:rPr>
                        <a:t>.89***</a:t>
                      </a:r>
                    </a:p>
                  </a:txBody>
                  <a:tcPr marL="19050" marR="19050" marT="19050" marB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MS PGothic" pitchFamily="34" charset="-128"/>
                        </a:rPr>
                        <a:t>.51***</a:t>
                      </a:r>
                    </a:p>
                  </a:txBody>
                  <a:tcPr marL="19050" marR="19050" marT="19050" marB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MS PGothic" pitchFamily="34" charset="-128"/>
                        </a:rPr>
                        <a:t>-.74***</a:t>
                      </a:r>
                    </a:p>
                  </a:txBody>
                  <a:tcPr marL="19050" marR="19050" marT="19050" marB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MS PGothic" pitchFamily="34" charset="-128"/>
                        </a:rPr>
                        <a:t>-.34*</a:t>
                      </a:r>
                    </a:p>
                  </a:txBody>
                  <a:tcPr marL="19050" marR="19050" marT="19050" marB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1471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MS PGothic" pitchFamily="34" charset="-128"/>
                        </a:rPr>
                        <a:t>Home-School Communication</a:t>
                      </a:r>
                    </a:p>
                  </a:txBody>
                  <a:tcPr marL="19050" marR="19050" marT="19050" marB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MS PGothic" pitchFamily="34" charset="-128"/>
                        </a:rPr>
                        <a:t>.65***</a:t>
                      </a:r>
                    </a:p>
                  </a:txBody>
                  <a:tcPr marL="19050" marR="19050" marT="19050" marB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MS PGothic" pitchFamily="34" charset="-128"/>
                        </a:rPr>
                        <a:t>.59***</a:t>
                      </a:r>
                    </a:p>
                  </a:txBody>
                  <a:tcPr marL="19050" marR="19050" marT="19050" marB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MS PGothic" pitchFamily="34" charset="-128"/>
                        </a:rPr>
                        <a:t>-.77***</a:t>
                      </a:r>
                    </a:p>
                  </a:txBody>
                  <a:tcPr marL="19050" marR="19050" marT="19050" marB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MS PGothic" pitchFamily="34" charset="-128"/>
                        </a:rPr>
                        <a:t>-.60***</a:t>
                      </a:r>
                    </a:p>
                  </a:txBody>
                  <a:tcPr marL="19050" marR="19050" marT="19050" marB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MS PGothic" pitchFamily="34" charset="-128"/>
                        </a:rPr>
                        <a:t>.86***</a:t>
                      </a:r>
                    </a:p>
                  </a:txBody>
                  <a:tcPr marL="19050" marR="19050" marT="19050" marB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MS PGothic" pitchFamily="34" charset="-128"/>
                        </a:rPr>
                        <a:t>.76***</a:t>
                      </a:r>
                    </a:p>
                  </a:txBody>
                  <a:tcPr marL="19050" marR="19050" marT="19050" marB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1471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MS PGothic" pitchFamily="34" charset="-128"/>
                        </a:rPr>
                        <a:t>Total Score</a:t>
                      </a:r>
                    </a:p>
                  </a:txBody>
                  <a:tcPr marL="19050" marR="19050" marT="19050" marB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MS PGothic" pitchFamily="34" charset="-128"/>
                        </a:rPr>
                        <a:t>.66***</a:t>
                      </a:r>
                    </a:p>
                  </a:txBody>
                  <a:tcPr marL="19050" marR="19050" marT="19050" marB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MS PGothic" pitchFamily="34" charset="-128"/>
                        </a:rPr>
                        <a:t>.53***</a:t>
                      </a:r>
                    </a:p>
                  </a:txBody>
                  <a:tcPr marL="19050" marR="19050" marT="19050" marB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MS PGothic" pitchFamily="34" charset="-128"/>
                        </a:rPr>
                        <a:t>-.87***</a:t>
                      </a:r>
                    </a:p>
                  </a:txBody>
                  <a:tcPr marL="19050" marR="19050" marT="19050" marB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MS PGothic" pitchFamily="34" charset="-128"/>
                        </a:rPr>
                        <a:t>-.71***</a:t>
                      </a:r>
                    </a:p>
                  </a:txBody>
                  <a:tcPr marL="19050" marR="19050" marT="19050" marB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MS PGothic" pitchFamily="34" charset="-128"/>
                        </a:rPr>
                        <a:t>.87***</a:t>
                      </a:r>
                    </a:p>
                  </a:txBody>
                  <a:tcPr marL="19050" marR="19050" marT="19050" marB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MS PGothic" pitchFamily="34" charset="-128"/>
                        </a:rPr>
                        <a:t>.87***</a:t>
                      </a:r>
                    </a:p>
                  </a:txBody>
                  <a:tcPr marL="19050" marR="19050" marT="19050" marB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1471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MS PGothic" pitchFamily="34" charset="-128"/>
                        </a:rPr>
                        <a:t> % Suspensions</a:t>
                      </a:r>
                    </a:p>
                  </a:txBody>
                  <a:tcPr marL="19050" marR="19050" marT="19050" marB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MS PGothic" pitchFamily="34" charset="-128"/>
                        </a:rPr>
                        <a:t>-.30***</a:t>
                      </a:r>
                    </a:p>
                  </a:txBody>
                  <a:tcPr marL="19050" marR="19050" marT="19050" marB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MS PGothic" pitchFamily="34" charset="-128"/>
                        </a:rPr>
                        <a:t>-.31*</a:t>
                      </a:r>
                    </a:p>
                  </a:txBody>
                  <a:tcPr marL="19050" marR="19050" marT="19050" marB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MS PGothic" pitchFamily="34" charset="-128"/>
                        </a:rPr>
                        <a:t>.68***</a:t>
                      </a:r>
                    </a:p>
                  </a:txBody>
                  <a:tcPr marL="19050" marR="19050" marT="19050" marB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MS PGothic" pitchFamily="34" charset="-128"/>
                        </a:rPr>
                        <a:t>.65**</a:t>
                      </a:r>
                    </a:p>
                  </a:txBody>
                  <a:tcPr marL="19050" marR="19050" marT="19050" marB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MS PGothic" pitchFamily="34" charset="-128"/>
                        </a:rPr>
                        <a:t>-.45***</a:t>
                      </a:r>
                    </a:p>
                  </a:txBody>
                  <a:tcPr marL="19050" marR="19050" marT="19050" marB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  <a:ea typeface="MS PGothic" pitchFamily="34" charset="-128"/>
                        </a:rPr>
                        <a:t>-.46*</a:t>
                      </a:r>
                    </a:p>
                  </a:txBody>
                  <a:tcPr marL="19050" marR="19050" marT="19050" marB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1471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MS PGothic" pitchFamily="34" charset="-128"/>
                        </a:rPr>
                        <a:t> % Passing ELA</a:t>
                      </a:r>
                    </a:p>
                  </a:txBody>
                  <a:tcPr marL="19050" marR="19050" marT="19050" marB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MS PGothic" pitchFamily="34" charset="-128"/>
                        </a:rPr>
                        <a:t>.40***</a:t>
                      </a:r>
                    </a:p>
                  </a:txBody>
                  <a:tcPr marL="19050" marR="19050" marT="19050" marB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w Cen MT" panose="020B0602020104020603" pitchFamily="34" charset="0"/>
                          <a:ea typeface="MS PGothic" pitchFamily="34" charset="-128"/>
                        </a:rPr>
                        <a:t>.05</a:t>
                      </a:r>
                    </a:p>
                  </a:txBody>
                  <a:tcPr marL="19050" marR="19050" marT="19050" marB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MS PGothic" pitchFamily="34" charset="-128"/>
                        </a:rPr>
                        <a:t>-.73***</a:t>
                      </a:r>
                    </a:p>
                  </a:txBody>
                  <a:tcPr marL="19050" marR="19050" marT="19050" marB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MS PGothic" pitchFamily="34" charset="-128"/>
                        </a:rPr>
                        <a:t>-.70**</a:t>
                      </a:r>
                    </a:p>
                  </a:txBody>
                  <a:tcPr marL="19050" marR="19050" marT="19050" marB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MS PGothic" pitchFamily="34" charset="-128"/>
                        </a:rPr>
                        <a:t>.62***</a:t>
                      </a:r>
                    </a:p>
                  </a:txBody>
                  <a:tcPr marL="19050" marR="19050" marT="19050" marB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MS PGothic" pitchFamily="34" charset="-128"/>
                        </a:rPr>
                        <a:t>.30*</a:t>
                      </a:r>
                    </a:p>
                  </a:txBody>
                  <a:tcPr marL="19050" marR="19050" marT="19050" marB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1471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MS PGothic" pitchFamily="34" charset="-128"/>
                        </a:rPr>
                        <a:t> % Passing Math</a:t>
                      </a:r>
                    </a:p>
                  </a:txBody>
                  <a:tcPr marL="19050" marR="19050" marT="19050" marB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MS PGothic" pitchFamily="34" charset="-128"/>
                        </a:rPr>
                        <a:t>.44***</a:t>
                      </a:r>
                    </a:p>
                  </a:txBody>
                  <a:tcPr marL="19050" marR="19050" marT="19050" marB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w Cen MT" panose="020B0602020104020603" pitchFamily="34" charset="0"/>
                          <a:ea typeface="MS PGothic" pitchFamily="34" charset="-128"/>
                        </a:rPr>
                        <a:t>.14</a:t>
                      </a:r>
                    </a:p>
                  </a:txBody>
                  <a:tcPr marL="19050" marR="19050" marT="19050" marB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MS PGothic" pitchFamily="34" charset="-128"/>
                        </a:rPr>
                        <a:t>-.79***</a:t>
                      </a:r>
                    </a:p>
                  </a:txBody>
                  <a:tcPr marL="19050" marR="19050" marT="19050" marB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MS PGothic" pitchFamily="34" charset="-128"/>
                        </a:rPr>
                        <a:t>-.75***</a:t>
                      </a:r>
                    </a:p>
                  </a:txBody>
                  <a:tcPr marL="19050" marR="19050" marT="19050" marB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MS PGothic" pitchFamily="34" charset="-128"/>
                        </a:rPr>
                        <a:t>.64***</a:t>
                      </a:r>
                    </a:p>
                  </a:txBody>
                  <a:tcPr marL="19050" marR="19050" marT="19050" marB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MS PGothic" pitchFamily="34" charset="-128"/>
                        </a:rPr>
                        <a:t>.35*</a:t>
                      </a:r>
                    </a:p>
                  </a:txBody>
                  <a:tcPr marL="19050" marR="19050" marT="19050" marB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69188">
                <a:tc gridSpan="7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MS PGothic" pitchFamily="34" charset="-128"/>
                        </a:rPr>
                        <a:t>N= 89 Elementary schools; 46 Middle and High Schools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MS PGothic" pitchFamily="34" charset="-128"/>
                        </a:rPr>
                        <a:t>*</a:t>
                      </a:r>
                      <a:r>
                        <a:rPr kumimoji="0" lang="en-US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MS PGothic" pitchFamily="34" charset="-128"/>
                        </a:rPr>
                        <a:t>p 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MS PGothic" pitchFamily="34" charset="-128"/>
                        </a:rPr>
                        <a:t>&lt;.05, **</a:t>
                      </a:r>
                      <a:r>
                        <a:rPr kumimoji="0" lang="en-US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MS PGothic" pitchFamily="34" charset="-128"/>
                        </a:rPr>
                        <a:t>p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MS PGothic" pitchFamily="34" charset="-128"/>
                        </a:rPr>
                        <a:t> &lt; .01, ***</a:t>
                      </a:r>
                      <a:r>
                        <a:rPr kumimoji="0" lang="en-US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MS PGothic" pitchFamily="34" charset="-128"/>
                        </a:rPr>
                        <a:t>p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MS PGothic" pitchFamily="34" charset="-128"/>
                        </a:rPr>
                        <a:t> &lt; .001; one-tailed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29" charset="0"/>
                        <a:ea typeface="MS PGothic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29" charset="0"/>
                        <a:ea typeface="MS PGothic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9933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77725561"/>
              </p:ext>
            </p:extLst>
          </p:nvPr>
        </p:nvGraphicFramePr>
        <p:xfrm>
          <a:off x="762000" y="685800"/>
          <a:ext cx="7600950" cy="5334000"/>
        </p:xfrm>
        <a:graphic>
          <a:graphicData uri="http://schemas.openxmlformats.org/drawingml/2006/table">
            <a:tbl>
              <a:tblPr/>
              <a:tblGrid>
                <a:gridCol w="3257550"/>
                <a:gridCol w="1579418"/>
                <a:gridCol w="1283277"/>
                <a:gridCol w="1480705"/>
              </a:tblGrid>
              <a:tr h="736830">
                <a:tc gridSpan="4"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w Cen MT" panose="020B0602020104020603" pitchFamily="34" charset="0"/>
                          <a:ea typeface="Times New Roman"/>
                          <a:cs typeface="Times New Roman" pitchFamily="18" charset="0"/>
                        </a:rPr>
                        <a:t>Elementary </a:t>
                      </a:r>
                      <a:r>
                        <a:rPr lang="en-US" sz="240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w Cen MT" panose="020B0602020104020603" pitchFamily="34" charset="0"/>
                          <a:ea typeface="Times New Roman"/>
                          <a:cs typeface="Times New Roman" pitchFamily="18" charset="0"/>
                        </a:rPr>
                        <a:t>Students</a:t>
                      </a:r>
                      <a:endParaRPr lang="en-US" sz="24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w Cen MT" panose="020B0602020104020603" pitchFamily="34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736834"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w Cen MT" panose="020B0602020104020603" pitchFamily="34" charset="0"/>
                          <a:ea typeface="Times New Roman"/>
                          <a:cs typeface="Times New Roman" pitchFamily="18" charset="0"/>
                        </a:rPr>
                        <a:t>                                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w Cen MT" panose="020B0602020104020603" pitchFamily="34" charset="0"/>
                          <a:ea typeface="Times New Roman"/>
                          <a:cs typeface="Times New Roman" pitchFamily="18" charset="0"/>
                        </a:rPr>
                        <a:t>Verbal Bullying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w Cen MT" panose="020B0602020104020603" pitchFamily="34" charset="0"/>
                          <a:ea typeface="Times New Roman"/>
                          <a:cs typeface="Times New Roman" pitchFamily="18" charset="0"/>
                        </a:rPr>
                        <a:t>Physical Bullying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w Cen MT" panose="020B0602020104020603" pitchFamily="34" charset="0"/>
                          <a:ea typeface="Times New Roman"/>
                          <a:cs typeface="Times New Roman" pitchFamily="18" charset="0"/>
                        </a:rPr>
                        <a:t>Social Bullying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507536"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w Cen MT" panose="020B0602020104020603" pitchFamily="34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38100" marR="3810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w Cen MT" panose="020B0602020104020603" pitchFamily="34" charset="0"/>
                          <a:ea typeface="Times New Roman"/>
                          <a:cs typeface="Times New Roman" pitchFamily="18" charset="0"/>
                        </a:rPr>
                        <a:t>Total </a:t>
                      </a:r>
                      <a:r>
                        <a:rPr lang="en-US" sz="16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w Cen MT" panose="020B0602020104020603" pitchFamily="34" charset="0"/>
                          <a:ea typeface="Times New Roman"/>
                          <a:cs typeface="Times New Roman" pitchFamily="18" charset="0"/>
                        </a:rPr>
                        <a:t>School Climate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w Cen MT" panose="020B0602020104020603" pitchFamily="34" charset="0"/>
                          <a:ea typeface="Times New Roman"/>
                          <a:cs typeface="Times New Roman" pitchFamily="18" charset="0"/>
                        </a:rPr>
                        <a:t>-.75***</a:t>
                      </a:r>
                      <a:endParaRPr lang="en-US" sz="160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w Cen MT" panose="020B0602020104020603" pitchFamily="34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w Cen MT" panose="020B0602020104020603" pitchFamily="34" charset="0"/>
                          <a:ea typeface="Times New Roman"/>
                          <a:cs typeface="Times New Roman" pitchFamily="18" charset="0"/>
                        </a:rPr>
                        <a:t>-.75***</a:t>
                      </a:r>
                      <a:endParaRPr lang="en-US" sz="160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w Cen MT" panose="020B0602020104020603" pitchFamily="34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w Cen MT" panose="020B0602020104020603" pitchFamily="34" charset="0"/>
                          <a:ea typeface="Times New Roman"/>
                          <a:cs typeface="Times New Roman" pitchFamily="18" charset="0"/>
                        </a:rPr>
                        <a:t>-.71***</a:t>
                      </a:r>
                      <a:endParaRPr lang="en-US" sz="160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w Cen MT" panose="020B0602020104020603" pitchFamily="34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w Cen MT" panose="020B0602020104020603" pitchFamily="34" charset="0"/>
                          <a:ea typeface="Times New Roman"/>
                          <a:cs typeface="Times New Roman" pitchFamily="18" charset="0"/>
                        </a:rPr>
                        <a:t>Engagement</a:t>
                      </a:r>
                      <a:r>
                        <a:rPr lang="en-US" sz="16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w Cen MT" panose="020B0602020104020603" pitchFamily="34" charset="0"/>
                          <a:ea typeface="Times New Roman"/>
                          <a:cs typeface="Times New Roman" pitchFamily="18" charset="0"/>
                        </a:rPr>
                        <a:t>: Cog. &amp; </a:t>
                      </a:r>
                      <a:r>
                        <a:rPr lang="en-US" sz="1600" dirty="0" err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w Cen MT" panose="020B0602020104020603" pitchFamily="34" charset="0"/>
                          <a:ea typeface="Times New Roman"/>
                          <a:cs typeface="Times New Roman" pitchFamily="18" charset="0"/>
                        </a:rPr>
                        <a:t>Behav</a:t>
                      </a:r>
                      <a:r>
                        <a:rPr lang="en-US" sz="16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w Cen MT" panose="020B0602020104020603" pitchFamily="34" charset="0"/>
                          <a:ea typeface="Times New Roman"/>
                          <a:cs typeface="Times New Roman" pitchFamily="18" charset="0"/>
                        </a:rPr>
                        <a:t>.</a:t>
                      </a:r>
                      <a:endParaRPr lang="en-US" sz="16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w Cen MT" panose="020B0602020104020603" pitchFamily="34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w Cen MT" panose="020B0602020104020603" pitchFamily="34" charset="0"/>
                          <a:ea typeface="Times New Roman"/>
                          <a:cs typeface="Times New Roman" pitchFamily="18" charset="0"/>
                        </a:rPr>
                        <a:t>-.60***</a:t>
                      </a:r>
                      <a:endParaRPr lang="en-US" sz="160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w Cen MT" panose="020B0602020104020603" pitchFamily="34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w Cen MT" panose="020B0602020104020603" pitchFamily="34" charset="0"/>
                          <a:ea typeface="Times New Roman"/>
                          <a:cs typeface="Times New Roman" pitchFamily="18" charset="0"/>
                        </a:rPr>
                        <a:t>-.63***</a:t>
                      </a:r>
                      <a:endParaRPr lang="en-US" sz="160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w Cen MT" panose="020B0602020104020603" pitchFamily="34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w Cen MT" panose="020B0602020104020603" pitchFamily="34" charset="0"/>
                          <a:ea typeface="Times New Roman"/>
                          <a:cs typeface="Times New Roman" pitchFamily="18" charset="0"/>
                        </a:rPr>
                        <a:t>-.62***</a:t>
                      </a:r>
                      <a:endParaRPr lang="en-US" sz="160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w Cen MT" panose="020B0602020104020603" pitchFamily="34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w Cen MT" panose="020B0602020104020603" pitchFamily="34" charset="0"/>
                          <a:ea typeface="Times New Roman"/>
                          <a:cs typeface="Times New Roman" pitchFamily="18" charset="0"/>
                        </a:rPr>
                        <a:t>Engagement</a:t>
                      </a:r>
                      <a:r>
                        <a:rPr lang="en-US" sz="16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w Cen MT" panose="020B0602020104020603" pitchFamily="34" charset="0"/>
                          <a:ea typeface="Times New Roman"/>
                          <a:cs typeface="Times New Roman" pitchFamily="18" charset="0"/>
                        </a:rPr>
                        <a:t>: Emotional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w Cen MT" panose="020B0602020104020603" pitchFamily="34" charset="0"/>
                          <a:ea typeface="Times New Roman"/>
                          <a:cs typeface="Times New Roman" pitchFamily="18" charset="0"/>
                        </a:rPr>
                        <a:t>-.63***</a:t>
                      </a:r>
                      <a:endParaRPr lang="en-US" sz="160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w Cen MT" panose="020B0602020104020603" pitchFamily="34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w Cen MT" panose="020B0602020104020603" pitchFamily="34" charset="0"/>
                          <a:ea typeface="Times New Roman"/>
                          <a:cs typeface="Times New Roman" pitchFamily="18" charset="0"/>
                        </a:rPr>
                        <a:t>-.65***</a:t>
                      </a:r>
                      <a:endParaRPr lang="en-US" sz="160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w Cen MT" panose="020B0602020104020603" pitchFamily="34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w Cen MT" panose="020B0602020104020603" pitchFamily="34" charset="0"/>
                          <a:ea typeface="Times New Roman"/>
                          <a:cs typeface="Times New Roman" pitchFamily="18" charset="0"/>
                        </a:rPr>
                        <a:t>-.60***</a:t>
                      </a:r>
                      <a:endParaRPr lang="en-US" sz="160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w Cen MT" panose="020B0602020104020603" pitchFamily="34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w Cen MT" panose="020B0602020104020603" pitchFamily="34" charset="0"/>
                          <a:ea typeface="Times New Roman"/>
                          <a:cs typeface="Times New Roman" pitchFamily="18" charset="0"/>
                        </a:rPr>
                        <a:t>Punitive Techniques</a:t>
                      </a:r>
                      <a:endParaRPr lang="en-US" sz="16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w Cen MT" panose="020B0602020104020603" pitchFamily="34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kern="120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w Cen MT" panose="020B0602020104020603" pitchFamily="34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w Cen MT" panose="020B0602020104020603" pitchFamily="34" charset="0"/>
                          <a:ea typeface="Times New Roman"/>
                          <a:cs typeface="Times New Roman" pitchFamily="18" charset="0"/>
                        </a:rPr>
                        <a:t>.75***</a:t>
                      </a:r>
                      <a:endParaRPr lang="en-US" sz="160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w Cen MT" panose="020B0602020104020603" pitchFamily="34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kern="120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w Cen MT" panose="020B0602020104020603" pitchFamily="34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w Cen MT" panose="020B0602020104020603" pitchFamily="34" charset="0"/>
                          <a:ea typeface="Times New Roman"/>
                          <a:cs typeface="Times New Roman" pitchFamily="18" charset="0"/>
                        </a:rPr>
                        <a:t>.77***</a:t>
                      </a:r>
                      <a:endParaRPr lang="en-US" sz="160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w Cen MT" panose="020B0602020104020603" pitchFamily="34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kern="120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w Cen MT" panose="020B0602020104020603" pitchFamily="34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w Cen MT" panose="020B0602020104020603" pitchFamily="34" charset="0"/>
                          <a:ea typeface="Times New Roman"/>
                          <a:cs typeface="Times New Roman" pitchFamily="18" charset="0"/>
                        </a:rPr>
                        <a:t>.75***</a:t>
                      </a:r>
                      <a:endParaRPr lang="en-US" sz="160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w Cen MT" panose="020B0602020104020603" pitchFamily="34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w Cen MT" panose="020B0602020104020603" pitchFamily="34" charset="0"/>
                          <a:ea typeface="Times New Roman"/>
                          <a:cs typeface="Times New Roman" pitchFamily="18" charset="0"/>
                        </a:rPr>
                        <a:t>Positive Techniques</a:t>
                      </a:r>
                      <a:endParaRPr lang="en-US" sz="16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w Cen MT" panose="020B0602020104020603" pitchFamily="34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 smtClean="0">
                          <a:solidFill>
                            <a:srgbClr val="FF0000"/>
                          </a:solidFill>
                          <a:latin typeface="Tw Cen MT" panose="020B0602020104020603" pitchFamily="34" charset="0"/>
                          <a:ea typeface="Times New Roman"/>
                          <a:cs typeface="Times New Roman" pitchFamily="18" charset="0"/>
                        </a:rPr>
                        <a:t>-.16</a:t>
                      </a:r>
                      <a:endParaRPr lang="en-US" sz="1600" kern="1200" dirty="0">
                        <a:solidFill>
                          <a:srgbClr val="FF0000"/>
                        </a:solidFill>
                        <a:latin typeface="Tw Cen MT" panose="020B0602020104020603" pitchFamily="34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 smtClean="0">
                          <a:solidFill>
                            <a:srgbClr val="FF0000"/>
                          </a:solidFill>
                          <a:latin typeface="Tw Cen MT" panose="020B0602020104020603" pitchFamily="34" charset="0"/>
                          <a:ea typeface="Times New Roman"/>
                          <a:cs typeface="Times New Roman" pitchFamily="18" charset="0"/>
                        </a:rPr>
                        <a:t>-.15</a:t>
                      </a:r>
                      <a:endParaRPr lang="en-US" sz="1600" kern="1200" dirty="0">
                        <a:solidFill>
                          <a:srgbClr val="FF0000"/>
                        </a:solidFill>
                        <a:latin typeface="Tw Cen MT" panose="020B0602020104020603" pitchFamily="34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 smtClean="0">
                          <a:solidFill>
                            <a:srgbClr val="FF0000"/>
                          </a:solidFill>
                          <a:latin typeface="Tw Cen MT" panose="020B0602020104020603" pitchFamily="34" charset="0"/>
                          <a:ea typeface="Times New Roman"/>
                          <a:cs typeface="Times New Roman" pitchFamily="18" charset="0"/>
                        </a:rPr>
                        <a:t>-.13</a:t>
                      </a:r>
                      <a:endParaRPr lang="en-US" sz="1600" kern="1200" dirty="0">
                        <a:solidFill>
                          <a:srgbClr val="FF0000"/>
                        </a:solidFill>
                        <a:latin typeface="Tw Cen MT" panose="020B0602020104020603" pitchFamily="34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w Cen MT" panose="020B0602020104020603" pitchFamily="34" charset="0"/>
                          <a:ea typeface="Times New Roman"/>
                          <a:cs typeface="Times New Roman" pitchFamily="18" charset="0"/>
                        </a:rPr>
                        <a:t>SEL Techniques</a:t>
                      </a:r>
                      <a:endParaRPr lang="en-US" sz="16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w Cen MT" panose="020B0602020104020603" pitchFamily="34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w Cen MT" panose="020B0602020104020603" pitchFamily="34" charset="0"/>
                          <a:ea typeface="Times New Roman"/>
                          <a:cs typeface="Times New Roman" pitchFamily="18" charset="0"/>
                        </a:rPr>
                        <a:t>-.56***</a:t>
                      </a:r>
                      <a:endParaRPr lang="en-US" sz="160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w Cen MT" panose="020B0602020104020603" pitchFamily="34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w Cen MT" panose="020B0602020104020603" pitchFamily="34" charset="0"/>
                          <a:ea typeface="Times New Roman"/>
                          <a:cs typeface="Times New Roman" pitchFamily="18" charset="0"/>
                        </a:rPr>
                        <a:t>-.55***</a:t>
                      </a:r>
                      <a:endParaRPr lang="en-US" sz="160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w Cen MT" panose="020B0602020104020603" pitchFamily="34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w Cen MT" panose="020B0602020104020603" pitchFamily="34" charset="0"/>
                          <a:ea typeface="Times New Roman"/>
                          <a:cs typeface="Times New Roman" pitchFamily="18" charset="0"/>
                        </a:rPr>
                        <a:t>-.53***</a:t>
                      </a:r>
                      <a:endParaRPr lang="en-US" sz="160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w Cen MT" panose="020B0602020104020603" pitchFamily="34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09600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MS PGothic" pitchFamily="34" charset="-128"/>
                        </a:rPr>
                        <a:t>N= 66 Elementary schools. *</a:t>
                      </a:r>
                      <a:r>
                        <a:rPr kumimoji="0" lang="en-US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MS PGothic" pitchFamily="34" charset="-128"/>
                        </a:rPr>
                        <a:t>p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MS PGothic" pitchFamily="34" charset="-128"/>
                        </a:rPr>
                        <a:t>&lt;.05, **</a:t>
                      </a:r>
                      <a:r>
                        <a:rPr kumimoji="0" lang="en-US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MS PGothic" pitchFamily="34" charset="-128"/>
                        </a:rPr>
                        <a:t>p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MS PGothic" pitchFamily="34" charset="-128"/>
                        </a:rPr>
                        <a:t> &lt; .01, ***</a:t>
                      </a:r>
                      <a:r>
                        <a:rPr kumimoji="0" lang="en-US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MS PGothic" pitchFamily="34" charset="-128"/>
                        </a:rPr>
                        <a:t>p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MS PGothic" pitchFamily="34" charset="-128"/>
                        </a:rPr>
                        <a:t> &lt; .001; one-tailed</a:t>
                      </a:r>
                    </a:p>
                    <a:p>
                      <a:pPr marL="38100" marR="3810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w Cen MT" panose="020B0602020104020603" pitchFamily="34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w Cen MT" panose="020B0602020104020603" pitchFamily="34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w Cen MT" panose="020B0602020104020603" pitchFamily="34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w Cen MT" panose="020B0602020104020603" pitchFamily="34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12047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28864936"/>
              </p:ext>
            </p:extLst>
          </p:nvPr>
        </p:nvGraphicFramePr>
        <p:xfrm>
          <a:off x="914400" y="152400"/>
          <a:ext cx="7162800" cy="6299200"/>
        </p:xfrm>
        <a:graphic>
          <a:graphicData uri="http://schemas.openxmlformats.org/drawingml/2006/table">
            <a:tbl>
              <a:tblPr/>
              <a:tblGrid>
                <a:gridCol w="3069771"/>
                <a:gridCol w="1488374"/>
                <a:gridCol w="1209305"/>
                <a:gridCol w="1395350"/>
              </a:tblGrid>
              <a:tr h="685800">
                <a:tc gridSpan="4"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w Cen MT" panose="020B0602020104020603" pitchFamily="34" charset="0"/>
                          <a:ea typeface="Times New Roman"/>
                          <a:cs typeface="Times New Roman" pitchFamily="18" charset="0"/>
                        </a:rPr>
                        <a:t>Middle </a:t>
                      </a:r>
                      <a:r>
                        <a:rPr lang="en-US" sz="240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w Cen MT" panose="020B0602020104020603" pitchFamily="34" charset="0"/>
                          <a:ea typeface="Times New Roman"/>
                          <a:cs typeface="Times New Roman" pitchFamily="18" charset="0"/>
                        </a:rPr>
                        <a:t>School and High School Students</a:t>
                      </a:r>
                      <a:endParaRPr lang="en-US" sz="24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w Cen MT" panose="020B0602020104020603" pitchFamily="34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85800"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w Cen MT" panose="020B0602020104020603" pitchFamily="34" charset="0"/>
                          <a:ea typeface="Times New Roman"/>
                          <a:cs typeface="Times New Roman" pitchFamily="18" charset="0"/>
                        </a:rPr>
                        <a:t>                                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w Cen MT" panose="020B0602020104020603" pitchFamily="34" charset="0"/>
                          <a:ea typeface="Times New Roman"/>
                          <a:cs typeface="Times New Roman" pitchFamily="18" charset="0"/>
                        </a:rPr>
                        <a:t>Verbal Bullying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w Cen MT" panose="020B0602020104020603" pitchFamily="34" charset="0"/>
                          <a:ea typeface="Times New Roman"/>
                          <a:cs typeface="Times New Roman" pitchFamily="18" charset="0"/>
                        </a:rPr>
                        <a:t>Physical Bullying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w Cen MT" panose="020B0602020104020603" pitchFamily="34" charset="0"/>
                          <a:ea typeface="Times New Roman"/>
                          <a:cs typeface="Times New Roman" pitchFamily="18" charset="0"/>
                        </a:rPr>
                        <a:t>Social Bullying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w Cen MT" panose="020B0602020104020603" pitchFamily="34" charset="0"/>
                          <a:ea typeface="Times New Roman"/>
                          <a:cs typeface="Times New Roman" pitchFamily="18" charset="0"/>
                        </a:rPr>
                        <a:t>Total </a:t>
                      </a:r>
                      <a:r>
                        <a:rPr lang="en-US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w Cen MT" panose="020B0602020104020603" pitchFamily="34" charset="0"/>
                          <a:ea typeface="Times New Roman"/>
                          <a:cs typeface="Times New Roman" pitchFamily="18" charset="0"/>
                        </a:rPr>
                        <a:t>School Climate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 defTabSz="914400" rtl="0" eaLnBrk="1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 smtClean="0">
                          <a:solidFill>
                            <a:srgbClr val="FF0000"/>
                          </a:solidFill>
                          <a:latin typeface="Tw Cen MT" panose="020B0602020104020603" pitchFamily="34" charset="0"/>
                          <a:ea typeface="Times New Roman"/>
                          <a:cs typeface="Times New Roman" pitchFamily="18" charset="0"/>
                        </a:rPr>
                        <a:t>-.18</a:t>
                      </a:r>
                      <a:endParaRPr lang="en-US" sz="2000" kern="1200" dirty="0">
                        <a:solidFill>
                          <a:srgbClr val="FF0000"/>
                        </a:solidFill>
                        <a:latin typeface="Tw Cen MT" panose="020B0602020104020603" pitchFamily="34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 defTabSz="914400" rtl="0" eaLnBrk="1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 smtClean="0">
                          <a:solidFill>
                            <a:srgbClr val="FF0000"/>
                          </a:solidFill>
                          <a:latin typeface="Tw Cen MT" panose="020B0602020104020603" pitchFamily="34" charset="0"/>
                          <a:ea typeface="Times New Roman"/>
                          <a:cs typeface="Times New Roman" pitchFamily="18" charset="0"/>
                        </a:rPr>
                        <a:t>-.28</a:t>
                      </a:r>
                      <a:endParaRPr lang="en-US" sz="2000" kern="1200" dirty="0">
                        <a:solidFill>
                          <a:srgbClr val="FF0000"/>
                        </a:solidFill>
                        <a:latin typeface="Tw Cen MT" panose="020B0602020104020603" pitchFamily="34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 defTabSz="914400" rtl="0" eaLnBrk="1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 smtClean="0">
                          <a:solidFill>
                            <a:srgbClr val="000000"/>
                          </a:solidFill>
                          <a:latin typeface="Tw Cen MT" panose="020B0602020104020603" pitchFamily="34" charset="0"/>
                          <a:ea typeface="Times New Roman"/>
                          <a:cs typeface="Times New Roman" pitchFamily="18" charset="0"/>
                        </a:rPr>
                        <a:t>-.37*</a:t>
                      </a:r>
                      <a:endParaRPr lang="en-US" sz="2000" kern="1200" dirty="0">
                        <a:solidFill>
                          <a:srgbClr val="000000"/>
                        </a:solidFill>
                        <a:latin typeface="Tw Cen MT" panose="020B0602020104020603" pitchFamily="34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w Cen MT" panose="020B0602020104020603" pitchFamily="34" charset="0"/>
                          <a:ea typeface="Times New Roman"/>
                          <a:cs typeface="Times New Roman" pitchFamily="18" charset="0"/>
                        </a:rPr>
                        <a:t>Engagement</a:t>
                      </a:r>
                      <a:r>
                        <a:rPr lang="en-US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w Cen MT" panose="020B0602020104020603" pitchFamily="34" charset="0"/>
                          <a:ea typeface="Times New Roman"/>
                          <a:cs typeface="Times New Roman" pitchFamily="18" charset="0"/>
                        </a:rPr>
                        <a:t>: Cog. &amp; </a:t>
                      </a:r>
                      <a:r>
                        <a:rPr lang="en-US" sz="2000" dirty="0" err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w Cen MT" panose="020B0602020104020603" pitchFamily="34" charset="0"/>
                          <a:ea typeface="Times New Roman"/>
                          <a:cs typeface="Times New Roman" pitchFamily="18" charset="0"/>
                        </a:rPr>
                        <a:t>Behav</a:t>
                      </a:r>
                      <a:r>
                        <a:rPr lang="en-US" sz="20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w Cen MT" panose="020B0602020104020603" pitchFamily="34" charset="0"/>
                          <a:ea typeface="Times New Roman"/>
                          <a:cs typeface="Times New Roman" pitchFamily="18" charset="0"/>
                        </a:rPr>
                        <a:t>.</a:t>
                      </a:r>
                      <a:endParaRPr lang="en-US" sz="20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w Cen MT" panose="020B0602020104020603" pitchFamily="34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 defTabSz="914400" rtl="0" eaLnBrk="1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 smtClean="0">
                          <a:solidFill>
                            <a:srgbClr val="FF0000"/>
                          </a:solidFill>
                          <a:latin typeface="Tw Cen MT" panose="020B0602020104020603" pitchFamily="34" charset="0"/>
                          <a:ea typeface="Times New Roman"/>
                          <a:cs typeface="Times New Roman" pitchFamily="18" charset="0"/>
                        </a:rPr>
                        <a:t>.29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 defTabSz="914400" rtl="0" eaLnBrk="1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 smtClean="0">
                          <a:solidFill>
                            <a:srgbClr val="FF0000"/>
                          </a:solidFill>
                          <a:latin typeface="Tw Cen MT" panose="020B0602020104020603" pitchFamily="34" charset="0"/>
                          <a:ea typeface="Times New Roman"/>
                          <a:cs typeface="Times New Roman" pitchFamily="18" charset="0"/>
                        </a:rPr>
                        <a:t>.23</a:t>
                      </a:r>
                      <a:endParaRPr lang="en-US" sz="2000" kern="1200" dirty="0">
                        <a:solidFill>
                          <a:srgbClr val="FF0000"/>
                        </a:solidFill>
                        <a:latin typeface="Tw Cen MT" panose="020B0602020104020603" pitchFamily="34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 defTabSz="914400" rtl="0" eaLnBrk="1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 smtClean="0">
                          <a:solidFill>
                            <a:srgbClr val="FF0000"/>
                          </a:solidFill>
                          <a:latin typeface="Tw Cen MT" panose="020B0602020104020603" pitchFamily="34" charset="0"/>
                          <a:ea typeface="Times New Roman"/>
                          <a:cs typeface="Times New Roman" pitchFamily="18" charset="0"/>
                        </a:rPr>
                        <a:t>.11</a:t>
                      </a:r>
                      <a:endParaRPr lang="en-US" sz="2000" kern="1200" dirty="0">
                        <a:solidFill>
                          <a:srgbClr val="FF0000"/>
                        </a:solidFill>
                        <a:latin typeface="Tw Cen MT" panose="020B0602020104020603" pitchFamily="34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w Cen MT" panose="020B0602020104020603" pitchFamily="34" charset="0"/>
                          <a:ea typeface="Times New Roman"/>
                          <a:cs typeface="Times New Roman" pitchFamily="18" charset="0"/>
                        </a:rPr>
                        <a:t>Engagement</a:t>
                      </a:r>
                      <a:r>
                        <a:rPr lang="en-US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w Cen MT" panose="020B0602020104020603" pitchFamily="34" charset="0"/>
                          <a:ea typeface="Times New Roman"/>
                          <a:cs typeface="Times New Roman" pitchFamily="18" charset="0"/>
                        </a:rPr>
                        <a:t>: Emotional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 defTabSz="914400" rtl="0" eaLnBrk="1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 smtClean="0">
                          <a:solidFill>
                            <a:srgbClr val="FF0000"/>
                          </a:solidFill>
                          <a:latin typeface="Tw Cen MT" panose="020B0602020104020603" pitchFamily="34" charset="0"/>
                          <a:ea typeface="Times New Roman"/>
                          <a:cs typeface="Times New Roman" pitchFamily="18" charset="0"/>
                        </a:rPr>
                        <a:t>.07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 defTabSz="914400" rtl="0" eaLnBrk="1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 smtClean="0">
                          <a:solidFill>
                            <a:srgbClr val="FF0000"/>
                          </a:solidFill>
                          <a:latin typeface="Tw Cen MT" panose="020B0602020104020603" pitchFamily="34" charset="0"/>
                          <a:ea typeface="Times New Roman"/>
                          <a:cs typeface="Times New Roman" pitchFamily="18" charset="0"/>
                        </a:rPr>
                        <a:t>.02</a:t>
                      </a:r>
                      <a:endParaRPr lang="en-US" sz="2000" kern="1200" dirty="0">
                        <a:solidFill>
                          <a:srgbClr val="FF0000"/>
                        </a:solidFill>
                        <a:latin typeface="Tw Cen MT" panose="020B0602020104020603" pitchFamily="34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 defTabSz="914400" rtl="0" eaLnBrk="1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 smtClean="0">
                          <a:solidFill>
                            <a:srgbClr val="FF0000"/>
                          </a:solidFill>
                          <a:latin typeface="Tw Cen MT" panose="020B0602020104020603" pitchFamily="34" charset="0"/>
                          <a:ea typeface="Times New Roman"/>
                          <a:cs typeface="Times New Roman" pitchFamily="18" charset="0"/>
                        </a:rPr>
                        <a:t>-.12</a:t>
                      </a:r>
                      <a:endParaRPr lang="en-US" sz="2000" kern="1200" dirty="0">
                        <a:solidFill>
                          <a:srgbClr val="FF0000"/>
                        </a:solidFill>
                        <a:latin typeface="Tw Cen MT" panose="020B0602020104020603" pitchFamily="34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w Cen MT" panose="020B0602020104020603" pitchFamily="34" charset="0"/>
                          <a:ea typeface="Times New Roman"/>
                          <a:cs typeface="Times New Roman" pitchFamily="18" charset="0"/>
                        </a:rPr>
                        <a:t>Punitive Techniques</a:t>
                      </a:r>
                      <a:endParaRPr lang="en-US" sz="20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w Cen MT" panose="020B0602020104020603" pitchFamily="34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 defTabSz="914400" rtl="0" eaLnBrk="1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 smtClean="0">
                          <a:solidFill>
                            <a:srgbClr val="000000"/>
                          </a:solidFill>
                          <a:latin typeface="Tw Cen MT" panose="020B0602020104020603" pitchFamily="34" charset="0"/>
                          <a:ea typeface="Times New Roman"/>
                          <a:cs typeface="Times New Roman" pitchFamily="18" charset="0"/>
                        </a:rPr>
                        <a:t>.62***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 defTabSz="914400" rtl="0" eaLnBrk="1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 smtClean="0">
                          <a:solidFill>
                            <a:srgbClr val="000000"/>
                          </a:solidFill>
                          <a:latin typeface="Tw Cen MT" panose="020B0602020104020603" pitchFamily="34" charset="0"/>
                          <a:ea typeface="Times New Roman"/>
                          <a:cs typeface="Times New Roman" pitchFamily="18" charset="0"/>
                        </a:rPr>
                        <a:t>.59***</a:t>
                      </a:r>
                      <a:endParaRPr lang="en-US" sz="2000" kern="1200" dirty="0">
                        <a:solidFill>
                          <a:srgbClr val="000000"/>
                        </a:solidFill>
                        <a:latin typeface="Tw Cen MT" panose="020B0602020104020603" pitchFamily="34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 defTabSz="914400" rtl="0" eaLnBrk="1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 smtClean="0">
                          <a:solidFill>
                            <a:srgbClr val="000000"/>
                          </a:solidFill>
                          <a:latin typeface="Tw Cen MT" panose="020B0602020104020603" pitchFamily="34" charset="0"/>
                          <a:ea typeface="Times New Roman"/>
                          <a:cs typeface="Times New Roman" pitchFamily="18" charset="0"/>
                        </a:rPr>
                        <a:t>.55**</a:t>
                      </a:r>
                      <a:endParaRPr lang="en-US" sz="2000" kern="1200" dirty="0">
                        <a:solidFill>
                          <a:srgbClr val="000000"/>
                        </a:solidFill>
                        <a:latin typeface="Tw Cen MT" panose="020B0602020104020603" pitchFamily="34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w Cen MT" panose="020B0602020104020603" pitchFamily="34" charset="0"/>
                          <a:ea typeface="Times New Roman"/>
                          <a:cs typeface="Times New Roman" pitchFamily="18" charset="0"/>
                        </a:rPr>
                        <a:t>Positive Techniques</a:t>
                      </a:r>
                      <a:endParaRPr lang="en-US" sz="20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w Cen MT" panose="020B0602020104020603" pitchFamily="34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 defTabSz="914400" rtl="0" eaLnBrk="1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 smtClean="0">
                          <a:solidFill>
                            <a:srgbClr val="FF0000"/>
                          </a:solidFill>
                          <a:latin typeface="Tw Cen MT" panose="020B0602020104020603" pitchFamily="34" charset="0"/>
                          <a:ea typeface="Times New Roman"/>
                          <a:cs typeface="Times New Roman" pitchFamily="18" charset="0"/>
                        </a:rPr>
                        <a:t>.47*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 defTabSz="914400" rtl="0" eaLnBrk="1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 smtClean="0">
                          <a:solidFill>
                            <a:srgbClr val="FF0000"/>
                          </a:solidFill>
                          <a:latin typeface="Tw Cen MT" panose="020B0602020104020603" pitchFamily="34" charset="0"/>
                          <a:ea typeface="Times New Roman"/>
                          <a:cs typeface="Times New Roman" pitchFamily="18" charset="0"/>
                        </a:rPr>
                        <a:t>.44*</a:t>
                      </a:r>
                      <a:endParaRPr lang="en-US" sz="2000" kern="1200" dirty="0">
                        <a:solidFill>
                          <a:srgbClr val="FF0000"/>
                        </a:solidFill>
                        <a:latin typeface="Tw Cen MT" panose="020B0602020104020603" pitchFamily="34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 defTabSz="914400" rtl="0" eaLnBrk="1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 smtClean="0">
                          <a:solidFill>
                            <a:srgbClr val="FF0000"/>
                          </a:solidFill>
                          <a:latin typeface="Tw Cen MT" panose="020B0602020104020603" pitchFamily="34" charset="0"/>
                          <a:ea typeface="Times New Roman"/>
                          <a:cs typeface="Times New Roman" pitchFamily="18" charset="0"/>
                        </a:rPr>
                        <a:t>.32*</a:t>
                      </a:r>
                      <a:endParaRPr lang="en-US" sz="2000" kern="1200" dirty="0">
                        <a:solidFill>
                          <a:srgbClr val="FF0000"/>
                        </a:solidFill>
                        <a:latin typeface="Tw Cen MT" panose="020B0602020104020603" pitchFamily="34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w Cen MT" panose="020B0602020104020603" pitchFamily="34" charset="0"/>
                          <a:ea typeface="Times New Roman"/>
                          <a:cs typeface="Times New Roman" pitchFamily="18" charset="0"/>
                        </a:rPr>
                        <a:t>SEL Techniques</a:t>
                      </a:r>
                      <a:endParaRPr lang="en-US" sz="20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w Cen MT" panose="020B0602020104020603" pitchFamily="34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 defTabSz="914400" rtl="0" eaLnBrk="1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 smtClean="0">
                          <a:solidFill>
                            <a:srgbClr val="FF0000"/>
                          </a:solidFill>
                          <a:latin typeface="Tw Cen MT" panose="020B0602020104020603" pitchFamily="34" charset="0"/>
                          <a:ea typeface="Times New Roman"/>
                          <a:cs typeface="Times New Roman" pitchFamily="18" charset="0"/>
                        </a:rPr>
                        <a:t>.20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 defTabSz="914400" rtl="0" eaLnBrk="1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 smtClean="0">
                          <a:solidFill>
                            <a:srgbClr val="FF0000"/>
                          </a:solidFill>
                          <a:latin typeface="Tw Cen MT" panose="020B0602020104020603" pitchFamily="34" charset="0"/>
                          <a:ea typeface="Times New Roman"/>
                          <a:cs typeface="Times New Roman" pitchFamily="18" charset="0"/>
                        </a:rPr>
                        <a:t>.09</a:t>
                      </a:r>
                      <a:endParaRPr lang="en-US" sz="2000" kern="1200" dirty="0">
                        <a:solidFill>
                          <a:srgbClr val="FF0000"/>
                        </a:solidFill>
                        <a:latin typeface="Tw Cen MT" panose="020B0602020104020603" pitchFamily="34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 defTabSz="914400" rtl="0" eaLnBrk="1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 smtClean="0">
                          <a:solidFill>
                            <a:srgbClr val="FF0000"/>
                          </a:solidFill>
                          <a:latin typeface="Tw Cen MT" panose="020B0602020104020603" pitchFamily="34" charset="0"/>
                          <a:ea typeface="Times New Roman"/>
                          <a:cs typeface="Times New Roman" pitchFamily="18" charset="0"/>
                        </a:rPr>
                        <a:t>-.03</a:t>
                      </a:r>
                      <a:endParaRPr lang="en-US" sz="2000" kern="1200" dirty="0">
                        <a:solidFill>
                          <a:srgbClr val="FF0000"/>
                        </a:solidFill>
                        <a:latin typeface="Tw Cen MT" panose="020B0602020104020603" pitchFamily="34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85800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MS PGothic" pitchFamily="34" charset="-128"/>
                        </a:rPr>
                        <a:t>N= 37 Middle and High Schools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MS PGothic" pitchFamily="34" charset="-128"/>
                        </a:rPr>
                        <a:t>*</a:t>
                      </a:r>
                      <a:r>
                        <a:rPr kumimoji="0" lang="en-US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MS PGothic" pitchFamily="34" charset="-128"/>
                        </a:rPr>
                        <a:t>p 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MS PGothic" pitchFamily="34" charset="-128"/>
                        </a:rPr>
                        <a:t>&lt;.05, **</a:t>
                      </a:r>
                      <a:r>
                        <a:rPr kumimoji="0" lang="en-US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MS PGothic" pitchFamily="34" charset="-128"/>
                        </a:rPr>
                        <a:t>p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MS PGothic" pitchFamily="34" charset="-128"/>
                        </a:rPr>
                        <a:t> &lt; .01, ***</a:t>
                      </a:r>
                      <a:r>
                        <a:rPr kumimoji="0" lang="en-US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MS PGothic" pitchFamily="34" charset="-128"/>
                        </a:rPr>
                        <a:t>p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MS PGothic" pitchFamily="34" charset="-128"/>
                        </a:rPr>
                        <a:t> &lt; .001; one-tailed</a:t>
                      </a:r>
                    </a:p>
                    <a:p>
                      <a:pPr marL="38100" marR="3810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w Cen MT" panose="020B0602020104020603" pitchFamily="34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38100" marR="38100" algn="ctr" defTabSz="914400" rtl="0" eaLnBrk="1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kern="1200" dirty="0" smtClean="0">
                        <a:solidFill>
                          <a:srgbClr val="FF0000"/>
                        </a:solidFill>
                        <a:latin typeface="Tw Cen MT" panose="020B0602020104020603" pitchFamily="34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38100" marR="38100" algn="ctr" defTabSz="914400" rtl="0" eaLnBrk="1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kern="1200" dirty="0">
                        <a:solidFill>
                          <a:srgbClr val="FF0000"/>
                        </a:solidFill>
                        <a:latin typeface="Tw Cen MT" panose="020B0602020104020603" pitchFamily="34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38100" marR="38100" algn="ctr" defTabSz="914400" rtl="0" eaLnBrk="1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kern="1200" dirty="0">
                        <a:solidFill>
                          <a:srgbClr val="FF0000"/>
                        </a:solidFill>
                        <a:latin typeface="Tw Cen MT" panose="020B0602020104020603" pitchFamily="34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76089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1884309"/>
              </p:ext>
            </p:extLst>
          </p:nvPr>
        </p:nvGraphicFramePr>
        <p:xfrm>
          <a:off x="220663" y="152400"/>
          <a:ext cx="8770937" cy="6619449"/>
        </p:xfrm>
        <a:graphic>
          <a:graphicData uri="http://schemas.openxmlformats.org/drawingml/2006/table">
            <a:tbl>
              <a:tblPr/>
              <a:tblGrid>
                <a:gridCol w="2743200"/>
                <a:gridCol w="3055937"/>
                <a:gridCol w="2971800"/>
              </a:tblGrid>
              <a:tr h="473703"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w Cen MT" panose="020B0602020104020603" pitchFamily="34" charset="0"/>
                          <a:ea typeface="Times New Roman"/>
                          <a:cs typeface="Times New Roman"/>
                        </a:rPr>
                        <a:t>Delaware </a:t>
                      </a:r>
                      <a:r>
                        <a:rPr lang="en-US" sz="20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w Cen MT" panose="020B0602020104020603" pitchFamily="34" charset="0"/>
                          <a:ea typeface="Times New Roman"/>
                          <a:cs typeface="Times New Roman"/>
                        </a:rPr>
                        <a:t>School Climate Surveys </a:t>
                      </a:r>
                      <a:r>
                        <a:rPr lang="en-US" sz="200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w Cen MT" panose="020B0602020104020603" pitchFamily="34" charset="0"/>
                          <a:ea typeface="Times New Roman"/>
                          <a:cs typeface="Times New Roman"/>
                        </a:rPr>
                        <a:t>2015 Subscales</a:t>
                      </a:r>
                      <a:endParaRPr lang="en-US" sz="20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w Cen MT" panose="020B0602020104020603" pitchFamily="34" charset="0"/>
                        <a:ea typeface="Times New Roman"/>
                        <a:cs typeface="Times New Roman"/>
                      </a:endParaRPr>
                    </a:p>
                  </a:txBody>
                  <a:tcPr marL="29599" marR="29599" marT="66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16991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i="1" dirty="0" smtClean="0">
                          <a:solidFill>
                            <a:schemeClr val="bg1"/>
                          </a:solidFill>
                          <a:latin typeface="Tw Cen MT" panose="020B0602020104020603" pitchFamily="34" charset="0"/>
                          <a:ea typeface="Times New Roman"/>
                          <a:cs typeface="Times New Roman"/>
                        </a:rPr>
                        <a:t>Part I</a:t>
                      </a:r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Tw Cen MT" panose="020B0602020104020603" pitchFamily="34" charset="0"/>
                          <a:ea typeface="Times New Roman"/>
                          <a:cs typeface="Times New Roman"/>
                        </a:rPr>
                        <a:t> : School Climate</a:t>
                      </a:r>
                    </a:p>
                  </a:txBody>
                  <a:tcPr marL="29599" marR="29599" marT="66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2000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Times New Roman"/>
                        <a:cs typeface="Times New Roman"/>
                      </a:endParaRPr>
                    </a:p>
                  </a:txBody>
                  <a:tcPr marL="29599" marR="29599" marT="66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w Cen MT" panose="020B0602020104020603" pitchFamily="34" charset="0"/>
                          <a:ea typeface="Times New Roman"/>
                          <a:cs typeface="Times New Roman"/>
                        </a:rPr>
                        <a:t>Student Survey</a:t>
                      </a:r>
                      <a:r>
                        <a:rPr lang="en-US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w Cen MT" panose="020B0602020104020603" pitchFamily="34" charset="0"/>
                          <a:ea typeface="Times New Roman"/>
                          <a:cs typeface="Times New Roman"/>
                        </a:rPr>
                        <a:t> </a:t>
                      </a:r>
                    </a:p>
                  </a:txBody>
                  <a:tcPr marL="29599" marR="29599" marT="66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w Cen MT" panose="020B0602020104020603" pitchFamily="34" charset="0"/>
                          <a:ea typeface="Times New Roman"/>
                          <a:cs typeface="Times New Roman"/>
                        </a:rPr>
                        <a:t>Teacher/Staff Survey</a:t>
                      </a:r>
                      <a:r>
                        <a:rPr lang="en-US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w Cen MT" panose="020B0602020104020603" pitchFamily="34" charset="0"/>
                          <a:ea typeface="Times New Roman"/>
                          <a:cs typeface="Times New Roman"/>
                        </a:rPr>
                        <a:t> </a:t>
                      </a:r>
                    </a:p>
                  </a:txBody>
                  <a:tcPr marL="29599" marR="29599" marT="66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w Cen MT" panose="020B0602020104020603" pitchFamily="34" charset="0"/>
                          <a:ea typeface="Times New Roman"/>
                          <a:cs typeface="Times New Roman"/>
                        </a:rPr>
                        <a:t>Home Survey</a:t>
                      </a:r>
                      <a:r>
                        <a:rPr lang="en-US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w Cen MT" panose="020B0602020104020603" pitchFamily="34" charset="0"/>
                          <a:ea typeface="Times New Roman"/>
                          <a:cs typeface="Times New Roman"/>
                        </a:rPr>
                        <a:t> </a:t>
                      </a:r>
                    </a:p>
                  </a:txBody>
                  <a:tcPr marL="29599" marR="29599" marT="66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4116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w Cen MT" panose="020B0602020104020603" pitchFamily="34" charset="0"/>
                          <a:ea typeface="Times New Roman"/>
                          <a:cs typeface="Times New Roman"/>
                        </a:rPr>
                        <a:t>Teacher-Student Relations </a:t>
                      </a:r>
                    </a:p>
                  </a:txBody>
                  <a:tcPr marL="29599" marR="29599" marT="662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w Cen MT" panose="020B0602020104020603" pitchFamily="34" charset="0"/>
                          <a:ea typeface="Times New Roman"/>
                          <a:cs typeface="Times New Roman"/>
                        </a:rPr>
                        <a:t>Teacher-Student Relations </a:t>
                      </a:r>
                    </a:p>
                  </a:txBody>
                  <a:tcPr marL="29599" marR="29599" marT="662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w Cen MT" panose="020B0602020104020603" pitchFamily="34" charset="0"/>
                          <a:ea typeface="Times New Roman"/>
                          <a:cs typeface="Times New Roman"/>
                        </a:rPr>
                        <a:t>Teacher-Student Relations </a:t>
                      </a:r>
                    </a:p>
                  </a:txBody>
                  <a:tcPr marL="29599" marR="29599" marT="662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4116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w Cen MT" panose="020B0602020104020603" pitchFamily="34" charset="0"/>
                          <a:ea typeface="Times New Roman"/>
                          <a:cs typeface="Times New Roman"/>
                        </a:rPr>
                        <a:t>Student-Student</a:t>
                      </a:r>
                      <a:r>
                        <a:rPr lang="en-US" sz="1800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w Cen MT" panose="020B0602020104020603" pitchFamily="34" charset="0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8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w Cen MT" panose="020B0602020104020603" pitchFamily="34" charset="0"/>
                          <a:ea typeface="Times New Roman"/>
                          <a:cs typeface="Times New Roman"/>
                        </a:rPr>
                        <a:t>Relations</a:t>
                      </a:r>
                      <a:endParaRPr lang="en-US" sz="18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w Cen MT" panose="020B0602020104020603" pitchFamily="34" charset="0"/>
                        <a:ea typeface="Times New Roman"/>
                        <a:cs typeface="Times New Roman"/>
                      </a:endParaRPr>
                    </a:p>
                  </a:txBody>
                  <a:tcPr marL="29599" marR="29599" marT="662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w Cen MT" panose="020B0602020104020603" pitchFamily="34" charset="0"/>
                          <a:ea typeface="Times New Roman"/>
                          <a:cs typeface="Times New Roman"/>
                        </a:rPr>
                        <a:t>Student-Student </a:t>
                      </a:r>
                      <a:r>
                        <a:rPr lang="en-US" sz="18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w Cen MT" panose="020B0602020104020603" pitchFamily="34" charset="0"/>
                          <a:ea typeface="Times New Roman"/>
                          <a:cs typeface="Times New Roman"/>
                        </a:rPr>
                        <a:t>Relations</a:t>
                      </a:r>
                    </a:p>
                  </a:txBody>
                  <a:tcPr marL="29599" marR="29599" marT="662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w Cen MT" panose="020B0602020104020603" pitchFamily="34" charset="0"/>
                          <a:ea typeface="Times New Roman"/>
                          <a:cs typeface="Times New Roman"/>
                        </a:rPr>
                        <a:t>Student-Student </a:t>
                      </a:r>
                      <a:r>
                        <a:rPr lang="en-US" sz="18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w Cen MT" panose="020B0602020104020603" pitchFamily="34" charset="0"/>
                          <a:ea typeface="Times New Roman"/>
                          <a:cs typeface="Times New Roman"/>
                        </a:rPr>
                        <a:t>Relations</a:t>
                      </a:r>
                    </a:p>
                  </a:txBody>
                  <a:tcPr marL="29599" marR="29599" marT="662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4116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w Cen MT" panose="020B0602020104020603" pitchFamily="34" charset="0"/>
                          <a:ea typeface="Times New Roman"/>
                          <a:cs typeface="Times New Roman"/>
                        </a:rPr>
                        <a:t>Respect for Diversity</a:t>
                      </a:r>
                    </a:p>
                  </a:txBody>
                  <a:tcPr marL="29599" marR="29599" marT="662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w Cen MT" panose="020B0602020104020603" pitchFamily="34" charset="0"/>
                          <a:ea typeface="Times New Roman"/>
                          <a:cs typeface="Times New Roman"/>
                        </a:rPr>
                        <a:t>Respect for Diversity</a:t>
                      </a:r>
                    </a:p>
                  </a:txBody>
                  <a:tcPr marL="29599" marR="29599" marT="662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w Cen MT" panose="020B0602020104020603" pitchFamily="34" charset="0"/>
                          <a:ea typeface="Times New Roman"/>
                          <a:cs typeface="Times New Roman"/>
                        </a:rPr>
                        <a:t>Respect for Diversity</a:t>
                      </a:r>
                    </a:p>
                  </a:txBody>
                  <a:tcPr marL="29599" marR="29599" marT="662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4116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w Cen MT" panose="020B0602020104020603" pitchFamily="34" charset="0"/>
                          <a:ea typeface="Times New Roman"/>
                          <a:cs typeface="Times New Roman"/>
                        </a:rPr>
                        <a:t>Clarity of Expectations</a:t>
                      </a:r>
                    </a:p>
                  </a:txBody>
                  <a:tcPr marL="29599" marR="29599" marT="662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w Cen MT" panose="020B0602020104020603" pitchFamily="34" charset="0"/>
                          <a:ea typeface="Times New Roman"/>
                          <a:cs typeface="Times New Roman"/>
                        </a:rPr>
                        <a:t>Clarity of Expectations</a:t>
                      </a:r>
                    </a:p>
                  </a:txBody>
                  <a:tcPr marL="29599" marR="29599" marT="662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w Cen MT" panose="020B0602020104020603" pitchFamily="34" charset="0"/>
                          <a:ea typeface="Times New Roman"/>
                          <a:cs typeface="Times New Roman"/>
                        </a:rPr>
                        <a:t>Clarity of Expectations</a:t>
                      </a:r>
                    </a:p>
                  </a:txBody>
                  <a:tcPr marL="29599" marR="29599" marT="662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4116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w Cen MT" panose="020B0602020104020603" pitchFamily="34" charset="0"/>
                          <a:ea typeface="Times New Roman"/>
                          <a:cs typeface="Times New Roman"/>
                        </a:rPr>
                        <a:t>Fairness of Rules</a:t>
                      </a:r>
                    </a:p>
                  </a:txBody>
                  <a:tcPr marL="29599" marR="29599" marT="662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w Cen MT" panose="020B0602020104020603" pitchFamily="34" charset="0"/>
                          <a:ea typeface="Times New Roman"/>
                          <a:cs typeface="Times New Roman"/>
                        </a:rPr>
                        <a:t>Fairness of Rules</a:t>
                      </a:r>
                    </a:p>
                  </a:txBody>
                  <a:tcPr marL="29599" marR="29599" marT="662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w Cen MT" panose="020B0602020104020603" pitchFamily="34" charset="0"/>
                          <a:ea typeface="Times New Roman"/>
                          <a:cs typeface="Times New Roman"/>
                        </a:rPr>
                        <a:t>Fairness of Rules</a:t>
                      </a:r>
                    </a:p>
                  </a:txBody>
                  <a:tcPr marL="29599" marR="29599" marT="662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4116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w Cen MT" panose="020B0602020104020603" pitchFamily="34" charset="0"/>
                          <a:ea typeface="Times New Roman"/>
                          <a:cs typeface="Times New Roman"/>
                        </a:rPr>
                        <a:t>School Safety</a:t>
                      </a:r>
                    </a:p>
                  </a:txBody>
                  <a:tcPr marL="29599" marR="29599" marT="662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w Cen MT" panose="020B0602020104020603" pitchFamily="34" charset="0"/>
                          <a:ea typeface="Times New Roman"/>
                          <a:cs typeface="Times New Roman"/>
                        </a:rPr>
                        <a:t>School Safety</a:t>
                      </a:r>
                    </a:p>
                  </a:txBody>
                  <a:tcPr marL="29599" marR="29599" marT="662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w Cen MT" panose="020B0602020104020603" pitchFamily="34" charset="0"/>
                          <a:ea typeface="Times New Roman"/>
                          <a:cs typeface="Times New Roman"/>
                        </a:rPr>
                        <a:t>School Safety</a:t>
                      </a:r>
                    </a:p>
                  </a:txBody>
                  <a:tcPr marL="29599" marR="29599" marT="662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4116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w Cen MT" panose="020B0602020104020603" pitchFamily="34" charset="0"/>
                          <a:ea typeface="Times New Roman"/>
                          <a:cs typeface="Times New Roman"/>
                        </a:rPr>
                        <a:t>Student Engagement School-wide</a:t>
                      </a:r>
                      <a:endParaRPr lang="en-US" sz="18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w Cen MT" panose="020B0602020104020603" pitchFamily="34" charset="0"/>
                        <a:ea typeface="Times New Roman"/>
                        <a:cs typeface="Times New Roman"/>
                      </a:endParaRPr>
                    </a:p>
                  </a:txBody>
                  <a:tcPr marL="29599" marR="29599" marT="662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w Cen MT" panose="020B0602020104020603" pitchFamily="34" charset="0"/>
                          <a:ea typeface="Times New Roman"/>
                          <a:cs typeface="Times New Roman"/>
                        </a:rPr>
                        <a:t>Student Engagement School-wide </a:t>
                      </a:r>
                    </a:p>
                  </a:txBody>
                  <a:tcPr marL="29599" marR="29599" marT="662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1800" strike="sng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w Cen MT" panose="020B0602020104020603" pitchFamily="34" charset="0"/>
                        <a:ea typeface="Times New Roman"/>
                        <a:cs typeface="Times New Roman"/>
                      </a:endParaRPr>
                    </a:p>
                  </a:txBody>
                  <a:tcPr marL="29599" marR="29599" marT="662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4116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w Cen MT" panose="020B0602020104020603" pitchFamily="34" charset="0"/>
                          <a:ea typeface="Times New Roman"/>
                          <a:cs typeface="Times New Roman"/>
                        </a:rPr>
                        <a:t>Bullying School-wide</a:t>
                      </a:r>
                      <a:endParaRPr lang="en-US" sz="18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w Cen MT" panose="020B0602020104020603" pitchFamily="34" charset="0"/>
                        <a:ea typeface="Times New Roman"/>
                        <a:cs typeface="Times New Roman"/>
                      </a:endParaRPr>
                    </a:p>
                  </a:txBody>
                  <a:tcPr marL="29599" marR="29599" marT="662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w Cen MT" panose="020B0602020104020603" pitchFamily="34" charset="0"/>
                          <a:ea typeface="Times New Roman"/>
                          <a:cs typeface="Times New Roman"/>
                        </a:rPr>
                        <a:t>Bullying School-wide</a:t>
                      </a:r>
                      <a:endParaRPr lang="en-US" sz="18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w Cen MT" panose="020B0602020104020603" pitchFamily="34" charset="0"/>
                        <a:ea typeface="Times New Roman"/>
                        <a:cs typeface="Times New Roman"/>
                      </a:endParaRPr>
                    </a:p>
                  </a:txBody>
                  <a:tcPr marL="29599" marR="29599" marT="662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1800" strike="sng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w Cen MT" panose="020B0602020104020603" pitchFamily="34" charset="0"/>
                        <a:ea typeface="Times New Roman"/>
                        <a:cs typeface="Times New Roman"/>
                      </a:endParaRPr>
                    </a:p>
                  </a:txBody>
                  <a:tcPr marL="29599" marR="29599" marT="662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48982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18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w Cen MT" panose="020B0602020104020603" pitchFamily="34" charset="0"/>
                        <a:ea typeface="Times New Roman"/>
                        <a:cs typeface="Times New Roman"/>
                      </a:endParaRPr>
                    </a:p>
                  </a:txBody>
                  <a:tcPr marL="29599" marR="29599" marT="662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w Cen MT" panose="020B0602020104020603" pitchFamily="34" charset="0"/>
                          <a:ea typeface="Times New Roman"/>
                          <a:cs typeface="Times New Roman"/>
                        </a:rPr>
                        <a:t>Teacher-Home Communications</a:t>
                      </a:r>
                    </a:p>
                  </a:txBody>
                  <a:tcPr marL="29599" marR="29599" marT="662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w Cen MT" panose="020B0602020104020603" pitchFamily="34" charset="0"/>
                          <a:ea typeface="Times New Roman"/>
                          <a:cs typeface="Times New Roman"/>
                        </a:rPr>
                        <a:t>Teacher-Home Communications</a:t>
                      </a:r>
                    </a:p>
                  </a:txBody>
                  <a:tcPr marL="29599" marR="29599" marT="662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4291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8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w Cen MT" panose="020B0602020104020603" pitchFamily="34" charset="0"/>
                        <a:cs typeface="Times New Roman"/>
                      </a:endParaRPr>
                    </a:p>
                  </a:txBody>
                  <a:tcPr marL="29599" marR="29599" marT="662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w Cen MT" panose="020B0602020104020603" pitchFamily="34" charset="0"/>
                          <a:ea typeface="Times New Roman"/>
                          <a:cs typeface="Times New Roman"/>
                        </a:rPr>
                        <a:t>Staff Relations</a:t>
                      </a:r>
                      <a:endParaRPr lang="en-US" sz="18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w Cen MT" panose="020B0602020104020603" pitchFamily="34" charset="0"/>
                        <a:ea typeface="Times New Roman"/>
                        <a:cs typeface="Times New Roman"/>
                      </a:endParaRPr>
                    </a:p>
                  </a:txBody>
                  <a:tcPr marL="29599" marR="29599" marT="662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18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w Cen MT" panose="020B0602020104020603" pitchFamily="34" charset="0"/>
                        <a:ea typeface="Times New Roman"/>
                        <a:cs typeface="Times New Roman"/>
                      </a:endParaRPr>
                    </a:p>
                  </a:txBody>
                  <a:tcPr marL="29599" marR="29599" marT="662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4116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w Cen MT" panose="020B0602020104020603" pitchFamily="34" charset="0"/>
                          <a:ea typeface="Times New Roman"/>
                          <a:cs typeface="Times New Roman"/>
                        </a:rPr>
                        <a:t>Total School Climate </a:t>
                      </a:r>
                    </a:p>
                  </a:txBody>
                  <a:tcPr marL="29599" marR="29599" marT="662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w Cen MT" panose="020B0602020104020603" pitchFamily="34" charset="0"/>
                          <a:ea typeface="Times New Roman"/>
                          <a:cs typeface="Times New Roman"/>
                        </a:rPr>
                        <a:t>Total School Climate </a:t>
                      </a:r>
                    </a:p>
                  </a:txBody>
                  <a:tcPr marL="29599" marR="29599" marT="662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w Cen MT" panose="020B0602020104020603" pitchFamily="34" charset="0"/>
                          <a:ea typeface="Times New Roman"/>
                          <a:cs typeface="Times New Roman"/>
                        </a:rPr>
                        <a:t>Total School Climate </a:t>
                      </a:r>
                    </a:p>
                  </a:txBody>
                  <a:tcPr marL="29599" marR="29599" marT="662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4116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18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w Cen MT" panose="020B0602020104020603" pitchFamily="34" charset="0"/>
                        <a:ea typeface="Times New Roman"/>
                        <a:cs typeface="Times New Roman"/>
                      </a:endParaRPr>
                    </a:p>
                  </a:txBody>
                  <a:tcPr marL="29599" marR="29599" marT="662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w Cen MT" panose="020B0602020104020603" pitchFamily="34" charset="0"/>
                      </a:endParaRPr>
                    </a:p>
                  </a:txBody>
                  <a:tcPr marL="29599" marR="29599" marT="662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w Cen MT" panose="020B0602020104020603" pitchFamily="34" charset="0"/>
                          <a:ea typeface="Times New Roman"/>
                          <a:cs typeface="Times New Roman"/>
                        </a:rPr>
                        <a:t>Parent Satisfaction</a:t>
                      </a:r>
                    </a:p>
                  </a:txBody>
                  <a:tcPr marL="29599" marR="29599" marT="662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w Cen MT"/>
                <a:cs typeface="Tw Cen MT"/>
              </a:rPr>
              <a:t>Changes in Scales</a:t>
            </a:r>
            <a:endParaRPr lang="en-US" sz="3200" b="1" dirty="0">
              <a:solidFill>
                <a:schemeClr val="tx1">
                  <a:lumMod val="65000"/>
                  <a:lumOff val="35000"/>
                </a:schemeClr>
              </a:solidFill>
              <a:latin typeface="Tw Cen MT"/>
              <a:cs typeface="Tw Cen M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8525"/>
          </a:xfrm>
        </p:spPr>
        <p:txBody>
          <a:bodyPr/>
          <a:lstStyle/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Examining several new items on Respect for Diversity Scale</a:t>
            </a:r>
          </a:p>
          <a:p>
            <a:pPr lvl="1"/>
            <a:r>
              <a:rPr lang="en-US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Students respect others who are different.</a:t>
            </a:r>
          </a:p>
          <a:p>
            <a:pPr lvl="1"/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Students of different races get along.</a:t>
            </a:r>
          </a:p>
          <a:p>
            <a:pPr lvl="1"/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Teachers expect the best from students of all races.</a:t>
            </a:r>
          </a:p>
          <a:p>
            <a:pPr lvl="1"/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457200" lvl="1" indent="0">
              <a:buNone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(Replaced items about “color of a person’s skin doesn’t matter” to teachers or students)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9334630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287963"/>
          </a:xfrm>
        </p:spPr>
        <p:txBody>
          <a:bodyPr/>
          <a:lstStyle/>
          <a:p>
            <a:pPr marL="0" indent="0" algn="ctr">
              <a:buNone/>
            </a:pPr>
            <a:r>
              <a:rPr 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w Cen MT"/>
                <a:cs typeface="Tw Cen MT"/>
              </a:rPr>
              <a:t>Examining several new items on </a:t>
            </a:r>
          </a:p>
          <a:p>
            <a:pPr marL="0" indent="0" algn="ctr">
              <a:buNone/>
            </a:pPr>
            <a:r>
              <a:rPr 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w Cen MT"/>
                <a:cs typeface="Tw Cen MT"/>
              </a:rPr>
              <a:t>Positive, Punitive, and SEL Techniques Scale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Tw Cen MT"/>
              <a:cs typeface="Tw Cen MT"/>
            </a:endParaRPr>
          </a:p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w Cen MT"/>
                <a:cs typeface="Tw Cen MT"/>
              </a:rPr>
              <a:t>2 new positive items:</a:t>
            </a:r>
          </a:p>
          <a:p>
            <a:pPr lvl="1"/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w Cen MT"/>
                <a:cs typeface="Tw Cen MT"/>
              </a:rPr>
              <a:t>Teachers use just enough praise and rewards; not too much or too little.</a:t>
            </a:r>
          </a:p>
          <a:p>
            <a:pPr lvl="1"/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w Cen MT"/>
                <a:cs typeface="Tw Cen MT"/>
              </a:rPr>
              <a:t>All student receive rewards for doing a good job.</a:t>
            </a:r>
          </a:p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w Cen MT"/>
                <a:cs typeface="Tw Cen MT"/>
              </a:rPr>
              <a:t>2 new punitive items:</a:t>
            </a:r>
          </a:p>
          <a:p>
            <a:pPr lvl="1"/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w Cen MT"/>
                <a:cs typeface="Tw Cen MT"/>
              </a:rPr>
              <a:t>Students are punished too much for minor things.</a:t>
            </a:r>
          </a:p>
          <a:p>
            <a:pPr lvl="1"/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w Cen MT"/>
                <a:cs typeface="Tw Cen MT"/>
              </a:rPr>
              <a:t>Teachers use just enough punishment; not too much or too little.</a:t>
            </a:r>
          </a:p>
          <a:p>
            <a:endParaRPr lang="en-US" dirty="0" smtClean="0"/>
          </a:p>
          <a:p>
            <a:pPr marL="40005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5114038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838200"/>
            <a:ext cx="7924800" cy="5287963"/>
          </a:xfrm>
        </p:spPr>
        <p:txBody>
          <a:bodyPr/>
          <a:lstStyle/>
          <a:p>
            <a:pPr marL="0" indent="0" algn="ctr">
              <a:buNone/>
            </a:pPr>
            <a:r>
              <a:rPr 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w Cen MT"/>
                <a:cs typeface="Tw Cen MT"/>
              </a:rPr>
              <a:t>Examining several new items on </a:t>
            </a:r>
          </a:p>
          <a:p>
            <a:pPr marL="0" indent="0" algn="ctr">
              <a:buNone/>
            </a:pPr>
            <a:r>
              <a:rPr 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w Cen MT"/>
                <a:cs typeface="Tw Cen MT"/>
              </a:rPr>
              <a:t>Cognitive and Behavioral Engagement Subscales </a:t>
            </a:r>
          </a:p>
          <a:p>
            <a:pPr marL="0" indent="0" algn="ctr">
              <a:buNone/>
            </a:pPr>
            <a:r>
              <a:rPr 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w Cen MT"/>
                <a:cs typeface="Tw Cen MT"/>
              </a:rPr>
              <a:t>of the Student Engagement Scale </a:t>
            </a:r>
          </a:p>
          <a:p>
            <a:pPr marL="0" indent="0" algn="ctr">
              <a:buNone/>
            </a:pPr>
            <a:endParaRPr lang="en-US" sz="2800" b="1" dirty="0" smtClean="0">
              <a:latin typeface="Tw Cen MT"/>
              <a:cs typeface="Tw Cen MT"/>
            </a:endParaRPr>
          </a:p>
          <a:p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w Cen MT"/>
                <a:cs typeface="Tw Cen MT"/>
              </a:rPr>
              <a:t>When I don’t do well, I work harder.</a:t>
            </a:r>
          </a:p>
          <a:p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w Cen MT"/>
                <a:cs typeface="Tw Cen MT"/>
              </a:rPr>
              <a:t>I stay out of trouble at school.</a:t>
            </a:r>
          </a:p>
          <a:p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w Cen MT"/>
                <a:cs typeface="Tw Cen MT"/>
              </a:rPr>
              <a:t>I have plans for after high school (college, service, trade school).</a:t>
            </a:r>
          </a:p>
          <a:p>
            <a:pPr marL="400050" lvl="1" indent="0">
              <a:buNone/>
            </a:pPr>
            <a:endParaRPr lang="en-US" dirty="0">
              <a:latin typeface="Tw Cen MT"/>
              <a:cs typeface="Tw Cen MT"/>
            </a:endParaRPr>
          </a:p>
        </p:txBody>
      </p:sp>
    </p:spTree>
    <p:extLst>
      <p:ext uri="{BB962C8B-B14F-4D97-AF65-F5344CB8AC3E}">
        <p14:creationId xmlns:p14="http://schemas.microsoft.com/office/powerpoint/2010/main" val="2493451790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w Cen MT"/>
                <a:cs typeface="Tw Cen MT"/>
              </a:rPr>
              <a:t>Examining New Scale: </a:t>
            </a:r>
            <a:br>
              <a:rPr 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w Cen MT"/>
                <a:cs typeface="Tw Cen MT"/>
              </a:rPr>
            </a:br>
            <a:r>
              <a:rPr 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w Cen MT"/>
                <a:cs typeface="Tw Cen MT"/>
              </a:rPr>
              <a:t>Student Social Emotional Learning Scale</a:t>
            </a:r>
            <a:endParaRPr lang="en-US" sz="2800" b="1" dirty="0">
              <a:solidFill>
                <a:schemeClr val="tx1">
                  <a:lumMod val="65000"/>
                  <a:lumOff val="35000"/>
                </a:schemeClr>
              </a:solidFill>
              <a:latin typeface="Tw Cen MT"/>
              <a:cs typeface="Tw Cen M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5211762"/>
          </a:xfrm>
        </p:spPr>
        <p:txBody>
          <a:bodyPr>
            <a:noAutofit/>
          </a:bodyPr>
          <a:lstStyle/>
          <a:p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12 items assessing 4 core dimensions of SEL</a:t>
            </a:r>
          </a:p>
          <a:p>
            <a:pPr lvl="1"/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Self-management of emotions and behavior </a:t>
            </a:r>
          </a:p>
          <a:p>
            <a:pPr lvl="2"/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e.g., “I can control how I behave”</a:t>
            </a:r>
          </a:p>
          <a:p>
            <a:pPr lvl="1"/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Relationship skills </a:t>
            </a:r>
          </a:p>
          <a:p>
            <a:pPr lvl="2"/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e.g., “I get along well with others.”</a:t>
            </a:r>
          </a:p>
          <a:p>
            <a:pPr lvl="1"/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Social awareness </a:t>
            </a:r>
          </a:p>
          <a:p>
            <a:pPr lvl="2"/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e.g., “I care about how others feel.”</a:t>
            </a:r>
          </a:p>
          <a:p>
            <a:pPr lvl="1"/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Responsible decision making </a:t>
            </a:r>
          </a:p>
          <a:p>
            <a:pPr lvl="2"/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e.g., “I am good at deciding right from wrong.”</a:t>
            </a:r>
          </a:p>
          <a:p>
            <a:pPr lvl="2"/>
            <a:endParaRPr lang="en-US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Students respond on 4-point scale:</a:t>
            </a:r>
          </a:p>
          <a:p>
            <a:pPr lvl="1"/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 = Not like me at all, 4 = Very much like me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236392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Title 1"/>
          <p:cNvSpPr>
            <a:spLocks noGrp="1"/>
          </p:cNvSpPr>
          <p:nvPr>
            <p:ph type="title"/>
          </p:nvPr>
        </p:nvSpPr>
        <p:spPr>
          <a:xfrm>
            <a:off x="457200" y="820738"/>
            <a:ext cx="8229600" cy="5969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0"/>
              </a:rPr>
              <a:t>Summary</a:t>
            </a:r>
          </a:p>
        </p:txBody>
      </p:sp>
      <p:sp>
        <p:nvSpPr>
          <p:cNvPr id="117763" name="Content Placeholder 2"/>
          <p:cNvSpPr>
            <a:spLocks noGrp="1"/>
          </p:cNvSpPr>
          <p:nvPr>
            <p:ph idx="1"/>
          </p:nvPr>
        </p:nvSpPr>
        <p:spPr>
          <a:xfrm>
            <a:off x="457200" y="1790700"/>
            <a:ext cx="8229600" cy="4335463"/>
          </a:xfrm>
        </p:spPr>
        <p:txBody>
          <a:bodyPr/>
          <a:lstStyle/>
          <a:p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0"/>
              </a:rPr>
              <a:t>Delaware has developed a reliable and valid measure of school climate.</a:t>
            </a:r>
          </a:p>
          <a:p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0"/>
              </a:rPr>
              <a:t>Scores on the surveys are reliable and related to important outcomes, particularly academic achievement and suspensions/expulsions.</a:t>
            </a:r>
          </a:p>
          <a:p>
            <a:r>
              <a:rPr lang="en-US" sz="2800" smtClean="0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0"/>
              </a:rPr>
              <a:t>Improvements continue to be made.</a:t>
            </a:r>
            <a:endParaRPr lang="en-US" sz="2800" dirty="0" smtClean="0">
              <a:solidFill>
                <a:schemeClr val="tx1">
                  <a:lumMod val="65000"/>
                  <a:lumOff val="35000"/>
                </a:schemeClr>
              </a:solidFill>
              <a:latin typeface="Tw Cen MT" panose="020B0602020104020603" pitchFamily="34" charset="0"/>
            </a:endParaRPr>
          </a:p>
          <a:p>
            <a:pPr lvl="1"/>
            <a:endParaRPr lang="en-US" b="1" dirty="0" smtClean="0">
              <a:solidFill>
                <a:schemeClr val="tx1">
                  <a:lumMod val="65000"/>
                  <a:lumOff val="35000"/>
                </a:schemeClr>
              </a:solidFill>
              <a:latin typeface="Tw Cen MT" panose="020B0602020104020603" pitchFamily="34" charset="0"/>
            </a:endParaRPr>
          </a:p>
          <a:p>
            <a:pPr lvl="1"/>
            <a:endParaRPr lang="en-US" b="1" dirty="0" smtClean="0">
              <a:solidFill>
                <a:schemeClr val="tx1">
                  <a:lumMod val="65000"/>
                  <a:lumOff val="35000"/>
                </a:schemeClr>
              </a:solidFill>
              <a:latin typeface="Tw Cen MT" panose="020B0602020104020603" pitchFamily="34" charset="0"/>
            </a:endParaRPr>
          </a:p>
          <a:p>
            <a:pPr lvl="1"/>
            <a:endParaRPr lang="en-US" b="1" dirty="0" smtClean="0">
              <a:solidFill>
                <a:schemeClr val="tx1">
                  <a:lumMod val="65000"/>
                  <a:lumOff val="35000"/>
                </a:schemeClr>
              </a:solidFill>
              <a:latin typeface="Tw Cen MT" panose="020B0602020104020603" pitchFamily="34" charset="0"/>
            </a:endParaRPr>
          </a:p>
          <a:p>
            <a:pPr lvl="1"/>
            <a:endParaRPr lang="en-US" b="1" dirty="0" smtClean="0">
              <a:solidFill>
                <a:schemeClr val="tx1">
                  <a:lumMod val="65000"/>
                  <a:lumOff val="35000"/>
                </a:schemeClr>
              </a:solidFill>
              <a:latin typeface="Tw Cen MT" panose="020B0602020104020603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57200"/>
            <a:ext cx="9144000" cy="800100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0"/>
              </a:rPr>
              <a:t>Part I: School Climate</a:t>
            </a:r>
            <a:br>
              <a:rPr lang="en-US" sz="4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0"/>
              </a:rPr>
            </a:br>
            <a:r>
              <a:rPr lang="en-US" sz="40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0"/>
              </a:rPr>
              <a:t>Item Examples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0" y="1752600"/>
            <a:ext cx="9144000" cy="4975225"/>
          </a:xfrm>
        </p:spPr>
        <p:txBody>
          <a:bodyPr>
            <a:normAutofit fontScale="92500" lnSpcReduction="10000"/>
          </a:bodyPr>
          <a:lstStyle/>
          <a:p>
            <a:pPr lvl="1">
              <a:spcBef>
                <a:spcPct val="0"/>
              </a:spcBef>
              <a:buClr>
                <a:schemeClr val="accent4"/>
              </a:buClr>
              <a:buFont typeface="Arial" charset="0"/>
              <a:buNone/>
            </a:pPr>
            <a:r>
              <a:rPr lang="en-US" sz="2800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0"/>
              </a:rPr>
              <a:t>Teacher-Student Relations </a:t>
            </a:r>
          </a:p>
          <a:p>
            <a:pPr lvl="2">
              <a:spcBef>
                <a:spcPct val="0"/>
              </a:spcBef>
              <a:spcAft>
                <a:spcPts val="600"/>
              </a:spcAft>
              <a:buClr>
                <a:schemeClr val="accent4"/>
              </a:buClr>
            </a:pP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0"/>
              </a:rPr>
              <a:t>“Teachers care about their students.”</a:t>
            </a:r>
          </a:p>
          <a:p>
            <a:pPr lvl="1">
              <a:spcBef>
                <a:spcPct val="0"/>
              </a:spcBef>
              <a:buClr>
                <a:schemeClr val="accent4"/>
              </a:buClr>
              <a:buFont typeface="Arial" charset="0"/>
              <a:buNone/>
            </a:pPr>
            <a:r>
              <a:rPr lang="en-US" sz="2800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0"/>
              </a:rPr>
              <a:t>Student-Student Relations </a:t>
            </a:r>
          </a:p>
          <a:p>
            <a:pPr lvl="2">
              <a:spcBef>
                <a:spcPct val="0"/>
              </a:spcBef>
              <a:spcAft>
                <a:spcPts val="600"/>
              </a:spcAft>
              <a:buClr>
                <a:schemeClr val="accent4"/>
              </a:buClr>
            </a:pP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0"/>
              </a:rPr>
              <a:t>“Students are friendly with each other.”</a:t>
            </a:r>
          </a:p>
          <a:p>
            <a:pPr lvl="1">
              <a:spcBef>
                <a:spcPct val="0"/>
              </a:spcBef>
              <a:buClr>
                <a:schemeClr val="accent4"/>
              </a:buClr>
              <a:buFont typeface="Arial" charset="0"/>
              <a:buNone/>
            </a:pPr>
            <a:r>
              <a:rPr lang="en-US" sz="2800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0"/>
              </a:rPr>
              <a:t>Respect for Diversity </a:t>
            </a:r>
            <a:endParaRPr lang="en-US" sz="2800" b="1" i="1" dirty="0">
              <a:solidFill>
                <a:schemeClr val="tx1">
                  <a:lumMod val="65000"/>
                  <a:lumOff val="35000"/>
                </a:schemeClr>
              </a:solidFill>
              <a:latin typeface="Tw Cen MT" panose="020B0602020104020603" pitchFamily="34" charset="0"/>
            </a:endParaRPr>
          </a:p>
          <a:p>
            <a:pPr lvl="2">
              <a:spcBef>
                <a:spcPct val="0"/>
              </a:spcBef>
              <a:spcAft>
                <a:spcPts val="600"/>
              </a:spcAft>
              <a:buClr>
                <a:schemeClr val="accent4"/>
              </a:buClr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0"/>
              </a:rPr>
              <a:t>“</a:t>
            </a: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0"/>
              </a:rPr>
              <a:t>Adults care about students of all races.”</a:t>
            </a:r>
            <a:endParaRPr lang="en-US" sz="2800" dirty="0">
              <a:solidFill>
                <a:schemeClr val="tx1">
                  <a:lumMod val="65000"/>
                  <a:lumOff val="35000"/>
                </a:schemeClr>
              </a:solidFill>
              <a:latin typeface="Tw Cen MT" panose="020B0602020104020603" pitchFamily="34" charset="0"/>
            </a:endParaRPr>
          </a:p>
          <a:p>
            <a:pPr lvl="1">
              <a:spcBef>
                <a:spcPct val="0"/>
              </a:spcBef>
              <a:buClr>
                <a:schemeClr val="accent4"/>
              </a:buClr>
              <a:buFont typeface="Arial" charset="0"/>
              <a:buNone/>
            </a:pPr>
            <a:r>
              <a:rPr lang="en-US" sz="2800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0"/>
              </a:rPr>
              <a:t>Student Engagement School-wide</a:t>
            </a:r>
            <a:endParaRPr lang="en-US" sz="2800" b="1" i="1" dirty="0">
              <a:solidFill>
                <a:schemeClr val="tx1">
                  <a:lumMod val="65000"/>
                  <a:lumOff val="35000"/>
                </a:schemeClr>
              </a:solidFill>
              <a:latin typeface="Tw Cen MT" panose="020B0602020104020603" pitchFamily="34" charset="0"/>
            </a:endParaRPr>
          </a:p>
          <a:p>
            <a:pPr lvl="2">
              <a:spcBef>
                <a:spcPct val="0"/>
              </a:spcBef>
              <a:spcAft>
                <a:spcPts val="600"/>
              </a:spcAft>
              <a:buClr>
                <a:schemeClr val="accent4"/>
              </a:buClr>
            </a:pP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0"/>
              </a:rPr>
              <a:t>“Most students try their best.”</a:t>
            </a:r>
          </a:p>
          <a:p>
            <a:pPr lvl="1">
              <a:spcBef>
                <a:spcPct val="0"/>
              </a:spcBef>
              <a:buClr>
                <a:schemeClr val="accent4"/>
              </a:buClr>
              <a:buFont typeface="Arial" charset="0"/>
              <a:buNone/>
            </a:pPr>
            <a:r>
              <a:rPr lang="en-US" sz="28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0"/>
              </a:rPr>
              <a:t>Clarity of Expectations</a:t>
            </a:r>
          </a:p>
          <a:p>
            <a:pPr lvl="2">
              <a:spcBef>
                <a:spcPct val="0"/>
              </a:spcBef>
              <a:spcAft>
                <a:spcPts val="600"/>
              </a:spcAft>
              <a:buClr>
                <a:schemeClr val="accent4"/>
              </a:buClr>
            </a:pP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0"/>
              </a:rPr>
              <a:t>“Students know what the rules are</a:t>
            </a: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0"/>
              </a:rPr>
              <a:t>.”</a:t>
            </a:r>
          </a:p>
          <a:p>
            <a:pPr marL="457200" indent="0">
              <a:spcBef>
                <a:spcPct val="0"/>
              </a:spcBef>
              <a:buClr>
                <a:schemeClr val="accent4"/>
              </a:buClr>
              <a:buNone/>
            </a:pPr>
            <a:r>
              <a:rPr lang="en-US" sz="28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0"/>
              </a:rPr>
              <a:t>Fairness of Rules </a:t>
            </a:r>
          </a:p>
          <a:p>
            <a:pPr lvl="2">
              <a:spcBef>
                <a:spcPct val="0"/>
              </a:spcBef>
              <a:spcAft>
                <a:spcPts val="600"/>
              </a:spcAft>
              <a:buClr>
                <a:schemeClr val="accent4"/>
              </a:buClr>
            </a:pP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0"/>
              </a:rPr>
              <a:t>“The school rules are fair.”</a:t>
            </a:r>
          </a:p>
          <a:p>
            <a:pPr lvl="2">
              <a:spcBef>
                <a:spcPct val="0"/>
              </a:spcBef>
              <a:spcAft>
                <a:spcPts val="600"/>
              </a:spcAft>
              <a:buClr>
                <a:schemeClr val="accent4"/>
              </a:buClr>
            </a:pPr>
            <a:endParaRPr lang="en-US" sz="2800" dirty="0">
              <a:solidFill>
                <a:schemeClr val="tx1">
                  <a:lumMod val="65000"/>
                  <a:lumOff val="35000"/>
                </a:schemeClr>
              </a:solidFill>
              <a:latin typeface="Tw Cen MT" panose="020B0602020104020603" pitchFamily="34" charset="0"/>
            </a:endParaRPr>
          </a:p>
          <a:p>
            <a:pPr lvl="1">
              <a:spcBef>
                <a:spcPct val="0"/>
              </a:spcBef>
            </a:pPr>
            <a:endParaRPr lang="en-US" sz="2600" dirty="0" smtClean="0">
              <a:solidFill>
                <a:schemeClr val="tx1">
                  <a:lumMod val="65000"/>
                  <a:lumOff val="35000"/>
                </a:schemeClr>
              </a:solidFill>
              <a:latin typeface="Tw Cen MT" panose="020B0602020104020603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50223" y="110844"/>
            <a:ext cx="8839200" cy="1336956"/>
          </a:xfrm>
        </p:spPr>
        <p:txBody>
          <a:bodyPr/>
          <a:lstStyle/>
          <a:p>
            <a:r>
              <a:rPr lang="en-US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0"/>
              </a:rPr>
              <a:t>Part I: School Climate</a:t>
            </a:r>
            <a:br>
              <a:rPr lang="en-US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0"/>
              </a:rPr>
            </a:br>
            <a:r>
              <a:rPr lang="en-US" sz="3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0"/>
              </a:rPr>
              <a:t>Item </a:t>
            </a:r>
            <a:r>
              <a:rPr lang="en-US" sz="36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0"/>
              </a:rPr>
              <a:t>Examples (continued)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223" y="1447800"/>
            <a:ext cx="8841377" cy="5192993"/>
          </a:xfrm>
        </p:spPr>
        <p:txBody>
          <a:bodyPr>
            <a:noAutofit/>
          </a:bodyPr>
          <a:lstStyle/>
          <a:p>
            <a:pPr marL="0" indent="0">
              <a:spcBef>
                <a:spcPct val="0"/>
              </a:spcBef>
              <a:buClr>
                <a:schemeClr val="accent4"/>
              </a:buClr>
              <a:buNone/>
            </a:pPr>
            <a:r>
              <a:rPr lang="en-US" sz="2800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0"/>
              </a:rPr>
              <a:t>School </a:t>
            </a:r>
            <a:r>
              <a:rPr lang="en-US" sz="28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0"/>
              </a:rPr>
              <a:t>Safety</a:t>
            </a:r>
          </a:p>
          <a:p>
            <a:pPr lvl="1">
              <a:spcBef>
                <a:spcPct val="0"/>
              </a:spcBef>
              <a:spcAft>
                <a:spcPts val="600"/>
              </a:spcAft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0"/>
              </a:rPr>
              <a:t>“Students feel safe.”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Tw Cen MT" panose="020B0602020104020603" pitchFamily="34" charset="0"/>
            </a:endParaRPr>
          </a:p>
          <a:p>
            <a:pPr marL="0" indent="0">
              <a:spcBef>
                <a:spcPct val="0"/>
              </a:spcBef>
              <a:buClr>
                <a:schemeClr val="accent4"/>
              </a:buClr>
              <a:buNone/>
            </a:pPr>
            <a:r>
              <a:rPr lang="en-US" sz="28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0"/>
              </a:rPr>
              <a:t>Bullying </a:t>
            </a:r>
            <a:r>
              <a:rPr lang="en-US" sz="2800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0"/>
              </a:rPr>
              <a:t>School-wide</a:t>
            </a:r>
          </a:p>
          <a:p>
            <a:pPr marL="0" indent="0">
              <a:spcBef>
                <a:spcPct val="0"/>
              </a:spcBef>
              <a:buClr>
                <a:schemeClr val="accent4"/>
              </a:buClr>
              <a:buNone/>
            </a:pPr>
            <a:r>
              <a:rPr lang="en-US" sz="2800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0"/>
                <a:cs typeface="Times New Roman" pitchFamily="18" charset="0"/>
              </a:rPr>
              <a:t>     </a:t>
            </a:r>
            <a:r>
              <a:rPr lang="en-US" sz="2000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0"/>
                <a:cs typeface="Times New Roman" pitchFamily="18" charset="0"/>
              </a:rPr>
              <a:t>(</a:t>
            </a:r>
            <a:r>
              <a:rPr lang="en-US" sz="20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0"/>
                <a:cs typeface="Times New Roman" pitchFamily="18" charset="0"/>
              </a:rPr>
              <a:t>Note:</a:t>
            </a:r>
            <a:r>
              <a:rPr lang="en-US" sz="20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0"/>
                <a:cs typeface="Times New Roman" pitchFamily="18" charset="0"/>
              </a:rPr>
              <a:t> A high score for this subscale is </a:t>
            </a:r>
            <a:r>
              <a:rPr lang="en-US" sz="2000" i="1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0"/>
                <a:cs typeface="Times New Roman" pitchFamily="18" charset="0"/>
              </a:rPr>
              <a:t>unfavorable</a:t>
            </a:r>
            <a:r>
              <a:rPr lang="en-US" sz="20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0"/>
                <a:cs typeface="Times New Roman" pitchFamily="18" charset="0"/>
              </a:rPr>
              <a:t>)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Tw Cen MT" panose="020B0602020104020603" pitchFamily="34" charset="0"/>
              <a:cs typeface="Times New Roman" pitchFamily="18" charset="0"/>
            </a:endParaRPr>
          </a:p>
          <a:p>
            <a:pPr lvl="1">
              <a:spcBef>
                <a:spcPct val="0"/>
              </a:spcBef>
              <a:spcAft>
                <a:spcPts val="600"/>
              </a:spcAft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0"/>
              </a:rPr>
              <a:t>“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0"/>
              </a:rPr>
              <a:t>Students threaten and bully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0"/>
              </a:rPr>
              <a:t>others.”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Tw Cen MT" panose="020B0602020104020603" pitchFamily="34" charset="0"/>
            </a:endParaRPr>
          </a:p>
          <a:p>
            <a:pPr marL="0" indent="0">
              <a:spcBef>
                <a:spcPct val="0"/>
              </a:spcBef>
              <a:buClr>
                <a:schemeClr val="accent4"/>
              </a:buClr>
              <a:buNone/>
            </a:pPr>
            <a:r>
              <a:rPr lang="en-US" sz="28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0"/>
              </a:rPr>
              <a:t>Teacher-Home Communications</a:t>
            </a:r>
          </a:p>
          <a:p>
            <a:pPr lvl="1">
              <a:spcBef>
                <a:spcPct val="0"/>
              </a:spcBef>
              <a:spcAft>
                <a:spcPts val="600"/>
              </a:spcAft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0"/>
              </a:rPr>
              <a:t>“Teachers listen to the concerns of parents.”</a:t>
            </a:r>
          </a:p>
          <a:p>
            <a:pPr marL="0" indent="0">
              <a:spcBef>
                <a:spcPct val="0"/>
              </a:spcBef>
              <a:buClr>
                <a:schemeClr val="accent4"/>
              </a:buClr>
              <a:buNone/>
            </a:pPr>
            <a:r>
              <a:rPr lang="en-US" sz="2800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0"/>
              </a:rPr>
              <a:t>Staff </a:t>
            </a:r>
            <a:r>
              <a:rPr lang="en-US" sz="28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0"/>
              </a:rPr>
              <a:t>Relations </a:t>
            </a:r>
          </a:p>
          <a:p>
            <a:pPr lvl="1">
              <a:spcBef>
                <a:spcPct val="0"/>
              </a:spcBef>
              <a:spcAft>
                <a:spcPts val="600"/>
              </a:spcAft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0"/>
              </a:rPr>
              <a:t>“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0"/>
              </a:rPr>
              <a:t>Teachers, staff, and administrators work well together.”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Tw Cen MT" panose="020B0602020104020603" pitchFamily="34" charset="0"/>
            </a:endParaRPr>
          </a:p>
          <a:p>
            <a:pPr marL="0" lvl="1" indent="0">
              <a:spcBef>
                <a:spcPct val="0"/>
              </a:spcBef>
              <a:buClr>
                <a:schemeClr val="accent4"/>
              </a:buClr>
              <a:buNone/>
            </a:pPr>
            <a:r>
              <a:rPr lang="en-US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0"/>
              </a:rPr>
              <a:t>Satisfaction with School</a:t>
            </a:r>
          </a:p>
          <a:p>
            <a:pPr lvl="1">
              <a:spcBef>
                <a:spcPct val="0"/>
              </a:spcBef>
              <a:spcAft>
                <a:spcPts val="600"/>
              </a:spcAft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0"/>
              </a:rPr>
              <a:t>“I like this school.”</a:t>
            </a:r>
          </a:p>
          <a:p>
            <a:pPr marL="793750" lvl="2" indent="-457200">
              <a:spcBef>
                <a:spcPct val="0"/>
              </a:spcBef>
              <a:buClr>
                <a:srgbClr val="2C7C9F">
                  <a:lumMod val="60000"/>
                  <a:lumOff val="40000"/>
                </a:srgbClr>
              </a:buClr>
            </a:pPr>
            <a:endParaRPr lang="en-US" i="1" dirty="0">
              <a:solidFill>
                <a:schemeClr val="tx1">
                  <a:lumMod val="65000"/>
                  <a:lumOff val="35000"/>
                </a:schemeClr>
              </a:solidFill>
              <a:latin typeface="Tw Cen MT" panose="020B0602020104020603" pitchFamily="34" charset="0"/>
            </a:endParaRPr>
          </a:p>
          <a:p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5300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17046</TotalTime>
  <Words>4319</Words>
  <Application>Microsoft Office PowerPoint</Application>
  <PresentationFormat>On-screen Show (4:3)</PresentationFormat>
  <Paragraphs>1499</Paragraphs>
  <Slides>74</Slides>
  <Notes>62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74</vt:i4>
      </vt:variant>
    </vt:vector>
  </HeadingPairs>
  <TitlesOfParts>
    <vt:vector size="75" baseType="lpstr">
      <vt:lpstr>1_Office Theme</vt:lpstr>
      <vt:lpstr>PowerPoint Presentation</vt:lpstr>
      <vt:lpstr>Agenda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Part I: School Climate Item Examples</vt:lpstr>
      <vt:lpstr>Part I: School Climate Item Examples (continued)</vt:lpstr>
      <vt:lpstr>PowerPoint Presentation</vt:lpstr>
      <vt:lpstr>Part II: Techniques Item Examples</vt:lpstr>
      <vt:lpstr>PowerPoint Presentation</vt:lpstr>
      <vt:lpstr>PowerPoint Presentation</vt:lpstr>
      <vt:lpstr>PowerPoint Presentation</vt:lpstr>
      <vt:lpstr>Evidence of Reliability and Validity </vt:lpstr>
      <vt:lpstr>They’re reliable!</vt:lpstr>
      <vt:lpstr>Climate Surveys: Reliability (alpha coefficients)</vt:lpstr>
      <vt:lpstr>Climate Surveys: Reliability (alpha coefficients)</vt:lpstr>
      <vt:lpstr>Evidence of Validity?</vt:lpstr>
      <vt:lpstr>PowerPoint Presentation</vt:lpstr>
      <vt:lpstr>PowerPoint Presentation</vt:lpstr>
      <vt:lpstr>Validity Screening Items on Student Survey</vt:lpstr>
      <vt:lpstr>2015 State-wide Results</vt:lpstr>
      <vt:lpstr>Might not be the scores you aimed for, but most were quite good.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Part I: School Climate Subscales   Teacher/Staff Survey Results</vt:lpstr>
      <vt:lpstr>PowerPoint Presentation</vt:lpstr>
      <vt:lpstr>PowerPoint Presentation</vt:lpstr>
      <vt:lpstr>PowerPoint Presentation</vt:lpstr>
      <vt:lpstr>PowerPoint Presentation</vt:lpstr>
      <vt:lpstr>Part I: School Climate Subscales  Home Survey Results</vt:lpstr>
      <vt:lpstr>PowerPoint Presentation</vt:lpstr>
      <vt:lpstr>PowerPoint Presentation</vt:lpstr>
      <vt:lpstr>PowerPoint Presentation</vt:lpstr>
      <vt:lpstr>Part II: Techniques   Positive, Punitive and  Social-Emotional Learning Techniques</vt:lpstr>
      <vt:lpstr>Part II: Techniques Student Responses</vt:lpstr>
      <vt:lpstr>PowerPoint Presentation</vt:lpstr>
      <vt:lpstr>PowerPoint Presentation</vt:lpstr>
      <vt:lpstr>Part II: Techniques   Teacher/Staff Results</vt:lpstr>
      <vt:lpstr>PowerPoint Presentation</vt:lpstr>
      <vt:lpstr>PowerPoint Presentation</vt:lpstr>
      <vt:lpstr>Part III: Bullying Student Results</vt:lpstr>
      <vt:lpstr>Bullying Scale</vt:lpstr>
      <vt:lpstr>Bullying by Student Grade Level </vt:lpstr>
      <vt:lpstr>Bullying by Student Grade Level </vt:lpstr>
      <vt:lpstr>PowerPoint Presentation</vt:lpstr>
      <vt:lpstr>Part III: Bullying Home Results</vt:lpstr>
      <vt:lpstr>Bullying by Student Grade Level </vt:lpstr>
      <vt:lpstr>PowerPoint Presentation</vt:lpstr>
      <vt:lpstr>Part IV: Engagement   Student Results</vt:lpstr>
      <vt:lpstr>PowerPoint Presentation</vt:lpstr>
      <vt:lpstr>PowerPoint Presentation</vt:lpstr>
      <vt:lpstr>Part IV: Engagement   Home Results</vt:lpstr>
      <vt:lpstr>PowerPoint Presentation</vt:lpstr>
      <vt:lpstr>PowerPoint Presentation</vt:lpstr>
      <vt:lpstr>How do school climate scores relate to other measures?</vt:lpstr>
      <vt:lpstr>Evidence of Concurrent Validity  Student Survey and School-level Data </vt:lpstr>
      <vt:lpstr>Evidence of Concurrent Validity  Teacher Survey and School-level Data </vt:lpstr>
      <vt:lpstr>Evidence of Concurrent Validity     Student Survey: Positive, Punitive, SEL Techniques</vt:lpstr>
      <vt:lpstr>Evidence of Concurrent Validity       Teacher Survey: Positive, Punitive, SEL Techniques</vt:lpstr>
      <vt:lpstr>Evidence of Concurrent Validity       Teacher Survey: Positive, Punitive, SEL Techniques</vt:lpstr>
      <vt:lpstr>PowerPoint Presentation</vt:lpstr>
      <vt:lpstr>PowerPoint Presentation</vt:lpstr>
      <vt:lpstr>Changes in Scales</vt:lpstr>
      <vt:lpstr>PowerPoint Presentation</vt:lpstr>
      <vt:lpstr>PowerPoint Presentation</vt:lpstr>
      <vt:lpstr>Examining New Scale:  Student Social Emotional Learning Scale</vt:lpstr>
      <vt:lpstr>Summary</vt:lpstr>
    </vt:vector>
  </TitlesOfParts>
  <Company>University of Delaware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Gail Armstrong</dc:creator>
  <cp:lastModifiedBy>Jessica Kradjel</cp:lastModifiedBy>
  <cp:revision>1172</cp:revision>
  <cp:lastPrinted>2012-05-15T15:37:28Z</cp:lastPrinted>
  <dcterms:created xsi:type="dcterms:W3CDTF">2011-05-17T19:55:06Z</dcterms:created>
  <dcterms:modified xsi:type="dcterms:W3CDTF">2015-05-11T17:05:24Z</dcterms:modified>
</cp:coreProperties>
</file>