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927" r:id="rId1"/>
  </p:sldMasterIdLst>
  <p:notesMasterIdLst>
    <p:notesMasterId r:id="rId73"/>
  </p:notesMasterIdLst>
  <p:handoutMasterIdLst>
    <p:handoutMasterId r:id="rId74"/>
  </p:handoutMasterIdLst>
  <p:sldIdLst>
    <p:sldId id="491" r:id="rId2"/>
    <p:sldId id="541" r:id="rId3"/>
    <p:sldId id="591" r:id="rId4"/>
    <p:sldId id="542" r:id="rId5"/>
    <p:sldId id="543" r:id="rId6"/>
    <p:sldId id="740" r:id="rId7"/>
    <p:sldId id="496" r:id="rId8"/>
    <p:sldId id="544" r:id="rId9"/>
    <p:sldId id="595" r:id="rId10"/>
    <p:sldId id="734" r:id="rId11"/>
    <p:sldId id="594" r:id="rId12"/>
    <p:sldId id="545" r:id="rId13"/>
    <p:sldId id="596" r:id="rId14"/>
    <p:sldId id="598" r:id="rId15"/>
    <p:sldId id="597" r:id="rId16"/>
    <p:sldId id="741" r:id="rId17"/>
    <p:sldId id="742" r:id="rId18"/>
    <p:sldId id="497" r:id="rId19"/>
    <p:sldId id="737" r:id="rId20"/>
    <p:sldId id="735" r:id="rId21"/>
    <p:sldId id="736" r:id="rId22"/>
    <p:sldId id="617" r:id="rId23"/>
    <p:sldId id="667" r:id="rId24"/>
    <p:sldId id="730" r:id="rId25"/>
    <p:sldId id="731" r:id="rId26"/>
    <p:sldId id="674" r:id="rId27"/>
    <p:sldId id="641" r:id="rId28"/>
    <p:sldId id="717" r:id="rId29"/>
    <p:sldId id="548" r:id="rId30"/>
    <p:sldId id="549" r:id="rId31"/>
    <p:sldId id="720" r:id="rId32"/>
    <p:sldId id="726" r:id="rId33"/>
    <p:sldId id="690" r:id="rId34"/>
    <p:sldId id="555" r:id="rId35"/>
    <p:sldId id="636" r:id="rId36"/>
    <p:sldId id="719" r:id="rId37"/>
    <p:sldId id="606" r:id="rId38"/>
    <p:sldId id="611" r:id="rId39"/>
    <p:sldId id="559" r:id="rId40"/>
    <p:sldId id="645" r:id="rId41"/>
    <p:sldId id="610" r:id="rId42"/>
    <p:sldId id="612" r:id="rId43"/>
    <p:sldId id="570" r:id="rId44"/>
    <p:sldId id="572" r:id="rId45"/>
    <p:sldId id="615" r:id="rId46"/>
    <p:sldId id="692" r:id="rId47"/>
    <p:sldId id="693" r:id="rId48"/>
    <p:sldId id="695" r:id="rId49"/>
    <p:sldId id="703" r:id="rId50"/>
    <p:sldId id="632" r:id="rId51"/>
    <p:sldId id="704" r:id="rId52"/>
    <p:sldId id="706" r:id="rId53"/>
    <p:sldId id="705" r:id="rId54"/>
    <p:sldId id="707" r:id="rId55"/>
    <p:sldId id="718" r:id="rId56"/>
    <p:sldId id="710" r:id="rId57"/>
    <p:sldId id="700" r:id="rId58"/>
    <p:sldId id="688" r:id="rId59"/>
    <p:sldId id="699" r:id="rId60"/>
    <p:sldId id="709" r:id="rId61"/>
    <p:sldId id="696" r:id="rId62"/>
    <p:sldId id="698" r:id="rId63"/>
    <p:sldId id="743" r:id="rId64"/>
    <p:sldId id="744" r:id="rId65"/>
    <p:sldId id="745" r:id="rId66"/>
    <p:sldId id="586" r:id="rId67"/>
    <p:sldId id="646" r:id="rId68"/>
    <p:sldId id="647" r:id="rId69"/>
    <p:sldId id="648" r:id="rId70"/>
    <p:sldId id="599" r:id="rId71"/>
    <p:sldId id="590" r:id="rId72"/>
  </p:sldIdLst>
  <p:sldSz cx="9144000" cy="6858000" type="screen4x3"/>
  <p:notesSz cx="6881813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00FF"/>
    <a:srgbClr val="CC66FF"/>
    <a:srgbClr val="FFFF66"/>
    <a:srgbClr val="009999"/>
    <a:srgbClr val="CC0099"/>
    <a:srgbClr val="99CCFF"/>
    <a:srgbClr val="00FF99"/>
    <a:srgbClr val="66FF99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85612" autoAdjust="0"/>
  </p:normalViewPr>
  <p:slideViewPr>
    <p:cSldViewPr snapToObjects="1">
      <p:cViewPr>
        <p:scale>
          <a:sx n="90" d="100"/>
          <a:sy n="90" d="100"/>
        </p:scale>
        <p:origin x="1224" y="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324050394833604E-2"/>
          <c:y val="2.9400783706258898E-2"/>
          <c:w val="0.90220588069781205"/>
          <c:h val="0.740528881627823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cat>
            <c:strRef>
              <c:f>Sheet1!$A$2:$A$13</c:f>
              <c:strCache>
                <c:ptCount val="12"/>
                <c:pt idx="0">
                  <c:v>2004-2005</c:v>
                </c:pt>
                <c:pt idx="1">
                  <c:v>2005-2006</c:v>
                </c:pt>
                <c:pt idx="2">
                  <c:v>2006-2007</c:v>
                </c:pt>
                <c:pt idx="3">
                  <c:v>2007-2008</c:v>
                </c:pt>
                <c:pt idx="4">
                  <c:v>2008-2009</c:v>
                </c:pt>
                <c:pt idx="5">
                  <c:v>2009-2010</c:v>
                </c:pt>
                <c:pt idx="6">
                  <c:v>2010-2011</c:v>
                </c:pt>
                <c:pt idx="7">
                  <c:v>2011-2012</c:v>
                </c:pt>
                <c:pt idx="8">
                  <c:v>2012-2013</c:v>
                </c:pt>
                <c:pt idx="9">
                  <c:v>2013-2014</c:v>
                </c:pt>
                <c:pt idx="10">
                  <c:v>2014-2015</c:v>
                </c:pt>
                <c:pt idx="11">
                  <c:v>2015-2016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13</c:v>
                </c:pt>
                <c:pt idx="1">
                  <c:v>48</c:v>
                </c:pt>
                <c:pt idx="2">
                  <c:v>128</c:v>
                </c:pt>
                <c:pt idx="3">
                  <c:v>112</c:v>
                </c:pt>
                <c:pt idx="4">
                  <c:v>150</c:v>
                </c:pt>
                <c:pt idx="5">
                  <c:v>155</c:v>
                </c:pt>
                <c:pt idx="6">
                  <c:v>160</c:v>
                </c:pt>
                <c:pt idx="7">
                  <c:v>164</c:v>
                </c:pt>
                <c:pt idx="8">
                  <c:v>165</c:v>
                </c:pt>
                <c:pt idx="9">
                  <c:v>163</c:v>
                </c:pt>
                <c:pt idx="10">
                  <c:v>153</c:v>
                </c:pt>
                <c:pt idx="11">
                  <c:v>154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197056"/>
        <c:axId val="7198592"/>
      </c:barChart>
      <c:catAx>
        <c:axId val="7197056"/>
        <c:scaling>
          <c:orientation val="minMax"/>
        </c:scaling>
        <c:delete val="0"/>
        <c:axPos val="b"/>
        <c:majorTickMark val="out"/>
        <c:minorTickMark val="none"/>
        <c:tickLblPos val="nextTo"/>
        <c:crossAx val="7198592"/>
        <c:crosses val="autoZero"/>
        <c:auto val="1"/>
        <c:lblAlgn val="ctr"/>
        <c:lblOffset val="100"/>
        <c:noMultiLvlLbl val="0"/>
      </c:catAx>
      <c:valAx>
        <c:axId val="71985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1970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6AB948-E94C-4801-A98C-F5D02FA69FE8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B43570D8-642E-4AB3-89C5-069F01C07B72}">
      <dgm:prSet phldrT="[Text]"/>
      <dgm:spPr/>
      <dgm:t>
        <a:bodyPr/>
        <a:lstStyle/>
        <a:p>
          <a:r>
            <a:rPr lang="en-US" dirty="0" smtClean="0"/>
            <a:t>Student Scales</a:t>
          </a:r>
          <a:endParaRPr lang="en-US" dirty="0"/>
        </a:p>
      </dgm:t>
    </dgm:pt>
    <dgm:pt modelId="{1435898D-C1C5-4466-9049-A36C01216161}" type="parTrans" cxnId="{22B7214F-7945-465A-8B67-B052C3D8E351}">
      <dgm:prSet/>
      <dgm:spPr/>
      <dgm:t>
        <a:bodyPr/>
        <a:lstStyle/>
        <a:p>
          <a:endParaRPr lang="en-US"/>
        </a:p>
      </dgm:t>
    </dgm:pt>
    <dgm:pt modelId="{AAEC334F-8F4C-43BA-901C-0D0080629B46}" type="sibTrans" cxnId="{22B7214F-7945-465A-8B67-B052C3D8E351}">
      <dgm:prSet/>
      <dgm:spPr/>
      <dgm:t>
        <a:bodyPr/>
        <a:lstStyle/>
        <a:p>
          <a:endParaRPr lang="en-US"/>
        </a:p>
      </dgm:t>
    </dgm:pt>
    <dgm:pt modelId="{97B62F09-58E0-47AD-9D8C-5F980A442CF7}">
      <dgm:prSet phldrT="[Text]"/>
      <dgm:spPr/>
      <dgm:t>
        <a:bodyPr/>
        <a:lstStyle/>
        <a:p>
          <a:r>
            <a:rPr lang="en-US" dirty="0" smtClean="0"/>
            <a:t>School Climate</a:t>
          </a:r>
          <a:endParaRPr lang="en-US" dirty="0"/>
        </a:p>
      </dgm:t>
    </dgm:pt>
    <dgm:pt modelId="{37CEDCC4-5058-4C8D-840F-C0353CD3962D}" type="parTrans" cxnId="{E3308CFF-07C9-4BEB-80A1-03E9A18B9AD8}">
      <dgm:prSet/>
      <dgm:spPr/>
      <dgm:t>
        <a:bodyPr/>
        <a:lstStyle/>
        <a:p>
          <a:endParaRPr lang="en-US"/>
        </a:p>
      </dgm:t>
    </dgm:pt>
    <dgm:pt modelId="{6AC00C3D-B041-4018-97BE-CF29FA10417F}" type="sibTrans" cxnId="{E3308CFF-07C9-4BEB-80A1-03E9A18B9AD8}">
      <dgm:prSet/>
      <dgm:spPr/>
      <dgm:t>
        <a:bodyPr/>
        <a:lstStyle/>
        <a:p>
          <a:endParaRPr lang="en-US"/>
        </a:p>
      </dgm:t>
    </dgm:pt>
    <dgm:pt modelId="{046DA8BF-D051-41BB-B701-C3C92A713E9D}">
      <dgm:prSet phldrT="[Text]"/>
      <dgm:spPr/>
      <dgm:t>
        <a:bodyPr/>
        <a:lstStyle/>
        <a:p>
          <a:r>
            <a:rPr lang="en-US" dirty="0" smtClean="0"/>
            <a:t>Techniques</a:t>
          </a:r>
          <a:endParaRPr lang="en-US" dirty="0"/>
        </a:p>
      </dgm:t>
    </dgm:pt>
    <dgm:pt modelId="{C11C8726-1A87-4165-8FFC-3FDD5BA0A116}" type="parTrans" cxnId="{E93732AB-6DE6-4C61-8935-3590D5E39181}">
      <dgm:prSet/>
      <dgm:spPr/>
      <dgm:t>
        <a:bodyPr/>
        <a:lstStyle/>
        <a:p>
          <a:endParaRPr lang="en-US"/>
        </a:p>
      </dgm:t>
    </dgm:pt>
    <dgm:pt modelId="{4D150277-3DB7-4563-81CD-C9BB144658CD}" type="sibTrans" cxnId="{E93732AB-6DE6-4C61-8935-3590D5E39181}">
      <dgm:prSet/>
      <dgm:spPr/>
      <dgm:t>
        <a:bodyPr/>
        <a:lstStyle/>
        <a:p>
          <a:endParaRPr lang="en-US"/>
        </a:p>
      </dgm:t>
    </dgm:pt>
    <dgm:pt modelId="{20411E3E-6B15-477A-82B6-D41F82597616}">
      <dgm:prSet phldrT="[Text]"/>
      <dgm:spPr/>
      <dgm:t>
        <a:bodyPr/>
        <a:lstStyle/>
        <a:p>
          <a:r>
            <a:rPr lang="en-US" dirty="0" smtClean="0"/>
            <a:t>Teacher/Staff Scales</a:t>
          </a:r>
          <a:endParaRPr lang="en-US" dirty="0"/>
        </a:p>
      </dgm:t>
    </dgm:pt>
    <dgm:pt modelId="{FC628433-29FF-43D6-84BA-A61ED08E6181}" type="parTrans" cxnId="{3F2D3F3E-5216-4BC1-B3AE-457900AA88C6}">
      <dgm:prSet/>
      <dgm:spPr/>
      <dgm:t>
        <a:bodyPr/>
        <a:lstStyle/>
        <a:p>
          <a:endParaRPr lang="en-US"/>
        </a:p>
      </dgm:t>
    </dgm:pt>
    <dgm:pt modelId="{2688540B-4822-4A37-8F1B-671A5511EB5A}" type="sibTrans" cxnId="{3F2D3F3E-5216-4BC1-B3AE-457900AA88C6}">
      <dgm:prSet/>
      <dgm:spPr/>
      <dgm:t>
        <a:bodyPr/>
        <a:lstStyle/>
        <a:p>
          <a:endParaRPr lang="en-US"/>
        </a:p>
      </dgm:t>
    </dgm:pt>
    <dgm:pt modelId="{8B9BC5AB-AC2F-46ED-AA28-A1E44F736930}">
      <dgm:prSet phldrT="[Text]"/>
      <dgm:spPr/>
      <dgm:t>
        <a:bodyPr/>
        <a:lstStyle/>
        <a:p>
          <a:r>
            <a:rPr lang="en-US" dirty="0" smtClean="0"/>
            <a:t>School Climate</a:t>
          </a:r>
          <a:endParaRPr lang="en-US" dirty="0"/>
        </a:p>
      </dgm:t>
    </dgm:pt>
    <dgm:pt modelId="{D536A97F-86D5-4BCD-82DB-D854605CFBA8}" type="parTrans" cxnId="{EDBFBFD7-21E7-4869-A6EB-F047B263D040}">
      <dgm:prSet/>
      <dgm:spPr/>
      <dgm:t>
        <a:bodyPr/>
        <a:lstStyle/>
        <a:p>
          <a:endParaRPr lang="en-US"/>
        </a:p>
      </dgm:t>
    </dgm:pt>
    <dgm:pt modelId="{1244F5F2-3DF8-4799-91F8-5898705F6502}" type="sibTrans" cxnId="{EDBFBFD7-21E7-4869-A6EB-F047B263D040}">
      <dgm:prSet/>
      <dgm:spPr/>
      <dgm:t>
        <a:bodyPr/>
        <a:lstStyle/>
        <a:p>
          <a:endParaRPr lang="en-US"/>
        </a:p>
      </dgm:t>
    </dgm:pt>
    <dgm:pt modelId="{429233A7-3E79-4CAB-A420-8D1C71300353}">
      <dgm:prSet phldrT="[Text]"/>
      <dgm:spPr/>
      <dgm:t>
        <a:bodyPr/>
        <a:lstStyle/>
        <a:p>
          <a:r>
            <a:rPr lang="en-US" dirty="0" smtClean="0"/>
            <a:t>Home Scales</a:t>
          </a:r>
          <a:endParaRPr lang="en-US" dirty="0"/>
        </a:p>
      </dgm:t>
    </dgm:pt>
    <dgm:pt modelId="{16500309-203F-46CE-80F2-9961FA0B7B75}" type="parTrans" cxnId="{5D6A640C-15F0-4CAC-AE13-3104BF67D047}">
      <dgm:prSet/>
      <dgm:spPr/>
      <dgm:t>
        <a:bodyPr/>
        <a:lstStyle/>
        <a:p>
          <a:endParaRPr lang="en-US"/>
        </a:p>
      </dgm:t>
    </dgm:pt>
    <dgm:pt modelId="{39BC4EDC-E2C9-42A2-8C73-9D29EDF04116}" type="sibTrans" cxnId="{5D6A640C-15F0-4CAC-AE13-3104BF67D047}">
      <dgm:prSet/>
      <dgm:spPr/>
      <dgm:t>
        <a:bodyPr/>
        <a:lstStyle/>
        <a:p>
          <a:endParaRPr lang="en-US"/>
        </a:p>
      </dgm:t>
    </dgm:pt>
    <dgm:pt modelId="{F5803BC9-75D0-4DDD-B223-2E3326116CA4}">
      <dgm:prSet phldrT="[Text]"/>
      <dgm:spPr/>
      <dgm:t>
        <a:bodyPr/>
        <a:lstStyle/>
        <a:p>
          <a:r>
            <a:rPr lang="en-US" dirty="0" smtClean="0"/>
            <a:t>School Climate</a:t>
          </a:r>
          <a:endParaRPr lang="en-US" dirty="0"/>
        </a:p>
      </dgm:t>
    </dgm:pt>
    <dgm:pt modelId="{F0F81C19-2EAF-47FF-B1C7-82717D661283}" type="parTrans" cxnId="{4C8B6394-7839-4263-8A5D-4DA2291C36E9}">
      <dgm:prSet/>
      <dgm:spPr/>
      <dgm:t>
        <a:bodyPr/>
        <a:lstStyle/>
        <a:p>
          <a:endParaRPr lang="en-US"/>
        </a:p>
      </dgm:t>
    </dgm:pt>
    <dgm:pt modelId="{E4B1CBA3-C6EC-4657-A1B9-39C129C0AEB3}" type="sibTrans" cxnId="{4C8B6394-7839-4263-8A5D-4DA2291C36E9}">
      <dgm:prSet/>
      <dgm:spPr/>
      <dgm:t>
        <a:bodyPr/>
        <a:lstStyle/>
        <a:p>
          <a:endParaRPr lang="en-US"/>
        </a:p>
      </dgm:t>
    </dgm:pt>
    <dgm:pt modelId="{F7EB7DDE-8E81-437E-9A3D-8C5743CAD214}">
      <dgm:prSet phldrT="[Text]"/>
      <dgm:spPr/>
      <dgm:t>
        <a:bodyPr/>
        <a:lstStyle/>
        <a:p>
          <a:r>
            <a:rPr lang="en-US" dirty="0" smtClean="0"/>
            <a:t>Bullying</a:t>
          </a:r>
          <a:endParaRPr lang="en-US" dirty="0"/>
        </a:p>
      </dgm:t>
    </dgm:pt>
    <dgm:pt modelId="{CEA44B6D-D836-4384-B850-02AF014613BF}" type="parTrans" cxnId="{19CE3CE4-41DD-471C-A0DF-711902CD5920}">
      <dgm:prSet/>
      <dgm:spPr/>
      <dgm:t>
        <a:bodyPr/>
        <a:lstStyle/>
        <a:p>
          <a:endParaRPr lang="en-US"/>
        </a:p>
      </dgm:t>
    </dgm:pt>
    <dgm:pt modelId="{E5FCD3B7-EC3F-4AE0-8C6E-6F4597886027}" type="sibTrans" cxnId="{19CE3CE4-41DD-471C-A0DF-711902CD5920}">
      <dgm:prSet/>
      <dgm:spPr/>
      <dgm:t>
        <a:bodyPr/>
        <a:lstStyle/>
        <a:p>
          <a:endParaRPr lang="en-US"/>
        </a:p>
      </dgm:t>
    </dgm:pt>
    <dgm:pt modelId="{7331BC3F-B92F-4B8F-B315-AD72E75AF9A7}">
      <dgm:prSet phldrT="[Text]"/>
      <dgm:spPr/>
      <dgm:t>
        <a:bodyPr/>
        <a:lstStyle/>
        <a:p>
          <a:r>
            <a:rPr lang="en-US" dirty="0" smtClean="0"/>
            <a:t>Engagement</a:t>
          </a:r>
          <a:endParaRPr lang="en-US" dirty="0"/>
        </a:p>
      </dgm:t>
    </dgm:pt>
    <dgm:pt modelId="{34F86D4A-C38B-4BBD-8524-A3BCABEAD9C6}" type="parTrans" cxnId="{2CF5BB8F-EAC1-478E-9DB0-5A2D0314D444}">
      <dgm:prSet/>
      <dgm:spPr/>
      <dgm:t>
        <a:bodyPr/>
        <a:lstStyle/>
        <a:p>
          <a:endParaRPr lang="en-US"/>
        </a:p>
      </dgm:t>
    </dgm:pt>
    <dgm:pt modelId="{5AAFECFB-3FB1-4A7C-A4E5-6EACBD529EA7}" type="sibTrans" cxnId="{2CF5BB8F-EAC1-478E-9DB0-5A2D0314D444}">
      <dgm:prSet/>
      <dgm:spPr/>
      <dgm:t>
        <a:bodyPr/>
        <a:lstStyle/>
        <a:p>
          <a:endParaRPr lang="en-US"/>
        </a:p>
      </dgm:t>
    </dgm:pt>
    <dgm:pt modelId="{435DACB3-DB24-4A6F-A8A9-FEEF6A819B31}">
      <dgm:prSet phldrT="[Text]"/>
      <dgm:spPr/>
      <dgm:t>
        <a:bodyPr/>
        <a:lstStyle/>
        <a:p>
          <a:r>
            <a:rPr lang="en-US" dirty="0" smtClean="0"/>
            <a:t>Student Social Emotional Competence</a:t>
          </a:r>
          <a:endParaRPr lang="en-US" dirty="0"/>
        </a:p>
      </dgm:t>
    </dgm:pt>
    <dgm:pt modelId="{50A1FCD4-C137-4AD7-99AC-AFE3FC32342A}" type="parTrans" cxnId="{5D1CBFC2-2019-40A8-924A-791D27044285}">
      <dgm:prSet/>
      <dgm:spPr/>
      <dgm:t>
        <a:bodyPr/>
        <a:lstStyle/>
        <a:p>
          <a:endParaRPr lang="en-US"/>
        </a:p>
      </dgm:t>
    </dgm:pt>
    <dgm:pt modelId="{AA988495-6C17-465A-90F4-52B6DD9B1493}" type="sibTrans" cxnId="{5D1CBFC2-2019-40A8-924A-791D27044285}">
      <dgm:prSet/>
      <dgm:spPr/>
      <dgm:t>
        <a:bodyPr/>
        <a:lstStyle/>
        <a:p>
          <a:endParaRPr lang="en-US"/>
        </a:p>
      </dgm:t>
    </dgm:pt>
    <dgm:pt modelId="{8BC26056-90BF-4FD4-8246-936A50A969C4}">
      <dgm:prSet/>
      <dgm:spPr/>
      <dgm:t>
        <a:bodyPr/>
        <a:lstStyle/>
        <a:p>
          <a:r>
            <a:rPr lang="en-US" dirty="0" smtClean="0"/>
            <a:t>Techniques</a:t>
          </a:r>
          <a:endParaRPr lang="en-US" dirty="0"/>
        </a:p>
      </dgm:t>
    </dgm:pt>
    <dgm:pt modelId="{253945D7-27A1-4E36-875E-CB0D42FB5826}" type="parTrans" cxnId="{EFEF301F-2977-46CA-85F7-A35DE197EE55}">
      <dgm:prSet/>
      <dgm:spPr/>
      <dgm:t>
        <a:bodyPr/>
        <a:lstStyle/>
        <a:p>
          <a:endParaRPr lang="en-US"/>
        </a:p>
      </dgm:t>
    </dgm:pt>
    <dgm:pt modelId="{5F6FE237-2D98-4260-B070-018D942AFF11}" type="sibTrans" cxnId="{EFEF301F-2977-46CA-85F7-A35DE197EE55}">
      <dgm:prSet/>
      <dgm:spPr/>
      <dgm:t>
        <a:bodyPr/>
        <a:lstStyle/>
        <a:p>
          <a:endParaRPr lang="en-US"/>
        </a:p>
      </dgm:t>
    </dgm:pt>
    <dgm:pt modelId="{14357E29-F176-4CD4-BB65-59254EBD23D4}">
      <dgm:prSet/>
      <dgm:spPr/>
      <dgm:t>
        <a:bodyPr/>
        <a:lstStyle/>
        <a:p>
          <a:r>
            <a:rPr lang="en-US" dirty="0" smtClean="0"/>
            <a:t>Bullying</a:t>
          </a:r>
          <a:endParaRPr lang="en-US" dirty="0"/>
        </a:p>
      </dgm:t>
    </dgm:pt>
    <dgm:pt modelId="{6760456E-B591-48BD-A9CC-9A3C4B24D130}" type="parTrans" cxnId="{1BC4C11E-1A17-46E4-BB54-46C716E8C3FA}">
      <dgm:prSet/>
      <dgm:spPr/>
      <dgm:t>
        <a:bodyPr/>
        <a:lstStyle/>
        <a:p>
          <a:endParaRPr lang="en-US"/>
        </a:p>
      </dgm:t>
    </dgm:pt>
    <dgm:pt modelId="{512229F0-C8AA-4512-A365-768D8A583AC8}" type="sibTrans" cxnId="{1BC4C11E-1A17-46E4-BB54-46C716E8C3FA}">
      <dgm:prSet/>
      <dgm:spPr/>
      <dgm:t>
        <a:bodyPr/>
        <a:lstStyle/>
        <a:p>
          <a:endParaRPr lang="en-US"/>
        </a:p>
      </dgm:t>
    </dgm:pt>
    <dgm:pt modelId="{73C2EE0A-247C-437E-9694-312E93ECBF34}">
      <dgm:prSet/>
      <dgm:spPr/>
      <dgm:t>
        <a:bodyPr/>
        <a:lstStyle/>
        <a:p>
          <a:r>
            <a:rPr lang="en-US" dirty="0" smtClean="0"/>
            <a:t>Engagement</a:t>
          </a:r>
          <a:endParaRPr lang="en-US" dirty="0"/>
        </a:p>
      </dgm:t>
    </dgm:pt>
    <dgm:pt modelId="{391BEEAB-E708-440E-B68A-C926846F26E8}" type="parTrans" cxnId="{C1A83BAD-C709-4C6E-BF9C-17ED8DA78AAD}">
      <dgm:prSet/>
      <dgm:spPr/>
      <dgm:t>
        <a:bodyPr/>
        <a:lstStyle/>
        <a:p>
          <a:endParaRPr lang="en-US"/>
        </a:p>
      </dgm:t>
    </dgm:pt>
    <dgm:pt modelId="{4F40B5C9-6ECC-4BCE-AF33-D558A434EA0B}" type="sibTrans" cxnId="{C1A83BAD-C709-4C6E-BF9C-17ED8DA78AAD}">
      <dgm:prSet/>
      <dgm:spPr/>
      <dgm:t>
        <a:bodyPr/>
        <a:lstStyle/>
        <a:p>
          <a:endParaRPr lang="en-US"/>
        </a:p>
      </dgm:t>
    </dgm:pt>
    <dgm:pt modelId="{9D42C493-DA3D-4FB9-B4BB-8924E28D9299}" type="pres">
      <dgm:prSet presAssocID="{1B6AB948-E94C-4801-A98C-F5D02FA69FE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D951FF-041A-4B7B-8011-5F7C28741736}" type="pres">
      <dgm:prSet presAssocID="{B43570D8-642E-4AB3-89C5-069F01C07B72}" presName="composite" presStyleCnt="0"/>
      <dgm:spPr/>
    </dgm:pt>
    <dgm:pt modelId="{8A2F504E-BFB3-401F-B668-2C964ECE671F}" type="pres">
      <dgm:prSet presAssocID="{B43570D8-642E-4AB3-89C5-069F01C07B72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746F57-C3E8-4B33-878D-081695B135ED}" type="pres">
      <dgm:prSet presAssocID="{B43570D8-642E-4AB3-89C5-069F01C07B72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E2F8FD-1063-4288-A1FE-8E5012AB81F5}" type="pres">
      <dgm:prSet presAssocID="{AAEC334F-8F4C-43BA-901C-0D0080629B46}" presName="space" presStyleCnt="0"/>
      <dgm:spPr/>
    </dgm:pt>
    <dgm:pt modelId="{4EC35494-EEED-4237-8907-6BADD44C5459}" type="pres">
      <dgm:prSet presAssocID="{20411E3E-6B15-477A-82B6-D41F82597616}" presName="composite" presStyleCnt="0"/>
      <dgm:spPr/>
    </dgm:pt>
    <dgm:pt modelId="{2DCCFCAE-8C7C-435E-BAF7-2DEE556D7968}" type="pres">
      <dgm:prSet presAssocID="{20411E3E-6B15-477A-82B6-D41F8259761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D64330-2CF6-46B3-93E4-1645CEBB1A4A}" type="pres">
      <dgm:prSet presAssocID="{20411E3E-6B15-477A-82B6-D41F82597616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BD92CF-5FE3-4749-AC38-83CEF77DEDBE}" type="pres">
      <dgm:prSet presAssocID="{2688540B-4822-4A37-8F1B-671A5511EB5A}" presName="space" presStyleCnt="0"/>
      <dgm:spPr/>
    </dgm:pt>
    <dgm:pt modelId="{C62566A4-233D-49DE-8F2F-86A3235B2A1E}" type="pres">
      <dgm:prSet presAssocID="{429233A7-3E79-4CAB-A420-8D1C71300353}" presName="composite" presStyleCnt="0"/>
      <dgm:spPr/>
    </dgm:pt>
    <dgm:pt modelId="{BBB51644-CB8C-4F3B-B014-037445960086}" type="pres">
      <dgm:prSet presAssocID="{429233A7-3E79-4CAB-A420-8D1C7130035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E22E68-7D9C-4FD6-AA82-59D84D5BC48D}" type="pres">
      <dgm:prSet presAssocID="{429233A7-3E79-4CAB-A420-8D1C71300353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2B7214F-7945-465A-8B67-B052C3D8E351}" srcId="{1B6AB948-E94C-4801-A98C-F5D02FA69FE8}" destId="{B43570D8-642E-4AB3-89C5-069F01C07B72}" srcOrd="0" destOrd="0" parTransId="{1435898D-C1C5-4466-9049-A36C01216161}" sibTransId="{AAEC334F-8F4C-43BA-901C-0D0080629B46}"/>
    <dgm:cxn modelId="{C1A83BAD-C709-4C6E-BF9C-17ED8DA78AAD}" srcId="{429233A7-3E79-4CAB-A420-8D1C71300353}" destId="{73C2EE0A-247C-437E-9694-312E93ECBF34}" srcOrd="2" destOrd="0" parTransId="{391BEEAB-E708-440E-B68A-C926846F26E8}" sibTransId="{4F40B5C9-6ECC-4BCE-AF33-D558A434EA0B}"/>
    <dgm:cxn modelId="{19CE3CE4-41DD-471C-A0DF-711902CD5920}" srcId="{B43570D8-642E-4AB3-89C5-069F01C07B72}" destId="{F7EB7DDE-8E81-437E-9A3D-8C5743CAD214}" srcOrd="2" destOrd="0" parTransId="{CEA44B6D-D836-4384-B850-02AF014613BF}" sibTransId="{E5FCD3B7-EC3F-4AE0-8C6E-6F4597886027}"/>
    <dgm:cxn modelId="{D3661EDF-1E1B-4E3E-9C25-6D7D2618D622}" type="presOf" srcId="{8BC26056-90BF-4FD4-8246-936A50A969C4}" destId="{59D64330-2CF6-46B3-93E4-1645CEBB1A4A}" srcOrd="0" destOrd="1" presId="urn:microsoft.com/office/officeart/2005/8/layout/hList1"/>
    <dgm:cxn modelId="{034F39A8-3AC8-42FB-8EEF-40A5152DB5E8}" type="presOf" srcId="{14357E29-F176-4CD4-BB65-59254EBD23D4}" destId="{9CE22E68-7D9C-4FD6-AA82-59D84D5BC48D}" srcOrd="0" destOrd="1" presId="urn:microsoft.com/office/officeart/2005/8/layout/hList1"/>
    <dgm:cxn modelId="{54FDB3ED-63E1-4B72-8899-D6E45942B6B0}" type="presOf" srcId="{F7EB7DDE-8E81-437E-9A3D-8C5743CAD214}" destId="{DB746F57-C3E8-4B33-878D-081695B135ED}" srcOrd="0" destOrd="2" presId="urn:microsoft.com/office/officeart/2005/8/layout/hList1"/>
    <dgm:cxn modelId="{5D6A640C-15F0-4CAC-AE13-3104BF67D047}" srcId="{1B6AB948-E94C-4801-A98C-F5D02FA69FE8}" destId="{429233A7-3E79-4CAB-A420-8D1C71300353}" srcOrd="2" destOrd="0" parTransId="{16500309-203F-46CE-80F2-9961FA0B7B75}" sibTransId="{39BC4EDC-E2C9-42A2-8C73-9D29EDF04116}"/>
    <dgm:cxn modelId="{2CF5BB8F-EAC1-478E-9DB0-5A2D0314D444}" srcId="{B43570D8-642E-4AB3-89C5-069F01C07B72}" destId="{7331BC3F-B92F-4B8F-B315-AD72E75AF9A7}" srcOrd="3" destOrd="0" parTransId="{34F86D4A-C38B-4BBD-8524-A3BCABEAD9C6}" sibTransId="{5AAFECFB-3FB1-4A7C-A4E5-6EACBD529EA7}"/>
    <dgm:cxn modelId="{42523108-087F-4AFC-97CE-E8B83C6BE199}" type="presOf" srcId="{7331BC3F-B92F-4B8F-B315-AD72E75AF9A7}" destId="{DB746F57-C3E8-4B33-878D-081695B135ED}" srcOrd="0" destOrd="3" presId="urn:microsoft.com/office/officeart/2005/8/layout/hList1"/>
    <dgm:cxn modelId="{EFEF301F-2977-46CA-85F7-A35DE197EE55}" srcId="{20411E3E-6B15-477A-82B6-D41F82597616}" destId="{8BC26056-90BF-4FD4-8246-936A50A969C4}" srcOrd="1" destOrd="0" parTransId="{253945D7-27A1-4E36-875E-CB0D42FB5826}" sibTransId="{5F6FE237-2D98-4260-B070-018D942AFF11}"/>
    <dgm:cxn modelId="{6D8B492D-62EC-4332-8B30-361FB39D7246}" type="presOf" srcId="{B43570D8-642E-4AB3-89C5-069F01C07B72}" destId="{8A2F504E-BFB3-401F-B668-2C964ECE671F}" srcOrd="0" destOrd="0" presId="urn:microsoft.com/office/officeart/2005/8/layout/hList1"/>
    <dgm:cxn modelId="{642AC8E8-4BD8-4723-BB3B-9807B6053D95}" type="presOf" srcId="{046DA8BF-D051-41BB-B701-C3C92A713E9D}" destId="{DB746F57-C3E8-4B33-878D-081695B135ED}" srcOrd="0" destOrd="1" presId="urn:microsoft.com/office/officeart/2005/8/layout/hList1"/>
    <dgm:cxn modelId="{E93732AB-6DE6-4C61-8935-3590D5E39181}" srcId="{B43570D8-642E-4AB3-89C5-069F01C07B72}" destId="{046DA8BF-D051-41BB-B701-C3C92A713E9D}" srcOrd="1" destOrd="0" parTransId="{C11C8726-1A87-4165-8FFC-3FDD5BA0A116}" sibTransId="{4D150277-3DB7-4563-81CD-C9BB144658CD}"/>
    <dgm:cxn modelId="{E464D8F5-EAB2-49EF-8B2B-97FE8F8815CC}" type="presOf" srcId="{97B62F09-58E0-47AD-9D8C-5F980A442CF7}" destId="{DB746F57-C3E8-4B33-878D-081695B135ED}" srcOrd="0" destOrd="0" presId="urn:microsoft.com/office/officeart/2005/8/layout/hList1"/>
    <dgm:cxn modelId="{4C8B6394-7839-4263-8A5D-4DA2291C36E9}" srcId="{429233A7-3E79-4CAB-A420-8D1C71300353}" destId="{F5803BC9-75D0-4DDD-B223-2E3326116CA4}" srcOrd="0" destOrd="0" parTransId="{F0F81C19-2EAF-47FF-B1C7-82717D661283}" sibTransId="{E4B1CBA3-C6EC-4657-A1B9-39C129C0AEB3}"/>
    <dgm:cxn modelId="{E3308CFF-07C9-4BEB-80A1-03E9A18B9AD8}" srcId="{B43570D8-642E-4AB3-89C5-069F01C07B72}" destId="{97B62F09-58E0-47AD-9D8C-5F980A442CF7}" srcOrd="0" destOrd="0" parTransId="{37CEDCC4-5058-4C8D-840F-C0353CD3962D}" sibTransId="{6AC00C3D-B041-4018-97BE-CF29FA10417F}"/>
    <dgm:cxn modelId="{B4098FD6-6F60-4744-B290-1A0DC3636C4A}" type="presOf" srcId="{20411E3E-6B15-477A-82B6-D41F82597616}" destId="{2DCCFCAE-8C7C-435E-BAF7-2DEE556D7968}" srcOrd="0" destOrd="0" presId="urn:microsoft.com/office/officeart/2005/8/layout/hList1"/>
    <dgm:cxn modelId="{937FFF04-DFF5-490B-9CF4-CD3B3B2B7561}" type="presOf" srcId="{429233A7-3E79-4CAB-A420-8D1C71300353}" destId="{BBB51644-CB8C-4F3B-B014-037445960086}" srcOrd="0" destOrd="0" presId="urn:microsoft.com/office/officeart/2005/8/layout/hList1"/>
    <dgm:cxn modelId="{1E4511F3-E935-4F82-959E-AC777180FBFE}" type="presOf" srcId="{8B9BC5AB-AC2F-46ED-AA28-A1E44F736930}" destId="{59D64330-2CF6-46B3-93E4-1645CEBB1A4A}" srcOrd="0" destOrd="0" presId="urn:microsoft.com/office/officeart/2005/8/layout/hList1"/>
    <dgm:cxn modelId="{65316D57-A90B-4E06-A97C-30CDF24C1DF4}" type="presOf" srcId="{F5803BC9-75D0-4DDD-B223-2E3326116CA4}" destId="{9CE22E68-7D9C-4FD6-AA82-59D84D5BC48D}" srcOrd="0" destOrd="0" presId="urn:microsoft.com/office/officeart/2005/8/layout/hList1"/>
    <dgm:cxn modelId="{EDBFBFD7-21E7-4869-A6EB-F047B263D040}" srcId="{20411E3E-6B15-477A-82B6-D41F82597616}" destId="{8B9BC5AB-AC2F-46ED-AA28-A1E44F736930}" srcOrd="0" destOrd="0" parTransId="{D536A97F-86D5-4BCD-82DB-D854605CFBA8}" sibTransId="{1244F5F2-3DF8-4799-91F8-5898705F6502}"/>
    <dgm:cxn modelId="{4BF4A92B-B638-4E28-A79C-F4B089AF554B}" type="presOf" srcId="{1B6AB948-E94C-4801-A98C-F5D02FA69FE8}" destId="{9D42C493-DA3D-4FB9-B4BB-8924E28D9299}" srcOrd="0" destOrd="0" presId="urn:microsoft.com/office/officeart/2005/8/layout/hList1"/>
    <dgm:cxn modelId="{5D1CBFC2-2019-40A8-924A-791D27044285}" srcId="{B43570D8-642E-4AB3-89C5-069F01C07B72}" destId="{435DACB3-DB24-4A6F-A8A9-FEEF6A819B31}" srcOrd="4" destOrd="0" parTransId="{50A1FCD4-C137-4AD7-99AC-AFE3FC32342A}" sibTransId="{AA988495-6C17-465A-90F4-52B6DD9B1493}"/>
    <dgm:cxn modelId="{1BC4C11E-1A17-46E4-BB54-46C716E8C3FA}" srcId="{429233A7-3E79-4CAB-A420-8D1C71300353}" destId="{14357E29-F176-4CD4-BB65-59254EBD23D4}" srcOrd="1" destOrd="0" parTransId="{6760456E-B591-48BD-A9CC-9A3C4B24D130}" sibTransId="{512229F0-C8AA-4512-A365-768D8A583AC8}"/>
    <dgm:cxn modelId="{E1640C03-D683-4069-8819-02E5DE72668F}" type="presOf" srcId="{73C2EE0A-247C-437E-9694-312E93ECBF34}" destId="{9CE22E68-7D9C-4FD6-AA82-59D84D5BC48D}" srcOrd="0" destOrd="2" presId="urn:microsoft.com/office/officeart/2005/8/layout/hList1"/>
    <dgm:cxn modelId="{E4988A9E-51CE-4EBE-AA8B-11AD0D6277FD}" type="presOf" srcId="{435DACB3-DB24-4A6F-A8A9-FEEF6A819B31}" destId="{DB746F57-C3E8-4B33-878D-081695B135ED}" srcOrd="0" destOrd="4" presId="urn:microsoft.com/office/officeart/2005/8/layout/hList1"/>
    <dgm:cxn modelId="{3F2D3F3E-5216-4BC1-B3AE-457900AA88C6}" srcId="{1B6AB948-E94C-4801-A98C-F5D02FA69FE8}" destId="{20411E3E-6B15-477A-82B6-D41F82597616}" srcOrd="1" destOrd="0" parTransId="{FC628433-29FF-43D6-84BA-A61ED08E6181}" sibTransId="{2688540B-4822-4A37-8F1B-671A5511EB5A}"/>
    <dgm:cxn modelId="{B6B6D081-619D-4B07-84B6-0192FB2A76AC}" type="presParOf" srcId="{9D42C493-DA3D-4FB9-B4BB-8924E28D9299}" destId="{7AD951FF-041A-4B7B-8011-5F7C28741736}" srcOrd="0" destOrd="0" presId="urn:microsoft.com/office/officeart/2005/8/layout/hList1"/>
    <dgm:cxn modelId="{90C3618D-F9CB-49D1-B22B-FFB2C7039292}" type="presParOf" srcId="{7AD951FF-041A-4B7B-8011-5F7C28741736}" destId="{8A2F504E-BFB3-401F-B668-2C964ECE671F}" srcOrd="0" destOrd="0" presId="urn:microsoft.com/office/officeart/2005/8/layout/hList1"/>
    <dgm:cxn modelId="{DD5D2384-5318-4312-AA59-5A432429B3A6}" type="presParOf" srcId="{7AD951FF-041A-4B7B-8011-5F7C28741736}" destId="{DB746F57-C3E8-4B33-878D-081695B135ED}" srcOrd="1" destOrd="0" presId="urn:microsoft.com/office/officeart/2005/8/layout/hList1"/>
    <dgm:cxn modelId="{BA9C77F1-59AC-48C8-BB5B-FC9814FF9FB6}" type="presParOf" srcId="{9D42C493-DA3D-4FB9-B4BB-8924E28D9299}" destId="{ECE2F8FD-1063-4288-A1FE-8E5012AB81F5}" srcOrd="1" destOrd="0" presId="urn:microsoft.com/office/officeart/2005/8/layout/hList1"/>
    <dgm:cxn modelId="{B122DA5B-8995-476C-9563-DB1335B0EEA9}" type="presParOf" srcId="{9D42C493-DA3D-4FB9-B4BB-8924E28D9299}" destId="{4EC35494-EEED-4237-8907-6BADD44C5459}" srcOrd="2" destOrd="0" presId="urn:microsoft.com/office/officeart/2005/8/layout/hList1"/>
    <dgm:cxn modelId="{6A3F57CC-F5A3-4A02-BBA6-0E28D83C9727}" type="presParOf" srcId="{4EC35494-EEED-4237-8907-6BADD44C5459}" destId="{2DCCFCAE-8C7C-435E-BAF7-2DEE556D7968}" srcOrd="0" destOrd="0" presId="urn:microsoft.com/office/officeart/2005/8/layout/hList1"/>
    <dgm:cxn modelId="{AF400223-2116-48AB-A418-FAD3D771CCFB}" type="presParOf" srcId="{4EC35494-EEED-4237-8907-6BADD44C5459}" destId="{59D64330-2CF6-46B3-93E4-1645CEBB1A4A}" srcOrd="1" destOrd="0" presId="urn:microsoft.com/office/officeart/2005/8/layout/hList1"/>
    <dgm:cxn modelId="{EC3E93BA-B7D7-43C9-8433-C98FBD1CBDC1}" type="presParOf" srcId="{9D42C493-DA3D-4FB9-B4BB-8924E28D9299}" destId="{8EBD92CF-5FE3-4749-AC38-83CEF77DEDBE}" srcOrd="3" destOrd="0" presId="urn:microsoft.com/office/officeart/2005/8/layout/hList1"/>
    <dgm:cxn modelId="{C3F3ABF5-A3C9-415D-AE5D-A52DA2BA49C6}" type="presParOf" srcId="{9D42C493-DA3D-4FB9-B4BB-8924E28D9299}" destId="{C62566A4-233D-49DE-8F2F-86A3235B2A1E}" srcOrd="4" destOrd="0" presId="urn:microsoft.com/office/officeart/2005/8/layout/hList1"/>
    <dgm:cxn modelId="{7CD19EEE-1FD7-4190-A430-F1412206C3D8}" type="presParOf" srcId="{C62566A4-233D-49DE-8F2F-86A3235B2A1E}" destId="{BBB51644-CB8C-4F3B-B014-037445960086}" srcOrd="0" destOrd="0" presId="urn:microsoft.com/office/officeart/2005/8/layout/hList1"/>
    <dgm:cxn modelId="{75444A2D-950B-4DB6-8580-AED3AD70D4B6}" type="presParOf" srcId="{C62566A4-233D-49DE-8F2F-86A3235B2A1E}" destId="{9CE22E68-7D9C-4FD6-AA82-59D84D5BC48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2F504E-BFB3-401F-B668-2C964ECE671F}">
      <dsp:nvSpPr>
        <dsp:cNvPr id="0" name=""/>
        <dsp:cNvSpPr/>
      </dsp:nvSpPr>
      <dsp:spPr>
        <a:xfrm>
          <a:off x="2571" y="44698"/>
          <a:ext cx="2507456" cy="93943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Student Scales</a:t>
          </a:r>
          <a:endParaRPr lang="en-US" sz="2600" kern="1200" dirty="0"/>
        </a:p>
      </dsp:txBody>
      <dsp:txXfrm>
        <a:off x="2571" y="44698"/>
        <a:ext cx="2507456" cy="939436"/>
      </dsp:txXfrm>
    </dsp:sp>
    <dsp:sp modelId="{DB746F57-C3E8-4B33-878D-081695B135ED}">
      <dsp:nvSpPr>
        <dsp:cNvPr id="0" name=""/>
        <dsp:cNvSpPr/>
      </dsp:nvSpPr>
      <dsp:spPr>
        <a:xfrm>
          <a:off x="2571" y="984134"/>
          <a:ext cx="2507456" cy="349712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School Climate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Techniques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Bullying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Engagement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Student Social Emotional Competence</a:t>
          </a:r>
          <a:endParaRPr lang="en-US" sz="2600" kern="1200" dirty="0"/>
        </a:p>
      </dsp:txBody>
      <dsp:txXfrm>
        <a:off x="2571" y="984134"/>
        <a:ext cx="2507456" cy="3497129"/>
      </dsp:txXfrm>
    </dsp:sp>
    <dsp:sp modelId="{2DCCFCAE-8C7C-435E-BAF7-2DEE556D7968}">
      <dsp:nvSpPr>
        <dsp:cNvPr id="0" name=""/>
        <dsp:cNvSpPr/>
      </dsp:nvSpPr>
      <dsp:spPr>
        <a:xfrm>
          <a:off x="2861071" y="44698"/>
          <a:ext cx="2507456" cy="939436"/>
        </a:xfrm>
        <a:prstGeom prst="rect">
          <a:avLst/>
        </a:prstGeom>
        <a:solidFill>
          <a:schemeClr val="accent3">
            <a:hueOff val="797048"/>
            <a:satOff val="2970"/>
            <a:lumOff val="0"/>
            <a:alphaOff val="0"/>
          </a:schemeClr>
        </a:solidFill>
        <a:ln w="25400" cap="flat" cmpd="sng" algn="ctr">
          <a:solidFill>
            <a:schemeClr val="accent3">
              <a:hueOff val="797048"/>
              <a:satOff val="297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Teacher/Staff Scales</a:t>
          </a:r>
          <a:endParaRPr lang="en-US" sz="2600" kern="1200" dirty="0"/>
        </a:p>
      </dsp:txBody>
      <dsp:txXfrm>
        <a:off x="2861071" y="44698"/>
        <a:ext cx="2507456" cy="939436"/>
      </dsp:txXfrm>
    </dsp:sp>
    <dsp:sp modelId="{59D64330-2CF6-46B3-93E4-1645CEBB1A4A}">
      <dsp:nvSpPr>
        <dsp:cNvPr id="0" name=""/>
        <dsp:cNvSpPr/>
      </dsp:nvSpPr>
      <dsp:spPr>
        <a:xfrm>
          <a:off x="2861071" y="984134"/>
          <a:ext cx="2507456" cy="3497129"/>
        </a:xfrm>
        <a:prstGeom prst="rect">
          <a:avLst/>
        </a:prstGeom>
        <a:solidFill>
          <a:schemeClr val="accent3">
            <a:tint val="40000"/>
            <a:alpha val="90000"/>
            <a:hueOff val="827271"/>
            <a:satOff val="2697"/>
            <a:lumOff val="99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827271"/>
              <a:satOff val="2697"/>
              <a:lumOff val="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School Climate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Techniques</a:t>
          </a:r>
          <a:endParaRPr lang="en-US" sz="2600" kern="1200" dirty="0"/>
        </a:p>
      </dsp:txBody>
      <dsp:txXfrm>
        <a:off x="2861071" y="984134"/>
        <a:ext cx="2507456" cy="3497129"/>
      </dsp:txXfrm>
    </dsp:sp>
    <dsp:sp modelId="{BBB51644-CB8C-4F3B-B014-037445960086}">
      <dsp:nvSpPr>
        <dsp:cNvPr id="0" name=""/>
        <dsp:cNvSpPr/>
      </dsp:nvSpPr>
      <dsp:spPr>
        <a:xfrm>
          <a:off x="5719571" y="44698"/>
          <a:ext cx="2507456" cy="939436"/>
        </a:xfrm>
        <a:prstGeom prst="rect">
          <a:avLst/>
        </a:prstGeom>
        <a:solidFill>
          <a:schemeClr val="accent3">
            <a:hueOff val="1594097"/>
            <a:satOff val="5940"/>
            <a:lumOff val="0"/>
            <a:alphaOff val="0"/>
          </a:schemeClr>
        </a:solidFill>
        <a:ln w="25400" cap="flat" cmpd="sng" algn="ctr">
          <a:solidFill>
            <a:schemeClr val="accent3">
              <a:hueOff val="1594097"/>
              <a:satOff val="594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Home Scales</a:t>
          </a:r>
          <a:endParaRPr lang="en-US" sz="2600" kern="1200" dirty="0"/>
        </a:p>
      </dsp:txBody>
      <dsp:txXfrm>
        <a:off x="5719571" y="44698"/>
        <a:ext cx="2507456" cy="939436"/>
      </dsp:txXfrm>
    </dsp:sp>
    <dsp:sp modelId="{9CE22E68-7D9C-4FD6-AA82-59D84D5BC48D}">
      <dsp:nvSpPr>
        <dsp:cNvPr id="0" name=""/>
        <dsp:cNvSpPr/>
      </dsp:nvSpPr>
      <dsp:spPr>
        <a:xfrm>
          <a:off x="5719571" y="984134"/>
          <a:ext cx="2507456" cy="3497129"/>
        </a:xfrm>
        <a:prstGeom prst="rect">
          <a:avLst/>
        </a:prstGeom>
        <a:solidFill>
          <a:schemeClr val="accent3">
            <a:tint val="40000"/>
            <a:alpha val="90000"/>
            <a:hueOff val="1654541"/>
            <a:satOff val="5394"/>
            <a:lumOff val="198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1654541"/>
              <a:satOff val="5394"/>
              <a:lumOff val="1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School Climate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Bullying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Engagement</a:t>
          </a:r>
          <a:endParaRPr lang="en-US" sz="2600" kern="1200" dirty="0"/>
        </a:p>
      </dsp:txBody>
      <dsp:txXfrm>
        <a:off x="5719571" y="984134"/>
        <a:ext cx="2507456" cy="34971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461963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97313" y="0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461963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 smtClean="0"/>
              <a:t>5/10/2016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829675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461963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 smtClean="0"/>
              <a:t>DE-PBS Project - School Climate Data Workshop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461963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B47A3222-EBA2-4F9E-BB1E-B50EEF8F94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674202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461963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97313" y="0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461963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 smtClean="0"/>
              <a:t>5/10/2016</a:t>
            </a:r>
            <a:endParaRPr lang="en-US"/>
          </a:p>
        </p:txBody>
      </p:sp>
      <p:sp>
        <p:nvSpPr>
          <p:cNvPr id="41988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8975" y="4416425"/>
            <a:ext cx="55054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29675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461963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 smtClean="0"/>
              <a:t>DE-PBS Project - School Climate Data Workshop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461963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395B56A-DABC-471D-89BF-BFEE37BDC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0884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 pitchFamily="-65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7622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472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165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1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8314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6072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>
              <a:solidFill>
                <a:schemeClr val="accent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699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8794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14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8322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2">
              <a:lnSpc>
                <a:spcPct val="60000"/>
              </a:lnSpc>
            </a:pPr>
            <a:endParaRPr lang="en-US" sz="1300" i="1" dirty="0" smtClean="0">
              <a:latin typeface="Times New Roman" pitchFamily="18" charset="0"/>
              <a:ea typeface="Geneva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5065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416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342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6748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6748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9734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379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2">
              <a:lnSpc>
                <a:spcPct val="60000"/>
              </a:lnSpc>
            </a:pPr>
            <a:endParaRPr lang="en-US" sz="1300" i="1" dirty="0" smtClean="0">
              <a:latin typeface="Times New Roman" pitchFamily="18" charset="0"/>
              <a:ea typeface="Geneva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0" baseline="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82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00713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82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029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24439">
              <a:spcBef>
                <a:spcPct val="0"/>
              </a:spcBef>
              <a:defRPr/>
            </a:pPr>
            <a:endParaRPr lang="en-US" b="1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="1" dirty="0" smtClean="0">
              <a:ea typeface="Geneva"/>
              <a:cs typeface="Geneva"/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82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46719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28614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23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46719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901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1" baseline="0" dirty="0" smtClean="0">
              <a:solidFill>
                <a:srgbClr val="FF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77470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53683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53683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0320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79767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536835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1659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198712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3523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4671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329634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64073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35236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467199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15300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076807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68107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448372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1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aseline="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914400"/>
            <a:endParaRPr lang="en-US" dirty="0" smtClean="0">
              <a:ea typeface="Geneva" pitchFamily="29" charset="0"/>
              <a:cs typeface="Geneva" pitchFamily="2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192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76010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ED52-95E1-4715-AE0F-CA6C5CED6666}" type="datetime1">
              <a:rPr lang="en-US" smtClean="0"/>
              <a:pPr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D47040-8CC4-4AB0-A312-131D00977C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620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3856-9153-4259-90E0-E545D2D9972E}" type="datetime1">
              <a:rPr lang="en-US" smtClean="0"/>
              <a:pPr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D47040-8CC4-4AB0-A312-131D00977C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871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1DA9-1ABF-4147-AAE9-0AC316A24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323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EFDEF-E57D-410B-BE7C-FC3C645C3502}" type="datetime1">
              <a:rPr lang="en-US" smtClean="0"/>
              <a:pPr/>
              <a:t>5/9/2016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D47040-8CC4-4AB0-A312-131D00977C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759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CE9C-5338-4D47-B032-3CD8C94D128C}" type="datetime1">
              <a:rPr lang="en-US" smtClean="0"/>
              <a:pPr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D47040-8CC4-4AB0-A312-131D00977C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375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E58C-ED31-425B-AE3B-390C1A9CA3BD}" type="datetime1">
              <a:rPr lang="en-US" smtClean="0"/>
              <a:pPr/>
              <a:t>5/9/2016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D47040-8CC4-4AB0-A312-131D00977C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25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2769-E705-4BFC-854D-70EEFBF126CA}" type="datetime1">
              <a:rPr lang="en-US" smtClean="0"/>
              <a:pPr/>
              <a:t>5/9/2016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D47040-8CC4-4AB0-A312-131D00977C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120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94929-8857-468A-A8E3-26A930662A52}" type="datetime1">
              <a:rPr lang="en-US" smtClean="0"/>
              <a:pPr/>
              <a:t>5/9/2016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C1C75-473B-4ADF-9D18-E1ED0E9F1F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7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CF4C8-72F9-4C8B-BD6D-CC54B8CE31EE}" type="datetime1">
              <a:rPr lang="en-US" smtClean="0"/>
              <a:pPr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D47040-8CC4-4AB0-A312-131D00977C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362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067D-EFF2-44F2-88A2-C515E0F1230F}" type="datetime1">
              <a:rPr lang="en-US" smtClean="0"/>
              <a:pPr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D47040-8CC4-4AB0-A312-131D00977C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721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50000">
              <a:schemeClr val="accent4">
                <a:lumMod val="20000"/>
                <a:lumOff val="80000"/>
              </a:schemeClr>
            </a:gs>
            <a:gs pos="100000">
              <a:schemeClr val="bg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B0E203D-8CFD-B84D-9458-A0F644638DD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312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ordpress.oet.udel.edu/pbs/technical-manual-for-school-climate-surveys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85800"/>
            <a:ext cx="8229600" cy="5562600"/>
          </a:xfrm>
        </p:spPr>
        <p:txBody>
          <a:bodyPr>
            <a:normAutofit lnSpcReduction="10000"/>
          </a:bodyPr>
          <a:lstStyle/>
          <a:p>
            <a:pPr algn="ctr" eaLnBrk="1" hangingPunct="1">
              <a:buFont typeface="Wingdings" pitchFamily="2" charset="2"/>
              <a:buNone/>
            </a:pPr>
            <a:endParaRPr lang="en-US" sz="3200" b="1" dirty="0" smtClean="0">
              <a:solidFill>
                <a:schemeClr val="accent4"/>
              </a:solidFill>
              <a:effectLst/>
              <a:latin typeface="Tw Cen MT" panose="020B0602020104020603" pitchFamily="34" charset="0"/>
            </a:endParaRPr>
          </a:p>
          <a:p>
            <a:pPr algn="ctr" eaLnBrk="1" hangingPunct="1">
              <a:spcAft>
                <a:spcPts val="1200"/>
              </a:spcAft>
              <a:buFont typeface="Wingdings" pitchFamily="2" charset="2"/>
              <a:buNone/>
            </a:pPr>
            <a:r>
              <a:rPr lang="en-US" sz="6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School Climate</a:t>
            </a:r>
            <a:endParaRPr lang="en-US" sz="6000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 pitchFamily="34" charset="0"/>
            </a:endParaRPr>
          </a:p>
          <a:p>
            <a:pPr algn="ctr" eaLnBrk="1" hangingPunct="1">
              <a:spcAft>
                <a:spcPts val="1200"/>
              </a:spcAft>
              <a:buFont typeface="Wingdings" pitchFamily="2" charset="2"/>
              <a:buNone/>
            </a:pPr>
            <a:r>
              <a:rPr lang="en-US" sz="6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Data Workshop</a:t>
            </a:r>
          </a:p>
          <a:p>
            <a:pPr algn="ctr" eaLnBrk="1" hangingPunct="1">
              <a:spcAft>
                <a:spcPts val="1200"/>
              </a:spcAft>
              <a:buFont typeface="Wingdings" pitchFamily="2" charset="2"/>
              <a:buNone/>
            </a:pPr>
            <a:r>
              <a:rPr lang="en-US" sz="3200" b="1" i="1" dirty="0" smtClean="0">
                <a:solidFill>
                  <a:schemeClr val="accent4"/>
                </a:solidFill>
                <a:latin typeface="Tw Cen MT" panose="020B0602020104020603" pitchFamily="34" charset="0"/>
              </a:rPr>
              <a:t>Delaware Positive Behavior Support Project</a:t>
            </a:r>
            <a:endParaRPr lang="en-US" sz="3200" b="1" dirty="0" smtClean="0">
              <a:solidFill>
                <a:schemeClr val="accent4"/>
              </a:solidFill>
              <a:latin typeface="Tw Cen MT" panose="020B0602020104020603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w Cen MT" panose="020B0602020104020603" pitchFamily="34" charset="0"/>
              </a:rPr>
              <a:t>May 1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0, 2016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Tw Cen MT" panose="020B0602020104020603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w Cen MT" panose="020B0602020104020603" pitchFamily="34" charset="0"/>
              </a:rPr>
              <a:t>George Bear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w Cen MT" panose="020B0602020104020603" pitchFamily="34" charset="0"/>
              </a:rPr>
              <a:t>University of Delaware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w Cen MT"/>
                <a:cs typeface="Tw Cen MT"/>
              </a:rPr>
              <a:t>One Change in Scale</a:t>
            </a:r>
            <a:endParaRPr lang="en-US" b="1" dirty="0">
              <a:solidFill>
                <a:srgbClr val="FF0000"/>
              </a:solidFill>
              <a:latin typeface="Tw Cen MT"/>
              <a:cs typeface="Tw Cen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w Cen MT"/>
                <a:cs typeface="Tw Cen MT"/>
              </a:rPr>
              <a:t>Respect for Diversity subscale was deleted.</a:t>
            </a:r>
          </a:p>
          <a:p>
            <a:r>
              <a:rPr lang="en-US" dirty="0" smtClean="0">
                <a:latin typeface="Tw Cen MT"/>
                <a:cs typeface="Tw Cen MT"/>
              </a:rPr>
              <a:t>Two of the 4 items are now on the Teacher-Student Relations and Student-Student Relations subscales:</a:t>
            </a:r>
          </a:p>
          <a:p>
            <a:pPr marL="0" indent="0">
              <a:buNone/>
            </a:pPr>
            <a:r>
              <a:rPr lang="en-US" i="1" dirty="0" smtClean="0">
                <a:latin typeface="Tw Cen MT"/>
                <a:cs typeface="Tw Cen MT"/>
              </a:rPr>
              <a:t>	</a:t>
            </a:r>
            <a:r>
              <a:rPr lang="en-US" sz="2400" i="1" dirty="0" smtClean="0">
                <a:latin typeface="Tw Cen MT"/>
                <a:cs typeface="Tw Cen MT"/>
              </a:rPr>
              <a:t>Teachers </a:t>
            </a:r>
            <a:r>
              <a:rPr lang="en-US" sz="2400" i="1" dirty="0">
                <a:latin typeface="Tw Cen MT"/>
                <a:cs typeface="Tw Cen MT"/>
              </a:rPr>
              <a:t>treat students of all races with </a:t>
            </a:r>
            <a:r>
              <a:rPr lang="en-US" sz="2400" i="1" dirty="0" smtClean="0">
                <a:latin typeface="Tw Cen MT"/>
                <a:cs typeface="Tw Cen MT"/>
              </a:rPr>
              <a:t>respect</a:t>
            </a:r>
            <a:r>
              <a:rPr lang="en-US" sz="2400" dirty="0" smtClean="0">
                <a:latin typeface="Tw Cen MT"/>
                <a:cs typeface="Tw Cen MT"/>
              </a:rPr>
              <a:t>.</a:t>
            </a:r>
          </a:p>
          <a:p>
            <a:pPr marL="0" indent="0">
              <a:buNone/>
            </a:pPr>
            <a:r>
              <a:rPr lang="en-US" sz="2400" i="1" dirty="0" smtClean="0">
                <a:latin typeface="Tw Cen MT"/>
                <a:cs typeface="Tw Cen MT"/>
              </a:rPr>
              <a:t>	Students </a:t>
            </a:r>
            <a:r>
              <a:rPr lang="en-US" sz="2400" i="1" dirty="0">
                <a:latin typeface="Tw Cen MT"/>
                <a:cs typeface="Tw Cen MT"/>
              </a:rPr>
              <a:t>respect others who are different</a:t>
            </a:r>
            <a:r>
              <a:rPr lang="en-US" sz="2400" dirty="0">
                <a:latin typeface="Tw Cen MT"/>
                <a:cs typeface="Tw Cen M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072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462096"/>
              </p:ext>
            </p:extLst>
          </p:nvPr>
        </p:nvGraphicFramePr>
        <p:xfrm>
          <a:off x="244642" y="762000"/>
          <a:ext cx="8763000" cy="4876800"/>
        </p:xfrm>
        <a:graphic>
          <a:graphicData uri="http://schemas.openxmlformats.org/drawingml/2006/table">
            <a:tbl>
              <a:tblPr/>
              <a:tblGrid>
                <a:gridCol w="3031958"/>
                <a:gridCol w="3276600"/>
                <a:gridCol w="2454442"/>
              </a:tblGrid>
              <a:tr h="963957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PART II: Techniques (Students and Teacher/Staff)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247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 Survey</a:t>
                      </a:r>
                      <a:r>
                        <a:rPr lang="en-US" sz="2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Teacher/Staff Survey</a:t>
                      </a:r>
                      <a:r>
                        <a:rPr lang="en-US" sz="2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Home Survey</a:t>
                      </a:r>
                      <a:r>
                        <a:rPr lang="en-US" sz="2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0781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Positive Behavior Techniques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Positive Behavior Techniques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8349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Punitive Techniques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Punitive Techniques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12641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Social Emotional Learning Techniques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Social Emotional Learning Techniques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959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609600" y="557213"/>
            <a:ext cx="8153400" cy="8382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Part II: Techniques</a:t>
            </a:r>
            <a:b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r>
              <a:rPr lang="en-US" sz="4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Item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325" y="1570038"/>
            <a:ext cx="8956675" cy="528796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sz="24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Use of Positive Techniques</a:t>
            </a:r>
            <a:endParaRPr lang="en-US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cs typeface="Times New Roman" pitchFamily="18" charset="0"/>
            </a:endParaRPr>
          </a:p>
          <a:p>
            <a:pPr lvl="1">
              <a:buFont typeface="Arial" charset="0"/>
              <a:buChar char="•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“Students are praised often.”</a:t>
            </a:r>
          </a:p>
          <a:p>
            <a:pPr lvl="1">
              <a:buFont typeface="Arial" charset="0"/>
              <a:buChar char="•"/>
            </a:pP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New item: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“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Teachers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use just enough praise and rewards; not too much or too little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.” </a:t>
            </a:r>
          </a:p>
          <a:p>
            <a:pPr>
              <a:buFont typeface="Wingdings" pitchFamily="2" charset="2"/>
              <a:buNone/>
            </a:pPr>
            <a:r>
              <a:rPr lang="en-US" sz="24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Use of Punitive Techniques </a:t>
            </a:r>
            <a:r>
              <a:rPr lang="en-US" sz="2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/>
            </a:r>
            <a:br>
              <a:rPr lang="en-US" sz="2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</a:br>
            <a:r>
              <a:rPr lang="en-US" sz="2000" b="1" i="1" dirty="0" smtClean="0">
                <a:solidFill>
                  <a:srgbClr val="FF0000"/>
                </a:solidFill>
                <a:latin typeface="Tw Cen MT" panose="020B0602020104020603" pitchFamily="34" charset="0"/>
                <a:cs typeface="Times New Roman" pitchFamily="18" charset="0"/>
              </a:rPr>
              <a:t>(Note:</a:t>
            </a:r>
            <a:r>
              <a:rPr lang="en-US" sz="2000" i="1" dirty="0" smtClean="0">
                <a:solidFill>
                  <a:srgbClr val="FF0000"/>
                </a:solidFill>
                <a:latin typeface="Tw Cen MT" panose="020B0602020104020603" pitchFamily="34" charset="0"/>
                <a:cs typeface="Times New Roman" pitchFamily="18" charset="0"/>
              </a:rPr>
              <a:t> A high score for this subscale is </a:t>
            </a:r>
            <a:r>
              <a:rPr lang="en-US" sz="2000" i="1" u="sng" dirty="0" smtClean="0">
                <a:solidFill>
                  <a:srgbClr val="FF0000"/>
                </a:solidFill>
                <a:latin typeface="Tw Cen MT" panose="020B0602020104020603" pitchFamily="34" charset="0"/>
                <a:cs typeface="Times New Roman" pitchFamily="18" charset="0"/>
              </a:rPr>
              <a:t>unfavorable</a:t>
            </a:r>
            <a:r>
              <a:rPr lang="en-US" sz="2000" i="1" dirty="0" smtClean="0">
                <a:solidFill>
                  <a:srgbClr val="FF0000"/>
                </a:solidFill>
                <a:latin typeface="Tw Cen MT" panose="020B0602020104020603" pitchFamily="34" charset="0"/>
                <a:cs typeface="Times New Roman" pitchFamily="18" charset="0"/>
              </a:rPr>
              <a:t>)</a:t>
            </a:r>
            <a:endParaRPr lang="en-US" sz="2000" dirty="0" smtClean="0">
              <a:solidFill>
                <a:srgbClr val="FF0000"/>
              </a:solidFill>
              <a:latin typeface="Tw Cen MT" panose="020B0602020104020603" pitchFamily="34" charset="0"/>
              <a:cs typeface="Times New Roman" pitchFamily="18" charset="0"/>
            </a:endParaRPr>
          </a:p>
          <a:p>
            <a:pPr lvl="1">
              <a:buFont typeface="Arial" charset="0"/>
              <a:buChar char="•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“Students are punished a lot.”</a:t>
            </a:r>
          </a:p>
          <a:p>
            <a:pPr lvl="1">
              <a:buFont typeface="Arial" charset="0"/>
              <a:buChar char="•"/>
            </a:pP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New item: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“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Students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are punished too much for minor things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.” </a:t>
            </a:r>
          </a:p>
          <a:p>
            <a:pPr>
              <a:buFont typeface="Wingdings" pitchFamily="2" charset="2"/>
              <a:buNone/>
            </a:pPr>
            <a:r>
              <a:rPr lang="en-US" sz="24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Use of Social Emotional Learning (SEL) Techniques</a:t>
            </a:r>
            <a:endParaRPr lang="en-US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cs typeface="Times New Roman" pitchFamily="18" charset="0"/>
            </a:endParaRPr>
          </a:p>
          <a:p>
            <a:pPr lvl="1">
              <a:buFont typeface="Arial" charset="0"/>
              <a:buChar char="•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“Students are taught to feel responsible for how they act.”</a:t>
            </a:r>
          </a:p>
          <a:p>
            <a:pPr lvl="1">
              <a:buFont typeface="Arial" charset="0"/>
              <a:buChar char="•"/>
            </a:pP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New item: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“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Students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are often asked to help decide what is best for the class or school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/>
                <a:cs typeface="Tw Cen MT"/>
              </a:rPr>
              <a:t>.” 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w Cen MT"/>
              <a:cs typeface="Tw Cen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843101"/>
              </p:ext>
            </p:extLst>
          </p:nvPr>
        </p:nvGraphicFramePr>
        <p:xfrm>
          <a:off x="220579" y="388117"/>
          <a:ext cx="8686800" cy="6162678"/>
        </p:xfrm>
        <a:graphic>
          <a:graphicData uri="http://schemas.openxmlformats.org/drawingml/2006/table">
            <a:tbl>
              <a:tblPr/>
              <a:tblGrid>
                <a:gridCol w="1532021"/>
                <a:gridCol w="1981200"/>
                <a:gridCol w="2735179"/>
                <a:gridCol w="2438400"/>
              </a:tblGrid>
              <a:tr h="901079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Part III: Bullying &amp; IV: Engagement  (Individual Level)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 (Students and Home)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29597" marR="29597" marT="66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22923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Student Survey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29597" marR="29597" marT="66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Teacher/Staff Survey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29597" marR="29597" marT="66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Home Survey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29597" marR="29597" marT="66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84685">
                <a:tc rowSpan="4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Bullying Victimization</a:t>
                      </a: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1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Verbal Bullying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Verbal Bullying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846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Physical Bullying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Physical Bullying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7080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Social/Relational Bullying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Social/Relational Bullying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846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Cyberbullying</a:t>
                      </a:r>
                      <a:r>
                        <a:rPr kumimoji="0" lang="en-US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</a:t>
                      </a:r>
                      <a:endParaRPr kumimoji="0" lang="en-US" sz="2000" b="0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51802">
                <a:tc row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Student Engagement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Behavioral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Behavioral</a:t>
                      </a:r>
                    </a:p>
                  </a:txBody>
                  <a:tcPr marL="68580" marR="68580" marT="0" marB="0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518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Cognitive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Cognitive</a:t>
                      </a:r>
                    </a:p>
                  </a:txBody>
                  <a:tcPr marL="68580" marR="68580" marT="0" marB="0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44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Emotional</a:t>
                      </a:r>
                    </a:p>
                  </a:txBody>
                  <a:tcPr marL="68580" marR="68580" marT="0" marB="0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Emotional</a:t>
                      </a:r>
                    </a:p>
                  </a:txBody>
                  <a:tcPr marL="68580" marR="68580" marT="0" marB="0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754881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1 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Times New Roman" pitchFamily="18" charset="0"/>
                        </a:rPr>
                        <a:t>Grades 6-12 only for the printed version. Optional for grades 4-5 with computer version.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Grades 6-12 only.</a:t>
                      </a:r>
                      <a:endParaRPr kumimoji="0" lang="en-US" sz="1600" b="0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128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7325" y="709612"/>
            <a:ext cx="8804275" cy="838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Part III: Bullying Victimization</a:t>
            </a:r>
          </a:p>
          <a:p>
            <a:r>
              <a:rPr lang="en-US" sz="4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Item Examples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87325" y="1547812"/>
            <a:ext cx="8956675" cy="51577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4"/>
              </a:buClr>
              <a:buSzPct val="100000"/>
              <a:buNone/>
            </a:pPr>
            <a:r>
              <a:rPr lang="en-US" sz="2800" b="1" i="1" dirty="0" smtClean="0">
                <a:latin typeface="Tw Cen MT" panose="020B0602020104020603" pitchFamily="34" charset="0"/>
                <a:cs typeface="Times New Roman" pitchFamily="18" charset="0"/>
              </a:rPr>
              <a:t>Verbal Bullying</a:t>
            </a:r>
          </a:p>
          <a:p>
            <a:pPr lvl="1">
              <a:spcAft>
                <a:spcPts val="1200"/>
              </a:spcAft>
              <a:buClr>
                <a:schemeClr val="accent4"/>
              </a:buClr>
              <a:buSzPct val="100000"/>
              <a:buFont typeface="Arial" charset="0"/>
              <a:buChar char="•"/>
            </a:pPr>
            <a:r>
              <a:rPr lang="en-US" sz="2800" dirty="0" smtClean="0">
                <a:latin typeface="Tw Cen MT" panose="020B0602020104020603" pitchFamily="34" charset="0"/>
                <a:cs typeface="Times New Roman" pitchFamily="18" charset="0"/>
              </a:rPr>
              <a:t>“A student said mean things to me.”</a:t>
            </a:r>
          </a:p>
          <a:p>
            <a:pPr marL="0" indent="0">
              <a:spcBef>
                <a:spcPts val="0"/>
              </a:spcBef>
              <a:buClr>
                <a:schemeClr val="accent4"/>
              </a:buClr>
              <a:buSzPct val="100000"/>
              <a:buNone/>
            </a:pPr>
            <a:r>
              <a:rPr lang="en-US" sz="2800" b="1" i="1" dirty="0" smtClean="0">
                <a:latin typeface="Tw Cen MT" panose="020B0602020104020603" pitchFamily="34" charset="0"/>
                <a:cs typeface="Times New Roman" pitchFamily="18" charset="0"/>
              </a:rPr>
              <a:t>Physical Bullying</a:t>
            </a:r>
          </a:p>
          <a:p>
            <a:pPr lvl="1">
              <a:spcAft>
                <a:spcPts val="1200"/>
              </a:spcAft>
              <a:buClr>
                <a:schemeClr val="accent4"/>
              </a:buClr>
              <a:buSzPct val="100000"/>
              <a:buFont typeface="Arial" charset="0"/>
              <a:buChar char="•"/>
            </a:pPr>
            <a:r>
              <a:rPr lang="en-US" sz="2800" dirty="0">
                <a:latin typeface="Tw Cen MT" panose="020B0602020104020603" pitchFamily="34" charset="0"/>
                <a:cs typeface="Times New Roman" pitchFamily="18" charset="0"/>
              </a:rPr>
              <a:t>“I was pushed or shoved on purpose.”</a:t>
            </a:r>
          </a:p>
          <a:p>
            <a:pPr marL="0" indent="0">
              <a:spcBef>
                <a:spcPts val="0"/>
              </a:spcBef>
              <a:buClr>
                <a:schemeClr val="accent4"/>
              </a:buClr>
              <a:buSzPct val="100000"/>
              <a:buNone/>
            </a:pPr>
            <a:r>
              <a:rPr lang="en-US" sz="2800" b="1" i="1" dirty="0">
                <a:latin typeface="Tw Cen MT" panose="020B0602020104020603" pitchFamily="34" charset="0"/>
                <a:cs typeface="Times New Roman" pitchFamily="18" charset="0"/>
              </a:rPr>
              <a:t>Social/Relational Bullying</a:t>
            </a:r>
          </a:p>
          <a:p>
            <a:pPr lvl="1">
              <a:spcAft>
                <a:spcPts val="1200"/>
              </a:spcAft>
              <a:buClr>
                <a:schemeClr val="accent4"/>
              </a:buClr>
              <a:buSzPct val="100000"/>
              <a:buFont typeface="Arial" charset="0"/>
              <a:buChar char="•"/>
            </a:pPr>
            <a:r>
              <a:rPr lang="en-US" sz="2800" dirty="0">
                <a:latin typeface="Tw Cen MT" panose="020B0602020104020603" pitchFamily="34" charset="0"/>
                <a:cs typeface="Times New Roman" pitchFamily="18" charset="0"/>
              </a:rPr>
              <a:t>“A student told or got others to not like me.”</a:t>
            </a:r>
          </a:p>
          <a:p>
            <a:pPr marL="0" indent="0">
              <a:spcBef>
                <a:spcPts val="0"/>
              </a:spcBef>
              <a:buClr>
                <a:schemeClr val="accent4"/>
              </a:buClr>
              <a:buSzPct val="100000"/>
              <a:buNone/>
            </a:pPr>
            <a:r>
              <a:rPr lang="en-US" sz="2800" b="1" i="1" dirty="0" err="1">
                <a:latin typeface="Tw Cen MT" panose="020B0602020104020603" pitchFamily="34" charset="0"/>
                <a:cs typeface="Times New Roman" pitchFamily="18" charset="0"/>
              </a:rPr>
              <a:t>Cyberbullying</a:t>
            </a:r>
            <a:r>
              <a:rPr lang="en-US" sz="2800" b="1" i="1" dirty="0">
                <a:latin typeface="Tw Cen MT" panose="020B0602020104020603" pitchFamily="34" charset="0"/>
                <a:cs typeface="Times New Roman" pitchFamily="18" charset="0"/>
              </a:rPr>
              <a:t> (grades 6-12)</a:t>
            </a:r>
          </a:p>
          <a:p>
            <a:pPr lvl="1">
              <a:buClr>
                <a:schemeClr val="accent4"/>
              </a:buClr>
              <a:buSzPct val="100000"/>
              <a:buFont typeface="Arial" charset="0"/>
              <a:buChar char="•"/>
            </a:pPr>
            <a:r>
              <a:rPr lang="en-US" sz="2800" dirty="0">
                <a:latin typeface="Tw Cen MT" panose="020B0602020104020603" pitchFamily="34" charset="0"/>
                <a:cs typeface="Times New Roman" pitchFamily="18" charset="0"/>
              </a:rPr>
              <a:t>“A student </a:t>
            </a:r>
            <a:r>
              <a:rPr lang="en-US" sz="2800" i="1" dirty="0">
                <a:latin typeface="Tw Cen MT" panose="020B0602020104020603" pitchFamily="34" charset="0"/>
                <a:cs typeface="Times New Roman" pitchFamily="18" charset="0"/>
              </a:rPr>
              <a:t>sent</a:t>
            </a:r>
            <a:r>
              <a:rPr lang="en-US" sz="2800" dirty="0">
                <a:latin typeface="Tw Cen MT" panose="020B0602020104020603" pitchFamily="34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w Cen MT" panose="020B0602020104020603" pitchFamily="34" charset="0"/>
                <a:cs typeface="Times New Roman" pitchFamily="18" charset="0"/>
              </a:rPr>
              <a:t>me</a:t>
            </a:r>
            <a:r>
              <a:rPr lang="en-US" sz="2800" dirty="0">
                <a:latin typeface="Tw Cen MT" panose="020B0602020104020603" pitchFamily="34" charset="0"/>
                <a:cs typeface="Times New Roman" pitchFamily="18" charset="0"/>
              </a:rPr>
              <a:t> a mean or hurtful message about me using email, text messaging, instant messaging, or similar electronic messaging</a:t>
            </a:r>
            <a:r>
              <a:rPr lang="en-US" sz="2800" dirty="0" smtClean="0">
                <a:latin typeface="Tw Cen MT" panose="020B0602020104020603" pitchFamily="34" charset="0"/>
                <a:cs typeface="Times New Roman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76661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33400" y="457200"/>
            <a:ext cx="8153400" cy="762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endParaRPr lang="en-US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Part IV: Student Engagement</a:t>
            </a:r>
          </a:p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(Students and Home)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31762" y="1295400"/>
            <a:ext cx="8956675" cy="5440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chemeClr val="accent4"/>
              </a:buClr>
            </a:pPr>
            <a:r>
              <a:rPr lang="en-US" sz="2400" b="1" i="1" dirty="0" smtClean="0">
                <a:latin typeface="Tw Cen MT" panose="020B0602020104020603" pitchFamily="34" charset="0"/>
                <a:cs typeface="Times New Roman" pitchFamily="18" charset="0"/>
              </a:rPr>
              <a:t>Last Year: 2 subscales (Cognitive/Behavioral and Emotional).</a:t>
            </a:r>
          </a:p>
          <a:p>
            <a:pPr lvl="1">
              <a:buClr>
                <a:schemeClr val="accent4"/>
              </a:buClr>
            </a:pPr>
            <a:r>
              <a:rPr lang="en-US" sz="2400" b="1" i="1" dirty="0" smtClean="0">
                <a:latin typeface="Tw Cen MT" panose="020B0602020104020603" pitchFamily="34" charset="0"/>
                <a:cs typeface="Times New Roman" pitchFamily="18" charset="0"/>
              </a:rPr>
              <a:t>This year: 3 subscales:</a:t>
            </a:r>
          </a:p>
          <a:p>
            <a:pPr marL="349250" lvl="1" indent="0">
              <a:buClr>
                <a:schemeClr val="accent4"/>
              </a:buClr>
              <a:buNone/>
            </a:pPr>
            <a:endParaRPr lang="en-US" sz="2400" b="1" i="1" dirty="0" smtClean="0">
              <a:latin typeface="Tw Cen MT" panose="020B0602020104020603" pitchFamily="34" charset="0"/>
              <a:cs typeface="Times New Roman" pitchFamily="18" charset="0"/>
            </a:endParaRPr>
          </a:p>
          <a:p>
            <a:pPr marL="349250" lvl="1" indent="0">
              <a:buClr>
                <a:schemeClr val="accent4"/>
              </a:buClr>
              <a:buNone/>
            </a:pPr>
            <a:r>
              <a:rPr lang="en-US" sz="2400" b="1" i="1" dirty="0" smtClean="0">
                <a:latin typeface="Tw Cen MT" panose="020B0602020104020603" pitchFamily="34" charset="0"/>
                <a:cs typeface="Times New Roman" pitchFamily="18" charset="0"/>
              </a:rPr>
              <a:t>Behavioral Engagement</a:t>
            </a:r>
          </a:p>
          <a:p>
            <a:pPr lvl="2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w Cen MT" panose="020B0602020104020603" pitchFamily="34" charset="0"/>
                <a:cs typeface="Times New Roman" pitchFamily="18" charset="0"/>
              </a:rPr>
              <a:t>“I pay attention in class.”</a:t>
            </a:r>
          </a:p>
          <a:p>
            <a:pPr lvl="2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w Cen MT" panose="020B0602020104020603" pitchFamily="34" charset="0"/>
                <a:cs typeface="Times New Roman" pitchFamily="18" charset="0"/>
              </a:rPr>
              <a:t>“I follow the rules at school.”</a:t>
            </a:r>
          </a:p>
          <a:p>
            <a:pPr marL="349250" lvl="1" indent="0">
              <a:buClr>
                <a:schemeClr val="accent4"/>
              </a:buClr>
              <a:buNone/>
            </a:pPr>
            <a:r>
              <a:rPr lang="en-US" sz="2400" b="1" i="1" dirty="0" smtClean="0">
                <a:latin typeface="Tw Cen MT" panose="020B0602020104020603" pitchFamily="34" charset="0"/>
                <a:cs typeface="Times New Roman" pitchFamily="18" charset="0"/>
              </a:rPr>
              <a:t>Cognitive Engagement</a:t>
            </a:r>
          </a:p>
          <a:p>
            <a:pPr lvl="2">
              <a:spcAft>
                <a:spcPts val="0"/>
              </a:spcAft>
              <a:buClr>
                <a:schemeClr val="accent4"/>
              </a:buClr>
              <a:buFont typeface="Arial" charset="0"/>
              <a:buChar char="•"/>
            </a:pPr>
            <a:r>
              <a:rPr lang="en-US" sz="2400" dirty="0" smtClean="0">
                <a:latin typeface="Tw Cen MT" panose="020B0602020104020603" pitchFamily="34" charset="0"/>
                <a:cs typeface="Times New Roman" pitchFamily="18" charset="0"/>
              </a:rPr>
              <a:t>“I try my best in school.”</a:t>
            </a:r>
          </a:p>
          <a:p>
            <a:pPr lvl="2">
              <a:spcAft>
                <a:spcPts val="0"/>
              </a:spcAft>
              <a:buClr>
                <a:schemeClr val="accent4"/>
              </a:buClr>
              <a:buFont typeface="Arial" charset="0"/>
              <a:buChar char="•"/>
            </a:pPr>
            <a:r>
              <a:rPr lang="en-US" sz="2400" dirty="0" smtClean="0">
                <a:latin typeface="Tw Cen MT" panose="020B0602020104020603" pitchFamily="34" charset="0"/>
                <a:cs typeface="Times New Roman" pitchFamily="18" charset="0"/>
              </a:rPr>
              <a:t>“I turn in my homework on time.”</a:t>
            </a:r>
          </a:p>
          <a:p>
            <a:pPr marL="349250" lvl="1" indent="0">
              <a:buClr>
                <a:schemeClr val="accent4"/>
              </a:buClr>
              <a:buNone/>
            </a:pPr>
            <a:r>
              <a:rPr lang="en-US" sz="2400" b="1" i="1" dirty="0" smtClean="0">
                <a:latin typeface="Tw Cen MT" panose="020B0602020104020603" pitchFamily="34" charset="0"/>
                <a:cs typeface="Times New Roman" pitchFamily="18" charset="0"/>
              </a:rPr>
              <a:t>Emotional Engagement</a:t>
            </a:r>
          </a:p>
          <a:p>
            <a:pPr lvl="2">
              <a:buClr>
                <a:schemeClr val="accent4"/>
              </a:buClr>
              <a:buFont typeface="Arial" charset="0"/>
              <a:buChar char="•"/>
            </a:pPr>
            <a:r>
              <a:rPr lang="en-US" sz="2400" dirty="0" smtClean="0">
                <a:latin typeface="Tw Cen MT" panose="020B0602020104020603" pitchFamily="34" charset="0"/>
                <a:cs typeface="Times New Roman" pitchFamily="18" charset="0"/>
              </a:rPr>
              <a:t>“I feel happy in school.”</a:t>
            </a:r>
          </a:p>
          <a:p>
            <a:pPr lvl="2">
              <a:buClr>
                <a:schemeClr val="accent4"/>
              </a:buClr>
              <a:buFont typeface="Arial" charset="0"/>
              <a:buChar char="•"/>
            </a:pPr>
            <a:r>
              <a:rPr lang="en-US" sz="2400" dirty="0" smtClean="0">
                <a:latin typeface="Tw Cen MT" panose="020B0602020104020603" pitchFamily="34" charset="0"/>
                <a:cs typeface="Times New Roman" pitchFamily="18" charset="0"/>
              </a:rPr>
              <a:t>“My school is a fun place to be.”</a:t>
            </a:r>
          </a:p>
        </p:txBody>
      </p:sp>
    </p:spTree>
    <p:extLst>
      <p:ext uri="{BB962C8B-B14F-4D97-AF65-F5344CB8AC3E}">
        <p14:creationId xmlns:p14="http://schemas.microsoft.com/office/powerpoint/2010/main" val="142989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390629"/>
              </p:ext>
            </p:extLst>
          </p:nvPr>
        </p:nvGraphicFramePr>
        <p:xfrm>
          <a:off x="244642" y="152401"/>
          <a:ext cx="8763000" cy="6705600"/>
        </p:xfrm>
        <a:graphic>
          <a:graphicData uri="http://schemas.openxmlformats.org/drawingml/2006/table">
            <a:tbl>
              <a:tblPr/>
              <a:tblGrid>
                <a:gridCol w="3031958"/>
                <a:gridCol w="3276600"/>
                <a:gridCol w="2454442"/>
              </a:tblGrid>
              <a:tr h="1912804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NEW THIS YEAR!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000" b="1" dirty="0" smtClean="0">
                          <a:solidFill>
                            <a:schemeClr val="bg1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PART V: Student</a:t>
                      </a:r>
                      <a:r>
                        <a:rPr lang="en-US" sz="3000" b="1" baseline="0" dirty="0" smtClean="0">
                          <a:solidFill>
                            <a:schemeClr val="bg1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Social Emotional Competencies Scale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000" b="1" baseline="0" dirty="0" smtClean="0">
                          <a:solidFill>
                            <a:schemeClr val="bg1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(Students only)</a:t>
                      </a:r>
                      <a:endParaRPr lang="en-US" sz="3000" b="1" dirty="0" smtClean="0">
                        <a:solidFill>
                          <a:schemeClr val="bg1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787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 Survey</a:t>
                      </a:r>
                      <a:r>
                        <a:rPr lang="en-US" sz="2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Teacher/Staff Survey</a:t>
                      </a:r>
                      <a:r>
                        <a:rPr lang="en-US" sz="2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Home Survey</a:t>
                      </a:r>
                      <a:r>
                        <a:rPr lang="en-US" sz="2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7" marR="29597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8444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/>
                          <a:cs typeface="Times New Roman"/>
                        </a:rPr>
                        <a:t>Responsible</a:t>
                      </a:r>
                      <a:r>
                        <a:rPr lang="en-US" sz="2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/>
                          <a:cs typeface="Times New Roman"/>
                        </a:rPr>
                        <a:t> Decision-making/Responsibility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21266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/>
                          <a:cs typeface="Times New Roman"/>
                        </a:rPr>
                        <a:t>Understanding</a:t>
                      </a:r>
                      <a:r>
                        <a:rPr lang="en-US" sz="2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/>
                          <a:cs typeface="Times New Roman"/>
                        </a:rPr>
                        <a:t> how others Think and Feel/Social Awareness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9701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Self-management</a:t>
                      </a:r>
                      <a:r>
                        <a:rPr lang="en-US" sz="2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of Emotions and Behavior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467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/>
                          <a:cs typeface="Times New Roman"/>
                        </a:rPr>
                        <a:t>Relationship Skills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429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Part 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V: Student Social Emotional Competencies Scale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/>
            </a:r>
            <a:b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r>
              <a:rPr lang="en-US" sz="4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Item Examples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2400" i="1" dirty="0">
              <a:latin typeface="Tw Cen MT" panose="020B0602020104020603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 b="1" i="1" dirty="0" smtClean="0">
                <a:solidFill>
                  <a:schemeClr val="tx2"/>
                </a:solidFill>
                <a:latin typeface="Tw Cen MT" panose="020B0602020104020603" pitchFamily="34" charset="0"/>
              </a:rPr>
              <a:t>Responsible </a:t>
            </a:r>
            <a:r>
              <a:rPr lang="en-US" sz="2800" b="1" i="1" dirty="0">
                <a:solidFill>
                  <a:schemeClr val="tx2"/>
                </a:solidFill>
                <a:latin typeface="Tw Cen MT" panose="020B0602020104020603" pitchFamily="34" charset="0"/>
              </a:rPr>
              <a:t>Decision-making/Responsibility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  <a:latin typeface="Tw Cen MT" panose="020B0602020104020603" pitchFamily="34" charset="0"/>
              </a:rPr>
              <a:t>“I feel responsible for how I act.”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b="1" i="1" dirty="0">
                <a:solidFill>
                  <a:schemeClr val="tx2"/>
                </a:solidFill>
                <a:latin typeface="Tw Cen MT" panose="020B0602020104020603" pitchFamily="34" charset="0"/>
              </a:rPr>
              <a:t>Understanding how others think and feel/Social Awareness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  <a:latin typeface="Tw Cen MT" panose="020B0602020104020603" pitchFamily="34" charset="0"/>
              </a:rPr>
              <a:t>“I think about how others feel.”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b="1" i="1" dirty="0">
                <a:solidFill>
                  <a:schemeClr val="tx2"/>
                </a:solidFill>
                <a:latin typeface="Tw Cen MT" panose="020B0602020104020603" pitchFamily="34" charset="0"/>
              </a:rPr>
              <a:t>Self-management of emotions and behavior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  <a:latin typeface="Tw Cen MT" panose="020B0602020104020603" pitchFamily="34" charset="0"/>
              </a:rPr>
              <a:t>“I can control how I behave.”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b="1" i="1" dirty="0">
                <a:solidFill>
                  <a:schemeClr val="tx2"/>
                </a:solidFill>
                <a:latin typeface="Tw Cen MT" panose="020B0602020104020603" pitchFamily="34" charset="0"/>
              </a:rPr>
              <a:t>Relationship skills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“I </a:t>
            </a:r>
            <a:r>
              <a:rPr lang="en-US" sz="2400" dirty="0">
                <a:solidFill>
                  <a:schemeClr val="tx2"/>
                </a:solidFill>
                <a:latin typeface="Tw Cen MT" panose="020B0602020104020603" pitchFamily="34" charset="0"/>
              </a:rPr>
              <a:t>am good at solving conflicts with others.”</a:t>
            </a:r>
          </a:p>
          <a:p>
            <a:endParaRPr lang="en-US" sz="24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74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534400" cy="11430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Evidence of Reliability and Validity</a:t>
            </a: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/>
            </a:r>
            <a:b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endParaRPr lang="en-US" sz="3200" i="1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Tw Cen MT" panose="020B0602020104020603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83552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sz="2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w Cen MT" panose="020B0602020104020603" pitchFamily="34" charset="0"/>
              </a:rPr>
              <a:t>Reliability:   </a:t>
            </a:r>
          </a:p>
          <a:p>
            <a:pPr marL="636588" indent="-293688"/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w Cen MT" panose="020B0602020104020603" pitchFamily="34" charset="0"/>
              </a:rPr>
              <a:t>Are the scores consistent or stable?</a:t>
            </a:r>
          </a:p>
          <a:p>
            <a:pPr>
              <a:buFont typeface="Wingdings" pitchFamily="2" charset="2"/>
              <a:buNone/>
            </a:pPr>
            <a:endParaRPr lang="en-US" sz="1600" b="1" i="1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Tw Cen MT" panose="020B0602020104020603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2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w Cen MT" panose="020B0602020104020603" pitchFamily="34" charset="0"/>
              </a:rPr>
              <a:t>Validity:   </a:t>
            </a:r>
          </a:p>
          <a:p>
            <a:pPr marL="685800"/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w Cen MT" panose="020B0602020104020603" pitchFamily="34" charset="0"/>
              </a:rPr>
              <a:t>Does the test yield the factors predicted? </a:t>
            </a:r>
          </a:p>
          <a:p>
            <a:pPr marL="685800"/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w Cen MT" panose="020B0602020104020603" pitchFamily="34" charset="0"/>
              </a:rPr>
              <a:t>Are the scores related to other variables as one might predict (e.g., grade level, sex and race, academic achievement, suspensions)?</a:t>
            </a:r>
          </a:p>
          <a:p>
            <a:endParaRPr lang="en-US" sz="140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Tw Cen MT" panose="020B06020201040206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7160" y="-228600"/>
            <a:ext cx="87630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/>
            </a:r>
            <a:b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</a:b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School Climate and Techniques: Reliability (alpha coefficients)</a:t>
            </a:r>
          </a:p>
        </p:txBody>
      </p:sp>
      <p:graphicFrame>
        <p:nvGraphicFramePr>
          <p:cNvPr id="7" name="Group 6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0982186"/>
              </p:ext>
            </p:extLst>
          </p:nvPr>
        </p:nvGraphicFramePr>
        <p:xfrm>
          <a:off x="228601" y="838196"/>
          <a:ext cx="8762999" cy="5882539"/>
        </p:xfrm>
        <a:graphic>
          <a:graphicData uri="http://schemas.openxmlformats.org/drawingml/2006/table">
            <a:tbl>
              <a:tblPr/>
              <a:tblGrid>
                <a:gridCol w="4724400"/>
                <a:gridCol w="1295400"/>
                <a:gridCol w="1676400"/>
                <a:gridCol w="1066799"/>
              </a:tblGrid>
              <a:tr h="3902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Subscale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Student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Teacher/Staff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Home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Teacher-Student Relations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Student-Student Relations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.87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.91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School Safety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.79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.89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Clarity of Expectations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.77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.90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Fairness of Rules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.80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.82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Student Engagement School-wide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.88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N/A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Bullying School-wide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.77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N/A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Teacher-Home Communications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N/A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64417">
                <a:tc>
                  <a:txBody>
                    <a:bodyPr/>
                    <a:lstStyle/>
                    <a:p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Staff Relations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N/A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.95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N/A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Total Climate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.90</a:t>
                      </a:r>
                      <a:endParaRPr lang="en-US" sz="19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.94</a:t>
                      </a:r>
                      <a:endParaRPr lang="en-US" sz="19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.97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64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Parent Satisfaction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N/A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N/A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779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Use of Positive Behavioral Techniques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.85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.83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N/A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945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Use of Punitive Techniques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.75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.79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N/A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11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Use of Social Emotional Learning Techniques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.80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.90</a:t>
                      </a:r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N/A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50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686800" cy="6705600"/>
          </a:xfrm>
        </p:spPr>
        <p:txBody>
          <a:bodyPr/>
          <a:lstStyle/>
          <a:p>
            <a:pPr algn="ctr">
              <a:buNone/>
              <a:tabLst>
                <a:tab pos="2286000" algn="l"/>
              </a:tabLst>
              <a:defRPr/>
            </a:pP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Calibri" pitchFamily="34" charset="0"/>
                <a:cs typeface="Times New Roman" pitchFamily="18" charset="0"/>
              </a:rPr>
              <a:t>Why is school climate important?</a:t>
            </a:r>
          </a:p>
          <a:p>
            <a:pPr>
              <a:buFont typeface="Arial" pitchFamily="34" charset="0"/>
              <a:buNone/>
              <a:tabLst>
                <a:tab pos="2286000" algn="l"/>
              </a:tabLst>
              <a:defRPr/>
            </a:pP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Calibri" pitchFamily="34" charset="0"/>
                <a:cs typeface="Times New Roman" pitchFamily="18" charset="0"/>
              </a:rPr>
              <a:t>	</a:t>
            </a:r>
          </a:p>
          <a:p>
            <a:pPr>
              <a:buFont typeface="Arial" pitchFamily="34" charset="0"/>
              <a:buNone/>
              <a:tabLst>
                <a:tab pos="2286000" algn="l"/>
              </a:tabLst>
              <a:defRPr/>
            </a:pP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Calibri" pitchFamily="34" charset="0"/>
                <a:cs typeface="Times New Roman" pitchFamily="18" charset="0"/>
              </a:rPr>
              <a:t>School Climate is linked to a wide range of academic, behavioral, and socio-emotional outcomes for students:</a:t>
            </a:r>
          </a:p>
          <a:p>
            <a:pPr marL="865188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Calibri" pitchFamily="34" charset="0"/>
                <a:cs typeface="Times New Roman" pitchFamily="18" charset="0"/>
              </a:rPr>
              <a:t>Academic achievement 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cs typeface="Arial" charset="0"/>
            </a:endParaRPr>
          </a:p>
          <a:p>
            <a:pPr marL="865188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Calibri" pitchFamily="34" charset="0"/>
              </a:rPr>
              <a:t>Student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Arial" charset="0"/>
              </a:rPr>
              <a:t>academic, social, and personal attitudes and motives </a:t>
            </a:r>
          </a:p>
          <a:p>
            <a:pPr marL="865188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Calibri" pitchFamily="34" charset="0"/>
              </a:rPr>
              <a:t>Attendance and school avoidance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cs typeface="Arial" charset="0"/>
            </a:endParaRPr>
          </a:p>
          <a:p>
            <a:pPr marL="865188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Calibri" pitchFamily="34" charset="0"/>
              </a:rPr>
              <a:t>Behavior problems, delinquency, victimization</a:t>
            </a:r>
          </a:p>
          <a:p>
            <a:pPr marL="865188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Arial" charset="0"/>
              </a:rPr>
              <a:t>Emotional well-being</a:t>
            </a:r>
          </a:p>
          <a:p>
            <a:pPr marL="865188" lvl="5" indent="-457200">
              <a:buFontTx/>
              <a:buChar char="•"/>
              <a:tabLst>
                <a:tab pos="2286000" algn="l"/>
              </a:tabLst>
              <a:defRPr/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cs typeface="Arial" charset="0"/>
            </a:endParaRPr>
          </a:p>
          <a:p>
            <a:pPr marL="865188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Arial" charset="0"/>
              </a:rPr>
              <a:t>Note: we recently found that improvements </a:t>
            </a:r>
          </a:p>
          <a:p>
            <a:pPr marL="407988" lvl="5" indent="0">
              <a:buNone/>
              <a:tabLst>
                <a:tab pos="2286000" algn="l"/>
              </a:tabLst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Arial" charset="0"/>
              </a:rPr>
              <a:t>In school climate preceded reduced suspensions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cs typeface="Calibri" pitchFamily="34" charset="0"/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lvl="1">
              <a:lnSpc>
                <a:spcPct val="80000"/>
              </a:lnSpc>
              <a:defRPr/>
            </a:pPr>
            <a:endParaRPr lang="en-US" sz="1400" i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6148" name="Object 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4572000"/>
            <a:ext cx="2590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2514600"/>
          </a:xfrm>
        </p:spPr>
        <p:txBody>
          <a:bodyPr>
            <a:normAutofit fontScale="90000"/>
          </a:bodyPr>
          <a:lstStyle/>
          <a:p>
            <a:r>
              <a:rPr lang="en-US" sz="5400" dirty="0">
                <a:latin typeface="Tw Cen MT"/>
                <a:cs typeface="Tw Cen MT"/>
              </a:rPr>
              <a:t>But, some scores are not very reliable with 3</a:t>
            </a:r>
            <a:r>
              <a:rPr lang="en-US" sz="5400" baseline="30000" dirty="0">
                <a:latin typeface="Tw Cen MT"/>
                <a:cs typeface="Tw Cen MT"/>
              </a:rPr>
              <a:t>rd</a:t>
            </a:r>
            <a:r>
              <a:rPr lang="en-US" sz="5400" dirty="0">
                <a:latin typeface="Tw Cen MT"/>
                <a:cs typeface="Tw Cen MT"/>
              </a:rPr>
              <a:t> graders:  </a:t>
            </a:r>
            <a:br>
              <a:rPr lang="en-US" sz="5400" dirty="0">
                <a:latin typeface="Tw Cen MT"/>
                <a:cs typeface="Tw Cen MT"/>
              </a:rPr>
            </a:br>
            <a:r>
              <a:rPr lang="en-US" sz="5400" dirty="0">
                <a:latin typeface="Tw Cen MT"/>
                <a:cs typeface="Tw Cen MT"/>
              </a:rPr>
              <a:t>USE CAUTION!</a:t>
            </a:r>
            <a:br>
              <a:rPr lang="en-US" sz="5400" dirty="0">
                <a:latin typeface="Tw Cen MT"/>
                <a:cs typeface="Tw Cen MT"/>
              </a:rPr>
            </a:br>
            <a:endParaRPr lang="en-US" sz="54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3421109"/>
            <a:ext cx="1828800" cy="2040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05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28260"/>
              </p:ext>
            </p:extLst>
          </p:nvPr>
        </p:nvGraphicFramePr>
        <p:xfrm>
          <a:off x="228599" y="762001"/>
          <a:ext cx="8610602" cy="5714996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986631"/>
                <a:gridCol w="918370"/>
                <a:gridCol w="990600"/>
                <a:gridCol w="990600"/>
                <a:gridCol w="990600"/>
                <a:gridCol w="838200"/>
                <a:gridCol w="1143000"/>
                <a:gridCol w="914400"/>
                <a:gridCol w="838201"/>
              </a:tblGrid>
              <a:tr h="12946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Grade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Teacher Student Relations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Student Relations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School Safety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Clarity of </a:t>
                      </a:r>
                      <a:r>
                        <a:rPr lang="en-US" sz="1600" dirty="0" smtClean="0">
                          <a:effectLst/>
                        </a:rPr>
                        <a:t>Expect-</a:t>
                      </a:r>
                      <a:r>
                        <a:rPr lang="en-US" sz="1600" dirty="0" err="1" smtClean="0">
                          <a:effectLst/>
                        </a:rPr>
                        <a:t>ations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Fairness of Rules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Student </a:t>
                      </a:r>
                      <a:r>
                        <a:rPr lang="en-US" sz="1600" dirty="0" smtClean="0">
                          <a:effectLst/>
                        </a:rPr>
                        <a:t>Engagement </a:t>
                      </a:r>
                      <a:r>
                        <a:rPr lang="en-US" sz="1600" dirty="0">
                          <a:effectLst/>
                        </a:rPr>
                        <a:t>School-wide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Bullying School-wide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Total Score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0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Third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.73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.84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.65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.67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.62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.73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.65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.85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0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Fourth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.80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.85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.71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.72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.72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.74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.75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.85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0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Fifth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.84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.87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.75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.76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.79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.76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.80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.87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0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Sixth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.87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.87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.79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.77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.82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.79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.81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.89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0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Seventh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.86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.87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.80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.80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.82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.80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.84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.89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0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Eighth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.87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.87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.82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.79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.81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.81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.83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.90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0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Ninth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.87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.86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.84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.82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.84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.81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.82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.90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0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Tenth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.86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.86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.83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.79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.82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.80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.82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.90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0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Eleventh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.85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.87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.84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.79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.82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.81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.86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.89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0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Twelfth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.84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.87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.86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.81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.82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.82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.85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.89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28598" y="152400"/>
            <a:ext cx="85344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School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Climate: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Reliability (alpha coefficients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) by </a:t>
            </a:r>
            <a:r>
              <a:rPr lang="en-US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Grade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76111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6754" y="228600"/>
            <a:ext cx="8763000" cy="11430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Engagement and Bullying: Reliability (alpha coefficients)</a:t>
            </a:r>
          </a:p>
        </p:txBody>
      </p:sp>
      <p:graphicFrame>
        <p:nvGraphicFramePr>
          <p:cNvPr id="7" name="Group 6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3028907"/>
              </p:ext>
            </p:extLst>
          </p:nvPr>
        </p:nvGraphicFramePr>
        <p:xfrm>
          <a:off x="838200" y="1410586"/>
          <a:ext cx="7543800" cy="4885400"/>
        </p:xfrm>
        <a:graphic>
          <a:graphicData uri="http://schemas.openxmlformats.org/drawingml/2006/table">
            <a:tbl>
              <a:tblPr/>
              <a:tblGrid>
                <a:gridCol w="3976215"/>
                <a:gridCol w="1728789"/>
                <a:gridCol w="1838796"/>
              </a:tblGrid>
              <a:tr h="541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Subscale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Student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Home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626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Behavioral Engagement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Cognitive Engagement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.75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MS PGothic" pitchFamily="34" charset="-128"/>
                        </a:rPr>
                        <a:t>.82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413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Emotional Engagement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.88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.84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413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Verbal Bullying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.92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.91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413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Physical Bullying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.86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.80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413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Social/Relational Bullying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.91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.90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4133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Total Bullying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.95</a:t>
                      </a:r>
                      <a:endParaRPr lang="en-US" sz="24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.94</a:t>
                      </a:r>
                      <a:endParaRPr lang="en-US" sz="24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41331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Cyberbullying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.90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N/A</a:t>
                      </a:r>
                      <a:endParaRPr lang="en-US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49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562600"/>
          </a:xfrm>
        </p:spPr>
        <p:txBody>
          <a:bodyPr>
            <a:normAutofit/>
          </a:bodyPr>
          <a:lstStyle/>
          <a:p>
            <a:pPr marL="0" lvl="0" indent="0" algn="ctr" defTabSz="457200" eaLnBrk="0" fontAlgn="base" hangingPunct="0">
              <a:spcAft>
                <a:spcPct val="0"/>
              </a:spcAft>
              <a:buNone/>
            </a:pPr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Evidence of Validity?</a:t>
            </a:r>
          </a:p>
          <a:p>
            <a:pPr marL="0" lvl="0" indent="0" defTabSz="457200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sz="2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See Technical Manual on Delaware PBS website</a:t>
            </a:r>
            <a:endParaRPr lang="en-US" sz="2800" i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marL="0" indent="0">
              <a:buNone/>
            </a:pPr>
            <a:endParaRPr lang="en-US" sz="2400" dirty="0">
              <a:latin typeface="Tw Cen MT"/>
            </a:endParaRPr>
          </a:p>
          <a:p>
            <a:pPr marL="0" indent="0">
              <a:buNone/>
            </a:pPr>
            <a:r>
              <a:rPr lang="en-US" sz="2400" dirty="0" smtClean="0"/>
              <a:t>Bear</a:t>
            </a:r>
            <a:r>
              <a:rPr lang="en-US" sz="2400" dirty="0"/>
              <a:t>, G., Yang, C., Harris, A., Mantz, L., Hearn, S., &amp; Boyer, D. </a:t>
            </a:r>
            <a:r>
              <a:rPr lang="en-US" sz="2400" dirty="0" smtClean="0"/>
              <a:t>	(</a:t>
            </a:r>
            <a:r>
              <a:rPr lang="en-US" sz="2400" dirty="0"/>
              <a:t>2016). </a:t>
            </a:r>
            <a:r>
              <a:rPr lang="en-US" sz="2400" i="1" dirty="0"/>
              <a:t>Technical Manual for 2016 Delaware School </a:t>
            </a:r>
            <a:r>
              <a:rPr lang="en-US" sz="2400" i="1" dirty="0" smtClean="0"/>
              <a:t>	Survey</a:t>
            </a:r>
            <a:r>
              <a:rPr lang="en-US" sz="2400" i="1" dirty="0"/>
              <a:t>: Scales of School Climate; Bullying Victimization; </a:t>
            </a:r>
            <a:r>
              <a:rPr lang="en-US" sz="2400" i="1" dirty="0" smtClean="0"/>
              <a:t>	Student </a:t>
            </a:r>
            <a:r>
              <a:rPr lang="en-US" sz="2400" i="1" dirty="0"/>
              <a:t>Engagement; Positive, Punitive, and Social </a:t>
            </a:r>
            <a:r>
              <a:rPr lang="en-US" sz="2400" i="1" dirty="0" smtClean="0"/>
              <a:t>	Emotional </a:t>
            </a:r>
            <a:r>
              <a:rPr lang="en-US" sz="2400" i="1" dirty="0"/>
              <a:t>Learning Techniques; and the Delaware Social </a:t>
            </a:r>
            <a:r>
              <a:rPr lang="en-US" sz="2400" i="1" dirty="0" smtClean="0"/>
              <a:t>	and </a:t>
            </a:r>
            <a:r>
              <a:rPr lang="en-US" sz="2400" i="1" dirty="0"/>
              <a:t>Emotional Competencies Scale. </a:t>
            </a:r>
            <a:r>
              <a:rPr lang="en-US" sz="2400" dirty="0"/>
              <a:t>Newark, DE: Center </a:t>
            </a:r>
            <a:r>
              <a:rPr lang="en-US" sz="2400" dirty="0" smtClean="0"/>
              <a:t>	for </a:t>
            </a:r>
            <a:r>
              <a:rPr lang="en-US" sz="2400" dirty="0"/>
              <a:t>Disabilities Studies. </a:t>
            </a:r>
            <a:r>
              <a:rPr lang="en-US" sz="2400" i="1" dirty="0">
                <a:latin typeface="Tw Cen MT"/>
                <a:cs typeface="Tw Cen MT"/>
              </a:rPr>
              <a:t>	</a:t>
            </a:r>
            <a:endParaRPr lang="en-US" sz="2400" i="1" dirty="0" smtClean="0">
              <a:latin typeface="Tw Cen MT"/>
              <a:cs typeface="Tw Cen MT"/>
            </a:endParaRPr>
          </a:p>
          <a:p>
            <a:pPr marL="0" indent="0">
              <a:buNone/>
            </a:pPr>
            <a:endParaRPr lang="en-US" sz="2400" i="1" dirty="0" smtClean="0">
              <a:latin typeface="Tw Cen MT"/>
              <a:cs typeface="Tw Cen MT"/>
              <a:hlinkClick r:id="rId3"/>
            </a:endParaRPr>
          </a:p>
          <a:p>
            <a:pPr marL="0" indent="0">
              <a:buNone/>
            </a:pPr>
            <a:r>
              <a:rPr lang="en-US" sz="2400" i="1" dirty="0" smtClean="0">
                <a:latin typeface="Tw Cen MT"/>
                <a:cs typeface="Tw Cen MT"/>
                <a:hlinkClick r:id="rId3"/>
              </a:rPr>
              <a:t>http</a:t>
            </a:r>
            <a:r>
              <a:rPr lang="en-US" sz="2400" i="1" dirty="0">
                <a:latin typeface="Tw Cen MT"/>
                <a:cs typeface="Tw Cen MT"/>
                <a:hlinkClick r:id="rId3"/>
              </a:rPr>
              <a:t>://</a:t>
            </a:r>
            <a:r>
              <a:rPr lang="en-US" sz="2400" i="1" dirty="0" smtClean="0">
                <a:latin typeface="Tw Cen MT"/>
                <a:cs typeface="Tw Cen MT"/>
                <a:hlinkClick r:id="rId3"/>
              </a:rPr>
              <a:t>wordpress.oet.udel.edu/pbs/technical-manual-for-school-climate-surveys</a:t>
            </a:r>
            <a:endParaRPr lang="en-US" sz="2400" i="1" dirty="0" smtClean="0">
              <a:latin typeface="Tw Cen MT"/>
              <a:cs typeface="Tw Cen MT"/>
            </a:endParaRPr>
          </a:p>
          <a:p>
            <a:pPr marL="571500" indent="-571500">
              <a:buNone/>
            </a:pPr>
            <a:endParaRPr lang="en-US" sz="2400" dirty="0">
              <a:latin typeface="Tw Cen MT"/>
              <a:cs typeface="Tw Cen MT"/>
            </a:endParaRP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26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799" cy="6324600"/>
          </a:xfrm>
        </p:spPr>
        <p:txBody>
          <a:bodyPr>
            <a:normAutofit fontScale="77500" lnSpcReduction="20000"/>
          </a:bodyPr>
          <a:lstStyle/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400" b="1" dirty="0">
                <a:latin typeface="Tw Cen MT" panose="020B0602020104020603" pitchFamily="34" charset="0"/>
              </a:rPr>
              <a:t>Peer-Reviewed Journals:</a:t>
            </a: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dirty="0" smtClean="0">
              <a:latin typeface="Tw Cen MT" panose="020B0602020104020603" pitchFamily="34" charset="0"/>
            </a:endParaRP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900" dirty="0" smtClean="0">
                <a:latin typeface="Tw Cen MT"/>
                <a:cs typeface="Tw Cen MT"/>
              </a:rPr>
              <a:t>Bear</a:t>
            </a:r>
            <a:r>
              <a:rPr lang="en-US" sz="2900" dirty="0">
                <a:latin typeface="Tw Cen MT"/>
                <a:cs typeface="Tw Cen MT"/>
              </a:rPr>
              <a:t>, G. G., Gaskins, C., Blank, J. , &amp; Chen, F. F. (2011). Delaware </a:t>
            </a:r>
            <a:r>
              <a:rPr lang="en-US" sz="2900" dirty="0" smtClean="0">
                <a:latin typeface="Tw Cen MT"/>
                <a:cs typeface="Tw Cen MT"/>
              </a:rPr>
              <a:t>School </a:t>
            </a:r>
            <a:r>
              <a:rPr lang="en-US" sz="2900" dirty="0">
                <a:latin typeface="Tw Cen MT"/>
                <a:cs typeface="Tw Cen MT"/>
              </a:rPr>
              <a:t>	Climate Survey-Student: Its factor structure, concurrent </a:t>
            </a:r>
            <a:r>
              <a:rPr lang="en-US" sz="2900" dirty="0" smtClean="0">
                <a:latin typeface="Tw Cen MT"/>
                <a:cs typeface="Tw Cen MT"/>
              </a:rPr>
              <a:t>validity</a:t>
            </a:r>
            <a:r>
              <a:rPr lang="en-US" sz="2900" dirty="0">
                <a:latin typeface="Tw Cen MT"/>
                <a:cs typeface="Tw Cen MT"/>
              </a:rPr>
              <a:t>, and 	</a:t>
            </a:r>
            <a:r>
              <a:rPr lang="en-US" sz="2900" dirty="0" smtClean="0">
                <a:latin typeface="Tw Cen MT"/>
                <a:cs typeface="Tw Cen MT"/>
              </a:rPr>
              <a:t>reliability.</a:t>
            </a:r>
            <a:r>
              <a:rPr lang="en-US" sz="2900" dirty="0">
                <a:latin typeface="Tw Cen MT"/>
                <a:cs typeface="Tw Cen MT"/>
              </a:rPr>
              <a:t> </a:t>
            </a:r>
            <a:r>
              <a:rPr lang="en-US" sz="2900" i="1" dirty="0" smtClean="0">
                <a:latin typeface="Tw Cen MT"/>
                <a:cs typeface="Tw Cen MT"/>
              </a:rPr>
              <a:t>Journal </a:t>
            </a:r>
            <a:r>
              <a:rPr lang="en-US" sz="2900" i="1" dirty="0">
                <a:latin typeface="Tw Cen MT"/>
                <a:cs typeface="Tw Cen MT"/>
              </a:rPr>
              <a:t>of School </a:t>
            </a:r>
            <a:r>
              <a:rPr lang="en-US" sz="2900" i="1" dirty="0" smtClean="0">
                <a:latin typeface="Tw Cen MT"/>
                <a:cs typeface="Tw Cen MT"/>
              </a:rPr>
              <a:t>Psychology</a:t>
            </a:r>
            <a:r>
              <a:rPr lang="en-US" sz="2900" dirty="0" smtClean="0">
                <a:latin typeface="Tw Cen MT"/>
                <a:cs typeface="Tw Cen MT"/>
              </a:rPr>
              <a:t>.</a:t>
            </a:r>
            <a:endParaRPr lang="en-US" sz="2900" dirty="0">
              <a:latin typeface="Tw Cen MT"/>
              <a:cs typeface="Tw Cen MT"/>
            </a:endParaRP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900" dirty="0" smtClean="0">
              <a:latin typeface="Tw Cen MT"/>
              <a:cs typeface="Tw Cen MT"/>
            </a:endParaRP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900" dirty="0" smtClean="0">
                <a:latin typeface="Tw Cen MT"/>
                <a:cs typeface="Tw Cen MT"/>
              </a:rPr>
              <a:t>Bear</a:t>
            </a:r>
            <a:r>
              <a:rPr lang="en-US" sz="2900" dirty="0">
                <a:latin typeface="Tw Cen MT"/>
                <a:cs typeface="Tw Cen MT"/>
              </a:rPr>
              <a:t>, G</a:t>
            </a:r>
            <a:r>
              <a:rPr lang="en-US" sz="2900" dirty="0" smtClean="0">
                <a:latin typeface="Tw Cen MT"/>
                <a:cs typeface="Tw Cen MT"/>
              </a:rPr>
              <a:t>., Yang</a:t>
            </a:r>
            <a:r>
              <a:rPr lang="en-US" sz="2900" dirty="0">
                <a:latin typeface="Tw Cen MT"/>
                <a:cs typeface="Tw Cen MT"/>
              </a:rPr>
              <a:t>, C., Pell, M., &amp; Gaskin, C. </a:t>
            </a:r>
            <a:r>
              <a:rPr lang="en-US" sz="2900" dirty="0" smtClean="0">
                <a:latin typeface="Tw Cen MT"/>
                <a:cs typeface="Tw Cen MT"/>
              </a:rPr>
              <a:t>(2014)</a:t>
            </a:r>
            <a:r>
              <a:rPr lang="en-US" sz="2900" dirty="0">
                <a:latin typeface="Tw Cen MT"/>
                <a:cs typeface="Tw Cen MT"/>
              </a:rPr>
              <a:t>.</a:t>
            </a:r>
            <a:r>
              <a:rPr lang="en-US" sz="2900" dirty="0" smtClean="0">
                <a:latin typeface="Tw Cen MT"/>
                <a:cs typeface="Tw Cen MT"/>
              </a:rPr>
              <a:t>Validation </a:t>
            </a:r>
            <a:r>
              <a:rPr lang="en-US" sz="2900" dirty="0">
                <a:latin typeface="Tw Cen MT"/>
                <a:cs typeface="Tw Cen MT"/>
              </a:rPr>
              <a:t>of a </a:t>
            </a:r>
            <a:r>
              <a:rPr lang="en-US" sz="2900" dirty="0" smtClean="0">
                <a:latin typeface="Tw Cen MT"/>
                <a:cs typeface="Tw Cen MT"/>
              </a:rPr>
              <a:t>brief 	measure </a:t>
            </a:r>
            <a:r>
              <a:rPr lang="en-US" sz="2900" dirty="0">
                <a:latin typeface="Tw Cen MT"/>
                <a:cs typeface="Tw Cen MT"/>
              </a:rPr>
              <a:t>of </a:t>
            </a:r>
            <a:r>
              <a:rPr lang="en-US" sz="2900" dirty="0" smtClean="0">
                <a:latin typeface="Tw Cen MT"/>
                <a:cs typeface="Tw Cen MT"/>
              </a:rPr>
              <a:t>teachers</a:t>
            </a:r>
            <a:r>
              <a:rPr lang="en-US" sz="2900" dirty="0">
                <a:latin typeface="Tw Cen MT"/>
                <a:cs typeface="Tw Cen MT"/>
              </a:rPr>
              <a:t>' perceptions of school climate:  </a:t>
            </a:r>
            <a:r>
              <a:rPr lang="en-US" sz="2900" dirty="0" smtClean="0">
                <a:latin typeface="Tw Cen MT"/>
                <a:cs typeface="Tw Cen MT"/>
              </a:rPr>
              <a:t>Relations </a:t>
            </a:r>
            <a:r>
              <a:rPr lang="en-US" sz="2900" dirty="0">
                <a:latin typeface="Tw Cen MT"/>
                <a:cs typeface="Tw Cen MT"/>
              </a:rPr>
              <a:t>to </a:t>
            </a:r>
            <a:r>
              <a:rPr lang="en-US" sz="2900" dirty="0" smtClean="0">
                <a:latin typeface="Tw Cen MT"/>
                <a:cs typeface="Tw Cen MT"/>
              </a:rPr>
              <a:t>student 	achievement and suspensions</a:t>
            </a:r>
            <a:r>
              <a:rPr lang="en-US" sz="2900" dirty="0">
                <a:latin typeface="Tw Cen MT"/>
                <a:cs typeface="Tw Cen MT"/>
              </a:rPr>
              <a:t>.  </a:t>
            </a:r>
            <a:r>
              <a:rPr lang="en-US" sz="2900" i="1" dirty="0">
                <a:latin typeface="Tw Cen MT"/>
                <a:cs typeface="Tw Cen MT"/>
              </a:rPr>
              <a:t>Learning </a:t>
            </a:r>
            <a:r>
              <a:rPr lang="en-US" sz="2900" i="1" dirty="0" smtClean="0">
                <a:latin typeface="Tw Cen MT"/>
                <a:cs typeface="Tw Cen MT"/>
              </a:rPr>
              <a:t>Environments Research.</a:t>
            </a: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900" dirty="0" smtClean="0">
              <a:latin typeface="Tw Cen MT"/>
              <a:cs typeface="Tw Cen MT"/>
            </a:endParaRP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900" dirty="0" smtClean="0">
                <a:latin typeface="Tw Cen MT"/>
                <a:cs typeface="Tw Cen MT"/>
              </a:rPr>
              <a:t>Bear</a:t>
            </a:r>
            <a:r>
              <a:rPr lang="en-US" sz="2900" dirty="0">
                <a:latin typeface="Tw Cen MT"/>
                <a:cs typeface="Tw Cen MT"/>
              </a:rPr>
              <a:t>, G.G., Yang, C., &amp; </a:t>
            </a:r>
            <a:r>
              <a:rPr lang="en-US" sz="2900" dirty="0" err="1">
                <a:latin typeface="Tw Cen MT"/>
                <a:cs typeface="Tw Cen MT"/>
              </a:rPr>
              <a:t>Pasipanodya</a:t>
            </a:r>
            <a:r>
              <a:rPr lang="en-US" sz="2900" dirty="0">
                <a:latin typeface="Tw Cen MT"/>
                <a:cs typeface="Tw Cen MT"/>
              </a:rPr>
              <a:t>, E. (2015).  Assessing school </a:t>
            </a:r>
            <a:r>
              <a:rPr lang="en-US" sz="2900" dirty="0" smtClean="0">
                <a:latin typeface="Tw Cen MT"/>
                <a:cs typeface="Tw Cen MT"/>
              </a:rPr>
              <a:t>	climate</a:t>
            </a:r>
            <a:r>
              <a:rPr lang="en-US" sz="2900" dirty="0">
                <a:latin typeface="Tw Cen MT"/>
                <a:cs typeface="Tw Cen MT"/>
              </a:rPr>
              <a:t>: </a:t>
            </a:r>
            <a:r>
              <a:rPr lang="en-US" sz="2900" dirty="0" smtClean="0">
                <a:latin typeface="Tw Cen MT"/>
                <a:cs typeface="Tw Cen MT"/>
              </a:rPr>
              <a:t>	Validation of </a:t>
            </a:r>
            <a:r>
              <a:rPr lang="en-US" sz="2900" dirty="0">
                <a:latin typeface="Tw Cen MT"/>
                <a:cs typeface="Tw Cen MT"/>
              </a:rPr>
              <a:t>a brief measure of the perceptions of </a:t>
            </a:r>
            <a:r>
              <a:rPr lang="en-US" sz="2900" dirty="0" smtClean="0">
                <a:latin typeface="Tw Cen MT"/>
                <a:cs typeface="Tw Cen MT"/>
              </a:rPr>
              <a:t>parents</a:t>
            </a:r>
            <a:r>
              <a:rPr lang="en-US" sz="2900" dirty="0">
                <a:latin typeface="Tw Cen MT"/>
                <a:cs typeface="Tw Cen MT"/>
              </a:rPr>
              <a:t>.</a:t>
            </a:r>
            <a:r>
              <a:rPr lang="en-US" sz="2900" i="1" dirty="0">
                <a:latin typeface="Tw Cen MT"/>
                <a:cs typeface="Tw Cen MT"/>
              </a:rPr>
              <a:t> Journal of </a:t>
            </a:r>
            <a:r>
              <a:rPr lang="en-US" sz="2900" i="1" dirty="0" smtClean="0">
                <a:latin typeface="Tw Cen MT"/>
                <a:cs typeface="Tw Cen MT"/>
              </a:rPr>
              <a:t>	</a:t>
            </a:r>
            <a:r>
              <a:rPr lang="en-US" sz="2900" i="1" dirty="0" err="1" smtClean="0">
                <a:latin typeface="Tw Cen MT"/>
                <a:cs typeface="Tw Cen MT"/>
              </a:rPr>
              <a:t>Psychoeducational</a:t>
            </a:r>
            <a:r>
              <a:rPr lang="en-US" sz="2900" i="1" dirty="0" smtClean="0">
                <a:latin typeface="Tw Cen MT"/>
                <a:cs typeface="Tw Cen MT"/>
              </a:rPr>
              <a:t> Assessment.</a:t>
            </a:r>
            <a:endParaRPr lang="en-US" sz="2900" dirty="0">
              <a:latin typeface="Tw Cen MT"/>
              <a:cs typeface="Tw Cen MT"/>
            </a:endParaRPr>
          </a:p>
          <a:p>
            <a:pPr marL="465138" lvl="0" indent="-465138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900" dirty="0" smtClean="0">
              <a:latin typeface="Tw Cen MT"/>
              <a:cs typeface="Tw Cen MT"/>
            </a:endParaRPr>
          </a:p>
          <a:p>
            <a:pPr marL="465138" lvl="0" indent="-465138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900" dirty="0" smtClean="0">
                <a:latin typeface="Tw Cen MT"/>
                <a:cs typeface="Tw Cen MT"/>
              </a:rPr>
              <a:t>Yang</a:t>
            </a:r>
            <a:r>
              <a:rPr lang="en-US" sz="2900" dirty="0">
                <a:latin typeface="Tw Cen MT"/>
                <a:cs typeface="Tw Cen MT"/>
              </a:rPr>
              <a:t>, C., Bear, G. G., Chen, F.F., Zhang, W., Blank, J.C., &amp; Huang, 	X.S. </a:t>
            </a:r>
            <a:r>
              <a:rPr lang="en-US" sz="2900" dirty="0" smtClean="0">
                <a:latin typeface="Tw Cen MT"/>
                <a:cs typeface="Tw Cen MT"/>
              </a:rPr>
              <a:t>(2013). Students</a:t>
            </a:r>
            <a:r>
              <a:rPr lang="ja-JP" altLang="en-US" sz="2900" dirty="0" smtClean="0">
                <a:latin typeface="Tw Cen MT"/>
                <a:cs typeface="Tw Cen MT"/>
              </a:rPr>
              <a:t>‘</a:t>
            </a:r>
            <a:r>
              <a:rPr lang="en-US" altLang="ja-JP" sz="2900" dirty="0" smtClean="0">
                <a:latin typeface="Tw Cen MT"/>
                <a:cs typeface="Tw Cen MT"/>
              </a:rPr>
              <a:t>perceptions </a:t>
            </a:r>
            <a:r>
              <a:rPr lang="en-US" altLang="ja-JP" sz="2900" dirty="0">
                <a:latin typeface="Tw Cen MT"/>
                <a:cs typeface="Tw Cen MT"/>
              </a:rPr>
              <a:t>of school climate in the </a:t>
            </a:r>
            <a:r>
              <a:rPr lang="en-US" altLang="ja-JP" sz="2900" dirty="0" smtClean="0">
                <a:latin typeface="Tw Cen MT"/>
                <a:cs typeface="Tw Cen MT"/>
              </a:rPr>
              <a:t>	U.S</a:t>
            </a:r>
            <a:r>
              <a:rPr lang="en-US" altLang="ja-JP" sz="2900" dirty="0">
                <a:latin typeface="Tw Cen MT"/>
                <a:cs typeface="Tw Cen MT"/>
              </a:rPr>
              <a:t>. and China. </a:t>
            </a:r>
            <a:r>
              <a:rPr lang="en-US" altLang="ja-JP" sz="2900" i="1" dirty="0" smtClean="0">
                <a:latin typeface="Tw Cen MT"/>
                <a:cs typeface="Tw Cen MT"/>
              </a:rPr>
              <a:t>School Psychology </a:t>
            </a:r>
            <a:r>
              <a:rPr lang="en-US" altLang="ja-JP" sz="2900" i="1" dirty="0">
                <a:latin typeface="Tw Cen MT"/>
                <a:cs typeface="Tw Cen MT"/>
              </a:rPr>
              <a:t>Quarterly</a:t>
            </a:r>
            <a:r>
              <a:rPr lang="en-US" altLang="ja-JP" sz="2900" i="1" dirty="0" smtClean="0">
                <a:latin typeface="Tw Cen MT"/>
                <a:cs typeface="Tw Cen MT"/>
              </a:rPr>
              <a:t>.</a:t>
            </a: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ja-JP" sz="2900" i="1" dirty="0" smtClean="0">
              <a:latin typeface="Tw Cen MT"/>
              <a:cs typeface="Tw Cen MT"/>
            </a:endParaRPr>
          </a:p>
          <a:p>
            <a:pPr marL="0" indent="0" defTabSz="4572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900" dirty="0">
                <a:latin typeface="Tw Cen MT"/>
                <a:cs typeface="Tw Cen MT"/>
              </a:rPr>
              <a:t>Bear, G.G., </a:t>
            </a:r>
            <a:r>
              <a:rPr lang="en-US" sz="2900" dirty="0" err="1">
                <a:latin typeface="Tw Cen MT"/>
                <a:cs typeface="Tw Cen MT"/>
              </a:rPr>
              <a:t>Mantz</a:t>
            </a:r>
            <a:r>
              <a:rPr lang="en-US" sz="2900" dirty="0">
                <a:latin typeface="Tw Cen MT"/>
                <a:cs typeface="Tw Cen MT"/>
              </a:rPr>
              <a:t>, L., Glutting, J., Yang, C., &amp; Boyer, D. (2015). Differences </a:t>
            </a:r>
            <a:r>
              <a:rPr lang="en-US" sz="2900" dirty="0" smtClean="0">
                <a:latin typeface="Tw Cen MT"/>
                <a:cs typeface="Tw Cen MT"/>
              </a:rPr>
              <a:t>	in </a:t>
            </a:r>
            <a:r>
              <a:rPr lang="en-US" sz="2900" dirty="0">
                <a:latin typeface="Tw Cen MT"/>
                <a:cs typeface="Tw Cen MT"/>
              </a:rPr>
              <a:t>bullying victimization between students with and without </a:t>
            </a:r>
            <a:r>
              <a:rPr lang="en-US" sz="2900" dirty="0" smtClean="0">
                <a:latin typeface="Tw Cen MT"/>
                <a:cs typeface="Tw Cen MT"/>
              </a:rPr>
              <a:t>	disabilities</a:t>
            </a:r>
            <a:r>
              <a:rPr lang="en-US" sz="2900" dirty="0">
                <a:latin typeface="Tw Cen MT"/>
                <a:cs typeface="Tw Cen MT"/>
              </a:rPr>
              <a:t>. </a:t>
            </a:r>
            <a:r>
              <a:rPr lang="en-US" sz="2900" i="1" dirty="0">
                <a:latin typeface="Tw Cen MT"/>
                <a:cs typeface="Tw Cen MT"/>
              </a:rPr>
              <a:t>School Psychology Review</a:t>
            </a:r>
            <a:r>
              <a:rPr lang="en-US" sz="2900" dirty="0" smtClean="0">
                <a:latin typeface="Tw Cen MT"/>
                <a:cs typeface="Tw Cen MT"/>
              </a:rPr>
              <a:t>.</a:t>
            </a:r>
          </a:p>
          <a:p>
            <a:pPr marL="0" indent="0" defTabSz="4572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900" dirty="0">
              <a:latin typeface="Tw Cen MT"/>
              <a:cs typeface="Tw Cen MT"/>
            </a:endParaRPr>
          </a:p>
          <a:p>
            <a:pPr marL="0" indent="0" defTabSz="4572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900" dirty="0">
              <a:latin typeface="Tw Cen MT"/>
              <a:cs typeface="Tw Cen MT"/>
            </a:endParaRP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ja-JP" i="1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91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799" cy="6324600"/>
          </a:xfrm>
        </p:spPr>
        <p:txBody>
          <a:bodyPr>
            <a:normAutofit/>
          </a:bodyPr>
          <a:lstStyle/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400" b="1" dirty="0">
                <a:latin typeface="Tw Cen MT" panose="020B0602020104020603" pitchFamily="34" charset="0"/>
              </a:rPr>
              <a:t>Peer-Reviewed Journals:</a:t>
            </a:r>
          </a:p>
          <a:p>
            <a:pPr marL="450850" indent="-450850">
              <a:buNone/>
            </a:pPr>
            <a:r>
              <a:rPr lang="en-US" sz="2400" dirty="0" smtClean="0"/>
              <a:t>Bear</a:t>
            </a:r>
            <a:r>
              <a:rPr lang="en-US" sz="2400" dirty="0"/>
              <a:t>, G.G., Holst, B., </a:t>
            </a:r>
            <a:r>
              <a:rPr lang="en-US" sz="2400" dirty="0" err="1"/>
              <a:t>Lisboa</a:t>
            </a:r>
            <a:r>
              <a:rPr lang="en-US" sz="2400" dirty="0"/>
              <a:t>, C., Chen, D., Yang, C., &amp; Chen, F.F. (in press).  A Brazilian Portuguese survey of school climate: Evidence of validity and reliability. </a:t>
            </a:r>
            <a:r>
              <a:rPr lang="en-US" sz="2400" i="1" dirty="0"/>
              <a:t>International Journal of School and Educational </a:t>
            </a:r>
            <a:r>
              <a:rPr lang="en-US" sz="2400" i="1" dirty="0" smtClean="0"/>
              <a:t>Psychology.</a:t>
            </a:r>
            <a:endParaRPr lang="en-US" sz="2400" dirty="0"/>
          </a:p>
          <a:p>
            <a:pPr marL="450850" indent="-450850">
              <a:buNone/>
            </a:pPr>
            <a:r>
              <a:rPr lang="en-US" sz="2400" dirty="0" smtClean="0"/>
              <a:t>Bear</a:t>
            </a:r>
            <a:r>
              <a:rPr lang="en-US" sz="2400" dirty="0"/>
              <a:t>, G.G., Chen, D.D., </a:t>
            </a:r>
            <a:r>
              <a:rPr lang="en-US" sz="2400" dirty="0" err="1"/>
              <a:t>Mantz</a:t>
            </a:r>
            <a:r>
              <a:rPr lang="en-US" sz="2400" dirty="0"/>
              <a:t>, L., Yang, C., Huang, X., &amp; </a:t>
            </a:r>
            <a:r>
              <a:rPr lang="en-US" sz="2400" dirty="0" err="1"/>
              <a:t>Shiomi</a:t>
            </a:r>
            <a:r>
              <a:rPr lang="en-US" sz="2400" dirty="0"/>
              <a:t>, K. (2016). Differences in classroom removals and use of praise and rewards in American, Chinese, and Japanese schools. </a:t>
            </a:r>
            <a:r>
              <a:rPr lang="en-US" sz="2400" i="1" dirty="0"/>
              <a:t>Teaching and Teacher Education, 53(1), 41-50. </a:t>
            </a:r>
            <a:endParaRPr lang="en-US" sz="2400" dirty="0"/>
          </a:p>
          <a:p>
            <a:pPr marL="450850" indent="-450850">
              <a:buNone/>
            </a:pPr>
            <a:r>
              <a:rPr lang="en-US" sz="2400" dirty="0" err="1" smtClean="0"/>
              <a:t>Mantz</a:t>
            </a:r>
            <a:r>
              <a:rPr lang="en-US" sz="2400" dirty="0" smtClean="0"/>
              <a:t>, L.S., Bear, G.G., Yang, C., &amp; Harris, A. (submitted for publication). A school-wide tool for assessing CASEL’s social-emotional competencies: Evidence of validity and reliability.</a:t>
            </a:r>
            <a:endParaRPr lang="en-US" sz="2400" dirty="0"/>
          </a:p>
          <a:p>
            <a:pPr marL="0" indent="0" defTabSz="4572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900" dirty="0">
              <a:latin typeface="Tw Cen MT"/>
              <a:cs typeface="Tw Cen MT"/>
            </a:endParaRPr>
          </a:p>
          <a:p>
            <a:pPr marL="0" indent="0" defTabSz="4572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900" dirty="0">
              <a:latin typeface="Tw Cen MT"/>
              <a:cs typeface="Tw Cen MT"/>
            </a:endParaRPr>
          </a:p>
          <a:p>
            <a:pPr marL="0" lvl="0" indent="0" defTabSz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ja-JP" i="1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82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72888"/>
            <a:ext cx="8610600" cy="730624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Validity Screening Items on Student Survey</a:t>
            </a:r>
            <a:endParaRPr lang="en-US" sz="40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71600"/>
            <a:ext cx="8042276" cy="52578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Items:</a:t>
            </a:r>
          </a:p>
          <a:p>
            <a:pPr marL="747713">
              <a:buClr>
                <a:schemeClr val="accent4"/>
              </a:buClr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“I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am telling the truth in this survey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.”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marL="747713">
              <a:buClr>
                <a:schemeClr val="accent4"/>
              </a:buClr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“I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answered all items truthfully on this survey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.”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Results:</a:t>
            </a:r>
          </a:p>
          <a:p>
            <a:pPr marL="747713">
              <a:buClr>
                <a:schemeClr val="accent4"/>
              </a:buClr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10.2% (4,562)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disagreed to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one or both items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and thus were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deleted</a:t>
            </a:r>
          </a:p>
          <a:p>
            <a:pPr marL="747713">
              <a:buClr>
                <a:schemeClr val="accent4"/>
              </a:buClr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5.4% (2,434) did not respond to one or both items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40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620000" cy="1219200"/>
          </a:xfrm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2016 State-wide Results</a:t>
            </a:r>
            <a:endParaRPr lang="en-US" sz="5400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26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635737"/>
              </p:ext>
            </p:extLst>
          </p:nvPr>
        </p:nvGraphicFramePr>
        <p:xfrm>
          <a:off x="152399" y="228600"/>
          <a:ext cx="8839202" cy="4267200"/>
        </p:xfrm>
        <a:graphic>
          <a:graphicData uri="http://schemas.openxmlformats.org/drawingml/2006/table">
            <a:tbl>
              <a:tblPr/>
              <a:tblGrid>
                <a:gridCol w="5822921"/>
                <a:gridCol w="977789"/>
                <a:gridCol w="1056010"/>
                <a:gridCol w="982482"/>
              </a:tblGrid>
              <a:tr h="11207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For example: “I like this school.”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Agreed or Agreed a lot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Teachers/Staff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96%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FF"/>
                          </a:solidFill>
                        </a:rPr>
                        <a:t> 90%</a:t>
                      </a:r>
                      <a:endParaRPr lang="en-US" sz="2800" dirty="0">
                        <a:solidFill>
                          <a:srgbClr val="0000FF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91%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Home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96%</a:t>
                      </a:r>
                      <a:endParaRPr lang="en-US" sz="28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FF"/>
                          </a:solidFill>
                          <a:latin typeface="+mn-lt"/>
                        </a:rPr>
                        <a:t>87%</a:t>
                      </a:r>
                      <a:endParaRPr lang="en-US" sz="2800" dirty="0">
                        <a:solidFill>
                          <a:srgbClr val="0000FF"/>
                        </a:solidFill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82%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Students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95%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FF"/>
                          </a:solidFill>
                        </a:rPr>
                        <a:t> 72%</a:t>
                      </a:r>
                      <a:endParaRPr lang="en-US" sz="2800" dirty="0">
                        <a:solidFill>
                          <a:srgbClr val="0000FF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68%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459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458200" cy="3124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+mj-ea"/>
                <a:cs typeface="Times New Roman" pitchFamily="18" charset="0"/>
              </a:rPr>
              <a:t>Part I: School Climate Subscales</a:t>
            </a:r>
            <a:br>
              <a:rPr lang="en-US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+mj-ea"/>
                <a:cs typeface="Times New Roman" pitchFamily="18" charset="0"/>
              </a:rPr>
            </a:br>
            <a:endParaRPr lang="en-US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ea typeface="+mj-ea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4800" dirty="0" smtClean="0">
                <a:solidFill>
                  <a:schemeClr val="accent4"/>
                </a:solidFill>
                <a:latin typeface="Tw Cen MT" panose="020B0602020104020603" pitchFamily="34" charset="0"/>
                <a:ea typeface="+mj-ea"/>
                <a:cs typeface="Times New Roman" pitchFamily="18" charset="0"/>
              </a:rPr>
              <a:t>Student</a:t>
            </a:r>
            <a:r>
              <a:rPr lang="en-US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+mj-ea"/>
                <a:cs typeface="Times New Roman" pitchFamily="18" charset="0"/>
              </a:rPr>
              <a:t> </a:t>
            </a:r>
            <a:r>
              <a:rPr lang="en-US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+mj-ea"/>
                <a:cs typeface="Times New Roman" pitchFamily="18" charset="0"/>
              </a:rPr>
              <a:t>Survey Results</a:t>
            </a:r>
            <a:endParaRPr lang="en-US" sz="3600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943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None/>
              <a:tabLst>
                <a:tab pos="2286000" algn="l"/>
              </a:tabLst>
              <a:defRPr/>
            </a:pPr>
            <a:r>
              <a:rPr lang="en-US" sz="3200" b="1" dirty="0" smtClean="0">
                <a:solidFill>
                  <a:schemeClr val="tx2"/>
                </a:solidFill>
                <a:latin typeface="Tw Cen MT" panose="020B0602020104020603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Calibri" pitchFamily="34" charset="0"/>
                <a:cs typeface="Times New Roman" pitchFamily="18" charset="0"/>
              </a:rPr>
              <a:t>School climate is also linked to outcomes for teachers:</a:t>
            </a:r>
          </a:p>
          <a:p>
            <a:pPr marL="1035050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Less burnout and greater retention in the profession</a:t>
            </a: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cs typeface="Arial" charset="0"/>
            </a:endParaRPr>
          </a:p>
          <a:p>
            <a:pPr marL="1035050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Arial" charset="0"/>
              </a:rPr>
              <a:t>Greater implementation fidelity of new curriculum and interventions</a:t>
            </a:r>
          </a:p>
          <a:p>
            <a:pPr marL="1035050" lvl="5" indent="-457200">
              <a:buFontTx/>
              <a:buChar char="•"/>
              <a:tabLst>
                <a:tab pos="2286000" algn="l"/>
              </a:tabLst>
              <a:defRPr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Arial" charset="0"/>
              </a:rPr>
              <a:t>Greater levels of job satisfaction</a:t>
            </a:r>
          </a:p>
          <a:p>
            <a:pPr>
              <a:defRPr/>
            </a:pPr>
            <a:endParaRPr lang="en-US" sz="32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pic>
        <p:nvPicPr>
          <p:cNvPr id="6148" name="Object 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4038600"/>
            <a:ext cx="3048000" cy="2438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457200"/>
            <a:ext cx="8523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Total School Climate by Student Grade</a:t>
            </a: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10400" y="2274838"/>
            <a:ext cx="2362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i="1" dirty="0" smtClean="0">
                <a:latin typeface="Tw Cen MT" panose="020B0602020104020603" pitchFamily="34" charset="0"/>
                <a:cs typeface="Arial" pitchFamily="34" charset="0"/>
              </a:rPr>
              <a:t>Student perceptions tend to decrease, especially from elementary to middle school </a:t>
            </a:r>
            <a:endParaRPr lang="en-US" i="1" dirty="0">
              <a:latin typeface="Tw Cen MT" panose="020B0602020104020603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60" y="1219199"/>
            <a:ext cx="6772940" cy="542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217" name="Group 7"/>
          <p:cNvGrpSpPr>
            <a:grpSpLocks/>
          </p:cNvGrpSpPr>
          <p:nvPr/>
        </p:nvGrpSpPr>
        <p:grpSpPr bwMode="auto">
          <a:xfrm>
            <a:off x="152400" y="5867400"/>
            <a:ext cx="6030913" cy="3885721"/>
            <a:chOff x="-2463577" y="5357067"/>
            <a:chExt cx="6030636" cy="2505372"/>
          </a:xfrm>
        </p:grpSpPr>
        <p:grpSp>
          <p:nvGrpSpPr>
            <p:cNvPr id="137219" name="Group 8"/>
            <p:cNvGrpSpPr>
              <a:grpSpLocks/>
            </p:cNvGrpSpPr>
            <p:nvPr/>
          </p:nvGrpSpPr>
          <p:grpSpPr bwMode="auto">
            <a:xfrm>
              <a:off x="-2295743" y="5357779"/>
              <a:ext cx="3805498" cy="490598"/>
              <a:chOff x="-2295743" y="5357779"/>
              <a:chExt cx="3805498" cy="490598"/>
            </a:xfrm>
          </p:grpSpPr>
          <p:sp>
            <p:nvSpPr>
              <p:cNvPr id="137229" name="TextBox 24"/>
              <p:cNvSpPr txBox="1">
                <a:spLocks noChangeArrowheads="1"/>
              </p:cNvSpPr>
              <p:nvPr/>
            </p:nvSpPr>
            <p:spPr bwMode="auto">
              <a:xfrm>
                <a:off x="-2275125" y="5357779"/>
                <a:ext cx="2265279" cy="4619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defTabSz="4572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1" dirty="0" smtClean="0">
                    <a:solidFill>
                      <a:prstClr val="black"/>
                    </a:solidFill>
                  </a:rPr>
                  <a:t>Teacher-Student </a:t>
                </a:r>
                <a:br>
                  <a:rPr lang="en-US" sz="1200" b="1" dirty="0" smtClean="0">
                    <a:solidFill>
                      <a:prstClr val="black"/>
                    </a:solidFill>
                  </a:rPr>
                </a:br>
                <a:r>
                  <a:rPr lang="en-US" sz="1200" b="1" dirty="0" smtClean="0">
                    <a:solidFill>
                      <a:prstClr val="black"/>
                    </a:solidFill>
                  </a:rPr>
                  <a:t>Relations</a:t>
                </a:r>
              </a:p>
            </p:txBody>
          </p:sp>
          <p:sp>
            <p:nvSpPr>
              <p:cNvPr id="26" name="Rectangle 25"/>
              <p:cNvSpPr>
                <a:spLocks noChangeArrowheads="1"/>
              </p:cNvSpPr>
              <p:nvPr/>
            </p:nvSpPr>
            <p:spPr bwMode="auto">
              <a:xfrm flipV="1">
                <a:off x="1346250" y="5700640"/>
                <a:ext cx="163505" cy="147737"/>
              </a:xfrm>
              <a:prstGeom prst="rect">
                <a:avLst/>
              </a:prstGeom>
              <a:solidFill>
                <a:srgbClr val="00B05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63500" dist="23000" dir="5400000" rotWithShape="0">
                  <a:srgbClr val="00000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defTabSz="457200"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7231" name="TextBox 26"/>
              <p:cNvSpPr txBox="1">
                <a:spLocks noChangeArrowheads="1"/>
              </p:cNvSpPr>
              <p:nvPr/>
            </p:nvSpPr>
            <p:spPr bwMode="auto">
              <a:xfrm>
                <a:off x="-2295743" y="5663048"/>
                <a:ext cx="2000586" cy="178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defTabSz="4572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1" dirty="0" smtClean="0">
                    <a:solidFill>
                      <a:srgbClr val="FF0000"/>
                    </a:solidFill>
                  </a:rPr>
                  <a:t>Student Relations</a:t>
                </a:r>
              </a:p>
            </p:txBody>
          </p:sp>
        </p:grp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 flipV="1">
              <a:off x="-2463577" y="5406911"/>
              <a:ext cx="163506" cy="14932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 flipV="1">
              <a:off x="-2459248" y="5699762"/>
              <a:ext cx="163506" cy="149326"/>
            </a:xfrm>
            <a:prstGeom prst="rect">
              <a:avLst/>
            </a:prstGeom>
            <a:solidFill>
              <a:srgbClr val="C4BD9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7223" name="TextBox 12"/>
            <p:cNvSpPr txBox="1">
              <a:spLocks noChangeArrowheads="1"/>
            </p:cNvSpPr>
            <p:nvPr/>
          </p:nvSpPr>
          <p:spPr bwMode="auto">
            <a:xfrm>
              <a:off x="-470674" y="5357067"/>
              <a:ext cx="2883677" cy="297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srgbClr val="FF0000"/>
                  </a:solidFill>
                </a:rPr>
                <a:t>Student Engagement </a:t>
              </a:r>
            </a:p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srgbClr val="FF0000"/>
                  </a:solidFill>
                </a:rPr>
                <a:t>School-wide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 flipV="1">
              <a:off x="-645971" y="5406198"/>
              <a:ext cx="163505" cy="14932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 flipV="1">
              <a:off x="3403553" y="5699051"/>
              <a:ext cx="163506" cy="14932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7226" name="TextBox 15"/>
            <p:cNvSpPr txBox="1">
              <a:spLocks noChangeArrowheads="1"/>
            </p:cNvSpPr>
            <p:nvPr/>
          </p:nvSpPr>
          <p:spPr bwMode="auto">
            <a:xfrm>
              <a:off x="-482467" y="5669778"/>
              <a:ext cx="1879623" cy="178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prstClr val="black"/>
                  </a:solidFill>
                </a:rPr>
                <a:t>Clarity of Expectations</a:t>
              </a:r>
            </a:p>
          </p:txBody>
        </p:sp>
        <p:sp>
          <p:nvSpPr>
            <p:cNvPr id="137227" name="TextBox 16"/>
            <p:cNvSpPr txBox="1">
              <a:spLocks noChangeArrowheads="1"/>
            </p:cNvSpPr>
            <p:nvPr/>
          </p:nvSpPr>
          <p:spPr bwMode="auto">
            <a:xfrm>
              <a:off x="433836" y="7585440"/>
              <a:ext cx="28836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prstClr val="black"/>
                  </a:solidFill>
                </a:rPr>
                <a:t>Fairness of Rules</a:t>
              </a:r>
            </a:p>
          </p:txBody>
        </p:sp>
      </p:grpSp>
      <p:sp>
        <p:nvSpPr>
          <p:cNvPr id="20" name="Rectangle 19"/>
          <p:cNvSpPr>
            <a:spLocks noChangeArrowheads="1"/>
          </p:cNvSpPr>
          <p:nvPr/>
        </p:nvSpPr>
        <p:spPr bwMode="auto">
          <a:xfrm flipV="1">
            <a:off x="1970088" y="6400266"/>
            <a:ext cx="163512" cy="229134"/>
          </a:xfrm>
          <a:prstGeom prst="rect">
            <a:avLst/>
          </a:prstGeom>
          <a:solidFill>
            <a:srgbClr val="CC00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 flipV="1">
            <a:off x="3962400" y="5943600"/>
            <a:ext cx="163512" cy="229134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114800" y="5943600"/>
            <a:ext cx="155630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prstClr val="black"/>
                </a:solidFill>
              </a:rPr>
              <a:t>Fairness of Rules</a:t>
            </a:r>
          </a:p>
        </p:txBody>
      </p:sp>
      <p:sp>
        <p:nvSpPr>
          <p:cNvPr id="23" name="TextBox 15"/>
          <p:cNvSpPr txBox="1">
            <a:spLocks noChangeArrowheads="1"/>
          </p:cNvSpPr>
          <p:nvPr/>
        </p:nvSpPr>
        <p:spPr bwMode="auto">
          <a:xfrm>
            <a:off x="4114800" y="6400800"/>
            <a:ext cx="155630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prstClr val="black"/>
                </a:solidFill>
              </a:rPr>
              <a:t>School Safety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 flipV="1">
            <a:off x="6019799" y="5975976"/>
            <a:ext cx="163512" cy="229134"/>
          </a:xfrm>
          <a:prstGeom prst="rect">
            <a:avLst/>
          </a:pr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8" name="TextBox 15"/>
          <p:cNvSpPr txBox="1">
            <a:spLocks noChangeArrowheads="1"/>
          </p:cNvSpPr>
          <p:nvPr/>
        </p:nvSpPr>
        <p:spPr bwMode="auto">
          <a:xfrm>
            <a:off x="6172200" y="5943600"/>
            <a:ext cx="18730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FF0000"/>
                </a:solidFill>
              </a:rPr>
              <a:t>Bullying School-wide</a:t>
            </a:r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6172200" y="6352401"/>
            <a:ext cx="193693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/>
              <a:t>Total School Climate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40861" y="177225"/>
            <a:ext cx="852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Grade Level Differences: Student Survey 2016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86"/>
          <a:stretch/>
        </p:blipFill>
        <p:spPr bwMode="auto">
          <a:xfrm>
            <a:off x="152401" y="762000"/>
            <a:ext cx="8839199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357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2"/>
          <a:stretch/>
        </p:blipFill>
        <p:spPr>
          <a:xfrm>
            <a:off x="0" y="533401"/>
            <a:ext cx="9144000" cy="5334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4528" y="76200"/>
            <a:ext cx="852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Race Differences: Student Survey 2016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52400" y="5867406"/>
            <a:ext cx="6030914" cy="810392"/>
            <a:chOff x="-2463577" y="5357067"/>
            <a:chExt cx="6030645" cy="522511"/>
          </a:xfrm>
        </p:grpSpPr>
        <p:grpSp>
          <p:nvGrpSpPr>
            <p:cNvPr id="6" name="Group 8"/>
            <p:cNvGrpSpPr>
              <a:grpSpLocks/>
            </p:cNvGrpSpPr>
            <p:nvPr/>
          </p:nvGrpSpPr>
          <p:grpSpPr bwMode="auto">
            <a:xfrm>
              <a:off x="-2295743" y="5357779"/>
              <a:ext cx="3805498" cy="521799"/>
              <a:chOff x="-2295743" y="5357779"/>
              <a:chExt cx="3805498" cy="521799"/>
            </a:xfrm>
          </p:grpSpPr>
          <p:sp>
            <p:nvSpPr>
              <p:cNvPr id="14" name="TextBox 24"/>
              <p:cNvSpPr txBox="1">
                <a:spLocks noChangeArrowheads="1"/>
              </p:cNvSpPr>
              <p:nvPr/>
            </p:nvSpPr>
            <p:spPr bwMode="auto">
              <a:xfrm>
                <a:off x="-2275125" y="5357779"/>
                <a:ext cx="2265279" cy="4619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defTabSz="4572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1" dirty="0" smtClean="0">
                    <a:solidFill>
                      <a:prstClr val="black"/>
                    </a:solidFill>
                  </a:rPr>
                  <a:t>Teacher-Student </a:t>
                </a:r>
                <a:br>
                  <a:rPr lang="en-US" sz="1200" b="1" dirty="0" smtClean="0">
                    <a:solidFill>
                      <a:prstClr val="black"/>
                    </a:solidFill>
                  </a:rPr>
                </a:br>
                <a:r>
                  <a:rPr lang="en-US" sz="1200" b="1" dirty="0" smtClean="0">
                    <a:solidFill>
                      <a:prstClr val="black"/>
                    </a:solidFill>
                  </a:rPr>
                  <a:t>Relations</a:t>
                </a:r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 flipV="1">
                <a:off x="1346250" y="5700640"/>
                <a:ext cx="163505" cy="147737"/>
              </a:xfrm>
              <a:prstGeom prst="rect">
                <a:avLst/>
              </a:prstGeom>
              <a:solidFill>
                <a:srgbClr val="00B05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63500" dist="23000" dir="5400000" rotWithShape="0">
                  <a:srgbClr val="00000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defTabSz="457200"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TextBox 26"/>
              <p:cNvSpPr txBox="1">
                <a:spLocks noChangeArrowheads="1"/>
              </p:cNvSpPr>
              <p:nvPr/>
            </p:nvSpPr>
            <p:spPr bwMode="auto">
              <a:xfrm>
                <a:off x="-2295743" y="5700979"/>
                <a:ext cx="2000586" cy="178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defTabSz="4572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1" dirty="0" smtClean="0">
                    <a:solidFill>
                      <a:srgbClr val="FF0000"/>
                    </a:solidFill>
                  </a:rPr>
                  <a:t>Student Relations</a:t>
                </a:r>
              </a:p>
            </p:txBody>
          </p:sp>
        </p:grp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 flipV="1">
              <a:off x="-2463577" y="5406911"/>
              <a:ext cx="163506" cy="14932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 flipV="1">
              <a:off x="-2463577" y="5699044"/>
              <a:ext cx="163506" cy="149326"/>
            </a:xfrm>
            <a:prstGeom prst="rect">
              <a:avLst/>
            </a:prstGeom>
            <a:solidFill>
              <a:srgbClr val="C4BD9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TextBox 12"/>
            <p:cNvSpPr txBox="1">
              <a:spLocks noChangeArrowheads="1"/>
            </p:cNvSpPr>
            <p:nvPr/>
          </p:nvSpPr>
          <p:spPr bwMode="auto">
            <a:xfrm>
              <a:off x="-470674" y="5357067"/>
              <a:ext cx="2883677" cy="297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srgbClr val="FF0000"/>
                  </a:solidFill>
                </a:rPr>
                <a:t>Student Engagement </a:t>
              </a:r>
            </a:p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srgbClr val="FF0000"/>
                  </a:solidFill>
                </a:rPr>
                <a:t>School-wide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 flipV="1">
              <a:off x="-645971" y="5406198"/>
              <a:ext cx="163505" cy="14932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 flipV="1">
              <a:off x="3403562" y="5699044"/>
              <a:ext cx="163506" cy="14932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2" name="TextBox 15"/>
            <p:cNvSpPr txBox="1">
              <a:spLocks noChangeArrowheads="1"/>
            </p:cNvSpPr>
            <p:nvPr/>
          </p:nvSpPr>
          <p:spPr bwMode="auto">
            <a:xfrm>
              <a:off x="-482467" y="5669778"/>
              <a:ext cx="1879623" cy="178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prstClr val="black"/>
                  </a:solidFill>
                </a:rPr>
                <a:t>Clarity of Expectations</a:t>
              </a:r>
            </a:p>
          </p:txBody>
        </p:sp>
      </p:grpSp>
      <p:sp>
        <p:nvSpPr>
          <p:cNvPr id="17" name="Rectangle 16"/>
          <p:cNvSpPr>
            <a:spLocks noChangeArrowheads="1"/>
          </p:cNvSpPr>
          <p:nvPr/>
        </p:nvSpPr>
        <p:spPr bwMode="auto">
          <a:xfrm flipV="1">
            <a:off x="1970088" y="6400266"/>
            <a:ext cx="163512" cy="229134"/>
          </a:xfrm>
          <a:prstGeom prst="rect">
            <a:avLst/>
          </a:prstGeom>
          <a:solidFill>
            <a:srgbClr val="CC66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 flipV="1">
            <a:off x="3962402" y="5983672"/>
            <a:ext cx="163513" cy="229134"/>
          </a:xfrm>
          <a:prstGeom prst="rect">
            <a:avLst/>
          </a:prstGeom>
          <a:solidFill>
            <a:schemeClr val="tx2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TextBox 15"/>
          <p:cNvSpPr txBox="1">
            <a:spLocks noChangeArrowheads="1"/>
          </p:cNvSpPr>
          <p:nvPr/>
        </p:nvSpPr>
        <p:spPr bwMode="auto">
          <a:xfrm>
            <a:off x="4140091" y="5971401"/>
            <a:ext cx="187970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prstClr val="black"/>
                </a:solidFill>
              </a:rPr>
              <a:t>Fairness of Rules</a:t>
            </a:r>
          </a:p>
        </p:txBody>
      </p:sp>
      <p:sp>
        <p:nvSpPr>
          <p:cNvPr id="20" name="TextBox 15"/>
          <p:cNvSpPr txBox="1">
            <a:spLocks noChangeArrowheads="1"/>
          </p:cNvSpPr>
          <p:nvPr/>
        </p:nvSpPr>
        <p:spPr bwMode="auto">
          <a:xfrm>
            <a:off x="4140091" y="6400800"/>
            <a:ext cx="187970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prstClr val="black"/>
                </a:solidFill>
              </a:rPr>
              <a:t>School Safety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 flipV="1">
            <a:off x="6019800" y="5995777"/>
            <a:ext cx="163514" cy="231598"/>
          </a:xfrm>
          <a:prstGeom prst="rect">
            <a:avLst/>
          </a:pr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6248400" y="5985301"/>
            <a:ext cx="187970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FF0000"/>
                </a:solidFill>
              </a:rPr>
              <a:t>Bullying School-wide</a:t>
            </a:r>
          </a:p>
        </p:txBody>
      </p:sp>
      <p:sp>
        <p:nvSpPr>
          <p:cNvPr id="23" name="TextBox 15"/>
          <p:cNvSpPr txBox="1">
            <a:spLocks noChangeArrowheads="1"/>
          </p:cNvSpPr>
          <p:nvPr/>
        </p:nvSpPr>
        <p:spPr bwMode="auto">
          <a:xfrm>
            <a:off x="6324600" y="6376340"/>
            <a:ext cx="187970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prstClr val="black"/>
                </a:solidFill>
              </a:rPr>
              <a:t>Total School Climate</a:t>
            </a:r>
          </a:p>
        </p:txBody>
      </p:sp>
    </p:spTree>
    <p:extLst>
      <p:ext uri="{BB962C8B-B14F-4D97-AF65-F5344CB8AC3E}">
        <p14:creationId xmlns:p14="http://schemas.microsoft.com/office/powerpoint/2010/main" val="725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646596"/>
              </p:ext>
            </p:extLst>
          </p:nvPr>
        </p:nvGraphicFramePr>
        <p:xfrm>
          <a:off x="143691" y="228600"/>
          <a:ext cx="8915400" cy="6438265"/>
        </p:xfrm>
        <a:graphic>
          <a:graphicData uri="http://schemas.openxmlformats.org/drawingml/2006/table">
            <a:tbl>
              <a:tblPr/>
              <a:tblGrid>
                <a:gridCol w="5723709"/>
                <a:gridCol w="1135627"/>
                <a:gridCol w="1065113"/>
                <a:gridCol w="990951"/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student scores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(Part I: School Climate)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Agreed or Agreed a lot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Teacher-Student Relations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7. Teachers care about their students.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95.6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86.6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77.4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Student–Student Relations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11. Students are friendly with each other.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75.6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61.3</a:t>
                      </a:r>
                      <a:endParaRPr lang="en-US" sz="18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64.9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Student Engagement School-wide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29.  Most students work hard to get good grades.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91.9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77.5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69.9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Clarity of Expectations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10. Students know how they are expected to act.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88.2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83.5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84.6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Bullying School-wide*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9. Students threaten and bully others.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36.4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50.4</a:t>
                      </a:r>
                      <a:endParaRPr lang="en-US" sz="18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48.4</a:t>
                      </a:r>
                      <a:endParaRPr lang="en-US" sz="18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Fairness of Rules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18. The school’s Code of Conduct is fair.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90.4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78.3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70.0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 Safety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13. Students feel safe.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89.4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76.1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74.7</a:t>
                      </a: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7942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* = A high score on this subscale is negative because items are negatively worded.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02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2381794" y="2895600"/>
            <a:ext cx="4628606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w Cen MT" panose="020B0602020104020603" pitchFamily="34" charset="0"/>
              </a:rPr>
              <a:t>Part I: </a:t>
            </a:r>
            <a:r>
              <a:rPr lang="en-US" b="1" dirty="0" smtClean="0">
                <a:latin typeface="Tw Cen MT" panose="020B0602020104020603" pitchFamily="34" charset="0"/>
                <a:cs typeface="Times New Roman" pitchFamily="18" charset="0"/>
              </a:rPr>
              <a:t>School </a:t>
            </a:r>
            <a:r>
              <a:rPr lang="en-US" b="1" dirty="0">
                <a:latin typeface="Tw Cen MT" panose="020B0602020104020603" pitchFamily="34" charset="0"/>
                <a:cs typeface="Times New Roman" pitchFamily="18" charset="0"/>
              </a:rPr>
              <a:t>Climate </a:t>
            </a:r>
            <a:r>
              <a:rPr lang="en-US" b="1" dirty="0" smtClean="0">
                <a:latin typeface="Tw Cen MT" panose="020B0602020104020603" pitchFamily="34" charset="0"/>
                <a:cs typeface="Times New Roman" pitchFamily="18" charset="0"/>
              </a:rPr>
              <a:t>Subscales</a:t>
            </a:r>
            <a:br>
              <a:rPr lang="en-US" b="1" dirty="0" smtClean="0">
                <a:latin typeface="Tw Cen MT" panose="020B0602020104020603" pitchFamily="34" charset="0"/>
                <a:cs typeface="Times New Roman" pitchFamily="18" charset="0"/>
              </a:rPr>
            </a:br>
            <a:r>
              <a:rPr lang="en-US" sz="1800" b="1" dirty="0" smtClean="0">
                <a:latin typeface="Tw Cen MT" panose="020B0602020104020603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w Cen MT" panose="020B0602020104020603" pitchFamily="34" charset="0"/>
                <a:cs typeface="Times New Roman" pitchFamily="18" charset="0"/>
              </a:rPr>
              <a:t/>
            </a:r>
            <a:br>
              <a:rPr lang="en-US" b="1" dirty="0" smtClean="0">
                <a:latin typeface="Tw Cen MT" panose="020B0602020104020603" pitchFamily="34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accent4"/>
                </a:solidFill>
                <a:latin typeface="Tw Cen MT" panose="020B0602020104020603" pitchFamily="34" charset="0"/>
              </a:rPr>
              <a:t>Teacher/Staff</a:t>
            </a:r>
            <a:r>
              <a:rPr lang="en-US" dirty="0" smtClean="0">
                <a:latin typeface="Tw Cen MT" panose="020B0602020104020603" pitchFamily="34" charset="0"/>
              </a:rPr>
              <a:t> Survey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217" name="Group 7"/>
          <p:cNvGrpSpPr>
            <a:grpSpLocks/>
          </p:cNvGrpSpPr>
          <p:nvPr/>
        </p:nvGrpSpPr>
        <p:grpSpPr bwMode="auto">
          <a:xfrm>
            <a:off x="1558849" y="5792784"/>
            <a:ext cx="7193023" cy="955598"/>
            <a:chOff x="282125" y="5996483"/>
            <a:chExt cx="7319810" cy="616135"/>
          </a:xfrm>
        </p:grpSpPr>
        <p:grpSp>
          <p:nvGrpSpPr>
            <p:cNvPr id="137219" name="Group 8"/>
            <p:cNvGrpSpPr>
              <a:grpSpLocks/>
            </p:cNvGrpSpPr>
            <p:nvPr/>
          </p:nvGrpSpPr>
          <p:grpSpPr bwMode="auto">
            <a:xfrm>
              <a:off x="282125" y="5996483"/>
              <a:ext cx="2424980" cy="539281"/>
              <a:chOff x="282125" y="5996483"/>
              <a:chExt cx="2424980" cy="539281"/>
            </a:xfrm>
          </p:grpSpPr>
          <p:sp>
            <p:nvSpPr>
              <p:cNvPr id="24" name="Rectangle 23"/>
              <p:cNvSpPr>
                <a:spLocks noChangeArrowheads="1"/>
              </p:cNvSpPr>
              <p:nvPr/>
            </p:nvSpPr>
            <p:spPr bwMode="auto">
              <a:xfrm flipV="1">
                <a:off x="290968" y="6067969"/>
                <a:ext cx="163506" cy="149325"/>
              </a:xfrm>
              <a:prstGeom prst="rect">
                <a:avLst/>
              </a:prstGeom>
              <a:solidFill>
                <a:srgbClr val="00206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63500" dist="23000" dir="5400000" rotWithShape="0">
                  <a:srgbClr val="00000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defTabSz="457200"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7229" name="TextBox 24"/>
              <p:cNvSpPr txBox="1">
                <a:spLocks noChangeArrowheads="1"/>
              </p:cNvSpPr>
              <p:nvPr/>
            </p:nvSpPr>
            <p:spPr bwMode="auto">
              <a:xfrm>
                <a:off x="441826" y="5996483"/>
                <a:ext cx="2265279" cy="4619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defTabSz="4572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1" dirty="0" smtClean="0">
                    <a:solidFill>
                      <a:prstClr val="black"/>
                    </a:solidFill>
                  </a:rPr>
                  <a:t>Teacher-Student </a:t>
                </a:r>
                <a:br>
                  <a:rPr lang="en-US" sz="1200" b="1" dirty="0" smtClean="0">
                    <a:solidFill>
                      <a:prstClr val="black"/>
                    </a:solidFill>
                  </a:rPr>
                </a:br>
                <a:r>
                  <a:rPr lang="en-US" sz="1200" b="1" dirty="0" smtClean="0">
                    <a:solidFill>
                      <a:prstClr val="black"/>
                    </a:solidFill>
                  </a:rPr>
                  <a:t>Relations</a:t>
                </a:r>
              </a:p>
            </p:txBody>
          </p:sp>
          <p:sp>
            <p:nvSpPr>
              <p:cNvPr id="26" name="Rectangle 25"/>
              <p:cNvSpPr>
                <a:spLocks noChangeArrowheads="1"/>
              </p:cNvSpPr>
              <p:nvPr/>
            </p:nvSpPr>
            <p:spPr bwMode="auto">
              <a:xfrm flipV="1">
                <a:off x="282125" y="6355177"/>
                <a:ext cx="163505" cy="147737"/>
              </a:xfrm>
              <a:prstGeom prst="rect">
                <a:avLst/>
              </a:prstGeom>
              <a:solidFill>
                <a:srgbClr val="00B05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63500" dist="23000" dir="5400000" rotWithShape="0">
                  <a:srgbClr val="00000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defTabSz="457200"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7231" name="TextBox 26"/>
              <p:cNvSpPr txBox="1">
                <a:spLocks noChangeArrowheads="1"/>
              </p:cNvSpPr>
              <p:nvPr/>
            </p:nvSpPr>
            <p:spPr bwMode="auto">
              <a:xfrm>
                <a:off x="441826" y="6357165"/>
                <a:ext cx="2000586" cy="178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defTabSz="4572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1" dirty="0" smtClean="0">
                    <a:solidFill>
                      <a:srgbClr val="FF0000"/>
                    </a:solidFill>
                  </a:rPr>
                  <a:t>Student Relations</a:t>
                </a:r>
              </a:p>
            </p:txBody>
          </p:sp>
        </p:grp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 flipV="1">
              <a:off x="2251441" y="6333718"/>
              <a:ext cx="163506" cy="14932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7223" name="TextBox 12"/>
            <p:cNvSpPr txBox="1">
              <a:spLocks noChangeArrowheads="1"/>
            </p:cNvSpPr>
            <p:nvPr/>
          </p:nvSpPr>
          <p:spPr bwMode="auto">
            <a:xfrm>
              <a:off x="2477244" y="6314953"/>
              <a:ext cx="2883677" cy="297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srgbClr val="FF0000"/>
                  </a:solidFill>
                </a:rPr>
                <a:t>Student Engagement </a:t>
              </a:r>
            </a:p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srgbClr val="FF0000"/>
                  </a:solidFill>
                </a:rPr>
                <a:t>School-wide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 flipV="1">
              <a:off x="2262783" y="6055837"/>
              <a:ext cx="163505" cy="1493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 flipV="1">
              <a:off x="4514285" y="6323944"/>
              <a:ext cx="163506" cy="14932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7226" name="TextBox 15"/>
            <p:cNvSpPr txBox="1">
              <a:spLocks noChangeArrowheads="1"/>
            </p:cNvSpPr>
            <p:nvPr/>
          </p:nvSpPr>
          <p:spPr bwMode="auto">
            <a:xfrm>
              <a:off x="2480831" y="6046945"/>
              <a:ext cx="28836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prstClr val="black"/>
                  </a:solidFill>
                </a:rPr>
                <a:t>Clarity of Expectations</a:t>
              </a:r>
            </a:p>
          </p:txBody>
        </p:sp>
        <p:sp>
          <p:nvSpPr>
            <p:cNvPr id="137227" name="TextBox 16"/>
            <p:cNvSpPr txBox="1">
              <a:spLocks noChangeArrowheads="1"/>
            </p:cNvSpPr>
            <p:nvPr/>
          </p:nvSpPr>
          <p:spPr bwMode="auto">
            <a:xfrm>
              <a:off x="4718258" y="6335619"/>
              <a:ext cx="28836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prstClr val="black"/>
                  </a:solidFill>
                </a:rPr>
                <a:t>Fairness of Rules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28600" y="101025"/>
            <a:ext cx="852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2016 Teacher Survey Results, K-12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24"/>
          <a:stretch/>
        </p:blipFill>
        <p:spPr bwMode="auto">
          <a:xfrm>
            <a:off x="927498" y="685800"/>
            <a:ext cx="6792234" cy="5092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911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265" name="Group 19"/>
          <p:cNvGrpSpPr>
            <a:grpSpLocks/>
          </p:cNvGrpSpPr>
          <p:nvPr/>
        </p:nvGrpSpPr>
        <p:grpSpPr bwMode="auto">
          <a:xfrm>
            <a:off x="1535918" y="5838864"/>
            <a:ext cx="7303282" cy="778145"/>
            <a:chOff x="6546762" y="6023050"/>
            <a:chExt cx="7303270" cy="485382"/>
          </a:xfrm>
        </p:grpSpPr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 flipV="1">
              <a:off x="6551524" y="6053188"/>
              <a:ext cx="163513" cy="149096"/>
            </a:xfrm>
            <a:prstGeom prst="rect">
              <a:avLst/>
            </a:prstGeom>
            <a:solidFill>
              <a:srgbClr val="FFE64E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9272" name="TextBox 34"/>
            <p:cNvSpPr txBox="1">
              <a:spLocks noChangeArrowheads="1"/>
            </p:cNvSpPr>
            <p:nvPr/>
          </p:nvSpPr>
          <p:spPr bwMode="auto">
            <a:xfrm>
              <a:off x="6737573" y="6023052"/>
              <a:ext cx="28836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prstClr val="black"/>
                  </a:solidFill>
                </a:rPr>
                <a:t>School Safety</a:t>
              </a:r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 flipV="1">
              <a:off x="6546762" y="6338690"/>
              <a:ext cx="163512" cy="149096"/>
            </a:xfrm>
            <a:prstGeom prst="rect">
              <a:avLst/>
            </a:prstGeom>
            <a:solidFill>
              <a:srgbClr val="7F7F7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 flipV="1">
              <a:off x="10802843" y="6053188"/>
              <a:ext cx="163512" cy="150682"/>
            </a:xfrm>
            <a:prstGeom prst="rect">
              <a:avLst/>
            </a:prstGeom>
            <a:solidFill>
              <a:srgbClr val="A634A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9275" name="TextBox 37"/>
            <p:cNvSpPr txBox="1">
              <a:spLocks noChangeArrowheads="1"/>
            </p:cNvSpPr>
            <p:nvPr/>
          </p:nvSpPr>
          <p:spPr bwMode="auto">
            <a:xfrm>
              <a:off x="6715802" y="6335649"/>
              <a:ext cx="2883677" cy="1727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srgbClr val="FF0000"/>
                  </a:solidFill>
                </a:rPr>
                <a:t>Bullying School-wide</a:t>
              </a:r>
            </a:p>
          </p:txBody>
        </p:sp>
        <p:sp>
          <p:nvSpPr>
            <p:cNvPr id="139276" name="TextBox 38"/>
            <p:cNvSpPr txBox="1">
              <a:spLocks noChangeArrowheads="1"/>
            </p:cNvSpPr>
            <p:nvPr/>
          </p:nvSpPr>
          <p:spPr bwMode="auto">
            <a:xfrm>
              <a:off x="10966355" y="6023050"/>
              <a:ext cx="28836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prstClr val="black"/>
                  </a:solidFill>
                </a:rPr>
                <a:t>Total School Climate</a:t>
              </a:r>
            </a:p>
          </p:txBody>
        </p:sp>
      </p:grpSp>
      <p:sp>
        <p:nvSpPr>
          <p:cNvPr id="139267" name="TextBox 44"/>
          <p:cNvSpPr txBox="1">
            <a:spLocks noChangeArrowheads="1"/>
          </p:cNvSpPr>
          <p:nvPr/>
        </p:nvSpPr>
        <p:spPr bwMode="auto">
          <a:xfrm>
            <a:off x="3973512" y="5867400"/>
            <a:ext cx="28844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prstClr val="black"/>
                </a:solidFill>
              </a:rPr>
              <a:t>Teacher-Home </a:t>
            </a:r>
          </a:p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prstClr val="black"/>
                </a:solidFill>
              </a:rPr>
              <a:t>Communication</a:t>
            </a:r>
          </a:p>
        </p:txBody>
      </p:sp>
      <p:sp>
        <p:nvSpPr>
          <p:cNvPr id="139269" name="TextBox 46"/>
          <p:cNvSpPr txBox="1">
            <a:spLocks noChangeArrowheads="1"/>
          </p:cNvSpPr>
          <p:nvPr/>
        </p:nvSpPr>
        <p:spPr bwMode="auto">
          <a:xfrm>
            <a:off x="3973512" y="6368543"/>
            <a:ext cx="28829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prstClr val="black"/>
                </a:solidFill>
              </a:rPr>
              <a:t>Staff Relations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 flipV="1">
            <a:off x="3733800" y="5915713"/>
            <a:ext cx="163512" cy="239025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 flipV="1">
            <a:off x="3733800" y="6400800"/>
            <a:ext cx="163512" cy="239025"/>
          </a:xfrm>
          <a:prstGeom prst="rect">
            <a:avLst/>
          </a:pr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28600" y="304800"/>
            <a:ext cx="852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2016 Teacher Survey Results, K-12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" t="7051"/>
          <a:stretch/>
        </p:blipFill>
        <p:spPr bwMode="auto">
          <a:xfrm>
            <a:off x="1121448" y="889575"/>
            <a:ext cx="6446166" cy="49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677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290183"/>
              </p:ext>
            </p:extLst>
          </p:nvPr>
        </p:nvGraphicFramePr>
        <p:xfrm>
          <a:off x="143691" y="381000"/>
          <a:ext cx="8915400" cy="6163945"/>
        </p:xfrm>
        <a:graphic>
          <a:graphicData uri="http://schemas.openxmlformats.org/drawingml/2006/table">
            <a:tbl>
              <a:tblPr/>
              <a:tblGrid>
                <a:gridCol w="5723709"/>
                <a:gridCol w="1135627"/>
                <a:gridCol w="1065113"/>
                <a:gridCol w="990951"/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teacher/staff scores </a:t>
                      </a: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(Part I: School Climate)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Agreed or Agreed a lot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Teacher-Student Relations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7. Teachers care about their students.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99.2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97.8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97.0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Student–Student Relations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11. Students are friendly with each other.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93.1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83.4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85.1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Student Engagement School-wide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29.  Most students work hard to get good grades.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88.3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70.5</a:t>
                      </a:r>
                      <a:endParaRPr lang="en-US" sz="20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58.3</a:t>
                      </a:r>
                      <a:endParaRPr lang="en-US" sz="20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Clarity of Expectations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10. Students know how they are expected to act.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96.1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93.3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87.4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Bullying School-wide*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9. Students threaten and bully others.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27.7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52.0</a:t>
                      </a:r>
                      <a:endParaRPr lang="en-US" sz="20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43.7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 Safety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13. Students feel safe.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96.1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86.6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88.6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7942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* = A high score on this subscale is negative because items are negatively worded.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841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475783"/>
              </p:ext>
            </p:extLst>
          </p:nvPr>
        </p:nvGraphicFramePr>
        <p:xfrm>
          <a:off x="152399" y="228600"/>
          <a:ext cx="8839202" cy="4815840"/>
        </p:xfrm>
        <a:graphic>
          <a:graphicData uri="http://schemas.openxmlformats.org/drawingml/2006/table">
            <a:tbl>
              <a:tblPr/>
              <a:tblGrid>
                <a:gridCol w="5822921"/>
                <a:gridCol w="977789"/>
                <a:gridCol w="1056010"/>
                <a:gridCol w="982482"/>
              </a:tblGrid>
              <a:tr h="11207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teacher/staff scores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(Part I: School Climate)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Agreed or Agreed a lot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Fairness of Rules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18. The school’s Code of Conduct is fair.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92.1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86.7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88.7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Teacher-Home Communications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34. Teachers do a good job communicating with parents.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96.5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91.6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84.8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963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Staff Relations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33. Teachers, staff, and administrators function as a good team.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85.2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78.8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75.9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46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549275" y="491844"/>
            <a:ext cx="8042276" cy="133695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w Cen MT" panose="020B0602020104020603" pitchFamily="34" charset="0"/>
                <a:cs typeface="Times New Roman" pitchFamily="18" charset="0"/>
              </a:rPr>
              <a:t/>
            </a:r>
            <a:br>
              <a:rPr lang="en-US" b="1" dirty="0" smtClean="0">
                <a:latin typeface="Tw Cen MT" panose="020B0602020104020603" pitchFamily="34" charset="0"/>
                <a:cs typeface="Times New Roman" pitchFamily="18" charset="0"/>
              </a:rPr>
            </a:br>
            <a:r>
              <a:rPr lang="en-US" b="1" dirty="0">
                <a:latin typeface="Tw Cen MT" panose="020B0602020104020603" pitchFamily="34" charset="0"/>
                <a:cs typeface="Times New Roman" pitchFamily="18" charset="0"/>
              </a:rPr>
              <a:t/>
            </a:r>
            <a:br>
              <a:rPr lang="en-US" b="1" dirty="0">
                <a:latin typeface="Tw Cen MT" panose="020B0602020104020603" pitchFamily="34" charset="0"/>
                <a:cs typeface="Times New Roman" pitchFamily="18" charset="0"/>
              </a:rPr>
            </a:br>
            <a:r>
              <a:rPr lang="en-US" b="1" dirty="0" smtClean="0">
                <a:latin typeface="Tw Cen MT" panose="020B0602020104020603" pitchFamily="34" charset="0"/>
                <a:cs typeface="Times New Roman" pitchFamily="18" charset="0"/>
              </a:rPr>
              <a:t/>
            </a:r>
            <a:br>
              <a:rPr lang="en-US" b="1" dirty="0" smtClean="0">
                <a:latin typeface="Tw Cen MT" panose="020B0602020104020603" pitchFamily="34" charset="0"/>
                <a:cs typeface="Times New Roman" pitchFamily="18" charset="0"/>
              </a:rPr>
            </a:br>
            <a:r>
              <a:rPr lang="en-US" b="1" dirty="0">
                <a:latin typeface="Tw Cen MT" panose="020B0602020104020603" pitchFamily="34" charset="0"/>
                <a:cs typeface="Times New Roman" pitchFamily="18" charset="0"/>
              </a:rPr>
              <a:t/>
            </a:r>
            <a:br>
              <a:rPr lang="en-US" b="1" dirty="0">
                <a:latin typeface="Tw Cen MT" panose="020B0602020104020603" pitchFamily="34" charset="0"/>
                <a:cs typeface="Times New Roman" pitchFamily="18" charset="0"/>
              </a:rPr>
            </a:br>
            <a:r>
              <a:rPr lang="en-US" b="1" dirty="0" smtClean="0">
                <a:latin typeface="Tw Cen MT" panose="020B0602020104020603" pitchFamily="34" charset="0"/>
                <a:cs typeface="Times New Roman" pitchFamily="18" charset="0"/>
              </a:rPr>
              <a:t/>
            </a:r>
            <a:br>
              <a:rPr lang="en-US" b="1" dirty="0" smtClean="0">
                <a:latin typeface="Tw Cen MT" panose="020B0602020104020603" pitchFamily="34" charset="0"/>
                <a:cs typeface="Times New Roman" pitchFamily="18" charset="0"/>
              </a:rPr>
            </a:br>
            <a:r>
              <a:rPr lang="en-US" b="1" dirty="0" smtClean="0">
                <a:latin typeface="Tw Cen MT" panose="020B0602020104020603" pitchFamily="34" charset="0"/>
                <a:cs typeface="Times New Roman" pitchFamily="18" charset="0"/>
              </a:rPr>
              <a:t>Part </a:t>
            </a:r>
            <a:r>
              <a:rPr lang="en-US" b="1" dirty="0">
                <a:latin typeface="Tw Cen MT" panose="020B0602020104020603" pitchFamily="34" charset="0"/>
                <a:cs typeface="Times New Roman" pitchFamily="18" charset="0"/>
              </a:rPr>
              <a:t>I: School Climate Subscales </a:t>
            </a:r>
            <a:r>
              <a:rPr lang="en-US" dirty="0">
                <a:latin typeface="Tw Cen MT" panose="020B0602020104020603" pitchFamily="34" charset="0"/>
                <a:cs typeface="Times New Roman" pitchFamily="18" charset="0"/>
              </a:rPr>
              <a:t/>
            </a:r>
            <a:br>
              <a:rPr lang="en-US" dirty="0">
                <a:latin typeface="Tw Cen MT" panose="020B0602020104020603" pitchFamily="34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accent4"/>
                </a:solidFill>
                <a:latin typeface="Tw Cen MT" panose="020B0602020104020603" pitchFamily="34" charset="0"/>
                <a:cs typeface="Times New Roman" pitchFamily="18" charset="0"/>
              </a:rPr>
              <a:t>Home</a:t>
            </a:r>
            <a:r>
              <a:rPr lang="en-US" dirty="0" smtClean="0">
                <a:latin typeface="Tw Cen MT" panose="020B0602020104020603" pitchFamily="34" charset="0"/>
              </a:rPr>
              <a:t> Survey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3"/>
          <p:cNvSpPr txBox="1">
            <a:spLocks noChangeArrowheads="1"/>
          </p:cNvSpPr>
          <p:nvPr/>
        </p:nvSpPr>
        <p:spPr bwMode="auto">
          <a:xfrm>
            <a:off x="304800" y="304800"/>
            <a:ext cx="8839200" cy="156966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marL="273050" indent="-273050" algn="ctr">
              <a:lnSpc>
                <a:spcPct val="150000"/>
              </a:lnSpc>
              <a:buClr>
                <a:srgbClr val="0BD0D9"/>
              </a:buClr>
              <a:buSzPct val="95000"/>
            </a:pPr>
            <a:r>
              <a:rPr lang="en-GB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Arial Unicode MS" pitchFamily="34" charset="-122"/>
                <a:cs typeface="Aharoni" pitchFamily="2" charset="-79"/>
              </a:rPr>
              <a:t>DE School Climate Survey Participation</a:t>
            </a:r>
            <a:endParaRPr lang="en-GB" sz="4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ea typeface="Arial Unicode MS" pitchFamily="34" charset="-122"/>
              <a:cs typeface="Aharoni" pitchFamily="2" charset="-79"/>
            </a:endParaRPr>
          </a:p>
          <a:p>
            <a:pPr marL="273050" indent="-273050" algn="ctr">
              <a:lnSpc>
                <a:spcPct val="150000"/>
              </a:lnSpc>
              <a:buClr>
                <a:srgbClr val="0BD0D9"/>
              </a:buClr>
              <a:buSzPct val="95000"/>
            </a:pPr>
            <a:endParaRPr lang="en-GB" b="1" dirty="0">
              <a:solidFill>
                <a:srgbClr val="FFFF00"/>
              </a:solidFill>
              <a:latin typeface="Tw Cen MT" panose="020B0602020104020603" pitchFamily="34" charset="0"/>
              <a:ea typeface="Arial Unicode MS" pitchFamily="34" charset="-122"/>
              <a:cs typeface="Aharoni" pitchFamily="2" charset="-79"/>
            </a:endParaRP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 rot="-5400000">
            <a:off x="-1495574" y="3276748"/>
            <a:ext cx="40624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Number of Schools</a:t>
            </a:r>
          </a:p>
        </p:txBody>
      </p:sp>
      <p:sp>
        <p:nvSpPr>
          <p:cNvPr id="10" name="TextBox 8"/>
          <p:cNvSpPr txBox="1">
            <a:spLocks noChangeArrowheads="1"/>
          </p:cNvSpPr>
          <p:nvPr/>
        </p:nvSpPr>
        <p:spPr bwMode="auto">
          <a:xfrm>
            <a:off x="2770187" y="6117766"/>
            <a:ext cx="39084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rPr>
              <a:t>School Years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106479354"/>
              </p:ext>
            </p:extLst>
          </p:nvPr>
        </p:nvGraphicFramePr>
        <p:xfrm>
          <a:off x="766466" y="1371600"/>
          <a:ext cx="7996534" cy="4746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217" name="Group 7"/>
          <p:cNvGrpSpPr>
            <a:grpSpLocks/>
          </p:cNvGrpSpPr>
          <p:nvPr/>
        </p:nvGrpSpPr>
        <p:grpSpPr bwMode="auto">
          <a:xfrm>
            <a:off x="613891" y="5874561"/>
            <a:ext cx="5939309" cy="3884616"/>
            <a:chOff x="-2463577" y="5357779"/>
            <a:chExt cx="5939042" cy="2504660"/>
          </a:xfrm>
        </p:grpSpPr>
        <p:grpSp>
          <p:nvGrpSpPr>
            <p:cNvPr id="137219" name="Group 8"/>
            <p:cNvGrpSpPr>
              <a:grpSpLocks/>
            </p:cNvGrpSpPr>
            <p:nvPr/>
          </p:nvGrpSpPr>
          <p:grpSpPr bwMode="auto">
            <a:xfrm>
              <a:off x="-2295743" y="5357779"/>
              <a:ext cx="5771208" cy="483868"/>
              <a:chOff x="-2295743" y="5357779"/>
              <a:chExt cx="5771208" cy="483868"/>
            </a:xfrm>
          </p:grpSpPr>
          <p:sp>
            <p:nvSpPr>
              <p:cNvPr id="24" name="Rectangle 23"/>
              <p:cNvSpPr>
                <a:spLocks noChangeArrowheads="1"/>
              </p:cNvSpPr>
              <p:nvPr/>
            </p:nvSpPr>
            <p:spPr bwMode="auto">
              <a:xfrm flipV="1">
                <a:off x="3311959" y="5416929"/>
                <a:ext cx="163506" cy="149325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63500" dist="23000" dir="5400000" rotWithShape="0">
                  <a:srgbClr val="00000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defTabSz="457200"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7229" name="TextBox 24"/>
              <p:cNvSpPr txBox="1">
                <a:spLocks noChangeArrowheads="1"/>
              </p:cNvSpPr>
              <p:nvPr/>
            </p:nvSpPr>
            <p:spPr bwMode="auto">
              <a:xfrm>
                <a:off x="-2275125" y="5357779"/>
                <a:ext cx="2265279" cy="4619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defTabSz="4572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1" dirty="0" smtClean="0">
                    <a:solidFill>
                      <a:prstClr val="black"/>
                    </a:solidFill>
                  </a:rPr>
                  <a:t>Teacher-Student </a:t>
                </a:r>
                <a:br>
                  <a:rPr lang="en-US" sz="1200" b="1" dirty="0" smtClean="0">
                    <a:solidFill>
                      <a:prstClr val="black"/>
                    </a:solidFill>
                  </a:rPr>
                </a:br>
                <a:r>
                  <a:rPr lang="en-US" sz="1200" b="1" dirty="0" smtClean="0">
                    <a:solidFill>
                      <a:prstClr val="black"/>
                    </a:solidFill>
                  </a:rPr>
                  <a:t>Relations</a:t>
                </a:r>
              </a:p>
            </p:txBody>
          </p:sp>
          <p:sp>
            <p:nvSpPr>
              <p:cNvPr id="26" name="Rectangle 25"/>
              <p:cNvSpPr>
                <a:spLocks noChangeArrowheads="1"/>
              </p:cNvSpPr>
              <p:nvPr/>
            </p:nvSpPr>
            <p:spPr bwMode="auto">
              <a:xfrm flipV="1">
                <a:off x="1378813" y="5406911"/>
                <a:ext cx="163505" cy="147737"/>
              </a:xfrm>
              <a:prstGeom prst="rect">
                <a:avLst/>
              </a:prstGeom>
              <a:solidFill>
                <a:srgbClr val="00B05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63500" dist="23000" dir="5400000" rotWithShape="0">
                  <a:srgbClr val="00000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defTabSz="457200"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7231" name="TextBox 26"/>
              <p:cNvSpPr txBox="1">
                <a:spLocks noChangeArrowheads="1"/>
              </p:cNvSpPr>
              <p:nvPr/>
            </p:nvSpPr>
            <p:spPr bwMode="auto">
              <a:xfrm>
                <a:off x="-2295743" y="5663048"/>
                <a:ext cx="2000586" cy="178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defTabSz="4572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1" dirty="0" smtClean="0">
                    <a:solidFill>
                      <a:srgbClr val="FF0000"/>
                    </a:solidFill>
                  </a:rPr>
                  <a:t>Student Relations</a:t>
                </a:r>
              </a:p>
            </p:txBody>
          </p:sp>
        </p:grp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 flipV="1">
              <a:off x="-2463577" y="5406911"/>
              <a:ext cx="163506" cy="14932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 flipV="1">
              <a:off x="-2459248" y="5699762"/>
              <a:ext cx="163506" cy="149326"/>
            </a:xfrm>
            <a:prstGeom prst="rect">
              <a:avLst/>
            </a:prstGeom>
            <a:solidFill>
              <a:srgbClr val="C4BD9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7226" name="TextBox 15"/>
            <p:cNvSpPr txBox="1">
              <a:spLocks noChangeArrowheads="1"/>
            </p:cNvSpPr>
            <p:nvPr/>
          </p:nvSpPr>
          <p:spPr bwMode="auto">
            <a:xfrm>
              <a:off x="-533372" y="5402293"/>
              <a:ext cx="1879623" cy="178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prstClr val="black"/>
                  </a:solidFill>
                </a:rPr>
                <a:t>Clarity of Expectations</a:t>
              </a:r>
            </a:p>
          </p:txBody>
        </p:sp>
        <p:sp>
          <p:nvSpPr>
            <p:cNvPr id="137227" name="TextBox 16"/>
            <p:cNvSpPr txBox="1">
              <a:spLocks noChangeArrowheads="1"/>
            </p:cNvSpPr>
            <p:nvPr/>
          </p:nvSpPr>
          <p:spPr bwMode="auto">
            <a:xfrm>
              <a:off x="433836" y="7585440"/>
              <a:ext cx="28836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prstClr val="black"/>
                  </a:solidFill>
                </a:rPr>
                <a:t>Fairness of Rules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 flipV="1">
            <a:off x="2362200" y="5943600"/>
            <a:ext cx="163512" cy="229134"/>
          </a:xfrm>
          <a:prstGeom prst="rect">
            <a:avLst/>
          </a:pr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 flipV="1">
            <a:off x="2358416" y="6406193"/>
            <a:ext cx="163512" cy="229134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2590800" y="6404961"/>
            <a:ext cx="155630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prstClr val="black"/>
                </a:solidFill>
              </a:rPr>
              <a:t>Fairness of Rules</a:t>
            </a:r>
          </a:p>
        </p:txBody>
      </p:sp>
      <p:sp>
        <p:nvSpPr>
          <p:cNvPr id="23" name="TextBox 15"/>
          <p:cNvSpPr txBox="1">
            <a:spLocks noChangeArrowheads="1"/>
          </p:cNvSpPr>
          <p:nvPr/>
        </p:nvSpPr>
        <p:spPr bwMode="auto">
          <a:xfrm>
            <a:off x="4648200" y="5895201"/>
            <a:ext cx="155630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prstClr val="black"/>
                </a:solidFill>
              </a:rPr>
              <a:t>School Safety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 flipV="1">
            <a:off x="4456454" y="6390321"/>
            <a:ext cx="163512" cy="22913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8" name="TextBox 15"/>
          <p:cNvSpPr txBox="1">
            <a:spLocks noChangeArrowheads="1"/>
          </p:cNvSpPr>
          <p:nvPr/>
        </p:nvSpPr>
        <p:spPr bwMode="auto">
          <a:xfrm>
            <a:off x="4648200" y="6383492"/>
            <a:ext cx="245673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prstClr val="black"/>
                </a:solidFill>
              </a:rPr>
              <a:t>Teacher-Home Communication</a:t>
            </a:r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6553200" y="5943600"/>
            <a:ext cx="21336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FF0000"/>
                </a:solidFill>
              </a:rPr>
              <a:t>Total School Climate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52400"/>
            <a:ext cx="852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Grade Level Differences: Home Survey 2016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42"/>
          <a:stretch/>
        </p:blipFill>
        <p:spPr bwMode="auto">
          <a:xfrm>
            <a:off x="618220" y="737175"/>
            <a:ext cx="7839980" cy="4946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459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905265"/>
              </p:ext>
            </p:extLst>
          </p:nvPr>
        </p:nvGraphicFramePr>
        <p:xfrm>
          <a:off x="304800" y="243840"/>
          <a:ext cx="8534400" cy="5181600"/>
        </p:xfrm>
        <a:graphic>
          <a:graphicData uri="http://schemas.openxmlformats.org/drawingml/2006/table">
            <a:tbl>
              <a:tblPr/>
              <a:tblGrid>
                <a:gridCol w="5414404"/>
                <a:gridCol w="1067629"/>
                <a:gridCol w="991370"/>
                <a:gridCol w="1060997"/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home scores </a:t>
                      </a:r>
                      <a:b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</a:b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(Part I: School Climate)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Agreed or Agreed a lot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Teacher-Student Relations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7. Teachers care about their students.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97.6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92.6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84.8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Student–Student Relations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11. Students are friendly with each other.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89.8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74.8</a:t>
                      </a:r>
                      <a:endParaRPr lang="en-US" sz="20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71.9</a:t>
                      </a:r>
                      <a:endParaRPr lang="en-US" sz="20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Clarity of Expectations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10. Students know how they are expected to act.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98.0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94.9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91.3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Teacher-Home Communication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24. Teachers work closely with parents to help students when they have problems.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93.9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85.3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77.5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841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937584"/>
              </p:ext>
            </p:extLst>
          </p:nvPr>
        </p:nvGraphicFramePr>
        <p:xfrm>
          <a:off x="339634" y="381000"/>
          <a:ext cx="8382000" cy="4480560"/>
        </p:xfrm>
        <a:graphic>
          <a:graphicData uri="http://schemas.openxmlformats.org/drawingml/2006/table">
            <a:tbl>
              <a:tblPr/>
              <a:tblGrid>
                <a:gridCol w="5317718"/>
                <a:gridCol w="1048564"/>
                <a:gridCol w="973667"/>
                <a:gridCol w="1042051"/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home scores </a:t>
                      </a:r>
                      <a:b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</a:b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(Part I: School Climate)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Agreed or Agreed a lot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 Safety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13. Students feel safe.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95.8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82.3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78.9</a:t>
                      </a:r>
                      <a:endParaRPr lang="en-US" sz="20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Fairness of Rules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18. The school’s Code of Conduct is fair.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97.3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93.1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</a:rPr>
                        <a:t>89.0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Parent Satisfaction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9. I am satisfied with the education students get in this school.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93.1</a:t>
                      </a:r>
                      <a:endParaRPr lang="en-US" sz="20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87.4</a:t>
                      </a:r>
                      <a:endParaRPr lang="en-US" sz="20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81.0</a:t>
                      </a:r>
                      <a:endParaRPr lang="en-US" sz="20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011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>
          <a:xfrm>
            <a:off x="368595" y="1676400"/>
            <a:ext cx="8458200" cy="2895600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Part II</a:t>
            </a:r>
            <a:r>
              <a:rPr lang="en-US" sz="5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: </a:t>
            </a:r>
            <a:r>
              <a:rPr lang="en-US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Techniques</a:t>
            </a:r>
            <a:br>
              <a:rPr lang="en-US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5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/>
            </a:r>
            <a:br>
              <a:rPr lang="en-US" sz="5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r>
              <a:rPr lang="en-US" sz="4800" dirty="0">
                <a:solidFill>
                  <a:schemeClr val="accent4"/>
                </a:solidFill>
                <a:latin typeface="Tw Cen MT" panose="020B0602020104020603" pitchFamily="34" charset="0"/>
              </a:rPr>
              <a:t>Positive, Punitive and </a:t>
            </a:r>
            <a:br>
              <a:rPr lang="en-US" sz="4800" dirty="0">
                <a:solidFill>
                  <a:schemeClr val="accent4"/>
                </a:solidFill>
                <a:latin typeface="Tw Cen MT" panose="020B0602020104020603" pitchFamily="34" charset="0"/>
              </a:rPr>
            </a:br>
            <a:r>
              <a:rPr lang="en-US" sz="4800" dirty="0">
                <a:solidFill>
                  <a:schemeClr val="accent4"/>
                </a:solidFill>
                <a:latin typeface="Tw Cen MT" panose="020B0602020104020603" pitchFamily="34" charset="0"/>
              </a:rPr>
              <a:t>Social-Emotional Learning </a:t>
            </a:r>
            <a:r>
              <a:rPr lang="en-US" sz="4800" dirty="0" smtClean="0">
                <a:solidFill>
                  <a:schemeClr val="accent4"/>
                </a:solidFill>
                <a:latin typeface="Tw Cen MT" panose="020B0602020104020603" pitchFamily="34" charset="0"/>
              </a:rPr>
              <a:t>Techniques</a:t>
            </a:r>
            <a:br>
              <a:rPr lang="en-US" sz="4800" dirty="0" smtClean="0">
                <a:solidFill>
                  <a:schemeClr val="accent4"/>
                </a:solidFill>
                <a:latin typeface="Tw Cen MT" panose="020B0602020104020603" pitchFamily="34" charset="0"/>
              </a:rPr>
            </a:br>
            <a:r>
              <a:rPr lang="en-US" sz="4800" dirty="0">
                <a:solidFill>
                  <a:schemeClr val="accent4"/>
                </a:solidFill>
                <a:latin typeface="Tw Cen MT" panose="020B0602020104020603" pitchFamily="34" charset="0"/>
              </a:rPr>
              <a:t/>
            </a:r>
            <a:br>
              <a:rPr lang="en-US" sz="4800" dirty="0">
                <a:solidFill>
                  <a:schemeClr val="accent4"/>
                </a:solidFill>
                <a:latin typeface="Tw Cen MT" panose="020B0602020104020603" pitchFamily="34" charset="0"/>
              </a:rPr>
            </a:br>
            <a:r>
              <a:rPr lang="en-US" sz="4800" dirty="0">
                <a:solidFill>
                  <a:schemeClr val="accent4"/>
                </a:solidFill>
                <a:latin typeface="Tw Cen MT" panose="020B0602020104020603" pitchFamily="34" charset="0"/>
              </a:rPr>
              <a:t>Student</a:t>
            </a:r>
            <a:r>
              <a:rPr lang="en-US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 Responses</a:t>
            </a:r>
            <a:endParaRPr lang="en-US" sz="4800" dirty="0" smtClean="0">
              <a:solidFill>
                <a:schemeClr val="accent4"/>
              </a:solidFill>
              <a:latin typeface="Tw Cen MT" panose="020B06020201040206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7315186" y="2302538"/>
            <a:ext cx="2438412" cy="2554545"/>
            <a:chOff x="9996454" y="2594056"/>
            <a:chExt cx="3314873" cy="2554555"/>
          </a:xfrm>
        </p:grpSpPr>
        <p:sp>
          <p:nvSpPr>
            <p:cNvPr id="4" name="TextBox 9"/>
            <p:cNvSpPr txBox="1">
              <a:spLocks noChangeArrowheads="1"/>
            </p:cNvSpPr>
            <p:nvPr/>
          </p:nvSpPr>
          <p:spPr bwMode="auto">
            <a:xfrm>
              <a:off x="10307239" y="2594056"/>
              <a:ext cx="3004088" cy="2554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 smtClean="0">
                  <a:solidFill>
                    <a:srgbClr val="000000"/>
                  </a:solidFill>
                  <a:latin typeface="Tw Cen MT" panose="020B0602020104020603" pitchFamily="34" charset="0"/>
                </a:rPr>
                <a:t>Positive </a:t>
              </a:r>
            </a:p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 smtClean="0">
                  <a:solidFill>
                    <a:srgbClr val="000000"/>
                  </a:solidFill>
                  <a:latin typeface="Tw Cen MT" panose="020B0602020104020603" pitchFamily="34" charset="0"/>
                </a:rPr>
                <a:t>Techniques          </a:t>
              </a:r>
            </a:p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sz="2000" dirty="0" smtClean="0">
                <a:solidFill>
                  <a:srgbClr val="000000"/>
                </a:solidFill>
                <a:latin typeface="Tw Cen MT" panose="020B0602020104020603" pitchFamily="34" charset="0"/>
              </a:endParaRPr>
            </a:p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 smtClean="0">
                  <a:solidFill>
                    <a:srgbClr val="000000"/>
                  </a:solidFill>
                  <a:latin typeface="Tw Cen MT" panose="020B0602020104020603" pitchFamily="34" charset="0"/>
                </a:rPr>
                <a:t>Punitive </a:t>
              </a:r>
            </a:p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 smtClean="0">
                  <a:solidFill>
                    <a:srgbClr val="000000"/>
                  </a:solidFill>
                  <a:latin typeface="Tw Cen MT" panose="020B0602020104020603" pitchFamily="34" charset="0"/>
                </a:rPr>
                <a:t>Techniques          </a:t>
              </a:r>
            </a:p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sz="2000" dirty="0">
                <a:solidFill>
                  <a:srgbClr val="000000"/>
                </a:solidFill>
                <a:latin typeface="Tw Cen MT" panose="020B0602020104020603" pitchFamily="34" charset="0"/>
              </a:endParaRPr>
            </a:p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 smtClean="0">
                  <a:solidFill>
                    <a:srgbClr val="000000"/>
                  </a:solidFill>
                  <a:latin typeface="Tw Cen MT" panose="020B0602020104020603" pitchFamily="34" charset="0"/>
                </a:rPr>
                <a:t>SEL </a:t>
              </a:r>
            </a:p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 smtClean="0">
                  <a:solidFill>
                    <a:srgbClr val="000000"/>
                  </a:solidFill>
                  <a:latin typeface="Tw Cen MT" panose="020B0602020104020603" pitchFamily="34" charset="0"/>
                </a:rPr>
                <a:t>Techniques</a:t>
              </a:r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 flipV="1">
              <a:off x="9996454" y="2729919"/>
              <a:ext cx="279334" cy="254904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 flipV="1">
              <a:off x="9996455" y="4604321"/>
              <a:ext cx="279333" cy="25761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7" name="Rectangle 6"/>
          <p:cNvSpPr>
            <a:spLocks noChangeArrowheads="1"/>
          </p:cNvSpPr>
          <p:nvPr/>
        </p:nvSpPr>
        <p:spPr bwMode="auto">
          <a:xfrm flipV="1">
            <a:off x="7331790" y="3417114"/>
            <a:ext cx="205477" cy="254903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6386" y="436531"/>
            <a:ext cx="852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Disciplinary Techniques by Student Grade Level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86"/>
          <a:stretch/>
        </p:blipFill>
        <p:spPr bwMode="auto">
          <a:xfrm>
            <a:off x="152400" y="1142999"/>
            <a:ext cx="7010400" cy="5509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405940"/>
              </p:ext>
            </p:extLst>
          </p:nvPr>
        </p:nvGraphicFramePr>
        <p:xfrm>
          <a:off x="228601" y="152400"/>
          <a:ext cx="8534400" cy="6575425"/>
        </p:xfrm>
        <a:graphic>
          <a:graphicData uri="http://schemas.openxmlformats.org/drawingml/2006/table">
            <a:tbl>
              <a:tblPr/>
              <a:tblGrid>
                <a:gridCol w="5562599"/>
                <a:gridCol w="956083"/>
                <a:gridCol w="973667"/>
                <a:gridCol w="1042051"/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student scores </a:t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</a:b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(Part II: Techniques)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Agreed or Agreed a lot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Use of Positive Behavioral Techniques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2. Students are praised often.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5. Students are often given rewards for being good.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82.8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82.3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58.2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57.0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42.5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34.0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Use of Punitive Techniques*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4. Students are often sent out of class for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 breaking rules.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13. Students are punished too much for minor  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things.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53.0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34.8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71.2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62.4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Use of SEL Techniques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3. Students are taught to feel responsible for how they act.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12. Students are taught how to solve conflicts with others.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90.8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86.9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82.4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63.8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76.6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50.4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5562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* = A high score on this subscale is negative because items are negatively worded.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881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4"/>
          <p:cNvSpPr>
            <a:spLocks noGrp="1"/>
          </p:cNvSpPr>
          <p:nvPr>
            <p:ph type="title"/>
          </p:nvPr>
        </p:nvSpPr>
        <p:spPr>
          <a:xfrm>
            <a:off x="536212" y="1881242"/>
            <a:ext cx="8042276" cy="1336956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w Cen MT" panose="020B0602020104020603" pitchFamily="34" charset="0"/>
              </a:rPr>
              <a:t>Part II: Techniques </a:t>
            </a:r>
            <a:r>
              <a:rPr lang="en-US" sz="2000" b="1" dirty="0" smtClean="0">
                <a:latin typeface="Tw Cen MT" panose="020B0602020104020603" pitchFamily="34" charset="0"/>
              </a:rPr>
              <a:t> </a:t>
            </a:r>
            <a:r>
              <a:rPr lang="en-US" sz="4800" b="1" dirty="0" smtClean="0">
                <a:latin typeface="Tw Cen MT" panose="020B0602020104020603" pitchFamily="34" charset="0"/>
              </a:rPr>
              <a:t/>
            </a:r>
            <a:br>
              <a:rPr lang="en-US" sz="4800" b="1" dirty="0" smtClean="0">
                <a:latin typeface="Tw Cen MT" panose="020B0602020104020603" pitchFamily="34" charset="0"/>
              </a:rPr>
            </a:br>
            <a:r>
              <a:rPr lang="en-US" sz="4800" dirty="0" smtClean="0">
                <a:solidFill>
                  <a:schemeClr val="accent4"/>
                </a:solidFill>
                <a:latin typeface="Tw Cen MT" panose="020B0602020104020603" pitchFamily="34" charset="0"/>
              </a:rPr>
              <a:t>Teacher/Staff</a:t>
            </a:r>
            <a:r>
              <a:rPr lang="en-US" sz="4800" b="1" dirty="0" smtClean="0">
                <a:latin typeface="Tw Cen MT" panose="020B0602020104020603" pitchFamily="34" charset="0"/>
              </a:rPr>
              <a:t> Results</a:t>
            </a:r>
          </a:p>
        </p:txBody>
      </p:sp>
    </p:spTree>
    <p:extLst>
      <p:ext uri="{BB962C8B-B14F-4D97-AF65-F5344CB8AC3E}">
        <p14:creationId xmlns:p14="http://schemas.microsoft.com/office/powerpoint/2010/main" val="53946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313" name="Group 13"/>
          <p:cNvGrpSpPr>
            <a:grpSpLocks/>
          </p:cNvGrpSpPr>
          <p:nvPr/>
        </p:nvGrpSpPr>
        <p:grpSpPr bwMode="auto">
          <a:xfrm>
            <a:off x="7315186" y="2302538"/>
            <a:ext cx="2438412" cy="2554545"/>
            <a:chOff x="9996454" y="2594056"/>
            <a:chExt cx="3314873" cy="2554555"/>
          </a:xfrm>
        </p:grpSpPr>
        <p:sp>
          <p:nvSpPr>
            <p:cNvPr id="141315" name="TextBox 9"/>
            <p:cNvSpPr txBox="1">
              <a:spLocks noChangeArrowheads="1"/>
            </p:cNvSpPr>
            <p:nvPr/>
          </p:nvSpPr>
          <p:spPr bwMode="auto">
            <a:xfrm>
              <a:off x="10307239" y="2594056"/>
              <a:ext cx="3004088" cy="2554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 smtClean="0">
                  <a:solidFill>
                    <a:srgbClr val="000000"/>
                  </a:solidFill>
                  <a:latin typeface="Tw Cen MT" panose="020B0602020104020603" pitchFamily="34" charset="0"/>
                </a:rPr>
                <a:t>Positive </a:t>
              </a:r>
            </a:p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 smtClean="0">
                  <a:solidFill>
                    <a:srgbClr val="000000"/>
                  </a:solidFill>
                  <a:latin typeface="Tw Cen MT" panose="020B0602020104020603" pitchFamily="34" charset="0"/>
                </a:rPr>
                <a:t>Techniques          </a:t>
              </a:r>
            </a:p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sz="2000" dirty="0" smtClean="0">
                <a:solidFill>
                  <a:srgbClr val="000000"/>
                </a:solidFill>
                <a:latin typeface="Tw Cen MT" panose="020B0602020104020603" pitchFamily="34" charset="0"/>
              </a:endParaRPr>
            </a:p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 smtClean="0">
                  <a:solidFill>
                    <a:srgbClr val="000000"/>
                  </a:solidFill>
                  <a:latin typeface="Tw Cen MT" panose="020B0602020104020603" pitchFamily="34" charset="0"/>
                </a:rPr>
                <a:t>Punitive </a:t>
              </a:r>
            </a:p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 smtClean="0">
                  <a:solidFill>
                    <a:srgbClr val="000000"/>
                  </a:solidFill>
                  <a:latin typeface="Tw Cen MT" panose="020B0602020104020603" pitchFamily="34" charset="0"/>
                </a:rPr>
                <a:t>Techniques          </a:t>
              </a:r>
            </a:p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sz="2000" dirty="0">
                <a:solidFill>
                  <a:srgbClr val="000000"/>
                </a:solidFill>
                <a:latin typeface="Tw Cen MT" panose="020B0602020104020603" pitchFamily="34" charset="0"/>
              </a:endParaRPr>
            </a:p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 smtClean="0">
                  <a:solidFill>
                    <a:srgbClr val="000000"/>
                  </a:solidFill>
                  <a:latin typeface="Tw Cen MT" panose="020B0602020104020603" pitchFamily="34" charset="0"/>
                </a:rPr>
                <a:t>SEL </a:t>
              </a:r>
            </a:p>
            <a:p>
              <a:pPr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 smtClean="0">
                  <a:solidFill>
                    <a:srgbClr val="000000"/>
                  </a:solidFill>
                  <a:latin typeface="Tw Cen MT" panose="020B0602020104020603" pitchFamily="34" charset="0"/>
                </a:rPr>
                <a:t>Techniques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 flipV="1">
              <a:off x="9996454" y="2729919"/>
              <a:ext cx="279334" cy="254904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 flipV="1">
              <a:off x="9996455" y="4604321"/>
              <a:ext cx="279333" cy="25761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99731" y="5867400"/>
            <a:ext cx="8839365" cy="12954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sz="2400" dirty="0" smtClean="0">
                <a:solidFill>
                  <a:schemeClr val="tx1"/>
                </a:solidFill>
                <a:latin typeface="Tw Cen MT" panose="020B0602020104020603" pitchFamily="34" charset="0"/>
                <a:cs typeface="Arial" pitchFamily="34" charset="0"/>
              </a:rPr>
              <a:t>In contrast to reports of students, teachers/staff consistently report low use of punitive techniques and high use of positive and SEL techniques.</a:t>
            </a:r>
          </a:p>
          <a:p>
            <a:pPr>
              <a:buFont typeface="Wingdings" pitchFamily="2" charset="2"/>
              <a:buChar char="n"/>
            </a:pPr>
            <a:endParaRPr lang="en-US" sz="3600" dirty="0" smtClean="0">
              <a:latin typeface="Tw Cen MT" panose="020B0602020104020603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" y="152400"/>
            <a:ext cx="852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Disciplinary Techniques by Teacher Grade Level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 flipV="1">
            <a:off x="7331790" y="3417114"/>
            <a:ext cx="205477" cy="254903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3" t="6448"/>
          <a:stretch/>
        </p:blipFill>
        <p:spPr bwMode="auto">
          <a:xfrm>
            <a:off x="404036" y="838201"/>
            <a:ext cx="6682563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565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037791"/>
              </p:ext>
            </p:extLst>
          </p:nvPr>
        </p:nvGraphicFramePr>
        <p:xfrm>
          <a:off x="228601" y="381000"/>
          <a:ext cx="8534400" cy="5965825"/>
        </p:xfrm>
        <a:graphic>
          <a:graphicData uri="http://schemas.openxmlformats.org/drawingml/2006/table">
            <a:tbl>
              <a:tblPr/>
              <a:tblGrid>
                <a:gridCol w="5562599"/>
                <a:gridCol w="956083"/>
                <a:gridCol w="973667"/>
                <a:gridCol w="1042051"/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staff/teacher scores </a:t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</a:b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(Part II: Techniques)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Agreed or Agreed a lot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Use of Positive Behavioral Techniques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2. Students are praised often.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11. Classes get rewards for good behavior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96.8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90.3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75.2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80.2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49.9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Use of Punitive Techniques*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7. Students are often yelled at by adults.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10. Many students are sent to the office  for breaking rules.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14.9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16.1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25.2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13.4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32.4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Use of SEL Techniques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3. Students are taught to feel responsible for how they act.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15. Students are taught they should care about how others feel.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91.6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95.3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79.6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78.3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69.7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72.1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5562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* = A high score on this subscale is negative because items are negatively worded.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536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67000"/>
            <a:ext cx="7772400" cy="1470025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Part </a:t>
            </a: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III: Bullying</a:t>
            </a:r>
            <a:r>
              <a:rPr lang="en-US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/>
            </a:r>
            <a:br>
              <a:rPr lang="en-US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r>
              <a:rPr lang="en-US" sz="4800" dirty="0">
                <a:solidFill>
                  <a:schemeClr val="accent4"/>
                </a:solidFill>
                <a:latin typeface="Tw Cen MT" panose="020B0602020104020603" pitchFamily="34" charset="0"/>
              </a:rPr>
              <a:t>Student</a:t>
            </a:r>
            <a:r>
              <a:rPr lang="en-US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 Results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86052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199" y="6172200"/>
            <a:ext cx="3352801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School Climate Workshop, 5/23/12</a:t>
            </a:r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158011"/>
              </p:ext>
            </p:extLst>
          </p:nvPr>
        </p:nvGraphicFramePr>
        <p:xfrm>
          <a:off x="152400" y="-1711"/>
          <a:ext cx="8762999" cy="685800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533525"/>
                <a:gridCol w="1679575"/>
                <a:gridCol w="1752600"/>
                <a:gridCol w="1825625"/>
                <a:gridCol w="1971674"/>
              </a:tblGrid>
              <a:tr h="452121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2016 Survey Sample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21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E3E5C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E3E5C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Student Survey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Teacher Survey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Home Survey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18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Elementary    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79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82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79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9183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E3E5C"/>
                        </a:solidFill>
                        <a:effectLst/>
                        <a:latin typeface="Perpetu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Respondents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16941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2942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12119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918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Middle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26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27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27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183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E3E5C"/>
                        </a:solidFill>
                        <a:effectLst/>
                        <a:latin typeface="Perpetu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Respondents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13601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1250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3409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18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High</a:t>
                      </a:r>
                      <a:endParaRPr kumimoji="0" lang="en-US" sz="2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kumimoji="0" 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20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21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21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9353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E3E5C"/>
                        </a:solidFill>
                        <a:effectLst/>
                        <a:latin typeface="Perpetu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Respondents</a:t>
                      </a:r>
                      <a:endParaRPr kumimoji="0" 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9139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1163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996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918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Alternative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183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Respondents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198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78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56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18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Special </a:t>
                      </a:r>
                      <a:endParaRPr kumimoji="0" lang="en-US" sz="2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kumimoji="0" 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2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6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6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9183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E3E5C"/>
                        </a:solidFill>
                        <a:effectLst/>
                        <a:latin typeface="Perpetu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Respondents</a:t>
                      </a:r>
                      <a:endParaRPr kumimoji="0" 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74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340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188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918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Early            Childhood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N/A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183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E3E5C"/>
                        </a:solidFill>
                        <a:effectLst/>
                        <a:latin typeface="Perpetu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Respondents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N/A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235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591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18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Other </a:t>
                      </a:r>
                      <a:endParaRPr kumimoji="0" lang="en-US" sz="2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kumimoji="0" 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4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5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4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9183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w Cen MT" panose="020B0602020104020603" pitchFamily="34" charset="0"/>
                        </a:rPr>
                        <a:t>Respondents</a:t>
                      </a:r>
                      <a:endParaRPr kumimoji="0" 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2699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182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255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918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42,652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6,190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  <a:cs typeface="+mn-cs"/>
                        </a:rPr>
                        <a:t>17,614</a:t>
                      </a:r>
                    </a:p>
                  </a:txBody>
                  <a:tcPr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Bullying Scale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3971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defTabSz="457200" eaLnBrk="0" fontAlgn="base" hangingPunct="0">
              <a:spcAft>
                <a:spcPct val="0"/>
              </a:spcAft>
              <a:buClr>
                <a:schemeClr val="accent4"/>
              </a:buClr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Students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asked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to respond to 12 statements about the extent to which he/she was bullied, including: </a:t>
            </a:r>
          </a:p>
          <a:p>
            <a:pPr lvl="1" defTabSz="457200" eaLnBrk="0" fontAlgn="base" hangingPunct="0">
              <a:spcAft>
                <a:spcPct val="0"/>
              </a:spcAft>
              <a:buClr>
                <a:schemeClr val="accent4"/>
              </a:buClr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ＭＳ Ｐゴシック" pitchFamily="34" charset="-128"/>
              </a:rPr>
              <a:t>4 physical statements</a:t>
            </a:r>
          </a:p>
          <a:p>
            <a:pPr lvl="1" defTabSz="457200" eaLnBrk="0" fontAlgn="base" hangingPunct="0">
              <a:spcAft>
                <a:spcPct val="0"/>
              </a:spcAft>
              <a:buClr>
                <a:schemeClr val="accent4"/>
              </a:buClr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ＭＳ Ｐゴシック" pitchFamily="34" charset="-128"/>
              </a:rPr>
              <a:t>4 verbal statements</a:t>
            </a:r>
          </a:p>
          <a:p>
            <a:pPr lvl="1" defTabSz="457200" eaLnBrk="0" fontAlgn="base" hangingPunct="0">
              <a:spcAft>
                <a:spcPct val="0"/>
              </a:spcAft>
              <a:buClr>
                <a:schemeClr val="accent4"/>
              </a:buClr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ＭＳ Ｐゴシック" pitchFamily="34" charset="-128"/>
              </a:rPr>
              <a:t>4 social bullying statements</a:t>
            </a:r>
          </a:p>
          <a:p>
            <a:pPr defTabSz="457200" eaLnBrk="0" fontAlgn="base" hangingPunct="0">
              <a:spcAft>
                <a:spcPct val="0"/>
              </a:spcAft>
              <a:buClr>
                <a:schemeClr val="accent4"/>
              </a:buClr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Students in grades 6-12 also given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4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statements about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cyber bullying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marL="342900" lvl="0" indent="-342900" defTabSz="457200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defTabSz="457200" eaLnBrk="0" fontAlgn="base" hangingPunct="0">
              <a:spcAft>
                <a:spcPct val="0"/>
              </a:spcAft>
              <a:buClr>
                <a:schemeClr val="accent4"/>
              </a:buClr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Students responded on a 6-point scale:</a:t>
            </a:r>
          </a:p>
          <a:p>
            <a:pPr defTabSz="457200" eaLnBrk="0" fontAlgn="base" hangingPunct="0">
              <a:spcAft>
                <a:spcPct val="0"/>
              </a:spcAft>
              <a:buClr>
                <a:schemeClr val="accent4"/>
              </a:buClr>
            </a:pPr>
            <a:endParaRPr lang="en-US" altLang="ja-JP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marL="400050" lvl="1" indent="0" defTabSz="457200" eaLnBrk="0" fontAlgn="base" hangingPunct="0">
              <a:spcAft>
                <a:spcPct val="0"/>
              </a:spcAft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1 = Never</a:t>
            </a:r>
          </a:p>
          <a:p>
            <a:pPr marL="400050" lvl="1" indent="0" defTabSz="457200" eaLnBrk="0" fontAlgn="base" hangingPunct="0">
              <a:spcAft>
                <a:spcPct val="0"/>
              </a:spcAft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2 = Less than once a month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	</a:t>
            </a:r>
          </a:p>
          <a:p>
            <a:pPr marL="400050" lvl="1" indent="0" defTabSz="457200" eaLnBrk="0" fontAlgn="base" hangingPunct="0">
              <a:spcAft>
                <a:spcPct val="0"/>
              </a:spcAft>
              <a:buNone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3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= Once or twice a month</a:t>
            </a:r>
          </a:p>
          <a:p>
            <a:pPr marL="400050" lvl="1" indent="0" defTabSz="457200" eaLnBrk="0" fontAlgn="base" hangingPunct="0">
              <a:spcAft>
                <a:spcPct val="0"/>
              </a:spcAft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4 = Once a week</a:t>
            </a:r>
          </a:p>
          <a:p>
            <a:pPr marL="400050" lvl="1" indent="0" defTabSz="457200" eaLnBrk="0" fontAlgn="base" hangingPunct="0">
              <a:spcAft>
                <a:spcPct val="0"/>
              </a:spcAft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5 = Several times a month</a:t>
            </a:r>
          </a:p>
          <a:p>
            <a:pPr marL="400050" lvl="1" indent="0" defTabSz="457200" eaLnBrk="0" fontAlgn="base" hangingPunct="0">
              <a:spcAft>
                <a:spcPct val="0"/>
              </a:spcAft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6 = Every day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Bullying by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 Grade Level</a:t>
            </a:r>
            <a:b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0" y="2464130"/>
            <a:ext cx="304800" cy="304800"/>
          </a:xfrm>
          <a:prstGeom prst="rect">
            <a:avLst/>
          </a:prstGeom>
          <a:solidFill>
            <a:srgbClr val="800080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00" y="3352800"/>
            <a:ext cx="304800" cy="304800"/>
          </a:xfrm>
          <a:prstGeom prst="rect">
            <a:avLst/>
          </a:prstGeom>
          <a:solidFill>
            <a:srgbClr val="009999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00" y="4191000"/>
            <a:ext cx="304800" cy="304800"/>
          </a:xfrm>
          <a:prstGeom prst="rect">
            <a:avLst/>
          </a:prstGeom>
          <a:solidFill>
            <a:srgbClr val="FFFF66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01000" y="2257216"/>
            <a:ext cx="1143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w Cen MT" panose="020B0602020104020603" pitchFamily="34" charset="0"/>
              </a:rPr>
              <a:t>Verbal Bullying</a:t>
            </a:r>
          </a:p>
          <a:p>
            <a:endParaRPr lang="en-US" sz="1600" b="1" dirty="0">
              <a:latin typeface="Tw Cen MT" panose="020B0602020104020603" pitchFamily="34" charset="0"/>
            </a:endParaRPr>
          </a:p>
          <a:p>
            <a:endParaRPr lang="en-US" sz="1600" b="1" dirty="0" smtClean="0">
              <a:latin typeface="Tw Cen MT" panose="020B0602020104020603" pitchFamily="34" charset="0"/>
            </a:endParaRPr>
          </a:p>
          <a:p>
            <a:r>
              <a:rPr lang="en-US" sz="1600" b="1" dirty="0" smtClean="0">
                <a:latin typeface="Tw Cen MT" panose="020B0602020104020603" pitchFamily="34" charset="0"/>
              </a:rPr>
              <a:t>Physical Bullying</a:t>
            </a:r>
          </a:p>
          <a:p>
            <a:endParaRPr lang="en-US" sz="1600" b="1" dirty="0" smtClean="0">
              <a:latin typeface="Tw Cen MT" panose="020B0602020104020603" pitchFamily="34" charset="0"/>
            </a:endParaRPr>
          </a:p>
          <a:p>
            <a:r>
              <a:rPr lang="en-US" sz="1600" b="1" dirty="0" smtClean="0">
                <a:latin typeface="Tw Cen MT" panose="020B0602020104020603" pitchFamily="34" charset="0"/>
              </a:rPr>
              <a:t>Social/</a:t>
            </a:r>
          </a:p>
          <a:p>
            <a:r>
              <a:rPr lang="en-US" sz="1600" b="1" dirty="0" smtClean="0">
                <a:latin typeface="Tw Cen MT" panose="020B0602020104020603" pitchFamily="34" charset="0"/>
              </a:rPr>
              <a:t>Relational Bullying</a:t>
            </a:r>
            <a:endParaRPr lang="en-US" sz="1600" b="1" dirty="0">
              <a:latin typeface="Tw Cen MT" panose="020B0602020104020603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15"/>
          <a:stretch/>
        </p:blipFill>
        <p:spPr bwMode="auto">
          <a:xfrm>
            <a:off x="152400" y="1066800"/>
            <a:ext cx="7315200" cy="556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355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Bullying by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 Grade Level</a:t>
            </a:r>
            <a:b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0" y="2464130"/>
            <a:ext cx="304800" cy="304800"/>
          </a:xfrm>
          <a:prstGeom prst="rect">
            <a:avLst/>
          </a:prstGeom>
          <a:solidFill>
            <a:srgbClr val="800080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00" y="3352800"/>
            <a:ext cx="304800" cy="304800"/>
          </a:xfrm>
          <a:prstGeom prst="rect">
            <a:avLst/>
          </a:prstGeom>
          <a:solidFill>
            <a:srgbClr val="009999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00" y="4191000"/>
            <a:ext cx="304800" cy="304800"/>
          </a:xfrm>
          <a:prstGeom prst="rect">
            <a:avLst/>
          </a:prstGeom>
          <a:solidFill>
            <a:srgbClr val="FFFF66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01000" y="2257216"/>
            <a:ext cx="1143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w Cen MT" panose="020B0602020104020603" pitchFamily="34" charset="0"/>
              </a:rPr>
              <a:t>Verbal Bullying</a:t>
            </a:r>
          </a:p>
          <a:p>
            <a:endParaRPr lang="en-US" sz="1600" b="1" dirty="0">
              <a:latin typeface="Tw Cen MT" panose="020B0602020104020603" pitchFamily="34" charset="0"/>
            </a:endParaRPr>
          </a:p>
          <a:p>
            <a:endParaRPr lang="en-US" sz="1600" b="1" dirty="0" smtClean="0">
              <a:latin typeface="Tw Cen MT" panose="020B0602020104020603" pitchFamily="34" charset="0"/>
            </a:endParaRPr>
          </a:p>
          <a:p>
            <a:r>
              <a:rPr lang="en-US" sz="1600" b="1" dirty="0" smtClean="0">
                <a:latin typeface="Tw Cen MT" panose="020B0602020104020603" pitchFamily="34" charset="0"/>
              </a:rPr>
              <a:t>Physical Bullying</a:t>
            </a:r>
          </a:p>
          <a:p>
            <a:endParaRPr lang="en-US" sz="1600" b="1" dirty="0" smtClean="0">
              <a:latin typeface="Tw Cen MT" panose="020B0602020104020603" pitchFamily="34" charset="0"/>
            </a:endParaRPr>
          </a:p>
          <a:p>
            <a:r>
              <a:rPr lang="en-US" sz="1600" b="1" dirty="0" smtClean="0">
                <a:latin typeface="Tw Cen MT" panose="020B0602020104020603" pitchFamily="34" charset="0"/>
              </a:rPr>
              <a:t>Social/</a:t>
            </a:r>
          </a:p>
          <a:p>
            <a:r>
              <a:rPr lang="en-US" sz="1600" b="1" dirty="0" smtClean="0">
                <a:latin typeface="Tw Cen MT" panose="020B0602020104020603" pitchFamily="34" charset="0"/>
              </a:rPr>
              <a:t>Relational Bullying</a:t>
            </a:r>
          </a:p>
          <a:p>
            <a:endParaRPr lang="en-US" sz="1600" b="1" dirty="0" smtClean="0">
              <a:latin typeface="Tw Cen MT" panose="020B0602020104020603" pitchFamily="34" charset="0"/>
            </a:endParaRPr>
          </a:p>
          <a:p>
            <a:r>
              <a:rPr lang="en-US" sz="1600" b="1" dirty="0" smtClean="0">
                <a:latin typeface="Tw Cen MT" panose="020B0602020104020603" pitchFamily="34" charset="0"/>
              </a:rPr>
              <a:t>Cyber bullying</a:t>
            </a:r>
            <a:endParaRPr lang="en-US" sz="1600" b="1" dirty="0">
              <a:latin typeface="Tw Cen MT" panose="020B06020201040206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628906" y="5105400"/>
            <a:ext cx="304800" cy="304800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08"/>
          <a:stretch/>
        </p:blipFill>
        <p:spPr bwMode="auto">
          <a:xfrm>
            <a:off x="228600" y="990600"/>
            <a:ext cx="72390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702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639973"/>
              </p:ext>
            </p:extLst>
          </p:nvPr>
        </p:nvGraphicFramePr>
        <p:xfrm>
          <a:off x="228601" y="381000"/>
          <a:ext cx="8534400" cy="5798185"/>
        </p:xfrm>
        <a:graphic>
          <a:graphicData uri="http://schemas.openxmlformats.org/drawingml/2006/table">
            <a:tbl>
              <a:tblPr/>
              <a:tblGrid>
                <a:gridCol w="5562599"/>
                <a:gridCol w="956083"/>
                <a:gridCol w="973667"/>
                <a:gridCol w="1042051"/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student scores </a:t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</a:b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(Part III: Bullying*)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are bullied once a month or more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Verbal Bullying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4. A student said mean things to me.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28.2</a:t>
                      </a:r>
                      <a:endParaRPr lang="en-US" b="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27.4</a:t>
                      </a:r>
                      <a:endParaRPr lang="en-US" b="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22.4</a:t>
                      </a:r>
                      <a:endParaRPr lang="en-US" b="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Physical Bullying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5. I was hit or kicked and it hurt.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14.7</a:t>
                      </a:r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11.4</a:t>
                      </a:r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8.8</a:t>
                      </a:r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Social/Relational Bullying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6. A student told/got others not to like me.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17.1</a:t>
                      </a:r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15.8</a:t>
                      </a:r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14.5</a:t>
                      </a:r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Cyberbullying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14. A student 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sent me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a mean or hurtful message about me using email, text messaging, instant messaging, or similar electronic messaging.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N/A</a:t>
                      </a:r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2.1</a:t>
                      </a:r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2.8</a:t>
                      </a:r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5562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* = A high score on this subscale is negative because items are negatively worded.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38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67000"/>
            <a:ext cx="7772400" cy="1470025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Part </a:t>
            </a: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III: Bullying</a:t>
            </a:r>
            <a:r>
              <a:rPr lang="en-US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/>
            </a:r>
            <a:br>
              <a:rPr lang="en-US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r>
              <a:rPr lang="en-US" sz="4800" dirty="0" smtClean="0">
                <a:solidFill>
                  <a:schemeClr val="accent4"/>
                </a:solidFill>
                <a:latin typeface="Tw Cen MT" panose="020B0602020104020603" pitchFamily="34" charset="0"/>
              </a:rPr>
              <a:t>Home</a:t>
            </a:r>
            <a:r>
              <a:rPr lang="en-US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Results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81500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Bullying by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 Grade Level</a:t>
            </a:r>
            <a:b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0" y="2464130"/>
            <a:ext cx="304800" cy="304800"/>
          </a:xfrm>
          <a:prstGeom prst="rect">
            <a:avLst/>
          </a:prstGeom>
          <a:solidFill>
            <a:srgbClr val="800080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00" y="3352800"/>
            <a:ext cx="304800" cy="3048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00" y="4191000"/>
            <a:ext cx="304800" cy="304800"/>
          </a:xfrm>
          <a:prstGeom prst="rect">
            <a:avLst/>
          </a:prstGeom>
          <a:solidFill>
            <a:srgbClr val="FFFF66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01000" y="2257216"/>
            <a:ext cx="1143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w Cen MT" panose="020B0602020104020603" pitchFamily="34" charset="0"/>
              </a:rPr>
              <a:t>Verbal Bullying</a:t>
            </a:r>
          </a:p>
          <a:p>
            <a:endParaRPr lang="en-US" sz="1600" b="1" dirty="0">
              <a:latin typeface="Tw Cen MT" panose="020B0602020104020603" pitchFamily="34" charset="0"/>
            </a:endParaRPr>
          </a:p>
          <a:p>
            <a:endParaRPr lang="en-US" sz="1600" b="1" dirty="0" smtClean="0">
              <a:latin typeface="Tw Cen MT" panose="020B0602020104020603" pitchFamily="34" charset="0"/>
            </a:endParaRPr>
          </a:p>
          <a:p>
            <a:r>
              <a:rPr lang="en-US" sz="1600" b="1" dirty="0" smtClean="0">
                <a:latin typeface="Tw Cen MT" panose="020B0602020104020603" pitchFamily="34" charset="0"/>
              </a:rPr>
              <a:t>Physical Bullying</a:t>
            </a:r>
          </a:p>
          <a:p>
            <a:endParaRPr lang="en-US" sz="1600" b="1" dirty="0" smtClean="0">
              <a:latin typeface="Tw Cen MT" panose="020B0602020104020603" pitchFamily="34" charset="0"/>
            </a:endParaRPr>
          </a:p>
          <a:p>
            <a:r>
              <a:rPr lang="en-US" sz="1600" b="1" dirty="0" smtClean="0">
                <a:latin typeface="Tw Cen MT" panose="020B0602020104020603" pitchFamily="34" charset="0"/>
              </a:rPr>
              <a:t>Social/</a:t>
            </a:r>
          </a:p>
          <a:p>
            <a:r>
              <a:rPr lang="en-US" sz="1600" b="1" dirty="0" smtClean="0">
                <a:latin typeface="Tw Cen MT" panose="020B0602020104020603" pitchFamily="34" charset="0"/>
              </a:rPr>
              <a:t>Relational Bullying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1"/>
          <a:stretch/>
        </p:blipFill>
        <p:spPr bwMode="auto">
          <a:xfrm>
            <a:off x="228600" y="990600"/>
            <a:ext cx="7162800" cy="570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102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256760"/>
              </p:ext>
            </p:extLst>
          </p:nvPr>
        </p:nvGraphicFramePr>
        <p:xfrm>
          <a:off x="228601" y="914400"/>
          <a:ext cx="8534400" cy="4792345"/>
        </p:xfrm>
        <a:graphic>
          <a:graphicData uri="http://schemas.openxmlformats.org/drawingml/2006/table">
            <a:tbl>
              <a:tblPr/>
              <a:tblGrid>
                <a:gridCol w="5562599"/>
                <a:gridCol w="956083"/>
                <a:gridCol w="973667"/>
                <a:gridCol w="1042051"/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home scores </a:t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</a:b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(Part III: Bullying*)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are bullied once a month or more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Verbal Bullying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7. My child was called names he/she didn’t like.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11.7</a:t>
                      </a:r>
                      <a:endParaRPr lang="en-US" b="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15.4</a:t>
                      </a:r>
                      <a:endParaRPr lang="en-US" b="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</a:rPr>
                        <a:t>11.2</a:t>
                      </a:r>
                      <a:endParaRPr lang="en-US" b="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Physical Bullying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11. A student threatened to harm my child.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latin typeface="Tw Cen MT" panose="020B0602020104020603" pitchFamily="34" charset="0"/>
                        </a:rPr>
                        <a:t>3.8</a:t>
                      </a:r>
                      <a:endParaRPr lang="en-US" b="0" dirty="0"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latin typeface="Tw Cen MT" panose="020B0602020104020603" pitchFamily="34" charset="0"/>
                        </a:rPr>
                        <a:t>6.5</a:t>
                      </a:r>
                      <a:endParaRPr lang="en-US" b="0" dirty="0"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latin typeface="Tw Cen MT" panose="020B0602020104020603" pitchFamily="34" charset="0"/>
                        </a:rPr>
                        <a:t>6.0</a:t>
                      </a:r>
                      <a:endParaRPr lang="en-US" b="0" dirty="0"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Social/Relational Bullying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9. A student got others to say mean things about my child.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latin typeface="Tw Cen MT" panose="020B0602020104020603" pitchFamily="34" charset="0"/>
                        </a:rPr>
                        <a:t>6.6</a:t>
                      </a:r>
                      <a:endParaRPr lang="en-US" b="0" dirty="0"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latin typeface="Tw Cen MT" panose="020B0602020104020603" pitchFamily="34" charset="0"/>
                        </a:rPr>
                        <a:t>10.3</a:t>
                      </a:r>
                      <a:endParaRPr lang="en-US" b="0" dirty="0"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latin typeface="Tw Cen MT" panose="020B0602020104020603" pitchFamily="34" charset="0"/>
                        </a:rPr>
                        <a:t>8.6</a:t>
                      </a:r>
                      <a:endParaRPr lang="en-US" b="0" dirty="0"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5562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* = A high score on this subscale is negative because items are negatively worded.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930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4"/>
          <p:cNvSpPr>
            <a:spLocks noGrp="1"/>
          </p:cNvSpPr>
          <p:nvPr>
            <p:ph type="title"/>
          </p:nvPr>
        </p:nvSpPr>
        <p:spPr>
          <a:xfrm>
            <a:off x="536212" y="1881242"/>
            <a:ext cx="8042276" cy="1336956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Part </a:t>
            </a: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IV: Engagement </a:t>
            </a: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4800" b="1" dirty="0" smtClean="0">
                <a:latin typeface="Tw Cen MT" panose="020B0602020104020603" pitchFamily="34" charset="0"/>
              </a:rPr>
              <a:t/>
            </a:r>
            <a:br>
              <a:rPr lang="en-US" sz="4800" b="1" dirty="0" smtClean="0">
                <a:latin typeface="Tw Cen MT" panose="020B0602020104020603" pitchFamily="34" charset="0"/>
              </a:rPr>
            </a:br>
            <a:r>
              <a:rPr lang="en-US" sz="4800" dirty="0" smtClean="0">
                <a:solidFill>
                  <a:schemeClr val="accent4"/>
                </a:solidFill>
                <a:latin typeface="Tw Cen MT" panose="020B0602020104020603" pitchFamily="34" charset="0"/>
              </a:rPr>
              <a:t>Student</a:t>
            </a:r>
            <a:r>
              <a:rPr lang="en-US" sz="4800" b="1" dirty="0" smtClean="0">
                <a:latin typeface="Tw Cen MT" panose="020B0602020104020603" pitchFamily="34" charset="0"/>
              </a:rPr>
              <a:t> </a:t>
            </a: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105419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156612"/>
            <a:ext cx="8523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 Engagement </a:t>
            </a:r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Grade Level Differences: </a:t>
            </a:r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 Survey</a:t>
            </a: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 flipV="1">
            <a:off x="7086600" y="2115653"/>
            <a:ext cx="304800" cy="43171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 flipV="1">
            <a:off x="7086600" y="3895636"/>
            <a:ext cx="319530" cy="447764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67600" y="1959114"/>
            <a:ext cx="198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w Cen MT" panose="020B0602020104020603" pitchFamily="34" charset="0"/>
              </a:rPr>
              <a:t>Behavioral Engagement</a:t>
            </a:r>
            <a:endParaRPr lang="en-US" sz="2000" dirty="0">
              <a:latin typeface="Tw Cen MT" panose="020B0602020104020603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67600" y="3787914"/>
            <a:ext cx="198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w Cen MT" panose="020B0602020104020603" pitchFamily="34" charset="0"/>
              </a:rPr>
              <a:t>Emotional Engagement</a:t>
            </a:r>
            <a:endParaRPr lang="en-US" sz="2000" dirty="0">
              <a:latin typeface="Tw Cen MT" panose="020B0602020104020603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 flipV="1">
            <a:off x="7086600" y="2997285"/>
            <a:ext cx="304800" cy="431715"/>
          </a:xfrm>
          <a:prstGeom prst="rect">
            <a:avLst/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67600" y="2859199"/>
            <a:ext cx="198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w Cen MT" panose="020B0602020104020603" pitchFamily="34" charset="0"/>
              </a:rPr>
              <a:t>Cognitive Engagement</a:t>
            </a:r>
            <a:endParaRPr lang="en-US" sz="2000" dirty="0">
              <a:latin typeface="Tw Cen MT" panose="020B0602020104020603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56940"/>
            <a:ext cx="6629400" cy="5348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Straight Connector 3"/>
          <p:cNvCxnSpPr/>
          <p:nvPr/>
        </p:nvCxnSpPr>
        <p:spPr>
          <a:xfrm>
            <a:off x="990600" y="3429000"/>
            <a:ext cx="57912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804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472991"/>
              </p:ext>
            </p:extLst>
          </p:nvPr>
        </p:nvGraphicFramePr>
        <p:xfrm>
          <a:off x="304800" y="1143000"/>
          <a:ext cx="8534400" cy="4495800"/>
        </p:xfrm>
        <a:graphic>
          <a:graphicData uri="http://schemas.openxmlformats.org/drawingml/2006/table">
            <a:tbl>
              <a:tblPr/>
              <a:tblGrid>
                <a:gridCol w="5562599"/>
                <a:gridCol w="956083"/>
                <a:gridCol w="973667"/>
                <a:gridCol w="1042051"/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student scores </a:t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</a:b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(Part IV: Engagement 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Agreed or Agreed a lot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Behavioral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 1. I pay attention in class.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 4. I follow the rules at school.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94.0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95.4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92.7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92.2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93.2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92.9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Cognitive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2. I try my best in school.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5. I turn in my homework on time.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97.9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89.8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95.1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79.1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91.1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78.0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Emotional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 3. I feel happy in school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 9. I like students who go to this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86.5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71.0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79.8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63.5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545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w Cen MT" panose="020B0602020104020603" pitchFamily="34" charset="0"/>
              </a:rPr>
              <a:t>Delaware School Surveys Scales </a:t>
            </a:r>
            <a:br>
              <a:rPr lang="en-US" dirty="0" smtClean="0">
                <a:latin typeface="Tw Cen MT" panose="020B0602020104020603" pitchFamily="34" charset="0"/>
              </a:rPr>
            </a:br>
            <a:r>
              <a:rPr lang="en-US" dirty="0" smtClean="0">
                <a:latin typeface="Tw Cen MT" panose="020B0602020104020603" pitchFamily="34" charset="0"/>
              </a:rPr>
              <a:t>per Population</a:t>
            </a:r>
            <a:endParaRPr lang="en-US" dirty="0">
              <a:latin typeface="Tw Cen MT" panose="020B0602020104020603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010201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5469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4"/>
          <p:cNvSpPr>
            <a:spLocks noGrp="1"/>
          </p:cNvSpPr>
          <p:nvPr>
            <p:ph type="title"/>
          </p:nvPr>
        </p:nvSpPr>
        <p:spPr>
          <a:xfrm>
            <a:off x="536212" y="1881242"/>
            <a:ext cx="8042276" cy="1336956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Part </a:t>
            </a: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IV: Engagement </a:t>
            </a: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4800" b="1" dirty="0" smtClean="0">
                <a:latin typeface="Tw Cen MT" panose="020B0602020104020603" pitchFamily="34" charset="0"/>
              </a:rPr>
              <a:t/>
            </a:r>
            <a:br>
              <a:rPr lang="en-US" sz="4800" b="1" dirty="0" smtClean="0">
                <a:latin typeface="Tw Cen MT" panose="020B0602020104020603" pitchFamily="34" charset="0"/>
              </a:rPr>
            </a:br>
            <a:r>
              <a:rPr lang="en-US" sz="4800" dirty="0" smtClean="0">
                <a:solidFill>
                  <a:schemeClr val="accent4"/>
                </a:solidFill>
                <a:latin typeface="Tw Cen MT" panose="020B0602020104020603" pitchFamily="34" charset="0"/>
              </a:rPr>
              <a:t>Home</a:t>
            </a:r>
            <a:r>
              <a:rPr lang="en-US" sz="4800" b="1" dirty="0" smtClean="0">
                <a:latin typeface="Tw Cen MT" panose="020B0602020104020603" pitchFamily="34" charset="0"/>
              </a:rPr>
              <a:t> </a:t>
            </a: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109850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228600"/>
            <a:ext cx="8523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 Engagement Grade Level Differences: Home Survey</a:t>
            </a: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 flipV="1">
            <a:off x="7010400" y="2057400"/>
            <a:ext cx="304800" cy="43171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 flipV="1">
            <a:off x="6995670" y="2981236"/>
            <a:ext cx="319530" cy="447764"/>
          </a:xfrm>
          <a:prstGeom prst="rect">
            <a:avLst/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91400" y="1905000"/>
            <a:ext cx="198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w Cen MT" panose="020B0602020104020603" pitchFamily="34" charset="0"/>
              </a:rPr>
              <a:t>Behavioral Engagement</a:t>
            </a:r>
            <a:endParaRPr lang="en-US" sz="2000" dirty="0">
              <a:latin typeface="Tw Cen MT" panose="020B0602020104020603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391400" y="3698013"/>
            <a:ext cx="198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w Cen MT" panose="020B0602020104020603" pitchFamily="34" charset="0"/>
              </a:rPr>
              <a:t>Emotional Engagement</a:t>
            </a:r>
            <a:endParaRPr lang="en-US" sz="2000" dirty="0">
              <a:latin typeface="Tw Cen MT" panose="020B06020201040206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91400" y="2813838"/>
            <a:ext cx="198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w Cen MT" panose="020B0602020104020603" pitchFamily="34" charset="0"/>
              </a:rPr>
              <a:t>Cognitive Engagement</a:t>
            </a:r>
            <a:endParaRPr lang="en-US" sz="2000" dirty="0">
              <a:latin typeface="Tw Cen MT" panose="020B0602020104020603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 flipV="1">
            <a:off x="6995670" y="3810000"/>
            <a:ext cx="319530" cy="447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8" y="1514564"/>
            <a:ext cx="6553202" cy="5191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680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945212"/>
              </p:ext>
            </p:extLst>
          </p:nvPr>
        </p:nvGraphicFramePr>
        <p:xfrm>
          <a:off x="304800" y="1219200"/>
          <a:ext cx="8534400" cy="4495800"/>
        </p:xfrm>
        <a:graphic>
          <a:graphicData uri="http://schemas.openxmlformats.org/drawingml/2006/table">
            <a:tbl>
              <a:tblPr/>
              <a:tblGrid>
                <a:gridCol w="5562599"/>
                <a:gridCol w="956083"/>
                <a:gridCol w="973667"/>
                <a:gridCol w="1042051"/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home scores </a:t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</a:b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(Part IV: Engagement 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Agreed or Agreed a lot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Behavioral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4. My child follows the rules at school.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97.4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96.4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94.8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Cognitive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2. My child tries his/her best in school.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96.9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92.3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89.4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Emotional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  3. My child feels happy in this school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94.0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84.0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76.8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553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2286000"/>
            <a:ext cx="6705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prstClr val="black">
                    <a:lumMod val="65000"/>
                    <a:lumOff val="35000"/>
                  </a:prstClr>
                </a:solidFill>
                <a:latin typeface="Tw Cen MT" panose="020B0602020104020603" pitchFamily="34" charset="0"/>
                <a:ea typeface="+mj-ea"/>
                <a:cs typeface="+mj-cs"/>
              </a:rPr>
              <a:t>Part V</a:t>
            </a:r>
            <a:r>
              <a:rPr lang="en-US" sz="48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w Cen MT" panose="020B0602020104020603" pitchFamily="34" charset="0"/>
                <a:ea typeface="+mj-ea"/>
                <a:cs typeface="+mj-cs"/>
              </a:rPr>
              <a:t>: Student Social Emotional Competence Scale</a:t>
            </a:r>
            <a:r>
              <a:rPr lang="en-US" sz="4800" b="1" dirty="0">
                <a:solidFill>
                  <a:prstClr val="black">
                    <a:lumMod val="65000"/>
                    <a:lumOff val="35000"/>
                  </a:prstClr>
                </a:solidFill>
                <a:latin typeface="Tw Cen MT" panose="020B0602020104020603" pitchFamily="34" charset="0"/>
                <a:ea typeface="+mj-ea"/>
                <a:cs typeface="+mj-cs"/>
              </a:rPr>
              <a:t/>
            </a:r>
            <a:br>
              <a:rPr lang="en-US" sz="4800" b="1" dirty="0">
                <a:solidFill>
                  <a:prstClr val="black">
                    <a:lumMod val="65000"/>
                    <a:lumOff val="35000"/>
                  </a:prstClr>
                </a:solidFill>
                <a:latin typeface="Tw Cen MT" panose="020B0602020104020603" pitchFamily="34" charset="0"/>
                <a:ea typeface="+mj-ea"/>
                <a:cs typeface="+mj-cs"/>
              </a:rPr>
            </a:br>
            <a:r>
              <a:rPr lang="en-US" sz="4800" dirty="0">
                <a:solidFill>
                  <a:srgbClr val="6585CF"/>
                </a:solidFill>
                <a:latin typeface="Tw Cen MT" panose="020B0602020104020603" pitchFamily="34" charset="0"/>
                <a:ea typeface="+mj-ea"/>
                <a:cs typeface="+mj-cs"/>
              </a:rPr>
              <a:t>Student</a:t>
            </a:r>
            <a:r>
              <a:rPr lang="en-US" sz="4800" dirty="0">
                <a:solidFill>
                  <a:prstClr val="black">
                    <a:lumMod val="65000"/>
                    <a:lumOff val="35000"/>
                  </a:prstClr>
                </a:solidFill>
                <a:latin typeface="Tw Cen MT" panose="020B0602020104020603" pitchFamily="34" charset="0"/>
                <a:ea typeface="+mj-ea"/>
                <a:cs typeface="+mj-cs"/>
              </a:rPr>
              <a:t>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41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386" y="228600"/>
            <a:ext cx="8523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Total Social Emotional Competence Scores by Student Grade Level</a:t>
            </a:r>
            <a:endParaRPr 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295400"/>
            <a:ext cx="7093242" cy="5378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729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810556"/>
              </p:ext>
            </p:extLst>
          </p:nvPr>
        </p:nvGraphicFramePr>
        <p:xfrm>
          <a:off x="228601" y="381000"/>
          <a:ext cx="8534400" cy="5623560"/>
        </p:xfrm>
        <a:graphic>
          <a:graphicData uri="http://schemas.openxmlformats.org/drawingml/2006/table">
            <a:tbl>
              <a:tblPr/>
              <a:tblGrid>
                <a:gridCol w="5562599"/>
                <a:gridCol w="956083"/>
                <a:gridCol w="973667"/>
                <a:gridCol w="1042051"/>
              </a:tblGrid>
              <a:tr h="838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Sample subscale responses associated with student scores </a:t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</a:b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(Part V: Student SEL Scale)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Percent who indicated this was somewhat or very much like them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562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Elem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Middle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High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Responsible Decision-making/Responsibility 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5. I feel responsible for how I act.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93.9</a:t>
                      </a:r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92.2</a:t>
                      </a:r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94.5</a:t>
                      </a:r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Understanding how others think and feel/Social Awareness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6. I care about how others feel.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92.6</a:t>
                      </a:r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86.7</a:t>
                      </a:r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85.5</a:t>
                      </a:r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Self-management of emotions and behavior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  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7. I think before I act.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86.6</a:t>
                      </a:r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81.3</a:t>
                      </a:r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86.5</a:t>
                      </a:r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Relationship Skills</a:t>
                      </a:r>
                    </a:p>
                    <a:p>
                      <a:pPr marL="234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ＭＳ Ｐゴシック" pitchFamily="34" charset="-128"/>
                        </a:rPr>
                        <a:t>4. I am good at solving conflicts with others.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83.0</a:t>
                      </a:r>
                    </a:p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78.6</a:t>
                      </a:r>
                    </a:p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84.8</a:t>
                      </a:r>
                    </a:p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706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Title 4"/>
          <p:cNvSpPr>
            <a:spLocks noGrp="1"/>
          </p:cNvSpPr>
          <p:nvPr>
            <p:ph type="title"/>
          </p:nvPr>
        </p:nvSpPr>
        <p:spPr>
          <a:xfrm>
            <a:off x="457200" y="9271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How do school climate scores relate to other measures?</a:t>
            </a:r>
          </a:p>
        </p:txBody>
      </p:sp>
      <p:sp>
        <p:nvSpPr>
          <p:cNvPr id="109570" name="Content Placeholder 2"/>
          <p:cNvSpPr>
            <a:spLocks noGrp="1"/>
          </p:cNvSpPr>
          <p:nvPr>
            <p:ph idx="1"/>
          </p:nvPr>
        </p:nvSpPr>
        <p:spPr>
          <a:xfrm>
            <a:off x="1066800" y="2514601"/>
            <a:ext cx="7467600" cy="99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w Cen MT" panose="020B0602020104020603" pitchFamily="34" charset="0"/>
              </a:rPr>
              <a:t>Caution: Correlation does not mean causation. </a:t>
            </a:r>
            <a:r>
              <a:rPr lang="en-US" sz="2800" dirty="0" smtClean="0">
                <a:latin typeface="Tw Cen MT" panose="020B0602020104020603" pitchFamily="34" charset="0"/>
                <a:sym typeface="Wingdings" pitchFamily="2" charset="2"/>
              </a:rPr>
              <a:t>  Direction of influence is likely to be bidirectional.</a:t>
            </a:r>
            <a:endParaRPr lang="en-US" sz="2800" dirty="0" smtClean="0">
              <a:latin typeface="Tw Cen MT" panose="020B0602020104020603" pitchFamily="34" charset="0"/>
            </a:endParaRPr>
          </a:p>
          <a:p>
            <a:pPr>
              <a:buFont typeface="Wingdings" pitchFamily="2" charset="2"/>
              <a:buNone/>
            </a:pPr>
            <a:endParaRPr lang="en-US" sz="2800" dirty="0" smtClean="0">
              <a:latin typeface="Tw Cen MT" panose="020B0602020104020603" pitchFamily="34" charset="0"/>
            </a:endParaRPr>
          </a:p>
          <a:p>
            <a:endParaRPr lang="en-US" sz="2800" dirty="0" smtClean="0">
              <a:latin typeface="Tw Cen MT" panose="020B0602020104020603" pitchFamily="34" charset="0"/>
            </a:endParaRPr>
          </a:p>
          <a:p>
            <a:endParaRPr lang="en-US" sz="2800" dirty="0" smtClean="0">
              <a:latin typeface="Tw Cen MT" panose="020B06020201040206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-76200" y="152400"/>
            <a:ext cx="9448800" cy="762000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Evidence of Concurrent Validity </a:t>
            </a:r>
            <a:b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</a:b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Student Survey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and School-level Data: School Climate Scale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579431"/>
              </p:ext>
            </p:extLst>
          </p:nvPr>
        </p:nvGraphicFramePr>
        <p:xfrm>
          <a:off x="457202" y="1009967"/>
          <a:ext cx="8229598" cy="5846803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166885"/>
                <a:gridCol w="921225"/>
                <a:gridCol w="767686"/>
                <a:gridCol w="767686"/>
                <a:gridCol w="767686"/>
                <a:gridCol w="767686"/>
                <a:gridCol w="767686"/>
                <a:gridCol w="767686"/>
                <a:gridCol w="767686"/>
                <a:gridCol w="767686"/>
              </a:tblGrid>
              <a:tr h="256516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Tw Cen MT" panose="020B0602020104020603" pitchFamily="34" charset="0"/>
                        </a:rPr>
                        <a:t>Subscales</a:t>
                      </a: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Elementary </a:t>
                      </a:r>
                      <a:r>
                        <a:rPr lang="en-US" sz="1600" dirty="0" smtClean="0"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Middle </a:t>
                      </a:r>
                      <a:r>
                        <a:rPr lang="en-US" sz="1600" dirty="0" smtClean="0"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High </a:t>
                      </a:r>
                      <a:r>
                        <a:rPr lang="en-US" sz="1600" dirty="0" smtClean="0"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6509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2281" marR="6228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044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Teacher–Student  Relations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.540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.485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-.420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.714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.715</a:t>
                      </a:r>
                      <a:r>
                        <a:rPr lang="en-US" sz="1400" baseline="30000" dirty="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-.583</a:t>
                      </a:r>
                      <a:r>
                        <a:rPr lang="en-US" sz="1400" baseline="30000" dirty="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-.041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.108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-.565</a:t>
                      </a:r>
                      <a:r>
                        <a:rPr lang="en-US" sz="1400" baseline="30000" dirty="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044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Student–Student  Relations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.691</a:t>
                      </a:r>
                      <a:r>
                        <a:rPr lang="en-US" sz="1400" baseline="30000" dirty="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.649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-.682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.751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.755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-.740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.286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.526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-.837</a:t>
                      </a:r>
                      <a:r>
                        <a:rPr lang="en-US" sz="1400" baseline="30000" dirty="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45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Engagement School-wide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.531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.530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-.585</a:t>
                      </a:r>
                      <a:r>
                        <a:rPr lang="en-US" sz="1400" baseline="30000" dirty="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.663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.644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-.623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.355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.546</a:t>
                      </a:r>
                      <a:r>
                        <a:rPr lang="en-US" sz="1400" baseline="30000" dirty="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-.819</a:t>
                      </a:r>
                      <a:r>
                        <a:rPr lang="en-US" sz="1400" baseline="30000" dirty="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45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Clarity of Expectations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.463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.445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-.316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.605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.614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-.408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-.021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.077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-.432</a:t>
                      </a:r>
                      <a:r>
                        <a:rPr lang="en-US" sz="1400" baseline="30000" dirty="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45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Fairness of Rules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.500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.463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-.366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.690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.616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-.772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-.431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-.296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-.135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81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School Safety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.558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.500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-.512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.657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.669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-.579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.451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.528</a:t>
                      </a:r>
                      <a:r>
                        <a:rPr lang="en-US" sz="1400" baseline="30000" dirty="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-.691</a:t>
                      </a:r>
                      <a:r>
                        <a:rPr lang="en-US" sz="1400" baseline="30000" dirty="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45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Bullying School-wide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-.782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-.687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.574</a:t>
                      </a:r>
                      <a:r>
                        <a:rPr lang="en-US" sz="1400" baseline="30000" dirty="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-.708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-.760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.676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-.381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-.510</a:t>
                      </a:r>
                      <a:r>
                        <a:rPr lang="en-US" sz="1400" baseline="30000" dirty="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-.686</a:t>
                      </a:r>
                      <a:r>
                        <a:rPr lang="en-US" sz="1400" baseline="30000" dirty="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45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Total School Climate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.694</a:t>
                      </a:r>
                      <a:r>
                        <a:rPr lang="en-US" sz="1400" baseline="30000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.639</a:t>
                      </a:r>
                      <a:r>
                        <a:rPr lang="en-US" sz="1400" baseline="30000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-.598</a:t>
                      </a:r>
                      <a:r>
                        <a:rPr lang="en-US" sz="1400" baseline="30000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.746</a:t>
                      </a:r>
                      <a:r>
                        <a:rPr lang="en-US" sz="1400" baseline="30000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.743</a:t>
                      </a:r>
                      <a:r>
                        <a:rPr lang="en-US" sz="1400" baseline="30000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-.698</a:t>
                      </a:r>
                      <a:r>
                        <a:rPr lang="en-US" sz="1400" baseline="30000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.223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.393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-.749</a:t>
                      </a:r>
                      <a:r>
                        <a:rPr lang="en-US" sz="1400" baseline="30000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2281" marR="622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96673">
                <a:tc gridSpan="10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w Cen MT" panose="020B0602020104020603" pitchFamily="34" charset="0"/>
                        </a:rPr>
                        <a:t>Note. ELA= English–Language Arts. S/E = Suspensions and Expulsions</a:t>
                      </a:r>
                      <a:r>
                        <a:rPr lang="en-US" sz="1100" dirty="0" smtClean="0">
                          <a:effectLst/>
                          <a:latin typeface="Tw Cen MT" panose="020B0602020104020603" pitchFamily="34" charset="0"/>
                        </a:rPr>
                        <a:t>. ELA = % passing ELA. Math =</a:t>
                      </a:r>
                      <a:r>
                        <a:rPr lang="en-US" sz="1100" baseline="0" dirty="0" smtClean="0">
                          <a:effectLst/>
                          <a:latin typeface="Tw Cen MT" panose="020B0602020104020603" pitchFamily="34" charset="0"/>
                        </a:rPr>
                        <a:t> % passing math.</a:t>
                      </a:r>
                      <a:endParaRPr lang="en-US" sz="110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effectLst/>
                          <a:latin typeface="Tw Cen MT" panose="020B0602020104020603" pitchFamily="34" charset="0"/>
                        </a:rPr>
                        <a:t>77 Elementary Schools</a:t>
                      </a:r>
                      <a:r>
                        <a:rPr lang="en-US" sz="1100" dirty="0" smtClean="0">
                          <a:effectLst/>
                          <a:latin typeface="Tw Cen MT" panose="020B0602020104020603" pitchFamily="34" charset="0"/>
                        </a:rPr>
                        <a:t>, 28 Middle Schools</a:t>
                      </a:r>
                      <a:r>
                        <a:rPr lang="en-US" sz="1100" dirty="0">
                          <a:effectLst/>
                          <a:latin typeface="Tw Cen MT" panose="020B0602020104020603" pitchFamily="34" charset="0"/>
                        </a:rPr>
                        <a:t>, </a:t>
                      </a:r>
                      <a:r>
                        <a:rPr lang="en-US" sz="1100" baseline="30000" dirty="0" smtClean="0"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100" baseline="0" dirty="0" smtClean="0">
                          <a:effectLst/>
                          <a:latin typeface="Tw Cen MT" panose="020B0602020104020603" pitchFamily="34" charset="0"/>
                        </a:rPr>
                        <a:t>1</a:t>
                      </a:r>
                      <a:r>
                        <a:rPr lang="en-US" sz="1100" dirty="0" smtClean="0">
                          <a:effectLst/>
                          <a:latin typeface="Tw Cen MT" panose="020B0602020104020603" pitchFamily="34" charset="0"/>
                        </a:rPr>
                        <a:t>7 High</a:t>
                      </a:r>
                      <a:r>
                        <a:rPr lang="en-US" sz="1100" baseline="0" dirty="0" smtClean="0">
                          <a:effectLst/>
                          <a:latin typeface="Tw Cen MT" panose="020B0602020104020603" pitchFamily="34" charset="0"/>
                        </a:rPr>
                        <a:t> S</a:t>
                      </a:r>
                      <a:r>
                        <a:rPr lang="en-US" sz="1100" dirty="0" smtClean="0">
                          <a:effectLst/>
                          <a:latin typeface="Tw Cen MT" panose="020B0602020104020603" pitchFamily="34" charset="0"/>
                        </a:rPr>
                        <a:t>chools.</a:t>
                      </a:r>
                      <a:r>
                        <a:rPr lang="en-US" sz="1100" baseline="0" dirty="0" smtClean="0"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100" dirty="0" smtClean="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r>
                        <a:rPr lang="en-US" sz="1100" i="1" dirty="0"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100" dirty="0">
                          <a:effectLst/>
                          <a:latin typeface="Tw Cen MT" panose="020B0602020104020603" pitchFamily="34" charset="0"/>
                        </a:rPr>
                        <a:t> &lt; .05. **p &lt; .01, ***</a:t>
                      </a:r>
                      <a:r>
                        <a:rPr lang="en-US" sz="1100" i="1" dirty="0"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100" dirty="0">
                          <a:effectLst/>
                          <a:latin typeface="Tw Cen MT" panose="020B0602020104020603" pitchFamily="34" charset="0"/>
                        </a:rPr>
                        <a:t> &lt; .001</a:t>
                      </a:r>
                      <a:r>
                        <a:rPr lang="en-US" sz="1100" baseline="30000" dirty="0"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100" dirty="0">
                          <a:effectLst/>
                          <a:latin typeface="Tw Cen MT" panose="020B0602020104020603" pitchFamily="34" charset="0"/>
                        </a:rPr>
                        <a:t>One tailed</a:t>
                      </a:r>
                      <a:r>
                        <a:rPr lang="en-US" sz="1100" dirty="0" smtClean="0">
                          <a:effectLst/>
                          <a:latin typeface="Tw Cen MT" panose="020B0602020104020603" pitchFamily="34" charset="0"/>
                        </a:rPr>
                        <a:t>.</a:t>
                      </a:r>
                      <a:endParaRPr lang="en-US" sz="1100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62281" marR="622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701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6199" y="0"/>
            <a:ext cx="8951067" cy="609600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Evidence of Concurrent Validity </a:t>
            </a:r>
            <a:b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</a:b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Teacher Survey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and School-level Data: School Climate Scale </a:t>
            </a:r>
            <a:endParaRPr lang="en-US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135470"/>
              </p:ext>
            </p:extLst>
          </p:nvPr>
        </p:nvGraphicFramePr>
        <p:xfrm>
          <a:off x="304803" y="685802"/>
          <a:ext cx="8610599" cy="6068756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701898"/>
                <a:gridCol w="758272"/>
                <a:gridCol w="758272"/>
                <a:gridCol w="758272"/>
                <a:gridCol w="758272"/>
                <a:gridCol w="758272"/>
                <a:gridCol w="758272"/>
                <a:gridCol w="758272"/>
                <a:gridCol w="758272"/>
                <a:gridCol w="842525"/>
              </a:tblGrid>
              <a:tr h="229693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w Cen MT" panose="020B0602020104020603" pitchFamily="34" charset="0"/>
                        </a:rPr>
                        <a:t>Subscale</a:t>
                      </a: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Elementary </a:t>
                      </a:r>
                      <a:r>
                        <a:rPr lang="en-US" sz="1400" dirty="0" smtClean="0"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Middle </a:t>
                      </a:r>
                      <a:r>
                        <a:rPr lang="en-US" sz="1400" dirty="0" smtClean="0"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High </a:t>
                      </a:r>
                      <a:r>
                        <a:rPr lang="en-US" sz="1400" dirty="0" smtClean="0"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9783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 ELA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67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Teacher–Student  Relations 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.522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.648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-.574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.577</a:t>
                      </a:r>
                      <a:r>
                        <a:rPr lang="en-US" sz="1400" baseline="30000" dirty="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.590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-.463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.353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.431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-.661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67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Student–Student  Relations  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.716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.746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-.753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.683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.635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-.586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.629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.704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-.668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28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Schoolwide Engagement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.743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.816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-.734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.727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.746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-.683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.731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.775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-.774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28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Clarity of Expectations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.498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.624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-.541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.444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.396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-.246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.420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.397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-.424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55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Fairness of Rules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.559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.611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-.566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.506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.468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-.400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.559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.461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-.419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4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School Safety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.591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.683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-.696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.590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.543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-.486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.574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.590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-.580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5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Bullying Schoolwide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-.687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-.700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.690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-.660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-.612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.463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-.534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-.547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.500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28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Teacher-Home Communications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.604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.698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-.555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.551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.614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-.530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.330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.547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-.700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0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Staff Relations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.307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.270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-.211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.214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.259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-.198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.230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.222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-.360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001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w Cen MT" panose="020B0602020104020603" pitchFamily="34" charset="0"/>
                        </a:rPr>
                        <a:t>Total School Climate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.655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.622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-.527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.617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.603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-.508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.587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.613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w Cen MT" panose="020B0602020104020603" pitchFamily="34" charset="0"/>
                        </a:rPr>
                        <a:t>-.676</a:t>
                      </a:r>
                      <a:r>
                        <a:rPr lang="en-US" sz="14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4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0254" marR="602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5741">
                <a:tc gridSpan="10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Tw Cen MT" panose="020B0602020104020603" pitchFamily="34" charset="0"/>
                        </a:rPr>
                        <a:t>Note. ELA= English–Language Arts. S/E = Suspensions and Expulsions. ELA = % passing ELA. Math =</a:t>
                      </a:r>
                      <a:r>
                        <a:rPr lang="en-US" sz="1100" baseline="0" dirty="0" smtClean="0">
                          <a:effectLst/>
                          <a:latin typeface="Tw Cen MT" panose="020B0602020104020603" pitchFamily="34" charset="0"/>
                        </a:rPr>
                        <a:t> % passing math.</a:t>
                      </a:r>
                      <a:endParaRPr lang="en-US" sz="1100" dirty="0" smtClean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0" dirty="0" smtClean="0">
                          <a:effectLst/>
                          <a:latin typeface="Tw Cen MT" panose="020B0602020104020603" pitchFamily="34" charset="0"/>
                        </a:rPr>
                        <a:t>75 Elementary Schools</a:t>
                      </a:r>
                      <a:r>
                        <a:rPr lang="en-US" sz="1100" dirty="0" smtClean="0">
                          <a:effectLst/>
                          <a:latin typeface="Tw Cen MT" panose="020B0602020104020603" pitchFamily="34" charset="0"/>
                        </a:rPr>
                        <a:t>, 27 Middle Schools, </a:t>
                      </a:r>
                      <a:r>
                        <a:rPr lang="en-US" sz="1100" baseline="30000" dirty="0" smtClean="0"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100" baseline="0" dirty="0" smtClean="0">
                          <a:effectLst/>
                          <a:latin typeface="Tw Cen MT" panose="020B0602020104020603" pitchFamily="34" charset="0"/>
                        </a:rPr>
                        <a:t>20</a:t>
                      </a:r>
                      <a:r>
                        <a:rPr lang="en-US" sz="1100" dirty="0" smtClean="0">
                          <a:effectLst/>
                          <a:latin typeface="Tw Cen MT" panose="020B0602020104020603" pitchFamily="34" charset="0"/>
                        </a:rPr>
                        <a:t> High</a:t>
                      </a:r>
                      <a:r>
                        <a:rPr lang="en-US" sz="1100" baseline="0" dirty="0" smtClean="0">
                          <a:effectLst/>
                          <a:latin typeface="Tw Cen MT" panose="020B0602020104020603" pitchFamily="34" charset="0"/>
                        </a:rPr>
                        <a:t> S</a:t>
                      </a:r>
                      <a:r>
                        <a:rPr lang="en-US" sz="1100" dirty="0" smtClean="0">
                          <a:effectLst/>
                          <a:latin typeface="Tw Cen MT" panose="020B0602020104020603" pitchFamily="34" charset="0"/>
                        </a:rPr>
                        <a:t>chools.</a:t>
                      </a:r>
                      <a:r>
                        <a:rPr lang="en-US" sz="1100" baseline="0" dirty="0" smtClean="0"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100" dirty="0" smtClean="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r>
                        <a:rPr lang="en-US" sz="1100" i="1" dirty="0" smtClean="0"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100" dirty="0" smtClean="0">
                          <a:effectLst/>
                          <a:latin typeface="Tw Cen MT" panose="020B0602020104020603" pitchFamily="34" charset="0"/>
                        </a:rPr>
                        <a:t> &lt; .05. **</a:t>
                      </a:r>
                      <a:r>
                        <a:rPr lang="en-US" sz="1100" i="1" dirty="0" smtClean="0"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100" dirty="0" smtClean="0">
                          <a:effectLst/>
                          <a:latin typeface="Tw Cen MT" panose="020B0602020104020603" pitchFamily="34" charset="0"/>
                        </a:rPr>
                        <a:t> &lt; .01, </a:t>
                      </a:r>
                      <a:r>
                        <a:rPr lang="en-US" sz="1100" baseline="30000" dirty="0" smtClean="0"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100" dirty="0" smtClean="0">
                          <a:effectLst/>
                          <a:latin typeface="Tw Cen MT" panose="020B0602020104020603" pitchFamily="34" charset="0"/>
                        </a:rPr>
                        <a:t>One tailed.</a:t>
                      </a:r>
                    </a:p>
                  </a:txBody>
                  <a:tcPr marL="60254" marR="602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672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0" y="-121920"/>
            <a:ext cx="9144000" cy="1143000"/>
          </a:xfrm>
        </p:spPr>
        <p:txBody>
          <a:bodyPr/>
          <a:lstStyle/>
          <a:p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Evidence of Concurrent Validity </a:t>
            </a:r>
            <a:b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</a:b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   Student Survey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: Positive, Punitive, SEL Techniques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116431"/>
              </p:ext>
            </p:extLst>
          </p:nvPr>
        </p:nvGraphicFramePr>
        <p:xfrm>
          <a:off x="304800" y="1143001"/>
          <a:ext cx="8534396" cy="3932493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210101"/>
                <a:gridCol w="955343"/>
                <a:gridCol w="796119"/>
                <a:gridCol w="796119"/>
                <a:gridCol w="796119"/>
                <a:gridCol w="796119"/>
                <a:gridCol w="796119"/>
                <a:gridCol w="796119"/>
                <a:gridCol w="796119"/>
                <a:gridCol w="796119"/>
              </a:tblGrid>
              <a:tr h="229719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r>
                        <a:rPr lang="en-US" sz="1600" dirty="0" smtClean="0">
                          <a:effectLst/>
                          <a:latin typeface="Tw Cen MT" panose="020B0602020104020603" pitchFamily="34" charset="0"/>
                        </a:rPr>
                        <a:t>Subscale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Elementary </a:t>
                      </a:r>
                      <a:r>
                        <a:rPr lang="en-US" sz="1600" dirty="0" smtClean="0"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Middle </a:t>
                      </a:r>
                      <a:r>
                        <a:rPr lang="en-US" sz="1600" dirty="0" smtClean="0"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High </a:t>
                      </a:r>
                      <a:r>
                        <a:rPr lang="en-US" sz="1600" dirty="0" smtClean="0"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0110">
                <a:tc v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1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Punitive Techniques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-.764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-.714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.634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-.790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-.822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.735</a:t>
                      </a:r>
                      <a:r>
                        <a:rPr lang="en-US" sz="1600" baseline="30000" dirty="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-.147</a:t>
                      </a:r>
                      <a:r>
                        <a:rPr lang="en-US" sz="1600" baseline="30000" dirty="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-.473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.726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34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Positive Techniques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-.033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-.030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-.016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.113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.102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-.118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-.460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-.332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-.262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17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SEL Techniques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.374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.325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-.325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.580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.610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-.619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-.199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-.181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-.151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5004">
                <a:tc gridSpan="10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w Cen MT" panose="020B0602020104020603" pitchFamily="34" charset="0"/>
                        </a:rPr>
                        <a:t>Note. ELA= English–Language Arts. S/E = Suspensions and Expulsions. ELA = % passing ELA. Math =</a:t>
                      </a:r>
                      <a:r>
                        <a:rPr lang="en-US" sz="1200" baseline="0" dirty="0" smtClean="0">
                          <a:effectLst/>
                          <a:latin typeface="Tw Cen MT" panose="020B0602020104020603" pitchFamily="34" charset="0"/>
                        </a:rPr>
                        <a:t> % passing math.</a:t>
                      </a:r>
                      <a:endParaRPr lang="en-US" sz="1200" dirty="0" smtClean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effectLst/>
                          <a:latin typeface="Tw Cen MT" panose="020B0602020104020603" pitchFamily="34" charset="0"/>
                        </a:rPr>
                        <a:t>76 Elementary Schools</a:t>
                      </a:r>
                      <a:r>
                        <a:rPr lang="en-US" sz="1200" dirty="0" smtClean="0">
                          <a:effectLst/>
                          <a:latin typeface="Tw Cen MT" panose="020B0602020104020603" pitchFamily="34" charset="0"/>
                        </a:rPr>
                        <a:t>, 28 Middle Schools, </a:t>
                      </a:r>
                      <a:r>
                        <a:rPr lang="en-US" sz="1200" baseline="30000" dirty="0" smtClean="0"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effectLst/>
                          <a:latin typeface="Tw Cen MT" panose="020B0602020104020603" pitchFamily="34" charset="0"/>
                        </a:rPr>
                        <a:t>18</a:t>
                      </a:r>
                      <a:r>
                        <a:rPr lang="en-US" sz="1200" dirty="0" smtClean="0">
                          <a:effectLst/>
                          <a:latin typeface="Tw Cen MT" panose="020B0602020104020603" pitchFamily="34" charset="0"/>
                        </a:rPr>
                        <a:t> High</a:t>
                      </a:r>
                      <a:r>
                        <a:rPr lang="en-US" sz="1200" baseline="0" dirty="0" smtClean="0">
                          <a:effectLst/>
                          <a:latin typeface="Tw Cen MT" panose="020B0602020104020603" pitchFamily="34" charset="0"/>
                        </a:rPr>
                        <a:t> S</a:t>
                      </a:r>
                      <a:r>
                        <a:rPr lang="en-US" sz="1200" dirty="0" smtClean="0">
                          <a:effectLst/>
                          <a:latin typeface="Tw Cen MT" panose="020B0602020104020603" pitchFamily="34" charset="0"/>
                        </a:rPr>
                        <a:t>chools.</a:t>
                      </a:r>
                      <a:r>
                        <a:rPr lang="en-US" sz="1200" baseline="0" dirty="0" smtClean="0"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200" dirty="0" smtClean="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r>
                        <a:rPr lang="en-US" sz="1200" i="1" dirty="0" smtClean="0"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200" dirty="0" smtClean="0">
                          <a:effectLst/>
                          <a:latin typeface="Tw Cen MT" panose="020B0602020104020603" pitchFamily="34" charset="0"/>
                        </a:rPr>
                        <a:t> &lt; .05. **</a:t>
                      </a:r>
                      <a:r>
                        <a:rPr lang="en-US" sz="1200" i="1" dirty="0" smtClean="0"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200" dirty="0" smtClean="0">
                          <a:effectLst/>
                          <a:latin typeface="Tw Cen MT" panose="020B0602020104020603" pitchFamily="34" charset="0"/>
                        </a:rPr>
                        <a:t> &lt; .01, </a:t>
                      </a:r>
                      <a:r>
                        <a:rPr lang="en-US" sz="1200" baseline="0" dirty="0" smtClean="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r>
                        <a:rPr lang="en-US" sz="1200" i="1" baseline="0" dirty="0" smtClean="0"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200" baseline="0" dirty="0" smtClean="0">
                          <a:effectLst/>
                          <a:latin typeface="Tw Cen MT" panose="020B0602020104020603" pitchFamily="34" charset="0"/>
                        </a:rPr>
                        <a:t> &lt;.001.</a:t>
                      </a:r>
                      <a:r>
                        <a:rPr lang="en-US" sz="1200" baseline="30000" dirty="0" smtClean="0"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200" dirty="0" smtClean="0">
                          <a:effectLst/>
                          <a:latin typeface="Tw Cen MT" panose="020B0602020104020603" pitchFamily="34" charset="0"/>
                        </a:rPr>
                        <a:t>One tailed.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117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419288"/>
              </p:ext>
            </p:extLst>
          </p:nvPr>
        </p:nvGraphicFramePr>
        <p:xfrm>
          <a:off x="220663" y="152400"/>
          <a:ext cx="8770937" cy="6553201"/>
        </p:xfrm>
        <a:graphic>
          <a:graphicData uri="http://schemas.openxmlformats.org/drawingml/2006/table">
            <a:tbl>
              <a:tblPr/>
              <a:tblGrid>
                <a:gridCol w="2743200"/>
                <a:gridCol w="3055937"/>
                <a:gridCol w="2971800"/>
              </a:tblGrid>
              <a:tr h="500059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Delaware </a:t>
                      </a:r>
                      <a:r>
                        <a:rPr lang="en-US" sz="2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School Climate Surveys </a:t>
                      </a:r>
                      <a:r>
                        <a:rPr lang="en-US" sz="20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2016 Subscales</a:t>
                      </a:r>
                      <a:endParaRPr lang="en-US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1021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1" dirty="0" smtClean="0">
                          <a:solidFill>
                            <a:schemeClr val="bg1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Part I</a:t>
                      </a: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: School Climate</a:t>
                      </a:r>
                    </a:p>
                  </a:txBody>
                  <a:tcPr marL="29599" marR="29599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000" dirty="0">
                        <a:solidFill>
                          <a:schemeClr val="tx2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263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 Survey</a:t>
                      </a:r>
                      <a:r>
                        <a:rPr lang="en-US" sz="2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9" marR="29599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Teacher/Staff Survey</a:t>
                      </a:r>
                      <a:r>
                        <a:rPr lang="en-US" sz="2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9" marR="29599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Home Survey</a:t>
                      </a:r>
                      <a:r>
                        <a:rPr lang="en-US" sz="2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9599" marR="29599" marT="66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345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Teacher-Student Relations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Teacher-Student Relations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Teacher-Student Relations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345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Student-Student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Relations</a:t>
                      </a:r>
                      <a:endParaRPr lang="en-US" sz="18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Student-Student 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Relations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Student-Student 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Relations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345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Clarity of Expectations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Clarity of Expectations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Clarity of Expectations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345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Fairness of Rules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Fairness of Rules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Fairness of Rules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345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School Safety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School Safety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School Safety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730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2A00FF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 Engagement School-wide</a:t>
                      </a:r>
                      <a:endParaRPr lang="en-US" sz="1800" dirty="0">
                        <a:solidFill>
                          <a:srgbClr val="2A00FF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008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Student Engagement School-wide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strike="sng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345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2A00FF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Bullying School-wide</a:t>
                      </a:r>
                      <a:endParaRPr lang="en-US" sz="1800" dirty="0">
                        <a:solidFill>
                          <a:srgbClr val="2A00FF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008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Bullying School-wide</a:t>
                      </a:r>
                      <a:endParaRPr lang="en-US" sz="1800" dirty="0">
                        <a:solidFill>
                          <a:srgbClr val="008000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strike="sng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170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8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Teacher-Home Communications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CC00FF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Teacher-Home Communications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53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solidFill>
                            <a:srgbClr val="008000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Staff Relations</a:t>
                      </a:r>
                      <a:endParaRPr lang="en-US" sz="1800" dirty="0">
                        <a:solidFill>
                          <a:srgbClr val="008000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345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Total School Climate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Total School Climate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Total School Climate </a:t>
                      </a: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345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CC00FF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Satisfaction</a:t>
                      </a:r>
                      <a:r>
                        <a:rPr lang="en-US" sz="1800" baseline="0" dirty="0" smtClean="0">
                          <a:solidFill>
                            <a:srgbClr val="CC00FF"/>
                          </a:solidFill>
                          <a:latin typeface="Tw Cen MT" panose="020B0602020104020603" pitchFamily="34" charset="0"/>
                          <a:ea typeface="Times New Roman"/>
                          <a:cs typeface="Times New Roman"/>
                        </a:rPr>
                        <a:t> with School</a:t>
                      </a:r>
                      <a:endParaRPr lang="en-US" sz="1800" dirty="0" smtClean="0">
                        <a:solidFill>
                          <a:srgbClr val="CC00FF"/>
                        </a:solidFill>
                        <a:latin typeface="Tw Cen MT" panose="020B0602020104020603" pitchFamily="34" charset="0"/>
                        <a:ea typeface="Times New Roman"/>
                        <a:cs typeface="Times New Roman"/>
                      </a:endParaRPr>
                    </a:p>
                  </a:txBody>
                  <a:tcPr marL="29599" marR="29599" marT="66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4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09600"/>
          </a:xfrm>
        </p:spPr>
        <p:txBody>
          <a:bodyPr>
            <a:normAutofit fontScale="90000"/>
          </a:bodyPr>
          <a:lstStyle/>
          <a:p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/>
            </a:r>
            <a:b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</a:b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Evidence of Concurrent Validity </a:t>
            </a:r>
            <a:b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</a:b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     Teacher Survey: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29" charset="0"/>
              </a:rPr>
              <a:t>Positive, Punitive, SEL Techniques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906059"/>
              </p:ext>
            </p:extLst>
          </p:nvPr>
        </p:nvGraphicFramePr>
        <p:xfrm>
          <a:off x="457198" y="1143000"/>
          <a:ext cx="8229605" cy="3315733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385021"/>
                <a:gridCol w="805246"/>
                <a:gridCol w="724720"/>
                <a:gridCol w="805246"/>
                <a:gridCol w="724720"/>
                <a:gridCol w="724720"/>
                <a:gridCol w="805246"/>
                <a:gridCol w="724720"/>
                <a:gridCol w="724720"/>
                <a:gridCol w="805246"/>
              </a:tblGrid>
              <a:tr h="30340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Elementary </a:t>
                      </a:r>
                      <a:r>
                        <a:rPr lang="en-US" sz="1600" dirty="0" smtClean="0"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Middle </a:t>
                      </a:r>
                      <a:r>
                        <a:rPr lang="en-US" sz="1600" dirty="0" smtClean="0"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High </a:t>
                      </a:r>
                      <a:r>
                        <a:rPr lang="en-US" sz="1600" dirty="0" smtClean="0">
                          <a:effectLst/>
                          <a:latin typeface="Tw Cen MT" panose="020B0602020104020603" pitchFamily="34" charset="0"/>
                        </a:rPr>
                        <a:t>Schools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9676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 ELA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ELA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Math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S/E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49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Positive Techniques 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.319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.347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-.244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.258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.278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-.234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.137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.261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-.542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49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Punitive Techniques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.692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.688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-.672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.655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.649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-.674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.396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.483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-.627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49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SEL Techniques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.544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.540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w Cen MT" panose="020B0602020104020603" pitchFamily="34" charset="0"/>
                        </a:rPr>
                        <a:t>-.415</a:t>
                      </a:r>
                      <a:r>
                        <a:rPr lang="en-US" sz="1600" baseline="30000" dirty="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 dirty="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.390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.386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-.288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.607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.529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w Cen MT" panose="020B0602020104020603" pitchFamily="34" charset="0"/>
                        </a:rPr>
                        <a:t>-.619</a:t>
                      </a:r>
                      <a:r>
                        <a:rPr lang="en-US" sz="1600" baseline="30000">
                          <a:effectLst/>
                          <a:latin typeface="Tw Cen MT" panose="020B0602020104020603" pitchFamily="34" charset="0"/>
                        </a:rPr>
                        <a:t>**</a:t>
                      </a:r>
                      <a:endParaRPr lang="en-US" sz="1600">
                        <a:effectLst/>
                        <a:latin typeface="Tw Cen MT" panose="020B0602020104020603" pitchFamily="34" charset="0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5161">
                <a:tc gridSpan="10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w Cen MT" panose="020B0602020104020603" pitchFamily="34" charset="0"/>
                        </a:rPr>
                        <a:t>Note. ELA= English–Language Arts. S/E = Suspensions and Expulsions. ELA = % passing ELA. Math =</a:t>
                      </a:r>
                      <a:r>
                        <a:rPr lang="en-US" sz="1200" baseline="0" dirty="0" smtClean="0">
                          <a:effectLst/>
                          <a:latin typeface="Tw Cen MT" panose="020B0602020104020603" pitchFamily="34" charset="0"/>
                        </a:rPr>
                        <a:t> % passing math.</a:t>
                      </a:r>
                      <a:endParaRPr lang="en-US" sz="1200" dirty="0" smtClean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effectLst/>
                          <a:latin typeface="Tw Cen MT" panose="020B0602020104020603" pitchFamily="34" charset="0"/>
                        </a:rPr>
                        <a:t>75 Elementary Schools</a:t>
                      </a:r>
                      <a:r>
                        <a:rPr lang="en-US" sz="1200" dirty="0" smtClean="0">
                          <a:effectLst/>
                          <a:latin typeface="Tw Cen MT" panose="020B0602020104020603" pitchFamily="34" charset="0"/>
                        </a:rPr>
                        <a:t>, 27 Middle Schools, </a:t>
                      </a:r>
                      <a:r>
                        <a:rPr lang="en-US" sz="1200" baseline="30000" dirty="0" smtClean="0"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effectLst/>
                          <a:latin typeface="Tw Cen MT" panose="020B0602020104020603" pitchFamily="34" charset="0"/>
                        </a:rPr>
                        <a:t>20</a:t>
                      </a:r>
                      <a:r>
                        <a:rPr lang="en-US" sz="1200" dirty="0" smtClean="0">
                          <a:effectLst/>
                          <a:latin typeface="Tw Cen MT" panose="020B0602020104020603" pitchFamily="34" charset="0"/>
                        </a:rPr>
                        <a:t> High</a:t>
                      </a:r>
                      <a:r>
                        <a:rPr lang="en-US" sz="1200" baseline="0" dirty="0" smtClean="0">
                          <a:effectLst/>
                          <a:latin typeface="Tw Cen MT" panose="020B0602020104020603" pitchFamily="34" charset="0"/>
                        </a:rPr>
                        <a:t> S</a:t>
                      </a:r>
                      <a:r>
                        <a:rPr lang="en-US" sz="1200" dirty="0" smtClean="0">
                          <a:effectLst/>
                          <a:latin typeface="Tw Cen MT" panose="020B0602020104020603" pitchFamily="34" charset="0"/>
                        </a:rPr>
                        <a:t>chools.</a:t>
                      </a:r>
                      <a:r>
                        <a:rPr lang="en-US" sz="1200" baseline="0" dirty="0" smtClean="0"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200" dirty="0" smtClean="0">
                          <a:effectLst/>
                          <a:latin typeface="Tw Cen MT" panose="020B0602020104020603" pitchFamily="34" charset="0"/>
                        </a:rPr>
                        <a:t>*</a:t>
                      </a:r>
                      <a:r>
                        <a:rPr lang="en-US" sz="1200" i="1" dirty="0" smtClean="0"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200" dirty="0" smtClean="0">
                          <a:effectLst/>
                          <a:latin typeface="Tw Cen MT" panose="020B0602020104020603" pitchFamily="34" charset="0"/>
                        </a:rPr>
                        <a:t> &lt; .05. **</a:t>
                      </a:r>
                      <a:r>
                        <a:rPr lang="en-US" sz="1200" i="1" dirty="0" smtClean="0">
                          <a:effectLst/>
                          <a:latin typeface="Tw Cen MT" panose="020B0602020104020603" pitchFamily="34" charset="0"/>
                        </a:rPr>
                        <a:t>p</a:t>
                      </a:r>
                      <a:r>
                        <a:rPr lang="en-US" sz="1200" dirty="0" smtClean="0">
                          <a:effectLst/>
                          <a:latin typeface="Tw Cen MT" panose="020B0602020104020603" pitchFamily="34" charset="0"/>
                        </a:rPr>
                        <a:t> &lt; .01,</a:t>
                      </a:r>
                      <a:r>
                        <a:rPr lang="en-US" sz="1200" baseline="30000" dirty="0" smtClean="0">
                          <a:effectLst/>
                          <a:latin typeface="Tw Cen MT" panose="020B0602020104020603" pitchFamily="34" charset="0"/>
                        </a:rPr>
                        <a:t> </a:t>
                      </a:r>
                      <a:r>
                        <a:rPr lang="en-US" sz="1200" dirty="0" smtClean="0">
                          <a:effectLst/>
                          <a:latin typeface="Tw Cen MT" panose="020B0602020104020603" pitchFamily="34" charset="0"/>
                        </a:rPr>
                        <a:t>One tailed.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itle 1"/>
          <p:cNvSpPr>
            <a:spLocks noGrp="1"/>
          </p:cNvSpPr>
          <p:nvPr>
            <p:ph type="title"/>
          </p:nvPr>
        </p:nvSpPr>
        <p:spPr>
          <a:xfrm>
            <a:off x="457200" y="820738"/>
            <a:ext cx="8229600" cy="5969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Summary</a:t>
            </a:r>
          </a:p>
        </p:txBody>
      </p:sp>
      <p:sp>
        <p:nvSpPr>
          <p:cNvPr id="117763" name="Content Placeholder 2"/>
          <p:cNvSpPr>
            <a:spLocks noGrp="1"/>
          </p:cNvSpPr>
          <p:nvPr>
            <p:ph idx="1"/>
          </p:nvPr>
        </p:nvSpPr>
        <p:spPr>
          <a:xfrm>
            <a:off x="457200" y="1790700"/>
            <a:ext cx="8229600" cy="4335463"/>
          </a:xfrm>
        </p:spPr>
        <p:txBody>
          <a:bodyPr/>
          <a:lstStyle/>
          <a:p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Delaware has developed a reliable and valid measure of school climate.</a:t>
            </a:r>
          </a:p>
          <a:p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Scores on the surveys are reliable and related to important outcomes, particularly academic achievement and suspensions/expulsions.</a:t>
            </a:r>
          </a:p>
          <a:p>
            <a:r>
              <a:rPr lang="en-US" sz="280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Improvements continue to be made.</a:t>
            </a: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lvl="1"/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lvl="1"/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lvl="1"/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lvl="1"/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8001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Part I: School Climate</a:t>
            </a:r>
            <a:b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r>
              <a:rPr lang="en-US" sz="4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Item Examples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9144000" cy="5203825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Clr>
                <a:schemeClr val="accent4"/>
              </a:buClr>
              <a:buFont typeface="Arial" charset="0"/>
              <a:buNone/>
            </a:pPr>
            <a:r>
              <a:rPr lang="en-US" sz="2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Teacher-Student Relations </a:t>
            </a:r>
          </a:p>
          <a:p>
            <a:pPr lvl="2">
              <a:spcBef>
                <a:spcPct val="0"/>
              </a:spcBef>
              <a:spcAft>
                <a:spcPts val="600"/>
              </a:spcAft>
              <a:buClr>
                <a:schemeClr val="accent4"/>
              </a:buClr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“Teachers care about their students.”</a:t>
            </a:r>
          </a:p>
          <a:p>
            <a:pPr lvl="1">
              <a:spcBef>
                <a:spcPct val="0"/>
              </a:spcBef>
              <a:buClr>
                <a:schemeClr val="accent4"/>
              </a:buClr>
              <a:buFont typeface="Arial" charset="0"/>
              <a:buNone/>
            </a:pPr>
            <a:r>
              <a:rPr lang="en-US" sz="2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Student-Student Relations </a:t>
            </a:r>
          </a:p>
          <a:p>
            <a:pPr lvl="2">
              <a:spcBef>
                <a:spcPct val="0"/>
              </a:spcBef>
              <a:spcAft>
                <a:spcPts val="600"/>
              </a:spcAft>
              <a:buClr>
                <a:schemeClr val="accent4"/>
              </a:buClr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“Students are friendly with each other.”</a:t>
            </a:r>
          </a:p>
          <a:p>
            <a:pPr lvl="1">
              <a:spcBef>
                <a:spcPct val="0"/>
              </a:spcBef>
              <a:buClr>
                <a:schemeClr val="accent4"/>
              </a:buClr>
              <a:buFont typeface="Arial" charset="0"/>
              <a:buNone/>
            </a:pPr>
            <a:r>
              <a:rPr lang="en-US" sz="2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 Engagement School-wide</a:t>
            </a:r>
            <a:endParaRPr lang="en-US" sz="2800" b="1" i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lvl="2">
              <a:spcBef>
                <a:spcPct val="0"/>
              </a:spcBef>
              <a:spcAft>
                <a:spcPts val="600"/>
              </a:spcAft>
              <a:buClr>
                <a:schemeClr val="accent4"/>
              </a:buClr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“Most students try their best.”</a:t>
            </a:r>
          </a:p>
          <a:p>
            <a:pPr lvl="1">
              <a:spcBef>
                <a:spcPct val="0"/>
              </a:spcBef>
              <a:buClr>
                <a:schemeClr val="accent4"/>
              </a:buClr>
              <a:buFont typeface="Arial" charset="0"/>
              <a:buNone/>
            </a:pPr>
            <a:r>
              <a:rPr lang="en-US" sz="2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Clarity of Expectations</a:t>
            </a:r>
          </a:p>
          <a:p>
            <a:pPr lvl="2">
              <a:spcBef>
                <a:spcPct val="0"/>
              </a:spcBef>
              <a:spcAft>
                <a:spcPts val="600"/>
              </a:spcAft>
              <a:buClr>
                <a:schemeClr val="accent4"/>
              </a:buClr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“Students know what the rules are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.”</a:t>
            </a:r>
          </a:p>
          <a:p>
            <a:pPr marL="457200" indent="0">
              <a:spcBef>
                <a:spcPct val="0"/>
              </a:spcBef>
              <a:buClr>
                <a:schemeClr val="accent4"/>
              </a:buClr>
              <a:buNone/>
            </a:pPr>
            <a:r>
              <a:rPr lang="en-US" sz="2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Fairness of Rules </a:t>
            </a:r>
          </a:p>
          <a:p>
            <a:pPr lvl="2">
              <a:spcBef>
                <a:spcPct val="0"/>
              </a:spcBef>
              <a:spcAft>
                <a:spcPts val="600"/>
              </a:spcAft>
              <a:buClr>
                <a:schemeClr val="accent4"/>
              </a:buClr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“The school rules are fair.”</a:t>
            </a:r>
          </a:p>
          <a:p>
            <a:pPr lvl="2">
              <a:spcBef>
                <a:spcPct val="0"/>
              </a:spcBef>
              <a:spcAft>
                <a:spcPts val="600"/>
              </a:spcAft>
              <a:buClr>
                <a:schemeClr val="accent4"/>
              </a:buClr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lvl="1">
              <a:spcBef>
                <a:spcPct val="0"/>
              </a:spcBef>
            </a:pPr>
            <a:endParaRPr lang="en-US" sz="2600" dirty="0" smtClean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50223" y="110844"/>
            <a:ext cx="8839200" cy="1336956"/>
          </a:xfrm>
        </p:spPr>
        <p:txBody>
          <a:bodyPr/>
          <a:lstStyle/>
          <a:p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Part I: School Climate</a:t>
            </a:r>
            <a:b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</a:br>
            <a:r>
              <a:rPr lang="en-US" sz="3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Item </a:t>
            </a:r>
            <a:r>
              <a:rPr lang="en-US" sz="36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Examples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223" y="1447800"/>
            <a:ext cx="8841377" cy="5192993"/>
          </a:xfrm>
        </p:spPr>
        <p:txBody>
          <a:bodyPr>
            <a:noAutofit/>
          </a:bodyPr>
          <a:lstStyle/>
          <a:p>
            <a:pPr marL="0" indent="0">
              <a:spcBef>
                <a:spcPct val="0"/>
              </a:spcBef>
              <a:buClr>
                <a:schemeClr val="accent4"/>
              </a:buClr>
              <a:buNone/>
            </a:pPr>
            <a:r>
              <a:rPr lang="en-US" sz="2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School </a:t>
            </a:r>
            <a:r>
              <a:rPr lang="en-US" sz="2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Safety</a:t>
            </a:r>
          </a:p>
          <a:p>
            <a:pPr lvl="1">
              <a:spcBef>
                <a:spcPct val="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“Students know they are safe in this school.”</a:t>
            </a:r>
          </a:p>
          <a:p>
            <a:pPr marL="0" indent="0">
              <a:spcBef>
                <a:spcPct val="0"/>
              </a:spcBef>
              <a:buClr>
                <a:schemeClr val="accent4"/>
              </a:buClr>
              <a:buNone/>
            </a:pPr>
            <a:r>
              <a:rPr lang="en-US" sz="2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Bullying School-wide</a:t>
            </a:r>
          </a:p>
          <a:p>
            <a:pPr marL="0" indent="0">
              <a:spcBef>
                <a:spcPct val="0"/>
              </a:spcBef>
              <a:buClr>
                <a:schemeClr val="accent4"/>
              </a:buClr>
              <a:buNone/>
            </a:pPr>
            <a:r>
              <a:rPr lang="en-US" sz="2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     </a:t>
            </a:r>
            <a:r>
              <a:rPr lang="en-US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(</a:t>
            </a:r>
            <a:r>
              <a:rPr lang="en-US" sz="20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Note: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 A high score for this subscale is </a:t>
            </a:r>
            <a:r>
              <a:rPr lang="en-US" sz="2000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unfavorable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cs typeface="Times New Roman" pitchFamily="18" charset="0"/>
              </a:rPr>
              <a:t>)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cs typeface="Times New Roman" pitchFamily="18" charset="0"/>
            </a:endParaRPr>
          </a:p>
          <a:p>
            <a:pPr lvl="1">
              <a:spcBef>
                <a:spcPct val="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Students threaten and bully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others.”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marL="0" indent="0">
              <a:spcBef>
                <a:spcPct val="0"/>
              </a:spcBef>
              <a:buClr>
                <a:schemeClr val="accent4"/>
              </a:buClr>
              <a:buNone/>
            </a:pPr>
            <a:r>
              <a:rPr lang="en-US" sz="2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Teacher-Home Communications</a:t>
            </a:r>
          </a:p>
          <a:p>
            <a:pPr lvl="1">
              <a:spcBef>
                <a:spcPct val="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“Teachers listen to the concerns of parents.”</a:t>
            </a:r>
          </a:p>
          <a:p>
            <a:pPr marL="0" indent="0">
              <a:spcBef>
                <a:spcPct val="0"/>
              </a:spcBef>
              <a:buClr>
                <a:schemeClr val="accent4"/>
              </a:buClr>
              <a:buNone/>
            </a:pPr>
            <a:r>
              <a:rPr lang="en-US" sz="2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Staff </a:t>
            </a:r>
            <a:r>
              <a:rPr lang="en-US" sz="2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Relations </a:t>
            </a:r>
          </a:p>
          <a:p>
            <a:pPr lvl="1">
              <a:spcBef>
                <a:spcPct val="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Teachers, staff, and administrators work well together.”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pPr marL="0" lvl="1" indent="0">
              <a:spcBef>
                <a:spcPct val="0"/>
              </a:spcBef>
              <a:buClr>
                <a:schemeClr val="accent4"/>
              </a:buClr>
              <a:buNone/>
            </a:pPr>
            <a:r>
              <a:rPr lang="en-US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Satisfaction with School</a:t>
            </a:r>
          </a:p>
          <a:p>
            <a:pPr lvl="1">
              <a:spcBef>
                <a:spcPct val="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“I like this school.”</a:t>
            </a:r>
          </a:p>
          <a:p>
            <a:pPr marL="793750" lvl="2" indent="-457200">
              <a:spcBef>
                <a:spcPct val="0"/>
              </a:spcBef>
              <a:buClr>
                <a:srgbClr val="2C7C9F">
                  <a:lumMod val="60000"/>
                  <a:lumOff val="40000"/>
                </a:srgbClr>
              </a:buClr>
            </a:pPr>
            <a:endParaRPr lang="en-US" i="1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  <a:p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30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18264</TotalTime>
  <Words>4141</Words>
  <Application>Microsoft Office PowerPoint</Application>
  <PresentationFormat>On-screen Show (4:3)</PresentationFormat>
  <Paragraphs>1467</Paragraphs>
  <Slides>71</Slides>
  <Notes>71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2" baseType="lpstr"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Delaware School Surveys Scales  per Population</vt:lpstr>
      <vt:lpstr>PowerPoint Presentation</vt:lpstr>
      <vt:lpstr>Part I: School Climate Item Examples</vt:lpstr>
      <vt:lpstr>Part I: School Climate Item Examples (continued)</vt:lpstr>
      <vt:lpstr>One Change in Scale</vt:lpstr>
      <vt:lpstr>PowerPoint Presentation</vt:lpstr>
      <vt:lpstr>Part II: Techniques Item Examples</vt:lpstr>
      <vt:lpstr>PowerPoint Presentation</vt:lpstr>
      <vt:lpstr>PowerPoint Presentation</vt:lpstr>
      <vt:lpstr>PowerPoint Presentation</vt:lpstr>
      <vt:lpstr>PowerPoint Presentation</vt:lpstr>
      <vt:lpstr>Part V: Student Social Emotional Competencies Scale Item Examples</vt:lpstr>
      <vt:lpstr>Evidence of Reliability and Validity </vt:lpstr>
      <vt:lpstr> School Climate and Techniques: Reliability (alpha coefficients)</vt:lpstr>
      <vt:lpstr>But, some scores are not very reliable with 3rd graders:   USE CAUTION! </vt:lpstr>
      <vt:lpstr>PowerPoint Presentation</vt:lpstr>
      <vt:lpstr>Engagement and Bullying: Reliability (alpha coefficients)</vt:lpstr>
      <vt:lpstr>PowerPoint Presentation</vt:lpstr>
      <vt:lpstr>PowerPoint Presentation</vt:lpstr>
      <vt:lpstr>PowerPoint Presentation</vt:lpstr>
      <vt:lpstr>Validity Screening Items on Student Survey</vt:lpstr>
      <vt:lpstr>2016 State-wide Results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Part I: School Climate Subscales   Teacher/Staff Survey Results</vt:lpstr>
      <vt:lpstr>PowerPoint Presentation</vt:lpstr>
      <vt:lpstr>PowerPoint Presentation</vt:lpstr>
      <vt:lpstr>PowerPoint Presentation</vt:lpstr>
      <vt:lpstr>PowerPoint Presentation</vt:lpstr>
      <vt:lpstr>     Part I: School Climate Subscales  Home Survey Results</vt:lpstr>
      <vt:lpstr>PowerPoint Presentation</vt:lpstr>
      <vt:lpstr>PowerPoint Presentation</vt:lpstr>
      <vt:lpstr>PowerPoint Presentation</vt:lpstr>
      <vt:lpstr>Part II: Techniques   Positive, Punitive and  Social-Emotional Learning Techniques  Student Responses</vt:lpstr>
      <vt:lpstr>PowerPoint Presentation</vt:lpstr>
      <vt:lpstr>PowerPoint Presentation</vt:lpstr>
      <vt:lpstr>Part II: Techniques   Teacher/Staff Results</vt:lpstr>
      <vt:lpstr>PowerPoint Presentation</vt:lpstr>
      <vt:lpstr>PowerPoint Presentation</vt:lpstr>
      <vt:lpstr>Part III: Bullying Student Results</vt:lpstr>
      <vt:lpstr>Bullying Scale</vt:lpstr>
      <vt:lpstr>Bullying by Student Grade Level </vt:lpstr>
      <vt:lpstr>Bullying by Student Grade Level </vt:lpstr>
      <vt:lpstr>PowerPoint Presentation</vt:lpstr>
      <vt:lpstr>Part III: Bullying Home Results</vt:lpstr>
      <vt:lpstr>Bullying by Student Grade Level </vt:lpstr>
      <vt:lpstr>PowerPoint Presentation</vt:lpstr>
      <vt:lpstr>Part IV: Engagement   Student Results</vt:lpstr>
      <vt:lpstr>PowerPoint Presentation</vt:lpstr>
      <vt:lpstr>PowerPoint Presentation</vt:lpstr>
      <vt:lpstr>Part IV: Engagement   Home Results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do school climate scores relate to other measures?</vt:lpstr>
      <vt:lpstr>Evidence of Concurrent Validity  Student Survey and School-level Data: School Climate Scale</vt:lpstr>
      <vt:lpstr>Evidence of Concurrent Validity  Teacher Survey and School-level Data: School Climate Scale </vt:lpstr>
      <vt:lpstr>Evidence of Concurrent Validity     Student Survey: Positive, Punitive, SEL Techniques</vt:lpstr>
      <vt:lpstr> Evidence of Concurrent Validity       Teacher Survey: Positive, Punitive, SEL Techniques</vt:lpstr>
      <vt:lpstr>Summary</vt:lpstr>
    </vt:vector>
  </TitlesOfParts>
  <Company>University of Delaware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Gail Armstrong</dc:creator>
  <cp:lastModifiedBy>Laura Davidson</cp:lastModifiedBy>
  <cp:revision>1318</cp:revision>
  <cp:lastPrinted>2016-05-05T20:00:45Z</cp:lastPrinted>
  <dcterms:created xsi:type="dcterms:W3CDTF">2011-05-17T19:55:06Z</dcterms:created>
  <dcterms:modified xsi:type="dcterms:W3CDTF">2016-05-09T14:25:16Z</dcterms:modified>
</cp:coreProperties>
</file>