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927" r:id="rId1"/>
  </p:sldMasterIdLst>
  <p:notesMasterIdLst>
    <p:notesMasterId r:id="rId50"/>
  </p:notesMasterIdLst>
  <p:handoutMasterIdLst>
    <p:handoutMasterId r:id="rId51"/>
  </p:handoutMasterIdLst>
  <p:sldIdLst>
    <p:sldId id="764" r:id="rId2"/>
    <p:sldId id="769" r:id="rId3"/>
    <p:sldId id="542" r:id="rId4"/>
    <p:sldId id="543" r:id="rId5"/>
    <p:sldId id="740" r:id="rId6"/>
    <p:sldId id="750" r:id="rId7"/>
    <p:sldId id="641" r:id="rId8"/>
    <p:sldId id="717" r:id="rId9"/>
    <p:sldId id="548" r:id="rId10"/>
    <p:sldId id="549" r:id="rId11"/>
    <p:sldId id="756" r:id="rId12"/>
    <p:sldId id="758" r:id="rId13"/>
    <p:sldId id="757" r:id="rId14"/>
    <p:sldId id="555" r:id="rId15"/>
    <p:sldId id="636" r:id="rId16"/>
    <p:sldId id="719" r:id="rId17"/>
    <p:sldId id="759" r:id="rId18"/>
    <p:sldId id="760" r:id="rId19"/>
    <p:sldId id="559" r:id="rId20"/>
    <p:sldId id="645" r:id="rId21"/>
    <p:sldId id="610" r:id="rId22"/>
    <p:sldId id="612" r:id="rId23"/>
    <p:sldId id="570" r:id="rId24"/>
    <p:sldId id="571" r:id="rId25"/>
    <p:sldId id="572" r:id="rId26"/>
    <p:sldId id="615" r:id="rId27"/>
    <p:sldId id="692" r:id="rId28"/>
    <p:sldId id="693" r:id="rId29"/>
    <p:sldId id="695" r:id="rId30"/>
    <p:sldId id="703" r:id="rId31"/>
    <p:sldId id="632" r:id="rId32"/>
    <p:sldId id="704" r:id="rId33"/>
    <p:sldId id="706" r:id="rId34"/>
    <p:sldId id="705" r:id="rId35"/>
    <p:sldId id="707" r:id="rId36"/>
    <p:sldId id="751" r:id="rId37"/>
    <p:sldId id="718" r:id="rId38"/>
    <p:sldId id="710" r:id="rId39"/>
    <p:sldId id="700" r:id="rId40"/>
    <p:sldId id="688" r:id="rId41"/>
    <p:sldId id="699" r:id="rId42"/>
    <p:sldId id="709" r:id="rId43"/>
    <p:sldId id="696" r:id="rId44"/>
    <p:sldId id="698" r:id="rId45"/>
    <p:sldId id="743" r:id="rId46"/>
    <p:sldId id="744" r:id="rId47"/>
    <p:sldId id="745" r:id="rId48"/>
    <p:sldId id="590" r:id="rId4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3399FF"/>
    <a:srgbClr val="FFFF66"/>
    <a:srgbClr val="FF9933"/>
    <a:srgbClr val="FF4382"/>
    <a:srgbClr val="FF6699"/>
    <a:srgbClr val="0000FF"/>
    <a:srgbClr val="FF9966"/>
    <a:srgbClr val="0099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76744" autoAdjust="0"/>
  </p:normalViewPr>
  <p:slideViewPr>
    <p:cSldViewPr snapToObjects="1">
      <p:cViewPr varScale="1">
        <p:scale>
          <a:sx n="79" d="100"/>
          <a:sy n="79" d="100"/>
        </p:scale>
        <p:origin x="8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6AB948-E94C-4801-A98C-F5D02FA69FE8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43570D8-642E-4AB3-89C5-069F01C07B72}">
      <dgm:prSet phldrT="[Text]"/>
      <dgm:spPr/>
      <dgm:t>
        <a:bodyPr/>
        <a:lstStyle/>
        <a:p>
          <a:r>
            <a:rPr lang="en-US" dirty="0" smtClean="0"/>
            <a:t>Student Scales</a:t>
          </a:r>
          <a:endParaRPr lang="en-US" dirty="0"/>
        </a:p>
      </dgm:t>
    </dgm:pt>
    <dgm:pt modelId="{1435898D-C1C5-4466-9049-A36C01216161}" type="parTrans" cxnId="{22B7214F-7945-465A-8B67-B052C3D8E351}">
      <dgm:prSet/>
      <dgm:spPr/>
      <dgm:t>
        <a:bodyPr/>
        <a:lstStyle/>
        <a:p>
          <a:endParaRPr lang="en-US"/>
        </a:p>
      </dgm:t>
    </dgm:pt>
    <dgm:pt modelId="{AAEC334F-8F4C-43BA-901C-0D0080629B46}" type="sibTrans" cxnId="{22B7214F-7945-465A-8B67-B052C3D8E351}">
      <dgm:prSet/>
      <dgm:spPr/>
      <dgm:t>
        <a:bodyPr/>
        <a:lstStyle/>
        <a:p>
          <a:endParaRPr lang="en-US"/>
        </a:p>
      </dgm:t>
    </dgm:pt>
    <dgm:pt modelId="{97B62F09-58E0-47AD-9D8C-5F980A442CF7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7CEDCC4-5058-4C8D-840F-C0353CD3962D}" type="parTrans" cxnId="{E3308CFF-07C9-4BEB-80A1-03E9A18B9AD8}">
      <dgm:prSet/>
      <dgm:spPr/>
      <dgm:t>
        <a:bodyPr/>
        <a:lstStyle/>
        <a:p>
          <a:endParaRPr lang="en-US"/>
        </a:p>
      </dgm:t>
    </dgm:pt>
    <dgm:pt modelId="{6AC00C3D-B041-4018-97BE-CF29FA10417F}" type="sibTrans" cxnId="{E3308CFF-07C9-4BEB-80A1-03E9A18B9AD8}">
      <dgm:prSet/>
      <dgm:spPr/>
      <dgm:t>
        <a:bodyPr/>
        <a:lstStyle/>
        <a:p>
          <a:endParaRPr lang="en-US"/>
        </a:p>
      </dgm:t>
    </dgm:pt>
    <dgm:pt modelId="{046DA8BF-D051-41BB-B701-C3C92A713E9D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Techniques (School Discipline)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C11C8726-1A87-4165-8FFC-3FDD5BA0A116}" type="parTrans" cxnId="{E93732AB-6DE6-4C61-8935-3590D5E39181}">
      <dgm:prSet/>
      <dgm:spPr/>
      <dgm:t>
        <a:bodyPr/>
        <a:lstStyle/>
        <a:p>
          <a:endParaRPr lang="en-US"/>
        </a:p>
      </dgm:t>
    </dgm:pt>
    <dgm:pt modelId="{4D150277-3DB7-4563-81CD-C9BB144658CD}" type="sibTrans" cxnId="{E93732AB-6DE6-4C61-8935-3590D5E39181}">
      <dgm:prSet/>
      <dgm:spPr/>
      <dgm:t>
        <a:bodyPr/>
        <a:lstStyle/>
        <a:p>
          <a:endParaRPr lang="en-US"/>
        </a:p>
      </dgm:t>
    </dgm:pt>
    <dgm:pt modelId="{20411E3E-6B15-477A-82B6-D41F82597616}">
      <dgm:prSet phldrT="[Text]"/>
      <dgm:spPr/>
      <dgm:t>
        <a:bodyPr/>
        <a:lstStyle/>
        <a:p>
          <a:r>
            <a:rPr lang="en-US" dirty="0" smtClean="0"/>
            <a:t>Teacher/Staff Scales</a:t>
          </a:r>
          <a:endParaRPr lang="en-US" dirty="0"/>
        </a:p>
      </dgm:t>
    </dgm:pt>
    <dgm:pt modelId="{FC628433-29FF-43D6-84BA-A61ED08E6181}" type="parTrans" cxnId="{3F2D3F3E-5216-4BC1-B3AE-457900AA88C6}">
      <dgm:prSet/>
      <dgm:spPr/>
      <dgm:t>
        <a:bodyPr/>
        <a:lstStyle/>
        <a:p>
          <a:endParaRPr lang="en-US"/>
        </a:p>
      </dgm:t>
    </dgm:pt>
    <dgm:pt modelId="{2688540B-4822-4A37-8F1B-671A5511EB5A}" type="sibTrans" cxnId="{3F2D3F3E-5216-4BC1-B3AE-457900AA88C6}">
      <dgm:prSet/>
      <dgm:spPr/>
      <dgm:t>
        <a:bodyPr/>
        <a:lstStyle/>
        <a:p>
          <a:endParaRPr lang="en-US"/>
        </a:p>
      </dgm:t>
    </dgm:pt>
    <dgm:pt modelId="{8B9BC5AB-AC2F-46ED-AA28-A1E44F736930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D536A97F-86D5-4BCD-82DB-D854605CFBA8}" type="parTrans" cxnId="{EDBFBFD7-21E7-4869-A6EB-F047B263D040}">
      <dgm:prSet/>
      <dgm:spPr/>
      <dgm:t>
        <a:bodyPr/>
        <a:lstStyle/>
        <a:p>
          <a:endParaRPr lang="en-US"/>
        </a:p>
      </dgm:t>
    </dgm:pt>
    <dgm:pt modelId="{1244F5F2-3DF8-4799-91F8-5898705F6502}" type="sibTrans" cxnId="{EDBFBFD7-21E7-4869-A6EB-F047B263D040}">
      <dgm:prSet/>
      <dgm:spPr/>
      <dgm:t>
        <a:bodyPr/>
        <a:lstStyle/>
        <a:p>
          <a:endParaRPr lang="en-US"/>
        </a:p>
      </dgm:t>
    </dgm:pt>
    <dgm:pt modelId="{429233A7-3E79-4CAB-A420-8D1C71300353}">
      <dgm:prSet phldrT="[Text]"/>
      <dgm:spPr/>
      <dgm:t>
        <a:bodyPr/>
        <a:lstStyle/>
        <a:p>
          <a:r>
            <a:rPr lang="en-US" dirty="0" smtClean="0"/>
            <a:t>Home Scales</a:t>
          </a:r>
          <a:endParaRPr lang="en-US" dirty="0"/>
        </a:p>
      </dgm:t>
    </dgm:pt>
    <dgm:pt modelId="{16500309-203F-46CE-80F2-9961FA0B7B75}" type="parTrans" cxnId="{5D6A640C-15F0-4CAC-AE13-3104BF67D047}">
      <dgm:prSet/>
      <dgm:spPr/>
      <dgm:t>
        <a:bodyPr/>
        <a:lstStyle/>
        <a:p>
          <a:endParaRPr lang="en-US"/>
        </a:p>
      </dgm:t>
    </dgm:pt>
    <dgm:pt modelId="{39BC4EDC-E2C9-42A2-8C73-9D29EDF04116}" type="sibTrans" cxnId="{5D6A640C-15F0-4CAC-AE13-3104BF67D047}">
      <dgm:prSet/>
      <dgm:spPr/>
      <dgm:t>
        <a:bodyPr/>
        <a:lstStyle/>
        <a:p>
          <a:endParaRPr lang="en-US"/>
        </a:p>
      </dgm:t>
    </dgm:pt>
    <dgm:pt modelId="{F5803BC9-75D0-4DDD-B223-2E3326116CA4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0F81C19-2EAF-47FF-B1C7-82717D661283}" type="parTrans" cxnId="{4C8B6394-7839-4263-8A5D-4DA2291C36E9}">
      <dgm:prSet/>
      <dgm:spPr/>
      <dgm:t>
        <a:bodyPr/>
        <a:lstStyle/>
        <a:p>
          <a:endParaRPr lang="en-US"/>
        </a:p>
      </dgm:t>
    </dgm:pt>
    <dgm:pt modelId="{E4B1CBA3-C6EC-4657-A1B9-39C129C0AEB3}" type="sibTrans" cxnId="{4C8B6394-7839-4263-8A5D-4DA2291C36E9}">
      <dgm:prSet/>
      <dgm:spPr/>
      <dgm:t>
        <a:bodyPr/>
        <a:lstStyle/>
        <a:p>
          <a:endParaRPr lang="en-US"/>
        </a:p>
      </dgm:t>
    </dgm:pt>
    <dgm:pt modelId="{F7EB7DDE-8E81-437E-9A3D-8C5743CAD214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Bullying Victimization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CEA44B6D-D836-4384-B850-02AF014613BF}" type="parTrans" cxnId="{19CE3CE4-41DD-471C-A0DF-711902CD5920}">
      <dgm:prSet/>
      <dgm:spPr/>
      <dgm:t>
        <a:bodyPr/>
        <a:lstStyle/>
        <a:p>
          <a:endParaRPr lang="en-US"/>
        </a:p>
      </dgm:t>
    </dgm:pt>
    <dgm:pt modelId="{E5FCD3B7-EC3F-4AE0-8C6E-6F4597886027}" type="sibTrans" cxnId="{19CE3CE4-41DD-471C-A0DF-711902CD5920}">
      <dgm:prSet/>
      <dgm:spPr/>
      <dgm:t>
        <a:bodyPr/>
        <a:lstStyle/>
        <a:p>
          <a:endParaRPr lang="en-US"/>
        </a:p>
      </dgm:t>
    </dgm:pt>
    <dgm:pt modelId="{7331BC3F-B92F-4B8F-B315-AD72E75AF9A7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Engagement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4F86D4A-C38B-4BBD-8524-A3BCABEAD9C6}" type="parTrans" cxnId="{2CF5BB8F-EAC1-478E-9DB0-5A2D0314D444}">
      <dgm:prSet/>
      <dgm:spPr/>
      <dgm:t>
        <a:bodyPr/>
        <a:lstStyle/>
        <a:p>
          <a:endParaRPr lang="en-US"/>
        </a:p>
      </dgm:t>
    </dgm:pt>
    <dgm:pt modelId="{5AAFECFB-3FB1-4A7C-A4E5-6EACBD529EA7}" type="sibTrans" cxnId="{2CF5BB8F-EAC1-478E-9DB0-5A2D0314D444}">
      <dgm:prSet/>
      <dgm:spPr/>
      <dgm:t>
        <a:bodyPr/>
        <a:lstStyle/>
        <a:p>
          <a:endParaRPr lang="en-US"/>
        </a:p>
      </dgm:t>
    </dgm:pt>
    <dgm:pt modelId="{435DACB3-DB24-4A6F-A8A9-FEEF6A819B31}">
      <dgm:prSet phldrT="[Text]"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Social and Emotional Competencies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50A1FCD4-C137-4AD7-99AC-AFE3FC32342A}" type="parTrans" cxnId="{5D1CBFC2-2019-40A8-924A-791D27044285}">
      <dgm:prSet/>
      <dgm:spPr/>
      <dgm:t>
        <a:bodyPr/>
        <a:lstStyle/>
        <a:p>
          <a:endParaRPr lang="en-US"/>
        </a:p>
      </dgm:t>
    </dgm:pt>
    <dgm:pt modelId="{AA988495-6C17-465A-90F4-52B6DD9B1493}" type="sibTrans" cxnId="{5D1CBFC2-2019-40A8-924A-791D27044285}">
      <dgm:prSet/>
      <dgm:spPr/>
      <dgm:t>
        <a:bodyPr/>
        <a:lstStyle/>
        <a:p>
          <a:endParaRPr lang="en-US"/>
        </a:p>
      </dgm:t>
    </dgm:pt>
    <dgm:pt modelId="{8BC26056-90BF-4FD4-8246-936A50A969C4}">
      <dgm:prSet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Techniques (School Discipline)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253945D7-27A1-4E36-875E-CB0D42FB5826}" type="parTrans" cxnId="{EFEF301F-2977-46CA-85F7-A35DE197EE55}">
      <dgm:prSet/>
      <dgm:spPr/>
      <dgm:t>
        <a:bodyPr/>
        <a:lstStyle/>
        <a:p>
          <a:endParaRPr lang="en-US"/>
        </a:p>
      </dgm:t>
    </dgm:pt>
    <dgm:pt modelId="{5F6FE237-2D98-4260-B070-018D942AFF11}" type="sibTrans" cxnId="{EFEF301F-2977-46CA-85F7-A35DE197EE55}">
      <dgm:prSet/>
      <dgm:spPr/>
      <dgm:t>
        <a:bodyPr/>
        <a:lstStyle/>
        <a:p>
          <a:endParaRPr lang="en-US"/>
        </a:p>
      </dgm:t>
    </dgm:pt>
    <dgm:pt modelId="{14357E29-F176-4CD4-BB65-59254EBD23D4}">
      <dgm:prSet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Bullying Victimization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760456E-B591-48BD-A9CC-9A3C4B24D130}" type="parTrans" cxnId="{1BC4C11E-1A17-46E4-BB54-46C716E8C3FA}">
      <dgm:prSet/>
      <dgm:spPr/>
      <dgm:t>
        <a:bodyPr/>
        <a:lstStyle/>
        <a:p>
          <a:endParaRPr lang="en-US"/>
        </a:p>
      </dgm:t>
    </dgm:pt>
    <dgm:pt modelId="{512229F0-C8AA-4512-A365-768D8A583AC8}" type="sibTrans" cxnId="{1BC4C11E-1A17-46E4-BB54-46C716E8C3FA}">
      <dgm:prSet/>
      <dgm:spPr/>
      <dgm:t>
        <a:bodyPr/>
        <a:lstStyle/>
        <a:p>
          <a:endParaRPr lang="en-US"/>
        </a:p>
      </dgm:t>
    </dgm:pt>
    <dgm:pt modelId="{73C2EE0A-247C-437E-9694-312E93ECBF34}">
      <dgm:prSet/>
      <dgm:spPr/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Engagement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91BEEAB-E708-440E-B68A-C926846F26E8}" type="parTrans" cxnId="{C1A83BAD-C709-4C6E-BF9C-17ED8DA78AAD}">
      <dgm:prSet/>
      <dgm:spPr/>
      <dgm:t>
        <a:bodyPr/>
        <a:lstStyle/>
        <a:p>
          <a:endParaRPr lang="en-US"/>
        </a:p>
      </dgm:t>
    </dgm:pt>
    <dgm:pt modelId="{4F40B5C9-6ECC-4BCE-AF33-D558A434EA0B}" type="sibTrans" cxnId="{C1A83BAD-C709-4C6E-BF9C-17ED8DA78AAD}">
      <dgm:prSet/>
      <dgm:spPr/>
      <dgm:t>
        <a:bodyPr/>
        <a:lstStyle/>
        <a:p>
          <a:endParaRPr lang="en-US"/>
        </a:p>
      </dgm:t>
    </dgm:pt>
    <dgm:pt modelId="{9D42C493-DA3D-4FB9-B4BB-8924E28D9299}" type="pres">
      <dgm:prSet presAssocID="{1B6AB948-E94C-4801-A98C-F5D02FA69F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D951FF-041A-4B7B-8011-5F7C28741736}" type="pres">
      <dgm:prSet presAssocID="{B43570D8-642E-4AB3-89C5-069F01C07B72}" presName="composite" presStyleCnt="0"/>
      <dgm:spPr/>
    </dgm:pt>
    <dgm:pt modelId="{8A2F504E-BFB3-401F-B668-2C964ECE671F}" type="pres">
      <dgm:prSet presAssocID="{B43570D8-642E-4AB3-89C5-069F01C07B7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746F57-C3E8-4B33-878D-081695B135ED}" type="pres">
      <dgm:prSet presAssocID="{B43570D8-642E-4AB3-89C5-069F01C07B7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2F8FD-1063-4288-A1FE-8E5012AB81F5}" type="pres">
      <dgm:prSet presAssocID="{AAEC334F-8F4C-43BA-901C-0D0080629B46}" presName="space" presStyleCnt="0"/>
      <dgm:spPr/>
    </dgm:pt>
    <dgm:pt modelId="{4EC35494-EEED-4237-8907-6BADD44C5459}" type="pres">
      <dgm:prSet presAssocID="{20411E3E-6B15-477A-82B6-D41F82597616}" presName="composite" presStyleCnt="0"/>
      <dgm:spPr/>
    </dgm:pt>
    <dgm:pt modelId="{2DCCFCAE-8C7C-435E-BAF7-2DEE556D7968}" type="pres">
      <dgm:prSet presAssocID="{20411E3E-6B15-477A-82B6-D41F8259761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64330-2CF6-46B3-93E4-1645CEBB1A4A}" type="pres">
      <dgm:prSet presAssocID="{20411E3E-6B15-477A-82B6-D41F8259761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BD92CF-5FE3-4749-AC38-83CEF77DEDBE}" type="pres">
      <dgm:prSet presAssocID="{2688540B-4822-4A37-8F1B-671A5511EB5A}" presName="space" presStyleCnt="0"/>
      <dgm:spPr/>
    </dgm:pt>
    <dgm:pt modelId="{C62566A4-233D-49DE-8F2F-86A3235B2A1E}" type="pres">
      <dgm:prSet presAssocID="{429233A7-3E79-4CAB-A420-8D1C71300353}" presName="composite" presStyleCnt="0"/>
      <dgm:spPr/>
    </dgm:pt>
    <dgm:pt modelId="{BBB51644-CB8C-4F3B-B014-037445960086}" type="pres">
      <dgm:prSet presAssocID="{429233A7-3E79-4CAB-A420-8D1C7130035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22E68-7D9C-4FD6-AA82-59D84D5BC48D}" type="pres">
      <dgm:prSet presAssocID="{429233A7-3E79-4CAB-A420-8D1C7130035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B7214F-7945-465A-8B67-B052C3D8E351}" srcId="{1B6AB948-E94C-4801-A98C-F5D02FA69FE8}" destId="{B43570D8-642E-4AB3-89C5-069F01C07B72}" srcOrd="0" destOrd="0" parTransId="{1435898D-C1C5-4466-9049-A36C01216161}" sibTransId="{AAEC334F-8F4C-43BA-901C-0D0080629B46}"/>
    <dgm:cxn modelId="{C1A83BAD-C709-4C6E-BF9C-17ED8DA78AAD}" srcId="{429233A7-3E79-4CAB-A420-8D1C71300353}" destId="{73C2EE0A-247C-437E-9694-312E93ECBF34}" srcOrd="2" destOrd="0" parTransId="{391BEEAB-E708-440E-B68A-C926846F26E8}" sibTransId="{4F40B5C9-6ECC-4BCE-AF33-D558A434EA0B}"/>
    <dgm:cxn modelId="{19CE3CE4-41DD-471C-A0DF-711902CD5920}" srcId="{B43570D8-642E-4AB3-89C5-069F01C07B72}" destId="{F7EB7DDE-8E81-437E-9A3D-8C5743CAD214}" srcOrd="2" destOrd="0" parTransId="{CEA44B6D-D836-4384-B850-02AF014613BF}" sibTransId="{E5FCD3B7-EC3F-4AE0-8C6E-6F4597886027}"/>
    <dgm:cxn modelId="{D3661EDF-1E1B-4E3E-9C25-6D7D2618D622}" type="presOf" srcId="{8BC26056-90BF-4FD4-8246-936A50A969C4}" destId="{59D64330-2CF6-46B3-93E4-1645CEBB1A4A}" srcOrd="0" destOrd="1" presId="urn:microsoft.com/office/officeart/2005/8/layout/hList1"/>
    <dgm:cxn modelId="{034F39A8-3AC8-42FB-8EEF-40A5152DB5E8}" type="presOf" srcId="{14357E29-F176-4CD4-BB65-59254EBD23D4}" destId="{9CE22E68-7D9C-4FD6-AA82-59D84D5BC48D}" srcOrd="0" destOrd="1" presId="urn:microsoft.com/office/officeart/2005/8/layout/hList1"/>
    <dgm:cxn modelId="{54FDB3ED-63E1-4B72-8899-D6E45942B6B0}" type="presOf" srcId="{F7EB7DDE-8E81-437E-9A3D-8C5743CAD214}" destId="{DB746F57-C3E8-4B33-878D-081695B135ED}" srcOrd="0" destOrd="2" presId="urn:microsoft.com/office/officeart/2005/8/layout/hList1"/>
    <dgm:cxn modelId="{5D6A640C-15F0-4CAC-AE13-3104BF67D047}" srcId="{1B6AB948-E94C-4801-A98C-F5D02FA69FE8}" destId="{429233A7-3E79-4CAB-A420-8D1C71300353}" srcOrd="2" destOrd="0" parTransId="{16500309-203F-46CE-80F2-9961FA0B7B75}" sibTransId="{39BC4EDC-E2C9-42A2-8C73-9D29EDF04116}"/>
    <dgm:cxn modelId="{2CF5BB8F-EAC1-478E-9DB0-5A2D0314D444}" srcId="{B43570D8-642E-4AB3-89C5-069F01C07B72}" destId="{7331BC3F-B92F-4B8F-B315-AD72E75AF9A7}" srcOrd="3" destOrd="0" parTransId="{34F86D4A-C38B-4BBD-8524-A3BCABEAD9C6}" sibTransId="{5AAFECFB-3FB1-4A7C-A4E5-6EACBD529EA7}"/>
    <dgm:cxn modelId="{42523108-087F-4AFC-97CE-E8B83C6BE199}" type="presOf" srcId="{7331BC3F-B92F-4B8F-B315-AD72E75AF9A7}" destId="{DB746F57-C3E8-4B33-878D-081695B135ED}" srcOrd="0" destOrd="3" presId="urn:microsoft.com/office/officeart/2005/8/layout/hList1"/>
    <dgm:cxn modelId="{EFEF301F-2977-46CA-85F7-A35DE197EE55}" srcId="{20411E3E-6B15-477A-82B6-D41F82597616}" destId="{8BC26056-90BF-4FD4-8246-936A50A969C4}" srcOrd="1" destOrd="0" parTransId="{253945D7-27A1-4E36-875E-CB0D42FB5826}" sibTransId="{5F6FE237-2D98-4260-B070-018D942AFF11}"/>
    <dgm:cxn modelId="{6D8B492D-62EC-4332-8B30-361FB39D7246}" type="presOf" srcId="{B43570D8-642E-4AB3-89C5-069F01C07B72}" destId="{8A2F504E-BFB3-401F-B668-2C964ECE671F}" srcOrd="0" destOrd="0" presId="urn:microsoft.com/office/officeart/2005/8/layout/hList1"/>
    <dgm:cxn modelId="{642AC8E8-4BD8-4723-BB3B-9807B6053D95}" type="presOf" srcId="{046DA8BF-D051-41BB-B701-C3C92A713E9D}" destId="{DB746F57-C3E8-4B33-878D-081695B135ED}" srcOrd="0" destOrd="1" presId="urn:microsoft.com/office/officeart/2005/8/layout/hList1"/>
    <dgm:cxn modelId="{E93732AB-6DE6-4C61-8935-3590D5E39181}" srcId="{B43570D8-642E-4AB3-89C5-069F01C07B72}" destId="{046DA8BF-D051-41BB-B701-C3C92A713E9D}" srcOrd="1" destOrd="0" parTransId="{C11C8726-1A87-4165-8FFC-3FDD5BA0A116}" sibTransId="{4D150277-3DB7-4563-81CD-C9BB144658CD}"/>
    <dgm:cxn modelId="{E464D8F5-EAB2-49EF-8B2B-97FE8F8815CC}" type="presOf" srcId="{97B62F09-58E0-47AD-9D8C-5F980A442CF7}" destId="{DB746F57-C3E8-4B33-878D-081695B135ED}" srcOrd="0" destOrd="0" presId="urn:microsoft.com/office/officeart/2005/8/layout/hList1"/>
    <dgm:cxn modelId="{4C8B6394-7839-4263-8A5D-4DA2291C36E9}" srcId="{429233A7-3E79-4CAB-A420-8D1C71300353}" destId="{F5803BC9-75D0-4DDD-B223-2E3326116CA4}" srcOrd="0" destOrd="0" parTransId="{F0F81C19-2EAF-47FF-B1C7-82717D661283}" sibTransId="{E4B1CBA3-C6EC-4657-A1B9-39C129C0AEB3}"/>
    <dgm:cxn modelId="{E3308CFF-07C9-4BEB-80A1-03E9A18B9AD8}" srcId="{B43570D8-642E-4AB3-89C5-069F01C07B72}" destId="{97B62F09-58E0-47AD-9D8C-5F980A442CF7}" srcOrd="0" destOrd="0" parTransId="{37CEDCC4-5058-4C8D-840F-C0353CD3962D}" sibTransId="{6AC00C3D-B041-4018-97BE-CF29FA10417F}"/>
    <dgm:cxn modelId="{B4098FD6-6F60-4744-B290-1A0DC3636C4A}" type="presOf" srcId="{20411E3E-6B15-477A-82B6-D41F82597616}" destId="{2DCCFCAE-8C7C-435E-BAF7-2DEE556D7968}" srcOrd="0" destOrd="0" presId="urn:microsoft.com/office/officeart/2005/8/layout/hList1"/>
    <dgm:cxn modelId="{937FFF04-DFF5-490B-9CF4-CD3B3B2B7561}" type="presOf" srcId="{429233A7-3E79-4CAB-A420-8D1C71300353}" destId="{BBB51644-CB8C-4F3B-B014-037445960086}" srcOrd="0" destOrd="0" presId="urn:microsoft.com/office/officeart/2005/8/layout/hList1"/>
    <dgm:cxn modelId="{1E4511F3-E935-4F82-959E-AC777180FBFE}" type="presOf" srcId="{8B9BC5AB-AC2F-46ED-AA28-A1E44F736930}" destId="{59D64330-2CF6-46B3-93E4-1645CEBB1A4A}" srcOrd="0" destOrd="0" presId="urn:microsoft.com/office/officeart/2005/8/layout/hList1"/>
    <dgm:cxn modelId="{65316D57-A90B-4E06-A97C-30CDF24C1DF4}" type="presOf" srcId="{F5803BC9-75D0-4DDD-B223-2E3326116CA4}" destId="{9CE22E68-7D9C-4FD6-AA82-59D84D5BC48D}" srcOrd="0" destOrd="0" presId="urn:microsoft.com/office/officeart/2005/8/layout/hList1"/>
    <dgm:cxn modelId="{EDBFBFD7-21E7-4869-A6EB-F047B263D040}" srcId="{20411E3E-6B15-477A-82B6-D41F82597616}" destId="{8B9BC5AB-AC2F-46ED-AA28-A1E44F736930}" srcOrd="0" destOrd="0" parTransId="{D536A97F-86D5-4BCD-82DB-D854605CFBA8}" sibTransId="{1244F5F2-3DF8-4799-91F8-5898705F6502}"/>
    <dgm:cxn modelId="{4BF4A92B-B638-4E28-A79C-F4B089AF554B}" type="presOf" srcId="{1B6AB948-E94C-4801-A98C-F5D02FA69FE8}" destId="{9D42C493-DA3D-4FB9-B4BB-8924E28D9299}" srcOrd="0" destOrd="0" presId="urn:microsoft.com/office/officeart/2005/8/layout/hList1"/>
    <dgm:cxn modelId="{5D1CBFC2-2019-40A8-924A-791D27044285}" srcId="{B43570D8-642E-4AB3-89C5-069F01C07B72}" destId="{435DACB3-DB24-4A6F-A8A9-FEEF6A819B31}" srcOrd="4" destOrd="0" parTransId="{50A1FCD4-C137-4AD7-99AC-AFE3FC32342A}" sibTransId="{AA988495-6C17-465A-90F4-52B6DD9B1493}"/>
    <dgm:cxn modelId="{1BC4C11E-1A17-46E4-BB54-46C716E8C3FA}" srcId="{429233A7-3E79-4CAB-A420-8D1C71300353}" destId="{14357E29-F176-4CD4-BB65-59254EBD23D4}" srcOrd="1" destOrd="0" parTransId="{6760456E-B591-48BD-A9CC-9A3C4B24D130}" sibTransId="{512229F0-C8AA-4512-A365-768D8A583AC8}"/>
    <dgm:cxn modelId="{E1640C03-D683-4069-8819-02E5DE72668F}" type="presOf" srcId="{73C2EE0A-247C-437E-9694-312E93ECBF34}" destId="{9CE22E68-7D9C-4FD6-AA82-59D84D5BC48D}" srcOrd="0" destOrd="2" presId="urn:microsoft.com/office/officeart/2005/8/layout/hList1"/>
    <dgm:cxn modelId="{E4988A9E-51CE-4EBE-AA8B-11AD0D6277FD}" type="presOf" srcId="{435DACB3-DB24-4A6F-A8A9-FEEF6A819B31}" destId="{DB746F57-C3E8-4B33-878D-081695B135ED}" srcOrd="0" destOrd="4" presId="urn:microsoft.com/office/officeart/2005/8/layout/hList1"/>
    <dgm:cxn modelId="{3F2D3F3E-5216-4BC1-B3AE-457900AA88C6}" srcId="{1B6AB948-E94C-4801-A98C-F5D02FA69FE8}" destId="{20411E3E-6B15-477A-82B6-D41F82597616}" srcOrd="1" destOrd="0" parTransId="{FC628433-29FF-43D6-84BA-A61ED08E6181}" sibTransId="{2688540B-4822-4A37-8F1B-671A5511EB5A}"/>
    <dgm:cxn modelId="{B6B6D081-619D-4B07-84B6-0192FB2A76AC}" type="presParOf" srcId="{9D42C493-DA3D-4FB9-B4BB-8924E28D9299}" destId="{7AD951FF-041A-4B7B-8011-5F7C28741736}" srcOrd="0" destOrd="0" presId="urn:microsoft.com/office/officeart/2005/8/layout/hList1"/>
    <dgm:cxn modelId="{90C3618D-F9CB-49D1-B22B-FFB2C7039292}" type="presParOf" srcId="{7AD951FF-041A-4B7B-8011-5F7C28741736}" destId="{8A2F504E-BFB3-401F-B668-2C964ECE671F}" srcOrd="0" destOrd="0" presId="urn:microsoft.com/office/officeart/2005/8/layout/hList1"/>
    <dgm:cxn modelId="{DD5D2384-5318-4312-AA59-5A432429B3A6}" type="presParOf" srcId="{7AD951FF-041A-4B7B-8011-5F7C28741736}" destId="{DB746F57-C3E8-4B33-878D-081695B135ED}" srcOrd="1" destOrd="0" presId="urn:microsoft.com/office/officeart/2005/8/layout/hList1"/>
    <dgm:cxn modelId="{BA9C77F1-59AC-48C8-BB5B-FC9814FF9FB6}" type="presParOf" srcId="{9D42C493-DA3D-4FB9-B4BB-8924E28D9299}" destId="{ECE2F8FD-1063-4288-A1FE-8E5012AB81F5}" srcOrd="1" destOrd="0" presId="urn:microsoft.com/office/officeart/2005/8/layout/hList1"/>
    <dgm:cxn modelId="{B122DA5B-8995-476C-9563-DB1335B0EEA9}" type="presParOf" srcId="{9D42C493-DA3D-4FB9-B4BB-8924E28D9299}" destId="{4EC35494-EEED-4237-8907-6BADD44C5459}" srcOrd="2" destOrd="0" presId="urn:microsoft.com/office/officeart/2005/8/layout/hList1"/>
    <dgm:cxn modelId="{6A3F57CC-F5A3-4A02-BBA6-0E28D83C9727}" type="presParOf" srcId="{4EC35494-EEED-4237-8907-6BADD44C5459}" destId="{2DCCFCAE-8C7C-435E-BAF7-2DEE556D7968}" srcOrd="0" destOrd="0" presId="urn:microsoft.com/office/officeart/2005/8/layout/hList1"/>
    <dgm:cxn modelId="{AF400223-2116-48AB-A418-FAD3D771CCFB}" type="presParOf" srcId="{4EC35494-EEED-4237-8907-6BADD44C5459}" destId="{59D64330-2CF6-46B3-93E4-1645CEBB1A4A}" srcOrd="1" destOrd="0" presId="urn:microsoft.com/office/officeart/2005/8/layout/hList1"/>
    <dgm:cxn modelId="{EC3E93BA-B7D7-43C9-8433-C98FBD1CBDC1}" type="presParOf" srcId="{9D42C493-DA3D-4FB9-B4BB-8924E28D9299}" destId="{8EBD92CF-5FE3-4749-AC38-83CEF77DEDBE}" srcOrd="3" destOrd="0" presId="urn:microsoft.com/office/officeart/2005/8/layout/hList1"/>
    <dgm:cxn modelId="{C3F3ABF5-A3C9-415D-AE5D-A52DA2BA49C6}" type="presParOf" srcId="{9D42C493-DA3D-4FB9-B4BB-8924E28D9299}" destId="{C62566A4-233D-49DE-8F2F-86A3235B2A1E}" srcOrd="4" destOrd="0" presId="urn:microsoft.com/office/officeart/2005/8/layout/hList1"/>
    <dgm:cxn modelId="{7CD19EEE-1FD7-4190-A430-F1412206C3D8}" type="presParOf" srcId="{C62566A4-233D-49DE-8F2F-86A3235B2A1E}" destId="{BBB51644-CB8C-4F3B-B014-037445960086}" srcOrd="0" destOrd="0" presId="urn:microsoft.com/office/officeart/2005/8/layout/hList1"/>
    <dgm:cxn modelId="{75444A2D-950B-4DB6-8580-AED3AD70D4B6}" type="presParOf" srcId="{C62566A4-233D-49DE-8F2F-86A3235B2A1E}" destId="{9CE22E68-7D9C-4FD6-AA82-59D84D5BC48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F504E-BFB3-401F-B668-2C964ECE671F}">
      <dsp:nvSpPr>
        <dsp:cNvPr id="0" name=""/>
        <dsp:cNvSpPr/>
      </dsp:nvSpPr>
      <dsp:spPr>
        <a:xfrm>
          <a:off x="2571" y="47927"/>
          <a:ext cx="2507456" cy="7952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Student Scales</a:t>
          </a:r>
          <a:endParaRPr lang="en-US" sz="2200" kern="1200" dirty="0"/>
        </a:p>
      </dsp:txBody>
      <dsp:txXfrm>
        <a:off x="2571" y="47927"/>
        <a:ext cx="2507456" cy="795204"/>
      </dsp:txXfrm>
    </dsp:sp>
    <dsp:sp modelId="{DB746F57-C3E8-4B33-878D-081695B135ED}">
      <dsp:nvSpPr>
        <dsp:cNvPr id="0" name=""/>
        <dsp:cNvSpPr/>
      </dsp:nvSpPr>
      <dsp:spPr>
        <a:xfrm>
          <a:off x="2571" y="843132"/>
          <a:ext cx="2507456" cy="398573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Techniques (School Discipline)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Bullying Victimization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Engagement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Social and Emotional Competencies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2571" y="843132"/>
        <a:ext cx="2507456" cy="3985739"/>
      </dsp:txXfrm>
    </dsp:sp>
    <dsp:sp modelId="{2DCCFCAE-8C7C-435E-BAF7-2DEE556D7968}">
      <dsp:nvSpPr>
        <dsp:cNvPr id="0" name=""/>
        <dsp:cNvSpPr/>
      </dsp:nvSpPr>
      <dsp:spPr>
        <a:xfrm>
          <a:off x="2861071" y="47927"/>
          <a:ext cx="2507456" cy="795204"/>
        </a:xfrm>
        <a:prstGeom prst="rect">
          <a:avLst/>
        </a:prstGeom>
        <a:solidFill>
          <a:schemeClr val="accent3">
            <a:hueOff val="797049"/>
            <a:satOff val="2970"/>
            <a:lumOff val="0"/>
            <a:alphaOff val="0"/>
          </a:schemeClr>
        </a:solidFill>
        <a:ln w="25400" cap="flat" cmpd="sng" algn="ctr">
          <a:solidFill>
            <a:schemeClr val="accent3">
              <a:hueOff val="797049"/>
              <a:satOff val="297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Teacher/Staff Scales</a:t>
          </a:r>
          <a:endParaRPr lang="en-US" sz="2200" kern="1200" dirty="0"/>
        </a:p>
      </dsp:txBody>
      <dsp:txXfrm>
        <a:off x="2861071" y="47927"/>
        <a:ext cx="2507456" cy="795204"/>
      </dsp:txXfrm>
    </dsp:sp>
    <dsp:sp modelId="{59D64330-2CF6-46B3-93E4-1645CEBB1A4A}">
      <dsp:nvSpPr>
        <dsp:cNvPr id="0" name=""/>
        <dsp:cNvSpPr/>
      </dsp:nvSpPr>
      <dsp:spPr>
        <a:xfrm>
          <a:off x="2861071" y="843132"/>
          <a:ext cx="2507456" cy="3985739"/>
        </a:xfrm>
        <a:prstGeom prst="rect">
          <a:avLst/>
        </a:prstGeom>
        <a:solidFill>
          <a:schemeClr val="accent3">
            <a:tint val="40000"/>
            <a:alpha val="90000"/>
            <a:hueOff val="827270"/>
            <a:satOff val="2697"/>
            <a:lumOff val="99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827270"/>
              <a:satOff val="2697"/>
              <a:lumOff val="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Techniques (School Discipline)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2861071" y="843132"/>
        <a:ext cx="2507456" cy="3985739"/>
      </dsp:txXfrm>
    </dsp:sp>
    <dsp:sp modelId="{BBB51644-CB8C-4F3B-B014-037445960086}">
      <dsp:nvSpPr>
        <dsp:cNvPr id="0" name=""/>
        <dsp:cNvSpPr/>
      </dsp:nvSpPr>
      <dsp:spPr>
        <a:xfrm>
          <a:off x="5719571" y="47927"/>
          <a:ext cx="2507456" cy="795204"/>
        </a:xfrm>
        <a:prstGeom prst="rect">
          <a:avLst/>
        </a:prstGeom>
        <a:solidFill>
          <a:schemeClr val="accent3">
            <a:hueOff val="1594099"/>
            <a:satOff val="5940"/>
            <a:lumOff val="0"/>
            <a:alphaOff val="0"/>
          </a:schemeClr>
        </a:solidFill>
        <a:ln w="25400" cap="flat" cmpd="sng" algn="ctr">
          <a:solidFill>
            <a:schemeClr val="accent3">
              <a:hueOff val="1594099"/>
              <a:satOff val="594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Home Scales</a:t>
          </a:r>
          <a:endParaRPr lang="en-US" sz="2200" kern="1200" dirty="0"/>
        </a:p>
      </dsp:txBody>
      <dsp:txXfrm>
        <a:off x="5719571" y="47927"/>
        <a:ext cx="2507456" cy="795204"/>
      </dsp:txXfrm>
    </dsp:sp>
    <dsp:sp modelId="{9CE22E68-7D9C-4FD6-AA82-59D84D5BC48D}">
      <dsp:nvSpPr>
        <dsp:cNvPr id="0" name=""/>
        <dsp:cNvSpPr/>
      </dsp:nvSpPr>
      <dsp:spPr>
        <a:xfrm>
          <a:off x="5719571" y="843132"/>
          <a:ext cx="2507456" cy="3985739"/>
        </a:xfrm>
        <a:prstGeom prst="rect">
          <a:avLst/>
        </a:prstGeom>
        <a:solidFill>
          <a:schemeClr val="accent3">
            <a:tint val="40000"/>
            <a:alpha val="90000"/>
            <a:hueOff val="1654540"/>
            <a:satOff val="5394"/>
            <a:lumOff val="19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654540"/>
              <a:satOff val="5394"/>
              <a:lumOff val="1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School Climate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Bullying Victimization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Student Engagement</a:t>
          </a:r>
          <a:endParaRPr lang="en-US" sz="22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5719571" y="843132"/>
        <a:ext cx="2507456" cy="3985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47A3222-EBA2-4F9E-BB1E-B50EEF8F9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7420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41988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848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461963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395B56A-DABC-471D-89BF-BFEE37BDC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0884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74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10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07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596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747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74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54FF99-9E3D-4394-B3AA-98DBC6A3300A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032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107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368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165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352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35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671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1530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768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681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91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73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95B56A-DABC-471D-89BF-BFEE37BDC48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7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5/14/2018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Project - School Climate Data Workshop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76010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ED52-95E1-4715-AE0F-CA6C5CED6666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2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3856-9153-4259-90E0-E545D2D9972E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7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1DA9-1ABF-4147-AAE9-0AC316A24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3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FDEF-E57D-410B-BE7C-FC3C645C3502}" type="datetime1">
              <a:rPr lang="en-US" smtClean="0"/>
              <a:pPr/>
              <a:t>5/8/2018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5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CE9C-5338-4D47-B032-3CD8C94D128C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75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E58C-ED31-425B-AE3B-390C1A9CA3BD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5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2769-E705-4BFC-854D-70EEFBF126CA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2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94929-8857-468A-A8E3-26A930662A52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C1C75-473B-4ADF-9D18-E1ED0E9F1F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7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F4C8-72F9-4C8B-BD6D-CC54B8CE31EE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6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067D-EFF2-44F2-88A2-C515E0F1230F}" type="datetime1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47040-8CC4-4AB0-A312-131D00977C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B0E203D-8CFD-B84D-9458-A0F644638DD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312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lawarepbs.org/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533400"/>
            <a:ext cx="8839200" cy="5715000"/>
          </a:xfrm>
        </p:spPr>
        <p:txBody>
          <a:bodyPr>
            <a:normAutofit lnSpcReduction="10000"/>
          </a:bodyPr>
          <a:lstStyle/>
          <a:p>
            <a:pPr algn="ctr" eaLnBrk="1" hangingPunct="1">
              <a:spcAft>
                <a:spcPts val="1200"/>
              </a:spcAft>
              <a:buFont typeface="Wingdings" pitchFamily="2" charset="2"/>
              <a:buNone/>
            </a:pPr>
            <a:endParaRPr lang="en-US" sz="6000" b="1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algn="ctr"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6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School Climate Data Workshop</a:t>
            </a:r>
          </a:p>
          <a:p>
            <a:pPr algn="ctr" eaLnBrk="1" hangingPunct="1">
              <a:spcAft>
                <a:spcPts val="1200"/>
              </a:spcAft>
              <a:buFont typeface="Wingdings" pitchFamily="2" charset="2"/>
              <a:buNone/>
            </a:pPr>
            <a:endParaRPr lang="en-US" sz="6000" b="1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  <a:p>
            <a:pPr algn="ctr" eaLnBrk="1" hangingPunct="1">
              <a:spcAft>
                <a:spcPts val="1200"/>
              </a:spcAft>
              <a:buFont typeface="Wingdings" pitchFamily="2" charset="2"/>
              <a:buNone/>
            </a:pPr>
            <a:r>
              <a:rPr lang="en-US" sz="3200" b="1" i="1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Delaware Positive Behavior Support Project</a:t>
            </a:r>
            <a:endParaRPr lang="en-US" sz="3200" b="1" dirty="0" smtClean="0">
              <a:solidFill>
                <a:schemeClr val="accent4"/>
              </a:solidFill>
              <a:latin typeface="Tw Cen MT" panose="020B0602020104020603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chemeClr val="accent4"/>
                </a:solidFill>
                <a:effectLst/>
                <a:latin typeface="Tw Cen MT" panose="020B0602020104020603" pitchFamily="34" charset="0"/>
              </a:rPr>
              <a:t>May 1</a:t>
            </a:r>
            <a:r>
              <a:rPr lang="en-US" sz="2400" dirty="0">
                <a:solidFill>
                  <a:schemeClr val="accent4"/>
                </a:solidFill>
                <a:latin typeface="Tw Cen MT" panose="020B0602020104020603" pitchFamily="34" charset="0"/>
              </a:rPr>
              <a:t>4</a:t>
            </a:r>
            <a:r>
              <a:rPr lang="en-US" sz="24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12272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57200"/>
            <a:ext cx="852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Total School Climate by Student Grade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2274838"/>
            <a:ext cx="236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Arial" pitchFamily="34" charset="0"/>
              </a:rPr>
              <a:t>Student perceptions tend to decrease, especially from elementary to middle school 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95400"/>
            <a:ext cx="6858000" cy="5495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7" name="Group 7"/>
          <p:cNvGrpSpPr>
            <a:grpSpLocks/>
          </p:cNvGrpSpPr>
          <p:nvPr/>
        </p:nvGrpSpPr>
        <p:grpSpPr bwMode="auto">
          <a:xfrm>
            <a:off x="1893881" y="5867400"/>
            <a:ext cx="5443545" cy="3885721"/>
            <a:chOff x="-798365" y="5357067"/>
            <a:chExt cx="5443295" cy="2505372"/>
          </a:xfrm>
        </p:grpSpPr>
        <p:grpSp>
          <p:nvGrpSpPr>
            <p:cNvPr id="137219" name="Group 8"/>
            <p:cNvGrpSpPr>
              <a:grpSpLocks/>
            </p:cNvGrpSpPr>
            <p:nvPr/>
          </p:nvGrpSpPr>
          <p:grpSpPr bwMode="auto">
            <a:xfrm>
              <a:off x="-654334" y="5357779"/>
              <a:ext cx="3764218" cy="490598"/>
              <a:chOff x="-654334" y="5357779"/>
              <a:chExt cx="3764218" cy="490598"/>
            </a:xfrm>
          </p:grpSpPr>
          <p:sp>
            <p:nvSpPr>
              <p:cNvPr id="137229" name="TextBox 24"/>
              <p:cNvSpPr txBox="1">
                <a:spLocks noChangeArrowheads="1"/>
              </p:cNvSpPr>
              <p:nvPr/>
            </p:nvSpPr>
            <p:spPr bwMode="auto">
              <a:xfrm>
                <a:off x="-614241" y="5357779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 flipV="1">
                <a:off x="2946379" y="5700640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31" name="TextBox 26"/>
              <p:cNvSpPr txBox="1">
                <a:spLocks noChangeArrowheads="1"/>
              </p:cNvSpPr>
              <p:nvPr/>
            </p:nvSpPr>
            <p:spPr bwMode="auto">
              <a:xfrm>
                <a:off x="-654334" y="5663048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flipV="1">
              <a:off x="-798360" y="5406911"/>
              <a:ext cx="163506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-798365" y="5699762"/>
              <a:ext cx="163506" cy="149326"/>
            </a:xfrm>
            <a:prstGeom prst="rect">
              <a:avLst/>
            </a:prstGeom>
            <a:solidFill>
              <a:srgbClr val="C4BD9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3" name="TextBox 12"/>
            <p:cNvSpPr txBox="1">
              <a:spLocks noChangeArrowheads="1"/>
            </p:cNvSpPr>
            <p:nvPr/>
          </p:nvSpPr>
          <p:spPr bwMode="auto">
            <a:xfrm>
              <a:off x="1053259" y="5357067"/>
              <a:ext cx="2883677" cy="297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Student Engagement </a:t>
              </a:r>
            </a:p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School-wide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 flipV="1">
              <a:off x="877961" y="5406198"/>
              <a:ext cx="163505" cy="1493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flipV="1">
              <a:off x="4481424" y="5699051"/>
              <a:ext cx="163506" cy="14932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6" name="TextBox 15"/>
            <p:cNvSpPr txBox="1">
              <a:spLocks noChangeArrowheads="1"/>
            </p:cNvSpPr>
            <p:nvPr/>
          </p:nvSpPr>
          <p:spPr bwMode="auto">
            <a:xfrm>
              <a:off x="1066758" y="5669778"/>
              <a:ext cx="1879623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  <p:sp>
          <p:nvSpPr>
            <p:cNvPr id="137227" name="TextBox 16"/>
            <p:cNvSpPr txBox="1">
              <a:spLocks noChangeArrowheads="1"/>
            </p:cNvSpPr>
            <p:nvPr/>
          </p:nvSpPr>
          <p:spPr bwMode="auto">
            <a:xfrm>
              <a:off x="433836" y="7585440"/>
              <a:ext cx="28836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prstClr val="black"/>
                  </a:solidFill>
                </a:rPr>
                <a:t>Fairness of Rules</a:t>
              </a:r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 flipV="1">
            <a:off x="3570288" y="6400266"/>
            <a:ext cx="163512" cy="229134"/>
          </a:xfrm>
          <a:prstGeom prst="rect">
            <a:avLst/>
          </a:prstGeom>
          <a:solidFill>
            <a:srgbClr val="CC00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flipV="1">
            <a:off x="5627688" y="5943600"/>
            <a:ext cx="163512" cy="22913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5758893" y="5943600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Fairness of Rules</a:t>
            </a: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5791200" y="6400800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 Safety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 flipV="1">
            <a:off x="7162800" y="5975976"/>
            <a:ext cx="163512" cy="229134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7347133" y="5943600"/>
            <a:ext cx="1873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Bullying School-wide</a:t>
            </a:r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7391400" y="6352401"/>
            <a:ext cx="19369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School Climate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0861" y="177225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Grade Level Differences: Student Survey 2018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405" y="838200"/>
            <a:ext cx="2145395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tend to decrease as students get older, especially from ES to MS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3048000"/>
            <a:ext cx="223339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w Cen MT" panose="020B0602020104020603" pitchFamily="34" charset="0"/>
              </a:rPr>
              <a:t>Student-student relations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</a:t>
            </a:r>
            <a:r>
              <a:rPr lang="en-US" sz="1600" dirty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Tw Cen MT" panose="020B0602020104020603" pitchFamily="34" charset="0"/>
              </a:rPr>
              <a:t>student engagement </a:t>
            </a:r>
            <a:r>
              <a:rPr lang="en-US" sz="16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SW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 be low compared to other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across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all levels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4620161"/>
            <a:ext cx="223339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Tw Cen MT" panose="020B0602020104020603" pitchFamily="34" charset="0"/>
              </a:rPr>
              <a:t>Teacher-student relations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</a:t>
            </a:r>
            <a:r>
              <a:rPr lang="en-US" sz="1600" dirty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Tw Cen MT" panose="020B0602020104020603" pitchFamily="34" charset="0"/>
              </a:rPr>
              <a:t>clarity of expectations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 to be high compared to other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across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all levels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6784"/>
          <a:stretch/>
        </p:blipFill>
        <p:spPr>
          <a:xfrm>
            <a:off x="2256353" y="893802"/>
            <a:ext cx="6607779" cy="484179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3997" y="2057400"/>
            <a:ext cx="214539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Bullying SW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is seen as a problem, especially in MS and HS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98705"/>
              </p:ext>
            </p:extLst>
          </p:nvPr>
        </p:nvGraphicFramePr>
        <p:xfrm>
          <a:off x="143691" y="228600"/>
          <a:ext cx="8915400" cy="6438265"/>
        </p:xfrm>
        <a:graphic>
          <a:graphicData uri="http://schemas.openxmlformats.org/drawingml/2006/table">
            <a:tbl>
              <a:tblPr/>
              <a:tblGrid>
                <a:gridCol w="572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Teachers care about their students.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86.5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78.9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Student–Student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Students are friendly with each other.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75.8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61.2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64.7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 Engagement School-wide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28.  Most students work hard to get good grades.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92.0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75.8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68.9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Clarity of Expectations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Students know how they are expected to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88.1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82.3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83.8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Bullying School-wide*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Students threaten and bully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35.3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53.9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44.3</a:t>
                      </a:r>
                      <a:endParaRPr lang="en-US" sz="18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Fairness of Rules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18. The school’s Code of Conduct is fair.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90.1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76.6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69.6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 Safety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feel safe.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90.3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80.1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75.1</a:t>
                      </a:r>
                      <a:endParaRPr lang="en-US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4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6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extBox 3"/>
          <p:cNvSpPr txBox="1"/>
          <p:nvPr/>
        </p:nvSpPr>
        <p:spPr>
          <a:xfrm>
            <a:off x="544528" y="76200"/>
            <a:ext cx="8523272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Race Differences: Student Survey 2018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52400" y="5867406"/>
            <a:ext cx="6030914" cy="810392"/>
            <a:chOff x="-2463577" y="5357067"/>
            <a:chExt cx="6030645" cy="522511"/>
          </a:xfrm>
        </p:grpSpPr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-2295743" y="5357779"/>
              <a:ext cx="3805498" cy="521799"/>
              <a:chOff x="-2295743" y="5357779"/>
              <a:chExt cx="3805498" cy="521799"/>
            </a:xfrm>
          </p:grpSpPr>
          <p:sp>
            <p:nvSpPr>
              <p:cNvPr id="14" name="TextBox 24"/>
              <p:cNvSpPr txBox="1">
                <a:spLocks noChangeArrowheads="1"/>
              </p:cNvSpPr>
              <p:nvPr/>
            </p:nvSpPr>
            <p:spPr bwMode="auto">
              <a:xfrm>
                <a:off x="-2275125" y="5357779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 flipV="1">
                <a:off x="1346250" y="5700640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TextBox 26"/>
              <p:cNvSpPr txBox="1">
                <a:spLocks noChangeArrowheads="1"/>
              </p:cNvSpPr>
              <p:nvPr/>
            </p:nvSpPr>
            <p:spPr bwMode="auto">
              <a:xfrm>
                <a:off x="-2295743" y="5700979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 flipV="1">
              <a:off x="-2463577" y="5406911"/>
              <a:ext cx="163506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flipV="1">
              <a:off x="-2463577" y="5699044"/>
              <a:ext cx="163506" cy="149326"/>
            </a:xfrm>
            <a:prstGeom prst="rect">
              <a:avLst/>
            </a:prstGeom>
            <a:solidFill>
              <a:srgbClr val="C4BD9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TextBox 12"/>
            <p:cNvSpPr txBox="1">
              <a:spLocks noChangeArrowheads="1"/>
            </p:cNvSpPr>
            <p:nvPr/>
          </p:nvSpPr>
          <p:spPr bwMode="auto">
            <a:xfrm>
              <a:off x="-470674" y="5357067"/>
              <a:ext cx="2883677" cy="297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Student Engagement </a:t>
              </a:r>
            </a:p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rgbClr val="FF0000"/>
                  </a:solidFill>
                </a:rPr>
                <a:t>School-wide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flipV="1">
              <a:off x="-645971" y="5406198"/>
              <a:ext cx="163505" cy="1493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 flipV="1">
              <a:off x="3403562" y="5699044"/>
              <a:ext cx="163506" cy="149326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5"/>
            <p:cNvSpPr txBox="1">
              <a:spLocks noChangeArrowheads="1"/>
            </p:cNvSpPr>
            <p:nvPr/>
          </p:nvSpPr>
          <p:spPr bwMode="auto">
            <a:xfrm>
              <a:off x="-482467" y="5669778"/>
              <a:ext cx="1879623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 flipV="1">
            <a:off x="1970088" y="6400266"/>
            <a:ext cx="163512" cy="229134"/>
          </a:xfrm>
          <a:prstGeom prst="rect">
            <a:avLst/>
          </a:prstGeom>
          <a:solidFill>
            <a:srgbClr val="CC66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flipV="1">
            <a:off x="3962402" y="5983672"/>
            <a:ext cx="163513" cy="229134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5"/>
          <p:cNvSpPr txBox="1">
            <a:spLocks noChangeArrowheads="1"/>
          </p:cNvSpPr>
          <p:nvPr/>
        </p:nvSpPr>
        <p:spPr bwMode="auto">
          <a:xfrm>
            <a:off x="4140091" y="5971401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Fairness of Rules</a:t>
            </a:r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4140091" y="6400800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 Safety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flipV="1">
            <a:off x="6019800" y="5995777"/>
            <a:ext cx="163514" cy="231598"/>
          </a:xfrm>
          <a:prstGeom prst="rec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6248400" y="5985301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Bullying School-wide</a:t>
            </a: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6324600" y="6376340"/>
            <a:ext cx="18797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School Climate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0" r="16525" b="12103"/>
          <a:stretch/>
        </p:blipFill>
        <p:spPr>
          <a:xfrm>
            <a:off x="152400" y="810373"/>
            <a:ext cx="8515954" cy="505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2209800" y="857534"/>
            <a:ext cx="5029200" cy="4419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School Climate Scale </a:t>
            </a:r>
            <a:r>
              <a:rPr lang="en-US" sz="5400" b="1" dirty="0" smtClean="0">
                <a:latin typeface="Tw Cen MT" panose="020B0602020104020603" pitchFamily="34" charset="0"/>
                <a:cs typeface="Times New Roman" pitchFamily="18" charset="0"/>
              </a:rPr>
              <a:t> </a:t>
            </a:r>
            <a:r>
              <a:rPr lang="en-US" sz="4800" b="1" dirty="0" smtClean="0">
                <a:latin typeface="Tw Cen MT" panose="020B0602020104020603" pitchFamily="34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w Cen MT" panose="020B0602020104020603" pitchFamily="34" charset="0"/>
                <a:cs typeface="Times New Roman" pitchFamily="18" charset="0"/>
              </a:rPr>
            </a:b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2018</a:t>
            </a:r>
            <a:r>
              <a:rPr lang="en-US" sz="4800" b="1" dirty="0" smtClean="0">
                <a:latin typeface="Tw Cen MT" panose="020B0602020104020603" pitchFamily="34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Teacher/Staff</a:t>
            </a:r>
            <a:r>
              <a:rPr lang="en-US" sz="4800" dirty="0" smtClean="0">
                <a:latin typeface="Tw Cen MT" panose="020B0602020104020603" pitchFamily="34" charset="0"/>
              </a:rPr>
              <a:t> 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Survey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7" name="Group 7"/>
          <p:cNvGrpSpPr>
            <a:grpSpLocks/>
          </p:cNvGrpSpPr>
          <p:nvPr/>
        </p:nvGrpSpPr>
        <p:grpSpPr bwMode="auto">
          <a:xfrm>
            <a:off x="2789177" y="5902404"/>
            <a:ext cx="7193023" cy="836401"/>
            <a:chOff x="282125" y="5996483"/>
            <a:chExt cx="7319810" cy="539281"/>
          </a:xfrm>
        </p:grpSpPr>
        <p:grpSp>
          <p:nvGrpSpPr>
            <p:cNvPr id="137219" name="Group 8"/>
            <p:cNvGrpSpPr>
              <a:grpSpLocks/>
            </p:cNvGrpSpPr>
            <p:nvPr/>
          </p:nvGrpSpPr>
          <p:grpSpPr bwMode="auto">
            <a:xfrm>
              <a:off x="282125" y="5996483"/>
              <a:ext cx="2424980" cy="539281"/>
              <a:chOff x="282125" y="5996483"/>
              <a:chExt cx="2424980" cy="539281"/>
            </a:xfrm>
          </p:grpSpPr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 flipV="1">
                <a:off x="290968" y="6067969"/>
                <a:ext cx="163506" cy="149325"/>
              </a:xfrm>
              <a:prstGeom prst="rect">
                <a:avLst/>
              </a:prstGeom>
              <a:solidFill>
                <a:srgbClr val="00206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29" name="TextBox 24"/>
              <p:cNvSpPr txBox="1">
                <a:spLocks noChangeArrowheads="1"/>
              </p:cNvSpPr>
              <p:nvPr/>
            </p:nvSpPr>
            <p:spPr bwMode="auto">
              <a:xfrm>
                <a:off x="441826" y="5996483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 flipV="1">
                <a:off x="282125" y="6355177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31" name="TextBox 26"/>
              <p:cNvSpPr txBox="1">
                <a:spLocks noChangeArrowheads="1"/>
              </p:cNvSpPr>
              <p:nvPr/>
            </p:nvSpPr>
            <p:spPr bwMode="auto">
              <a:xfrm>
                <a:off x="441826" y="6357165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2251441" y="6333718"/>
              <a:ext cx="163506" cy="1493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3" name="TextBox 12"/>
            <p:cNvSpPr txBox="1">
              <a:spLocks noChangeArrowheads="1"/>
            </p:cNvSpPr>
            <p:nvPr/>
          </p:nvSpPr>
          <p:spPr bwMode="auto">
            <a:xfrm>
              <a:off x="2477244" y="6314953"/>
              <a:ext cx="2883677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 flipV="1">
              <a:off x="2254364" y="6055837"/>
              <a:ext cx="163505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flipV="1">
              <a:off x="4514285" y="6323944"/>
              <a:ext cx="163506" cy="1493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6" name="TextBox 15"/>
            <p:cNvSpPr txBox="1">
              <a:spLocks noChangeArrowheads="1"/>
            </p:cNvSpPr>
            <p:nvPr/>
          </p:nvSpPr>
          <p:spPr bwMode="auto">
            <a:xfrm>
              <a:off x="2480831" y="6046945"/>
              <a:ext cx="2883677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2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37227" name="TextBox 16"/>
            <p:cNvSpPr txBox="1">
              <a:spLocks noChangeArrowheads="1"/>
            </p:cNvSpPr>
            <p:nvPr/>
          </p:nvSpPr>
          <p:spPr bwMode="auto">
            <a:xfrm>
              <a:off x="4718258" y="6335619"/>
              <a:ext cx="2883677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Fairness of Rules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101025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 Teacher Survey Results, K-12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4938671" y="5844971"/>
            <a:ext cx="28337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Student Engagement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</a:rPr>
              <a:t>School-wide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1828800" cy="34778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Teachers/staff across grade levels tend to perceive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student engagement SW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student relations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least favorably and </a:t>
            </a:r>
            <a:r>
              <a:rPr lang="en-US" sz="2000" dirty="0" smtClean="0">
                <a:solidFill>
                  <a:srgbClr val="0000FF"/>
                </a:solidFill>
                <a:latin typeface="Tw Cen MT" panose="020B0602020104020603" pitchFamily="34" charset="0"/>
              </a:rPr>
              <a:t>teacher-student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relations most favorably.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200" y="4921984"/>
            <a:ext cx="2057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Generally, perceptions decrease from elementary to middle school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1809106" y="827294"/>
            <a:ext cx="7106294" cy="500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1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265" name="Group 19"/>
          <p:cNvGrpSpPr>
            <a:grpSpLocks/>
          </p:cNvGrpSpPr>
          <p:nvPr/>
        </p:nvGrpSpPr>
        <p:grpSpPr bwMode="auto">
          <a:xfrm>
            <a:off x="2755118" y="5851255"/>
            <a:ext cx="7303282" cy="778145"/>
            <a:chOff x="6546762" y="6023050"/>
            <a:chExt cx="7303270" cy="485382"/>
          </a:xfrm>
        </p:grpSpPr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 flipV="1">
              <a:off x="6551524" y="6053188"/>
              <a:ext cx="163513" cy="149096"/>
            </a:xfrm>
            <a:prstGeom prst="rect">
              <a:avLst/>
            </a:prstGeom>
            <a:solidFill>
              <a:srgbClr val="FFE64E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9272" name="TextBox 34"/>
            <p:cNvSpPr txBox="1">
              <a:spLocks noChangeArrowheads="1"/>
            </p:cNvSpPr>
            <p:nvPr/>
          </p:nvSpPr>
          <p:spPr bwMode="auto">
            <a:xfrm>
              <a:off x="6737573" y="6023052"/>
              <a:ext cx="2883677" cy="172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School Safety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 flipV="1">
              <a:off x="6546762" y="6338690"/>
              <a:ext cx="163512" cy="149096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 flipV="1">
              <a:off x="10802843" y="6053188"/>
              <a:ext cx="163512" cy="150682"/>
            </a:xfrm>
            <a:prstGeom prst="rect">
              <a:avLst/>
            </a:prstGeom>
            <a:solidFill>
              <a:srgbClr val="A634A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9275" name="TextBox 37"/>
            <p:cNvSpPr txBox="1">
              <a:spLocks noChangeArrowheads="1"/>
            </p:cNvSpPr>
            <p:nvPr/>
          </p:nvSpPr>
          <p:spPr bwMode="auto">
            <a:xfrm>
              <a:off x="6715802" y="6335649"/>
              <a:ext cx="2883677" cy="172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Bullying School-wide</a:t>
              </a:r>
            </a:p>
          </p:txBody>
        </p:sp>
        <p:sp>
          <p:nvSpPr>
            <p:cNvPr id="139276" name="TextBox 38"/>
            <p:cNvSpPr txBox="1">
              <a:spLocks noChangeArrowheads="1"/>
            </p:cNvSpPr>
            <p:nvPr/>
          </p:nvSpPr>
          <p:spPr bwMode="auto">
            <a:xfrm>
              <a:off x="10966355" y="6023050"/>
              <a:ext cx="2883677" cy="172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Total School Climate</a:t>
              </a:r>
            </a:p>
          </p:txBody>
        </p:sp>
      </p:grpSp>
      <p:sp>
        <p:nvSpPr>
          <p:cNvPr id="139267" name="TextBox 44"/>
          <p:cNvSpPr txBox="1">
            <a:spLocks noChangeArrowheads="1"/>
          </p:cNvSpPr>
          <p:nvPr/>
        </p:nvSpPr>
        <p:spPr bwMode="auto">
          <a:xfrm>
            <a:off x="5268912" y="5867400"/>
            <a:ext cx="288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Teacher-Home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</a:t>
            </a:r>
          </a:p>
        </p:txBody>
      </p:sp>
      <p:sp>
        <p:nvSpPr>
          <p:cNvPr id="139269" name="TextBox 46"/>
          <p:cNvSpPr txBox="1">
            <a:spLocks noChangeArrowheads="1"/>
          </p:cNvSpPr>
          <p:nvPr/>
        </p:nvSpPr>
        <p:spPr bwMode="auto">
          <a:xfrm>
            <a:off x="5270500" y="6368543"/>
            <a:ext cx="2882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Staff Relations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 flipV="1">
            <a:off x="5094288" y="5915713"/>
            <a:ext cx="163512" cy="239025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 flipV="1">
            <a:off x="5105400" y="6400800"/>
            <a:ext cx="163512" cy="239025"/>
          </a:xfrm>
          <a:prstGeom prst="rect">
            <a:avLst/>
          </a:prstGeom>
          <a:solidFill>
            <a:srgbClr val="FF99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048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 Teacher Survey Results, K-12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" y="1185208"/>
            <a:ext cx="17526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w Cen MT" panose="020B0602020104020603" pitchFamily="34" charset="0"/>
              </a:rPr>
              <a:t>Teacher-home communications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 to be viewed favorably across grade levels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56672"/>
            <a:ext cx="17526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Bullying SW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tends to be viewed least favorably by middle school teachers/staff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1738182" y="905716"/>
            <a:ext cx="7024818" cy="482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77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74434"/>
              </p:ext>
            </p:extLst>
          </p:nvPr>
        </p:nvGraphicFramePr>
        <p:xfrm>
          <a:off x="143691" y="381000"/>
          <a:ext cx="8915400" cy="6163945"/>
        </p:xfrm>
        <a:graphic>
          <a:graphicData uri="http://schemas.openxmlformats.org/drawingml/2006/table">
            <a:tbl>
              <a:tblPr/>
              <a:tblGrid>
                <a:gridCol w="572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teacher/staff scores 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Teachers care about their students.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99.1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97.2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98.1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Student–Student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Students are friendly with each other.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92.3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81.3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 Engagement School-wide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28.  Most students work hard to get good grades.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87.0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67.4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63.5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Clarity of Expectations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Students know how they are expected to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95.5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87.6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Bullying School-wide*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Students threaten and bully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31.0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56.4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42.9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 Safety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feel safe.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95.4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84.3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90.9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4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8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717615"/>
              </p:ext>
            </p:extLst>
          </p:nvPr>
        </p:nvGraphicFramePr>
        <p:xfrm>
          <a:off x="152399" y="228600"/>
          <a:ext cx="8839202" cy="4815840"/>
        </p:xfrm>
        <a:graphic>
          <a:graphicData uri="http://schemas.openxmlformats.org/drawingml/2006/table">
            <a:tbl>
              <a:tblPr/>
              <a:tblGrid>
                <a:gridCol w="5822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07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teacher/staff scores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Fairness of Rules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18. The school’s Code of Conduct is fair.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93.7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92.3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Teacher-Home Communications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33. Teachers do a good job communicating with parents.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87.2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Staff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32. Teachers, staff, and administrators function as a good team.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549275" y="2514600"/>
            <a:ext cx="8042276" cy="1336956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School Climate Scale</a:t>
            </a:r>
            <a:r>
              <a:rPr lang="en-US" dirty="0" smtClean="0">
                <a:latin typeface="Tw Cen MT" panose="020B0602020104020603" pitchFamily="34" charset="0"/>
                <a:cs typeface="Times New Roman" pitchFamily="18" charset="0"/>
              </a:rPr>
              <a:t/>
            </a:r>
            <a:br>
              <a:rPr lang="en-US" dirty="0" smtClean="0">
                <a:latin typeface="Tw Cen MT" panose="020B0602020104020603" pitchFamily="34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cs typeface="Times New Roman" pitchFamily="18" charset="0"/>
              </a:rPr>
              <a:t>2018</a:t>
            </a:r>
            <a:r>
              <a:rPr lang="en-US" dirty="0" smtClean="0">
                <a:latin typeface="Tw Cen MT" panose="020B0602020104020603" pitchFamily="34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4"/>
                </a:solidFill>
                <a:latin typeface="Tw Cen MT" panose="020B0602020104020603" pitchFamily="34" charset="0"/>
                <a:cs typeface="Times New Roman" pitchFamily="18" charset="0"/>
              </a:rPr>
              <a:t>Home</a:t>
            </a:r>
            <a:r>
              <a:rPr lang="en-US" dirty="0" smtClean="0">
                <a:latin typeface="Tw Cen MT" panose="020B0602020104020603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Survey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Tw Cen MT" panose="020B0602020104020603" pitchFamily="34" charset="0"/>
              </a:rPr>
              <a:t>Delaware School Survey </a:t>
            </a:r>
            <a:br>
              <a:rPr lang="en-US" b="1" dirty="0" smtClean="0">
                <a:solidFill>
                  <a:schemeClr val="tx2"/>
                </a:solidFill>
                <a:latin typeface="Tw Cen MT" panose="020B0602020104020603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Tw Cen MT" panose="020B0602020104020603" pitchFamily="34" charset="0"/>
              </a:rPr>
              <a:t>Foundation Resource </a:t>
            </a:r>
            <a:endParaRPr lang="en-US" b="1" dirty="0">
              <a:solidFill>
                <a:schemeClr val="tx2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2"/>
                </a:solidFill>
                <a:latin typeface="Tw Cen MT" panose="020B0602020104020603" pitchFamily="34" charset="0"/>
              </a:rPr>
              <a:t>School Climate and the Delaware School Surveys</a:t>
            </a:r>
            <a:r>
              <a:rPr lang="en-US" sz="36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: </a:t>
            </a:r>
            <a:r>
              <a:rPr lang="en-US" i="1" dirty="0" smtClean="0">
                <a:solidFill>
                  <a:schemeClr val="tx2"/>
                </a:solidFill>
                <a:latin typeface="Tw Cen MT" panose="020B0602020104020603" pitchFamily="34" charset="0"/>
              </a:rPr>
              <a:t>Review </a:t>
            </a:r>
            <a:r>
              <a:rPr lang="en-US" i="1" dirty="0">
                <a:solidFill>
                  <a:schemeClr val="tx2"/>
                </a:solidFill>
                <a:latin typeface="Tw Cen MT" panose="020B0602020104020603" pitchFamily="34" charset="0"/>
              </a:rPr>
              <a:t>of importance of school climate and overview of tools used to measure it plus </a:t>
            </a:r>
            <a:r>
              <a:rPr lang="en-US" i="1" dirty="0" smtClean="0">
                <a:solidFill>
                  <a:schemeClr val="tx2"/>
                </a:solidFill>
                <a:latin typeface="Tw Cen MT" panose="020B0602020104020603" pitchFamily="34" charset="0"/>
              </a:rPr>
              <a:t>more</a:t>
            </a:r>
          </a:p>
          <a:p>
            <a:pPr marL="0" indent="0">
              <a:buNone/>
            </a:pPr>
            <a:endParaRPr lang="en-US" sz="1500" i="1" dirty="0" smtClean="0">
              <a:solidFill>
                <a:schemeClr val="tx2"/>
              </a:solidFill>
              <a:latin typeface="Tw Cen MT" panose="020B0602020104020603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Answers the following questions: </a:t>
            </a:r>
          </a:p>
          <a:p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Why is school climate importance? </a:t>
            </a:r>
          </a:p>
          <a:p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How are we doing in Delaware</a:t>
            </a:r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?</a:t>
            </a:r>
          </a:p>
          <a:p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What do I need to know about the DE School Surveys</a:t>
            </a:r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?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review the 5 scales included in the survey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list </a:t>
            </a:r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the subscales included in each of the 5 scales per population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provide </a:t>
            </a:r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item examples from each scale and </a:t>
            </a:r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subscale</a:t>
            </a:r>
            <a:endParaRPr lang="en-US" dirty="0">
              <a:solidFill>
                <a:schemeClr val="tx2"/>
              </a:solidFill>
              <a:latin typeface="Tw Cen MT" panose="020B0602020104020603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Are the DE School Surveys reliable and valid?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review evidence of survey reliability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review </a:t>
            </a:r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evidence of survey validity 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provide </a:t>
            </a:r>
            <a:r>
              <a:rPr lang="en-US" dirty="0">
                <a:solidFill>
                  <a:schemeClr val="tx2"/>
                </a:solidFill>
                <a:latin typeface="Tw Cen MT" panose="020B0602020104020603" pitchFamily="34" charset="0"/>
              </a:rPr>
              <a:t>references to peer-reviewed journal </a:t>
            </a:r>
            <a:r>
              <a:rPr lang="en-US" dirty="0" smtClean="0">
                <a:solidFill>
                  <a:schemeClr val="tx2"/>
                </a:solidFill>
                <a:latin typeface="Tw Cen MT" panose="020B0602020104020603" pitchFamily="34" charset="0"/>
              </a:rPr>
              <a:t>studies </a:t>
            </a:r>
          </a:p>
        </p:txBody>
      </p:sp>
    </p:spTree>
    <p:extLst>
      <p:ext uri="{BB962C8B-B14F-4D97-AF65-F5344CB8AC3E}">
        <p14:creationId xmlns:p14="http://schemas.microsoft.com/office/powerpoint/2010/main" val="95394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7" name="Group 7"/>
          <p:cNvGrpSpPr>
            <a:grpSpLocks/>
          </p:cNvGrpSpPr>
          <p:nvPr/>
        </p:nvGrpSpPr>
        <p:grpSpPr bwMode="auto">
          <a:xfrm>
            <a:off x="1055687" y="5943601"/>
            <a:ext cx="5508627" cy="3815577"/>
            <a:chOff x="-2017508" y="5402293"/>
            <a:chExt cx="5508377" cy="2460146"/>
          </a:xfrm>
        </p:grpSpPr>
        <p:grpSp>
          <p:nvGrpSpPr>
            <p:cNvPr id="137219" name="Group 8"/>
            <p:cNvGrpSpPr>
              <a:grpSpLocks/>
            </p:cNvGrpSpPr>
            <p:nvPr/>
          </p:nvGrpSpPr>
          <p:grpSpPr bwMode="auto">
            <a:xfrm>
              <a:off x="-1833386" y="5406911"/>
              <a:ext cx="5324255" cy="538701"/>
              <a:chOff x="-1833386" y="5406911"/>
              <a:chExt cx="5324255" cy="538701"/>
            </a:xfrm>
          </p:grpSpPr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 flipV="1">
                <a:off x="3327363" y="5416929"/>
                <a:ext cx="163506" cy="149325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29" name="TextBox 24"/>
              <p:cNvSpPr txBox="1">
                <a:spLocks noChangeArrowheads="1"/>
              </p:cNvSpPr>
              <p:nvPr/>
            </p:nvSpPr>
            <p:spPr bwMode="auto">
              <a:xfrm>
                <a:off x="-1833386" y="5647947"/>
                <a:ext cx="2265279" cy="297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Teacher-Student </a:t>
                </a:r>
                <a:b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r>
                  <a:rPr lang="en-US" sz="12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Relations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 flipV="1">
                <a:off x="1716123" y="5406911"/>
                <a:ext cx="163505" cy="147737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8"/>
                  </a:srgbClr>
                </a:outerShdw>
              </a:effec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7231" name="TextBox 26"/>
              <p:cNvSpPr txBox="1">
                <a:spLocks noChangeArrowheads="1"/>
              </p:cNvSpPr>
              <p:nvPr/>
            </p:nvSpPr>
            <p:spPr bwMode="auto">
              <a:xfrm>
                <a:off x="-177680" y="5663048"/>
                <a:ext cx="2000586" cy="1785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defTabSz="4572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 smtClean="0">
                    <a:solidFill>
                      <a:srgbClr val="FF0000"/>
                    </a:solidFill>
                  </a:rPr>
                  <a:t>Student Relations</a:t>
                </a: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flipV="1">
              <a:off x="-2017508" y="5697078"/>
              <a:ext cx="163506" cy="1493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-341186" y="5699762"/>
              <a:ext cx="163506" cy="149326"/>
            </a:xfrm>
            <a:prstGeom prst="rect">
              <a:avLst/>
            </a:prstGeom>
            <a:solidFill>
              <a:srgbClr val="C4BD97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defTabSz="4572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7226" name="TextBox 15"/>
            <p:cNvSpPr txBox="1">
              <a:spLocks noChangeArrowheads="1"/>
            </p:cNvSpPr>
            <p:nvPr/>
          </p:nvSpPr>
          <p:spPr bwMode="auto">
            <a:xfrm>
              <a:off x="-228586" y="5402293"/>
              <a:ext cx="1879623" cy="178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Clarity of Expectations</a:t>
              </a:r>
            </a:p>
          </p:txBody>
        </p:sp>
        <p:sp>
          <p:nvSpPr>
            <p:cNvPr id="137227" name="TextBox 16"/>
            <p:cNvSpPr txBox="1">
              <a:spLocks noChangeArrowheads="1"/>
            </p:cNvSpPr>
            <p:nvPr/>
          </p:nvSpPr>
          <p:spPr bwMode="auto">
            <a:xfrm>
              <a:off x="433836" y="7585440"/>
              <a:ext cx="28836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 smtClean="0">
                  <a:solidFill>
                    <a:prstClr val="black"/>
                  </a:solidFill>
                </a:rPr>
                <a:t>Fairness of Rules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 flipV="1">
            <a:off x="2732088" y="5943600"/>
            <a:ext cx="163512" cy="229134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flipV="1">
            <a:off x="4789488" y="6406193"/>
            <a:ext cx="163512" cy="229134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4920693" y="6404961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Fairness of Rules</a:t>
            </a:r>
          </a:p>
        </p:txBody>
      </p:sp>
      <p:sp>
        <p:nvSpPr>
          <p:cNvPr id="23" name="TextBox 15"/>
          <p:cNvSpPr txBox="1">
            <a:spLocks noChangeArrowheads="1"/>
          </p:cNvSpPr>
          <p:nvPr/>
        </p:nvSpPr>
        <p:spPr bwMode="auto">
          <a:xfrm>
            <a:off x="4953000" y="5895201"/>
            <a:ext cx="1556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 Safety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 flipV="1">
            <a:off x="6389688" y="6390321"/>
            <a:ext cx="163512" cy="22913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TextBox 15"/>
          <p:cNvSpPr txBox="1">
            <a:spLocks noChangeArrowheads="1"/>
          </p:cNvSpPr>
          <p:nvPr/>
        </p:nvSpPr>
        <p:spPr bwMode="auto">
          <a:xfrm>
            <a:off x="6534866" y="6383492"/>
            <a:ext cx="24567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Teacher-Home Communication</a:t>
            </a:r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6553200" y="5943600"/>
            <a:ext cx="2133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Total School Climate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Grade Level Differences: Home Survey 2017-18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" y="914400"/>
            <a:ext cx="21336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Tw Cen MT" panose="020B0602020104020603" pitchFamily="34" charset="0"/>
              </a:rPr>
              <a:t>Clarity of expectations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tends to be viewed most favorably across grade levels, while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student relations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is viewed least favorably.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0" y="3849231"/>
            <a:ext cx="21336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Generally, perceptions decrease from elementary to high school, but positive perceptions overall.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2133600" y="719181"/>
            <a:ext cx="6707214" cy="508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59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31559"/>
              </p:ext>
            </p:extLst>
          </p:nvPr>
        </p:nvGraphicFramePr>
        <p:xfrm>
          <a:off x="304800" y="243840"/>
          <a:ext cx="8534400" cy="5181600"/>
        </p:xfrm>
        <a:graphic>
          <a:graphicData uri="http://schemas.openxmlformats.org/drawingml/2006/table">
            <a:tbl>
              <a:tblPr/>
              <a:tblGrid>
                <a:gridCol w="541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Teachers care about their students.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97.4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93.2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87.3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Student–Student Relations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Students are friendly with each other.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91.0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79.6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76.0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Clarity of Expectations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Students know how they are expected to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98.3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95.6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91.5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Teacher-Home Communication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24. Teachers work closely with parents to help students when they have problems.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86.7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78.3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4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603175"/>
              </p:ext>
            </p:extLst>
          </p:nvPr>
        </p:nvGraphicFramePr>
        <p:xfrm>
          <a:off x="339634" y="381000"/>
          <a:ext cx="8382000" cy="4480560"/>
        </p:xfrm>
        <a:graphic>
          <a:graphicData uri="http://schemas.openxmlformats.org/drawingml/2006/table">
            <a:tbl>
              <a:tblPr/>
              <a:tblGrid>
                <a:gridCol w="531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(School Climate)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 Safety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feel safe.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96.9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88.8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82.3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Fairness of Rules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18. The school’s Code of Conduct is fair.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97.8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94.5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85.2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Parent Satisfaction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I am satisfied with the education students get in this school.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94.2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89.6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80.6</a:t>
                      </a:r>
                      <a:endParaRPr lang="en-US" sz="2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1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458200" cy="28956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Positive</a:t>
            </a:r>
            <a:r>
              <a:rPr 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, Punitive and </a:t>
            </a:r>
            <a:br>
              <a:rPr 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Social-Emotional Learning </a:t>
            </a:r>
            <a:r>
              <a:rPr lang="en-US" sz="5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Techniques Scale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4"/>
          <p:cNvSpPr>
            <a:spLocks noGrp="1"/>
          </p:cNvSpPr>
          <p:nvPr>
            <p:ph type="title"/>
          </p:nvPr>
        </p:nvSpPr>
        <p:spPr>
          <a:xfrm>
            <a:off x="346075" y="2667000"/>
            <a:ext cx="8229600" cy="863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Techniques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 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Student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Responses</a:t>
            </a:r>
          </a:p>
        </p:txBody>
      </p:sp>
      <p:sp>
        <p:nvSpPr>
          <p:cNvPr id="83971" name="Content Placeholder 5"/>
          <p:cNvSpPr>
            <a:spLocks noGrp="1"/>
          </p:cNvSpPr>
          <p:nvPr>
            <p:ph idx="1"/>
          </p:nvPr>
        </p:nvSpPr>
        <p:spPr>
          <a:xfrm>
            <a:off x="457200" y="2058988"/>
            <a:ext cx="8229600" cy="3535362"/>
          </a:xfrm>
        </p:spPr>
        <p:txBody>
          <a:bodyPr>
            <a:noAutofit/>
          </a:bodyPr>
          <a:lstStyle/>
          <a:p>
            <a:endParaRPr lang="en-US" sz="3200" dirty="0" smtClean="0">
              <a:latin typeface="Perpetua" pitchFamily="18" charset="0"/>
            </a:endParaRP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6386" y="1524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Disciplinary Techniques by Student Grade Level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6260068"/>
            <a:ext cx="70103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   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Positive Techniques         Punitive Techniques          SEL Techniques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flipV="1">
            <a:off x="90909" y="6317281"/>
            <a:ext cx="205477" cy="254903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flipV="1">
            <a:off x="2362200" y="6317282"/>
            <a:ext cx="205477" cy="25490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flipV="1">
            <a:off x="4724400" y="6317282"/>
            <a:ext cx="205477" cy="25761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70672" y="1938278"/>
            <a:ext cx="2297128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in middle and high school tend to perceive less use of positive and SEL techniques and greater use of punitive techniques than elementary students.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6387"/>
          <a:stretch/>
        </p:blipFill>
        <p:spPr>
          <a:xfrm>
            <a:off x="193647" y="794388"/>
            <a:ext cx="6458408" cy="530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287638"/>
              </p:ext>
            </p:extLst>
          </p:nvPr>
        </p:nvGraphicFramePr>
        <p:xfrm>
          <a:off x="228601" y="152400"/>
          <a:ext cx="8534400" cy="6575425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(Techniques)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Positive Behavioral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Students are praised often.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5. Students are often given rewards for being good.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81.0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54.8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54.3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Punitive Techniques*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4. Students are often sent out of class for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breaking rules.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Students are punished too much for minor  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things.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58.6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SEL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3. Students are taught to feel responsible for how they act.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12. Students are taught how to solve conflicts with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82.3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64.3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76.0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8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4"/>
          <p:cNvSpPr>
            <a:spLocks noGrp="1"/>
          </p:cNvSpPr>
          <p:nvPr>
            <p:ph type="title"/>
          </p:nvPr>
        </p:nvSpPr>
        <p:spPr>
          <a:xfrm>
            <a:off x="536212" y="2362200"/>
            <a:ext cx="8042276" cy="18669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Techniques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 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Teacher/Staff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5394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52400"/>
            <a:ext cx="852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Techniques by Teacher Grade Level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 flipV="1">
            <a:off x="202061" y="6327556"/>
            <a:ext cx="205477" cy="25490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202060" y="6260068"/>
            <a:ext cx="68083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 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Positive Techniques         Punitive Techniques          SEL Techniques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flipV="1">
            <a:off x="2438400" y="6339252"/>
            <a:ext cx="205477" cy="25490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 flipV="1">
            <a:off x="4724400" y="6311229"/>
            <a:ext cx="205477" cy="25761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70672" y="1066800"/>
            <a:ext cx="2297128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In contrast to students, teachers/staff consistently report low use of punitive techniques &amp; high use of positive and SEL techniques.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46872" y="3931384"/>
            <a:ext cx="229712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Use of positive techniques decreases from elementary to high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0" y="774752"/>
            <a:ext cx="6770672" cy="524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50265"/>
              </p:ext>
            </p:extLst>
          </p:nvPr>
        </p:nvGraphicFramePr>
        <p:xfrm>
          <a:off x="228601" y="381000"/>
          <a:ext cx="8534400" cy="5965825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staff/teacher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(Techniques)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Positive Behavioral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Students are praised often.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Classes get rewards for good behavior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89.8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83.3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Punitive Techniques*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Students are often yelled at by adults.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 Many students are sent to the office  for breaking rules.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10.1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16.8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12.3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Use of SEL Techniques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3. Students are taught to feel responsible for how they act.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15. Students are taught they should care about how others feel.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74.6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70.0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3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0" y="30540"/>
            <a:ext cx="9144000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273050" indent="-273050" algn="ctr">
              <a:lnSpc>
                <a:spcPct val="150000"/>
              </a:lnSpc>
              <a:buClr>
                <a:srgbClr val="0BD0D9"/>
              </a:buClr>
              <a:buSzPct val="95000"/>
            </a:pPr>
            <a:r>
              <a:rPr lang="en-GB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Arial Unicode MS" pitchFamily="34" charset="-122"/>
                <a:cs typeface="Aharoni" pitchFamily="2" charset="-79"/>
              </a:rPr>
              <a:t>Participation Continues To Be High</a:t>
            </a:r>
            <a:endParaRPr lang="en-GB" sz="4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ea typeface="Arial Unicode MS" pitchFamily="34" charset="-122"/>
              <a:cs typeface="Aharoni" pitchFamily="2" charset="-79"/>
            </a:endParaRPr>
          </a:p>
          <a:p>
            <a:pPr marL="273050" indent="-273050" algn="ctr">
              <a:lnSpc>
                <a:spcPct val="150000"/>
              </a:lnSpc>
              <a:buClr>
                <a:srgbClr val="0BD0D9"/>
              </a:buClr>
              <a:buSzPct val="95000"/>
            </a:pPr>
            <a:endParaRPr lang="en-GB" b="1" dirty="0">
              <a:solidFill>
                <a:srgbClr val="FFFF00"/>
              </a:solidFill>
              <a:latin typeface="Tw Cen MT" panose="020B0602020104020603" pitchFamily="34" charset="0"/>
              <a:ea typeface="Arial Unicode MS" pitchFamily="34" charset="-122"/>
              <a:cs typeface="Aharoni" pitchFamily="2" charset="-79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2770187" y="6117766"/>
            <a:ext cx="390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School Years</a:t>
            </a: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 rot="16200000">
            <a:off x="-1386314" y="3138914"/>
            <a:ext cx="3908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Number of Participating Schools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4943" t="11868" r="941" b="391"/>
          <a:stretch/>
        </p:blipFill>
        <p:spPr>
          <a:xfrm>
            <a:off x="983831" y="1219200"/>
            <a:ext cx="7474369" cy="4779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466" y="2209800"/>
            <a:ext cx="7772400" cy="24384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Scale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 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Student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605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Bullying Victimization Scale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971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asked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to respond to 12 statements about the extent to which he/she was bullied, including: </a:t>
            </a:r>
          </a:p>
          <a:p>
            <a:pPr lvl="1"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ＭＳ Ｐゴシック" pitchFamily="34" charset="-128"/>
              </a:rPr>
              <a:t>4 physical statements</a:t>
            </a:r>
          </a:p>
          <a:p>
            <a:pPr lvl="1"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ＭＳ Ｐゴシック" pitchFamily="34" charset="-128"/>
              </a:rPr>
              <a:t>4 verbal statements</a:t>
            </a:r>
          </a:p>
          <a:p>
            <a:pPr lvl="1"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ＭＳ Ｐゴシック" pitchFamily="34" charset="-128"/>
              </a:rPr>
              <a:t>4 social bullying statements</a:t>
            </a:r>
          </a:p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in grades 6-12 also given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4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statements about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cyber bullying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342900" lvl="0" indent="-342900" defTabSz="4572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responded on a 6-point scale:</a:t>
            </a:r>
          </a:p>
          <a:p>
            <a:pPr defTabSz="457200" eaLnBrk="0" fontAlgn="base" hangingPunct="0">
              <a:spcAft>
                <a:spcPct val="0"/>
              </a:spcAft>
              <a:buClr>
                <a:schemeClr val="accent4"/>
              </a:buClr>
            </a:pP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1 = Never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 = Less than once a month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	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3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= Once or twice a month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4 = Once a week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5 = Several times a month</a:t>
            </a:r>
          </a:p>
          <a:p>
            <a:pPr marL="400050" lvl="1" indent="0" defTabSz="457200" eaLnBrk="0" fontAlgn="base" hangingPunct="0">
              <a:spcAft>
                <a:spcPct val="0"/>
              </a:spcAft>
              <a:buNone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6 = Every 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9800" y="6312932"/>
            <a:ext cx="304800" cy="304800"/>
          </a:xfrm>
          <a:prstGeom prst="rect">
            <a:avLst/>
          </a:prstGeom>
          <a:solidFill>
            <a:srgbClr val="0099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3900" y="6312932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2484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	Physical Bullying		 Social/Relational Bullying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6312932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3072" y="1566208"/>
            <a:ext cx="22971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Elementary students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</a:t>
            </a:r>
            <a:r>
              <a:rPr lang="en-US" sz="20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more frequently than  other types of bullying.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4200" y="4315361"/>
            <a:ext cx="229712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perceive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little bullying occurring in elementary school.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0" y="918034"/>
            <a:ext cx="6856860" cy="525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6400800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6400800"/>
            <a:ext cx="304800" cy="304800"/>
          </a:xfrm>
          <a:prstGeom prst="rect">
            <a:avLst/>
          </a:prstGeom>
          <a:solidFill>
            <a:srgbClr val="0099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2900" y="6400800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0400" y="6400800"/>
            <a:ext cx="304800" cy="304800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336268"/>
            <a:ext cx="891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w Cen MT" panose="020B0602020104020603" pitchFamily="34" charset="0"/>
              </a:rPr>
              <a:t>      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        Physical Bullying	      Social/Relational Bullying	        Cyberbullying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1258431"/>
            <a:ext cx="229712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in elementary school, students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most frequently in middle and high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3852208"/>
            <a:ext cx="22971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students view bullying as occurring rather infrequently (never – less than once a month range).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3132" y="874322"/>
            <a:ext cx="6608368" cy="5221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02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96789"/>
              </p:ext>
            </p:extLst>
          </p:nvPr>
        </p:nvGraphicFramePr>
        <p:xfrm>
          <a:off x="228601" y="381000"/>
          <a:ext cx="8534400" cy="5798185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(Bullying Victimization*)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are bullied once a month or 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Verbal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4. A student said mean things to me.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28.3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28.2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23.0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Physical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5. I was hit or kicked and it hurt.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12.6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11.1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7.8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Social/Relational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6. A student told/got others not to like me.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16.1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15.5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14.5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Cyberbullying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14. A student 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sent me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a mean or hurtful message about me using email, text messaging, instant messaging, or similar electronic messaging.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7.2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8.1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 = A high score on this subscale is negative because items are negatively worded.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3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14478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Scale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 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Home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1500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6280666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6280666"/>
            <a:ext cx="304800" cy="304800"/>
          </a:xfrm>
          <a:prstGeom prst="rect">
            <a:avLst/>
          </a:prstGeom>
          <a:solidFill>
            <a:srgbClr val="009999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33900" y="6290605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62484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	 Physical Bullying		 Social/Relational Bullying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3072" y="1371600"/>
            <a:ext cx="229712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Parents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more frequently than other types of bullying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4200" y="4162961"/>
            <a:ext cx="2297128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parents perceive little bullying occurring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7771"/>
          <a:stretch/>
        </p:blipFill>
        <p:spPr>
          <a:xfrm>
            <a:off x="27140" y="846138"/>
            <a:ext cx="6794636" cy="517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Bullying Victimization by 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Grade Level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/>
            </a:r>
            <a:b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375874"/>
            <a:ext cx="304800" cy="304800"/>
          </a:xfrm>
          <a:prstGeom prst="rect">
            <a:avLst/>
          </a:prstGeom>
          <a:solidFill>
            <a:srgbClr val="80008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0" y="6356146"/>
            <a:ext cx="304800" cy="304800"/>
          </a:xfrm>
          <a:prstGeom prst="rect">
            <a:avLst/>
          </a:prstGeom>
          <a:solidFill>
            <a:srgbClr val="3399FF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52900" y="6385813"/>
            <a:ext cx="304800" cy="304800"/>
          </a:xfrm>
          <a:prstGeom prst="rect">
            <a:avLst/>
          </a:prstGeom>
          <a:solidFill>
            <a:srgbClr val="FFFF66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0400" y="6370022"/>
            <a:ext cx="304800" cy="304800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44" y="6352059"/>
            <a:ext cx="891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w Cen MT" panose="020B0602020104020603" pitchFamily="34" charset="0"/>
              </a:rPr>
              <a:t>        </a:t>
            </a:r>
            <a:r>
              <a:rPr 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Verbal Bullying	        Physical Bullying	      Social/Relational Bullying	        Cyberbullying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3072" y="1258431"/>
            <a:ext cx="229712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in elementary school, parents tend to view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verbal bullying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as occurring most frequently in middle and high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3852208"/>
            <a:ext cx="22971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parents view bullying as occurring rather infrequently (never – less than once a month range). 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1"/>
          <a:stretch/>
        </p:blipFill>
        <p:spPr>
          <a:xfrm>
            <a:off x="17744" y="914400"/>
            <a:ext cx="6905327" cy="514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5838"/>
              </p:ext>
            </p:extLst>
          </p:nvPr>
        </p:nvGraphicFramePr>
        <p:xfrm>
          <a:off x="228601" y="381000"/>
          <a:ext cx="8534400" cy="624840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(Bullying Victimization*)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are bullied once a month or 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Verbal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My child was called names he/she didn’t like.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10.6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14.7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Tw Cen MT" panose="020B0602020104020603" pitchFamily="34" charset="0"/>
                        </a:rPr>
                        <a:t>10.4</a:t>
                      </a:r>
                      <a:endParaRPr lang="en-US" b="0" dirty="0">
                        <a:solidFill>
                          <a:srgbClr val="FF0000"/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Physical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11. A student threatened to harm my child.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2.6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4.5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4.1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Social/Relational Bullying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9. A student got others to say mean things about my child.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5.3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8.5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6.8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Cyberbullying*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13. Another student sent my child a mean or hurtful message about him/her using email, text messaging, or other electronic messaging.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N/A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3.0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5.1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6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A high score on this subscale is negative because items are negatively worded.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*For grades 6-12 only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30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4"/>
          <p:cNvSpPr>
            <a:spLocks noGrp="1"/>
          </p:cNvSpPr>
          <p:nvPr>
            <p:ph type="title"/>
          </p:nvPr>
        </p:nvSpPr>
        <p:spPr>
          <a:xfrm>
            <a:off x="762000" y="2514600"/>
            <a:ext cx="7816488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Scale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latin typeface="Tw Cen MT" panose="020B0602020104020603" pitchFamily="34" charset="0"/>
              </a:rPr>
            </a:b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Student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0541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172200"/>
            <a:ext cx="3352801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School Climate Workshop, 5/23/12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42297"/>
              </p:ext>
            </p:extLst>
          </p:nvPr>
        </p:nvGraphicFramePr>
        <p:xfrm>
          <a:off x="152400" y="-1711"/>
          <a:ext cx="8762999" cy="68580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3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1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12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2017-18 Survey Sample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Student Survey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Teacher Survey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Home Survey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Elementary   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79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81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15194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3077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9186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Middle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11582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1200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2731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High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53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7606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1104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834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Alternative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Special 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9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547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223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Early            Childhood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206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688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1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Other </a:t>
                      </a: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Schools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7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5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18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</a:rPr>
                        <a:t>Respondents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4243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362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953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1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38,758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6,592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  <a:cs typeface="+mn-cs"/>
                        </a:rPr>
                        <a:t>14,626</a:t>
                      </a:r>
                    </a:p>
                  </a:txBody>
                  <a:tcPr anchor="ctr" horzOverflow="overflow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76200"/>
            <a:ext cx="8523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Grade Level Differences: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Survey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flipV="1">
            <a:off x="76200" y="6400799"/>
            <a:ext cx="304800" cy="34603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flipV="1">
            <a:off x="5471670" y="6408461"/>
            <a:ext cx="319530" cy="34785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2804670" y="6400800"/>
            <a:ext cx="319530" cy="355516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5478" y="6424092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Behavioral Engagement	    Cognitive Engagement         Emotional Engagement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15665" y="1143000"/>
            <a:ext cx="2228335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In middle school and high school, students tend to view themselves as being less </a:t>
            </a:r>
            <a:r>
              <a:rPr lang="en-US" sz="20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emotionally engaged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than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34200" y="4038600"/>
            <a:ext cx="20574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across grade levels students tend to perceive themselves as being engaged in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5998"/>
          <a:stretch/>
        </p:blipFill>
        <p:spPr>
          <a:xfrm>
            <a:off x="46914" y="1175359"/>
            <a:ext cx="6634054" cy="51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179906"/>
              </p:ext>
            </p:extLst>
          </p:nvPr>
        </p:nvGraphicFramePr>
        <p:xfrm>
          <a:off x="304800" y="1143000"/>
          <a:ext cx="8534400" cy="449580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 Engagement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Behavioral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1. I pay attention in class.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4. I follow the rules at school.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94.4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92.1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92.6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Cognitive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I try my best in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5. I turn in my homework on time.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98.3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85.7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94.7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77.8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90.1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Emotional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3. I feel happy in school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9. I like students who go to this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84.5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60.7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4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4"/>
          <p:cNvSpPr>
            <a:spLocks noGrp="1"/>
          </p:cNvSpPr>
          <p:nvPr>
            <p:ph type="title"/>
          </p:nvPr>
        </p:nvSpPr>
        <p:spPr>
          <a:xfrm>
            <a:off x="555546" y="2438400"/>
            <a:ext cx="8042276" cy="18288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Scale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latin typeface="Tw Cen MT" panose="020B0602020104020603" pitchFamily="34" charset="0"/>
              </a:rPr>
              <a:t/>
            </a:r>
            <a:br>
              <a:rPr lang="en-US" sz="4800" b="1" dirty="0" smtClean="0">
                <a:latin typeface="Tw Cen MT" panose="020B0602020104020603" pitchFamily="34" charset="0"/>
              </a:rPr>
            </a:b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2018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</a:rPr>
              <a:t>Home</a:t>
            </a:r>
            <a:r>
              <a:rPr lang="en-US" sz="4800" b="1" dirty="0" smtClean="0">
                <a:latin typeface="Tw Cen MT" panose="020B0602020104020603" pitchFamily="34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0985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76200"/>
            <a:ext cx="8523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Engagement Grade Level Differences: Home Survey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flipV="1">
            <a:off x="66261" y="6456358"/>
            <a:ext cx="304800" cy="3048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flipV="1">
            <a:off x="2819400" y="6465794"/>
            <a:ext cx="319530" cy="295364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flipV="1">
            <a:off x="5486400" y="6465794"/>
            <a:ext cx="319530" cy="304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478" y="6424092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Tw Cen MT" panose="020B0602020104020603" pitchFamily="34" charset="0"/>
              </a:rPr>
              <a:t>    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Behavioral Engagement	    Cognitive Engagement         Emotional Engagement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1676400"/>
            <a:ext cx="23622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In middle school and high school, parents tend to view their children as being less emotionally engaged than in elementary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4464784"/>
            <a:ext cx="2362200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Overall, across grade levels, parents perceive their children as being engaged in school.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0" y="1145066"/>
            <a:ext cx="6819923" cy="510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53849"/>
              </p:ext>
            </p:extLst>
          </p:nvPr>
        </p:nvGraphicFramePr>
        <p:xfrm>
          <a:off x="304800" y="1219200"/>
          <a:ext cx="8534400" cy="449580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home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(Student Engagement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Behavioral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4. My child follows the rules at school.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Cognitive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2. My child tries his/her best in school.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Emotional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  3. My child feels happy in this school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94.7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86.2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78.4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5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155" y="2133600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+mj-cs"/>
              </a:rPr>
              <a:t>Student Social and Emotional Competencies Scale</a:t>
            </a:r>
            <a:r>
              <a:rPr lang="en-US" sz="4800" b="1" dirty="0">
                <a:solidFill>
                  <a:prstClr val="black">
                    <a:lumMod val="65000"/>
                    <a:lumOff val="35000"/>
                  </a:prstClr>
                </a:solidFill>
                <a:latin typeface="Tw Cen MT" panose="020B0602020104020603" pitchFamily="34" charset="0"/>
                <a:ea typeface="+mj-ea"/>
                <a:cs typeface="+mj-cs"/>
              </a:rPr>
              <a:t/>
            </a:r>
            <a:br>
              <a:rPr lang="en-US" sz="4800" b="1" dirty="0">
                <a:solidFill>
                  <a:prstClr val="black">
                    <a:lumMod val="65000"/>
                    <a:lumOff val="35000"/>
                  </a:prstClr>
                </a:solidFill>
                <a:latin typeface="Tw Cen MT" panose="020B0602020104020603" pitchFamily="34" charset="0"/>
                <a:ea typeface="+mj-ea"/>
                <a:cs typeface="+mj-cs"/>
              </a:rPr>
            </a:br>
            <a:r>
              <a:rPr lang="en-US" sz="48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w Cen MT" panose="020B0602020104020603" pitchFamily="34" charset="0"/>
                <a:ea typeface="+mj-ea"/>
                <a:cs typeface="+mj-cs"/>
              </a:rPr>
              <a:t>2018 </a:t>
            </a:r>
            <a:r>
              <a:rPr lang="en-US" sz="4800" dirty="0" smtClean="0">
                <a:solidFill>
                  <a:srgbClr val="6585CF"/>
                </a:solidFill>
                <a:latin typeface="Tw Cen MT" panose="020B0602020104020603" pitchFamily="34" charset="0"/>
                <a:ea typeface="+mj-ea"/>
                <a:cs typeface="+mj-cs"/>
              </a:rPr>
              <a:t>Student</a:t>
            </a:r>
            <a:r>
              <a:rPr lang="en-US" sz="4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w Cen MT" panose="020B0602020104020603" pitchFamily="34" charset="0"/>
                <a:ea typeface="+mj-ea"/>
                <a:cs typeface="+mj-cs"/>
              </a:rPr>
              <a:t> 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+mj-cs"/>
              </a:rPr>
              <a:t>Results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386" y="76200"/>
            <a:ext cx="852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 Social and Emotional Competencies Scores by Student Grade Level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6600" y="2362200"/>
            <a:ext cx="2046962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Students across grade levels tend to perceive themselves as possessing social and emotional competence in all 4 areas.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341435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w Cen MT" panose="020B0602020104020603" pitchFamily="34" charset="0"/>
              </a:rPr>
              <a:t> </a:t>
            </a:r>
            <a:r>
              <a:rPr lang="en-US" sz="1600" b="1" dirty="0" smtClean="0">
                <a:latin typeface="Tw Cen MT" panose="020B0602020104020603" pitchFamily="34" charset="0"/>
              </a:rPr>
              <a:t>     Responsible Decision Making</a:t>
            </a:r>
            <a:r>
              <a:rPr lang="en-US" sz="1600" dirty="0" smtClean="0">
                <a:latin typeface="Tw Cen MT" panose="020B0602020104020603" pitchFamily="34" charset="0"/>
              </a:rPr>
              <a:t>	 </a:t>
            </a:r>
            <a:r>
              <a:rPr lang="en-US" sz="1600" b="1" dirty="0" smtClean="0">
                <a:latin typeface="Tw Cen MT" panose="020B0602020104020603" pitchFamily="34" charset="0"/>
              </a:rPr>
              <a:t>Social Awareness	    Self-Management	       Relationship Skills</a:t>
            </a:r>
            <a:endParaRPr lang="en-US" sz="1600" b="1" dirty="0">
              <a:latin typeface="Tw Cen MT" panose="020B0602020104020603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76200" y="6375189"/>
            <a:ext cx="304800" cy="304800"/>
          </a:xfrm>
          <a:prstGeom prst="rect">
            <a:avLst/>
          </a:prstGeom>
          <a:solidFill>
            <a:srgbClr val="9900C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flipV="1">
            <a:off x="2971800" y="6375189"/>
            <a:ext cx="304800" cy="304800"/>
          </a:xfrm>
          <a:prstGeom prst="rect">
            <a:avLst/>
          </a:prstGeom>
          <a:solidFill>
            <a:srgbClr val="FF993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flipV="1">
            <a:off x="4953000" y="6375189"/>
            <a:ext cx="304800" cy="304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flipV="1">
            <a:off x="6943595" y="6375189"/>
            <a:ext cx="304800" cy="304800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7143"/>
          <a:stretch/>
        </p:blipFill>
        <p:spPr>
          <a:xfrm>
            <a:off x="-23813" y="1030306"/>
            <a:ext cx="6967408" cy="518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29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765198"/>
              </p:ext>
            </p:extLst>
          </p:nvPr>
        </p:nvGraphicFramePr>
        <p:xfrm>
          <a:off x="228601" y="381000"/>
          <a:ext cx="8534400" cy="5623560"/>
        </p:xfrm>
        <a:graphic>
          <a:graphicData uri="http://schemas.openxmlformats.org/drawingml/2006/table">
            <a:tbl>
              <a:tblPr/>
              <a:tblGrid>
                <a:gridCol w="5562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2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Sample subscale responses associated with student scores 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</a:b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(Student Social and Emotional Competencies Scale)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indicated this was somewhat or very much like them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Responsible Decision-making/Responsibility 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1. I feel responsible for how I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95.2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94.8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96.3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Understanding how others think and feel/Social Awareness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6. I care about how others feel.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93.5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88.1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87.0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Self-management of emotions and behavior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7. I think before I act.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85.8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81.2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87.1</a:t>
                      </a:r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Relationship Skills</a:t>
                      </a:r>
                    </a:p>
                    <a:p>
                      <a:pPr marL="234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4. I am good at solving conflicts with others.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80.9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77.6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Tw Cen MT" panose="020B0602020104020603" pitchFamily="34" charset="0"/>
                        </a:rPr>
                        <a:t>85.5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w Cen MT" panose="020B0602020104020603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0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/>
          </p:cNvSpPr>
          <p:nvPr>
            <p:ph type="title"/>
          </p:nvPr>
        </p:nvSpPr>
        <p:spPr>
          <a:xfrm>
            <a:off x="457200" y="820738"/>
            <a:ext cx="8229600" cy="5969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Summary</a:t>
            </a:r>
          </a:p>
        </p:txBody>
      </p:sp>
      <p:sp>
        <p:nvSpPr>
          <p:cNvPr id="117763" name="Content Placeholder 2"/>
          <p:cNvSpPr>
            <a:spLocks noGrp="1"/>
          </p:cNvSpPr>
          <p:nvPr>
            <p:ph idx="1"/>
          </p:nvPr>
        </p:nvSpPr>
        <p:spPr>
          <a:xfrm>
            <a:off x="457200" y="1790700"/>
            <a:ext cx="8229600" cy="43354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Delaware has developed a reliable and valid measure of school climate and more.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Scores on the surveys are reliable and related to important outcomes, particularly academic achievement and suspensions/expulsions.</a:t>
            </a: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Improvements continue to be made.</a:t>
            </a:r>
          </a:p>
          <a:p>
            <a:pPr lvl="1"/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457200" lvl="1" indent="0" algn="ctr">
              <a:buNone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For additional information &amp; resources visit</a:t>
            </a:r>
          </a:p>
          <a:p>
            <a:pPr marL="457200" lvl="1" indent="0" algn="ctr">
              <a:buNone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hlinkClick r:id="rId3"/>
              </a:rPr>
              <a:t>www.delawarepbs.org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 </a:t>
            </a: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lvl="1"/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Delaware School Survey Scales</a:t>
            </a:r>
            <a:b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(Note: </a:t>
            </a:r>
            <a:r>
              <a:rPr lang="en-US" sz="2400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School Climate is 1 of the 5 Scales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)  </a:t>
            </a:r>
            <a:r>
              <a:rPr lang="en-US" sz="36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/>
            </a:r>
            <a:br>
              <a:rPr lang="en-US" sz="3600" dirty="0" smtClean="0">
                <a:solidFill>
                  <a:schemeClr val="tx2"/>
                </a:solidFill>
                <a:latin typeface="Tw Cen MT" panose="020B0602020104020603" pitchFamily="34" charset="0"/>
              </a:rPr>
            </a:br>
            <a:endParaRPr lang="en-US" sz="3600" dirty="0">
              <a:solidFill>
                <a:schemeClr val="tx2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57202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469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72888"/>
            <a:ext cx="8610600" cy="730624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Validity Screening Items on Student Survey</a:t>
            </a:r>
            <a:endParaRPr 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042276" cy="5257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Items:</a:t>
            </a:r>
          </a:p>
          <a:p>
            <a:pPr marL="747713">
              <a:buClr>
                <a:schemeClr val="accent4"/>
              </a:buClr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SC-31. “I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am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lying on this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survey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.”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  <a:p>
            <a:pPr marL="747713">
              <a:buClr>
                <a:schemeClr val="accent4"/>
              </a:buClr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E-13. “I am telling the truth in this survey.”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Results:</a:t>
            </a:r>
          </a:p>
          <a:p>
            <a:pPr marL="747713">
              <a:buClr>
                <a:schemeClr val="accent4"/>
              </a:buClr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13.7% (5,232) noted lying on item SC-31 and/or E-13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and thus were 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deleted</a:t>
            </a:r>
          </a:p>
          <a:p>
            <a:pPr marL="747713">
              <a:buClr>
                <a:schemeClr val="accent4"/>
              </a:buClr>
            </a:pP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</a:rPr>
              <a:t>8.3% (3,826) did not respond to either or both items SC-31 and E-13 and were deleted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4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620000" cy="990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2018 State-wide Results</a:t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</a:b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Caution in Comparisons: </a:t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</a:b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0"/>
              </a:rPr>
              <a:t>Schools (and Students) Differ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26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9270"/>
              </p:ext>
            </p:extLst>
          </p:nvPr>
        </p:nvGraphicFramePr>
        <p:xfrm>
          <a:off x="152399" y="228600"/>
          <a:ext cx="8839202" cy="4267200"/>
        </p:xfrm>
        <a:graphic>
          <a:graphicData uri="http://schemas.openxmlformats.org/drawingml/2006/table">
            <a:tbl>
              <a:tblPr/>
              <a:tblGrid>
                <a:gridCol w="5822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07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For example: “I like this school.”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Percent who Agreed or Agreed a lot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Tw Cen MT" panose="020B0602020104020603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Elem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Middle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High School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Teachers/Staff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96%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 89%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93%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Home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96%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  <a:latin typeface="+mn-lt"/>
                        </a:rPr>
                        <a:t>89%</a:t>
                      </a:r>
                      <a:endParaRPr lang="en-US" sz="2800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82%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w Cen MT" panose="020B0602020104020603" pitchFamily="34" charset="0"/>
                          <a:ea typeface="ＭＳ Ｐゴシック" pitchFamily="34" charset="-128"/>
                        </a:rPr>
                        <a:t>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97%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00FF"/>
                          </a:solidFill>
                        </a:rPr>
                        <a:t> 70%</a:t>
                      </a:r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64%</a:t>
                      </a:r>
                      <a:endParaRPr lang="en-US" sz="2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5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04884" y="2362200"/>
            <a:ext cx="8458200" cy="1524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6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Times New Roman" pitchFamily="18" charset="0"/>
              </a:rPr>
              <a:t>School Climate Scale 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Times New Roman" pitchFamily="18" charset="0"/>
              </a:rPr>
              <a:t>2018</a:t>
            </a:r>
            <a:r>
              <a:rPr lang="en-US" sz="4800" dirty="0" smtClean="0">
                <a:solidFill>
                  <a:schemeClr val="accent4"/>
                </a:solidFill>
                <a:latin typeface="Tw Cen MT" panose="020B0602020104020603" pitchFamily="34" charset="0"/>
                <a:ea typeface="+mj-ea"/>
                <a:cs typeface="Times New Roman" pitchFamily="18" charset="0"/>
              </a:rPr>
              <a:t> Student</a:t>
            </a:r>
            <a:r>
              <a:rPr lang="en-US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0"/>
                <a:ea typeface="+mj-ea"/>
                <a:cs typeface="Times New Roman" pitchFamily="18" charset="0"/>
              </a:rPr>
              <a:t> Survey Results</a:t>
            </a:r>
            <a:endParaRPr lang="en-US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Tw Cen MT" panose="020B0602020104020603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28197</TotalTime>
  <Words>2817</Words>
  <Application>Microsoft Office PowerPoint</Application>
  <PresentationFormat>On-screen Show (4:3)</PresentationFormat>
  <Paragraphs>889</Paragraphs>
  <Slides>48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ＭＳ Ｐゴシック</vt:lpstr>
      <vt:lpstr>Aharoni</vt:lpstr>
      <vt:lpstr>Arial</vt:lpstr>
      <vt:lpstr>Arial Unicode MS</vt:lpstr>
      <vt:lpstr>Calibri</vt:lpstr>
      <vt:lpstr>Geneva</vt:lpstr>
      <vt:lpstr>Perpetua</vt:lpstr>
      <vt:lpstr>Times New Roman</vt:lpstr>
      <vt:lpstr>Tw Cen MT</vt:lpstr>
      <vt:lpstr>Wingdings</vt:lpstr>
      <vt:lpstr>1_Office Theme</vt:lpstr>
      <vt:lpstr>PowerPoint Presentation</vt:lpstr>
      <vt:lpstr>Delaware School Survey  Foundation Resource </vt:lpstr>
      <vt:lpstr>PowerPoint Presentation</vt:lpstr>
      <vt:lpstr>PowerPoint Presentation</vt:lpstr>
      <vt:lpstr>Delaware School Survey Scales (Note: School Climate is 1 of the 5 Scales)   </vt:lpstr>
      <vt:lpstr>Validity Screening Items on Student Survey</vt:lpstr>
      <vt:lpstr>2018 State-wide Results Caution in Comparisons:  Schools (and Students) Differ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School Climate Scale   2018 Teacher/Staff Survey Results</vt:lpstr>
      <vt:lpstr>PowerPoint Presentation</vt:lpstr>
      <vt:lpstr>PowerPoint Presentation</vt:lpstr>
      <vt:lpstr>PowerPoint Presentation</vt:lpstr>
      <vt:lpstr>PowerPoint Presentation</vt:lpstr>
      <vt:lpstr>School Climate Scale 2018 Home Survey Results</vt:lpstr>
      <vt:lpstr>PowerPoint Presentation</vt:lpstr>
      <vt:lpstr>PowerPoint Presentation</vt:lpstr>
      <vt:lpstr>PowerPoint Presentation</vt:lpstr>
      <vt:lpstr>Positive, Punitive and  Social-Emotional Learning Techniques Scale</vt:lpstr>
      <vt:lpstr>Techniques 2018 Student Responses</vt:lpstr>
      <vt:lpstr>PowerPoint Presentation</vt:lpstr>
      <vt:lpstr>PowerPoint Presentation</vt:lpstr>
      <vt:lpstr>Techniques   2018 Teacher/Staff Results</vt:lpstr>
      <vt:lpstr>PowerPoint Presentation</vt:lpstr>
      <vt:lpstr>PowerPoint Presentation</vt:lpstr>
      <vt:lpstr>Bullying Victimization Scale 2018 Student Results</vt:lpstr>
      <vt:lpstr>Bullying Victimization Scale</vt:lpstr>
      <vt:lpstr>Bullying Victimization by Student Grade Level </vt:lpstr>
      <vt:lpstr>Bullying Victimization by Student Grade Level </vt:lpstr>
      <vt:lpstr>PowerPoint Presentation</vt:lpstr>
      <vt:lpstr>Bullying Victimization Scale 2018 Home Results</vt:lpstr>
      <vt:lpstr>Bullying Victimization by Student Grade Level </vt:lpstr>
      <vt:lpstr>Bullying Victimization by Student Grade Level </vt:lpstr>
      <vt:lpstr>PowerPoint Presentation</vt:lpstr>
      <vt:lpstr>Student Engagement Scale  2018 Student Results</vt:lpstr>
      <vt:lpstr>PowerPoint Presentation</vt:lpstr>
      <vt:lpstr>PowerPoint Presentation</vt:lpstr>
      <vt:lpstr>Student Engagement Scale   2018 Home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University of Delaware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Shelby Schwing</cp:lastModifiedBy>
  <cp:revision>1574</cp:revision>
  <cp:lastPrinted>2018-05-07T17:46:19Z</cp:lastPrinted>
  <dcterms:created xsi:type="dcterms:W3CDTF">2011-05-17T19:55:06Z</dcterms:created>
  <dcterms:modified xsi:type="dcterms:W3CDTF">2018-05-08T14:44:35Z</dcterms:modified>
</cp:coreProperties>
</file>