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sldIdLst>
    <p:sldId id="257" r:id="rId3"/>
    <p:sldId id="2628" r:id="rId4"/>
    <p:sldId id="260" r:id="rId5"/>
    <p:sldId id="261" r:id="rId6"/>
    <p:sldId id="265" r:id="rId7"/>
    <p:sldId id="266" r:id="rId8"/>
    <p:sldId id="267" r:id="rId9"/>
    <p:sldId id="262" r:id="rId10"/>
    <p:sldId id="2621" r:id="rId11"/>
    <p:sldId id="2622" r:id="rId12"/>
    <p:sldId id="2623" r:id="rId13"/>
    <p:sldId id="2619" r:id="rId14"/>
    <p:sldId id="2620" r:id="rId15"/>
    <p:sldId id="264" r:id="rId16"/>
    <p:sldId id="270" r:id="rId17"/>
    <p:sldId id="269" r:id="rId18"/>
    <p:sldId id="271" r:id="rId19"/>
    <p:sldId id="272" r:id="rId20"/>
    <p:sldId id="273" r:id="rId21"/>
    <p:sldId id="274" r:id="rId22"/>
    <p:sldId id="268" r:id="rId23"/>
    <p:sldId id="276" r:id="rId24"/>
    <p:sldId id="278" r:id="rId25"/>
    <p:sldId id="279" r:id="rId26"/>
    <p:sldId id="277" r:id="rId27"/>
    <p:sldId id="275" r:id="rId28"/>
    <p:sldId id="286" r:id="rId29"/>
    <p:sldId id="288" r:id="rId30"/>
    <p:sldId id="287" r:id="rId31"/>
    <p:sldId id="2629" r:id="rId32"/>
    <p:sldId id="293" r:id="rId33"/>
    <p:sldId id="295" r:id="rId34"/>
    <p:sldId id="296" r:id="rId35"/>
    <p:sldId id="297" r:id="rId36"/>
    <p:sldId id="2624" r:id="rId37"/>
    <p:sldId id="2631" r:id="rId38"/>
    <p:sldId id="2626" r:id="rId39"/>
    <p:sldId id="2632" r:id="rId40"/>
    <p:sldId id="2633" r:id="rId41"/>
    <p:sldId id="2634" r:id="rId42"/>
    <p:sldId id="2637" r:id="rId43"/>
    <p:sldId id="2638" r:id="rId44"/>
    <p:sldId id="263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76021" autoAdjust="0"/>
  </p:normalViewPr>
  <p:slideViewPr>
    <p:cSldViewPr snapToGrid="0">
      <p:cViewPr>
        <p:scale>
          <a:sx n="64" d="100"/>
          <a:sy n="64" d="100"/>
        </p:scale>
        <p:origin x="-1332" y="-3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AB948-E94C-4801-A98C-F5D02FA69F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3570D8-642E-4AB3-89C5-069F01C07B72}">
      <dgm:prSet phldrT="[Text]"/>
      <dgm:spPr/>
      <dgm:t>
        <a:bodyPr/>
        <a:lstStyle/>
        <a:p>
          <a:r>
            <a:rPr lang="en-US" dirty="0"/>
            <a:t>Student Scales</a:t>
          </a:r>
        </a:p>
      </dgm:t>
    </dgm:pt>
    <dgm:pt modelId="{1435898D-C1C5-4466-9049-A36C01216161}" type="parTrans" cxnId="{22B7214F-7945-465A-8B67-B052C3D8E351}">
      <dgm:prSet/>
      <dgm:spPr/>
      <dgm:t>
        <a:bodyPr/>
        <a:lstStyle/>
        <a:p>
          <a:endParaRPr lang="en-US"/>
        </a:p>
      </dgm:t>
    </dgm:pt>
    <dgm:pt modelId="{AAEC334F-8F4C-43BA-901C-0D0080629B46}" type="sibTrans" cxnId="{22B7214F-7945-465A-8B67-B052C3D8E351}">
      <dgm:prSet/>
      <dgm:spPr/>
      <dgm:t>
        <a:bodyPr/>
        <a:lstStyle/>
        <a:p>
          <a:endParaRPr lang="en-US"/>
        </a:p>
      </dgm:t>
    </dgm:pt>
    <dgm:pt modelId="{97B62F09-58E0-47AD-9D8C-5F980A442CF7}">
      <dgm:prSet phldrT="[Text]"/>
      <dgm:spPr/>
      <dgm:t>
        <a:bodyPr/>
        <a:lstStyle/>
        <a:p>
          <a:r>
            <a:rPr lang="en-US" dirty="0">
              <a:solidFill>
                <a:srgbClr val="002060"/>
              </a:solidFill>
            </a:rPr>
            <a:t>School Climate</a:t>
          </a:r>
        </a:p>
      </dgm:t>
    </dgm:pt>
    <dgm:pt modelId="{37CEDCC4-5058-4C8D-840F-C0353CD3962D}" type="parTrans" cxnId="{E3308CFF-07C9-4BEB-80A1-03E9A18B9AD8}">
      <dgm:prSet/>
      <dgm:spPr/>
      <dgm:t>
        <a:bodyPr/>
        <a:lstStyle/>
        <a:p>
          <a:endParaRPr lang="en-US"/>
        </a:p>
      </dgm:t>
    </dgm:pt>
    <dgm:pt modelId="{6AC00C3D-B041-4018-97BE-CF29FA10417F}" type="sibTrans" cxnId="{E3308CFF-07C9-4BEB-80A1-03E9A18B9AD8}">
      <dgm:prSet/>
      <dgm:spPr/>
      <dgm:t>
        <a:bodyPr/>
        <a:lstStyle/>
        <a:p>
          <a:endParaRPr lang="en-US"/>
        </a:p>
      </dgm:t>
    </dgm:pt>
    <dgm:pt modelId="{046DA8BF-D051-41BB-B701-C3C92A713E9D}">
      <dgm:prSet phldrT="[Text]"/>
      <dgm:spPr/>
      <dgm:t>
        <a:bodyPr/>
        <a:lstStyle/>
        <a:p>
          <a:r>
            <a:rPr lang="en-US" dirty="0">
              <a:solidFill>
                <a:srgbClr val="002060"/>
              </a:solidFill>
            </a:rPr>
            <a:t>Techniques (School Discipline)</a:t>
          </a:r>
        </a:p>
      </dgm:t>
    </dgm:pt>
    <dgm:pt modelId="{C11C8726-1A87-4165-8FFC-3FDD5BA0A116}" type="parTrans" cxnId="{E93732AB-6DE6-4C61-8935-3590D5E39181}">
      <dgm:prSet/>
      <dgm:spPr/>
      <dgm:t>
        <a:bodyPr/>
        <a:lstStyle/>
        <a:p>
          <a:endParaRPr lang="en-US"/>
        </a:p>
      </dgm:t>
    </dgm:pt>
    <dgm:pt modelId="{4D150277-3DB7-4563-81CD-C9BB144658CD}" type="sibTrans" cxnId="{E93732AB-6DE6-4C61-8935-3590D5E39181}">
      <dgm:prSet/>
      <dgm:spPr/>
      <dgm:t>
        <a:bodyPr/>
        <a:lstStyle/>
        <a:p>
          <a:endParaRPr lang="en-US"/>
        </a:p>
      </dgm:t>
    </dgm:pt>
    <dgm:pt modelId="{20411E3E-6B15-477A-82B6-D41F82597616}">
      <dgm:prSet phldrT="[Text]"/>
      <dgm:spPr/>
      <dgm:t>
        <a:bodyPr/>
        <a:lstStyle/>
        <a:p>
          <a:r>
            <a:rPr lang="en-US" dirty="0"/>
            <a:t>Teacher/Staff Scales</a:t>
          </a:r>
        </a:p>
      </dgm:t>
    </dgm:pt>
    <dgm:pt modelId="{FC628433-29FF-43D6-84BA-A61ED08E6181}" type="parTrans" cxnId="{3F2D3F3E-5216-4BC1-B3AE-457900AA88C6}">
      <dgm:prSet/>
      <dgm:spPr/>
      <dgm:t>
        <a:bodyPr/>
        <a:lstStyle/>
        <a:p>
          <a:endParaRPr lang="en-US"/>
        </a:p>
      </dgm:t>
    </dgm:pt>
    <dgm:pt modelId="{2688540B-4822-4A37-8F1B-671A5511EB5A}" type="sibTrans" cxnId="{3F2D3F3E-5216-4BC1-B3AE-457900AA88C6}">
      <dgm:prSet/>
      <dgm:spPr/>
      <dgm:t>
        <a:bodyPr/>
        <a:lstStyle/>
        <a:p>
          <a:endParaRPr lang="en-US"/>
        </a:p>
      </dgm:t>
    </dgm:pt>
    <dgm:pt modelId="{8B9BC5AB-AC2F-46ED-AA28-A1E44F736930}">
      <dgm:prSet phldrT="[Text]"/>
      <dgm:spPr/>
      <dgm:t>
        <a:bodyPr/>
        <a:lstStyle/>
        <a:p>
          <a:r>
            <a:rPr lang="en-US" dirty="0">
              <a:solidFill>
                <a:srgbClr val="002060"/>
              </a:solidFill>
            </a:rPr>
            <a:t>School Climate</a:t>
          </a:r>
        </a:p>
      </dgm:t>
    </dgm:pt>
    <dgm:pt modelId="{D536A97F-86D5-4BCD-82DB-D854605CFBA8}" type="parTrans" cxnId="{EDBFBFD7-21E7-4869-A6EB-F047B263D040}">
      <dgm:prSet/>
      <dgm:spPr/>
      <dgm:t>
        <a:bodyPr/>
        <a:lstStyle/>
        <a:p>
          <a:endParaRPr lang="en-US"/>
        </a:p>
      </dgm:t>
    </dgm:pt>
    <dgm:pt modelId="{1244F5F2-3DF8-4799-91F8-5898705F6502}" type="sibTrans" cxnId="{EDBFBFD7-21E7-4869-A6EB-F047B263D040}">
      <dgm:prSet/>
      <dgm:spPr/>
      <dgm:t>
        <a:bodyPr/>
        <a:lstStyle/>
        <a:p>
          <a:endParaRPr lang="en-US"/>
        </a:p>
      </dgm:t>
    </dgm:pt>
    <dgm:pt modelId="{429233A7-3E79-4CAB-A420-8D1C71300353}">
      <dgm:prSet phldrT="[Text]"/>
      <dgm:spPr/>
      <dgm:t>
        <a:bodyPr/>
        <a:lstStyle/>
        <a:p>
          <a:r>
            <a:rPr lang="en-US" dirty="0"/>
            <a:t>Home Scales</a:t>
          </a:r>
        </a:p>
      </dgm:t>
    </dgm:pt>
    <dgm:pt modelId="{16500309-203F-46CE-80F2-9961FA0B7B75}" type="parTrans" cxnId="{5D6A640C-15F0-4CAC-AE13-3104BF67D047}">
      <dgm:prSet/>
      <dgm:spPr/>
      <dgm:t>
        <a:bodyPr/>
        <a:lstStyle/>
        <a:p>
          <a:endParaRPr lang="en-US"/>
        </a:p>
      </dgm:t>
    </dgm:pt>
    <dgm:pt modelId="{39BC4EDC-E2C9-42A2-8C73-9D29EDF04116}" type="sibTrans" cxnId="{5D6A640C-15F0-4CAC-AE13-3104BF67D047}">
      <dgm:prSet/>
      <dgm:spPr/>
      <dgm:t>
        <a:bodyPr/>
        <a:lstStyle/>
        <a:p>
          <a:endParaRPr lang="en-US"/>
        </a:p>
      </dgm:t>
    </dgm:pt>
    <dgm:pt modelId="{F5803BC9-75D0-4DDD-B223-2E3326116CA4}">
      <dgm:prSet phldrT="[Text]"/>
      <dgm:spPr/>
      <dgm:t>
        <a:bodyPr/>
        <a:lstStyle/>
        <a:p>
          <a:r>
            <a:rPr lang="en-US" dirty="0">
              <a:solidFill>
                <a:srgbClr val="002060"/>
              </a:solidFill>
            </a:rPr>
            <a:t>School Climate</a:t>
          </a:r>
        </a:p>
      </dgm:t>
    </dgm:pt>
    <dgm:pt modelId="{F0F81C19-2EAF-47FF-B1C7-82717D661283}" type="parTrans" cxnId="{4C8B6394-7839-4263-8A5D-4DA2291C36E9}">
      <dgm:prSet/>
      <dgm:spPr/>
      <dgm:t>
        <a:bodyPr/>
        <a:lstStyle/>
        <a:p>
          <a:endParaRPr lang="en-US"/>
        </a:p>
      </dgm:t>
    </dgm:pt>
    <dgm:pt modelId="{E4B1CBA3-C6EC-4657-A1B9-39C129C0AEB3}" type="sibTrans" cxnId="{4C8B6394-7839-4263-8A5D-4DA2291C36E9}">
      <dgm:prSet/>
      <dgm:spPr/>
      <dgm:t>
        <a:bodyPr/>
        <a:lstStyle/>
        <a:p>
          <a:endParaRPr lang="en-US"/>
        </a:p>
      </dgm:t>
    </dgm:pt>
    <dgm:pt modelId="{F7EB7DDE-8E81-437E-9A3D-8C5743CAD214}">
      <dgm:prSet phldrT="[Text]"/>
      <dgm:spPr/>
      <dgm:t>
        <a:bodyPr/>
        <a:lstStyle/>
        <a:p>
          <a:r>
            <a:rPr lang="en-US" dirty="0">
              <a:solidFill>
                <a:srgbClr val="002060"/>
              </a:solidFill>
            </a:rPr>
            <a:t>Bullying Victimization</a:t>
          </a:r>
        </a:p>
      </dgm:t>
    </dgm:pt>
    <dgm:pt modelId="{CEA44B6D-D836-4384-B850-02AF014613BF}" type="parTrans" cxnId="{19CE3CE4-41DD-471C-A0DF-711902CD5920}">
      <dgm:prSet/>
      <dgm:spPr/>
      <dgm:t>
        <a:bodyPr/>
        <a:lstStyle/>
        <a:p>
          <a:endParaRPr lang="en-US"/>
        </a:p>
      </dgm:t>
    </dgm:pt>
    <dgm:pt modelId="{E5FCD3B7-EC3F-4AE0-8C6E-6F4597886027}" type="sibTrans" cxnId="{19CE3CE4-41DD-471C-A0DF-711902CD5920}">
      <dgm:prSet/>
      <dgm:spPr/>
      <dgm:t>
        <a:bodyPr/>
        <a:lstStyle/>
        <a:p>
          <a:endParaRPr lang="en-US"/>
        </a:p>
      </dgm:t>
    </dgm:pt>
    <dgm:pt modelId="{7331BC3F-B92F-4B8F-B315-AD72E75AF9A7}">
      <dgm:prSet phldrT="[Text]"/>
      <dgm:spPr/>
      <dgm:t>
        <a:bodyPr/>
        <a:lstStyle/>
        <a:p>
          <a:r>
            <a:rPr lang="en-US" dirty="0">
              <a:solidFill>
                <a:srgbClr val="002060"/>
              </a:solidFill>
            </a:rPr>
            <a:t>Student Engagement</a:t>
          </a:r>
        </a:p>
      </dgm:t>
    </dgm:pt>
    <dgm:pt modelId="{34F86D4A-C38B-4BBD-8524-A3BCABEAD9C6}" type="parTrans" cxnId="{2CF5BB8F-EAC1-478E-9DB0-5A2D0314D444}">
      <dgm:prSet/>
      <dgm:spPr/>
      <dgm:t>
        <a:bodyPr/>
        <a:lstStyle/>
        <a:p>
          <a:endParaRPr lang="en-US"/>
        </a:p>
      </dgm:t>
    </dgm:pt>
    <dgm:pt modelId="{5AAFECFB-3FB1-4A7C-A4E5-6EACBD529EA7}" type="sibTrans" cxnId="{2CF5BB8F-EAC1-478E-9DB0-5A2D0314D444}">
      <dgm:prSet/>
      <dgm:spPr/>
      <dgm:t>
        <a:bodyPr/>
        <a:lstStyle/>
        <a:p>
          <a:endParaRPr lang="en-US"/>
        </a:p>
      </dgm:t>
    </dgm:pt>
    <dgm:pt modelId="{435DACB3-DB24-4A6F-A8A9-FEEF6A819B31}">
      <dgm:prSet phldrT="[Text]"/>
      <dgm:spPr/>
      <dgm:t>
        <a:bodyPr/>
        <a:lstStyle/>
        <a:p>
          <a:r>
            <a:rPr lang="en-US" dirty="0">
              <a:solidFill>
                <a:srgbClr val="002060"/>
              </a:solidFill>
            </a:rPr>
            <a:t>Student Social and Emotional Competencies</a:t>
          </a:r>
        </a:p>
      </dgm:t>
    </dgm:pt>
    <dgm:pt modelId="{50A1FCD4-C137-4AD7-99AC-AFE3FC32342A}" type="parTrans" cxnId="{5D1CBFC2-2019-40A8-924A-791D27044285}">
      <dgm:prSet/>
      <dgm:spPr/>
      <dgm:t>
        <a:bodyPr/>
        <a:lstStyle/>
        <a:p>
          <a:endParaRPr lang="en-US"/>
        </a:p>
      </dgm:t>
    </dgm:pt>
    <dgm:pt modelId="{AA988495-6C17-465A-90F4-52B6DD9B1493}" type="sibTrans" cxnId="{5D1CBFC2-2019-40A8-924A-791D27044285}">
      <dgm:prSet/>
      <dgm:spPr/>
      <dgm:t>
        <a:bodyPr/>
        <a:lstStyle/>
        <a:p>
          <a:endParaRPr lang="en-US"/>
        </a:p>
      </dgm:t>
    </dgm:pt>
    <dgm:pt modelId="{8BC26056-90BF-4FD4-8246-936A50A969C4}">
      <dgm:prSet/>
      <dgm:spPr/>
      <dgm:t>
        <a:bodyPr/>
        <a:lstStyle/>
        <a:p>
          <a:r>
            <a:rPr lang="en-US" dirty="0">
              <a:solidFill>
                <a:srgbClr val="002060"/>
              </a:solidFill>
            </a:rPr>
            <a:t>Techniques (School Discipline)</a:t>
          </a:r>
        </a:p>
      </dgm:t>
    </dgm:pt>
    <dgm:pt modelId="{253945D7-27A1-4E36-875E-CB0D42FB5826}" type="parTrans" cxnId="{EFEF301F-2977-46CA-85F7-A35DE197EE55}">
      <dgm:prSet/>
      <dgm:spPr/>
      <dgm:t>
        <a:bodyPr/>
        <a:lstStyle/>
        <a:p>
          <a:endParaRPr lang="en-US"/>
        </a:p>
      </dgm:t>
    </dgm:pt>
    <dgm:pt modelId="{5F6FE237-2D98-4260-B070-018D942AFF11}" type="sibTrans" cxnId="{EFEF301F-2977-46CA-85F7-A35DE197EE55}">
      <dgm:prSet/>
      <dgm:spPr/>
      <dgm:t>
        <a:bodyPr/>
        <a:lstStyle/>
        <a:p>
          <a:endParaRPr lang="en-US"/>
        </a:p>
      </dgm:t>
    </dgm:pt>
    <dgm:pt modelId="{14357E29-F176-4CD4-BB65-59254EBD23D4}">
      <dgm:prSet/>
      <dgm:spPr/>
      <dgm:t>
        <a:bodyPr/>
        <a:lstStyle/>
        <a:p>
          <a:r>
            <a:rPr lang="en-US" dirty="0">
              <a:solidFill>
                <a:srgbClr val="002060"/>
              </a:solidFill>
            </a:rPr>
            <a:t>Bullying Victimization</a:t>
          </a:r>
        </a:p>
      </dgm:t>
    </dgm:pt>
    <dgm:pt modelId="{6760456E-B591-48BD-A9CC-9A3C4B24D130}" type="parTrans" cxnId="{1BC4C11E-1A17-46E4-BB54-46C716E8C3FA}">
      <dgm:prSet/>
      <dgm:spPr/>
      <dgm:t>
        <a:bodyPr/>
        <a:lstStyle/>
        <a:p>
          <a:endParaRPr lang="en-US"/>
        </a:p>
      </dgm:t>
    </dgm:pt>
    <dgm:pt modelId="{512229F0-C8AA-4512-A365-768D8A583AC8}" type="sibTrans" cxnId="{1BC4C11E-1A17-46E4-BB54-46C716E8C3FA}">
      <dgm:prSet/>
      <dgm:spPr/>
      <dgm:t>
        <a:bodyPr/>
        <a:lstStyle/>
        <a:p>
          <a:endParaRPr lang="en-US"/>
        </a:p>
      </dgm:t>
    </dgm:pt>
    <dgm:pt modelId="{73C2EE0A-247C-437E-9694-312E93ECBF34}">
      <dgm:prSet/>
      <dgm:spPr/>
      <dgm:t>
        <a:bodyPr/>
        <a:lstStyle/>
        <a:p>
          <a:r>
            <a:rPr lang="en-US" dirty="0">
              <a:solidFill>
                <a:srgbClr val="002060"/>
              </a:solidFill>
            </a:rPr>
            <a:t>Student Engagement</a:t>
          </a:r>
        </a:p>
      </dgm:t>
    </dgm:pt>
    <dgm:pt modelId="{391BEEAB-E708-440E-B68A-C926846F26E8}" type="parTrans" cxnId="{C1A83BAD-C709-4C6E-BF9C-17ED8DA78AAD}">
      <dgm:prSet/>
      <dgm:spPr/>
      <dgm:t>
        <a:bodyPr/>
        <a:lstStyle/>
        <a:p>
          <a:endParaRPr lang="en-US"/>
        </a:p>
      </dgm:t>
    </dgm:pt>
    <dgm:pt modelId="{4F40B5C9-6ECC-4BCE-AF33-D558A434EA0B}" type="sibTrans" cxnId="{C1A83BAD-C709-4C6E-BF9C-17ED8DA78AAD}">
      <dgm:prSet/>
      <dgm:spPr/>
      <dgm:t>
        <a:bodyPr/>
        <a:lstStyle/>
        <a:p>
          <a:endParaRPr lang="en-US"/>
        </a:p>
      </dgm:t>
    </dgm:pt>
    <dgm:pt modelId="{9D42C493-DA3D-4FB9-B4BB-8924E28D9299}" type="pres">
      <dgm:prSet presAssocID="{1B6AB948-E94C-4801-A98C-F5D02FA69FE8}" presName="Name0" presStyleCnt="0">
        <dgm:presLayoutVars>
          <dgm:dir/>
          <dgm:animLvl val="lvl"/>
          <dgm:resizeHandles val="exact"/>
        </dgm:presLayoutVars>
      </dgm:prSet>
      <dgm:spPr/>
      <dgm:t>
        <a:bodyPr/>
        <a:lstStyle/>
        <a:p>
          <a:endParaRPr lang="en-US"/>
        </a:p>
      </dgm:t>
    </dgm:pt>
    <dgm:pt modelId="{7AD951FF-041A-4B7B-8011-5F7C28741736}" type="pres">
      <dgm:prSet presAssocID="{B43570D8-642E-4AB3-89C5-069F01C07B72}" presName="composite" presStyleCnt="0"/>
      <dgm:spPr/>
    </dgm:pt>
    <dgm:pt modelId="{8A2F504E-BFB3-401F-B668-2C964ECE671F}" type="pres">
      <dgm:prSet presAssocID="{B43570D8-642E-4AB3-89C5-069F01C07B72}" presName="parTx" presStyleLbl="alignNode1" presStyleIdx="0" presStyleCnt="3" custLinFactNeighborX="8680">
        <dgm:presLayoutVars>
          <dgm:chMax val="0"/>
          <dgm:chPref val="0"/>
          <dgm:bulletEnabled val="1"/>
        </dgm:presLayoutVars>
      </dgm:prSet>
      <dgm:spPr/>
      <dgm:t>
        <a:bodyPr/>
        <a:lstStyle/>
        <a:p>
          <a:endParaRPr lang="en-US"/>
        </a:p>
      </dgm:t>
    </dgm:pt>
    <dgm:pt modelId="{DB746F57-C3E8-4B33-878D-081695B135ED}" type="pres">
      <dgm:prSet presAssocID="{B43570D8-642E-4AB3-89C5-069F01C07B72}" presName="desTx" presStyleLbl="alignAccFollowNode1" presStyleIdx="0" presStyleCnt="3" custLinFactNeighborX="8680">
        <dgm:presLayoutVars>
          <dgm:bulletEnabled val="1"/>
        </dgm:presLayoutVars>
      </dgm:prSet>
      <dgm:spPr/>
      <dgm:t>
        <a:bodyPr/>
        <a:lstStyle/>
        <a:p>
          <a:endParaRPr lang="en-US"/>
        </a:p>
      </dgm:t>
    </dgm:pt>
    <dgm:pt modelId="{ECE2F8FD-1063-4288-A1FE-8E5012AB81F5}" type="pres">
      <dgm:prSet presAssocID="{AAEC334F-8F4C-43BA-901C-0D0080629B46}" presName="space" presStyleCnt="0"/>
      <dgm:spPr/>
    </dgm:pt>
    <dgm:pt modelId="{4EC35494-EEED-4237-8907-6BADD44C5459}" type="pres">
      <dgm:prSet presAssocID="{20411E3E-6B15-477A-82B6-D41F82597616}" presName="composite" presStyleCnt="0"/>
      <dgm:spPr/>
    </dgm:pt>
    <dgm:pt modelId="{2DCCFCAE-8C7C-435E-BAF7-2DEE556D7968}" type="pres">
      <dgm:prSet presAssocID="{20411E3E-6B15-477A-82B6-D41F82597616}" presName="parTx" presStyleLbl="alignNode1" presStyleIdx="1" presStyleCnt="3" custLinFactNeighborX="3906">
        <dgm:presLayoutVars>
          <dgm:chMax val="0"/>
          <dgm:chPref val="0"/>
          <dgm:bulletEnabled val="1"/>
        </dgm:presLayoutVars>
      </dgm:prSet>
      <dgm:spPr/>
      <dgm:t>
        <a:bodyPr/>
        <a:lstStyle/>
        <a:p>
          <a:endParaRPr lang="en-US"/>
        </a:p>
      </dgm:t>
    </dgm:pt>
    <dgm:pt modelId="{59D64330-2CF6-46B3-93E4-1645CEBB1A4A}" type="pres">
      <dgm:prSet presAssocID="{20411E3E-6B15-477A-82B6-D41F82597616}" presName="desTx" presStyleLbl="alignAccFollowNode1" presStyleIdx="1" presStyleCnt="3" custLinFactNeighborX="3906">
        <dgm:presLayoutVars>
          <dgm:bulletEnabled val="1"/>
        </dgm:presLayoutVars>
      </dgm:prSet>
      <dgm:spPr/>
      <dgm:t>
        <a:bodyPr/>
        <a:lstStyle/>
        <a:p>
          <a:endParaRPr lang="en-US"/>
        </a:p>
      </dgm:t>
    </dgm:pt>
    <dgm:pt modelId="{8EBD92CF-5FE3-4749-AC38-83CEF77DEDBE}" type="pres">
      <dgm:prSet presAssocID="{2688540B-4822-4A37-8F1B-671A5511EB5A}" presName="space" presStyleCnt="0"/>
      <dgm:spPr/>
    </dgm:pt>
    <dgm:pt modelId="{C62566A4-233D-49DE-8F2F-86A3235B2A1E}" type="pres">
      <dgm:prSet presAssocID="{429233A7-3E79-4CAB-A420-8D1C71300353}" presName="composite" presStyleCnt="0"/>
      <dgm:spPr/>
    </dgm:pt>
    <dgm:pt modelId="{BBB51644-CB8C-4F3B-B014-037445960086}" type="pres">
      <dgm:prSet presAssocID="{429233A7-3E79-4CAB-A420-8D1C71300353}" presName="parTx" presStyleLbl="alignNode1" presStyleIdx="2" presStyleCnt="3">
        <dgm:presLayoutVars>
          <dgm:chMax val="0"/>
          <dgm:chPref val="0"/>
          <dgm:bulletEnabled val="1"/>
        </dgm:presLayoutVars>
      </dgm:prSet>
      <dgm:spPr/>
      <dgm:t>
        <a:bodyPr/>
        <a:lstStyle/>
        <a:p>
          <a:endParaRPr lang="en-US"/>
        </a:p>
      </dgm:t>
    </dgm:pt>
    <dgm:pt modelId="{9CE22E68-7D9C-4FD6-AA82-59D84D5BC48D}" type="pres">
      <dgm:prSet presAssocID="{429233A7-3E79-4CAB-A420-8D1C71300353}" presName="desTx" presStyleLbl="alignAccFollowNode1" presStyleIdx="2" presStyleCnt="3">
        <dgm:presLayoutVars>
          <dgm:bulletEnabled val="1"/>
        </dgm:presLayoutVars>
      </dgm:prSet>
      <dgm:spPr/>
      <dgm:t>
        <a:bodyPr/>
        <a:lstStyle/>
        <a:p>
          <a:endParaRPr lang="en-US"/>
        </a:p>
      </dgm:t>
    </dgm:pt>
  </dgm:ptLst>
  <dgm:cxnLst>
    <dgm:cxn modelId="{22B7214F-7945-465A-8B67-B052C3D8E351}" srcId="{1B6AB948-E94C-4801-A98C-F5D02FA69FE8}" destId="{B43570D8-642E-4AB3-89C5-069F01C07B72}" srcOrd="0" destOrd="0" parTransId="{1435898D-C1C5-4466-9049-A36C01216161}" sibTransId="{AAEC334F-8F4C-43BA-901C-0D0080629B46}"/>
    <dgm:cxn modelId="{C1A83BAD-C709-4C6E-BF9C-17ED8DA78AAD}" srcId="{429233A7-3E79-4CAB-A420-8D1C71300353}" destId="{73C2EE0A-247C-437E-9694-312E93ECBF34}" srcOrd="2" destOrd="0" parTransId="{391BEEAB-E708-440E-B68A-C926846F26E8}" sibTransId="{4F40B5C9-6ECC-4BCE-AF33-D558A434EA0B}"/>
    <dgm:cxn modelId="{19CE3CE4-41DD-471C-A0DF-711902CD5920}" srcId="{B43570D8-642E-4AB3-89C5-069F01C07B72}" destId="{F7EB7DDE-8E81-437E-9A3D-8C5743CAD214}" srcOrd="2" destOrd="0" parTransId="{CEA44B6D-D836-4384-B850-02AF014613BF}" sibTransId="{E5FCD3B7-EC3F-4AE0-8C6E-6F4597886027}"/>
    <dgm:cxn modelId="{D3661EDF-1E1B-4E3E-9C25-6D7D2618D622}" type="presOf" srcId="{8BC26056-90BF-4FD4-8246-936A50A969C4}" destId="{59D64330-2CF6-46B3-93E4-1645CEBB1A4A}" srcOrd="0" destOrd="1" presId="urn:microsoft.com/office/officeart/2005/8/layout/hList1"/>
    <dgm:cxn modelId="{034F39A8-3AC8-42FB-8EEF-40A5152DB5E8}" type="presOf" srcId="{14357E29-F176-4CD4-BB65-59254EBD23D4}" destId="{9CE22E68-7D9C-4FD6-AA82-59D84D5BC48D}" srcOrd="0" destOrd="1" presId="urn:microsoft.com/office/officeart/2005/8/layout/hList1"/>
    <dgm:cxn modelId="{54FDB3ED-63E1-4B72-8899-D6E45942B6B0}" type="presOf" srcId="{F7EB7DDE-8E81-437E-9A3D-8C5743CAD214}" destId="{DB746F57-C3E8-4B33-878D-081695B135ED}" srcOrd="0" destOrd="2" presId="urn:microsoft.com/office/officeart/2005/8/layout/hList1"/>
    <dgm:cxn modelId="{5D6A640C-15F0-4CAC-AE13-3104BF67D047}" srcId="{1B6AB948-E94C-4801-A98C-F5D02FA69FE8}" destId="{429233A7-3E79-4CAB-A420-8D1C71300353}" srcOrd="2" destOrd="0" parTransId="{16500309-203F-46CE-80F2-9961FA0B7B75}" sibTransId="{39BC4EDC-E2C9-42A2-8C73-9D29EDF04116}"/>
    <dgm:cxn modelId="{2CF5BB8F-EAC1-478E-9DB0-5A2D0314D444}" srcId="{B43570D8-642E-4AB3-89C5-069F01C07B72}" destId="{7331BC3F-B92F-4B8F-B315-AD72E75AF9A7}" srcOrd="3" destOrd="0" parTransId="{34F86D4A-C38B-4BBD-8524-A3BCABEAD9C6}" sibTransId="{5AAFECFB-3FB1-4A7C-A4E5-6EACBD529EA7}"/>
    <dgm:cxn modelId="{42523108-087F-4AFC-97CE-E8B83C6BE199}" type="presOf" srcId="{7331BC3F-B92F-4B8F-B315-AD72E75AF9A7}" destId="{DB746F57-C3E8-4B33-878D-081695B135ED}" srcOrd="0" destOrd="3" presId="urn:microsoft.com/office/officeart/2005/8/layout/hList1"/>
    <dgm:cxn modelId="{EFEF301F-2977-46CA-85F7-A35DE197EE55}" srcId="{20411E3E-6B15-477A-82B6-D41F82597616}" destId="{8BC26056-90BF-4FD4-8246-936A50A969C4}" srcOrd="1" destOrd="0" parTransId="{253945D7-27A1-4E36-875E-CB0D42FB5826}" sibTransId="{5F6FE237-2D98-4260-B070-018D942AFF11}"/>
    <dgm:cxn modelId="{6D8B492D-62EC-4332-8B30-361FB39D7246}" type="presOf" srcId="{B43570D8-642E-4AB3-89C5-069F01C07B72}" destId="{8A2F504E-BFB3-401F-B668-2C964ECE671F}" srcOrd="0" destOrd="0" presId="urn:microsoft.com/office/officeart/2005/8/layout/hList1"/>
    <dgm:cxn modelId="{642AC8E8-4BD8-4723-BB3B-9807B6053D95}" type="presOf" srcId="{046DA8BF-D051-41BB-B701-C3C92A713E9D}" destId="{DB746F57-C3E8-4B33-878D-081695B135ED}" srcOrd="0" destOrd="1" presId="urn:microsoft.com/office/officeart/2005/8/layout/hList1"/>
    <dgm:cxn modelId="{E93732AB-6DE6-4C61-8935-3590D5E39181}" srcId="{B43570D8-642E-4AB3-89C5-069F01C07B72}" destId="{046DA8BF-D051-41BB-B701-C3C92A713E9D}" srcOrd="1" destOrd="0" parTransId="{C11C8726-1A87-4165-8FFC-3FDD5BA0A116}" sibTransId="{4D150277-3DB7-4563-81CD-C9BB144658CD}"/>
    <dgm:cxn modelId="{E464D8F5-EAB2-49EF-8B2B-97FE8F8815CC}" type="presOf" srcId="{97B62F09-58E0-47AD-9D8C-5F980A442CF7}" destId="{DB746F57-C3E8-4B33-878D-081695B135ED}" srcOrd="0" destOrd="0" presId="urn:microsoft.com/office/officeart/2005/8/layout/hList1"/>
    <dgm:cxn modelId="{4C8B6394-7839-4263-8A5D-4DA2291C36E9}" srcId="{429233A7-3E79-4CAB-A420-8D1C71300353}" destId="{F5803BC9-75D0-4DDD-B223-2E3326116CA4}" srcOrd="0" destOrd="0" parTransId="{F0F81C19-2EAF-47FF-B1C7-82717D661283}" sibTransId="{E4B1CBA3-C6EC-4657-A1B9-39C129C0AEB3}"/>
    <dgm:cxn modelId="{E3308CFF-07C9-4BEB-80A1-03E9A18B9AD8}" srcId="{B43570D8-642E-4AB3-89C5-069F01C07B72}" destId="{97B62F09-58E0-47AD-9D8C-5F980A442CF7}" srcOrd="0" destOrd="0" parTransId="{37CEDCC4-5058-4C8D-840F-C0353CD3962D}" sibTransId="{6AC00C3D-B041-4018-97BE-CF29FA10417F}"/>
    <dgm:cxn modelId="{B4098FD6-6F60-4744-B290-1A0DC3636C4A}" type="presOf" srcId="{20411E3E-6B15-477A-82B6-D41F82597616}" destId="{2DCCFCAE-8C7C-435E-BAF7-2DEE556D7968}" srcOrd="0" destOrd="0" presId="urn:microsoft.com/office/officeart/2005/8/layout/hList1"/>
    <dgm:cxn modelId="{937FFF04-DFF5-490B-9CF4-CD3B3B2B7561}" type="presOf" srcId="{429233A7-3E79-4CAB-A420-8D1C71300353}" destId="{BBB51644-CB8C-4F3B-B014-037445960086}" srcOrd="0" destOrd="0" presId="urn:microsoft.com/office/officeart/2005/8/layout/hList1"/>
    <dgm:cxn modelId="{1E4511F3-E935-4F82-959E-AC777180FBFE}" type="presOf" srcId="{8B9BC5AB-AC2F-46ED-AA28-A1E44F736930}" destId="{59D64330-2CF6-46B3-93E4-1645CEBB1A4A}" srcOrd="0" destOrd="0" presId="urn:microsoft.com/office/officeart/2005/8/layout/hList1"/>
    <dgm:cxn modelId="{65316D57-A90B-4E06-A97C-30CDF24C1DF4}" type="presOf" srcId="{F5803BC9-75D0-4DDD-B223-2E3326116CA4}" destId="{9CE22E68-7D9C-4FD6-AA82-59D84D5BC48D}" srcOrd="0" destOrd="0" presId="urn:microsoft.com/office/officeart/2005/8/layout/hList1"/>
    <dgm:cxn modelId="{EDBFBFD7-21E7-4869-A6EB-F047B263D040}" srcId="{20411E3E-6B15-477A-82B6-D41F82597616}" destId="{8B9BC5AB-AC2F-46ED-AA28-A1E44F736930}" srcOrd="0" destOrd="0" parTransId="{D536A97F-86D5-4BCD-82DB-D854605CFBA8}" sibTransId="{1244F5F2-3DF8-4799-91F8-5898705F6502}"/>
    <dgm:cxn modelId="{4BF4A92B-B638-4E28-A79C-F4B089AF554B}" type="presOf" srcId="{1B6AB948-E94C-4801-A98C-F5D02FA69FE8}" destId="{9D42C493-DA3D-4FB9-B4BB-8924E28D9299}" srcOrd="0" destOrd="0" presId="urn:microsoft.com/office/officeart/2005/8/layout/hList1"/>
    <dgm:cxn modelId="{1BC4C11E-1A17-46E4-BB54-46C716E8C3FA}" srcId="{429233A7-3E79-4CAB-A420-8D1C71300353}" destId="{14357E29-F176-4CD4-BB65-59254EBD23D4}" srcOrd="1" destOrd="0" parTransId="{6760456E-B591-48BD-A9CC-9A3C4B24D130}" sibTransId="{512229F0-C8AA-4512-A365-768D8A583AC8}"/>
    <dgm:cxn modelId="{5D1CBFC2-2019-40A8-924A-791D27044285}" srcId="{B43570D8-642E-4AB3-89C5-069F01C07B72}" destId="{435DACB3-DB24-4A6F-A8A9-FEEF6A819B31}" srcOrd="4" destOrd="0" parTransId="{50A1FCD4-C137-4AD7-99AC-AFE3FC32342A}" sibTransId="{AA988495-6C17-465A-90F4-52B6DD9B1493}"/>
    <dgm:cxn modelId="{E1640C03-D683-4069-8819-02E5DE72668F}" type="presOf" srcId="{73C2EE0A-247C-437E-9694-312E93ECBF34}" destId="{9CE22E68-7D9C-4FD6-AA82-59D84D5BC48D}" srcOrd="0" destOrd="2" presId="urn:microsoft.com/office/officeart/2005/8/layout/hList1"/>
    <dgm:cxn modelId="{3F2D3F3E-5216-4BC1-B3AE-457900AA88C6}" srcId="{1B6AB948-E94C-4801-A98C-F5D02FA69FE8}" destId="{20411E3E-6B15-477A-82B6-D41F82597616}" srcOrd="1" destOrd="0" parTransId="{FC628433-29FF-43D6-84BA-A61ED08E6181}" sibTransId="{2688540B-4822-4A37-8F1B-671A5511EB5A}"/>
    <dgm:cxn modelId="{E4988A9E-51CE-4EBE-AA8B-11AD0D6277FD}" type="presOf" srcId="{435DACB3-DB24-4A6F-A8A9-FEEF6A819B31}" destId="{DB746F57-C3E8-4B33-878D-081695B135ED}" srcOrd="0" destOrd="4" presId="urn:microsoft.com/office/officeart/2005/8/layout/hList1"/>
    <dgm:cxn modelId="{B6B6D081-619D-4B07-84B6-0192FB2A76AC}" type="presParOf" srcId="{9D42C493-DA3D-4FB9-B4BB-8924E28D9299}" destId="{7AD951FF-041A-4B7B-8011-5F7C28741736}" srcOrd="0" destOrd="0" presId="urn:microsoft.com/office/officeart/2005/8/layout/hList1"/>
    <dgm:cxn modelId="{90C3618D-F9CB-49D1-B22B-FFB2C7039292}" type="presParOf" srcId="{7AD951FF-041A-4B7B-8011-5F7C28741736}" destId="{8A2F504E-BFB3-401F-B668-2C964ECE671F}" srcOrd="0" destOrd="0" presId="urn:microsoft.com/office/officeart/2005/8/layout/hList1"/>
    <dgm:cxn modelId="{DD5D2384-5318-4312-AA59-5A432429B3A6}" type="presParOf" srcId="{7AD951FF-041A-4B7B-8011-5F7C28741736}" destId="{DB746F57-C3E8-4B33-878D-081695B135ED}" srcOrd="1" destOrd="0" presId="urn:microsoft.com/office/officeart/2005/8/layout/hList1"/>
    <dgm:cxn modelId="{BA9C77F1-59AC-48C8-BB5B-FC9814FF9FB6}" type="presParOf" srcId="{9D42C493-DA3D-4FB9-B4BB-8924E28D9299}" destId="{ECE2F8FD-1063-4288-A1FE-8E5012AB81F5}" srcOrd="1" destOrd="0" presId="urn:microsoft.com/office/officeart/2005/8/layout/hList1"/>
    <dgm:cxn modelId="{B122DA5B-8995-476C-9563-DB1335B0EEA9}" type="presParOf" srcId="{9D42C493-DA3D-4FB9-B4BB-8924E28D9299}" destId="{4EC35494-EEED-4237-8907-6BADD44C5459}" srcOrd="2" destOrd="0" presId="urn:microsoft.com/office/officeart/2005/8/layout/hList1"/>
    <dgm:cxn modelId="{6A3F57CC-F5A3-4A02-BBA6-0E28D83C9727}" type="presParOf" srcId="{4EC35494-EEED-4237-8907-6BADD44C5459}" destId="{2DCCFCAE-8C7C-435E-BAF7-2DEE556D7968}" srcOrd="0" destOrd="0" presId="urn:microsoft.com/office/officeart/2005/8/layout/hList1"/>
    <dgm:cxn modelId="{AF400223-2116-48AB-A418-FAD3D771CCFB}" type="presParOf" srcId="{4EC35494-EEED-4237-8907-6BADD44C5459}" destId="{59D64330-2CF6-46B3-93E4-1645CEBB1A4A}" srcOrd="1" destOrd="0" presId="urn:microsoft.com/office/officeart/2005/8/layout/hList1"/>
    <dgm:cxn modelId="{EC3E93BA-B7D7-43C9-8433-C98FBD1CBDC1}" type="presParOf" srcId="{9D42C493-DA3D-4FB9-B4BB-8924E28D9299}" destId="{8EBD92CF-5FE3-4749-AC38-83CEF77DEDBE}" srcOrd="3" destOrd="0" presId="urn:microsoft.com/office/officeart/2005/8/layout/hList1"/>
    <dgm:cxn modelId="{C3F3ABF5-A3C9-415D-AE5D-A52DA2BA49C6}" type="presParOf" srcId="{9D42C493-DA3D-4FB9-B4BB-8924E28D9299}" destId="{C62566A4-233D-49DE-8F2F-86A3235B2A1E}" srcOrd="4" destOrd="0" presId="urn:microsoft.com/office/officeart/2005/8/layout/hList1"/>
    <dgm:cxn modelId="{7CD19EEE-1FD7-4190-A430-F1412206C3D8}" type="presParOf" srcId="{C62566A4-233D-49DE-8F2F-86A3235B2A1E}" destId="{BBB51644-CB8C-4F3B-B014-037445960086}" srcOrd="0" destOrd="0" presId="urn:microsoft.com/office/officeart/2005/8/layout/hList1"/>
    <dgm:cxn modelId="{75444A2D-950B-4DB6-8580-AED3AD70D4B6}" type="presParOf" srcId="{C62566A4-233D-49DE-8F2F-86A3235B2A1E}" destId="{9CE22E68-7D9C-4FD6-AA82-59D84D5BC4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8D20B4-8CE7-4D4D-A600-17B9C0BEABA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3E9EDD3-F3A3-41B3-8D79-F1F6E2E02ABB}">
      <dgm:prSet phldrT="[Text]"/>
      <dgm:spPr/>
      <dgm:t>
        <a:bodyPr/>
        <a:lstStyle/>
        <a:p>
          <a:r>
            <a:rPr lang="en-US" b="1" dirty="0">
              <a:solidFill>
                <a:schemeClr val="accent4"/>
              </a:solidFill>
            </a:rPr>
            <a:t>Impact</a:t>
          </a:r>
        </a:p>
      </dgm:t>
    </dgm:pt>
    <dgm:pt modelId="{B897AB5E-A47C-481A-A53C-6CD8BCC2F783}" type="parTrans" cxnId="{BE193EE3-CC18-4591-BFE2-498A8212D500}">
      <dgm:prSet/>
      <dgm:spPr/>
      <dgm:t>
        <a:bodyPr/>
        <a:lstStyle/>
        <a:p>
          <a:endParaRPr lang="en-US"/>
        </a:p>
      </dgm:t>
    </dgm:pt>
    <dgm:pt modelId="{77651BB8-9248-4DC8-B5C8-4A561706C80F}" type="sibTrans" cxnId="{BE193EE3-CC18-4591-BFE2-498A8212D500}">
      <dgm:prSet/>
      <dgm:spPr/>
      <dgm:t>
        <a:bodyPr/>
        <a:lstStyle/>
        <a:p>
          <a:endParaRPr lang="en-US"/>
        </a:p>
      </dgm:t>
    </dgm:pt>
    <dgm:pt modelId="{0A485047-FC84-4737-82F8-526369C165B6}">
      <dgm:prSet phldrT="[Text]" custT="1"/>
      <dgm:spPr/>
      <dgm:t>
        <a:bodyPr/>
        <a:lstStyle/>
        <a:p>
          <a:r>
            <a:rPr lang="en-US" sz="1400" dirty="0">
              <a:solidFill>
                <a:schemeClr val="accent3">
                  <a:lumMod val="75000"/>
                </a:schemeClr>
              </a:solidFill>
            </a:rPr>
            <a:t>Mental health &amp; emotional wellbeing</a:t>
          </a:r>
        </a:p>
      </dgm:t>
    </dgm:pt>
    <dgm:pt modelId="{91D6141D-6659-43E8-9B64-1F61D27344AC}" type="parTrans" cxnId="{BE6C171F-5B00-4D57-AEBF-321D98E563EF}">
      <dgm:prSet/>
      <dgm:spPr/>
      <dgm:t>
        <a:bodyPr/>
        <a:lstStyle/>
        <a:p>
          <a:endParaRPr lang="en-US"/>
        </a:p>
      </dgm:t>
    </dgm:pt>
    <dgm:pt modelId="{C36139BF-CDFD-40EB-8122-51BE444D11FD}" type="sibTrans" cxnId="{BE6C171F-5B00-4D57-AEBF-321D98E563EF}">
      <dgm:prSet/>
      <dgm:spPr/>
      <dgm:t>
        <a:bodyPr/>
        <a:lstStyle/>
        <a:p>
          <a:endParaRPr lang="en-US"/>
        </a:p>
      </dgm:t>
    </dgm:pt>
    <dgm:pt modelId="{F61C06AF-C7F0-419A-9F07-9217B4868525}">
      <dgm:prSet phldrT="[Text]" custT="1"/>
      <dgm:spPr/>
      <dgm:t>
        <a:bodyPr/>
        <a:lstStyle/>
        <a:p>
          <a:r>
            <a:rPr lang="en-US" sz="1400" dirty="0">
              <a:solidFill>
                <a:schemeClr val="accent3">
                  <a:lumMod val="75000"/>
                </a:schemeClr>
              </a:solidFill>
            </a:rPr>
            <a:t>Social &amp; Academic develop-</a:t>
          </a:r>
          <a:r>
            <a:rPr lang="en-US" sz="1400" dirty="0" err="1">
              <a:solidFill>
                <a:schemeClr val="accent3">
                  <a:lumMod val="75000"/>
                </a:schemeClr>
              </a:solidFill>
            </a:rPr>
            <a:t>ment</a:t>
          </a:r>
          <a:endParaRPr lang="en-US" sz="1400" dirty="0">
            <a:solidFill>
              <a:schemeClr val="accent3">
                <a:lumMod val="75000"/>
              </a:schemeClr>
            </a:solidFill>
          </a:endParaRPr>
        </a:p>
      </dgm:t>
    </dgm:pt>
    <dgm:pt modelId="{0227E514-A057-428F-A772-0F6D636563F4}" type="parTrans" cxnId="{19C7AE35-EE82-43DF-8AE6-0BB2745B92AF}">
      <dgm:prSet/>
      <dgm:spPr/>
      <dgm:t>
        <a:bodyPr/>
        <a:lstStyle/>
        <a:p>
          <a:endParaRPr lang="en-US"/>
        </a:p>
      </dgm:t>
    </dgm:pt>
    <dgm:pt modelId="{1D0D4DDC-D0EF-40C2-8805-F4FF1FA6DCC1}" type="sibTrans" cxnId="{19C7AE35-EE82-43DF-8AE6-0BB2745B92AF}">
      <dgm:prSet/>
      <dgm:spPr/>
      <dgm:t>
        <a:bodyPr/>
        <a:lstStyle/>
        <a:p>
          <a:endParaRPr lang="en-US"/>
        </a:p>
      </dgm:t>
    </dgm:pt>
    <dgm:pt modelId="{821CD725-AA10-43A2-BEF1-FE971FAE3DD2}">
      <dgm:prSet phldrT="[Text]" custT="1"/>
      <dgm:spPr/>
      <dgm:t>
        <a:bodyPr/>
        <a:lstStyle/>
        <a:p>
          <a:r>
            <a:rPr lang="en-US" sz="1400" dirty="0">
              <a:solidFill>
                <a:schemeClr val="accent3">
                  <a:lumMod val="75000"/>
                </a:schemeClr>
              </a:solidFill>
            </a:rPr>
            <a:t>School &amp; Classroom Climate</a:t>
          </a:r>
        </a:p>
      </dgm:t>
    </dgm:pt>
    <dgm:pt modelId="{DE55BA76-8FA5-4BFD-9221-9AE6EADF1CA5}" type="parTrans" cxnId="{F0E146E6-A7FC-46C9-92C3-A54DFD3AB265}">
      <dgm:prSet/>
      <dgm:spPr/>
      <dgm:t>
        <a:bodyPr/>
        <a:lstStyle/>
        <a:p>
          <a:endParaRPr lang="en-US"/>
        </a:p>
      </dgm:t>
    </dgm:pt>
    <dgm:pt modelId="{AA7AEFC8-48AB-4BB5-8BD8-861A170D4BA0}" type="sibTrans" cxnId="{F0E146E6-A7FC-46C9-92C3-A54DFD3AB265}">
      <dgm:prSet/>
      <dgm:spPr/>
      <dgm:t>
        <a:bodyPr/>
        <a:lstStyle/>
        <a:p>
          <a:endParaRPr lang="en-US"/>
        </a:p>
      </dgm:t>
    </dgm:pt>
    <dgm:pt modelId="{75623D63-A491-43EE-9B67-BFFAEB13AF8C}">
      <dgm:prSet phldrT="[Text]" custT="1"/>
      <dgm:spPr/>
      <dgm:t>
        <a:bodyPr/>
        <a:lstStyle/>
        <a:p>
          <a:r>
            <a:rPr lang="en-US" sz="1400" dirty="0">
              <a:solidFill>
                <a:schemeClr val="accent3">
                  <a:lumMod val="75000"/>
                </a:schemeClr>
              </a:solidFill>
            </a:rPr>
            <a:t>Buffer life stressors</a:t>
          </a:r>
        </a:p>
      </dgm:t>
    </dgm:pt>
    <dgm:pt modelId="{9C172C39-3F3D-4328-A114-1D46CEF48CB6}" type="parTrans" cxnId="{FEBF45F1-B81B-4AEF-BA05-C465B1ECAAC7}">
      <dgm:prSet/>
      <dgm:spPr/>
      <dgm:t>
        <a:bodyPr/>
        <a:lstStyle/>
        <a:p>
          <a:endParaRPr lang="en-US"/>
        </a:p>
      </dgm:t>
    </dgm:pt>
    <dgm:pt modelId="{93BF6F65-788C-4A45-80D9-1EDFB38954B8}" type="sibTrans" cxnId="{FEBF45F1-B81B-4AEF-BA05-C465B1ECAAC7}">
      <dgm:prSet/>
      <dgm:spPr/>
      <dgm:t>
        <a:bodyPr/>
        <a:lstStyle/>
        <a:p>
          <a:endParaRPr lang="en-US"/>
        </a:p>
      </dgm:t>
    </dgm:pt>
    <dgm:pt modelId="{C98D21FF-0F3D-4E59-A72C-42F6A7D11425}" type="pres">
      <dgm:prSet presAssocID="{708D20B4-8CE7-4D4D-A600-17B9C0BEABAF}" presName="Name0" presStyleCnt="0">
        <dgm:presLayoutVars>
          <dgm:chMax val="1"/>
          <dgm:dir/>
          <dgm:animLvl val="ctr"/>
          <dgm:resizeHandles val="exact"/>
        </dgm:presLayoutVars>
      </dgm:prSet>
      <dgm:spPr/>
      <dgm:t>
        <a:bodyPr/>
        <a:lstStyle/>
        <a:p>
          <a:endParaRPr lang="en-US"/>
        </a:p>
      </dgm:t>
    </dgm:pt>
    <dgm:pt modelId="{878955DF-3938-4A7D-B297-BFE9E3B0226D}" type="pres">
      <dgm:prSet presAssocID="{93E9EDD3-F3A3-41B3-8D79-F1F6E2E02ABB}" presName="centerShape" presStyleLbl="node0" presStyleIdx="0" presStyleCnt="1" custScaleX="88637" custScaleY="88637"/>
      <dgm:spPr/>
      <dgm:t>
        <a:bodyPr/>
        <a:lstStyle/>
        <a:p>
          <a:endParaRPr lang="en-US"/>
        </a:p>
      </dgm:t>
    </dgm:pt>
    <dgm:pt modelId="{F13A3A43-30C5-4A27-A546-137B4679643E}" type="pres">
      <dgm:prSet presAssocID="{0A485047-FC84-4737-82F8-526369C165B6}" presName="node" presStyleLbl="node1" presStyleIdx="0" presStyleCnt="4" custScaleX="119176" custScaleY="119176">
        <dgm:presLayoutVars>
          <dgm:bulletEnabled val="1"/>
        </dgm:presLayoutVars>
      </dgm:prSet>
      <dgm:spPr/>
      <dgm:t>
        <a:bodyPr/>
        <a:lstStyle/>
        <a:p>
          <a:endParaRPr lang="en-US"/>
        </a:p>
      </dgm:t>
    </dgm:pt>
    <dgm:pt modelId="{2E54C268-6FEB-47D0-9C15-B8FFFFA1E6AE}" type="pres">
      <dgm:prSet presAssocID="{0A485047-FC84-4737-82F8-526369C165B6}" presName="dummy" presStyleCnt="0"/>
      <dgm:spPr/>
    </dgm:pt>
    <dgm:pt modelId="{E25B0DD4-A074-47D0-81FF-2B288CB5E9C0}" type="pres">
      <dgm:prSet presAssocID="{C36139BF-CDFD-40EB-8122-51BE444D11FD}" presName="sibTrans" presStyleLbl="sibTrans2D1" presStyleIdx="0" presStyleCnt="4"/>
      <dgm:spPr/>
      <dgm:t>
        <a:bodyPr/>
        <a:lstStyle/>
        <a:p>
          <a:endParaRPr lang="en-US"/>
        </a:p>
      </dgm:t>
    </dgm:pt>
    <dgm:pt modelId="{4277D7E7-6269-4D34-8AF8-3F41AF1A43CC}" type="pres">
      <dgm:prSet presAssocID="{F61C06AF-C7F0-419A-9F07-9217B4868525}" presName="node" presStyleLbl="node1" presStyleIdx="1" presStyleCnt="4" custScaleX="119176" custScaleY="119176">
        <dgm:presLayoutVars>
          <dgm:bulletEnabled val="1"/>
        </dgm:presLayoutVars>
      </dgm:prSet>
      <dgm:spPr/>
      <dgm:t>
        <a:bodyPr/>
        <a:lstStyle/>
        <a:p>
          <a:endParaRPr lang="en-US"/>
        </a:p>
      </dgm:t>
    </dgm:pt>
    <dgm:pt modelId="{1036CB20-7944-4567-865F-5DD873AC4431}" type="pres">
      <dgm:prSet presAssocID="{F61C06AF-C7F0-419A-9F07-9217B4868525}" presName="dummy" presStyleCnt="0"/>
      <dgm:spPr/>
    </dgm:pt>
    <dgm:pt modelId="{7D1BBC1F-5437-4207-84C5-70A0A6A465BD}" type="pres">
      <dgm:prSet presAssocID="{1D0D4DDC-D0EF-40C2-8805-F4FF1FA6DCC1}" presName="sibTrans" presStyleLbl="sibTrans2D1" presStyleIdx="1" presStyleCnt="4"/>
      <dgm:spPr/>
      <dgm:t>
        <a:bodyPr/>
        <a:lstStyle/>
        <a:p>
          <a:endParaRPr lang="en-US"/>
        </a:p>
      </dgm:t>
    </dgm:pt>
    <dgm:pt modelId="{1D167843-AEB7-4091-B1F1-19565336BB7A}" type="pres">
      <dgm:prSet presAssocID="{821CD725-AA10-43A2-BEF1-FE971FAE3DD2}" presName="node" presStyleLbl="node1" presStyleIdx="2" presStyleCnt="4" custScaleX="119176" custScaleY="119176">
        <dgm:presLayoutVars>
          <dgm:bulletEnabled val="1"/>
        </dgm:presLayoutVars>
      </dgm:prSet>
      <dgm:spPr/>
      <dgm:t>
        <a:bodyPr/>
        <a:lstStyle/>
        <a:p>
          <a:endParaRPr lang="en-US"/>
        </a:p>
      </dgm:t>
    </dgm:pt>
    <dgm:pt modelId="{F799B3E1-7F0C-41EF-93DE-92E760F2B714}" type="pres">
      <dgm:prSet presAssocID="{821CD725-AA10-43A2-BEF1-FE971FAE3DD2}" presName="dummy" presStyleCnt="0"/>
      <dgm:spPr/>
    </dgm:pt>
    <dgm:pt modelId="{E0ACFB1C-86C5-4AF2-8E1E-E7CD72D4D3A0}" type="pres">
      <dgm:prSet presAssocID="{AA7AEFC8-48AB-4BB5-8BD8-861A170D4BA0}" presName="sibTrans" presStyleLbl="sibTrans2D1" presStyleIdx="2" presStyleCnt="4"/>
      <dgm:spPr/>
      <dgm:t>
        <a:bodyPr/>
        <a:lstStyle/>
        <a:p>
          <a:endParaRPr lang="en-US"/>
        </a:p>
      </dgm:t>
    </dgm:pt>
    <dgm:pt modelId="{DC22B963-FBF2-4AAB-A18C-C14B26BAC3DD}" type="pres">
      <dgm:prSet presAssocID="{75623D63-A491-43EE-9B67-BFFAEB13AF8C}" presName="node" presStyleLbl="node1" presStyleIdx="3" presStyleCnt="4" custScaleX="119176" custScaleY="119176">
        <dgm:presLayoutVars>
          <dgm:bulletEnabled val="1"/>
        </dgm:presLayoutVars>
      </dgm:prSet>
      <dgm:spPr/>
      <dgm:t>
        <a:bodyPr/>
        <a:lstStyle/>
        <a:p>
          <a:endParaRPr lang="en-US"/>
        </a:p>
      </dgm:t>
    </dgm:pt>
    <dgm:pt modelId="{8202D82B-9A21-4D26-8258-D052AAF517F9}" type="pres">
      <dgm:prSet presAssocID="{75623D63-A491-43EE-9B67-BFFAEB13AF8C}" presName="dummy" presStyleCnt="0"/>
      <dgm:spPr/>
    </dgm:pt>
    <dgm:pt modelId="{516FB73D-0FD6-4718-8641-46A767EE28CD}" type="pres">
      <dgm:prSet presAssocID="{93BF6F65-788C-4A45-80D9-1EDFB38954B8}" presName="sibTrans" presStyleLbl="sibTrans2D1" presStyleIdx="3" presStyleCnt="4"/>
      <dgm:spPr/>
      <dgm:t>
        <a:bodyPr/>
        <a:lstStyle/>
        <a:p>
          <a:endParaRPr lang="en-US"/>
        </a:p>
      </dgm:t>
    </dgm:pt>
  </dgm:ptLst>
  <dgm:cxnLst>
    <dgm:cxn modelId="{19C7AE35-EE82-43DF-8AE6-0BB2745B92AF}" srcId="{93E9EDD3-F3A3-41B3-8D79-F1F6E2E02ABB}" destId="{F61C06AF-C7F0-419A-9F07-9217B4868525}" srcOrd="1" destOrd="0" parTransId="{0227E514-A057-428F-A772-0F6D636563F4}" sibTransId="{1D0D4DDC-D0EF-40C2-8805-F4FF1FA6DCC1}"/>
    <dgm:cxn modelId="{0D8D2789-A38C-4B7D-B700-43BD44C3013E}" type="presOf" srcId="{821CD725-AA10-43A2-BEF1-FE971FAE3DD2}" destId="{1D167843-AEB7-4091-B1F1-19565336BB7A}" srcOrd="0" destOrd="0" presId="urn:microsoft.com/office/officeart/2005/8/layout/radial6"/>
    <dgm:cxn modelId="{A4F6C479-52E7-4295-9FA1-E7D5A8C19FC7}" type="presOf" srcId="{0A485047-FC84-4737-82F8-526369C165B6}" destId="{F13A3A43-30C5-4A27-A546-137B4679643E}" srcOrd="0" destOrd="0" presId="urn:microsoft.com/office/officeart/2005/8/layout/radial6"/>
    <dgm:cxn modelId="{BE6C171F-5B00-4D57-AEBF-321D98E563EF}" srcId="{93E9EDD3-F3A3-41B3-8D79-F1F6E2E02ABB}" destId="{0A485047-FC84-4737-82F8-526369C165B6}" srcOrd="0" destOrd="0" parTransId="{91D6141D-6659-43E8-9B64-1F61D27344AC}" sibTransId="{C36139BF-CDFD-40EB-8122-51BE444D11FD}"/>
    <dgm:cxn modelId="{F0E146E6-A7FC-46C9-92C3-A54DFD3AB265}" srcId="{93E9EDD3-F3A3-41B3-8D79-F1F6E2E02ABB}" destId="{821CD725-AA10-43A2-BEF1-FE971FAE3DD2}" srcOrd="2" destOrd="0" parTransId="{DE55BA76-8FA5-4BFD-9221-9AE6EADF1CA5}" sibTransId="{AA7AEFC8-48AB-4BB5-8BD8-861A170D4BA0}"/>
    <dgm:cxn modelId="{BE193EE3-CC18-4591-BFE2-498A8212D500}" srcId="{708D20B4-8CE7-4D4D-A600-17B9C0BEABAF}" destId="{93E9EDD3-F3A3-41B3-8D79-F1F6E2E02ABB}" srcOrd="0" destOrd="0" parTransId="{B897AB5E-A47C-481A-A53C-6CD8BCC2F783}" sibTransId="{77651BB8-9248-4DC8-B5C8-4A561706C80F}"/>
    <dgm:cxn modelId="{996EB80A-F402-4410-BE66-98AD75751514}" type="presOf" srcId="{F61C06AF-C7F0-419A-9F07-9217B4868525}" destId="{4277D7E7-6269-4D34-8AF8-3F41AF1A43CC}" srcOrd="0" destOrd="0" presId="urn:microsoft.com/office/officeart/2005/8/layout/radial6"/>
    <dgm:cxn modelId="{723006C6-AF49-498E-A06D-72C002B4CB99}" type="presOf" srcId="{C36139BF-CDFD-40EB-8122-51BE444D11FD}" destId="{E25B0DD4-A074-47D0-81FF-2B288CB5E9C0}" srcOrd="0" destOrd="0" presId="urn:microsoft.com/office/officeart/2005/8/layout/radial6"/>
    <dgm:cxn modelId="{539EF825-CE09-4E38-B414-A74C2585D96D}" type="presOf" srcId="{708D20B4-8CE7-4D4D-A600-17B9C0BEABAF}" destId="{C98D21FF-0F3D-4E59-A72C-42F6A7D11425}" srcOrd="0" destOrd="0" presId="urn:microsoft.com/office/officeart/2005/8/layout/radial6"/>
    <dgm:cxn modelId="{1F7F4853-5EFE-4907-8777-F31B54313B30}" type="presOf" srcId="{93BF6F65-788C-4A45-80D9-1EDFB38954B8}" destId="{516FB73D-0FD6-4718-8641-46A767EE28CD}" srcOrd="0" destOrd="0" presId="urn:microsoft.com/office/officeart/2005/8/layout/radial6"/>
    <dgm:cxn modelId="{910B7200-CE1C-49ED-8909-A185C01AAAFE}" type="presOf" srcId="{1D0D4DDC-D0EF-40C2-8805-F4FF1FA6DCC1}" destId="{7D1BBC1F-5437-4207-84C5-70A0A6A465BD}" srcOrd="0" destOrd="0" presId="urn:microsoft.com/office/officeart/2005/8/layout/radial6"/>
    <dgm:cxn modelId="{D7B61AAE-BEA2-44A5-BB20-1913094AD9BF}" type="presOf" srcId="{AA7AEFC8-48AB-4BB5-8BD8-861A170D4BA0}" destId="{E0ACFB1C-86C5-4AF2-8E1E-E7CD72D4D3A0}" srcOrd="0" destOrd="0" presId="urn:microsoft.com/office/officeart/2005/8/layout/radial6"/>
    <dgm:cxn modelId="{E83A4A04-173A-4444-A234-82A1C7EA24A2}" type="presOf" srcId="{93E9EDD3-F3A3-41B3-8D79-F1F6E2E02ABB}" destId="{878955DF-3938-4A7D-B297-BFE9E3B0226D}" srcOrd="0" destOrd="0" presId="urn:microsoft.com/office/officeart/2005/8/layout/radial6"/>
    <dgm:cxn modelId="{FEBF45F1-B81B-4AEF-BA05-C465B1ECAAC7}" srcId="{93E9EDD3-F3A3-41B3-8D79-F1F6E2E02ABB}" destId="{75623D63-A491-43EE-9B67-BFFAEB13AF8C}" srcOrd="3" destOrd="0" parTransId="{9C172C39-3F3D-4328-A114-1D46CEF48CB6}" sibTransId="{93BF6F65-788C-4A45-80D9-1EDFB38954B8}"/>
    <dgm:cxn modelId="{BA9D7A1B-D976-4697-BD6E-A8FCDBA6E88B}" type="presOf" srcId="{75623D63-A491-43EE-9B67-BFFAEB13AF8C}" destId="{DC22B963-FBF2-4AAB-A18C-C14B26BAC3DD}" srcOrd="0" destOrd="0" presId="urn:microsoft.com/office/officeart/2005/8/layout/radial6"/>
    <dgm:cxn modelId="{CC3634C1-C66F-4B16-90BB-BEEE9FC47557}" type="presParOf" srcId="{C98D21FF-0F3D-4E59-A72C-42F6A7D11425}" destId="{878955DF-3938-4A7D-B297-BFE9E3B0226D}" srcOrd="0" destOrd="0" presId="urn:microsoft.com/office/officeart/2005/8/layout/radial6"/>
    <dgm:cxn modelId="{996C5209-5134-42CC-BDFE-08B7D7D554D7}" type="presParOf" srcId="{C98D21FF-0F3D-4E59-A72C-42F6A7D11425}" destId="{F13A3A43-30C5-4A27-A546-137B4679643E}" srcOrd="1" destOrd="0" presId="urn:microsoft.com/office/officeart/2005/8/layout/radial6"/>
    <dgm:cxn modelId="{AE8DA420-44ED-43B5-9B0A-6250E1313BDA}" type="presParOf" srcId="{C98D21FF-0F3D-4E59-A72C-42F6A7D11425}" destId="{2E54C268-6FEB-47D0-9C15-B8FFFFA1E6AE}" srcOrd="2" destOrd="0" presId="urn:microsoft.com/office/officeart/2005/8/layout/radial6"/>
    <dgm:cxn modelId="{B32161CF-7316-48B5-B5BC-A292CAD6C79C}" type="presParOf" srcId="{C98D21FF-0F3D-4E59-A72C-42F6A7D11425}" destId="{E25B0DD4-A074-47D0-81FF-2B288CB5E9C0}" srcOrd="3" destOrd="0" presId="urn:microsoft.com/office/officeart/2005/8/layout/radial6"/>
    <dgm:cxn modelId="{D4F382FD-524A-4F1A-AEA9-494880EC51F6}" type="presParOf" srcId="{C98D21FF-0F3D-4E59-A72C-42F6A7D11425}" destId="{4277D7E7-6269-4D34-8AF8-3F41AF1A43CC}" srcOrd="4" destOrd="0" presId="urn:microsoft.com/office/officeart/2005/8/layout/radial6"/>
    <dgm:cxn modelId="{E307F4F8-725F-421F-8B44-70A71F012105}" type="presParOf" srcId="{C98D21FF-0F3D-4E59-A72C-42F6A7D11425}" destId="{1036CB20-7944-4567-865F-5DD873AC4431}" srcOrd="5" destOrd="0" presId="urn:microsoft.com/office/officeart/2005/8/layout/radial6"/>
    <dgm:cxn modelId="{E04EB94F-95AE-43BA-96C2-51A38D53139C}" type="presParOf" srcId="{C98D21FF-0F3D-4E59-A72C-42F6A7D11425}" destId="{7D1BBC1F-5437-4207-84C5-70A0A6A465BD}" srcOrd="6" destOrd="0" presId="urn:microsoft.com/office/officeart/2005/8/layout/radial6"/>
    <dgm:cxn modelId="{57528713-0AE2-47EE-9400-9CAAC93E42E7}" type="presParOf" srcId="{C98D21FF-0F3D-4E59-A72C-42F6A7D11425}" destId="{1D167843-AEB7-4091-B1F1-19565336BB7A}" srcOrd="7" destOrd="0" presId="urn:microsoft.com/office/officeart/2005/8/layout/radial6"/>
    <dgm:cxn modelId="{078FBE6E-91B2-4D67-ABD4-FEBF6A5B89E4}" type="presParOf" srcId="{C98D21FF-0F3D-4E59-A72C-42F6A7D11425}" destId="{F799B3E1-7F0C-41EF-93DE-92E760F2B714}" srcOrd="8" destOrd="0" presId="urn:microsoft.com/office/officeart/2005/8/layout/radial6"/>
    <dgm:cxn modelId="{82E1CE31-8AC3-4A76-B68D-E5C3AB17B18B}" type="presParOf" srcId="{C98D21FF-0F3D-4E59-A72C-42F6A7D11425}" destId="{E0ACFB1C-86C5-4AF2-8E1E-E7CD72D4D3A0}" srcOrd="9" destOrd="0" presId="urn:microsoft.com/office/officeart/2005/8/layout/radial6"/>
    <dgm:cxn modelId="{3031927E-F68C-4D46-ADA3-769293D13A11}" type="presParOf" srcId="{C98D21FF-0F3D-4E59-A72C-42F6A7D11425}" destId="{DC22B963-FBF2-4AAB-A18C-C14B26BAC3DD}" srcOrd="10" destOrd="0" presId="urn:microsoft.com/office/officeart/2005/8/layout/radial6"/>
    <dgm:cxn modelId="{47EDAE73-2228-42DB-90DF-12CB7782EA24}" type="presParOf" srcId="{C98D21FF-0F3D-4E59-A72C-42F6A7D11425}" destId="{8202D82B-9A21-4D26-8258-D052AAF517F9}" srcOrd="11" destOrd="0" presId="urn:microsoft.com/office/officeart/2005/8/layout/radial6"/>
    <dgm:cxn modelId="{EA68068B-D528-4414-9986-3D381C5F78D9}" type="presParOf" srcId="{C98D21FF-0F3D-4E59-A72C-42F6A7D11425}" destId="{516FB73D-0FD6-4718-8641-46A767EE28C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504E-BFB3-401F-B668-2C964ECE671F}">
      <dsp:nvSpPr>
        <dsp:cNvPr id="0" name=""/>
        <dsp:cNvSpPr/>
      </dsp:nvSpPr>
      <dsp:spPr>
        <a:xfrm>
          <a:off x="220218" y="53069"/>
          <a:ext cx="2507456" cy="81786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Student Scales</a:t>
          </a:r>
        </a:p>
      </dsp:txBody>
      <dsp:txXfrm>
        <a:off x="220218" y="53069"/>
        <a:ext cx="2507456" cy="817861"/>
      </dsp:txXfrm>
    </dsp:sp>
    <dsp:sp modelId="{DB746F57-C3E8-4B33-878D-081695B135ED}">
      <dsp:nvSpPr>
        <dsp:cNvPr id="0" name=""/>
        <dsp:cNvSpPr/>
      </dsp:nvSpPr>
      <dsp:spPr>
        <a:xfrm>
          <a:off x="220218" y="870930"/>
          <a:ext cx="2507456" cy="395280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2060"/>
              </a:solidFill>
            </a:rPr>
            <a:t>School Climate</a:t>
          </a:r>
        </a:p>
        <a:p>
          <a:pPr marL="228600" lvl="1" indent="-228600" algn="l" defTabSz="1066800">
            <a:lnSpc>
              <a:spcPct val="90000"/>
            </a:lnSpc>
            <a:spcBef>
              <a:spcPct val="0"/>
            </a:spcBef>
            <a:spcAft>
              <a:spcPct val="15000"/>
            </a:spcAft>
            <a:buChar char="••"/>
          </a:pPr>
          <a:r>
            <a:rPr lang="en-US" sz="2400" kern="1200" dirty="0">
              <a:solidFill>
                <a:srgbClr val="002060"/>
              </a:solidFill>
            </a:rPr>
            <a:t>Techniques (School Discipline)</a:t>
          </a:r>
        </a:p>
        <a:p>
          <a:pPr marL="228600" lvl="1" indent="-228600" algn="l" defTabSz="1066800">
            <a:lnSpc>
              <a:spcPct val="90000"/>
            </a:lnSpc>
            <a:spcBef>
              <a:spcPct val="0"/>
            </a:spcBef>
            <a:spcAft>
              <a:spcPct val="15000"/>
            </a:spcAft>
            <a:buChar char="••"/>
          </a:pPr>
          <a:r>
            <a:rPr lang="en-US" sz="2400" kern="1200" dirty="0">
              <a:solidFill>
                <a:srgbClr val="002060"/>
              </a:solidFill>
            </a:rPr>
            <a:t>Bullying Victimization</a:t>
          </a:r>
        </a:p>
        <a:p>
          <a:pPr marL="228600" lvl="1" indent="-228600" algn="l" defTabSz="1066800">
            <a:lnSpc>
              <a:spcPct val="90000"/>
            </a:lnSpc>
            <a:spcBef>
              <a:spcPct val="0"/>
            </a:spcBef>
            <a:spcAft>
              <a:spcPct val="15000"/>
            </a:spcAft>
            <a:buChar char="••"/>
          </a:pPr>
          <a:r>
            <a:rPr lang="en-US" sz="2400" kern="1200" dirty="0">
              <a:solidFill>
                <a:srgbClr val="002060"/>
              </a:solidFill>
            </a:rPr>
            <a:t>Student Engagement</a:t>
          </a:r>
        </a:p>
        <a:p>
          <a:pPr marL="228600" lvl="1" indent="-228600" algn="l" defTabSz="1066800">
            <a:lnSpc>
              <a:spcPct val="90000"/>
            </a:lnSpc>
            <a:spcBef>
              <a:spcPct val="0"/>
            </a:spcBef>
            <a:spcAft>
              <a:spcPct val="15000"/>
            </a:spcAft>
            <a:buChar char="••"/>
          </a:pPr>
          <a:r>
            <a:rPr lang="en-US" sz="2400" kern="1200" dirty="0">
              <a:solidFill>
                <a:srgbClr val="002060"/>
              </a:solidFill>
            </a:rPr>
            <a:t>Student Social and Emotional Competencies</a:t>
          </a:r>
        </a:p>
      </dsp:txBody>
      <dsp:txXfrm>
        <a:off x="220218" y="870930"/>
        <a:ext cx="2507456" cy="3952800"/>
      </dsp:txXfrm>
    </dsp:sp>
    <dsp:sp modelId="{2DCCFCAE-8C7C-435E-BAF7-2DEE556D7968}">
      <dsp:nvSpPr>
        <dsp:cNvPr id="0" name=""/>
        <dsp:cNvSpPr/>
      </dsp:nvSpPr>
      <dsp:spPr>
        <a:xfrm>
          <a:off x="2959013" y="53069"/>
          <a:ext cx="2507456" cy="81786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Teacher/Staff Scales</a:t>
          </a:r>
        </a:p>
      </dsp:txBody>
      <dsp:txXfrm>
        <a:off x="2959013" y="53069"/>
        <a:ext cx="2507456" cy="817861"/>
      </dsp:txXfrm>
    </dsp:sp>
    <dsp:sp modelId="{59D64330-2CF6-46B3-93E4-1645CEBB1A4A}">
      <dsp:nvSpPr>
        <dsp:cNvPr id="0" name=""/>
        <dsp:cNvSpPr/>
      </dsp:nvSpPr>
      <dsp:spPr>
        <a:xfrm>
          <a:off x="2959013" y="870930"/>
          <a:ext cx="2507456" cy="395280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2060"/>
              </a:solidFill>
            </a:rPr>
            <a:t>School Climate</a:t>
          </a:r>
        </a:p>
        <a:p>
          <a:pPr marL="228600" lvl="1" indent="-228600" algn="l" defTabSz="1066800">
            <a:lnSpc>
              <a:spcPct val="90000"/>
            </a:lnSpc>
            <a:spcBef>
              <a:spcPct val="0"/>
            </a:spcBef>
            <a:spcAft>
              <a:spcPct val="15000"/>
            </a:spcAft>
            <a:buChar char="••"/>
          </a:pPr>
          <a:r>
            <a:rPr lang="en-US" sz="2400" kern="1200" dirty="0">
              <a:solidFill>
                <a:srgbClr val="002060"/>
              </a:solidFill>
            </a:rPr>
            <a:t>Techniques (School Discipline)</a:t>
          </a:r>
        </a:p>
      </dsp:txBody>
      <dsp:txXfrm>
        <a:off x="2959013" y="870930"/>
        <a:ext cx="2507456" cy="3952800"/>
      </dsp:txXfrm>
    </dsp:sp>
    <dsp:sp modelId="{BBB51644-CB8C-4F3B-B014-037445960086}">
      <dsp:nvSpPr>
        <dsp:cNvPr id="0" name=""/>
        <dsp:cNvSpPr/>
      </dsp:nvSpPr>
      <dsp:spPr>
        <a:xfrm>
          <a:off x="5719571" y="53069"/>
          <a:ext cx="2507456" cy="81786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Home Scales</a:t>
          </a:r>
        </a:p>
      </dsp:txBody>
      <dsp:txXfrm>
        <a:off x="5719571" y="53069"/>
        <a:ext cx="2507456" cy="817861"/>
      </dsp:txXfrm>
    </dsp:sp>
    <dsp:sp modelId="{9CE22E68-7D9C-4FD6-AA82-59D84D5BC48D}">
      <dsp:nvSpPr>
        <dsp:cNvPr id="0" name=""/>
        <dsp:cNvSpPr/>
      </dsp:nvSpPr>
      <dsp:spPr>
        <a:xfrm>
          <a:off x="5719571" y="870930"/>
          <a:ext cx="2507456" cy="395280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2060"/>
              </a:solidFill>
            </a:rPr>
            <a:t>School Climate</a:t>
          </a:r>
        </a:p>
        <a:p>
          <a:pPr marL="228600" lvl="1" indent="-228600" algn="l" defTabSz="1066800">
            <a:lnSpc>
              <a:spcPct val="90000"/>
            </a:lnSpc>
            <a:spcBef>
              <a:spcPct val="0"/>
            </a:spcBef>
            <a:spcAft>
              <a:spcPct val="15000"/>
            </a:spcAft>
            <a:buChar char="••"/>
          </a:pPr>
          <a:r>
            <a:rPr lang="en-US" sz="2400" kern="1200" dirty="0">
              <a:solidFill>
                <a:srgbClr val="002060"/>
              </a:solidFill>
            </a:rPr>
            <a:t>Bullying Victimization</a:t>
          </a:r>
        </a:p>
        <a:p>
          <a:pPr marL="228600" lvl="1" indent="-228600" algn="l" defTabSz="1066800">
            <a:lnSpc>
              <a:spcPct val="90000"/>
            </a:lnSpc>
            <a:spcBef>
              <a:spcPct val="0"/>
            </a:spcBef>
            <a:spcAft>
              <a:spcPct val="15000"/>
            </a:spcAft>
            <a:buChar char="••"/>
          </a:pPr>
          <a:r>
            <a:rPr lang="en-US" sz="2400" kern="1200" dirty="0">
              <a:solidFill>
                <a:srgbClr val="002060"/>
              </a:solidFill>
            </a:rPr>
            <a:t>Student Engagement</a:t>
          </a:r>
        </a:p>
      </dsp:txBody>
      <dsp:txXfrm>
        <a:off x="5719571" y="870930"/>
        <a:ext cx="2507456" cy="395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FB73D-0FD6-4718-8641-46A767EE28CD}">
      <dsp:nvSpPr>
        <dsp:cNvPr id="0" name=""/>
        <dsp:cNvSpPr/>
      </dsp:nvSpPr>
      <dsp:spPr>
        <a:xfrm>
          <a:off x="2286479" y="571979"/>
          <a:ext cx="3809040" cy="3809040"/>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ACFB1C-86C5-4AF2-8E1E-E7CD72D4D3A0}">
      <dsp:nvSpPr>
        <dsp:cNvPr id="0" name=""/>
        <dsp:cNvSpPr/>
      </dsp:nvSpPr>
      <dsp:spPr>
        <a:xfrm>
          <a:off x="2286479" y="571979"/>
          <a:ext cx="3809040" cy="3809040"/>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1BBC1F-5437-4207-84C5-70A0A6A465BD}">
      <dsp:nvSpPr>
        <dsp:cNvPr id="0" name=""/>
        <dsp:cNvSpPr/>
      </dsp:nvSpPr>
      <dsp:spPr>
        <a:xfrm>
          <a:off x="2286479" y="571979"/>
          <a:ext cx="3809040" cy="380904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5B0DD4-A074-47D0-81FF-2B288CB5E9C0}">
      <dsp:nvSpPr>
        <dsp:cNvPr id="0" name=""/>
        <dsp:cNvSpPr/>
      </dsp:nvSpPr>
      <dsp:spPr>
        <a:xfrm>
          <a:off x="2286479" y="571979"/>
          <a:ext cx="3809040" cy="3809040"/>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955DF-3938-4A7D-B297-BFE9E3B0226D}">
      <dsp:nvSpPr>
        <dsp:cNvPr id="0" name=""/>
        <dsp:cNvSpPr/>
      </dsp:nvSpPr>
      <dsp:spPr>
        <a:xfrm>
          <a:off x="3413762" y="1699262"/>
          <a:ext cx="1554474" cy="1554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a:solidFill>
                <a:schemeClr val="accent4"/>
              </a:solidFill>
            </a:rPr>
            <a:t>Impact</a:t>
          </a:r>
        </a:p>
      </dsp:txBody>
      <dsp:txXfrm>
        <a:off x="3641409" y="1926909"/>
        <a:ext cx="1099180" cy="1099180"/>
      </dsp:txXfrm>
    </dsp:sp>
    <dsp:sp modelId="{F13A3A43-30C5-4A27-A546-137B4679643E}">
      <dsp:nvSpPr>
        <dsp:cNvPr id="0" name=""/>
        <dsp:cNvSpPr/>
      </dsp:nvSpPr>
      <dsp:spPr>
        <a:xfrm>
          <a:off x="3459481" y="-115344"/>
          <a:ext cx="1463037" cy="1463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3">
                  <a:lumMod val="75000"/>
                </a:schemeClr>
              </a:solidFill>
            </a:rPr>
            <a:t>Mental health &amp; emotional wellbeing</a:t>
          </a:r>
        </a:p>
      </dsp:txBody>
      <dsp:txXfrm>
        <a:off x="3673738" y="98913"/>
        <a:ext cx="1034523" cy="1034523"/>
      </dsp:txXfrm>
    </dsp:sp>
    <dsp:sp modelId="{4277D7E7-6269-4D34-8AF8-3F41AF1A43CC}">
      <dsp:nvSpPr>
        <dsp:cNvPr id="0" name=""/>
        <dsp:cNvSpPr/>
      </dsp:nvSpPr>
      <dsp:spPr>
        <a:xfrm>
          <a:off x="5319807" y="1744981"/>
          <a:ext cx="1463037" cy="1463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3">
                  <a:lumMod val="75000"/>
                </a:schemeClr>
              </a:solidFill>
            </a:rPr>
            <a:t>Social &amp; Academic develop-</a:t>
          </a:r>
          <a:r>
            <a:rPr lang="en-US" sz="1400" kern="1200" dirty="0" err="1">
              <a:solidFill>
                <a:schemeClr val="accent3">
                  <a:lumMod val="75000"/>
                </a:schemeClr>
              </a:solidFill>
            </a:rPr>
            <a:t>ment</a:t>
          </a:r>
          <a:endParaRPr lang="en-US" sz="1400" kern="1200" dirty="0">
            <a:solidFill>
              <a:schemeClr val="accent3">
                <a:lumMod val="75000"/>
              </a:schemeClr>
            </a:solidFill>
          </a:endParaRPr>
        </a:p>
      </dsp:txBody>
      <dsp:txXfrm>
        <a:off x="5534064" y="1959238"/>
        <a:ext cx="1034523" cy="1034523"/>
      </dsp:txXfrm>
    </dsp:sp>
    <dsp:sp modelId="{1D167843-AEB7-4091-B1F1-19565336BB7A}">
      <dsp:nvSpPr>
        <dsp:cNvPr id="0" name=""/>
        <dsp:cNvSpPr/>
      </dsp:nvSpPr>
      <dsp:spPr>
        <a:xfrm>
          <a:off x="3459481" y="3605307"/>
          <a:ext cx="1463037" cy="1463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3">
                  <a:lumMod val="75000"/>
                </a:schemeClr>
              </a:solidFill>
            </a:rPr>
            <a:t>School &amp; Classroom Climate</a:t>
          </a:r>
        </a:p>
      </dsp:txBody>
      <dsp:txXfrm>
        <a:off x="3673738" y="3819564"/>
        <a:ext cx="1034523" cy="1034523"/>
      </dsp:txXfrm>
    </dsp:sp>
    <dsp:sp modelId="{DC22B963-FBF2-4AAB-A18C-C14B26BAC3DD}">
      <dsp:nvSpPr>
        <dsp:cNvPr id="0" name=""/>
        <dsp:cNvSpPr/>
      </dsp:nvSpPr>
      <dsp:spPr>
        <a:xfrm>
          <a:off x="1599155" y="1744981"/>
          <a:ext cx="1463037" cy="1463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3">
                  <a:lumMod val="75000"/>
                </a:schemeClr>
              </a:solidFill>
            </a:rPr>
            <a:t>Buffer life stressors</a:t>
          </a:r>
        </a:p>
      </dsp:txBody>
      <dsp:txXfrm>
        <a:off x="1813412" y="1959238"/>
        <a:ext cx="1034523" cy="10345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A342E-ADB0-45FA-8656-0B966AF65C73}" type="datetimeFigureOut">
              <a:rPr lang="en-US" smtClean="0"/>
              <a:t>5/11/2019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F73D0-2A34-431A-BB79-377A9A17C371}" type="slidenum">
              <a:rPr lang="en-US" smtClean="0"/>
              <a:t>‹#›</a:t>
            </a:fld>
            <a:endParaRPr lang="en-US"/>
          </a:p>
        </p:txBody>
      </p:sp>
    </p:spTree>
    <p:extLst>
      <p:ext uri="{BB962C8B-B14F-4D97-AF65-F5344CB8AC3E}">
        <p14:creationId xmlns:p14="http://schemas.microsoft.com/office/powerpoint/2010/main" val="205549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50675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0192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9476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505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960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17005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0683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b="0" baseline="0" dirty="0"/>
          </a:p>
        </p:txBody>
      </p:sp>
    </p:spTree>
    <p:extLst>
      <p:ext uri="{BB962C8B-B14F-4D97-AF65-F5344CB8AC3E}">
        <p14:creationId xmlns:p14="http://schemas.microsoft.com/office/powerpoint/2010/main" val="1406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23970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3216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p:txBody>
      </p:sp>
    </p:spTree>
    <p:extLst>
      <p:ext uri="{BB962C8B-B14F-4D97-AF65-F5344CB8AC3E}">
        <p14:creationId xmlns:p14="http://schemas.microsoft.com/office/powerpoint/2010/main" val="151662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9650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9038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3751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8409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3595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956139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8638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23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04527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43462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2020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736734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04644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49810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668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609332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316183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037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17640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33907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50888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435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80033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15432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0609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60590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4699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b="0" dirty="0">
              <a:ea typeface="Geneva"/>
              <a:cs typeface="Geneva"/>
            </a:endParaRPr>
          </a:p>
        </p:txBody>
      </p:sp>
      <p:sp>
        <p:nvSpPr>
          <p:cNvPr id="53252" name="Slide Number Placeholder 3"/>
          <p:cNvSpPr>
            <a:spLocks noGrp="1"/>
          </p:cNvSpPr>
          <p:nvPr>
            <p:ph type="sldNum" sz="quarter" idx="5"/>
          </p:nvPr>
        </p:nvSpPr>
        <p:spPr>
          <a:noFill/>
        </p:spPr>
        <p:txBody>
          <a:bodyPr/>
          <a:lstStyle/>
          <a:p>
            <a:endParaRPr lang="en-US"/>
          </a:p>
        </p:txBody>
      </p:sp>
    </p:spTree>
    <p:extLst>
      <p:ext uri="{BB962C8B-B14F-4D97-AF65-F5344CB8AC3E}">
        <p14:creationId xmlns:p14="http://schemas.microsoft.com/office/powerpoint/2010/main" val="84979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b="1" baseline="0" dirty="0">
              <a:solidFill>
                <a:srgbClr val="FF0000"/>
              </a:solidFill>
            </a:endParaRPr>
          </a:p>
        </p:txBody>
      </p:sp>
    </p:spTree>
    <p:extLst>
      <p:ext uri="{BB962C8B-B14F-4D97-AF65-F5344CB8AC3E}">
        <p14:creationId xmlns:p14="http://schemas.microsoft.com/office/powerpoint/2010/main" val="203828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07502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lvl="2">
              <a:lnSpc>
                <a:spcPct val="60000"/>
              </a:lnSpc>
            </a:pPr>
            <a:endParaRPr lang="en-US" sz="1300" i="0" dirty="0">
              <a:latin typeface="Times New Roman" pitchFamily="18" charset="0"/>
              <a:ea typeface="Geneva"/>
            </a:endParaRPr>
          </a:p>
        </p:txBody>
      </p:sp>
      <p:sp>
        <p:nvSpPr>
          <p:cNvPr id="52228" name="Slide Number Placeholder 3"/>
          <p:cNvSpPr>
            <a:spLocks noGrp="1"/>
          </p:cNvSpPr>
          <p:nvPr>
            <p:ph type="sldNum" sz="quarter" idx="5"/>
          </p:nvPr>
        </p:nvSpPr>
        <p:spPr>
          <a:noFill/>
        </p:spPr>
        <p:txBody>
          <a:bodyPr/>
          <a:lstStyle/>
          <a:p>
            <a:endParaRPr lang="en-US"/>
          </a:p>
        </p:txBody>
      </p:sp>
    </p:spTree>
    <p:extLst>
      <p:ext uri="{BB962C8B-B14F-4D97-AF65-F5344CB8AC3E}">
        <p14:creationId xmlns:p14="http://schemas.microsoft.com/office/powerpoint/2010/main" val="3884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4576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AE01A07-566F-496C-8222-5A5E9B0484A0}" type="datetimeFigureOut">
              <a:rPr lang="en-US" smtClean="0"/>
              <a:t>5/11/2019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2CBBB6-9D0D-433A-ABC0-1F63371683A9}"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9672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E01A07-566F-496C-8222-5A5E9B0484A0}"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14496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E01A07-566F-496C-8222-5A5E9B0484A0}"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91081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C33589-3A6C-4D32-8D5E-200CB21BCF9D}"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AF3D111-29C2-4C58-B6D3-E2DDCDFE198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74520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33589-3A6C-4D32-8D5E-200CB21BCF9D}"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231759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C33589-3A6C-4D32-8D5E-200CB21BCF9D}" type="datetimeFigureOut">
              <a:rPr lang="en-US" smtClean="0"/>
              <a:t>5/11/2019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3D111-29C2-4C58-B6D3-E2DDCDFE198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23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33589-3A6C-4D32-8D5E-200CB21BCF9D}" type="datetimeFigureOut">
              <a:rPr lang="en-US" smtClean="0"/>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253713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33589-3A6C-4D32-8D5E-200CB21BCF9D}" type="datetimeFigureOut">
              <a:rPr lang="en-US" smtClean="0"/>
              <a:t>5/11/2019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2279515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33589-3A6C-4D32-8D5E-200CB21BCF9D}" type="datetimeFigureOut">
              <a:rPr lang="en-US" smtClean="0"/>
              <a:t>5/11/2019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67457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FC33589-3A6C-4D32-8D5E-200CB21BCF9D}" type="datetimeFigureOut">
              <a:rPr lang="en-US" smtClean="0"/>
              <a:t>5/11/2019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307953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33589-3A6C-4D32-8D5E-200CB21BCF9D}" type="datetimeFigureOut">
              <a:rPr lang="en-US" smtClean="0"/>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3D111-29C2-4C58-B6D3-E2DDCDFE198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92946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E01A07-566F-496C-8222-5A5E9B0484A0}"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57576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AFC33589-3A6C-4D32-8D5E-200CB21BCF9D}" type="datetimeFigureOut">
              <a:rPr lang="en-US" smtClean="0"/>
              <a:t>5/11/2019</a:t>
            </a:fld>
            <a:endParaRPr lang="en-US"/>
          </a:p>
        </p:txBody>
      </p:sp>
      <p:sp>
        <p:nvSpPr>
          <p:cNvPr id="7" name="Slide Number Placeholder 6"/>
          <p:cNvSpPr>
            <a:spLocks noGrp="1"/>
          </p:cNvSpPr>
          <p:nvPr>
            <p:ph type="sldNum" sz="quarter" idx="12"/>
          </p:nvPr>
        </p:nvSpPr>
        <p:spPr/>
        <p:txBody>
          <a:bodyPr/>
          <a:lstStyle/>
          <a:p>
            <a:fld id="{CAF3D111-29C2-4C58-B6D3-E2DDCDFE198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93440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33589-3A6C-4D32-8D5E-200CB21BCF9D}"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2210896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33589-3A6C-4D32-8D5E-200CB21BCF9D}"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3D111-29C2-4C58-B6D3-E2DDCDFE198B}" type="slidenum">
              <a:rPr lang="en-US" smtClean="0"/>
              <a:t>‹#›</a:t>
            </a:fld>
            <a:endParaRPr lang="en-US"/>
          </a:p>
        </p:txBody>
      </p:sp>
    </p:spTree>
    <p:extLst>
      <p:ext uri="{BB962C8B-B14F-4D97-AF65-F5344CB8AC3E}">
        <p14:creationId xmlns:p14="http://schemas.microsoft.com/office/powerpoint/2010/main" val="4404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AE01A07-566F-496C-8222-5A5E9B0484A0}" type="datetimeFigureOut">
              <a:rPr lang="en-US" smtClean="0"/>
              <a:t>5/11/2019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2CBBB6-9D0D-433A-ABC0-1F63371683A9}"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902296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E01A07-566F-496C-8222-5A5E9B0484A0}" type="datetimeFigureOut">
              <a:rPr lang="en-US" smtClean="0"/>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213082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E01A07-566F-496C-8222-5A5E9B0484A0}" type="datetimeFigureOut">
              <a:rPr lang="en-US" smtClean="0"/>
              <a:t>5/11/2019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26267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E01A07-566F-496C-8222-5A5E9B0484A0}" type="datetimeFigureOut">
              <a:rPr lang="en-US" smtClean="0"/>
              <a:t>5/11/2019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190399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01A07-566F-496C-8222-5A5E9B0484A0}" type="datetimeFigureOut">
              <a:rPr lang="en-US" smtClean="0"/>
              <a:t>5/11/2019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CBBB6-9D0D-433A-ABC0-1F63371683A9}" type="slidenum">
              <a:rPr lang="en-US" smtClean="0"/>
              <a:t>‹#›</a:t>
            </a:fld>
            <a:endParaRPr lang="en-US"/>
          </a:p>
        </p:txBody>
      </p:sp>
    </p:spTree>
    <p:extLst>
      <p:ext uri="{BB962C8B-B14F-4D97-AF65-F5344CB8AC3E}">
        <p14:creationId xmlns:p14="http://schemas.microsoft.com/office/powerpoint/2010/main" val="213194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AE01A07-566F-496C-8222-5A5E9B0484A0}" type="datetimeFigureOut">
              <a:rPr lang="en-US" smtClean="0"/>
              <a:t>5/11/2019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2CBBB6-9D0D-433A-ABC0-1F63371683A9}"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88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AE01A07-566F-496C-8222-5A5E9B0484A0}" type="datetimeFigureOut">
              <a:rPr lang="en-US" smtClean="0"/>
              <a:t>5/11/2019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2CBBB6-9D0D-433A-ABC0-1F63371683A9}"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173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AE01A07-566F-496C-8222-5A5E9B0484A0}" type="datetimeFigureOut">
              <a:rPr lang="en-US" smtClean="0"/>
              <a:t>5/11/2019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2CBBB6-9D0D-433A-ABC0-1F63371683A9}"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42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FC33589-3A6C-4D32-8D5E-200CB21BCF9D}" type="datetimeFigureOut">
              <a:rPr lang="en-US" smtClean="0"/>
              <a:t>5/11/2019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AF3D111-29C2-4C58-B6D3-E2DDCDFE198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54263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094283" y="674557"/>
            <a:ext cx="7553328" cy="6183443"/>
          </a:xfrm>
        </p:spPr>
        <p:txBody>
          <a:bodyPr>
            <a:normAutofit lnSpcReduction="10000"/>
          </a:bodyPr>
          <a:lstStyle/>
          <a:p>
            <a:pPr algn="ctr">
              <a:spcAft>
                <a:spcPts val="900"/>
              </a:spcAft>
              <a:buNone/>
            </a:pPr>
            <a:endParaRPr lang="en-US" sz="4500" b="1" dirty="0">
              <a:solidFill>
                <a:schemeClr val="accent4"/>
              </a:solidFill>
              <a:effectLst>
                <a:outerShdw blurRad="38100" dist="38100" dir="2700000" algn="tl">
                  <a:srgbClr val="000000">
                    <a:alpha val="43137"/>
                  </a:srgbClr>
                </a:outerShdw>
              </a:effectLst>
              <a:latin typeface="Tw Cen MT" panose="020B0602020104020603" pitchFamily="34" charset="0"/>
            </a:endParaRPr>
          </a:p>
          <a:p>
            <a:pPr algn="ctr">
              <a:spcAft>
                <a:spcPts val="900"/>
              </a:spcAft>
              <a:buNone/>
            </a:pPr>
            <a:r>
              <a:rPr lang="en-US" sz="5400" b="1" dirty="0">
                <a:effectLst>
                  <a:outerShdw blurRad="38100" dist="38100" dir="2700000" algn="tl">
                    <a:srgbClr val="000000">
                      <a:alpha val="43137"/>
                    </a:srgbClr>
                  </a:outerShdw>
                </a:effectLst>
                <a:latin typeface="+mj-lt"/>
              </a:rPr>
              <a:t>School Climate Data Workshop</a:t>
            </a:r>
          </a:p>
          <a:p>
            <a:pPr algn="ctr">
              <a:spcAft>
                <a:spcPts val="900"/>
              </a:spcAft>
              <a:buNone/>
            </a:pPr>
            <a:endParaRPr lang="en-US" sz="4800" b="1" dirty="0">
              <a:solidFill>
                <a:schemeClr val="accent5">
                  <a:lumMod val="75000"/>
                </a:schemeClr>
              </a:solidFill>
              <a:effectLst>
                <a:outerShdw blurRad="38100" dist="38100" dir="2700000" algn="tl">
                  <a:srgbClr val="000000">
                    <a:alpha val="43137"/>
                  </a:srgbClr>
                </a:outerShdw>
              </a:effectLst>
              <a:latin typeface="+mj-lt"/>
            </a:endParaRPr>
          </a:p>
          <a:p>
            <a:pPr algn="ctr">
              <a:spcAft>
                <a:spcPts val="900"/>
              </a:spcAft>
              <a:buNone/>
            </a:pPr>
            <a:r>
              <a:rPr lang="en-US" sz="3600" b="1" i="1" dirty="0">
                <a:latin typeface="+mj-lt"/>
              </a:rPr>
              <a:t>Delaware Positive Behavior </a:t>
            </a:r>
            <a:endParaRPr lang="en-US" sz="3600" b="1" i="1" dirty="0" smtClean="0">
              <a:latin typeface="+mj-lt"/>
            </a:endParaRPr>
          </a:p>
          <a:p>
            <a:pPr algn="ctr">
              <a:spcAft>
                <a:spcPts val="900"/>
              </a:spcAft>
              <a:buNone/>
            </a:pPr>
            <a:r>
              <a:rPr lang="en-US" sz="3600" b="1" i="1" dirty="0" smtClean="0">
                <a:latin typeface="+mj-lt"/>
              </a:rPr>
              <a:t>Support Project</a:t>
            </a:r>
          </a:p>
          <a:p>
            <a:pPr algn="ctr">
              <a:spcAft>
                <a:spcPts val="900"/>
              </a:spcAft>
              <a:buNone/>
            </a:pPr>
            <a:endParaRPr lang="en-US" sz="3600" b="1" dirty="0">
              <a:latin typeface="+mj-lt"/>
            </a:endParaRPr>
          </a:p>
          <a:p>
            <a:pPr algn="ctr" eaLnBrk="1" hangingPunct="1">
              <a:buFont typeface="Wingdings" pitchFamily="2" charset="2"/>
              <a:buNone/>
            </a:pPr>
            <a:r>
              <a:rPr lang="en-US" sz="2800" dirty="0">
                <a:latin typeface="+mj-lt"/>
              </a:rPr>
              <a:t>May 13, 2019</a:t>
            </a:r>
          </a:p>
        </p:txBody>
      </p:sp>
    </p:spTree>
    <p:extLst>
      <p:ext uri="{BB962C8B-B14F-4D97-AF65-F5344CB8AC3E}">
        <p14:creationId xmlns:p14="http://schemas.microsoft.com/office/powerpoint/2010/main" val="43350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79F5DF-1F1E-F541-9476-E85395E52FA5}"/>
              </a:ext>
            </a:extLst>
          </p:cNvPr>
          <p:cNvSpPr>
            <a:spLocks noGrp="1"/>
          </p:cNvSpPr>
          <p:nvPr>
            <p:ph type="title"/>
          </p:nvPr>
        </p:nvSpPr>
        <p:spPr>
          <a:xfrm>
            <a:off x="1028700" y="202474"/>
            <a:ext cx="7200900" cy="777240"/>
          </a:xfrm>
        </p:spPr>
        <p:txBody>
          <a:bodyPr>
            <a:normAutofit/>
          </a:bodyPr>
          <a:lstStyle/>
          <a:p>
            <a:pPr algn="ctr"/>
            <a:r>
              <a:rPr lang="en-US" sz="3600" b="1" dirty="0"/>
              <a:t>Side Note: Other Research Tidbits</a:t>
            </a:r>
          </a:p>
        </p:txBody>
      </p:sp>
      <p:sp>
        <p:nvSpPr>
          <p:cNvPr id="3" name="Content Placeholder 2">
            <a:extLst>
              <a:ext uri="{FF2B5EF4-FFF2-40B4-BE49-F238E27FC236}">
                <a16:creationId xmlns="" xmlns:a16="http://schemas.microsoft.com/office/drawing/2014/main" id="{AF8D74FB-6BE9-6D41-B8BF-D35FF9F5E3A1}"/>
              </a:ext>
            </a:extLst>
          </p:cNvPr>
          <p:cNvSpPr>
            <a:spLocks noGrp="1"/>
          </p:cNvSpPr>
          <p:nvPr>
            <p:ph idx="1"/>
          </p:nvPr>
        </p:nvSpPr>
        <p:spPr>
          <a:xfrm>
            <a:off x="1028700" y="1175657"/>
            <a:ext cx="7684226" cy="5460274"/>
          </a:xfrm>
        </p:spPr>
        <p:txBody>
          <a:bodyPr>
            <a:normAutofit lnSpcReduction="10000"/>
          </a:bodyPr>
          <a:lstStyle/>
          <a:p>
            <a:pPr marL="0" indent="0">
              <a:buNone/>
            </a:pPr>
            <a:r>
              <a:rPr lang="en-US" sz="2600" b="1" i="1" dirty="0">
                <a:cs typeface="Times New Roman" panose="02020603050405020304" pitchFamily="18" charset="0"/>
              </a:rPr>
              <a:t>Among recent Findings by UD/CDS researchers.</a:t>
            </a:r>
          </a:p>
          <a:p>
            <a:pPr marL="0" indent="0">
              <a:buNone/>
            </a:pPr>
            <a:r>
              <a:rPr lang="en-US" sz="2600" b="1" i="1" dirty="0">
                <a:cs typeface="Times New Roman" panose="02020603050405020304" pitchFamily="18" charset="0"/>
              </a:rPr>
              <a:t>International Research:</a:t>
            </a:r>
          </a:p>
          <a:p>
            <a:pPr>
              <a:buFont typeface="Arial" panose="020B0604020202020204" pitchFamily="34" charset="0"/>
              <a:buChar char="•"/>
            </a:pPr>
            <a:r>
              <a:rPr lang="en-US" sz="2400" dirty="0">
                <a:cs typeface="Times New Roman" panose="02020603050405020304" pitchFamily="18" charset="0"/>
              </a:rPr>
              <a:t>Chinese students perceive school climate more favorably than American students and are more emotionally engaged, particularly beyond elementary school. However, among Chinese students (but not American students), perceptions of school climate are unrelated to their engagement in school </a:t>
            </a:r>
            <a:r>
              <a:rPr lang="en-US" sz="1800" dirty="0">
                <a:cs typeface="Times New Roman" panose="02020603050405020304" pitchFamily="18" charset="0"/>
              </a:rPr>
              <a:t>(Bear, Yang, Chen, He, </a:t>
            </a:r>
            <a:r>
              <a:rPr lang="en-US" sz="1800" dirty="0" err="1">
                <a:cs typeface="Times New Roman" panose="02020603050405020304" pitchFamily="18" charset="0"/>
              </a:rPr>
              <a:t>Xie</a:t>
            </a:r>
            <a:r>
              <a:rPr lang="en-US" sz="1800" dirty="0">
                <a:cs typeface="Times New Roman" panose="02020603050405020304" pitchFamily="18" charset="0"/>
              </a:rPr>
              <a:t>, &amp; Huang, 2018).</a:t>
            </a:r>
          </a:p>
          <a:p>
            <a:pPr>
              <a:buFont typeface="Arial" panose="020B0604020202020204" pitchFamily="34" charset="0"/>
              <a:buChar char="•"/>
            </a:pPr>
            <a:r>
              <a:rPr lang="en-US" sz="2400" dirty="0">
                <a:cs typeface="Times New Roman" panose="02020603050405020304" pitchFamily="18" charset="0"/>
              </a:rPr>
              <a:t>Retained students in private schools report greater verbal and social/relational bullying, and bullying in general, than in public schools in Brazil. There are no differences in bullying victimization between promoted, once-retained, and multiple-retained students in public schools </a:t>
            </a:r>
            <a:r>
              <a:rPr lang="en-US" sz="1800" dirty="0">
                <a:cs typeface="Times New Roman" panose="02020603050405020304" pitchFamily="18" charset="0"/>
              </a:rPr>
              <a:t>(Harris, Bear, Chen, </a:t>
            </a:r>
            <a:r>
              <a:rPr lang="en-US" sz="1800" dirty="0" err="1">
                <a:cs typeface="Times New Roman" panose="02020603050405020304" pitchFamily="18" charset="0"/>
              </a:rPr>
              <a:t>Lisboa</a:t>
            </a:r>
            <a:r>
              <a:rPr lang="en-US" sz="1800" dirty="0">
                <a:cs typeface="Times New Roman" panose="02020603050405020304" pitchFamily="18" charset="0"/>
              </a:rPr>
              <a:t>, &amp; Holst, 2018).</a:t>
            </a:r>
          </a:p>
          <a:p>
            <a:pPr>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0" indent="0">
              <a:buNone/>
            </a:pPr>
            <a:endParaRPr lang="en-US" i="1" dirty="0"/>
          </a:p>
          <a:p>
            <a:endParaRPr lang="en-US" dirty="0"/>
          </a:p>
        </p:txBody>
      </p:sp>
    </p:spTree>
    <p:extLst>
      <p:ext uri="{BB962C8B-B14F-4D97-AF65-F5344CB8AC3E}">
        <p14:creationId xmlns:p14="http://schemas.microsoft.com/office/powerpoint/2010/main" val="3450828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79F5DF-1F1E-F541-9476-E85395E52FA5}"/>
              </a:ext>
            </a:extLst>
          </p:cNvPr>
          <p:cNvSpPr>
            <a:spLocks noGrp="1"/>
          </p:cNvSpPr>
          <p:nvPr>
            <p:ph type="title"/>
          </p:nvPr>
        </p:nvSpPr>
        <p:spPr>
          <a:xfrm>
            <a:off x="1028700" y="215537"/>
            <a:ext cx="7200900" cy="960120"/>
          </a:xfrm>
        </p:spPr>
        <p:txBody>
          <a:bodyPr>
            <a:normAutofit/>
          </a:bodyPr>
          <a:lstStyle/>
          <a:p>
            <a:pPr algn="ctr"/>
            <a:r>
              <a:rPr lang="en-US" sz="3600" b="1" dirty="0"/>
              <a:t>Side Note: Other Research Tidbits</a:t>
            </a:r>
          </a:p>
        </p:txBody>
      </p:sp>
      <p:sp>
        <p:nvSpPr>
          <p:cNvPr id="3" name="Content Placeholder 2">
            <a:extLst>
              <a:ext uri="{FF2B5EF4-FFF2-40B4-BE49-F238E27FC236}">
                <a16:creationId xmlns="" xmlns:a16="http://schemas.microsoft.com/office/drawing/2014/main" id="{AF8D74FB-6BE9-6D41-B8BF-D35FF9F5E3A1}"/>
              </a:ext>
            </a:extLst>
          </p:cNvPr>
          <p:cNvSpPr>
            <a:spLocks noGrp="1"/>
          </p:cNvSpPr>
          <p:nvPr>
            <p:ph idx="1"/>
          </p:nvPr>
        </p:nvSpPr>
        <p:spPr>
          <a:xfrm>
            <a:off x="862149" y="1175657"/>
            <a:ext cx="7837713" cy="5473337"/>
          </a:xfrm>
        </p:spPr>
        <p:txBody>
          <a:bodyPr>
            <a:normAutofit/>
          </a:bodyPr>
          <a:lstStyle/>
          <a:p>
            <a:pPr marL="0" indent="0">
              <a:buNone/>
            </a:pPr>
            <a:r>
              <a:rPr lang="en-US" sz="2600" b="1" i="1" dirty="0">
                <a:cs typeface="Times New Roman" panose="02020603050405020304" pitchFamily="18" charset="0"/>
              </a:rPr>
              <a:t>Delaware Schools:</a:t>
            </a:r>
          </a:p>
          <a:p>
            <a:pPr>
              <a:spcBef>
                <a:spcPts val="1600"/>
              </a:spcBef>
              <a:buFont typeface="Arial" panose="020B0604020202020204" pitchFamily="34" charset="0"/>
              <a:buChar char="•"/>
            </a:pPr>
            <a:r>
              <a:rPr lang="en-US" sz="2400" dirty="0">
                <a:cs typeface="Times New Roman" panose="02020603050405020304" pitchFamily="18" charset="0"/>
              </a:rPr>
              <a:t>Teaching SEL (more so in elementary school), Teacher-Student Relationships (more so in MS and HS), and Student-Student Relationships are strong predictors of student engagement </a:t>
            </a:r>
            <a:r>
              <a:rPr lang="en-US" sz="1800" dirty="0">
                <a:cs typeface="Times New Roman" panose="02020603050405020304" pitchFamily="18" charset="0"/>
              </a:rPr>
              <a:t>(Yang, Bear, &amp; May, 2018). </a:t>
            </a:r>
          </a:p>
          <a:p>
            <a:pPr>
              <a:spcBef>
                <a:spcPts val="1600"/>
              </a:spcBef>
              <a:buFont typeface="Arial" panose="020B0604020202020204" pitchFamily="34" charset="0"/>
              <a:buChar char="•"/>
            </a:pPr>
            <a:r>
              <a:rPr lang="en-US" sz="2400" dirty="0">
                <a:cs typeface="Times New Roman" panose="02020603050405020304" pitchFamily="18" charset="0"/>
              </a:rPr>
              <a:t>Effects of teaching social and emotional competencies are nearly </a:t>
            </a:r>
            <a:r>
              <a:rPr lang="en-US" sz="2400" i="1" dirty="0">
                <a:cs typeface="Times New Roman" panose="02020603050405020304" pitchFamily="18" charset="0"/>
              </a:rPr>
              <a:t>twice</a:t>
            </a:r>
            <a:r>
              <a:rPr lang="en-US" sz="2400" dirty="0">
                <a:cs typeface="Times New Roman" panose="02020603050405020304" pitchFamily="18" charset="0"/>
              </a:rPr>
              <a:t> that of the use of praise and rewards </a:t>
            </a:r>
            <a:r>
              <a:rPr lang="en-US" sz="1800" dirty="0">
                <a:cs typeface="Times New Roman" panose="02020603050405020304" pitchFamily="18" charset="0"/>
              </a:rPr>
              <a:t>(Bear, Yang, </a:t>
            </a:r>
            <a:r>
              <a:rPr lang="en-US" sz="1800" dirty="0" err="1">
                <a:cs typeface="Times New Roman" panose="02020603050405020304" pitchFamily="18" charset="0"/>
              </a:rPr>
              <a:t>Mantz</a:t>
            </a:r>
            <a:r>
              <a:rPr lang="en-US" sz="1800" dirty="0">
                <a:cs typeface="Times New Roman" panose="02020603050405020304" pitchFamily="18" charset="0"/>
              </a:rPr>
              <a:t>, &amp; Harris, 2017).</a:t>
            </a:r>
          </a:p>
          <a:p>
            <a:pPr>
              <a:spcBef>
                <a:spcPts val="1600"/>
              </a:spcBef>
              <a:buFont typeface="Arial" panose="020B0604020202020204" pitchFamily="34" charset="0"/>
              <a:buChar char="•"/>
            </a:pPr>
            <a:r>
              <a:rPr lang="en-US" sz="2400" dirty="0">
                <a:cs typeface="Times New Roman" panose="02020603050405020304" pitchFamily="18" charset="0"/>
              </a:rPr>
              <a:t>Frequent use of praise and rewards does not appear to harm intrinsic motivation (but is associated with greater extrinsic motivation) </a:t>
            </a:r>
            <a:r>
              <a:rPr lang="en-US" sz="1800" dirty="0">
                <a:cs typeface="Times New Roman" panose="02020603050405020304" pitchFamily="18" charset="0"/>
              </a:rPr>
              <a:t>(Bear, Slaughter, </a:t>
            </a:r>
            <a:r>
              <a:rPr lang="en-US" sz="1800" dirty="0" err="1">
                <a:cs typeface="Times New Roman" panose="02020603050405020304" pitchFamily="18" charset="0"/>
              </a:rPr>
              <a:t>Mantz</a:t>
            </a:r>
            <a:r>
              <a:rPr lang="en-US" sz="1800" dirty="0">
                <a:cs typeface="Times New Roman" panose="02020603050405020304" pitchFamily="18" charset="0"/>
              </a:rPr>
              <a:t>, Farley-Ripple, 2017).</a:t>
            </a:r>
          </a:p>
          <a:p>
            <a:pPr>
              <a:buFont typeface="Arial" panose="020B0604020202020204" pitchFamily="34" charset="0"/>
              <a:buChar char="•"/>
            </a:pPr>
            <a:endParaRPr lang="en-US" sz="1700" dirty="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0" indent="0">
              <a:buNone/>
            </a:pPr>
            <a:endParaRPr lang="en-US" i="1" dirty="0"/>
          </a:p>
          <a:p>
            <a:endParaRPr lang="en-US" dirty="0"/>
          </a:p>
        </p:txBody>
      </p:sp>
    </p:spTree>
    <p:extLst>
      <p:ext uri="{BB962C8B-B14F-4D97-AF65-F5344CB8AC3E}">
        <p14:creationId xmlns:p14="http://schemas.microsoft.com/office/powerpoint/2010/main" val="1556422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69" y="111034"/>
            <a:ext cx="7200900" cy="1485900"/>
          </a:xfrm>
        </p:spPr>
        <p:txBody>
          <a:bodyPr>
            <a:noAutofit/>
          </a:bodyPr>
          <a:lstStyle/>
          <a:p>
            <a:pPr algn="ctr"/>
            <a:r>
              <a:rPr lang="en-US" sz="3600" b="1" dirty="0"/>
              <a:t>Improvements in DE Continue!</a:t>
            </a:r>
            <a:r>
              <a:rPr lang="en-US" sz="3200" dirty="0"/>
              <a:t/>
            </a:r>
            <a:br>
              <a:rPr lang="en-US" sz="3200" dirty="0"/>
            </a:br>
            <a:r>
              <a:rPr lang="en-US" sz="3200" dirty="0"/>
              <a:t/>
            </a:r>
            <a:br>
              <a:rPr lang="en-US" sz="3200" dirty="0"/>
            </a:br>
            <a:r>
              <a:rPr lang="en-US" sz="3200" dirty="0"/>
              <a:t>DE School Climate Longitudinal Study 2012-2017</a:t>
            </a:r>
          </a:p>
        </p:txBody>
      </p:sp>
      <p:sp>
        <p:nvSpPr>
          <p:cNvPr id="3" name="Content Placeholder 2"/>
          <p:cNvSpPr>
            <a:spLocks noGrp="1"/>
          </p:cNvSpPr>
          <p:nvPr>
            <p:ph idx="1"/>
          </p:nvPr>
        </p:nvSpPr>
        <p:spPr>
          <a:xfrm>
            <a:off x="757646" y="2285999"/>
            <a:ext cx="8229600" cy="4349931"/>
          </a:xfrm>
        </p:spPr>
        <p:txBody>
          <a:bodyPr>
            <a:normAutofit/>
          </a:bodyPr>
          <a:lstStyle/>
          <a:p>
            <a:pPr>
              <a:buFont typeface="Arial" panose="020B0604020202020204" pitchFamily="34" charset="0"/>
              <a:buChar char="•"/>
            </a:pPr>
            <a:r>
              <a:rPr lang="en-US" sz="2400" dirty="0">
                <a:latin typeface="+mj-lt"/>
              </a:rPr>
              <a:t>Examined changes in students’ perceptions of school climate using the DE School Climate Scale -Student version</a:t>
            </a:r>
          </a:p>
          <a:p>
            <a:pPr>
              <a:buFont typeface="Arial" panose="020B0604020202020204" pitchFamily="34" charset="0"/>
              <a:buChar char="•"/>
            </a:pPr>
            <a:r>
              <a:rPr lang="en-US" sz="2400" b="1" dirty="0">
                <a:solidFill>
                  <a:schemeClr val="accent2"/>
                </a:solidFill>
                <a:latin typeface="+mj-lt"/>
              </a:rPr>
              <a:t>Guiding question:</a:t>
            </a:r>
          </a:p>
          <a:p>
            <a:pPr lvl="1">
              <a:buFont typeface="Arial" panose="020B0604020202020204" pitchFamily="34" charset="0"/>
              <a:buChar char="•"/>
            </a:pPr>
            <a:r>
              <a:rPr lang="en-US" sz="2400" dirty="0">
                <a:latin typeface="+mj-lt"/>
              </a:rPr>
              <a:t>Did students’ perceptions of school climate improve from 2012 to 2017 in elementary, middle, and high schools? </a:t>
            </a:r>
          </a:p>
          <a:p>
            <a:pPr lvl="1">
              <a:buFont typeface="Arial" panose="020B0604020202020204" pitchFamily="34" charset="0"/>
              <a:buChar char="•"/>
            </a:pPr>
            <a:r>
              <a:rPr lang="en-US" sz="2400" dirty="0">
                <a:latin typeface="+mj-lt"/>
              </a:rPr>
              <a:t>If so, were improvements found across all seven aspects of school climate measured by the Delaware School Climate Scale-Student? </a:t>
            </a:r>
          </a:p>
          <a:p>
            <a:endParaRPr lang="en-US" dirty="0">
              <a:latin typeface="+mj-lt"/>
            </a:endParaRPr>
          </a:p>
        </p:txBody>
      </p:sp>
    </p:spTree>
    <p:extLst>
      <p:ext uri="{BB962C8B-B14F-4D97-AF65-F5344CB8AC3E}">
        <p14:creationId xmlns:p14="http://schemas.microsoft.com/office/powerpoint/2010/main" val="123877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40" y="267789"/>
            <a:ext cx="7200900" cy="894806"/>
          </a:xfrm>
        </p:spPr>
        <p:txBody>
          <a:bodyPr>
            <a:normAutofit/>
          </a:bodyPr>
          <a:lstStyle/>
          <a:p>
            <a:pPr algn="ctr"/>
            <a:r>
              <a:rPr lang="en-US" sz="3600" b="1" dirty="0"/>
              <a:t>Major </a:t>
            </a:r>
            <a:r>
              <a:rPr lang="en-US" sz="4000" b="1" dirty="0"/>
              <a:t>Findings</a:t>
            </a:r>
            <a:endParaRPr lang="en-US" sz="3600" b="1" dirty="0"/>
          </a:p>
        </p:txBody>
      </p:sp>
      <p:sp>
        <p:nvSpPr>
          <p:cNvPr id="3" name="Content Placeholder 2"/>
          <p:cNvSpPr>
            <a:spLocks noGrp="1"/>
          </p:cNvSpPr>
          <p:nvPr>
            <p:ph idx="1"/>
          </p:nvPr>
        </p:nvSpPr>
        <p:spPr>
          <a:xfrm>
            <a:off x="924195" y="1162595"/>
            <a:ext cx="7997735" cy="5394960"/>
          </a:xfrm>
        </p:spPr>
        <p:txBody>
          <a:bodyPr>
            <a:normAutofit/>
          </a:bodyPr>
          <a:lstStyle/>
          <a:p>
            <a:pPr>
              <a:buFont typeface="Arial" panose="020B0604020202020204" pitchFamily="34" charset="0"/>
              <a:buChar char="•"/>
            </a:pPr>
            <a:r>
              <a:rPr lang="en-US" sz="2400" b="1" dirty="0"/>
              <a:t>Total school climate score:</a:t>
            </a:r>
          </a:p>
          <a:p>
            <a:pPr lvl="1">
              <a:buFont typeface="Arial" panose="020B0604020202020204" pitchFamily="34" charset="0"/>
              <a:buChar char="•"/>
            </a:pPr>
            <a:r>
              <a:rPr lang="en-US" sz="2400" dirty="0"/>
              <a:t>Students’ perceptions </a:t>
            </a:r>
            <a:r>
              <a:rPr lang="en-US" sz="2400" dirty="0">
                <a:solidFill>
                  <a:schemeClr val="accent2"/>
                </a:solidFill>
              </a:rPr>
              <a:t>quite favorable</a:t>
            </a:r>
            <a:r>
              <a:rPr lang="en-US" sz="2400" dirty="0"/>
              <a:t>;  especially in elementary schools</a:t>
            </a:r>
          </a:p>
          <a:p>
            <a:pPr lvl="1">
              <a:buFont typeface="Arial" panose="020B0604020202020204" pitchFamily="34" charset="0"/>
              <a:buChar char="•"/>
            </a:pPr>
            <a:r>
              <a:rPr lang="en-US" sz="2400" dirty="0">
                <a:solidFill>
                  <a:schemeClr val="accent2"/>
                </a:solidFill>
              </a:rPr>
              <a:t>Improved significantly </a:t>
            </a:r>
            <a:r>
              <a:rPr lang="en-US" sz="2400" dirty="0"/>
              <a:t>from 2012 to 2017</a:t>
            </a:r>
          </a:p>
          <a:p>
            <a:pPr>
              <a:buFont typeface="Arial" panose="020B0604020202020204" pitchFamily="34" charset="0"/>
              <a:buChar char="•"/>
            </a:pPr>
            <a:r>
              <a:rPr lang="en-US" sz="2400" b="1" dirty="0"/>
              <a:t>All seven subscales:</a:t>
            </a:r>
          </a:p>
          <a:p>
            <a:pPr lvl="1">
              <a:buFont typeface="Arial" panose="020B0604020202020204" pitchFamily="34" charset="0"/>
              <a:buChar char="•"/>
            </a:pPr>
            <a:r>
              <a:rPr lang="en-US" sz="2400" dirty="0">
                <a:solidFill>
                  <a:schemeClr val="accent2"/>
                </a:solidFill>
              </a:rPr>
              <a:t>Scores improved significantly </a:t>
            </a:r>
            <a:r>
              <a:rPr lang="en-US" sz="2400" dirty="0"/>
              <a:t>(elementary, middle, and high schools)</a:t>
            </a:r>
          </a:p>
          <a:p>
            <a:pPr lvl="1">
              <a:buFont typeface="Arial" panose="020B0604020202020204" pitchFamily="34" charset="0"/>
              <a:buChar char="•"/>
            </a:pPr>
            <a:r>
              <a:rPr lang="en-US" sz="2400" dirty="0"/>
              <a:t>Exception: Bullying School-wide subscale scores in middle schools. </a:t>
            </a:r>
          </a:p>
          <a:p>
            <a:pPr>
              <a:buFont typeface="Arial" panose="020B0604020202020204" pitchFamily="34" charset="0"/>
              <a:buChar char="•"/>
            </a:pPr>
            <a:r>
              <a:rPr lang="en-US" sz="2400" b="1" dirty="0"/>
              <a:t>Most impressive:</a:t>
            </a:r>
          </a:p>
          <a:p>
            <a:pPr lvl="1">
              <a:buFont typeface="Arial" panose="020B0604020202020204" pitchFamily="34" charset="0"/>
              <a:buChar char="•"/>
            </a:pPr>
            <a:r>
              <a:rPr lang="en-US" sz="2400" dirty="0"/>
              <a:t>Improvements in </a:t>
            </a:r>
            <a:r>
              <a:rPr lang="en-US" sz="2400" dirty="0">
                <a:solidFill>
                  <a:schemeClr val="accent2"/>
                </a:solidFill>
              </a:rPr>
              <a:t>School Safety </a:t>
            </a:r>
            <a:r>
              <a:rPr lang="en-US" sz="2400" dirty="0"/>
              <a:t>and </a:t>
            </a:r>
            <a:r>
              <a:rPr lang="en-US" sz="2400" dirty="0">
                <a:solidFill>
                  <a:schemeClr val="accent2"/>
                </a:solidFill>
              </a:rPr>
              <a:t>Bullying</a:t>
            </a:r>
            <a:r>
              <a:rPr lang="en-US" sz="2400" dirty="0"/>
              <a:t> (elementary &amp; high schools)</a:t>
            </a:r>
          </a:p>
          <a:p>
            <a:pPr>
              <a:buFont typeface="Arial" panose="020B0604020202020204" pitchFamily="34" charset="0"/>
              <a:buChar char="•"/>
            </a:pPr>
            <a:endParaRPr lang="en-US" sz="24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68356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rgbClr val="002060"/>
                </a:solidFill>
              </a:rPr>
              <a:t>State-wide Data Highlights and Application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547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6346" y="2735512"/>
            <a:ext cx="6270922" cy="2098226"/>
          </a:xfrm>
        </p:spPr>
        <p:txBody>
          <a:bodyPr/>
          <a:lstStyle/>
          <a:p>
            <a:pPr algn="ctr"/>
            <a:r>
              <a:rPr lang="en-US" b="1" dirty="0">
                <a:solidFill>
                  <a:srgbClr val="002060"/>
                </a:solidFill>
              </a:rPr>
              <a:t>School Climate Scale </a:t>
            </a:r>
            <a:br>
              <a:rPr lang="en-US" b="1" dirty="0">
                <a:solidFill>
                  <a:srgbClr val="002060"/>
                </a:solidFill>
              </a:rPr>
            </a:br>
            <a:r>
              <a:rPr lang="en-US" b="1" i="1" dirty="0">
                <a:solidFill>
                  <a:schemeClr val="accent2"/>
                </a:solidFill>
              </a:rPr>
              <a:t>Notable Trends</a:t>
            </a:r>
          </a:p>
        </p:txBody>
      </p:sp>
      <p:sp>
        <p:nvSpPr>
          <p:cNvPr id="5" name="Text Placeholder 4"/>
          <p:cNvSpPr>
            <a:spLocks noGrp="1"/>
          </p:cNvSpPr>
          <p:nvPr>
            <p:ph type="subTitle" idx="1"/>
          </p:nvPr>
        </p:nvSpPr>
        <p:spPr>
          <a:xfrm>
            <a:off x="2009930" y="4903338"/>
            <a:ext cx="5123755" cy="1086237"/>
          </a:xfrm>
        </p:spPr>
        <p:txBody>
          <a:bodyPr/>
          <a:lstStyle/>
          <a:p>
            <a:pPr algn="ctr"/>
            <a:r>
              <a:rPr lang="en-US" dirty="0">
                <a:solidFill>
                  <a:srgbClr val="002060"/>
                </a:solidFill>
              </a:rPr>
              <a:t>Student, Staff, and Home Survey Trends</a:t>
            </a:r>
          </a:p>
        </p:txBody>
      </p:sp>
    </p:spTree>
    <p:extLst>
      <p:ext uri="{BB962C8B-B14F-4D97-AF65-F5344CB8AC3E}">
        <p14:creationId xmlns:p14="http://schemas.microsoft.com/office/powerpoint/2010/main" val="3724383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7" name="TextBox 6"/>
          <p:cNvSpPr txBox="1"/>
          <p:nvPr/>
        </p:nvSpPr>
        <p:spPr>
          <a:xfrm>
            <a:off x="275577" y="313508"/>
            <a:ext cx="8523272" cy="646331"/>
          </a:xfrm>
          <a:prstGeom prst="rect">
            <a:avLst/>
          </a:prstGeom>
          <a:noFill/>
        </p:spPr>
        <p:txBody>
          <a:bodyPr wrap="square" rtlCol="0">
            <a:spAutoFit/>
          </a:bodyPr>
          <a:lstStyle/>
          <a:p>
            <a:pPr algn="ctr"/>
            <a:r>
              <a:rPr lang="en-US" sz="3600" b="1" dirty="0">
                <a:solidFill>
                  <a:srgbClr val="002060"/>
                </a:solidFill>
                <a:latin typeface="+mj-lt"/>
              </a:rPr>
              <a:t>Total School Climate by Student Grade</a:t>
            </a:r>
          </a:p>
        </p:txBody>
      </p:sp>
      <p:sp>
        <p:nvSpPr>
          <p:cNvPr id="6" name="TextBox 5"/>
          <p:cNvSpPr txBox="1"/>
          <p:nvPr/>
        </p:nvSpPr>
        <p:spPr>
          <a:xfrm>
            <a:off x="1043609" y="5708087"/>
            <a:ext cx="7772400" cy="830997"/>
          </a:xfrm>
          <a:prstGeom prst="rect">
            <a:avLst/>
          </a:prstGeom>
          <a:noFill/>
        </p:spPr>
        <p:txBody>
          <a:bodyPr wrap="square" rtlCol="0">
            <a:spAutoFit/>
          </a:bodyPr>
          <a:lstStyle/>
          <a:p>
            <a:pPr marL="0" lvl="1"/>
            <a:r>
              <a:rPr lang="en-US" sz="2400" i="1" dirty="0">
                <a:solidFill>
                  <a:srgbClr val="002060"/>
                </a:solidFill>
                <a:latin typeface="+mj-lt"/>
                <a:cs typeface="Arial" pitchFamily="34" charset="0"/>
              </a:rPr>
              <a:t>Student perceptions tend to decrease, especially from elementary to middle school </a:t>
            </a:r>
          </a:p>
        </p:txBody>
      </p:sp>
      <p:pic>
        <p:nvPicPr>
          <p:cNvPr id="5" name="Picture 4"/>
          <p:cNvPicPr>
            <a:picLocks noChangeAspect="1"/>
          </p:cNvPicPr>
          <p:nvPr/>
        </p:nvPicPr>
        <p:blipFill rotWithShape="1">
          <a:blip r:embed="rId3"/>
          <a:srcRect t="7936"/>
          <a:stretch/>
        </p:blipFill>
        <p:spPr>
          <a:xfrm>
            <a:off x="231913" y="1196009"/>
            <a:ext cx="8610600" cy="4419600"/>
          </a:xfrm>
          <a:prstGeom prst="rect">
            <a:avLst/>
          </a:prstGeom>
        </p:spPr>
      </p:pic>
    </p:spTree>
    <p:extLst>
      <p:ext uri="{BB962C8B-B14F-4D97-AF65-F5344CB8AC3E}">
        <p14:creationId xmlns:p14="http://schemas.microsoft.com/office/powerpoint/2010/main" val="3814591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7217" name="Group 7"/>
          <p:cNvGrpSpPr>
            <a:grpSpLocks/>
          </p:cNvGrpSpPr>
          <p:nvPr/>
        </p:nvGrpSpPr>
        <p:grpSpPr bwMode="auto">
          <a:xfrm>
            <a:off x="1893881" y="5867400"/>
            <a:ext cx="5443545" cy="3885721"/>
            <a:chOff x="-798365" y="5357067"/>
            <a:chExt cx="5443295" cy="2505372"/>
          </a:xfrm>
        </p:grpSpPr>
        <p:grpSp>
          <p:nvGrpSpPr>
            <p:cNvPr id="137219" name="Group 8"/>
            <p:cNvGrpSpPr>
              <a:grpSpLocks/>
            </p:cNvGrpSpPr>
            <p:nvPr/>
          </p:nvGrpSpPr>
          <p:grpSpPr bwMode="auto">
            <a:xfrm>
              <a:off x="-654334" y="5357779"/>
              <a:ext cx="3764218" cy="490598"/>
              <a:chOff x="-654334" y="5357779"/>
              <a:chExt cx="3764218" cy="490598"/>
            </a:xfrm>
          </p:grpSpPr>
          <p:sp>
            <p:nvSpPr>
              <p:cNvPr id="137229" name="TextBox 24"/>
              <p:cNvSpPr txBox="1">
                <a:spLocks noChangeArrowheads="1"/>
              </p:cNvSpPr>
              <p:nvPr/>
            </p:nvSpPr>
            <p:spPr bwMode="auto">
              <a:xfrm>
                <a:off x="-614241" y="5357779"/>
                <a:ext cx="2265279"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Teacher-Student </a:t>
                </a:r>
                <a:br>
                  <a:rPr lang="en-US" sz="1200" b="1" dirty="0">
                    <a:solidFill>
                      <a:schemeClr val="tx1">
                        <a:lumMod val="65000"/>
                        <a:lumOff val="35000"/>
                      </a:schemeClr>
                    </a:solidFill>
                  </a:rPr>
                </a:br>
                <a:r>
                  <a:rPr lang="en-US" sz="1200" b="1" dirty="0">
                    <a:solidFill>
                      <a:schemeClr val="tx1">
                        <a:lumMod val="65000"/>
                        <a:lumOff val="35000"/>
                      </a:schemeClr>
                    </a:solidFill>
                  </a:rPr>
                  <a:t>Relations</a:t>
                </a:r>
              </a:p>
            </p:txBody>
          </p:sp>
          <p:sp>
            <p:nvSpPr>
              <p:cNvPr id="26" name="Rectangle 25"/>
              <p:cNvSpPr>
                <a:spLocks noChangeArrowheads="1"/>
              </p:cNvSpPr>
              <p:nvPr/>
            </p:nvSpPr>
            <p:spPr bwMode="auto">
              <a:xfrm flipV="1">
                <a:off x="2946379" y="5700640"/>
                <a:ext cx="163505" cy="147737"/>
              </a:xfrm>
              <a:prstGeom prst="rect">
                <a:avLst/>
              </a:prstGeom>
              <a:solidFill>
                <a:srgbClr val="FFFF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31" name="TextBox 26"/>
              <p:cNvSpPr txBox="1">
                <a:spLocks noChangeArrowheads="1"/>
              </p:cNvSpPr>
              <p:nvPr/>
            </p:nvSpPr>
            <p:spPr bwMode="auto">
              <a:xfrm>
                <a:off x="-654334" y="5663048"/>
                <a:ext cx="2000586"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rgbClr val="FF0000"/>
                    </a:solidFill>
                  </a:rPr>
                  <a:t>Student Relations</a:t>
                </a:r>
              </a:p>
            </p:txBody>
          </p:sp>
        </p:grpSp>
        <p:sp>
          <p:nvSpPr>
            <p:cNvPr id="10" name="Rectangle 9"/>
            <p:cNvSpPr>
              <a:spLocks noChangeArrowheads="1"/>
            </p:cNvSpPr>
            <p:nvPr/>
          </p:nvSpPr>
          <p:spPr bwMode="auto">
            <a:xfrm flipV="1">
              <a:off x="-798360" y="5406911"/>
              <a:ext cx="163506" cy="149326"/>
            </a:xfrm>
            <a:prstGeom prst="rect">
              <a:avLst/>
            </a:prstGeom>
            <a:solidFill>
              <a:srgbClr val="FF00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2" name="Rectangle 11"/>
            <p:cNvSpPr>
              <a:spLocks noChangeArrowheads="1"/>
            </p:cNvSpPr>
            <p:nvPr/>
          </p:nvSpPr>
          <p:spPr bwMode="auto">
            <a:xfrm flipV="1">
              <a:off x="-798365" y="5699762"/>
              <a:ext cx="163506" cy="149326"/>
            </a:xfrm>
            <a:prstGeom prst="rect">
              <a:avLst/>
            </a:prstGeom>
            <a:solidFill>
              <a:srgbClr val="C4BD97"/>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3" name="TextBox 12"/>
            <p:cNvSpPr txBox="1">
              <a:spLocks noChangeArrowheads="1"/>
            </p:cNvSpPr>
            <p:nvPr/>
          </p:nvSpPr>
          <p:spPr bwMode="auto">
            <a:xfrm>
              <a:off x="1053259" y="5357067"/>
              <a:ext cx="2883677"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rgbClr val="FF0000"/>
                  </a:solidFill>
                </a:rPr>
                <a:t>Student Engagement </a:t>
              </a:r>
            </a:p>
            <a:p>
              <a:pPr defTabSz="457200" eaLnBrk="1" fontAlgn="base" hangingPunct="1">
                <a:spcBef>
                  <a:spcPct val="0"/>
                </a:spcBef>
                <a:spcAft>
                  <a:spcPct val="0"/>
                </a:spcAft>
              </a:pPr>
              <a:r>
                <a:rPr lang="en-US" sz="1200" b="1" dirty="0">
                  <a:solidFill>
                    <a:srgbClr val="FF0000"/>
                  </a:solidFill>
                </a:rPr>
                <a:t>School-wide</a:t>
              </a:r>
            </a:p>
          </p:txBody>
        </p:sp>
        <p:sp>
          <p:nvSpPr>
            <p:cNvPr id="14" name="Rectangle 13"/>
            <p:cNvSpPr>
              <a:spLocks noChangeArrowheads="1"/>
            </p:cNvSpPr>
            <p:nvPr/>
          </p:nvSpPr>
          <p:spPr bwMode="auto">
            <a:xfrm flipV="1">
              <a:off x="877961" y="5406198"/>
              <a:ext cx="163505" cy="149326"/>
            </a:xfrm>
            <a:prstGeom prst="rect">
              <a:avLst/>
            </a:prstGeom>
            <a:solidFill>
              <a:srgbClr val="00B05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5" name="Rectangle 14"/>
            <p:cNvSpPr>
              <a:spLocks noChangeArrowheads="1"/>
            </p:cNvSpPr>
            <p:nvPr/>
          </p:nvSpPr>
          <p:spPr bwMode="auto">
            <a:xfrm flipV="1">
              <a:off x="4481424" y="5699051"/>
              <a:ext cx="163506" cy="149326"/>
            </a:xfrm>
            <a:prstGeom prst="rect">
              <a:avLst/>
            </a:prstGeom>
            <a:solidFill>
              <a:srgbClr val="0070C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6" name="TextBox 15"/>
            <p:cNvSpPr txBox="1">
              <a:spLocks noChangeArrowheads="1"/>
            </p:cNvSpPr>
            <p:nvPr/>
          </p:nvSpPr>
          <p:spPr bwMode="auto">
            <a:xfrm>
              <a:off x="1066758" y="5669778"/>
              <a:ext cx="1879623"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Clarity of Expectations</a:t>
              </a:r>
            </a:p>
          </p:txBody>
        </p:sp>
        <p:sp>
          <p:nvSpPr>
            <p:cNvPr id="137227" name="TextBox 16"/>
            <p:cNvSpPr txBox="1">
              <a:spLocks noChangeArrowheads="1"/>
            </p:cNvSpPr>
            <p:nvPr/>
          </p:nvSpPr>
          <p:spPr bwMode="auto">
            <a:xfrm>
              <a:off x="433836" y="7585440"/>
              <a:ext cx="2883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prstClr val="black"/>
                  </a:solidFill>
                </a:rPr>
                <a:t>Fairness of Rules</a:t>
              </a:r>
            </a:p>
          </p:txBody>
        </p:sp>
      </p:grpSp>
      <p:sp>
        <p:nvSpPr>
          <p:cNvPr id="20" name="Rectangle 19"/>
          <p:cNvSpPr>
            <a:spLocks noChangeArrowheads="1"/>
          </p:cNvSpPr>
          <p:nvPr/>
        </p:nvSpPr>
        <p:spPr bwMode="auto">
          <a:xfrm flipV="1">
            <a:off x="3570288" y="6400266"/>
            <a:ext cx="163512" cy="229134"/>
          </a:xfrm>
          <a:prstGeom prst="rect">
            <a:avLst/>
          </a:prstGeom>
          <a:solidFill>
            <a:srgbClr val="FF6699"/>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1" name="Rectangle 20"/>
          <p:cNvSpPr>
            <a:spLocks noChangeArrowheads="1"/>
          </p:cNvSpPr>
          <p:nvPr/>
        </p:nvSpPr>
        <p:spPr bwMode="auto">
          <a:xfrm flipV="1">
            <a:off x="5627688" y="5943600"/>
            <a:ext cx="163512" cy="229134"/>
          </a:xfrm>
          <a:prstGeom prst="rect">
            <a:avLst/>
          </a:prstGeom>
          <a:solidFill>
            <a:schemeClr val="bg1">
              <a:lumMod val="65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2" name="TextBox 15"/>
          <p:cNvSpPr txBox="1">
            <a:spLocks noChangeArrowheads="1"/>
          </p:cNvSpPr>
          <p:nvPr/>
        </p:nvSpPr>
        <p:spPr bwMode="auto">
          <a:xfrm>
            <a:off x="5758893" y="5943600"/>
            <a:ext cx="1556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Fairness of Rules</a:t>
            </a:r>
          </a:p>
        </p:txBody>
      </p:sp>
      <p:sp>
        <p:nvSpPr>
          <p:cNvPr id="23" name="TextBox 15"/>
          <p:cNvSpPr txBox="1">
            <a:spLocks noChangeArrowheads="1"/>
          </p:cNvSpPr>
          <p:nvPr/>
        </p:nvSpPr>
        <p:spPr bwMode="auto">
          <a:xfrm>
            <a:off x="5791201" y="6400801"/>
            <a:ext cx="1328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School Safety</a:t>
            </a:r>
          </a:p>
        </p:txBody>
      </p:sp>
      <p:sp>
        <p:nvSpPr>
          <p:cNvPr id="27" name="Rectangle 26"/>
          <p:cNvSpPr>
            <a:spLocks noChangeArrowheads="1"/>
          </p:cNvSpPr>
          <p:nvPr/>
        </p:nvSpPr>
        <p:spPr bwMode="auto">
          <a:xfrm flipV="1">
            <a:off x="7162800" y="5975976"/>
            <a:ext cx="163512" cy="229134"/>
          </a:xfrm>
          <a:prstGeom prst="rect">
            <a:avLst/>
          </a:prstGeom>
          <a:solidFill>
            <a:schemeClr val="accent6"/>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8" name="TextBox 15"/>
          <p:cNvSpPr txBox="1">
            <a:spLocks noChangeArrowheads="1"/>
          </p:cNvSpPr>
          <p:nvPr/>
        </p:nvSpPr>
        <p:spPr bwMode="auto">
          <a:xfrm>
            <a:off x="7347133" y="5943600"/>
            <a:ext cx="1873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Bullying School-wide</a:t>
            </a:r>
          </a:p>
        </p:txBody>
      </p:sp>
      <p:sp>
        <p:nvSpPr>
          <p:cNvPr id="29" name="TextBox 15"/>
          <p:cNvSpPr txBox="1">
            <a:spLocks noChangeArrowheads="1"/>
          </p:cNvSpPr>
          <p:nvPr/>
        </p:nvSpPr>
        <p:spPr bwMode="auto">
          <a:xfrm>
            <a:off x="7391400" y="6352401"/>
            <a:ext cx="1936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Total School Climate</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25" name="TextBox 24"/>
          <p:cNvSpPr txBox="1"/>
          <p:nvPr/>
        </p:nvSpPr>
        <p:spPr>
          <a:xfrm>
            <a:off x="306407" y="73224"/>
            <a:ext cx="8523272" cy="584775"/>
          </a:xfrm>
          <a:prstGeom prst="rect">
            <a:avLst/>
          </a:prstGeom>
          <a:noFill/>
        </p:spPr>
        <p:txBody>
          <a:bodyPr wrap="square" rtlCol="0">
            <a:spAutoFit/>
          </a:bodyPr>
          <a:lstStyle/>
          <a:p>
            <a:pPr algn="ctr"/>
            <a:r>
              <a:rPr lang="en-US" sz="3200" b="1" dirty="0">
                <a:solidFill>
                  <a:srgbClr val="002060"/>
                </a:solidFill>
                <a:latin typeface="+mj-lt"/>
              </a:rPr>
              <a:t>Grade Level Differences: Student Survey 2019</a:t>
            </a:r>
          </a:p>
        </p:txBody>
      </p:sp>
      <p:sp>
        <p:nvSpPr>
          <p:cNvPr id="24" name="TextBox 23"/>
          <p:cNvSpPr txBox="1"/>
          <p:nvPr/>
        </p:nvSpPr>
        <p:spPr>
          <a:xfrm>
            <a:off x="64405" y="838200"/>
            <a:ext cx="2064745" cy="1077218"/>
          </a:xfrm>
          <a:prstGeom prst="rect">
            <a:avLst/>
          </a:prstGeom>
          <a:noFill/>
          <a:ln>
            <a:noFill/>
          </a:ln>
        </p:spPr>
        <p:txBody>
          <a:bodyPr wrap="square" rtlCol="0">
            <a:spAutoFit/>
          </a:bodyPr>
          <a:lstStyle/>
          <a:p>
            <a:r>
              <a:rPr lang="en-US" sz="1600" dirty="0">
                <a:solidFill>
                  <a:srgbClr val="002060"/>
                </a:solidFill>
              </a:rPr>
              <a:t>Scores tend to decrease as students get older, especially from ES to MS</a:t>
            </a:r>
          </a:p>
        </p:txBody>
      </p:sp>
      <p:sp>
        <p:nvSpPr>
          <p:cNvPr id="30" name="TextBox 29"/>
          <p:cNvSpPr txBox="1"/>
          <p:nvPr/>
        </p:nvSpPr>
        <p:spPr>
          <a:xfrm>
            <a:off x="0" y="3048000"/>
            <a:ext cx="2078014" cy="1477328"/>
          </a:xfrm>
          <a:prstGeom prst="rect">
            <a:avLst/>
          </a:prstGeom>
          <a:noFill/>
          <a:ln>
            <a:noFill/>
          </a:ln>
        </p:spPr>
        <p:txBody>
          <a:bodyPr wrap="square" rtlCol="0">
            <a:spAutoFit/>
          </a:bodyPr>
          <a:lstStyle/>
          <a:p>
            <a:r>
              <a:rPr lang="en-US" sz="1500" dirty="0">
                <a:solidFill>
                  <a:srgbClr val="FF0000"/>
                </a:solidFill>
              </a:rPr>
              <a:t>Student-student relations </a:t>
            </a:r>
            <a:r>
              <a:rPr lang="en-US" sz="1500" dirty="0">
                <a:solidFill>
                  <a:srgbClr val="002060"/>
                </a:solidFill>
              </a:rPr>
              <a:t>and</a:t>
            </a:r>
            <a:r>
              <a:rPr lang="en-US" sz="1500" dirty="0">
                <a:solidFill>
                  <a:schemeClr val="tx2"/>
                </a:solidFill>
              </a:rPr>
              <a:t> </a:t>
            </a:r>
            <a:r>
              <a:rPr lang="en-US" sz="1500" dirty="0">
                <a:solidFill>
                  <a:srgbClr val="FF0000"/>
                </a:solidFill>
              </a:rPr>
              <a:t>student engagement SW </a:t>
            </a:r>
            <a:r>
              <a:rPr lang="en-US" sz="1500" dirty="0">
                <a:solidFill>
                  <a:srgbClr val="002060"/>
                </a:solidFill>
              </a:rPr>
              <a:t>tend to be low compared to other scores across all levels</a:t>
            </a:r>
          </a:p>
        </p:txBody>
      </p:sp>
      <p:sp>
        <p:nvSpPr>
          <p:cNvPr id="31" name="TextBox 30"/>
          <p:cNvSpPr txBox="1"/>
          <p:nvPr/>
        </p:nvSpPr>
        <p:spPr>
          <a:xfrm>
            <a:off x="0" y="4646287"/>
            <a:ext cx="2233390" cy="1246495"/>
          </a:xfrm>
          <a:prstGeom prst="rect">
            <a:avLst/>
          </a:prstGeom>
          <a:noFill/>
          <a:ln>
            <a:noFill/>
          </a:ln>
        </p:spPr>
        <p:txBody>
          <a:bodyPr wrap="square" rtlCol="0">
            <a:spAutoFit/>
          </a:bodyPr>
          <a:lstStyle/>
          <a:p>
            <a:r>
              <a:rPr lang="en-US" sz="1500" dirty="0">
                <a:solidFill>
                  <a:srgbClr val="0000FF"/>
                </a:solidFill>
                <a:latin typeface="+mj-lt"/>
              </a:rPr>
              <a:t>Teacher-student relations </a:t>
            </a:r>
            <a:r>
              <a:rPr lang="en-US" sz="1500" dirty="0">
                <a:solidFill>
                  <a:srgbClr val="002060"/>
                </a:solidFill>
                <a:latin typeface="+mj-lt"/>
              </a:rPr>
              <a:t>and</a:t>
            </a:r>
            <a:r>
              <a:rPr lang="en-US" sz="1500" dirty="0">
                <a:solidFill>
                  <a:schemeClr val="tx2"/>
                </a:solidFill>
                <a:latin typeface="+mj-lt"/>
              </a:rPr>
              <a:t> </a:t>
            </a:r>
            <a:r>
              <a:rPr lang="en-US" sz="1500" dirty="0">
                <a:solidFill>
                  <a:srgbClr val="0000FF"/>
                </a:solidFill>
                <a:latin typeface="+mj-lt"/>
              </a:rPr>
              <a:t>clarity of expectations </a:t>
            </a:r>
            <a:r>
              <a:rPr lang="en-US" sz="1500" dirty="0">
                <a:solidFill>
                  <a:srgbClr val="002060"/>
                </a:solidFill>
                <a:latin typeface="+mj-lt"/>
              </a:rPr>
              <a:t>tend to be high compared to other scores across all levels</a:t>
            </a:r>
          </a:p>
        </p:txBody>
      </p:sp>
      <p:sp>
        <p:nvSpPr>
          <p:cNvPr id="32" name="TextBox 31"/>
          <p:cNvSpPr txBox="1"/>
          <p:nvPr/>
        </p:nvSpPr>
        <p:spPr>
          <a:xfrm>
            <a:off x="43997" y="2057400"/>
            <a:ext cx="2034017" cy="784830"/>
          </a:xfrm>
          <a:prstGeom prst="rect">
            <a:avLst/>
          </a:prstGeom>
          <a:noFill/>
          <a:ln>
            <a:noFill/>
          </a:ln>
        </p:spPr>
        <p:txBody>
          <a:bodyPr wrap="square" rtlCol="0">
            <a:spAutoFit/>
          </a:bodyPr>
          <a:lstStyle/>
          <a:p>
            <a:r>
              <a:rPr lang="en-US" sz="1500" dirty="0">
                <a:solidFill>
                  <a:srgbClr val="FF0000"/>
                </a:solidFill>
              </a:rPr>
              <a:t>Bullying SW </a:t>
            </a:r>
            <a:r>
              <a:rPr lang="en-US" sz="1500" dirty="0">
                <a:solidFill>
                  <a:srgbClr val="002060"/>
                </a:solidFill>
              </a:rPr>
              <a:t>is seen as a problem, especially in </a:t>
            </a:r>
            <a:r>
              <a:rPr lang="en-US" sz="1500" dirty="0" smtClean="0">
                <a:solidFill>
                  <a:srgbClr val="002060"/>
                </a:solidFill>
              </a:rPr>
              <a:t>MS</a:t>
            </a:r>
            <a:endParaRPr lang="en-US" sz="1500" dirty="0">
              <a:solidFill>
                <a:srgbClr val="002060"/>
              </a:solidFill>
            </a:endParaRPr>
          </a:p>
        </p:txBody>
      </p:sp>
      <p:pic>
        <p:nvPicPr>
          <p:cNvPr id="4" name="Picture 3"/>
          <p:cNvPicPr>
            <a:picLocks noChangeAspect="1"/>
          </p:cNvPicPr>
          <p:nvPr/>
        </p:nvPicPr>
        <p:blipFill rotWithShape="1">
          <a:blip r:embed="rId3"/>
          <a:srcRect t="17537"/>
          <a:stretch/>
        </p:blipFill>
        <p:spPr>
          <a:xfrm>
            <a:off x="2233390" y="757354"/>
            <a:ext cx="6674741" cy="5094962"/>
          </a:xfrm>
          <a:prstGeom prst="rect">
            <a:avLst/>
          </a:prstGeom>
        </p:spPr>
      </p:pic>
    </p:spTree>
    <p:extLst>
      <p:ext uri="{BB962C8B-B14F-4D97-AF65-F5344CB8AC3E}">
        <p14:creationId xmlns:p14="http://schemas.microsoft.com/office/powerpoint/2010/main" val="1620951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7217" name="Group 7"/>
          <p:cNvGrpSpPr>
            <a:grpSpLocks/>
          </p:cNvGrpSpPr>
          <p:nvPr/>
        </p:nvGrpSpPr>
        <p:grpSpPr bwMode="auto">
          <a:xfrm>
            <a:off x="2789177" y="5902404"/>
            <a:ext cx="7193023" cy="836401"/>
            <a:chOff x="282125" y="5996483"/>
            <a:chExt cx="7319810" cy="539281"/>
          </a:xfrm>
        </p:grpSpPr>
        <p:grpSp>
          <p:nvGrpSpPr>
            <p:cNvPr id="137219" name="Group 8"/>
            <p:cNvGrpSpPr>
              <a:grpSpLocks/>
            </p:cNvGrpSpPr>
            <p:nvPr/>
          </p:nvGrpSpPr>
          <p:grpSpPr bwMode="auto">
            <a:xfrm>
              <a:off x="282125" y="5996483"/>
              <a:ext cx="2424980" cy="539281"/>
              <a:chOff x="282125" y="5996483"/>
              <a:chExt cx="2424980" cy="539281"/>
            </a:xfrm>
          </p:grpSpPr>
          <p:sp>
            <p:nvSpPr>
              <p:cNvPr id="24" name="Rectangle 23"/>
              <p:cNvSpPr>
                <a:spLocks noChangeArrowheads="1"/>
              </p:cNvSpPr>
              <p:nvPr/>
            </p:nvSpPr>
            <p:spPr bwMode="auto">
              <a:xfrm flipV="1">
                <a:off x="290968" y="6067969"/>
                <a:ext cx="163506" cy="149325"/>
              </a:xfrm>
              <a:prstGeom prst="rect">
                <a:avLst/>
              </a:prstGeom>
              <a:solidFill>
                <a:srgbClr val="00206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9" name="TextBox 24"/>
              <p:cNvSpPr txBox="1">
                <a:spLocks noChangeArrowheads="1"/>
              </p:cNvSpPr>
              <p:nvPr/>
            </p:nvSpPr>
            <p:spPr bwMode="auto">
              <a:xfrm>
                <a:off x="441826" y="5996483"/>
                <a:ext cx="2265279"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Teacher-Student </a:t>
                </a:r>
                <a:br>
                  <a:rPr lang="en-US" sz="1200" b="1" dirty="0">
                    <a:solidFill>
                      <a:schemeClr val="tx1">
                        <a:lumMod val="65000"/>
                        <a:lumOff val="35000"/>
                      </a:schemeClr>
                    </a:solidFill>
                  </a:rPr>
                </a:br>
                <a:r>
                  <a:rPr lang="en-US" sz="1200" b="1" dirty="0">
                    <a:solidFill>
                      <a:schemeClr val="tx1">
                        <a:lumMod val="65000"/>
                        <a:lumOff val="35000"/>
                      </a:schemeClr>
                    </a:solidFill>
                  </a:rPr>
                  <a:t>Relations</a:t>
                </a:r>
              </a:p>
            </p:txBody>
          </p:sp>
          <p:sp>
            <p:nvSpPr>
              <p:cNvPr id="26" name="Rectangle 25"/>
              <p:cNvSpPr>
                <a:spLocks noChangeArrowheads="1"/>
              </p:cNvSpPr>
              <p:nvPr/>
            </p:nvSpPr>
            <p:spPr bwMode="auto">
              <a:xfrm flipV="1">
                <a:off x="282125" y="6355177"/>
                <a:ext cx="163505" cy="147737"/>
              </a:xfrm>
              <a:prstGeom prst="rect">
                <a:avLst/>
              </a:prstGeom>
              <a:solidFill>
                <a:srgbClr val="00B05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31" name="TextBox 26"/>
              <p:cNvSpPr txBox="1">
                <a:spLocks noChangeArrowheads="1"/>
              </p:cNvSpPr>
              <p:nvPr/>
            </p:nvSpPr>
            <p:spPr bwMode="auto">
              <a:xfrm>
                <a:off x="441826" y="6357165"/>
                <a:ext cx="2000586"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rgbClr val="FF0000"/>
                    </a:solidFill>
                  </a:rPr>
                  <a:t>Student Relations</a:t>
                </a:r>
              </a:p>
            </p:txBody>
          </p:sp>
        </p:grpSp>
        <p:sp>
          <p:nvSpPr>
            <p:cNvPr id="12" name="Rectangle 11"/>
            <p:cNvSpPr>
              <a:spLocks noChangeArrowheads="1"/>
            </p:cNvSpPr>
            <p:nvPr/>
          </p:nvSpPr>
          <p:spPr bwMode="auto">
            <a:xfrm flipV="1">
              <a:off x="2251441" y="6333718"/>
              <a:ext cx="163506" cy="149326"/>
            </a:xfrm>
            <a:prstGeom prst="rect">
              <a:avLst/>
            </a:prstGeom>
            <a:solidFill>
              <a:srgbClr val="FFDC97"/>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3" name="TextBox 12"/>
            <p:cNvSpPr txBox="1">
              <a:spLocks noChangeArrowheads="1"/>
            </p:cNvSpPr>
            <p:nvPr/>
          </p:nvSpPr>
          <p:spPr bwMode="auto">
            <a:xfrm>
              <a:off x="2477244" y="6314953"/>
              <a:ext cx="2883677"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Clarity of Expectations</a:t>
              </a:r>
            </a:p>
          </p:txBody>
        </p:sp>
        <p:sp>
          <p:nvSpPr>
            <p:cNvPr id="14" name="Rectangle 13"/>
            <p:cNvSpPr>
              <a:spLocks noChangeArrowheads="1"/>
            </p:cNvSpPr>
            <p:nvPr/>
          </p:nvSpPr>
          <p:spPr bwMode="auto">
            <a:xfrm flipV="1">
              <a:off x="2254364" y="6055837"/>
              <a:ext cx="163505" cy="149326"/>
            </a:xfrm>
            <a:prstGeom prst="rect">
              <a:avLst/>
            </a:prstGeom>
            <a:solidFill>
              <a:srgbClr val="FF00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srgbClr val="FF0000"/>
                </a:solidFill>
              </a:endParaRPr>
            </a:p>
          </p:txBody>
        </p:sp>
        <p:sp>
          <p:nvSpPr>
            <p:cNvPr id="15" name="Rectangle 14"/>
            <p:cNvSpPr>
              <a:spLocks noChangeArrowheads="1"/>
            </p:cNvSpPr>
            <p:nvPr/>
          </p:nvSpPr>
          <p:spPr bwMode="auto">
            <a:xfrm flipV="1">
              <a:off x="4514285" y="6323944"/>
              <a:ext cx="163506" cy="149326"/>
            </a:xfrm>
            <a:prstGeom prst="rect">
              <a:avLst/>
            </a:prstGeom>
            <a:solidFill>
              <a:srgbClr val="FFCCF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6" name="TextBox 15"/>
            <p:cNvSpPr txBox="1">
              <a:spLocks noChangeArrowheads="1"/>
            </p:cNvSpPr>
            <p:nvPr/>
          </p:nvSpPr>
          <p:spPr bwMode="auto">
            <a:xfrm>
              <a:off x="2480831" y="6046945"/>
              <a:ext cx="2883677"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endParaRPr lang="en-US" sz="1200" b="1" dirty="0">
                <a:solidFill>
                  <a:prstClr val="black"/>
                </a:solidFill>
              </a:endParaRPr>
            </a:p>
          </p:txBody>
        </p:sp>
        <p:sp>
          <p:nvSpPr>
            <p:cNvPr id="137227" name="TextBox 16"/>
            <p:cNvSpPr txBox="1">
              <a:spLocks noChangeArrowheads="1"/>
            </p:cNvSpPr>
            <p:nvPr/>
          </p:nvSpPr>
          <p:spPr bwMode="auto">
            <a:xfrm>
              <a:off x="4718258" y="6335619"/>
              <a:ext cx="2883677"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Fairness of Rules</a:t>
              </a:r>
            </a:p>
          </p:txBody>
        </p:sp>
      </p:grpSp>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228600" y="101025"/>
            <a:ext cx="8686800" cy="584775"/>
          </a:xfrm>
          <a:prstGeom prst="rect">
            <a:avLst/>
          </a:prstGeom>
          <a:noFill/>
        </p:spPr>
        <p:txBody>
          <a:bodyPr wrap="square" rtlCol="0">
            <a:spAutoFit/>
          </a:bodyPr>
          <a:lstStyle/>
          <a:p>
            <a:pPr algn="ctr"/>
            <a:r>
              <a:rPr lang="en-US" sz="3200" b="1" dirty="0">
                <a:solidFill>
                  <a:srgbClr val="002060"/>
                </a:solidFill>
                <a:latin typeface="+mj-lt"/>
              </a:rPr>
              <a:t>2019 Teacher Survey Results, K-12</a:t>
            </a:r>
          </a:p>
        </p:txBody>
      </p:sp>
      <p:sp>
        <p:nvSpPr>
          <p:cNvPr id="22" name="TextBox 12"/>
          <p:cNvSpPr txBox="1">
            <a:spLocks noChangeArrowheads="1"/>
          </p:cNvSpPr>
          <p:nvPr/>
        </p:nvSpPr>
        <p:spPr bwMode="auto">
          <a:xfrm>
            <a:off x="4938671" y="5844971"/>
            <a:ext cx="28337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rgbClr val="FF0000"/>
                </a:solidFill>
              </a:rPr>
              <a:t>Student Engagement </a:t>
            </a:r>
          </a:p>
          <a:p>
            <a:pPr defTabSz="457200" eaLnBrk="1" fontAlgn="base" hangingPunct="1">
              <a:spcBef>
                <a:spcPct val="0"/>
              </a:spcBef>
              <a:spcAft>
                <a:spcPct val="0"/>
              </a:spcAft>
            </a:pPr>
            <a:r>
              <a:rPr lang="en-US" sz="1200" b="1" dirty="0">
                <a:solidFill>
                  <a:srgbClr val="FF0000"/>
                </a:solidFill>
              </a:rPr>
              <a:t>School-wide</a:t>
            </a:r>
          </a:p>
        </p:txBody>
      </p:sp>
      <p:sp>
        <p:nvSpPr>
          <p:cNvPr id="4" name="TextBox 3"/>
          <p:cNvSpPr txBox="1"/>
          <p:nvPr/>
        </p:nvSpPr>
        <p:spPr>
          <a:xfrm>
            <a:off x="54293" y="885646"/>
            <a:ext cx="1828800" cy="5016758"/>
          </a:xfrm>
          <a:prstGeom prst="rect">
            <a:avLst/>
          </a:prstGeom>
          <a:noFill/>
          <a:ln>
            <a:noFill/>
          </a:ln>
        </p:spPr>
        <p:txBody>
          <a:bodyPr wrap="square" rtlCol="0">
            <a:spAutoFit/>
          </a:bodyPr>
          <a:lstStyle/>
          <a:p>
            <a:r>
              <a:rPr lang="en-US" sz="2000" dirty="0">
                <a:solidFill>
                  <a:srgbClr val="002060"/>
                </a:solidFill>
              </a:rPr>
              <a:t>Similar to students, teachers/staff across grade levels tend to perceive </a:t>
            </a:r>
            <a:r>
              <a:rPr lang="en-US" sz="2000" dirty="0">
                <a:solidFill>
                  <a:srgbClr val="FF0000"/>
                </a:solidFill>
              </a:rPr>
              <a:t>student engagement SW</a:t>
            </a:r>
            <a:r>
              <a:rPr lang="en-US" sz="2000" dirty="0">
                <a:solidFill>
                  <a:schemeClr val="tx2"/>
                </a:solidFill>
              </a:rPr>
              <a:t> </a:t>
            </a:r>
            <a:r>
              <a:rPr lang="en-US" sz="2000" dirty="0">
                <a:solidFill>
                  <a:srgbClr val="002060"/>
                </a:solidFill>
              </a:rPr>
              <a:t>and</a:t>
            </a:r>
            <a:r>
              <a:rPr lang="en-US" sz="2000" dirty="0">
                <a:solidFill>
                  <a:schemeClr val="tx2"/>
                </a:solidFill>
              </a:rPr>
              <a:t> </a:t>
            </a:r>
            <a:r>
              <a:rPr lang="en-US" sz="2000" dirty="0">
                <a:solidFill>
                  <a:srgbClr val="FF0000"/>
                </a:solidFill>
              </a:rPr>
              <a:t>student relations</a:t>
            </a:r>
            <a:r>
              <a:rPr lang="en-US" sz="2000" dirty="0">
                <a:solidFill>
                  <a:schemeClr val="tx2"/>
                </a:solidFill>
              </a:rPr>
              <a:t> </a:t>
            </a:r>
            <a:r>
              <a:rPr lang="en-US" sz="2000" dirty="0">
                <a:solidFill>
                  <a:srgbClr val="002060"/>
                </a:solidFill>
              </a:rPr>
              <a:t>least favorably and </a:t>
            </a:r>
            <a:r>
              <a:rPr lang="en-US" sz="2000" dirty="0">
                <a:solidFill>
                  <a:srgbClr val="0000FF"/>
                </a:solidFill>
              </a:rPr>
              <a:t>teacher-student</a:t>
            </a:r>
            <a:r>
              <a:rPr lang="en-US" sz="2000" dirty="0">
                <a:solidFill>
                  <a:schemeClr val="tx2"/>
                </a:solidFill>
              </a:rPr>
              <a:t> </a:t>
            </a:r>
            <a:r>
              <a:rPr lang="en-US" sz="2000" dirty="0">
                <a:solidFill>
                  <a:srgbClr val="002060"/>
                </a:solidFill>
              </a:rPr>
              <a:t>relations most favorably.</a:t>
            </a:r>
          </a:p>
        </p:txBody>
      </p:sp>
      <p:pic>
        <p:nvPicPr>
          <p:cNvPr id="7" name="Picture 6"/>
          <p:cNvPicPr>
            <a:picLocks noChangeAspect="1"/>
          </p:cNvPicPr>
          <p:nvPr/>
        </p:nvPicPr>
        <p:blipFill rotWithShape="1">
          <a:blip r:embed="rId3"/>
          <a:srcRect t="18567"/>
          <a:stretch/>
        </p:blipFill>
        <p:spPr>
          <a:xfrm>
            <a:off x="1828800" y="899651"/>
            <a:ext cx="7216497" cy="4806650"/>
          </a:xfrm>
          <a:prstGeom prst="rect">
            <a:avLst/>
          </a:prstGeom>
        </p:spPr>
      </p:pic>
    </p:spTree>
    <p:extLst>
      <p:ext uri="{BB962C8B-B14F-4D97-AF65-F5344CB8AC3E}">
        <p14:creationId xmlns:p14="http://schemas.microsoft.com/office/powerpoint/2010/main" val="1396106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9265" name="Group 19"/>
          <p:cNvGrpSpPr>
            <a:grpSpLocks/>
          </p:cNvGrpSpPr>
          <p:nvPr/>
        </p:nvGrpSpPr>
        <p:grpSpPr bwMode="auto">
          <a:xfrm>
            <a:off x="2755118" y="5851255"/>
            <a:ext cx="7303282" cy="778145"/>
            <a:chOff x="6546762" y="6023050"/>
            <a:chExt cx="7303270" cy="485382"/>
          </a:xfrm>
        </p:grpSpPr>
        <p:sp>
          <p:nvSpPr>
            <p:cNvPr id="34" name="Rectangle 33"/>
            <p:cNvSpPr>
              <a:spLocks noChangeArrowheads="1"/>
            </p:cNvSpPr>
            <p:nvPr/>
          </p:nvSpPr>
          <p:spPr bwMode="auto">
            <a:xfrm flipV="1">
              <a:off x="6551524" y="6053188"/>
              <a:ext cx="163513" cy="149096"/>
            </a:xfrm>
            <a:prstGeom prst="rect">
              <a:avLst/>
            </a:prstGeom>
            <a:solidFill>
              <a:srgbClr val="FFE64E"/>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9272" name="TextBox 34"/>
            <p:cNvSpPr txBox="1">
              <a:spLocks noChangeArrowheads="1"/>
            </p:cNvSpPr>
            <p:nvPr/>
          </p:nvSpPr>
          <p:spPr bwMode="auto">
            <a:xfrm>
              <a:off x="6737573" y="6023052"/>
              <a:ext cx="2883677" cy="17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School Safety</a:t>
              </a:r>
            </a:p>
          </p:txBody>
        </p:sp>
        <p:sp>
          <p:nvSpPr>
            <p:cNvPr id="36" name="Rectangle 35"/>
            <p:cNvSpPr>
              <a:spLocks noChangeArrowheads="1"/>
            </p:cNvSpPr>
            <p:nvPr/>
          </p:nvSpPr>
          <p:spPr bwMode="auto">
            <a:xfrm flipV="1">
              <a:off x="6546762" y="6338690"/>
              <a:ext cx="163512" cy="149096"/>
            </a:xfrm>
            <a:prstGeom prst="rect">
              <a:avLst/>
            </a:prstGeom>
            <a:solidFill>
              <a:srgbClr val="7F7F7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37" name="Rectangle 36"/>
            <p:cNvSpPr>
              <a:spLocks noChangeArrowheads="1"/>
            </p:cNvSpPr>
            <p:nvPr/>
          </p:nvSpPr>
          <p:spPr bwMode="auto">
            <a:xfrm flipV="1">
              <a:off x="10802843" y="6053188"/>
              <a:ext cx="163512" cy="150682"/>
            </a:xfrm>
            <a:prstGeom prst="rect">
              <a:avLst/>
            </a:prstGeom>
            <a:solidFill>
              <a:srgbClr val="A634A6"/>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9275" name="TextBox 37"/>
            <p:cNvSpPr txBox="1">
              <a:spLocks noChangeArrowheads="1"/>
            </p:cNvSpPr>
            <p:nvPr/>
          </p:nvSpPr>
          <p:spPr bwMode="auto">
            <a:xfrm>
              <a:off x="6715802" y="6335649"/>
              <a:ext cx="2883677" cy="17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Bullying School-wide</a:t>
              </a:r>
            </a:p>
          </p:txBody>
        </p:sp>
        <p:sp>
          <p:nvSpPr>
            <p:cNvPr id="139276" name="TextBox 38"/>
            <p:cNvSpPr txBox="1">
              <a:spLocks noChangeArrowheads="1"/>
            </p:cNvSpPr>
            <p:nvPr/>
          </p:nvSpPr>
          <p:spPr bwMode="auto">
            <a:xfrm>
              <a:off x="10966355" y="6023050"/>
              <a:ext cx="2883677" cy="17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Total School Climate</a:t>
              </a:r>
            </a:p>
          </p:txBody>
        </p:sp>
      </p:grpSp>
      <p:sp>
        <p:nvSpPr>
          <p:cNvPr id="139267" name="TextBox 44"/>
          <p:cNvSpPr txBox="1">
            <a:spLocks noChangeArrowheads="1"/>
          </p:cNvSpPr>
          <p:nvPr/>
        </p:nvSpPr>
        <p:spPr bwMode="auto">
          <a:xfrm>
            <a:off x="5268912" y="5867400"/>
            <a:ext cx="288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Teacher-Home </a:t>
            </a:r>
          </a:p>
          <a:p>
            <a:pPr defTabSz="457200" eaLnBrk="1" fontAlgn="base" hangingPunct="1">
              <a:spcBef>
                <a:spcPct val="0"/>
              </a:spcBef>
              <a:spcAft>
                <a:spcPct val="0"/>
              </a:spcAft>
            </a:pPr>
            <a:r>
              <a:rPr lang="en-US" sz="1200" b="1" dirty="0">
                <a:solidFill>
                  <a:schemeClr val="tx1">
                    <a:lumMod val="65000"/>
                    <a:lumOff val="35000"/>
                  </a:schemeClr>
                </a:solidFill>
              </a:rPr>
              <a:t>Communication</a:t>
            </a:r>
          </a:p>
        </p:txBody>
      </p:sp>
      <p:sp>
        <p:nvSpPr>
          <p:cNvPr id="139269" name="TextBox 46"/>
          <p:cNvSpPr txBox="1">
            <a:spLocks noChangeArrowheads="1"/>
          </p:cNvSpPr>
          <p:nvPr/>
        </p:nvSpPr>
        <p:spPr bwMode="auto">
          <a:xfrm>
            <a:off x="5270500" y="6368543"/>
            <a:ext cx="2882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Staff Relations</a:t>
            </a:r>
          </a:p>
        </p:txBody>
      </p:sp>
      <p:sp>
        <p:nvSpPr>
          <p:cNvPr id="15" name="Rectangle 14"/>
          <p:cNvSpPr>
            <a:spLocks noChangeArrowheads="1"/>
          </p:cNvSpPr>
          <p:nvPr/>
        </p:nvSpPr>
        <p:spPr bwMode="auto">
          <a:xfrm flipV="1">
            <a:off x="5094288" y="5915713"/>
            <a:ext cx="163512" cy="239025"/>
          </a:xfrm>
          <a:prstGeom prst="rect">
            <a:avLst/>
          </a:prstGeom>
          <a:solidFill>
            <a:srgbClr val="3399F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6" name="Rectangle 15"/>
          <p:cNvSpPr>
            <a:spLocks noChangeArrowheads="1"/>
          </p:cNvSpPr>
          <p:nvPr/>
        </p:nvSpPr>
        <p:spPr bwMode="auto">
          <a:xfrm flipV="1">
            <a:off x="5105400" y="6400800"/>
            <a:ext cx="163512" cy="239025"/>
          </a:xfrm>
          <a:prstGeom prst="rect">
            <a:avLst/>
          </a:prstGeom>
          <a:solidFill>
            <a:schemeClr val="accent6"/>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781161" y="122888"/>
            <a:ext cx="8523272" cy="584775"/>
          </a:xfrm>
          <a:prstGeom prst="rect">
            <a:avLst/>
          </a:prstGeom>
          <a:noFill/>
        </p:spPr>
        <p:txBody>
          <a:bodyPr wrap="square" rtlCol="0">
            <a:spAutoFit/>
          </a:bodyPr>
          <a:lstStyle/>
          <a:p>
            <a:pPr algn="ctr"/>
            <a:r>
              <a:rPr lang="en-US" sz="3200" b="1" dirty="0">
                <a:solidFill>
                  <a:srgbClr val="002060"/>
                </a:solidFill>
                <a:latin typeface="+mj-lt"/>
              </a:rPr>
              <a:t>2019 Teacher Survey Results, K-12</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0" y="1695614"/>
            <a:ext cx="1562323" cy="3170099"/>
          </a:xfrm>
          <a:prstGeom prst="rect">
            <a:avLst/>
          </a:prstGeom>
          <a:noFill/>
          <a:ln>
            <a:noFill/>
          </a:ln>
        </p:spPr>
        <p:txBody>
          <a:bodyPr wrap="square" rtlCol="0">
            <a:spAutoFit/>
          </a:bodyPr>
          <a:lstStyle/>
          <a:p>
            <a:r>
              <a:rPr lang="en-US" sz="2000" dirty="0">
                <a:solidFill>
                  <a:srgbClr val="002060"/>
                </a:solidFill>
                <a:latin typeface="+mj-lt"/>
              </a:rPr>
              <a:t>Also similar to students, </a:t>
            </a:r>
            <a:r>
              <a:rPr lang="en-US" sz="2000" dirty="0">
                <a:solidFill>
                  <a:srgbClr val="FF0000"/>
                </a:solidFill>
                <a:latin typeface="+mj-lt"/>
              </a:rPr>
              <a:t>Bullying SW </a:t>
            </a:r>
            <a:r>
              <a:rPr lang="en-US" sz="2000" dirty="0">
                <a:solidFill>
                  <a:srgbClr val="002060"/>
                </a:solidFill>
                <a:latin typeface="+mj-lt"/>
              </a:rPr>
              <a:t>tends to be viewed least favorably by middle school teachers/ staff</a:t>
            </a:r>
          </a:p>
        </p:txBody>
      </p:sp>
      <p:pic>
        <p:nvPicPr>
          <p:cNvPr id="8" name="Picture 7"/>
          <p:cNvPicPr>
            <a:picLocks noChangeAspect="1"/>
          </p:cNvPicPr>
          <p:nvPr/>
        </p:nvPicPr>
        <p:blipFill rotWithShape="1">
          <a:blip r:embed="rId3"/>
          <a:srcRect t="14308"/>
          <a:stretch/>
        </p:blipFill>
        <p:spPr>
          <a:xfrm>
            <a:off x="1562323" y="1008123"/>
            <a:ext cx="7413178" cy="4835059"/>
          </a:xfrm>
          <a:prstGeom prst="rect">
            <a:avLst/>
          </a:prstGeom>
        </p:spPr>
      </p:pic>
    </p:spTree>
    <p:extLst>
      <p:ext uri="{BB962C8B-B14F-4D97-AF65-F5344CB8AC3E}">
        <p14:creationId xmlns:p14="http://schemas.microsoft.com/office/powerpoint/2010/main" val="214819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78108"/>
          </a:xfrm>
        </p:spPr>
        <p:txBody>
          <a:bodyPr/>
          <a:lstStyle/>
          <a:p>
            <a:r>
              <a:rPr lang="en-US" b="1" dirty="0" smtClean="0"/>
              <a:t>Join Us on </a:t>
            </a:r>
            <a:r>
              <a:rPr lang="en-US" b="1" dirty="0" err="1" smtClean="0"/>
              <a:t>Padlet</a:t>
            </a:r>
            <a:endParaRPr lang="en-US" b="1" dirty="0"/>
          </a:p>
        </p:txBody>
      </p:sp>
      <p:sp>
        <p:nvSpPr>
          <p:cNvPr id="5" name="Content Placeholder 4"/>
          <p:cNvSpPr>
            <a:spLocks noGrp="1"/>
          </p:cNvSpPr>
          <p:nvPr>
            <p:ph sz="half" idx="1"/>
          </p:nvPr>
        </p:nvSpPr>
        <p:spPr>
          <a:xfrm>
            <a:off x="1028700" y="1753850"/>
            <a:ext cx="4412730" cy="3948660"/>
          </a:xfrm>
        </p:spPr>
        <p:txBody>
          <a:bodyPr>
            <a:normAutofit/>
          </a:bodyPr>
          <a:lstStyle/>
          <a:p>
            <a:r>
              <a:rPr lang="en-US" sz="2800" b="1" i="1" dirty="0" smtClean="0"/>
              <a:t>How </a:t>
            </a:r>
            <a:r>
              <a:rPr lang="en-US" sz="2800" b="1" i="1" dirty="0"/>
              <a:t>to use </a:t>
            </a:r>
            <a:r>
              <a:rPr lang="en-US" sz="2800" b="1" i="1" dirty="0" err="1"/>
              <a:t>Padlet</a:t>
            </a:r>
            <a:r>
              <a:rPr lang="en-US" sz="2800" b="1" i="1" dirty="0"/>
              <a:t>:</a:t>
            </a:r>
            <a:r>
              <a:rPr lang="en-US" sz="2800" dirty="0"/>
              <a:t>  L</a:t>
            </a:r>
            <a:r>
              <a:rPr lang="en-US" sz="2800" dirty="0" smtClean="0"/>
              <a:t>og in </a:t>
            </a:r>
            <a:r>
              <a:rPr lang="en-US" sz="2800" dirty="0"/>
              <a:t>using the QR code or provided link.  You can post from your computer or smart phone.  Posts will be displayed in the order they are received</a:t>
            </a:r>
            <a:r>
              <a:rPr lang="en-US" sz="2800" dirty="0" smtClean="0"/>
              <a:t>.</a:t>
            </a:r>
          </a:p>
          <a:p>
            <a:endParaRPr lang="en-US" sz="2600" dirty="0"/>
          </a:p>
          <a:p>
            <a:pPr marL="0" indent="0">
              <a:buNone/>
            </a:pPr>
            <a:endParaRPr lang="en-US"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00493" y="2188564"/>
            <a:ext cx="2993801" cy="2794544"/>
          </a:xfrm>
          <a:prstGeom prst="rect">
            <a:avLst/>
          </a:prstGeom>
          <a:noFill/>
        </p:spPr>
      </p:pic>
      <p:sp>
        <p:nvSpPr>
          <p:cNvPr id="8" name="Text Box 25"/>
          <p:cNvSpPr txBox="1">
            <a:spLocks noChangeArrowheads="1"/>
          </p:cNvSpPr>
          <p:nvPr/>
        </p:nvSpPr>
        <p:spPr bwMode="auto">
          <a:xfrm>
            <a:off x="659569" y="5711252"/>
            <a:ext cx="8379501" cy="5696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3200" b="1" dirty="0">
                <a:effectLst/>
                <a:latin typeface="Calibri"/>
                <a:ea typeface="Calibri"/>
                <a:cs typeface="Times New Roman"/>
              </a:rPr>
              <a:t>https://</a:t>
            </a:r>
            <a:r>
              <a:rPr lang="en-US" sz="3600" b="1" dirty="0">
                <a:effectLst/>
                <a:latin typeface="Calibri"/>
                <a:ea typeface="Calibri"/>
                <a:cs typeface="Times New Roman"/>
              </a:rPr>
              <a:t>padlet.com/robertsn2/oi4g8ec9dh48</a:t>
            </a:r>
            <a:endParaRPr lang="en-US" sz="2800" dirty="0">
              <a:effectLst/>
              <a:latin typeface="Calibri"/>
              <a:ea typeface="Calibri"/>
              <a:cs typeface="Times New Roman"/>
            </a:endParaRPr>
          </a:p>
          <a:p>
            <a:pPr marL="0" marR="0">
              <a:lnSpc>
                <a:spcPct val="107000"/>
              </a:lnSpc>
              <a:spcBef>
                <a:spcPts val="0"/>
              </a:spcBef>
              <a:spcAft>
                <a:spcPts val="800"/>
              </a:spcAft>
            </a:pPr>
            <a:r>
              <a:rPr lang="en-US" sz="1100" dirty="0">
                <a:effectLst/>
                <a:latin typeface="Calibri"/>
                <a:ea typeface="Calibri"/>
                <a:cs typeface="Times New Roman"/>
              </a:rPr>
              <a:t> </a:t>
            </a:r>
          </a:p>
        </p:txBody>
      </p:sp>
    </p:spTree>
    <p:extLst>
      <p:ext uri="{BB962C8B-B14F-4D97-AF65-F5344CB8AC3E}">
        <p14:creationId xmlns:p14="http://schemas.microsoft.com/office/powerpoint/2010/main" val="34316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7217" name="Group 7"/>
          <p:cNvGrpSpPr>
            <a:grpSpLocks/>
          </p:cNvGrpSpPr>
          <p:nvPr/>
        </p:nvGrpSpPr>
        <p:grpSpPr bwMode="auto">
          <a:xfrm>
            <a:off x="1055687" y="5943601"/>
            <a:ext cx="5508627" cy="3815577"/>
            <a:chOff x="-2017508" y="5402293"/>
            <a:chExt cx="5508377" cy="2460146"/>
          </a:xfrm>
        </p:grpSpPr>
        <p:grpSp>
          <p:nvGrpSpPr>
            <p:cNvPr id="137219" name="Group 8"/>
            <p:cNvGrpSpPr>
              <a:grpSpLocks/>
            </p:cNvGrpSpPr>
            <p:nvPr/>
          </p:nvGrpSpPr>
          <p:grpSpPr bwMode="auto">
            <a:xfrm>
              <a:off x="-1833386" y="5406911"/>
              <a:ext cx="5324255" cy="538701"/>
              <a:chOff x="-1833386" y="5406911"/>
              <a:chExt cx="5324255" cy="538701"/>
            </a:xfrm>
          </p:grpSpPr>
          <p:sp>
            <p:nvSpPr>
              <p:cNvPr id="24" name="Rectangle 23"/>
              <p:cNvSpPr>
                <a:spLocks noChangeArrowheads="1"/>
              </p:cNvSpPr>
              <p:nvPr/>
            </p:nvSpPr>
            <p:spPr bwMode="auto">
              <a:xfrm flipV="1">
                <a:off x="3327363" y="5416929"/>
                <a:ext cx="163506" cy="149325"/>
              </a:xfrm>
              <a:prstGeom prst="rect">
                <a:avLst/>
              </a:prstGeom>
              <a:solidFill>
                <a:srgbClr val="0070C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9" name="TextBox 24"/>
              <p:cNvSpPr txBox="1">
                <a:spLocks noChangeArrowheads="1"/>
              </p:cNvSpPr>
              <p:nvPr/>
            </p:nvSpPr>
            <p:spPr bwMode="auto">
              <a:xfrm>
                <a:off x="-1833386" y="5647947"/>
                <a:ext cx="2265279"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Teacher-Student </a:t>
                </a:r>
                <a:br>
                  <a:rPr lang="en-US" sz="1200" b="1" dirty="0">
                    <a:solidFill>
                      <a:schemeClr val="tx1">
                        <a:lumMod val="65000"/>
                        <a:lumOff val="35000"/>
                      </a:schemeClr>
                    </a:solidFill>
                  </a:rPr>
                </a:br>
                <a:r>
                  <a:rPr lang="en-US" sz="1200" b="1" dirty="0">
                    <a:solidFill>
                      <a:schemeClr val="tx1">
                        <a:lumMod val="65000"/>
                        <a:lumOff val="35000"/>
                      </a:schemeClr>
                    </a:solidFill>
                  </a:rPr>
                  <a:t>Relations</a:t>
                </a:r>
              </a:p>
            </p:txBody>
          </p:sp>
          <p:sp>
            <p:nvSpPr>
              <p:cNvPr id="26" name="Rectangle 25"/>
              <p:cNvSpPr>
                <a:spLocks noChangeArrowheads="1"/>
              </p:cNvSpPr>
              <p:nvPr/>
            </p:nvSpPr>
            <p:spPr bwMode="auto">
              <a:xfrm flipV="1">
                <a:off x="1716123" y="5406911"/>
                <a:ext cx="163505" cy="147737"/>
              </a:xfrm>
              <a:prstGeom prst="rect">
                <a:avLst/>
              </a:prstGeom>
              <a:solidFill>
                <a:srgbClr val="00B05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31" name="TextBox 26"/>
              <p:cNvSpPr txBox="1">
                <a:spLocks noChangeArrowheads="1"/>
              </p:cNvSpPr>
              <p:nvPr/>
            </p:nvSpPr>
            <p:spPr bwMode="auto">
              <a:xfrm>
                <a:off x="-177680" y="5663048"/>
                <a:ext cx="2000586"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rgbClr val="FF0000"/>
                    </a:solidFill>
                  </a:rPr>
                  <a:t>Student Relations</a:t>
                </a:r>
              </a:p>
            </p:txBody>
          </p:sp>
        </p:grpSp>
        <p:sp>
          <p:nvSpPr>
            <p:cNvPr id="10" name="Rectangle 9"/>
            <p:cNvSpPr>
              <a:spLocks noChangeArrowheads="1"/>
            </p:cNvSpPr>
            <p:nvPr/>
          </p:nvSpPr>
          <p:spPr bwMode="auto">
            <a:xfrm flipV="1">
              <a:off x="-2017508" y="5697078"/>
              <a:ext cx="163506" cy="149326"/>
            </a:xfrm>
            <a:prstGeom prst="rect">
              <a:avLst/>
            </a:prstGeom>
            <a:solidFill>
              <a:srgbClr val="FF00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2" name="Rectangle 11"/>
            <p:cNvSpPr>
              <a:spLocks noChangeArrowheads="1"/>
            </p:cNvSpPr>
            <p:nvPr/>
          </p:nvSpPr>
          <p:spPr bwMode="auto">
            <a:xfrm flipV="1">
              <a:off x="-341186" y="5699762"/>
              <a:ext cx="163506" cy="149326"/>
            </a:xfrm>
            <a:prstGeom prst="rect">
              <a:avLst/>
            </a:prstGeom>
            <a:solidFill>
              <a:srgbClr val="C4BD97"/>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6" name="TextBox 15"/>
            <p:cNvSpPr txBox="1">
              <a:spLocks noChangeArrowheads="1"/>
            </p:cNvSpPr>
            <p:nvPr/>
          </p:nvSpPr>
          <p:spPr bwMode="auto">
            <a:xfrm>
              <a:off x="-228586" y="5402293"/>
              <a:ext cx="1879623" cy="1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Clarity of Expectations</a:t>
              </a:r>
            </a:p>
          </p:txBody>
        </p:sp>
        <p:sp>
          <p:nvSpPr>
            <p:cNvPr id="137227" name="TextBox 16"/>
            <p:cNvSpPr txBox="1">
              <a:spLocks noChangeArrowheads="1"/>
            </p:cNvSpPr>
            <p:nvPr/>
          </p:nvSpPr>
          <p:spPr bwMode="auto">
            <a:xfrm>
              <a:off x="433836" y="7585440"/>
              <a:ext cx="2883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prstClr val="black"/>
                  </a:solidFill>
                </a:rPr>
                <a:t>Fairness of Rules</a:t>
              </a:r>
            </a:p>
          </p:txBody>
        </p:sp>
      </p:grpSp>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20" name="Rectangle 19"/>
          <p:cNvSpPr>
            <a:spLocks noChangeArrowheads="1"/>
          </p:cNvSpPr>
          <p:nvPr/>
        </p:nvSpPr>
        <p:spPr bwMode="auto">
          <a:xfrm flipV="1">
            <a:off x="2732088" y="5943600"/>
            <a:ext cx="163512" cy="229134"/>
          </a:xfrm>
          <a:prstGeom prst="rect">
            <a:avLst/>
          </a:prstGeom>
          <a:solidFill>
            <a:schemeClr val="accent6"/>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1" name="Rectangle 20"/>
          <p:cNvSpPr>
            <a:spLocks noChangeArrowheads="1"/>
          </p:cNvSpPr>
          <p:nvPr/>
        </p:nvSpPr>
        <p:spPr bwMode="auto">
          <a:xfrm flipV="1">
            <a:off x="4789488" y="6406193"/>
            <a:ext cx="163512" cy="229134"/>
          </a:xfrm>
          <a:prstGeom prst="rect">
            <a:avLst/>
          </a:prstGeom>
          <a:solidFill>
            <a:schemeClr val="bg1">
              <a:lumMod val="65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2" name="TextBox 15"/>
          <p:cNvSpPr txBox="1">
            <a:spLocks noChangeArrowheads="1"/>
          </p:cNvSpPr>
          <p:nvPr/>
        </p:nvSpPr>
        <p:spPr bwMode="auto">
          <a:xfrm>
            <a:off x="4920693" y="6404961"/>
            <a:ext cx="1556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Fairness of Rules</a:t>
            </a:r>
          </a:p>
        </p:txBody>
      </p:sp>
      <p:sp>
        <p:nvSpPr>
          <p:cNvPr id="23" name="TextBox 15"/>
          <p:cNvSpPr txBox="1">
            <a:spLocks noChangeArrowheads="1"/>
          </p:cNvSpPr>
          <p:nvPr/>
        </p:nvSpPr>
        <p:spPr bwMode="auto">
          <a:xfrm>
            <a:off x="4953001" y="5895201"/>
            <a:ext cx="1323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School Safety</a:t>
            </a:r>
          </a:p>
        </p:txBody>
      </p:sp>
      <p:sp>
        <p:nvSpPr>
          <p:cNvPr id="27" name="Rectangle 26"/>
          <p:cNvSpPr>
            <a:spLocks noChangeArrowheads="1"/>
          </p:cNvSpPr>
          <p:nvPr/>
        </p:nvSpPr>
        <p:spPr bwMode="auto">
          <a:xfrm flipV="1">
            <a:off x="6389688" y="6390321"/>
            <a:ext cx="163512" cy="229134"/>
          </a:xfrm>
          <a:prstGeom prst="rect">
            <a:avLst/>
          </a:prstGeom>
          <a:solidFill>
            <a:srgbClr val="FFFF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8" name="TextBox 15"/>
          <p:cNvSpPr txBox="1">
            <a:spLocks noChangeArrowheads="1"/>
          </p:cNvSpPr>
          <p:nvPr/>
        </p:nvSpPr>
        <p:spPr bwMode="auto">
          <a:xfrm>
            <a:off x="6534866" y="6383492"/>
            <a:ext cx="24567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Teacher-Home Communication</a:t>
            </a:r>
          </a:p>
        </p:txBody>
      </p:sp>
      <p:sp>
        <p:nvSpPr>
          <p:cNvPr id="29" name="TextBox 15"/>
          <p:cNvSpPr txBox="1">
            <a:spLocks noChangeArrowheads="1"/>
          </p:cNvSpPr>
          <p:nvPr/>
        </p:nvSpPr>
        <p:spPr bwMode="auto">
          <a:xfrm>
            <a:off x="6553200" y="5943600"/>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a:solidFill>
                  <a:schemeClr val="tx1">
                    <a:lumMod val="65000"/>
                    <a:lumOff val="35000"/>
                  </a:schemeClr>
                </a:solidFill>
              </a:rPr>
              <a:t>Total School Climate</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5" name="TextBox 4"/>
          <p:cNvSpPr txBox="1"/>
          <p:nvPr/>
        </p:nvSpPr>
        <p:spPr>
          <a:xfrm>
            <a:off x="527851" y="85223"/>
            <a:ext cx="8523272" cy="584775"/>
          </a:xfrm>
          <a:prstGeom prst="rect">
            <a:avLst/>
          </a:prstGeom>
          <a:noFill/>
        </p:spPr>
        <p:txBody>
          <a:bodyPr wrap="square" rtlCol="0">
            <a:spAutoFit/>
          </a:bodyPr>
          <a:lstStyle/>
          <a:p>
            <a:pPr algn="ctr"/>
            <a:r>
              <a:rPr lang="en-US" sz="3200" b="1" dirty="0">
                <a:solidFill>
                  <a:srgbClr val="002060"/>
                </a:solidFill>
                <a:latin typeface="+mj-lt"/>
              </a:rPr>
              <a:t>Grade Level Differences: Home Survey 2018-19</a:t>
            </a:r>
          </a:p>
        </p:txBody>
      </p:sp>
      <p:sp>
        <p:nvSpPr>
          <p:cNvPr id="25" name="TextBox 24"/>
          <p:cNvSpPr txBox="1"/>
          <p:nvPr/>
        </p:nvSpPr>
        <p:spPr>
          <a:xfrm>
            <a:off x="70643" y="972152"/>
            <a:ext cx="2133600" cy="1938992"/>
          </a:xfrm>
          <a:prstGeom prst="rect">
            <a:avLst/>
          </a:prstGeom>
          <a:noFill/>
          <a:ln>
            <a:noFill/>
          </a:ln>
        </p:spPr>
        <p:txBody>
          <a:bodyPr wrap="square" rtlCol="0">
            <a:spAutoFit/>
          </a:bodyPr>
          <a:lstStyle/>
          <a:p>
            <a:r>
              <a:rPr lang="en-US" sz="2000" dirty="0">
                <a:solidFill>
                  <a:srgbClr val="002060"/>
                </a:solidFill>
                <a:latin typeface="+mj-lt"/>
              </a:rPr>
              <a:t>Home data also reveals that </a:t>
            </a:r>
            <a:r>
              <a:rPr lang="en-US" sz="2000" dirty="0">
                <a:solidFill>
                  <a:srgbClr val="FF0000"/>
                </a:solidFill>
                <a:latin typeface="+mj-lt"/>
              </a:rPr>
              <a:t>student relations </a:t>
            </a:r>
            <a:r>
              <a:rPr lang="en-US" sz="2000" dirty="0">
                <a:solidFill>
                  <a:srgbClr val="002060"/>
                </a:solidFill>
                <a:latin typeface="+mj-lt"/>
              </a:rPr>
              <a:t>is viewed least favorably across grade levels</a:t>
            </a:r>
            <a:endParaRPr lang="en-US" sz="2000" dirty="0">
              <a:solidFill>
                <a:schemeClr val="tx1">
                  <a:lumMod val="65000"/>
                  <a:lumOff val="35000"/>
                </a:schemeClr>
              </a:solidFill>
              <a:latin typeface="+mj-lt"/>
            </a:endParaRPr>
          </a:p>
        </p:txBody>
      </p:sp>
      <p:pic>
        <p:nvPicPr>
          <p:cNvPr id="7" name="Picture 6"/>
          <p:cNvPicPr>
            <a:picLocks noChangeAspect="1"/>
          </p:cNvPicPr>
          <p:nvPr/>
        </p:nvPicPr>
        <p:blipFill rotWithShape="1">
          <a:blip r:embed="rId3"/>
          <a:srcRect l="-351" t="13738" r="351" b="-2840"/>
          <a:stretch/>
        </p:blipFill>
        <p:spPr>
          <a:xfrm>
            <a:off x="2071759" y="721998"/>
            <a:ext cx="6631606" cy="5237726"/>
          </a:xfrm>
          <a:prstGeom prst="rect">
            <a:avLst/>
          </a:prstGeom>
        </p:spPr>
      </p:pic>
      <p:sp>
        <p:nvSpPr>
          <p:cNvPr id="6" name="Rectangle 5"/>
          <p:cNvSpPr/>
          <p:nvPr/>
        </p:nvSpPr>
        <p:spPr>
          <a:xfrm>
            <a:off x="70643" y="3161298"/>
            <a:ext cx="2071759" cy="1938992"/>
          </a:xfrm>
          <a:prstGeom prst="rect">
            <a:avLst/>
          </a:prstGeom>
        </p:spPr>
        <p:txBody>
          <a:bodyPr wrap="square">
            <a:spAutoFit/>
          </a:bodyPr>
          <a:lstStyle/>
          <a:p>
            <a:r>
              <a:rPr lang="en-US" sz="2000" dirty="0">
                <a:solidFill>
                  <a:srgbClr val="0000FF"/>
                </a:solidFill>
                <a:latin typeface="+mj-lt"/>
              </a:rPr>
              <a:t>Clarity of expectations </a:t>
            </a:r>
            <a:r>
              <a:rPr lang="en-US" sz="2000" dirty="0">
                <a:solidFill>
                  <a:srgbClr val="002060"/>
                </a:solidFill>
                <a:latin typeface="+mj-lt"/>
              </a:rPr>
              <a:t>tends to be viewed most favorably across grade levels</a:t>
            </a:r>
          </a:p>
        </p:txBody>
      </p:sp>
    </p:spTree>
    <p:extLst>
      <p:ext uri="{BB962C8B-B14F-4D97-AF65-F5344CB8AC3E}">
        <p14:creationId xmlns:p14="http://schemas.microsoft.com/office/powerpoint/2010/main" val="3642411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6" y="685800"/>
            <a:ext cx="7200900" cy="1485900"/>
          </a:xfrm>
        </p:spPr>
        <p:txBody>
          <a:bodyPr>
            <a:normAutofit fontScale="90000"/>
          </a:bodyPr>
          <a:lstStyle/>
          <a:p>
            <a:pPr algn="ctr"/>
            <a:r>
              <a:rPr lang="en-US" b="1" dirty="0"/>
              <a:t>Summary: School Climate Scale</a:t>
            </a:r>
            <a:br>
              <a:rPr lang="en-US" b="1" dirty="0"/>
            </a:br>
            <a:r>
              <a:rPr lang="en-US" b="1" dirty="0">
                <a:solidFill>
                  <a:schemeClr val="accent2"/>
                </a:solidFill>
              </a:rPr>
              <a:t>Notable Trends</a:t>
            </a:r>
          </a:p>
        </p:txBody>
      </p:sp>
      <p:sp>
        <p:nvSpPr>
          <p:cNvPr id="3" name="Content Placeholder 2"/>
          <p:cNvSpPr>
            <a:spLocks noGrp="1"/>
          </p:cNvSpPr>
          <p:nvPr>
            <p:ph idx="1"/>
          </p:nvPr>
        </p:nvSpPr>
        <p:spPr>
          <a:xfrm>
            <a:off x="1114424" y="2503713"/>
            <a:ext cx="7400925" cy="4066903"/>
          </a:xfrm>
        </p:spPr>
        <p:txBody>
          <a:bodyPr>
            <a:normAutofit/>
          </a:bodyPr>
          <a:lstStyle/>
          <a:p>
            <a:r>
              <a:rPr lang="en-US" dirty="0">
                <a:solidFill>
                  <a:srgbClr val="FF0000"/>
                </a:solidFill>
              </a:rPr>
              <a:t>Student-student relationships </a:t>
            </a:r>
            <a:r>
              <a:rPr lang="en-US" dirty="0"/>
              <a:t>scores tend to be low across students, teachers/staff, and families across grade levels</a:t>
            </a:r>
          </a:p>
          <a:p>
            <a:r>
              <a:rPr lang="en-US" dirty="0">
                <a:solidFill>
                  <a:srgbClr val="FF0000"/>
                </a:solidFill>
              </a:rPr>
              <a:t>Student engagement </a:t>
            </a:r>
            <a:r>
              <a:rPr lang="en-US" dirty="0" err="1">
                <a:solidFill>
                  <a:srgbClr val="FF0000"/>
                </a:solidFill>
              </a:rPr>
              <a:t>schoolwide</a:t>
            </a:r>
            <a:r>
              <a:rPr lang="en-US" dirty="0">
                <a:solidFill>
                  <a:srgbClr val="FF0000"/>
                </a:solidFill>
              </a:rPr>
              <a:t> </a:t>
            </a:r>
            <a:r>
              <a:rPr lang="en-US" dirty="0"/>
              <a:t>is also perceived less favorably across students and teachers/staff across grade levels </a:t>
            </a:r>
          </a:p>
          <a:p>
            <a:r>
              <a:rPr lang="en-US" dirty="0">
                <a:solidFill>
                  <a:srgbClr val="FF0000"/>
                </a:solidFill>
              </a:rPr>
              <a:t>Bullying </a:t>
            </a:r>
            <a:r>
              <a:rPr lang="en-US" dirty="0" err="1">
                <a:solidFill>
                  <a:srgbClr val="FF0000"/>
                </a:solidFill>
              </a:rPr>
              <a:t>schoolwide</a:t>
            </a:r>
            <a:r>
              <a:rPr lang="en-US" dirty="0">
                <a:solidFill>
                  <a:srgbClr val="FF0000"/>
                </a:solidFill>
              </a:rPr>
              <a:t> </a:t>
            </a:r>
            <a:r>
              <a:rPr lang="en-US" dirty="0"/>
              <a:t>is seen as a problem by students and teachers/staff, particularly in </a:t>
            </a:r>
            <a:r>
              <a:rPr lang="en-US" b="1" dirty="0"/>
              <a:t>middle schools</a:t>
            </a:r>
          </a:p>
          <a:p>
            <a:r>
              <a:rPr lang="en-US" dirty="0">
                <a:solidFill>
                  <a:srgbClr val="0000FF"/>
                </a:solidFill>
              </a:rPr>
              <a:t>Teacher-student relationships </a:t>
            </a:r>
            <a:r>
              <a:rPr lang="en-US" dirty="0"/>
              <a:t>and </a:t>
            </a:r>
            <a:r>
              <a:rPr lang="en-US" dirty="0">
                <a:solidFill>
                  <a:srgbClr val="0000FF"/>
                </a:solidFill>
              </a:rPr>
              <a:t>clarity of expectations</a:t>
            </a:r>
            <a:r>
              <a:rPr lang="en-US" dirty="0"/>
              <a:t> tend to be viewed most favorably across populations and grade levels</a:t>
            </a:r>
          </a:p>
        </p:txBody>
      </p:sp>
    </p:spTree>
    <p:extLst>
      <p:ext uri="{BB962C8B-B14F-4D97-AF65-F5344CB8AC3E}">
        <p14:creationId xmlns:p14="http://schemas.microsoft.com/office/powerpoint/2010/main" val="2132802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6345" y="2676728"/>
            <a:ext cx="6270922" cy="2098226"/>
          </a:xfrm>
        </p:spPr>
        <p:txBody>
          <a:bodyPr/>
          <a:lstStyle/>
          <a:p>
            <a:pPr algn="ctr"/>
            <a:r>
              <a:rPr lang="en-US" b="1" dirty="0">
                <a:solidFill>
                  <a:schemeClr val="accent5">
                    <a:lumMod val="50000"/>
                  </a:schemeClr>
                </a:solidFill>
              </a:rPr>
              <a:t>Student Engagement </a:t>
            </a:r>
            <a:r>
              <a:rPr lang="en-US" b="1" dirty="0" smtClean="0">
                <a:solidFill>
                  <a:schemeClr val="accent5">
                    <a:lumMod val="50000"/>
                  </a:schemeClr>
                </a:solidFill>
              </a:rPr>
              <a:t>Scale</a:t>
            </a:r>
            <a:br>
              <a:rPr lang="en-US" b="1" dirty="0" smtClean="0">
                <a:solidFill>
                  <a:schemeClr val="accent5">
                    <a:lumMod val="50000"/>
                  </a:schemeClr>
                </a:solidFill>
              </a:rPr>
            </a:br>
            <a:r>
              <a:rPr lang="en-US" b="1" i="1" dirty="0" smtClean="0">
                <a:solidFill>
                  <a:schemeClr val="accent2"/>
                </a:solidFill>
              </a:rPr>
              <a:t>NOTABLE TRENDS</a:t>
            </a:r>
            <a:endParaRPr lang="en-US" b="1" i="1" dirty="0">
              <a:solidFill>
                <a:schemeClr val="accent2"/>
              </a:solidFill>
            </a:endParaRPr>
          </a:p>
        </p:txBody>
      </p:sp>
      <p:sp>
        <p:nvSpPr>
          <p:cNvPr id="5" name="Text Placeholder 4"/>
          <p:cNvSpPr>
            <a:spLocks noGrp="1"/>
          </p:cNvSpPr>
          <p:nvPr>
            <p:ph type="subTitle" idx="1"/>
          </p:nvPr>
        </p:nvSpPr>
        <p:spPr>
          <a:xfrm>
            <a:off x="2009929" y="5027434"/>
            <a:ext cx="5123755" cy="1086237"/>
          </a:xfrm>
        </p:spPr>
        <p:txBody>
          <a:bodyPr/>
          <a:lstStyle/>
          <a:p>
            <a:pPr algn="ctr"/>
            <a:r>
              <a:rPr lang="en-US" dirty="0">
                <a:solidFill>
                  <a:schemeClr val="accent5">
                    <a:lumMod val="50000"/>
                  </a:schemeClr>
                </a:solidFill>
              </a:rPr>
              <a:t>Student and Home Survey Trends</a:t>
            </a:r>
          </a:p>
        </p:txBody>
      </p:sp>
    </p:spTree>
    <p:extLst>
      <p:ext uri="{BB962C8B-B14F-4D97-AF65-F5344CB8AC3E}">
        <p14:creationId xmlns:p14="http://schemas.microsoft.com/office/powerpoint/2010/main" val="3745238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6554" y="112744"/>
            <a:ext cx="8523272" cy="1077218"/>
          </a:xfrm>
          <a:prstGeom prst="rect">
            <a:avLst/>
          </a:prstGeom>
          <a:noFill/>
        </p:spPr>
        <p:txBody>
          <a:bodyPr wrap="square" rtlCol="0">
            <a:spAutoFit/>
          </a:bodyPr>
          <a:lstStyle/>
          <a:p>
            <a:pPr algn="ctr"/>
            <a:r>
              <a:rPr lang="en-US" sz="3200" b="1" dirty="0">
                <a:solidFill>
                  <a:schemeClr val="accent5">
                    <a:lumMod val="50000"/>
                  </a:schemeClr>
                </a:solidFill>
                <a:latin typeface="+mj-lt"/>
              </a:rPr>
              <a:t>Student Engagement Grade Level Differences: Student Survey</a:t>
            </a:r>
          </a:p>
        </p:txBody>
      </p:sp>
      <p:sp>
        <p:nvSpPr>
          <p:cNvPr id="23" name="Rectangle 22"/>
          <p:cNvSpPr>
            <a:spLocks noChangeArrowheads="1"/>
          </p:cNvSpPr>
          <p:nvPr/>
        </p:nvSpPr>
        <p:spPr bwMode="auto">
          <a:xfrm flipV="1">
            <a:off x="716280" y="6300574"/>
            <a:ext cx="304800" cy="346039"/>
          </a:xfrm>
          <a:prstGeom prst="rect">
            <a:avLst/>
          </a:prstGeom>
          <a:solidFill>
            <a:srgbClr val="0070C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4" name="Rectangle 23"/>
          <p:cNvSpPr>
            <a:spLocks noChangeArrowheads="1"/>
          </p:cNvSpPr>
          <p:nvPr/>
        </p:nvSpPr>
        <p:spPr bwMode="auto">
          <a:xfrm flipV="1">
            <a:off x="6111750" y="6308236"/>
            <a:ext cx="319530" cy="347855"/>
          </a:xfrm>
          <a:prstGeom prst="rect">
            <a:avLst/>
          </a:prstGeom>
          <a:solidFill>
            <a:srgbClr val="FFFF66"/>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8" name="Rectangle 7"/>
          <p:cNvSpPr>
            <a:spLocks noChangeArrowheads="1"/>
          </p:cNvSpPr>
          <p:nvPr/>
        </p:nvSpPr>
        <p:spPr bwMode="auto">
          <a:xfrm flipV="1">
            <a:off x="3444750" y="6300575"/>
            <a:ext cx="319530" cy="355516"/>
          </a:xfrm>
          <a:prstGeom prst="rect">
            <a:avLst/>
          </a:prstGeom>
          <a:solidFill>
            <a:srgbClr val="00B05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 name="TextBox 1"/>
          <p:cNvSpPr txBox="1"/>
          <p:nvPr/>
        </p:nvSpPr>
        <p:spPr>
          <a:xfrm>
            <a:off x="716280" y="6307224"/>
            <a:ext cx="9050878" cy="369332"/>
          </a:xfrm>
          <a:prstGeom prst="rect">
            <a:avLst/>
          </a:prstGeom>
          <a:noFill/>
        </p:spPr>
        <p:txBody>
          <a:bodyPr wrap="square" rtlCol="0">
            <a:spAutoFit/>
          </a:bodyPr>
          <a:lstStyle/>
          <a:p>
            <a:r>
              <a:rPr lang="en-US" sz="1800" b="1" dirty="0">
                <a:latin typeface="Tw Cen MT" panose="020B0602020104020603" pitchFamily="34" charset="0"/>
              </a:rPr>
              <a:t>    </a:t>
            </a:r>
            <a:r>
              <a:rPr lang="en-US" sz="1800" b="1" dirty="0">
                <a:solidFill>
                  <a:schemeClr val="tx1">
                    <a:lumMod val="65000"/>
                    <a:lumOff val="35000"/>
                  </a:schemeClr>
                </a:solidFill>
                <a:latin typeface="Tw Cen MT" panose="020B0602020104020603" pitchFamily="34" charset="0"/>
              </a:rPr>
              <a:t>Behavioral Engagement	    Cognitive Engagement         Emotional Engagement</a:t>
            </a:r>
          </a:p>
        </p:txBody>
      </p:sp>
      <p:sp>
        <p:nvSpPr>
          <p:cNvPr id="12" name="TextBox 11"/>
          <p:cNvSpPr txBox="1"/>
          <p:nvPr/>
        </p:nvSpPr>
        <p:spPr>
          <a:xfrm>
            <a:off x="6830197" y="1144930"/>
            <a:ext cx="2228335" cy="2554545"/>
          </a:xfrm>
          <a:prstGeom prst="rect">
            <a:avLst/>
          </a:prstGeom>
          <a:noFill/>
          <a:ln>
            <a:noFill/>
          </a:ln>
        </p:spPr>
        <p:txBody>
          <a:bodyPr wrap="square" rtlCol="0">
            <a:spAutoFit/>
          </a:bodyPr>
          <a:lstStyle/>
          <a:p>
            <a:r>
              <a:rPr lang="en-US" sz="2000" dirty="0">
                <a:solidFill>
                  <a:schemeClr val="accent5">
                    <a:lumMod val="50000"/>
                  </a:schemeClr>
                </a:solidFill>
                <a:latin typeface="+mj-lt"/>
              </a:rPr>
              <a:t>In middle school and high school, students tend to view themselves as being less </a:t>
            </a:r>
            <a:r>
              <a:rPr lang="en-US" sz="2000" dirty="0">
                <a:solidFill>
                  <a:srgbClr val="FF0000"/>
                </a:solidFill>
                <a:latin typeface="+mj-lt"/>
              </a:rPr>
              <a:t>emotionally engaged </a:t>
            </a:r>
            <a:r>
              <a:rPr lang="en-US" sz="2000" dirty="0">
                <a:solidFill>
                  <a:schemeClr val="accent5">
                    <a:lumMod val="50000"/>
                  </a:schemeClr>
                </a:solidFill>
                <a:latin typeface="+mj-lt"/>
              </a:rPr>
              <a:t>than in elementary school</a:t>
            </a:r>
            <a:r>
              <a:rPr lang="en-US" sz="2000" dirty="0">
                <a:solidFill>
                  <a:schemeClr val="tx1">
                    <a:lumMod val="65000"/>
                    <a:lumOff val="35000"/>
                  </a:schemeClr>
                </a:solidFill>
                <a:latin typeface="+mj-lt"/>
              </a:rPr>
              <a:t>.</a:t>
            </a:r>
          </a:p>
        </p:txBody>
      </p:sp>
      <p:sp>
        <p:nvSpPr>
          <p:cNvPr id="13" name="TextBox 12"/>
          <p:cNvSpPr txBox="1"/>
          <p:nvPr/>
        </p:nvSpPr>
        <p:spPr>
          <a:xfrm>
            <a:off x="6830197" y="3854136"/>
            <a:ext cx="2057400" cy="2246769"/>
          </a:xfrm>
          <a:prstGeom prst="rect">
            <a:avLst/>
          </a:prstGeom>
          <a:noFill/>
          <a:ln>
            <a:noFill/>
          </a:ln>
        </p:spPr>
        <p:txBody>
          <a:bodyPr wrap="square" rtlCol="0">
            <a:spAutoFit/>
          </a:bodyPr>
          <a:lstStyle/>
          <a:p>
            <a:r>
              <a:rPr lang="en-US" sz="2000" dirty="0">
                <a:solidFill>
                  <a:schemeClr val="accent5">
                    <a:lumMod val="50000"/>
                  </a:schemeClr>
                </a:solidFill>
                <a:latin typeface="+mj-lt"/>
              </a:rPr>
              <a:t>Overall, across grade levels students tend to perceive themselves as being engaged in school.</a:t>
            </a:r>
          </a:p>
        </p:txBody>
      </p:sp>
      <p:pic>
        <p:nvPicPr>
          <p:cNvPr id="4" name="Picture 3"/>
          <p:cNvPicPr>
            <a:picLocks noChangeAspect="1"/>
          </p:cNvPicPr>
          <p:nvPr/>
        </p:nvPicPr>
        <p:blipFill rotWithShape="1">
          <a:blip r:embed="rId3"/>
          <a:srcRect t="9842"/>
          <a:stretch/>
        </p:blipFill>
        <p:spPr>
          <a:xfrm>
            <a:off x="147104" y="1189962"/>
            <a:ext cx="6595291" cy="5043905"/>
          </a:xfrm>
          <a:prstGeom prst="rect">
            <a:avLst/>
          </a:prstGeom>
        </p:spPr>
      </p:pic>
    </p:spTree>
    <p:extLst>
      <p:ext uri="{BB962C8B-B14F-4D97-AF65-F5344CB8AC3E}">
        <p14:creationId xmlns:p14="http://schemas.microsoft.com/office/powerpoint/2010/main" val="809043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6" name="TextBox 5"/>
          <p:cNvSpPr txBox="1"/>
          <p:nvPr/>
        </p:nvSpPr>
        <p:spPr>
          <a:xfrm>
            <a:off x="463732" y="76200"/>
            <a:ext cx="8523272" cy="1077218"/>
          </a:xfrm>
          <a:prstGeom prst="rect">
            <a:avLst/>
          </a:prstGeom>
          <a:noFill/>
        </p:spPr>
        <p:txBody>
          <a:bodyPr wrap="square" rtlCol="0">
            <a:spAutoFit/>
          </a:bodyPr>
          <a:lstStyle/>
          <a:p>
            <a:pPr algn="ctr"/>
            <a:r>
              <a:rPr lang="en-US" sz="3200" b="1" dirty="0">
                <a:solidFill>
                  <a:schemeClr val="accent5">
                    <a:lumMod val="50000"/>
                  </a:schemeClr>
                </a:solidFill>
                <a:latin typeface="+mj-lt"/>
              </a:rPr>
              <a:t>Student Engagement Grade Level Differences: Home Survey</a:t>
            </a:r>
          </a:p>
        </p:txBody>
      </p:sp>
      <p:sp>
        <p:nvSpPr>
          <p:cNvPr id="23" name="Rectangle 22"/>
          <p:cNvSpPr>
            <a:spLocks noChangeArrowheads="1"/>
          </p:cNvSpPr>
          <p:nvPr/>
        </p:nvSpPr>
        <p:spPr bwMode="auto">
          <a:xfrm flipV="1">
            <a:off x="654089" y="6398471"/>
            <a:ext cx="304800" cy="304800"/>
          </a:xfrm>
          <a:prstGeom prst="rect">
            <a:avLst/>
          </a:prstGeom>
          <a:solidFill>
            <a:srgbClr val="0070C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4" name="Rectangle 23"/>
          <p:cNvSpPr>
            <a:spLocks noChangeArrowheads="1"/>
          </p:cNvSpPr>
          <p:nvPr/>
        </p:nvSpPr>
        <p:spPr bwMode="auto">
          <a:xfrm flipV="1">
            <a:off x="3407228" y="6407907"/>
            <a:ext cx="319530" cy="295364"/>
          </a:xfrm>
          <a:prstGeom prst="rect">
            <a:avLst/>
          </a:prstGeom>
          <a:solidFill>
            <a:srgbClr val="00B05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1" name="Rectangle 10"/>
          <p:cNvSpPr>
            <a:spLocks noChangeArrowheads="1"/>
          </p:cNvSpPr>
          <p:nvPr/>
        </p:nvSpPr>
        <p:spPr bwMode="auto">
          <a:xfrm flipV="1">
            <a:off x="6074228" y="6407907"/>
            <a:ext cx="319530" cy="304800"/>
          </a:xfrm>
          <a:prstGeom prst="rect">
            <a:avLst/>
          </a:prstGeom>
          <a:solidFill>
            <a:srgbClr val="FFFF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2" name="TextBox 11"/>
          <p:cNvSpPr txBox="1"/>
          <p:nvPr/>
        </p:nvSpPr>
        <p:spPr>
          <a:xfrm>
            <a:off x="680215" y="6375641"/>
            <a:ext cx="9009642" cy="369332"/>
          </a:xfrm>
          <a:prstGeom prst="rect">
            <a:avLst/>
          </a:prstGeom>
          <a:noFill/>
        </p:spPr>
        <p:txBody>
          <a:bodyPr wrap="square" rtlCol="0">
            <a:spAutoFit/>
          </a:bodyPr>
          <a:lstStyle/>
          <a:p>
            <a:r>
              <a:rPr lang="en-US" sz="1800" b="1" dirty="0">
                <a:latin typeface="Tw Cen MT" panose="020B0602020104020603" pitchFamily="34" charset="0"/>
              </a:rPr>
              <a:t>    </a:t>
            </a:r>
            <a:r>
              <a:rPr lang="en-US" sz="1800" b="1" dirty="0">
                <a:solidFill>
                  <a:schemeClr val="tx1">
                    <a:lumMod val="65000"/>
                    <a:lumOff val="35000"/>
                  </a:schemeClr>
                </a:solidFill>
                <a:latin typeface="Tw Cen MT" panose="020B0602020104020603" pitchFamily="34" charset="0"/>
              </a:rPr>
              <a:t>Behavioral Engagement	    Cognitive Engagement         Emotional Engagement</a:t>
            </a:r>
          </a:p>
        </p:txBody>
      </p:sp>
      <p:sp>
        <p:nvSpPr>
          <p:cNvPr id="13" name="TextBox 12"/>
          <p:cNvSpPr txBox="1"/>
          <p:nvPr/>
        </p:nvSpPr>
        <p:spPr>
          <a:xfrm>
            <a:off x="6858000" y="1076875"/>
            <a:ext cx="2362200" cy="2585323"/>
          </a:xfrm>
          <a:prstGeom prst="rect">
            <a:avLst/>
          </a:prstGeom>
          <a:noFill/>
          <a:ln>
            <a:noFill/>
          </a:ln>
        </p:spPr>
        <p:txBody>
          <a:bodyPr wrap="square" rtlCol="0">
            <a:spAutoFit/>
          </a:bodyPr>
          <a:lstStyle/>
          <a:p>
            <a:r>
              <a:rPr lang="en-US" dirty="0">
                <a:solidFill>
                  <a:schemeClr val="accent5">
                    <a:lumMod val="50000"/>
                  </a:schemeClr>
                </a:solidFill>
                <a:latin typeface="+mj-lt"/>
              </a:rPr>
              <a:t>A similar trend emerges in the home data: In middle school and high school, parents tend to view their children as being less </a:t>
            </a:r>
            <a:r>
              <a:rPr lang="en-US" dirty="0">
                <a:solidFill>
                  <a:srgbClr val="FF0000"/>
                </a:solidFill>
                <a:latin typeface="+mj-lt"/>
              </a:rPr>
              <a:t>emotionally engaged </a:t>
            </a:r>
            <a:r>
              <a:rPr lang="en-US" dirty="0">
                <a:solidFill>
                  <a:schemeClr val="accent5">
                    <a:lumMod val="50000"/>
                  </a:schemeClr>
                </a:solidFill>
                <a:latin typeface="+mj-lt"/>
              </a:rPr>
              <a:t>than in elementary school.</a:t>
            </a:r>
          </a:p>
        </p:txBody>
      </p:sp>
      <p:sp>
        <p:nvSpPr>
          <p:cNvPr id="14" name="TextBox 13"/>
          <p:cNvSpPr txBox="1"/>
          <p:nvPr/>
        </p:nvSpPr>
        <p:spPr>
          <a:xfrm>
            <a:off x="6858000" y="3915312"/>
            <a:ext cx="2362200" cy="1477328"/>
          </a:xfrm>
          <a:prstGeom prst="rect">
            <a:avLst/>
          </a:prstGeom>
          <a:noFill/>
          <a:ln>
            <a:noFill/>
          </a:ln>
        </p:spPr>
        <p:txBody>
          <a:bodyPr wrap="square" rtlCol="0">
            <a:spAutoFit/>
          </a:bodyPr>
          <a:lstStyle/>
          <a:p>
            <a:r>
              <a:rPr lang="en-US" dirty="0">
                <a:solidFill>
                  <a:schemeClr val="accent5">
                    <a:lumMod val="50000"/>
                  </a:schemeClr>
                </a:solidFill>
                <a:latin typeface="+mj-lt"/>
              </a:rPr>
              <a:t>Overall, across grade levels, parents perceive their children as being engaged in school.</a:t>
            </a:r>
          </a:p>
        </p:txBody>
      </p:sp>
      <p:pic>
        <p:nvPicPr>
          <p:cNvPr id="4" name="Picture 3"/>
          <p:cNvPicPr>
            <a:picLocks noChangeAspect="1"/>
          </p:cNvPicPr>
          <p:nvPr/>
        </p:nvPicPr>
        <p:blipFill rotWithShape="1">
          <a:blip r:embed="rId3"/>
          <a:srcRect l="1842" t="12365" r="715"/>
          <a:stretch/>
        </p:blipFill>
        <p:spPr>
          <a:xfrm>
            <a:off x="230536" y="1112932"/>
            <a:ext cx="6507369" cy="5098532"/>
          </a:xfrm>
          <a:prstGeom prst="rect">
            <a:avLst/>
          </a:prstGeom>
        </p:spPr>
      </p:pic>
    </p:spTree>
    <p:extLst>
      <p:ext uri="{BB962C8B-B14F-4D97-AF65-F5344CB8AC3E}">
        <p14:creationId xmlns:p14="http://schemas.microsoft.com/office/powerpoint/2010/main" val="3995586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8913" y="711926"/>
            <a:ext cx="7200900" cy="1485900"/>
          </a:xfrm>
        </p:spPr>
        <p:txBody>
          <a:bodyPr>
            <a:normAutofit fontScale="90000"/>
          </a:bodyPr>
          <a:lstStyle/>
          <a:p>
            <a:pPr algn="ctr"/>
            <a:r>
              <a:rPr lang="en-US" b="1" dirty="0"/>
              <a:t>Summary: Student Engagement Scale </a:t>
            </a:r>
            <a:br>
              <a:rPr lang="en-US" b="1" dirty="0"/>
            </a:br>
            <a:r>
              <a:rPr lang="en-US" b="1" dirty="0">
                <a:solidFill>
                  <a:schemeClr val="accent2"/>
                </a:solidFill>
              </a:rPr>
              <a:t>Notable Trends</a:t>
            </a:r>
          </a:p>
        </p:txBody>
      </p:sp>
      <p:sp>
        <p:nvSpPr>
          <p:cNvPr id="5" name="Content Placeholder 4"/>
          <p:cNvSpPr>
            <a:spLocks noGrp="1"/>
          </p:cNvSpPr>
          <p:nvPr>
            <p:ph idx="1"/>
          </p:nvPr>
        </p:nvSpPr>
        <p:spPr>
          <a:xfrm>
            <a:off x="1028700" y="2819400"/>
            <a:ext cx="7200900" cy="3048000"/>
          </a:xfrm>
        </p:spPr>
        <p:txBody>
          <a:bodyPr/>
          <a:lstStyle/>
          <a:p>
            <a:r>
              <a:rPr lang="en-US" dirty="0"/>
              <a:t>In middle school and high school, students tend to view themselves as being less </a:t>
            </a:r>
            <a:r>
              <a:rPr lang="en-US" dirty="0">
                <a:solidFill>
                  <a:srgbClr val="FF0000"/>
                </a:solidFill>
              </a:rPr>
              <a:t>emotionally engaged </a:t>
            </a:r>
            <a:r>
              <a:rPr lang="en-US" dirty="0"/>
              <a:t>than in elementary school</a:t>
            </a:r>
          </a:p>
          <a:p>
            <a:r>
              <a:rPr lang="en-US" dirty="0"/>
              <a:t>Overall, across grade levels, students and parents perceive themselves or their children as being engaged in school</a:t>
            </a:r>
          </a:p>
          <a:p>
            <a:endParaRPr lang="en-US" dirty="0"/>
          </a:p>
          <a:p>
            <a:endParaRPr lang="en-US" dirty="0"/>
          </a:p>
          <a:p>
            <a:endParaRPr lang="en-US" dirty="0"/>
          </a:p>
        </p:txBody>
      </p:sp>
    </p:spTree>
    <p:extLst>
      <p:ext uri="{BB962C8B-B14F-4D97-AF65-F5344CB8AC3E}">
        <p14:creationId xmlns:p14="http://schemas.microsoft.com/office/powerpoint/2010/main" val="2415154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46"/>
            <a:ext cx="7886700" cy="1325563"/>
          </a:xfrm>
        </p:spPr>
        <p:txBody>
          <a:bodyPr/>
          <a:lstStyle/>
          <a:p>
            <a:pPr algn="ctr"/>
            <a:r>
              <a:rPr lang="en-US" b="1" dirty="0"/>
              <a:t>Now what?</a:t>
            </a:r>
          </a:p>
        </p:txBody>
      </p:sp>
      <p:sp>
        <p:nvSpPr>
          <p:cNvPr id="3" name="Content Placeholder 2"/>
          <p:cNvSpPr>
            <a:spLocks noGrp="1"/>
          </p:cNvSpPr>
          <p:nvPr>
            <p:ph idx="1"/>
          </p:nvPr>
        </p:nvSpPr>
        <p:spPr>
          <a:xfrm>
            <a:off x="1071154" y="1192123"/>
            <a:ext cx="7850777" cy="5206500"/>
          </a:xfrm>
        </p:spPr>
        <p:txBody>
          <a:bodyPr>
            <a:normAutofit lnSpcReduction="10000"/>
          </a:bodyPr>
          <a:lstStyle/>
          <a:p>
            <a:r>
              <a:rPr lang="en-US" sz="2400" b="1" u="sng" dirty="0"/>
              <a:t>What do we see?</a:t>
            </a:r>
            <a:r>
              <a:rPr lang="en-US" sz="2400" dirty="0"/>
              <a:t>: Most prominent and universal data trend is low </a:t>
            </a:r>
            <a:r>
              <a:rPr lang="en-US" sz="2400" dirty="0">
                <a:solidFill>
                  <a:srgbClr val="FF0000"/>
                </a:solidFill>
              </a:rPr>
              <a:t>student-student relationships </a:t>
            </a:r>
            <a:r>
              <a:rPr lang="en-US" sz="2400" dirty="0"/>
              <a:t>scores across students, teachers/staff, and families across grade levels</a:t>
            </a:r>
          </a:p>
          <a:p>
            <a:pPr lvl="1"/>
            <a:r>
              <a:rPr lang="en-US" sz="2400" dirty="0"/>
              <a:t>Student engagement </a:t>
            </a:r>
            <a:r>
              <a:rPr lang="en-US" sz="2400" dirty="0" err="1"/>
              <a:t>schoolwide</a:t>
            </a:r>
            <a:r>
              <a:rPr lang="en-US" sz="2400" dirty="0"/>
              <a:t>, emotional </a:t>
            </a:r>
            <a:r>
              <a:rPr lang="en-US" sz="2400" dirty="0" smtClean="0"/>
              <a:t>engagement </a:t>
            </a:r>
            <a:r>
              <a:rPr lang="en-US" sz="2400" dirty="0"/>
              <a:t>(in MS and HS) and bullying </a:t>
            </a:r>
            <a:r>
              <a:rPr lang="en-US" sz="2400" dirty="0" err="1"/>
              <a:t>schoolwide</a:t>
            </a:r>
            <a:r>
              <a:rPr lang="en-US" sz="2400" dirty="0"/>
              <a:t> (in </a:t>
            </a:r>
            <a:r>
              <a:rPr lang="en-US" sz="2400" dirty="0" smtClean="0"/>
              <a:t>MS</a:t>
            </a:r>
            <a:r>
              <a:rPr lang="en-US" sz="2400" dirty="0"/>
              <a:t>) are also areas of concern</a:t>
            </a:r>
          </a:p>
          <a:p>
            <a:pPr lvl="1"/>
            <a:endParaRPr lang="en-US" sz="2400" dirty="0"/>
          </a:p>
          <a:p>
            <a:r>
              <a:rPr lang="en-US" sz="2400" b="1" u="sng" dirty="0"/>
              <a:t>What do we do now?</a:t>
            </a:r>
            <a:r>
              <a:rPr lang="en-US" sz="2400" dirty="0"/>
              <a:t>: Action plan by digging into available resources</a:t>
            </a:r>
          </a:p>
          <a:p>
            <a:endParaRPr lang="en-US" sz="2400" b="1" u="sng" dirty="0"/>
          </a:p>
          <a:p>
            <a:pPr marL="0" indent="0">
              <a:buNone/>
            </a:pPr>
            <a:r>
              <a:rPr lang="en-US" sz="2400" b="1" dirty="0"/>
              <a:t>*This reflective process can be used when examining your school’s data</a:t>
            </a:r>
          </a:p>
          <a:p>
            <a:endParaRPr lang="en-US" b="1" u="sng" dirty="0"/>
          </a:p>
        </p:txBody>
      </p:sp>
    </p:spTree>
    <p:extLst>
      <p:ext uri="{BB962C8B-B14F-4D97-AF65-F5344CB8AC3E}">
        <p14:creationId xmlns:p14="http://schemas.microsoft.com/office/powerpoint/2010/main" val="292653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39725"/>
            <a:ext cx="7200900" cy="1485900"/>
          </a:xfrm>
        </p:spPr>
        <p:txBody>
          <a:bodyPr/>
          <a:lstStyle/>
          <a:p>
            <a:pPr algn="ctr"/>
            <a:r>
              <a:rPr lang="en-US" b="1" u="sng" dirty="0"/>
              <a:t>Resource</a:t>
            </a:r>
            <a:r>
              <a:rPr lang="en-US" b="1" dirty="0"/>
              <a:t>: School Climate PD Online Module Series</a:t>
            </a:r>
          </a:p>
        </p:txBody>
      </p:sp>
      <p:sp>
        <p:nvSpPr>
          <p:cNvPr id="3" name="Content Placeholder 2"/>
          <p:cNvSpPr>
            <a:spLocks noGrp="1"/>
          </p:cNvSpPr>
          <p:nvPr>
            <p:ph idx="1"/>
          </p:nvPr>
        </p:nvSpPr>
        <p:spPr>
          <a:xfrm>
            <a:off x="628650" y="1825625"/>
            <a:ext cx="7886700" cy="4888684"/>
          </a:xfrm>
        </p:spPr>
        <p:txBody>
          <a:bodyPr>
            <a:normAutofit fontScale="77500" lnSpcReduction="20000"/>
          </a:bodyPr>
          <a:lstStyle/>
          <a:p>
            <a:r>
              <a:rPr lang="en-US" sz="3100" dirty="0"/>
              <a:t>Supported by the School Climate and Student Success Grant (SCSS)</a:t>
            </a:r>
          </a:p>
          <a:p>
            <a:r>
              <a:rPr lang="en-US" sz="3100" dirty="0"/>
              <a:t>Goal of the PD is to provide information to schools that can lead to improvements in </a:t>
            </a:r>
            <a:r>
              <a:rPr lang="en-US" sz="3100" b="1" dirty="0"/>
              <a:t>school climate </a:t>
            </a:r>
            <a:r>
              <a:rPr lang="en-US" sz="3100" dirty="0"/>
              <a:t>and </a:t>
            </a:r>
            <a:r>
              <a:rPr lang="en-US" sz="3100" b="1" dirty="0"/>
              <a:t>behavioral outcomes </a:t>
            </a:r>
          </a:p>
          <a:p>
            <a:r>
              <a:rPr lang="en-US" sz="3100" dirty="0"/>
              <a:t>Each module is approximately hour-long PowerPoint sessions with captioned audio</a:t>
            </a:r>
          </a:p>
          <a:p>
            <a:r>
              <a:rPr lang="en-US" sz="3100" dirty="0"/>
              <a:t>Potential uses:</a:t>
            </a:r>
          </a:p>
          <a:p>
            <a:pPr lvl="1"/>
            <a:r>
              <a:rPr lang="en-US" sz="3100" dirty="0"/>
              <a:t>In-house professional development</a:t>
            </a:r>
          </a:p>
          <a:p>
            <a:pPr lvl="1"/>
            <a:r>
              <a:rPr lang="en-US" sz="3100" dirty="0"/>
              <a:t>Materials can be accessed for use as:</a:t>
            </a:r>
          </a:p>
          <a:p>
            <a:pPr lvl="2"/>
            <a:r>
              <a:rPr lang="en-US" sz="2600" dirty="0"/>
              <a:t>A whole staff</a:t>
            </a:r>
          </a:p>
          <a:p>
            <a:pPr lvl="2"/>
            <a:r>
              <a:rPr lang="en-US" sz="2600" dirty="0"/>
              <a:t>In professional learning communities</a:t>
            </a:r>
          </a:p>
          <a:p>
            <a:pPr lvl="2"/>
            <a:r>
              <a:rPr lang="en-US" sz="2600" dirty="0"/>
              <a:t>Leadership teams</a:t>
            </a:r>
          </a:p>
          <a:p>
            <a:pPr lvl="2"/>
            <a:r>
              <a:rPr lang="en-US" sz="2600" dirty="0"/>
              <a:t>Individuals</a:t>
            </a:r>
          </a:p>
          <a:p>
            <a:endParaRPr lang="en-US" dirty="0"/>
          </a:p>
        </p:txBody>
      </p:sp>
    </p:spTree>
    <p:extLst>
      <p:ext uri="{BB962C8B-B14F-4D97-AF65-F5344CB8AC3E}">
        <p14:creationId xmlns:p14="http://schemas.microsoft.com/office/powerpoint/2010/main" val="851031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68086"/>
            <a:ext cx="7200900" cy="1485900"/>
          </a:xfrm>
        </p:spPr>
        <p:txBody>
          <a:bodyPr/>
          <a:lstStyle/>
          <a:p>
            <a:pPr algn="ctr"/>
            <a:r>
              <a:rPr lang="en-US" b="1" dirty="0"/>
              <a:t>School Climate PD Series, cont.</a:t>
            </a:r>
          </a:p>
        </p:txBody>
      </p:sp>
      <p:sp>
        <p:nvSpPr>
          <p:cNvPr id="3" name="Content Placeholder 2"/>
          <p:cNvSpPr>
            <a:spLocks noGrp="1"/>
          </p:cNvSpPr>
          <p:nvPr>
            <p:ph idx="1"/>
          </p:nvPr>
        </p:nvSpPr>
        <p:spPr>
          <a:xfrm>
            <a:off x="628650" y="1825624"/>
            <a:ext cx="7886700" cy="4549049"/>
          </a:xfrm>
        </p:spPr>
        <p:txBody>
          <a:bodyPr/>
          <a:lstStyle/>
          <a:p>
            <a:r>
              <a:rPr lang="en-US" sz="2400" dirty="0"/>
              <a:t>The modules provide educators with:</a:t>
            </a:r>
          </a:p>
          <a:p>
            <a:pPr lvl="1"/>
            <a:r>
              <a:rPr lang="en-US" sz="2400" i="0" dirty="0"/>
              <a:t>An overview of the topic, its importance, and factors that contribute to both negative and positive aspects of the topic </a:t>
            </a:r>
          </a:p>
          <a:p>
            <a:pPr lvl="1"/>
            <a:r>
              <a:rPr lang="en-US" sz="2400" i="0" dirty="0"/>
              <a:t>Recommended </a:t>
            </a:r>
            <a:r>
              <a:rPr lang="en-US" sz="2400" i="0" u="sng" dirty="0"/>
              <a:t>research-based strategies </a:t>
            </a:r>
            <a:r>
              <a:rPr lang="en-US" sz="2400" i="0" dirty="0"/>
              <a:t>to improve the topic</a:t>
            </a:r>
          </a:p>
          <a:p>
            <a:pPr lvl="1"/>
            <a:r>
              <a:rPr lang="en-US" sz="2400" i="0" dirty="0"/>
              <a:t>Resources and tools (available to download) to support the positive development of the topic</a:t>
            </a:r>
          </a:p>
          <a:p>
            <a:pPr lvl="1"/>
            <a:r>
              <a:rPr lang="en-US" sz="2400" i="0" dirty="0"/>
              <a:t>Research-based module in-depth narratives (that serve as the basis for the PowerPoint presentations) that focus on each topic in  great detail</a:t>
            </a:r>
          </a:p>
        </p:txBody>
      </p:sp>
    </p:spTree>
    <p:extLst>
      <p:ext uri="{BB962C8B-B14F-4D97-AF65-F5344CB8AC3E}">
        <p14:creationId xmlns:p14="http://schemas.microsoft.com/office/powerpoint/2010/main" val="971360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Available Modules</a:t>
            </a:r>
          </a:p>
        </p:txBody>
      </p:sp>
      <p:pic>
        <p:nvPicPr>
          <p:cNvPr id="8" name="Content Placeholder 7"/>
          <p:cNvPicPr>
            <a:picLocks noGrp="1" noChangeAspect="1"/>
          </p:cNvPicPr>
          <p:nvPr>
            <p:ph idx="1"/>
          </p:nvPr>
        </p:nvPicPr>
        <p:blipFill>
          <a:blip r:embed="rId3"/>
          <a:stretch>
            <a:fillRect/>
          </a:stretch>
        </p:blipFill>
        <p:spPr>
          <a:xfrm>
            <a:off x="4659985" y="4003453"/>
            <a:ext cx="3188061" cy="2194560"/>
          </a:xfrm>
          <a:prstGeom prst="rect">
            <a:avLst/>
          </a:prstGeom>
          <a:ln w="28575">
            <a:solidFill>
              <a:schemeClr val="accent1"/>
            </a:solidFill>
          </a:ln>
        </p:spPr>
      </p:pic>
      <p:pic>
        <p:nvPicPr>
          <p:cNvPr id="4" name="Content Placeholder 3"/>
          <p:cNvPicPr>
            <a:picLocks noChangeAspect="1"/>
          </p:cNvPicPr>
          <p:nvPr/>
        </p:nvPicPr>
        <p:blipFill>
          <a:blip r:embed="rId4"/>
          <a:stretch>
            <a:fillRect/>
          </a:stretch>
        </p:blipFill>
        <p:spPr>
          <a:xfrm>
            <a:off x="91495" y="1690689"/>
            <a:ext cx="2931696" cy="2194560"/>
          </a:xfrm>
          <a:prstGeom prst="rect">
            <a:avLst/>
          </a:prstGeom>
          <a:ln w="28575">
            <a:solidFill>
              <a:schemeClr val="accent1"/>
            </a:solidFill>
          </a:ln>
        </p:spPr>
      </p:pic>
      <p:pic>
        <p:nvPicPr>
          <p:cNvPr id="5" name="Content Placeholder 3"/>
          <p:cNvPicPr>
            <a:picLocks noChangeAspect="1"/>
          </p:cNvPicPr>
          <p:nvPr/>
        </p:nvPicPr>
        <p:blipFill>
          <a:blip r:embed="rId5"/>
          <a:stretch>
            <a:fillRect/>
          </a:stretch>
        </p:blipFill>
        <p:spPr>
          <a:xfrm>
            <a:off x="3107474" y="1690689"/>
            <a:ext cx="2929051" cy="2194560"/>
          </a:xfrm>
          <a:prstGeom prst="rect">
            <a:avLst/>
          </a:prstGeom>
          <a:ln w="28575">
            <a:solidFill>
              <a:schemeClr val="accent1"/>
            </a:solidFill>
          </a:ln>
        </p:spPr>
      </p:pic>
      <p:pic>
        <p:nvPicPr>
          <p:cNvPr id="6" name="Content Placeholder 3"/>
          <p:cNvPicPr>
            <a:picLocks noChangeAspect="1"/>
          </p:cNvPicPr>
          <p:nvPr/>
        </p:nvPicPr>
        <p:blipFill>
          <a:blip r:embed="rId6"/>
          <a:stretch>
            <a:fillRect/>
          </a:stretch>
        </p:blipFill>
        <p:spPr>
          <a:xfrm>
            <a:off x="6144252" y="1690689"/>
            <a:ext cx="2929708" cy="2194560"/>
          </a:xfrm>
          <a:prstGeom prst="rect">
            <a:avLst/>
          </a:prstGeom>
          <a:ln w="28575">
            <a:solidFill>
              <a:schemeClr val="accent1"/>
            </a:solidFill>
          </a:ln>
        </p:spPr>
      </p:pic>
      <p:pic>
        <p:nvPicPr>
          <p:cNvPr id="7" name="Content Placeholder 3"/>
          <p:cNvPicPr>
            <a:picLocks noChangeAspect="1"/>
          </p:cNvPicPr>
          <p:nvPr/>
        </p:nvPicPr>
        <p:blipFill>
          <a:blip r:embed="rId7"/>
          <a:stretch>
            <a:fillRect/>
          </a:stretch>
        </p:blipFill>
        <p:spPr>
          <a:xfrm>
            <a:off x="1553131" y="4003453"/>
            <a:ext cx="2940120" cy="2194560"/>
          </a:xfrm>
          <a:prstGeom prst="rect">
            <a:avLst/>
          </a:prstGeom>
          <a:ln w="28575">
            <a:solidFill>
              <a:schemeClr val="accent1"/>
            </a:solidFill>
          </a:ln>
        </p:spPr>
      </p:pic>
      <p:sp>
        <p:nvSpPr>
          <p:cNvPr id="9" name="TextBox 8"/>
          <p:cNvSpPr txBox="1"/>
          <p:nvPr/>
        </p:nvSpPr>
        <p:spPr>
          <a:xfrm>
            <a:off x="4903296" y="6244059"/>
            <a:ext cx="4319081" cy="584775"/>
          </a:xfrm>
          <a:prstGeom prst="rect">
            <a:avLst/>
          </a:prstGeom>
          <a:noFill/>
        </p:spPr>
        <p:txBody>
          <a:bodyPr wrap="square" rtlCol="0">
            <a:spAutoFit/>
          </a:bodyPr>
          <a:lstStyle/>
          <a:p>
            <a:r>
              <a:rPr lang="en-US" sz="1600" dirty="0">
                <a:solidFill>
                  <a:schemeClr val="accent5">
                    <a:lumMod val="50000"/>
                  </a:schemeClr>
                </a:solidFill>
              </a:rPr>
              <a:t>Note: School Safety Module presentation does not currently include captioned audio</a:t>
            </a:r>
          </a:p>
        </p:txBody>
      </p:sp>
    </p:spTree>
    <p:extLst>
      <p:ext uri="{BB962C8B-B14F-4D97-AF65-F5344CB8AC3E}">
        <p14:creationId xmlns:p14="http://schemas.microsoft.com/office/powerpoint/2010/main" val="885309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0"/>
            <a:ext cx="8229600" cy="3078163"/>
          </a:xfrm>
        </p:spPr>
        <p:txBody>
          <a:bodyPr/>
          <a:lstStyle/>
          <a:p>
            <a:pPr marL="0" indent="0" algn="ctr">
              <a:buNone/>
            </a:pPr>
            <a:r>
              <a:rPr lang="en-US" sz="3600" b="1" dirty="0"/>
              <a:t>Delaware Department of Education</a:t>
            </a:r>
          </a:p>
          <a:p>
            <a:pPr marL="0" indent="0" algn="ctr">
              <a:buNone/>
            </a:pPr>
            <a:r>
              <a:rPr lang="en-US" dirty="0"/>
              <a:t>Teaching &amp; Learning Branch</a:t>
            </a:r>
          </a:p>
          <a:p>
            <a:pPr marL="0" indent="0" algn="ctr">
              <a:buNone/>
            </a:pPr>
            <a:r>
              <a:rPr lang="en-US" dirty="0"/>
              <a:t>Exceptional Children Resources Group</a:t>
            </a:r>
          </a:p>
          <a:p>
            <a:pPr marL="0" indent="0">
              <a:buNone/>
            </a:pPr>
            <a:endParaRPr lang="en-US" dirty="0"/>
          </a:p>
        </p:txBody>
      </p:sp>
      <p:pic>
        <p:nvPicPr>
          <p:cNvPr id="5" name="Picture 4" descr="&lt;strong&gt;Thank You&lt;/strong&gt;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33400"/>
            <a:ext cx="4650946" cy="2065020"/>
          </a:xfrm>
          <a:prstGeom prst="rect">
            <a:avLst/>
          </a:prstGeom>
          <a:ln w="127000" cap="sq">
            <a:solidFill>
              <a:schemeClr val="tx2"/>
            </a:solidFill>
            <a:miter lim="800000"/>
          </a:ln>
          <a:effectLst>
            <a:outerShdw blurRad="57150" dist="50800" dir="2700000" algn="tl" rotWithShape="0">
              <a:srgbClr val="000000">
                <a:alpha val="40000"/>
              </a:srgbClr>
            </a:outerShdw>
          </a:effectLst>
        </p:spPr>
      </p:pic>
      <p:pic>
        <p:nvPicPr>
          <p:cNvPr id="2050"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7642" y="4989461"/>
            <a:ext cx="32385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862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Reflect &amp; Share</a:t>
            </a:r>
            <a:r>
              <a:rPr lang="en-US" b="1" dirty="0"/>
              <a:t/>
            </a:r>
            <a:br>
              <a:rPr lang="en-US" b="1" dirty="0"/>
            </a:br>
            <a:endParaRPr lang="en-US" b="1" dirty="0"/>
          </a:p>
        </p:txBody>
      </p:sp>
      <p:sp>
        <p:nvSpPr>
          <p:cNvPr id="4" name="Content Placeholder 3"/>
          <p:cNvSpPr>
            <a:spLocks noGrp="1"/>
          </p:cNvSpPr>
          <p:nvPr>
            <p:ph idx="1"/>
          </p:nvPr>
        </p:nvSpPr>
        <p:spPr>
          <a:xfrm>
            <a:off x="1028700" y="1828800"/>
            <a:ext cx="7200900" cy="4038600"/>
          </a:xfrm>
        </p:spPr>
        <p:txBody>
          <a:bodyPr>
            <a:normAutofit lnSpcReduction="10000"/>
          </a:bodyPr>
          <a:lstStyle/>
          <a:p>
            <a:pPr marL="0" indent="0">
              <a:buNone/>
            </a:pPr>
            <a:r>
              <a:rPr lang="en-US" sz="3600" dirty="0"/>
              <a:t>For those of you that have already accessed the School Climate modules….. </a:t>
            </a:r>
            <a:endParaRPr lang="en-US" sz="3600" dirty="0" smtClean="0"/>
          </a:p>
          <a:p>
            <a:pPr marL="530352" lvl="1" indent="0">
              <a:buNone/>
            </a:pPr>
            <a:r>
              <a:rPr lang="en-US" sz="3600" i="0" dirty="0" smtClean="0"/>
              <a:t>how </a:t>
            </a:r>
            <a:r>
              <a:rPr lang="en-US" sz="3600" i="0" dirty="0" smtClean="0"/>
              <a:t>are you using the modules (e.g., shared with staff, presented to all staff, used resource guide, facilitate discussion during PLC, etc.? </a:t>
            </a:r>
            <a:endParaRPr lang="en-US" sz="3600" i="0" dirty="0"/>
          </a:p>
        </p:txBody>
      </p:sp>
    </p:spTree>
    <p:extLst>
      <p:ext uri="{BB962C8B-B14F-4D97-AF65-F5344CB8AC3E}">
        <p14:creationId xmlns:p14="http://schemas.microsoft.com/office/powerpoint/2010/main" val="366260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906" y="3160054"/>
            <a:ext cx="6270922" cy="2098226"/>
          </a:xfrm>
        </p:spPr>
        <p:txBody>
          <a:bodyPr>
            <a:normAutofit fontScale="90000"/>
          </a:bodyPr>
          <a:lstStyle/>
          <a:p>
            <a:pPr algn="ctr"/>
            <a:r>
              <a:rPr lang="en-US" b="1" dirty="0"/>
              <a:t>Action </a:t>
            </a:r>
            <a:r>
              <a:rPr lang="en-US" b="1" dirty="0" smtClean="0"/>
              <a:t>Planning: </a:t>
            </a:r>
            <a:r>
              <a:rPr lang="en-US" b="1" dirty="0"/>
              <a:t>Student-Student Relationships Module</a:t>
            </a:r>
          </a:p>
        </p:txBody>
      </p:sp>
    </p:spTree>
    <p:extLst>
      <p:ext uri="{BB962C8B-B14F-4D97-AF65-F5344CB8AC3E}">
        <p14:creationId xmlns:p14="http://schemas.microsoft.com/office/powerpoint/2010/main" val="1679237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Student-Student Relationships Important?</a:t>
            </a:r>
          </a:p>
        </p:txBody>
      </p:sp>
      <p:graphicFrame>
        <p:nvGraphicFramePr>
          <p:cNvPr id="4" name="Content Placeholder 3"/>
          <p:cNvGraphicFramePr>
            <a:graphicFrameLocks noGrp="1"/>
          </p:cNvGraphicFramePr>
          <p:nvPr>
            <p:ph idx="1"/>
            <p:extLst/>
          </p:nvPr>
        </p:nvGraphicFramePr>
        <p:xfrm>
          <a:off x="304800" y="17526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11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3566110" y="3357459"/>
            <a:ext cx="1736109" cy="16977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549619" y="1245255"/>
            <a:ext cx="2012981" cy="21122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39527" y="2316171"/>
            <a:ext cx="3010092" cy="2053284"/>
          </a:xfrm>
          <a:prstGeom prst="round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 name="TextBox 3"/>
          <p:cNvSpPr txBox="1"/>
          <p:nvPr/>
        </p:nvSpPr>
        <p:spPr>
          <a:xfrm>
            <a:off x="613470" y="2439282"/>
            <a:ext cx="2814263" cy="1815882"/>
          </a:xfrm>
          <a:prstGeom prst="rect">
            <a:avLst/>
          </a:prstGeom>
          <a:noFill/>
        </p:spPr>
        <p:txBody>
          <a:bodyPr wrap="square" rtlCol="0">
            <a:spAutoFit/>
          </a:bodyPr>
          <a:lstStyle/>
          <a:p>
            <a:pPr algn="ctr"/>
            <a:r>
              <a:rPr lang="en-US" sz="2400" dirty="0">
                <a:latin typeface="+mj-lt"/>
              </a:rPr>
              <a:t>Student-Student Relationship </a:t>
            </a:r>
            <a:r>
              <a:rPr lang="en-US" sz="3200" b="1" dirty="0">
                <a:latin typeface="+mj-lt"/>
              </a:rPr>
              <a:t>Contributing Factors</a:t>
            </a:r>
          </a:p>
        </p:txBody>
      </p:sp>
      <p:sp>
        <p:nvSpPr>
          <p:cNvPr id="28" name="Oval 27"/>
          <p:cNvSpPr/>
          <p:nvPr/>
        </p:nvSpPr>
        <p:spPr>
          <a:xfrm>
            <a:off x="5203778" y="457200"/>
            <a:ext cx="3330622" cy="2307170"/>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5611789" y="1143000"/>
            <a:ext cx="2617811" cy="830997"/>
          </a:xfrm>
          <a:prstGeom prst="rect">
            <a:avLst/>
          </a:prstGeom>
          <a:noFill/>
        </p:spPr>
        <p:txBody>
          <a:bodyPr wrap="square" rtlCol="0">
            <a:spAutoFit/>
          </a:bodyPr>
          <a:lstStyle/>
          <a:p>
            <a:pPr algn="ctr"/>
            <a:r>
              <a:rPr lang="en-US" sz="2400" b="1" dirty="0">
                <a:solidFill>
                  <a:schemeClr val="bg1"/>
                </a:solidFill>
              </a:rPr>
              <a:t>Student Characteristics</a:t>
            </a:r>
          </a:p>
        </p:txBody>
      </p:sp>
      <p:sp>
        <p:nvSpPr>
          <p:cNvPr id="30" name="Oval 29"/>
          <p:cNvSpPr/>
          <p:nvPr/>
        </p:nvSpPr>
        <p:spPr>
          <a:xfrm>
            <a:off x="5105400" y="3649213"/>
            <a:ext cx="3330622" cy="2307170"/>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Box 10"/>
          <p:cNvSpPr txBox="1"/>
          <p:nvPr/>
        </p:nvSpPr>
        <p:spPr>
          <a:xfrm>
            <a:off x="4997419" y="3836055"/>
            <a:ext cx="3613181" cy="1938992"/>
          </a:xfrm>
          <a:prstGeom prst="rect">
            <a:avLst/>
          </a:prstGeom>
          <a:noFill/>
        </p:spPr>
        <p:txBody>
          <a:bodyPr wrap="square" rtlCol="0">
            <a:spAutoFit/>
          </a:bodyPr>
          <a:lstStyle/>
          <a:p>
            <a:pPr algn="ctr"/>
            <a:r>
              <a:rPr lang="en-US" sz="2400" b="1" dirty="0">
                <a:solidFill>
                  <a:schemeClr val="bg1"/>
                </a:solidFill>
              </a:rPr>
              <a:t>Classroom </a:t>
            </a:r>
          </a:p>
          <a:p>
            <a:pPr algn="ctr"/>
            <a:r>
              <a:rPr lang="en-US" sz="2400" b="1" dirty="0">
                <a:solidFill>
                  <a:schemeClr val="bg1"/>
                </a:solidFill>
              </a:rPr>
              <a:t>Management </a:t>
            </a:r>
          </a:p>
          <a:p>
            <a:pPr algn="ctr"/>
            <a:r>
              <a:rPr lang="en-US" sz="2400" b="1" dirty="0">
                <a:solidFill>
                  <a:schemeClr val="bg1"/>
                </a:solidFill>
              </a:rPr>
              <a:t>&amp;</a:t>
            </a:r>
          </a:p>
          <a:p>
            <a:pPr algn="ctr"/>
            <a:r>
              <a:rPr lang="en-US" sz="2400" b="1" dirty="0">
                <a:solidFill>
                  <a:schemeClr val="bg1"/>
                </a:solidFill>
              </a:rPr>
              <a:t>School-wide </a:t>
            </a:r>
          </a:p>
          <a:p>
            <a:pPr algn="ctr"/>
            <a:r>
              <a:rPr lang="en-US" sz="2400" b="1" dirty="0">
                <a:solidFill>
                  <a:schemeClr val="bg1"/>
                </a:solidFill>
              </a:rPr>
              <a:t>Discipline</a:t>
            </a:r>
          </a:p>
        </p:txBody>
      </p:sp>
    </p:spTree>
    <p:extLst>
      <p:ext uri="{BB962C8B-B14F-4D97-AF65-F5344CB8AC3E}">
        <p14:creationId xmlns:p14="http://schemas.microsoft.com/office/powerpoint/2010/main" val="4258772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flipV="1">
            <a:off x="5890864" y="4518557"/>
            <a:ext cx="552450" cy="56408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924198" y="1937276"/>
            <a:ext cx="552450" cy="56408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463999" y="2047954"/>
            <a:ext cx="552450" cy="56408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474645" y="4518557"/>
            <a:ext cx="552450" cy="56408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923623" y="2395682"/>
            <a:ext cx="3048000" cy="2286000"/>
          </a:xfrm>
          <a:prstGeom prst="round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 name="TextBox 3"/>
          <p:cNvSpPr txBox="1"/>
          <p:nvPr/>
        </p:nvSpPr>
        <p:spPr>
          <a:xfrm>
            <a:off x="2944039" y="2618161"/>
            <a:ext cx="3058026" cy="1815882"/>
          </a:xfrm>
          <a:prstGeom prst="rect">
            <a:avLst/>
          </a:prstGeom>
          <a:noFill/>
        </p:spPr>
        <p:txBody>
          <a:bodyPr wrap="square" rtlCol="0">
            <a:spAutoFit/>
          </a:bodyPr>
          <a:lstStyle/>
          <a:p>
            <a:pPr algn="ctr"/>
            <a:r>
              <a:rPr lang="en-US" sz="2400" dirty="0">
                <a:latin typeface="+mj-lt"/>
              </a:rPr>
              <a:t>Student-Student Relationship </a:t>
            </a:r>
            <a:r>
              <a:rPr lang="en-US" sz="3200" b="1" dirty="0">
                <a:latin typeface="+mj-lt"/>
              </a:rPr>
              <a:t>Recommended Strategies</a:t>
            </a:r>
          </a:p>
        </p:txBody>
      </p:sp>
      <p:sp>
        <p:nvSpPr>
          <p:cNvPr id="14" name="Oval 13"/>
          <p:cNvSpPr/>
          <p:nvPr/>
        </p:nvSpPr>
        <p:spPr>
          <a:xfrm>
            <a:off x="6057330" y="228600"/>
            <a:ext cx="2629469" cy="2302358"/>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TextBox 14"/>
          <p:cNvSpPr txBox="1"/>
          <p:nvPr/>
        </p:nvSpPr>
        <p:spPr>
          <a:xfrm>
            <a:off x="6200423" y="631549"/>
            <a:ext cx="2362200" cy="1569660"/>
          </a:xfrm>
          <a:prstGeom prst="rect">
            <a:avLst/>
          </a:prstGeom>
          <a:noFill/>
        </p:spPr>
        <p:txBody>
          <a:bodyPr wrap="square" rtlCol="0">
            <a:spAutoFit/>
          </a:bodyPr>
          <a:lstStyle/>
          <a:p>
            <a:pPr algn="ctr"/>
            <a:r>
              <a:rPr lang="en-US" sz="2400" b="1" dirty="0">
                <a:solidFill>
                  <a:schemeClr val="bg1"/>
                </a:solidFill>
              </a:rPr>
              <a:t>Classroom Management &amp; School-wide Discipline</a:t>
            </a:r>
          </a:p>
        </p:txBody>
      </p:sp>
      <p:sp>
        <p:nvSpPr>
          <p:cNvPr id="18" name="Oval 17"/>
          <p:cNvSpPr/>
          <p:nvPr/>
        </p:nvSpPr>
        <p:spPr>
          <a:xfrm>
            <a:off x="6096000" y="4434043"/>
            <a:ext cx="2629469" cy="2302358"/>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TextBox 15"/>
          <p:cNvSpPr txBox="1"/>
          <p:nvPr/>
        </p:nvSpPr>
        <p:spPr>
          <a:xfrm>
            <a:off x="6217693" y="5169723"/>
            <a:ext cx="2362200" cy="830997"/>
          </a:xfrm>
          <a:prstGeom prst="rect">
            <a:avLst/>
          </a:prstGeom>
          <a:noFill/>
        </p:spPr>
        <p:txBody>
          <a:bodyPr wrap="square" rtlCol="0">
            <a:spAutoFit/>
          </a:bodyPr>
          <a:lstStyle/>
          <a:p>
            <a:pPr algn="ctr"/>
            <a:r>
              <a:rPr lang="en-US" sz="2400" b="1" dirty="0">
                <a:solidFill>
                  <a:schemeClr val="bg1"/>
                </a:solidFill>
              </a:rPr>
              <a:t>Curriculum-based Lessons</a:t>
            </a:r>
          </a:p>
        </p:txBody>
      </p:sp>
      <p:sp>
        <p:nvSpPr>
          <p:cNvPr id="19" name="Oval 18"/>
          <p:cNvSpPr/>
          <p:nvPr/>
        </p:nvSpPr>
        <p:spPr>
          <a:xfrm>
            <a:off x="270271" y="4434043"/>
            <a:ext cx="2629469" cy="2302358"/>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Oval 19"/>
          <p:cNvSpPr/>
          <p:nvPr/>
        </p:nvSpPr>
        <p:spPr>
          <a:xfrm>
            <a:off x="260035" y="220906"/>
            <a:ext cx="2629469" cy="2302358"/>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TextBox 8"/>
          <p:cNvSpPr txBox="1"/>
          <p:nvPr/>
        </p:nvSpPr>
        <p:spPr>
          <a:xfrm>
            <a:off x="403905" y="762000"/>
            <a:ext cx="2362200" cy="1200329"/>
          </a:xfrm>
          <a:prstGeom prst="rect">
            <a:avLst/>
          </a:prstGeom>
          <a:noFill/>
        </p:spPr>
        <p:txBody>
          <a:bodyPr wrap="square" rtlCol="0">
            <a:spAutoFit/>
          </a:bodyPr>
          <a:lstStyle/>
          <a:p>
            <a:pPr algn="ctr"/>
            <a:r>
              <a:rPr lang="en-US" sz="2400" b="1" dirty="0">
                <a:solidFill>
                  <a:schemeClr val="bg1"/>
                </a:solidFill>
              </a:rPr>
              <a:t>Examine School Climate Data</a:t>
            </a:r>
          </a:p>
        </p:txBody>
      </p:sp>
      <p:sp>
        <p:nvSpPr>
          <p:cNvPr id="17" name="TextBox 16"/>
          <p:cNvSpPr txBox="1"/>
          <p:nvPr/>
        </p:nvSpPr>
        <p:spPr>
          <a:xfrm>
            <a:off x="457200" y="4648200"/>
            <a:ext cx="2362200" cy="1938992"/>
          </a:xfrm>
          <a:prstGeom prst="rect">
            <a:avLst/>
          </a:prstGeom>
          <a:noFill/>
        </p:spPr>
        <p:txBody>
          <a:bodyPr wrap="square" rtlCol="0">
            <a:spAutoFit/>
          </a:bodyPr>
          <a:lstStyle/>
          <a:p>
            <a:pPr algn="ctr"/>
            <a:r>
              <a:rPr lang="en-US" sz="2400" b="1" dirty="0">
                <a:solidFill>
                  <a:schemeClr val="bg1"/>
                </a:solidFill>
              </a:rPr>
              <a:t>Student-student Relationship Building Activities</a:t>
            </a:r>
          </a:p>
        </p:txBody>
      </p:sp>
    </p:spTree>
    <p:extLst>
      <p:ext uri="{BB962C8B-B14F-4D97-AF65-F5344CB8AC3E}">
        <p14:creationId xmlns:p14="http://schemas.microsoft.com/office/powerpoint/2010/main" val="825655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SOCIOMETRIC SEATING TOOL</a:t>
            </a:r>
            <a:endParaRPr lang="en-US" dirty="0"/>
          </a:p>
        </p:txBody>
      </p:sp>
      <p:sp>
        <p:nvSpPr>
          <p:cNvPr id="3" name="Content Placeholder 2"/>
          <p:cNvSpPr>
            <a:spLocks noGrp="1"/>
          </p:cNvSpPr>
          <p:nvPr>
            <p:ph idx="1"/>
          </p:nvPr>
        </p:nvSpPr>
        <p:spPr>
          <a:xfrm>
            <a:off x="228600" y="1775618"/>
            <a:ext cx="8534400" cy="4373563"/>
          </a:xfrm>
        </p:spPr>
        <p:txBody>
          <a:bodyPr/>
          <a:lstStyle/>
          <a:p>
            <a:pPr marL="114300" indent="0">
              <a:buNone/>
            </a:pPr>
            <a:r>
              <a:rPr lang="en-US" b="1" dirty="0" smtClean="0"/>
              <a:t>Excel spreadsheet and instruction guide</a:t>
            </a:r>
          </a:p>
          <a:p>
            <a:r>
              <a:rPr lang="en-US" dirty="0" smtClean="0"/>
              <a:t>Students list 3 peers with whom they would like sit</a:t>
            </a:r>
          </a:p>
          <a:p>
            <a:r>
              <a:rPr lang="en-US" dirty="0" smtClean="0"/>
              <a:t>Track students’ responses in Excel to see who is (and who </a:t>
            </a:r>
            <a:r>
              <a:rPr lang="en-US" i="1" dirty="0" smtClean="0"/>
              <a:t>is not</a:t>
            </a:r>
            <a:r>
              <a:rPr lang="en-US" dirty="0" smtClean="0"/>
              <a:t>) nominated by one another </a:t>
            </a:r>
            <a:endParaRPr lang="en-US" dirty="0"/>
          </a:p>
        </p:txBody>
      </p:sp>
      <p:pic>
        <p:nvPicPr>
          <p:cNvPr id="4" name="Picture 5" descr="C:\Users\hearn\AppData\Local\Microsoft\Windows\Temporary Internet Files\Content.IE5\TLQUBN1Z\star[1].pn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28600" y="152400"/>
            <a:ext cx="1325538" cy="1325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676400" y="3599028"/>
            <a:ext cx="1987851" cy="2893428"/>
          </a:xfrm>
          <a:prstGeom prst="rect">
            <a:avLst/>
          </a:prstGeom>
          <a:ln w="38100" cap="sq">
            <a:solidFill>
              <a:schemeClr val="tx2"/>
            </a:solidFill>
            <a:prstDash val="solid"/>
            <a:miter lim="800000"/>
          </a:ln>
          <a:effectLst/>
        </p:spPr>
      </p:pic>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404"/>
          <a:stretch/>
        </p:blipFill>
        <p:spPr bwMode="auto">
          <a:xfrm>
            <a:off x="3886200" y="3581400"/>
            <a:ext cx="4545826" cy="2928685"/>
          </a:xfrm>
          <a:prstGeom prst="rect">
            <a:avLst/>
          </a:prstGeom>
          <a:ln w="38100" cap="sq">
            <a:solidFill>
              <a:schemeClr val="tx2"/>
            </a:solidFill>
            <a:prstDash val="solid"/>
            <a:miter lim="800000"/>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0358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 &amp; Share</a:t>
            </a:r>
            <a:endParaRPr lang="en-US" dirty="0"/>
          </a:p>
        </p:txBody>
      </p:sp>
      <p:sp>
        <p:nvSpPr>
          <p:cNvPr id="6" name="Content Placeholder 5"/>
          <p:cNvSpPr>
            <a:spLocks noGrp="1"/>
          </p:cNvSpPr>
          <p:nvPr>
            <p:ph idx="1"/>
          </p:nvPr>
        </p:nvSpPr>
        <p:spPr/>
        <p:txBody>
          <a:bodyPr>
            <a:normAutofit/>
          </a:bodyPr>
          <a:lstStyle/>
          <a:p>
            <a:r>
              <a:rPr lang="en-US" sz="4000" dirty="0" smtClean="0"/>
              <a:t>What student relationship building activities have you engaged in?  </a:t>
            </a:r>
            <a:endParaRPr lang="en-US" sz="4000" dirty="0"/>
          </a:p>
        </p:txBody>
      </p:sp>
    </p:spTree>
    <p:extLst>
      <p:ext uri="{BB962C8B-B14F-4D97-AF65-F5344CB8AC3E}">
        <p14:creationId xmlns:p14="http://schemas.microsoft.com/office/powerpoint/2010/main" val="1789233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8700" y="202474"/>
            <a:ext cx="7200900" cy="842555"/>
          </a:xfrm>
        </p:spPr>
        <p:txBody>
          <a:bodyPr/>
          <a:lstStyle/>
          <a:p>
            <a:r>
              <a:rPr lang="en-US" b="1" dirty="0" smtClean="0"/>
              <a:t>Resource Access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612" y="927463"/>
            <a:ext cx="7151680" cy="5732122"/>
          </a:xfrm>
          <a:prstGeom prst="rect">
            <a:avLst/>
          </a:prstGeom>
        </p:spPr>
      </p:pic>
      <p:sp>
        <p:nvSpPr>
          <p:cNvPr id="8" name="Oval 7"/>
          <p:cNvSpPr/>
          <p:nvPr/>
        </p:nvSpPr>
        <p:spPr>
          <a:xfrm>
            <a:off x="6531428" y="4585063"/>
            <a:ext cx="1502229"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751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&amp; Share</a:t>
            </a:r>
            <a:endParaRPr lang="en-US" dirty="0"/>
          </a:p>
        </p:txBody>
      </p:sp>
      <p:sp>
        <p:nvSpPr>
          <p:cNvPr id="3" name="Content Placeholder 2"/>
          <p:cNvSpPr>
            <a:spLocks noGrp="1"/>
          </p:cNvSpPr>
          <p:nvPr>
            <p:ph idx="1"/>
          </p:nvPr>
        </p:nvSpPr>
        <p:spPr/>
        <p:txBody>
          <a:bodyPr>
            <a:normAutofit/>
          </a:bodyPr>
          <a:lstStyle/>
          <a:p>
            <a:r>
              <a:rPr lang="en-US" sz="4400" dirty="0" smtClean="0"/>
              <a:t>In what ways have you used survey data? </a:t>
            </a:r>
            <a:endParaRPr lang="en-US" sz="4400" dirty="0"/>
          </a:p>
        </p:txBody>
      </p:sp>
    </p:spTree>
    <p:extLst>
      <p:ext uri="{BB962C8B-B14F-4D97-AF65-F5344CB8AC3E}">
        <p14:creationId xmlns:p14="http://schemas.microsoft.com/office/powerpoint/2010/main" val="2410647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1600200"/>
            <a:ext cx="3352800" cy="2554545"/>
          </a:xfrm>
          <a:prstGeom prst="rect">
            <a:avLst/>
          </a:prstGeom>
          <a:noFill/>
        </p:spPr>
        <p:txBody>
          <a:bodyPr wrap="square" rtlCol="0">
            <a:spAutoFit/>
          </a:bodyPr>
          <a:lstStyle/>
          <a:p>
            <a:r>
              <a:rPr lang="en-US" sz="4000" b="1" dirty="0" smtClean="0">
                <a:solidFill>
                  <a:schemeClr val="accent2"/>
                </a:solidFill>
              </a:rPr>
              <a:t>Interpretation </a:t>
            </a:r>
            <a:r>
              <a:rPr lang="en-US" sz="4000" b="1" dirty="0">
                <a:solidFill>
                  <a:schemeClr val="accent2"/>
                </a:solidFill>
              </a:rPr>
              <a:t>Worksheets &amp; Action </a:t>
            </a:r>
            <a:r>
              <a:rPr lang="en-US" sz="4000" b="1" dirty="0" smtClean="0">
                <a:solidFill>
                  <a:schemeClr val="accent2"/>
                </a:solidFill>
              </a:rPr>
              <a:t>Plan Overview</a:t>
            </a:r>
            <a:endParaRPr lang="en-US" sz="4000" dirty="0"/>
          </a:p>
        </p:txBody>
      </p:sp>
      <p:pic>
        <p:nvPicPr>
          <p:cNvPr id="4" name="Picture 3"/>
          <p:cNvPicPr>
            <a:picLocks noChangeAspect="1"/>
          </p:cNvPicPr>
          <p:nvPr/>
        </p:nvPicPr>
        <p:blipFill>
          <a:blip r:embed="rId3"/>
          <a:stretch>
            <a:fillRect/>
          </a:stretch>
        </p:blipFill>
        <p:spPr>
          <a:xfrm>
            <a:off x="3429000" y="381000"/>
            <a:ext cx="4876800" cy="6048375"/>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847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Our DE-PBS Staff Team</a:t>
            </a:r>
          </a:p>
        </p:txBody>
      </p:sp>
      <p:sp>
        <p:nvSpPr>
          <p:cNvPr id="3" name="Content Placeholder 2"/>
          <p:cNvSpPr>
            <a:spLocks noGrp="1"/>
          </p:cNvSpPr>
          <p:nvPr>
            <p:ph idx="1"/>
          </p:nvPr>
        </p:nvSpPr>
        <p:spPr>
          <a:xfrm>
            <a:off x="598714" y="1600200"/>
            <a:ext cx="8469086" cy="4525963"/>
          </a:xfrm>
        </p:spPr>
        <p:txBody>
          <a:bodyPr>
            <a:noAutofit/>
          </a:bodyPr>
          <a:lstStyle/>
          <a:p>
            <a:r>
              <a:rPr lang="en-US" sz="2800" dirty="0"/>
              <a:t>Project Directors – Linda Smith &amp; Debby Boyer</a:t>
            </a:r>
          </a:p>
          <a:p>
            <a:r>
              <a:rPr lang="en-US" sz="2800" dirty="0"/>
              <a:t>SCSS &amp; Survey Coordinator – Sarah Hearn</a:t>
            </a:r>
          </a:p>
          <a:p>
            <a:r>
              <a:rPr lang="en-US" sz="2800" dirty="0"/>
              <a:t>Project Coaches – Megan Pell, </a:t>
            </a:r>
            <a:r>
              <a:rPr lang="en-US" sz="2800" dirty="0" err="1"/>
              <a:t>Niki</a:t>
            </a:r>
            <a:r>
              <a:rPr lang="en-US" sz="2800" dirty="0"/>
              <a:t> Kendall</a:t>
            </a:r>
          </a:p>
          <a:p>
            <a:r>
              <a:rPr lang="en-US" sz="2800" dirty="0"/>
              <a:t>Database Manager – Erin Konrad</a:t>
            </a:r>
          </a:p>
          <a:p>
            <a:r>
              <a:rPr lang="en-US" sz="2800" dirty="0"/>
              <a:t>Graduate Assistants – Angela Harris, Shelby </a:t>
            </a:r>
            <a:r>
              <a:rPr lang="en-US" sz="2800" dirty="0" err="1"/>
              <a:t>Schwing</a:t>
            </a:r>
            <a:r>
              <a:rPr lang="en-US" sz="2800" dirty="0"/>
              <a:t>, Jenna Leary, Natali Munoz</a:t>
            </a:r>
          </a:p>
          <a:p>
            <a:r>
              <a:rPr lang="en-US" sz="2800" dirty="0"/>
              <a:t>Faculty Partner &amp; Lead Survey Developer – George Bear</a:t>
            </a:r>
          </a:p>
        </p:txBody>
      </p:sp>
    </p:spTree>
    <p:extLst>
      <p:ext uri="{BB962C8B-B14F-4D97-AF65-F5344CB8AC3E}">
        <p14:creationId xmlns:p14="http://schemas.microsoft.com/office/powerpoint/2010/main" val="3057383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48" y="371007"/>
            <a:ext cx="8454452" cy="963118"/>
          </a:xfrm>
        </p:spPr>
        <p:txBody>
          <a:bodyPr>
            <a:normAutofit/>
          </a:bodyPr>
          <a:lstStyle/>
          <a:p>
            <a:r>
              <a:rPr lang="en-US" dirty="0" smtClean="0"/>
              <a:t>Interpretation Worksheet Structure</a:t>
            </a:r>
            <a:r>
              <a:rPr lang="en-US" sz="4000" dirty="0" smtClean="0"/>
              <a:t> </a:t>
            </a:r>
            <a:endParaRPr lang="en-US" sz="4000" dirty="0"/>
          </a:p>
        </p:txBody>
      </p:sp>
      <p:sp>
        <p:nvSpPr>
          <p:cNvPr id="3" name="Content Placeholder 2"/>
          <p:cNvSpPr>
            <a:spLocks noGrp="1"/>
          </p:cNvSpPr>
          <p:nvPr>
            <p:ph idx="1"/>
          </p:nvPr>
        </p:nvSpPr>
        <p:spPr>
          <a:xfrm>
            <a:off x="1109272" y="1514007"/>
            <a:ext cx="6967928" cy="4886793"/>
          </a:xfrm>
        </p:spPr>
        <p:txBody>
          <a:bodyPr>
            <a:normAutofit fontScale="92500"/>
          </a:bodyPr>
          <a:lstStyle/>
          <a:p>
            <a:r>
              <a:rPr lang="en-US" sz="2800" dirty="0" smtClean="0"/>
              <a:t>Worksheet per survey population </a:t>
            </a:r>
          </a:p>
          <a:p>
            <a:pPr lvl="1"/>
            <a:r>
              <a:rPr lang="en-US" sz="2400" dirty="0" smtClean="0"/>
              <a:t>(Student, Staff, Home)</a:t>
            </a:r>
          </a:p>
          <a:p>
            <a:r>
              <a:rPr lang="en-US" sz="2800" dirty="0" smtClean="0"/>
              <a:t>Guides you through each survey scale </a:t>
            </a:r>
          </a:p>
          <a:p>
            <a:pPr lvl="1"/>
            <a:r>
              <a:rPr lang="en-US" sz="2400" dirty="0" smtClean="0"/>
              <a:t>(School Climate, Techniques, Bullying, Engagement, Social Emotional Competencies) </a:t>
            </a:r>
          </a:p>
          <a:p>
            <a:r>
              <a:rPr lang="en-US" sz="2800" dirty="0" smtClean="0"/>
              <a:t>Prompts review of graphs &amp; 3 types of scores </a:t>
            </a:r>
          </a:p>
          <a:p>
            <a:r>
              <a:rPr lang="en-US" sz="2800" dirty="0"/>
              <a:t>Consider strengths, concerns, general notes such as significant </a:t>
            </a:r>
            <a:r>
              <a:rPr lang="en-US" sz="2800" dirty="0" smtClean="0"/>
              <a:t>differences</a:t>
            </a:r>
          </a:p>
          <a:p>
            <a:r>
              <a:rPr lang="en-US" sz="2800" dirty="0" smtClean="0"/>
              <a:t>Information gathered then used to complete action planning template</a:t>
            </a:r>
            <a:endParaRPr lang="en-US" sz="2800" dirty="0"/>
          </a:p>
        </p:txBody>
      </p:sp>
    </p:spTree>
    <p:extLst>
      <p:ext uri="{BB962C8B-B14F-4D97-AF65-F5344CB8AC3E}">
        <p14:creationId xmlns:p14="http://schemas.microsoft.com/office/powerpoint/2010/main" val="468876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85" y="698292"/>
            <a:ext cx="7377593" cy="5334000"/>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2874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1921" y="1262765"/>
            <a:ext cx="5105400" cy="4201150"/>
          </a:xfrm>
          <a:prstGeom prst="rect">
            <a:avLst/>
          </a:prstGeom>
          <a:noFill/>
        </p:spPr>
        <p:txBody>
          <a:bodyPr wrap="square" rtlCol="0">
            <a:spAutoFit/>
          </a:bodyPr>
          <a:lstStyle/>
          <a:p>
            <a:r>
              <a:rPr lang="en-US" sz="2800" b="1" dirty="0" smtClean="0">
                <a:solidFill>
                  <a:srgbClr val="000099"/>
                </a:solidFill>
              </a:rPr>
              <a:t>Recommended next steps for today:</a:t>
            </a:r>
          </a:p>
          <a:p>
            <a:pPr marL="285750" indent="-285750">
              <a:buFont typeface="Arial" panose="020B0604020202020204" pitchFamily="34" charset="0"/>
              <a:buChar char="•"/>
            </a:pPr>
            <a:r>
              <a:rPr lang="en-US" sz="2400" dirty="0" smtClean="0"/>
              <a:t>Review student report (if applicable)</a:t>
            </a:r>
          </a:p>
          <a:p>
            <a:endParaRPr lang="en-US" sz="2400" dirty="0" smtClean="0"/>
          </a:p>
          <a:p>
            <a:pPr marL="285750" indent="-285750">
              <a:buFont typeface="Arial" panose="020B0604020202020204" pitchFamily="34" charset="0"/>
              <a:buChar char="•"/>
            </a:pPr>
            <a:endParaRPr lang="en-US" sz="1100" dirty="0" smtClean="0"/>
          </a:p>
          <a:p>
            <a:r>
              <a:rPr lang="en-US" sz="2800" b="1" dirty="0" smtClean="0">
                <a:solidFill>
                  <a:srgbClr val="000099"/>
                </a:solidFill>
              </a:rPr>
              <a:t>Your next steps in the coming weeks:</a:t>
            </a:r>
          </a:p>
          <a:p>
            <a:pPr marL="457200" indent="-457200">
              <a:buFont typeface="Arial" panose="020B0604020202020204" pitchFamily="34" charset="0"/>
              <a:buChar char="•"/>
            </a:pPr>
            <a:r>
              <a:rPr lang="en-US" sz="2400" dirty="0" smtClean="0"/>
              <a:t>Determine how and when to share!</a:t>
            </a:r>
          </a:p>
          <a:p>
            <a:pPr marL="457200" indent="-457200">
              <a:buFont typeface="Arial" panose="020B0604020202020204" pitchFamily="34" charset="0"/>
              <a:buChar char="•"/>
            </a:pPr>
            <a:r>
              <a:rPr lang="en-US" sz="2400" dirty="0" smtClean="0"/>
              <a:t>Start action planning</a:t>
            </a:r>
          </a:p>
        </p:txBody>
      </p:sp>
      <p:pic>
        <p:nvPicPr>
          <p:cNvPr id="1027" name="Picture 3" descr="C:\Users\hearn\AppData\Local\Microsoft\Windows\Temporary Internet Files\Content.IE5\I4T80DYU\whats-next-146274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03" y="2743200"/>
            <a:ext cx="2848132" cy="284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94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457200" y="1143000"/>
            <a:ext cx="8229600" cy="4983163"/>
          </a:xfrm>
        </p:spPr>
        <p:txBody>
          <a:bodyPr>
            <a:normAutofit/>
          </a:bodyPr>
          <a:lstStyle/>
          <a:p>
            <a:pPr algn="ctr">
              <a:buFont typeface="Wingdings" pitchFamily="2" charset="2"/>
              <a:buNone/>
            </a:pPr>
            <a:r>
              <a:rPr lang="en-US" sz="4400" b="1" dirty="0" smtClean="0">
                <a:solidFill>
                  <a:schemeClr val="accent2"/>
                </a:solidFill>
                <a:effectLst/>
                <a:latin typeface="Tw Cen MT" panose="020B0602020104020603" pitchFamily="34" charset="0"/>
              </a:rPr>
              <a:t>	</a:t>
            </a:r>
            <a:r>
              <a:rPr lang="en-US" sz="4800" b="1" dirty="0" smtClean="0">
                <a:solidFill>
                  <a:schemeClr val="accent2"/>
                </a:solidFill>
                <a:effectLst/>
                <a:latin typeface="Tw Cen MT" panose="020B0602020104020603" pitchFamily="34" charset="0"/>
                <a:cs typeface="Times New Roman" pitchFamily="18" charset="0"/>
              </a:rPr>
              <a:t>Data Review</a:t>
            </a:r>
          </a:p>
        </p:txBody>
      </p:sp>
      <p:pic>
        <p:nvPicPr>
          <p:cNvPr id="44036" name="Picture 2" descr="C:\Documents and Settings\bear\Local Settings\Temporary Internet Files\Content.IE5\0USR5QUM\MCj00787530000[1].wmf"/>
          <p:cNvPicPr>
            <a:picLocks noChangeAspect="1" noChangeArrowheads="1"/>
          </p:cNvPicPr>
          <p:nvPr/>
        </p:nvPicPr>
        <p:blipFill>
          <a:blip r:embed="rId3" cstate="print"/>
          <a:srcRect/>
          <a:stretch>
            <a:fillRect/>
          </a:stretch>
        </p:blipFill>
        <p:spPr bwMode="auto">
          <a:xfrm>
            <a:off x="2438400" y="2544763"/>
            <a:ext cx="4400006" cy="3581400"/>
          </a:xfrm>
          <a:prstGeom prst="rect">
            <a:avLst/>
          </a:prstGeom>
          <a:noFill/>
          <a:ln w="9525">
            <a:noFill/>
            <a:miter lim="800000"/>
            <a:headEnd/>
            <a:tailEnd/>
          </a:ln>
        </p:spPr>
      </p:pic>
    </p:spTree>
    <p:extLst>
      <p:ext uri="{BB962C8B-B14F-4D97-AF65-F5344CB8AC3E}">
        <p14:creationId xmlns:p14="http://schemas.microsoft.com/office/powerpoint/2010/main" val="2943015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3"/>
          <p:cNvSpPr txBox="1">
            <a:spLocks noChangeArrowheads="1"/>
          </p:cNvSpPr>
          <p:nvPr/>
        </p:nvSpPr>
        <p:spPr bwMode="auto">
          <a:xfrm>
            <a:off x="492032" y="4414"/>
            <a:ext cx="9144000" cy="1386533"/>
          </a:xfrm>
          <a:prstGeom prst="rect">
            <a:avLst/>
          </a:prstGeom>
          <a:noFill/>
          <a:ln w="12700" cap="sq">
            <a:noFill/>
            <a:miter lim="800000"/>
            <a:headEnd type="none" w="sm" len="sm"/>
            <a:tailEnd type="none" w="sm" len="sm"/>
          </a:ln>
        </p:spPr>
        <p:txBody>
          <a:bodyPr wrap="square">
            <a:spAutoFit/>
          </a:bodyPr>
          <a:lstStyle/>
          <a:p>
            <a:pPr marL="273050" indent="-273050" algn="ctr">
              <a:lnSpc>
                <a:spcPct val="150000"/>
              </a:lnSpc>
              <a:buClr>
                <a:srgbClr val="0BD0D9"/>
              </a:buClr>
              <a:buSzPct val="95000"/>
            </a:pPr>
            <a:r>
              <a:rPr lang="en-GB" sz="4000" b="1" dirty="0">
                <a:solidFill>
                  <a:schemeClr val="accent5">
                    <a:lumMod val="50000"/>
                  </a:schemeClr>
                </a:solidFill>
                <a:latin typeface="+mj-lt"/>
                <a:ea typeface="Arial Unicode MS" pitchFamily="34" charset="-122"/>
                <a:cs typeface="Aharoni" pitchFamily="2" charset="-79"/>
              </a:rPr>
              <a:t>Participation Continues To Be High</a:t>
            </a:r>
            <a:endParaRPr lang="en-GB" sz="4000" dirty="0">
              <a:solidFill>
                <a:schemeClr val="accent5">
                  <a:lumMod val="50000"/>
                </a:schemeClr>
              </a:solidFill>
              <a:latin typeface="+mj-lt"/>
              <a:ea typeface="Arial Unicode MS" pitchFamily="34" charset="-122"/>
              <a:cs typeface="Aharoni" pitchFamily="2" charset="-79"/>
            </a:endParaRPr>
          </a:p>
          <a:p>
            <a:pPr marL="273050" indent="-273050" algn="ctr">
              <a:lnSpc>
                <a:spcPct val="150000"/>
              </a:lnSpc>
              <a:buClr>
                <a:srgbClr val="0BD0D9"/>
              </a:buClr>
              <a:buSzPct val="95000"/>
            </a:pPr>
            <a:endParaRPr lang="en-GB" b="1" dirty="0">
              <a:solidFill>
                <a:schemeClr val="accent5">
                  <a:lumMod val="50000"/>
                </a:schemeClr>
              </a:solidFill>
              <a:latin typeface="Tw Cen MT" panose="020B0602020104020603" pitchFamily="34" charset="0"/>
              <a:ea typeface="Arial Unicode MS" pitchFamily="34" charset="-122"/>
              <a:cs typeface="Aharoni" pitchFamily="2" charset="-79"/>
            </a:endParaRPr>
          </a:p>
        </p:txBody>
      </p:sp>
      <p:sp>
        <p:nvSpPr>
          <p:cNvPr id="10" name="TextBox 8"/>
          <p:cNvSpPr txBox="1">
            <a:spLocks noChangeArrowheads="1"/>
          </p:cNvSpPr>
          <p:nvPr/>
        </p:nvSpPr>
        <p:spPr bwMode="auto">
          <a:xfrm>
            <a:off x="3109820" y="6209206"/>
            <a:ext cx="3908425" cy="400110"/>
          </a:xfrm>
          <a:prstGeom prst="rect">
            <a:avLst/>
          </a:prstGeom>
          <a:noFill/>
          <a:ln w="9525">
            <a:noFill/>
            <a:miter lim="800000"/>
            <a:headEnd/>
            <a:tailEnd/>
          </a:ln>
        </p:spPr>
        <p:txBody>
          <a:bodyPr>
            <a:spAutoFit/>
          </a:bodyPr>
          <a:lstStyle/>
          <a:p>
            <a:pPr algn="ctr"/>
            <a:r>
              <a:rPr lang="en-US" sz="2000" b="1" dirty="0">
                <a:solidFill>
                  <a:schemeClr val="accent5">
                    <a:lumMod val="50000"/>
                  </a:schemeClr>
                </a:solidFill>
              </a:rPr>
              <a:t>School Years</a:t>
            </a:r>
          </a:p>
        </p:txBody>
      </p:sp>
      <p:sp>
        <p:nvSpPr>
          <p:cNvPr id="8" name="TextBox 8"/>
          <p:cNvSpPr txBox="1">
            <a:spLocks noChangeArrowheads="1"/>
          </p:cNvSpPr>
          <p:nvPr/>
        </p:nvSpPr>
        <p:spPr bwMode="auto">
          <a:xfrm rot="16200000">
            <a:off x="-1170201" y="3171231"/>
            <a:ext cx="3908425" cy="400110"/>
          </a:xfrm>
          <a:prstGeom prst="rect">
            <a:avLst/>
          </a:prstGeom>
          <a:noFill/>
          <a:ln w="9525">
            <a:noFill/>
            <a:miter lim="800000"/>
            <a:headEnd/>
            <a:tailEnd/>
          </a:ln>
        </p:spPr>
        <p:txBody>
          <a:bodyPr>
            <a:spAutoFit/>
          </a:bodyPr>
          <a:lstStyle/>
          <a:p>
            <a:pPr algn="ctr"/>
            <a:r>
              <a:rPr lang="en-US" sz="2000" b="1" dirty="0">
                <a:solidFill>
                  <a:schemeClr val="accent5">
                    <a:lumMod val="50000"/>
                  </a:schemeClr>
                </a:solidFill>
                <a:latin typeface="+mj-lt"/>
              </a:rPr>
              <a:t>Number of Participating Schools</a:t>
            </a:r>
          </a:p>
        </p:txBody>
      </p:sp>
      <p:pic>
        <p:nvPicPr>
          <p:cNvPr id="2" name="Picture 1"/>
          <p:cNvPicPr>
            <a:picLocks noChangeAspect="1"/>
          </p:cNvPicPr>
          <p:nvPr/>
        </p:nvPicPr>
        <p:blipFill rotWithShape="1">
          <a:blip r:embed="rId3"/>
          <a:srcRect l="4954" t="10592" r="1041" b="718"/>
          <a:stretch/>
        </p:blipFill>
        <p:spPr>
          <a:xfrm>
            <a:off x="1136132" y="1054720"/>
            <a:ext cx="7855802" cy="4999384"/>
          </a:xfrm>
          <a:prstGeom prst="rect">
            <a:avLst/>
          </a:prstGeom>
          <a:ln>
            <a:noFill/>
          </a:ln>
        </p:spPr>
      </p:pic>
    </p:spTree>
    <p:extLst>
      <p:ext uri="{BB962C8B-B14F-4D97-AF65-F5344CB8AC3E}">
        <p14:creationId xmlns:p14="http://schemas.microsoft.com/office/powerpoint/2010/main" val="4275787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0"/>
          <p:cNvSpPr>
            <a:spLocks noGrp="1"/>
          </p:cNvSpPr>
          <p:nvPr>
            <p:ph type="title"/>
          </p:nvPr>
        </p:nvSpPr>
        <p:spPr/>
        <p:txBody>
          <a:bodyPr/>
          <a:lstStyle/>
          <a:p>
            <a:endParaRPr lang="en-US"/>
          </a:p>
        </p:txBody>
      </p:sp>
      <p:sp>
        <p:nvSpPr>
          <p:cNvPr id="5" name="Footer Placeholder 4"/>
          <p:cNvSpPr>
            <a:spLocks noGrp="1"/>
          </p:cNvSpPr>
          <p:nvPr>
            <p:ph type="ftr" sz="quarter" idx="11"/>
          </p:nvPr>
        </p:nvSpPr>
        <p:spPr>
          <a:xfrm>
            <a:off x="457199" y="6172200"/>
            <a:ext cx="3352801" cy="365125"/>
          </a:xfrm>
        </p:spPr>
        <p:txBody>
          <a:bodyPr/>
          <a:lstStyle/>
          <a:p>
            <a:pPr>
              <a:defRPr/>
            </a:pPr>
            <a:r>
              <a:rPr lang="en-US" dirty="0"/>
              <a:t>School Climate Workshop, 5/23/12</a:t>
            </a:r>
          </a:p>
        </p:txBody>
      </p:sp>
      <p:graphicFrame>
        <p:nvGraphicFramePr>
          <p:cNvPr id="13" name="Table 12"/>
          <p:cNvGraphicFramePr>
            <a:graphicFrameLocks noGrp="1"/>
          </p:cNvGraphicFramePr>
          <p:nvPr>
            <p:extLst/>
          </p:nvPr>
        </p:nvGraphicFramePr>
        <p:xfrm>
          <a:off x="457199" y="0"/>
          <a:ext cx="8425543" cy="6858000"/>
        </p:xfrm>
        <a:graphic>
          <a:graphicData uri="http://schemas.openxmlformats.org/drawingml/2006/table">
            <a:tbl>
              <a:tblPr>
                <a:tableStyleId>{3C2FFA5D-87B4-456A-9821-1D502468CF0F}</a:tableStyleId>
              </a:tblPr>
              <a:tblGrid>
                <a:gridCol w="1474470">
                  <a:extLst>
                    <a:ext uri="{9D8B030D-6E8A-4147-A177-3AD203B41FA5}">
                      <a16:colId xmlns="" xmlns:a16="http://schemas.microsoft.com/office/drawing/2014/main" val="20000"/>
                    </a:ext>
                  </a:extLst>
                </a:gridCol>
                <a:gridCol w="1614896">
                  <a:extLst>
                    <a:ext uri="{9D8B030D-6E8A-4147-A177-3AD203B41FA5}">
                      <a16:colId xmlns="" xmlns:a16="http://schemas.microsoft.com/office/drawing/2014/main" val="20001"/>
                    </a:ext>
                  </a:extLst>
                </a:gridCol>
                <a:gridCol w="1685109">
                  <a:extLst>
                    <a:ext uri="{9D8B030D-6E8A-4147-A177-3AD203B41FA5}">
                      <a16:colId xmlns="" xmlns:a16="http://schemas.microsoft.com/office/drawing/2014/main" val="20002"/>
                    </a:ext>
                  </a:extLst>
                </a:gridCol>
                <a:gridCol w="1755321">
                  <a:extLst>
                    <a:ext uri="{9D8B030D-6E8A-4147-A177-3AD203B41FA5}">
                      <a16:colId xmlns="" xmlns:a16="http://schemas.microsoft.com/office/drawing/2014/main" val="20003"/>
                    </a:ext>
                  </a:extLst>
                </a:gridCol>
                <a:gridCol w="1895747">
                  <a:extLst>
                    <a:ext uri="{9D8B030D-6E8A-4147-A177-3AD203B41FA5}">
                      <a16:colId xmlns="" xmlns:a16="http://schemas.microsoft.com/office/drawing/2014/main" val="20004"/>
                    </a:ext>
                  </a:extLst>
                </a:gridCol>
              </a:tblGrid>
              <a:tr h="447389">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accent5">
                              <a:lumMod val="50000"/>
                            </a:schemeClr>
                          </a:solidFill>
                          <a:effectLst/>
                        </a:rPr>
                        <a:t>2018-19 Survey Sample</a:t>
                      </a:r>
                      <a:endParaRPr kumimoji="0" lang="en-US" sz="24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8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Student</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Teacher</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Home</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01"/>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Elementary    </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Schools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71</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73</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70</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02"/>
                  </a:ext>
                </a:extLst>
              </a:tr>
              <a:tr h="38773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Respondents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14104</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3084</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8725</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03"/>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Middle</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Schools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26</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26</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19</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04"/>
                  </a:ext>
                </a:extLst>
              </a:tr>
              <a:tr h="38773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Respondents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11470</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1381</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2391</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05"/>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High</a:t>
                      </a:r>
                      <a:endParaRPr kumimoji="0" lang="en-US" sz="2000" b="1"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Schools</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15</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16</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6</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06"/>
                  </a:ext>
                </a:extLst>
              </a:tr>
              <a:tr h="38773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Respondents</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6331</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1173</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535</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07"/>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Alternative</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Schools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4</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5</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2</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08"/>
                  </a:ext>
                </a:extLst>
              </a:tr>
              <a:tr h="38773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Respondents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124</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109</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29</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09"/>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Special </a:t>
                      </a:r>
                      <a:endParaRPr kumimoji="0" lang="en-US" sz="2000" b="1"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Schools</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2</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9</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5</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10"/>
                  </a:ext>
                </a:extLst>
              </a:tr>
              <a:tr h="38773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Respondents</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54</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660</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227</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11"/>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Early            Childhood</a:t>
                      </a:r>
                      <a:endParaRPr kumimoji="0" lang="en-US" sz="2000" b="1"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Schools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N/A</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8</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5">
                              <a:lumMod val="50000"/>
                            </a:schemeClr>
                          </a:solidFill>
                          <a:effectLst/>
                        </a:rPr>
                        <a:t>6</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12"/>
                  </a:ext>
                </a:extLst>
              </a:tr>
              <a:tr h="38773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Respondents</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N/A</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282</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5">
                              <a:lumMod val="50000"/>
                            </a:schemeClr>
                          </a:solidFill>
                          <a:effectLst/>
                        </a:rPr>
                        <a:t>677</a:t>
                      </a:r>
                      <a:endParaRPr kumimoji="0" lang="en-US" sz="2000" b="0" i="0" u="none" strike="noStrike" cap="none" normalizeH="0" baseline="0" dirty="0">
                        <a:ln>
                          <a:noFill/>
                        </a:ln>
                        <a:solidFill>
                          <a:schemeClr val="accent5">
                            <a:lumMod val="50000"/>
                          </a:schemeClr>
                        </a:solidFill>
                        <a:effectLst/>
                        <a:latin typeface="Tw Cen MT" panose="020B0602020104020603" pitchFamily="34" charset="0"/>
                        <a:ea typeface="ＭＳ Ｐゴシック" pitchFamily="34" charset="-128"/>
                      </a:endParaRPr>
                    </a:p>
                  </a:txBody>
                  <a:tcPr anchor="ctr" horzOverflow="overflow"/>
                </a:tc>
                <a:extLst>
                  <a:ext uri="{0D108BD9-81ED-4DB2-BD59-A6C34878D82A}">
                    <a16:rowId xmlns="" xmlns:a16="http://schemas.microsoft.com/office/drawing/2014/main" val="10013"/>
                  </a:ext>
                </a:extLst>
              </a:tr>
              <a:tr h="3877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Other </a:t>
                      </a:r>
                      <a:endParaRPr kumimoji="0" lang="en-US" sz="2000" b="1"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Schools</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6</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6</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5</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14"/>
                  </a:ext>
                </a:extLst>
              </a:tr>
              <a:tr h="38773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normalizeH="0" baseline="0" dirty="0">
                        <a:ln>
                          <a:noFill/>
                        </a:ln>
                        <a:solidFill>
                          <a:schemeClr val="tx1"/>
                        </a:solidFill>
                        <a:effectLst/>
                        <a:latin typeface="Perpetua" pitchFamily="18" charset="0"/>
                        <a:ea typeface="ＭＳ Ｐゴシック" pitchFamily="34" charset="-128"/>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Respondents</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2734</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375</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solidFill>
                            <a:schemeClr val="accent5">
                              <a:lumMod val="50000"/>
                            </a:schemeClr>
                          </a:solidFill>
                          <a:effectLst/>
                        </a:rPr>
                        <a:t>794</a:t>
                      </a:r>
                      <a:endParaRPr kumimoji="0" lang="en-US" sz="2000" b="0"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solidFill>
                      <a:schemeClr val="accent1">
                        <a:lumMod val="20000"/>
                        <a:lumOff val="80000"/>
                      </a:schemeClr>
                    </a:solidFill>
                  </a:tcPr>
                </a:tc>
                <a:extLst>
                  <a:ext uri="{0D108BD9-81ED-4DB2-BD59-A6C34878D82A}">
                    <a16:rowId xmlns="" xmlns:a16="http://schemas.microsoft.com/office/drawing/2014/main" val="10015"/>
                  </a:ext>
                </a:extLst>
              </a:tr>
              <a:tr h="38773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normalizeH="0" baseline="0" dirty="0">
                        <a:ln>
                          <a:noFill/>
                        </a:ln>
                        <a:solidFill>
                          <a:schemeClr val="accent5">
                            <a:lumMod val="50000"/>
                          </a:schemeClr>
                        </a:solidFill>
                        <a:effectLst/>
                        <a:latin typeface="Tw Cen MT" panose="020B0602020104020603" pitchFamily="34" charset="0"/>
                        <a:ea typeface="ＭＳ Ｐゴシック" pitchFamily="34" charset="-128"/>
                        <a:cs typeface="+mn-cs"/>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normalizeH="0" baseline="0" dirty="0">
                        <a:ln>
                          <a:noFill/>
                        </a:ln>
                        <a:solidFill>
                          <a:schemeClr val="tx1"/>
                        </a:solidFill>
                        <a:effectLst/>
                        <a:latin typeface="Tw Cen MT" panose="020B0602020104020603" pitchFamily="34" charset="0"/>
                        <a:ea typeface="ＭＳ Ｐゴシック" pitchFamily="34" charset="-128"/>
                        <a:cs typeface="+mn-cs"/>
                      </a:endParaRPr>
                    </a:p>
                  </a:txBody>
                  <a:tcPr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normalizeH="0" baseline="0" dirty="0">
                          <a:ln>
                            <a:noFill/>
                          </a:ln>
                          <a:solidFill>
                            <a:srgbClr val="FF0000"/>
                          </a:solidFill>
                          <a:effectLst/>
                        </a:rPr>
                        <a:t>34,817</a:t>
                      </a:r>
                      <a:endParaRPr kumimoji="0" lang="en-US" sz="2000" b="1" i="0" u="none" strike="noStrike" kern="1200" cap="none" normalizeH="0" baseline="0" dirty="0">
                        <a:ln>
                          <a:noFill/>
                        </a:ln>
                        <a:solidFill>
                          <a:srgbClr val="FF0000"/>
                        </a:solidFill>
                        <a:effectLst/>
                        <a:latin typeface="Tw Cen MT" panose="020B0602020104020603" pitchFamily="34" charset="0"/>
                        <a:ea typeface="ＭＳ Ｐゴシック" pitchFamily="34" charset="-128"/>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normalizeH="0" baseline="0" dirty="0">
                          <a:ln>
                            <a:noFill/>
                          </a:ln>
                          <a:solidFill>
                            <a:srgbClr val="FF0000"/>
                          </a:solidFill>
                          <a:effectLst/>
                        </a:rPr>
                        <a:t>7,064</a:t>
                      </a:r>
                      <a:endParaRPr kumimoji="0" lang="en-US" sz="2000" b="1" i="0" u="none" strike="noStrike" kern="1200" cap="none" normalizeH="0" baseline="0" dirty="0">
                        <a:ln>
                          <a:noFill/>
                        </a:ln>
                        <a:solidFill>
                          <a:srgbClr val="FF0000"/>
                        </a:solidFill>
                        <a:effectLst/>
                        <a:latin typeface="Tw Cen MT" panose="020B0602020104020603" pitchFamily="34" charset="0"/>
                        <a:ea typeface="ＭＳ Ｐゴシック" pitchFamily="34" charset="-128"/>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normalizeH="0" baseline="0" dirty="0">
                          <a:ln>
                            <a:noFill/>
                          </a:ln>
                          <a:solidFill>
                            <a:srgbClr val="FF0000"/>
                          </a:solidFill>
                          <a:effectLst/>
                        </a:rPr>
                        <a:t>13,378</a:t>
                      </a:r>
                      <a:endParaRPr kumimoji="0" lang="en-US" sz="2000" b="1" i="0" u="none" strike="noStrike" kern="1200" cap="none" normalizeH="0" baseline="0" dirty="0">
                        <a:ln>
                          <a:noFill/>
                        </a:ln>
                        <a:solidFill>
                          <a:srgbClr val="FF0000"/>
                        </a:solidFill>
                        <a:effectLst/>
                        <a:latin typeface="Tw Cen MT" panose="020B0602020104020603" pitchFamily="34" charset="0"/>
                        <a:ea typeface="ＭＳ Ｐゴシック" pitchFamily="34" charset="-128"/>
                        <a:cs typeface="+mn-cs"/>
                      </a:endParaRPr>
                    </a:p>
                  </a:txBody>
                  <a:tcPr anchor="ctr" horzOverflow="overflow"/>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1174096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204"/>
            <a:ext cx="8229600" cy="1020762"/>
          </a:xfrm>
        </p:spPr>
        <p:txBody>
          <a:bodyPr>
            <a:noAutofit/>
          </a:bodyPr>
          <a:lstStyle/>
          <a:p>
            <a:pPr algn="ctr"/>
            <a:r>
              <a:rPr lang="en-US" sz="3600" b="1" dirty="0"/>
              <a:t>Delaware School Survey Scales</a:t>
            </a:r>
            <a:br>
              <a:rPr lang="en-US" sz="3600" b="1" dirty="0"/>
            </a:br>
            <a:r>
              <a:rPr lang="en-US" sz="2400" b="1" dirty="0"/>
              <a:t>(Note: </a:t>
            </a:r>
            <a:r>
              <a:rPr lang="en-US" sz="2400" b="1" dirty="0">
                <a:solidFill>
                  <a:srgbClr val="FF0000"/>
                </a:solidFill>
              </a:rPr>
              <a:t>School Climate is 1 of the 5 Scales</a:t>
            </a:r>
            <a:r>
              <a:rPr lang="en-US" sz="2400" b="1" dirty="0"/>
              <a:t>)  </a:t>
            </a:r>
            <a:r>
              <a:rPr lang="en-US" sz="3600" dirty="0">
                <a:solidFill>
                  <a:schemeClr val="tx2"/>
                </a:solidFill>
              </a:rPr>
              <a:t/>
            </a:r>
            <a:br>
              <a:rPr lang="en-US" sz="3600" dirty="0">
                <a:solidFill>
                  <a:schemeClr val="tx2"/>
                </a:solidFill>
              </a:rPr>
            </a:br>
            <a:endParaRPr lang="en-US" sz="3600" dirty="0">
              <a:solidFill>
                <a:schemeClr val="tx2"/>
              </a:solidFill>
            </a:endParaRPr>
          </a:p>
        </p:txBody>
      </p:sp>
      <p:graphicFrame>
        <p:nvGraphicFramePr>
          <p:cNvPr id="4" name="Content Placeholder 3"/>
          <p:cNvGraphicFramePr>
            <a:graphicFrameLocks noGrp="1"/>
          </p:cNvGraphicFramePr>
          <p:nvPr>
            <p:ph idx="1"/>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361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0" y="208372"/>
            <a:ext cx="7886700" cy="1325563"/>
          </a:xfrm>
        </p:spPr>
        <p:txBody>
          <a:bodyPr/>
          <a:lstStyle/>
          <a:p>
            <a:pPr algn="ctr"/>
            <a:r>
              <a:rPr lang="en-US" b="1" dirty="0">
                <a:ea typeface="Calibri" pitchFamily="34" charset="0"/>
                <a:cs typeface="Times New Roman" pitchFamily="18" charset="0"/>
              </a:rPr>
              <a:t>Why is school climate important?</a:t>
            </a:r>
            <a:endParaRPr lang="en-US" b="1" dirty="0"/>
          </a:p>
        </p:txBody>
      </p:sp>
      <p:sp>
        <p:nvSpPr>
          <p:cNvPr id="3" name="Content Placeholder 2"/>
          <p:cNvSpPr>
            <a:spLocks noGrp="1"/>
          </p:cNvSpPr>
          <p:nvPr>
            <p:ph idx="1"/>
          </p:nvPr>
        </p:nvSpPr>
        <p:spPr>
          <a:xfrm>
            <a:off x="783770" y="1690689"/>
            <a:ext cx="7064829" cy="4525963"/>
          </a:xfrm>
        </p:spPr>
        <p:txBody>
          <a:bodyPr>
            <a:normAutofit lnSpcReduction="10000"/>
          </a:bodyPr>
          <a:lstStyle/>
          <a:p>
            <a:pPr>
              <a:buFont typeface="Arial" pitchFamily="34" charset="0"/>
              <a:buNone/>
              <a:tabLst>
                <a:tab pos="2286000" algn="l"/>
              </a:tabLst>
              <a:defRPr/>
            </a:pPr>
            <a:r>
              <a:rPr lang="en-US" sz="2400" b="1" dirty="0">
                <a:solidFill>
                  <a:schemeClr val="tx1">
                    <a:lumMod val="65000"/>
                    <a:lumOff val="35000"/>
                  </a:schemeClr>
                </a:solidFill>
                <a:latin typeface="Tw Cen MT" panose="020B0602020104020603" pitchFamily="34" charset="0"/>
                <a:ea typeface="Calibri" pitchFamily="34" charset="0"/>
                <a:cs typeface="Times New Roman" pitchFamily="18" charset="0"/>
              </a:rPr>
              <a:t>	</a:t>
            </a:r>
            <a:r>
              <a:rPr lang="en-US" sz="2400" b="1" dirty="0">
                <a:ea typeface="Calibri" pitchFamily="34" charset="0"/>
                <a:cs typeface="Times New Roman" pitchFamily="18" charset="0"/>
              </a:rPr>
              <a:t>School Climate is linked to a wide range of academic, behavioral, and socio-emotional outcomes for students and teachers:</a:t>
            </a:r>
          </a:p>
          <a:p>
            <a:pPr marL="865188" lvl="5" indent="-457200">
              <a:buFontTx/>
              <a:buChar char="•"/>
              <a:tabLst>
                <a:tab pos="2286000" algn="l"/>
              </a:tabLst>
              <a:defRPr/>
            </a:pPr>
            <a:r>
              <a:rPr lang="en-US" sz="2400" dirty="0">
                <a:solidFill>
                  <a:schemeClr val="accent5">
                    <a:lumMod val="50000"/>
                  </a:schemeClr>
                </a:solidFill>
                <a:ea typeface="Calibri" pitchFamily="34" charset="0"/>
                <a:cs typeface="Times New Roman" pitchFamily="18" charset="0"/>
              </a:rPr>
              <a:t>Academic achievement </a:t>
            </a:r>
            <a:endParaRPr lang="en-US" sz="2400" dirty="0">
              <a:solidFill>
                <a:schemeClr val="accent5">
                  <a:lumMod val="50000"/>
                </a:schemeClr>
              </a:solidFill>
              <a:cs typeface="Arial" charset="0"/>
            </a:endParaRPr>
          </a:p>
          <a:p>
            <a:pPr marL="865188" lvl="5" indent="-457200">
              <a:buFontTx/>
              <a:buChar char="•"/>
              <a:tabLst>
                <a:tab pos="2286000" algn="l"/>
              </a:tabLst>
              <a:defRPr/>
            </a:pPr>
            <a:r>
              <a:rPr lang="en-US" sz="2400" dirty="0">
                <a:solidFill>
                  <a:schemeClr val="accent5">
                    <a:lumMod val="50000"/>
                  </a:schemeClr>
                </a:solidFill>
                <a:cs typeface="Calibri" pitchFamily="34" charset="0"/>
              </a:rPr>
              <a:t>Student </a:t>
            </a:r>
            <a:r>
              <a:rPr lang="en-US" sz="2400" dirty="0">
                <a:solidFill>
                  <a:schemeClr val="accent5">
                    <a:lumMod val="50000"/>
                  </a:schemeClr>
                </a:solidFill>
                <a:cs typeface="Arial" charset="0"/>
              </a:rPr>
              <a:t>academic, social, and personal attitudes and motives </a:t>
            </a:r>
          </a:p>
          <a:p>
            <a:pPr marL="865188" lvl="5" indent="-457200">
              <a:buFontTx/>
              <a:buChar char="•"/>
              <a:tabLst>
                <a:tab pos="2286000" algn="l"/>
              </a:tabLst>
              <a:defRPr/>
            </a:pPr>
            <a:r>
              <a:rPr lang="en-US" sz="2400" dirty="0">
                <a:solidFill>
                  <a:schemeClr val="accent5">
                    <a:lumMod val="50000"/>
                  </a:schemeClr>
                </a:solidFill>
                <a:cs typeface="Calibri" pitchFamily="34" charset="0"/>
              </a:rPr>
              <a:t>Student attendance and school avoidance</a:t>
            </a:r>
            <a:endParaRPr lang="en-US" sz="2400" dirty="0">
              <a:solidFill>
                <a:schemeClr val="accent5">
                  <a:lumMod val="50000"/>
                </a:schemeClr>
              </a:solidFill>
              <a:cs typeface="Arial" charset="0"/>
            </a:endParaRPr>
          </a:p>
          <a:p>
            <a:pPr marL="865188" lvl="5" indent="-457200">
              <a:buFontTx/>
              <a:buChar char="•"/>
              <a:tabLst>
                <a:tab pos="2286000" algn="l"/>
              </a:tabLst>
              <a:defRPr/>
            </a:pPr>
            <a:r>
              <a:rPr lang="en-US" sz="2400" dirty="0">
                <a:solidFill>
                  <a:schemeClr val="accent5">
                    <a:lumMod val="50000"/>
                  </a:schemeClr>
                </a:solidFill>
                <a:cs typeface="Calibri" pitchFamily="34" charset="0"/>
              </a:rPr>
              <a:t>Student behavior problems, delinquency, victimization</a:t>
            </a:r>
          </a:p>
          <a:p>
            <a:pPr marL="865188" lvl="5" indent="-457200">
              <a:buFontTx/>
              <a:buChar char="•"/>
              <a:tabLst>
                <a:tab pos="2286000" algn="l"/>
              </a:tabLst>
              <a:defRPr/>
            </a:pPr>
            <a:r>
              <a:rPr lang="en-US" sz="2400" dirty="0">
                <a:solidFill>
                  <a:schemeClr val="accent5">
                    <a:lumMod val="50000"/>
                  </a:schemeClr>
                </a:solidFill>
                <a:cs typeface="Arial" charset="0"/>
              </a:rPr>
              <a:t>Student and teacher emotional well-being</a:t>
            </a:r>
          </a:p>
          <a:p>
            <a:pPr marL="865188" lvl="5" indent="-457200">
              <a:buFontTx/>
              <a:buChar char="•"/>
              <a:tabLst>
                <a:tab pos="2286000" algn="l"/>
              </a:tabLst>
              <a:defRPr/>
            </a:pPr>
            <a:r>
              <a:rPr lang="en-US" sz="2400" dirty="0">
                <a:solidFill>
                  <a:schemeClr val="accent5">
                    <a:lumMod val="50000"/>
                  </a:schemeClr>
                </a:solidFill>
                <a:cs typeface="Arial" charset="0"/>
              </a:rPr>
              <a:t>Teachers’ greater implementation fidelity </a:t>
            </a:r>
          </a:p>
          <a:p>
            <a:pPr marL="407988" lvl="5" indent="0">
              <a:buNone/>
              <a:tabLst>
                <a:tab pos="2286000" algn="l"/>
              </a:tabLst>
              <a:defRPr/>
            </a:pPr>
            <a:r>
              <a:rPr lang="en-US" sz="2400" dirty="0">
                <a:solidFill>
                  <a:schemeClr val="accent5">
                    <a:lumMod val="50000"/>
                  </a:schemeClr>
                </a:solidFill>
                <a:cs typeface="Arial" charset="0"/>
              </a:rPr>
              <a:t>      of new curriculum and interventions</a:t>
            </a:r>
          </a:p>
          <a:p>
            <a:pPr marL="407988" lvl="5" indent="0">
              <a:buNone/>
              <a:tabLst>
                <a:tab pos="2286000" algn="l"/>
              </a:tabLst>
              <a:defRPr/>
            </a:pPr>
            <a:endParaRPr lang="en-US" sz="2400" dirty="0">
              <a:solidFill>
                <a:schemeClr val="tx1">
                  <a:lumMod val="65000"/>
                  <a:lumOff val="35000"/>
                </a:schemeClr>
              </a:solidFill>
              <a:latin typeface="Tw Cen MT" panose="020B0602020104020603" pitchFamily="34" charset="0"/>
              <a:cs typeface="Arial" charset="0"/>
            </a:endParaRPr>
          </a:p>
          <a:p>
            <a:pPr>
              <a:lnSpc>
                <a:spcPct val="80000"/>
              </a:lnSpc>
              <a:buFontTx/>
              <a:buNone/>
              <a:defRPr/>
            </a:pPr>
            <a:endParaRPr lang="en-US" sz="2400" b="1" dirty="0">
              <a:solidFill>
                <a:schemeClr val="tx1">
                  <a:lumMod val="65000"/>
                  <a:lumOff val="35000"/>
                </a:schemeClr>
              </a:solidFill>
              <a:latin typeface="Tw Cen MT" panose="020B0602020104020603" pitchFamily="34" charset="0"/>
            </a:endParaRPr>
          </a:p>
          <a:p>
            <a:pPr>
              <a:lnSpc>
                <a:spcPct val="80000"/>
              </a:lnSpc>
              <a:buFontTx/>
              <a:buNone/>
              <a:defRPr/>
            </a:pPr>
            <a:endParaRPr lang="en-US" sz="2400" b="1" dirty="0">
              <a:solidFill>
                <a:schemeClr val="tx1">
                  <a:lumMod val="65000"/>
                  <a:lumOff val="35000"/>
                </a:schemeClr>
              </a:solidFill>
              <a:latin typeface="Tw Cen MT" panose="020B0602020104020603" pitchFamily="34" charset="0"/>
            </a:endParaRPr>
          </a:p>
          <a:p>
            <a:pPr>
              <a:lnSpc>
                <a:spcPct val="80000"/>
              </a:lnSpc>
              <a:buFontTx/>
              <a:buNone/>
              <a:defRPr/>
            </a:pPr>
            <a:endParaRPr lang="en-US" sz="2400" b="1" dirty="0">
              <a:solidFill>
                <a:schemeClr val="tx1">
                  <a:lumMod val="65000"/>
                  <a:lumOff val="35000"/>
                </a:schemeClr>
              </a:solidFill>
              <a:latin typeface="Tw Cen MT" panose="020B0602020104020603" pitchFamily="34" charset="0"/>
            </a:endParaRPr>
          </a:p>
          <a:p>
            <a:pPr lvl="1">
              <a:lnSpc>
                <a:spcPct val="80000"/>
              </a:lnSpc>
              <a:defRPr/>
            </a:pPr>
            <a:endParaRPr lang="en-US" sz="1400" i="1" dirty="0">
              <a:solidFill>
                <a:schemeClr val="tx1">
                  <a:lumMod val="65000"/>
                  <a:lumOff val="35000"/>
                </a:schemeClr>
              </a:solidFill>
              <a:latin typeface="Tw Cen MT" panose="020B0602020104020603" pitchFamily="34" charset="0"/>
            </a:endParaRPr>
          </a:p>
          <a:p>
            <a:pPr>
              <a:defRPr/>
            </a:pPr>
            <a:endParaRPr lang="en-US" dirty="0">
              <a:solidFill>
                <a:schemeClr val="tx1">
                  <a:lumMod val="65000"/>
                  <a:lumOff val="35000"/>
                </a:schemeClr>
              </a:solidFill>
              <a:latin typeface="Tw Cen MT" panose="020B0602020104020603" pitchFamily="34" charset="0"/>
            </a:endParaRPr>
          </a:p>
        </p:txBody>
      </p:sp>
      <p:pic>
        <p:nvPicPr>
          <p:cNvPr id="6148" name="Object 3"/>
          <p:cNvPicPr>
            <a:picLocks noChangeArrowheads="1"/>
          </p:cNvPicPr>
          <p:nvPr/>
        </p:nvPicPr>
        <p:blipFill>
          <a:blip r:embed="rId3"/>
          <a:srcRect/>
          <a:stretch>
            <a:fillRect/>
          </a:stretch>
        </p:blipFill>
        <p:spPr bwMode="auto">
          <a:xfrm>
            <a:off x="6962503" y="5172891"/>
            <a:ext cx="2181497" cy="1591491"/>
          </a:xfrm>
          <a:prstGeom prst="rect">
            <a:avLst/>
          </a:prstGeom>
          <a:noFill/>
          <a:ln w="9525">
            <a:noFill/>
            <a:miter lim="800000"/>
            <a:headEnd/>
            <a:tailEnd/>
          </a:ln>
        </p:spPr>
      </p:pic>
    </p:spTree>
    <p:extLst>
      <p:ext uri="{BB962C8B-B14F-4D97-AF65-F5344CB8AC3E}">
        <p14:creationId xmlns:p14="http://schemas.microsoft.com/office/powerpoint/2010/main" val="211964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065665"/>
              </p:ext>
            </p:extLst>
          </p:nvPr>
        </p:nvGraphicFramePr>
        <p:xfrm>
          <a:off x="644577" y="104500"/>
          <a:ext cx="8120601" cy="6553896"/>
        </p:xfrm>
        <a:graphic>
          <a:graphicData uri="http://schemas.openxmlformats.org/drawingml/2006/table">
            <a:tbl>
              <a:tblPr firstRow="1" firstCol="1" bandRow="1"/>
              <a:tblGrid>
                <a:gridCol w="3226367">
                  <a:extLst>
                    <a:ext uri="{9D8B030D-6E8A-4147-A177-3AD203B41FA5}">
                      <a16:colId xmlns="" xmlns:a16="http://schemas.microsoft.com/office/drawing/2014/main" val="1297136968"/>
                    </a:ext>
                  </a:extLst>
                </a:gridCol>
                <a:gridCol w="1859263">
                  <a:extLst>
                    <a:ext uri="{9D8B030D-6E8A-4147-A177-3AD203B41FA5}">
                      <a16:colId xmlns="" xmlns:a16="http://schemas.microsoft.com/office/drawing/2014/main" val="4237968301"/>
                    </a:ext>
                  </a:extLst>
                </a:gridCol>
                <a:gridCol w="1572170">
                  <a:extLst>
                    <a:ext uri="{9D8B030D-6E8A-4147-A177-3AD203B41FA5}">
                      <a16:colId xmlns="" xmlns:a16="http://schemas.microsoft.com/office/drawing/2014/main" val="2643262140"/>
                    </a:ext>
                  </a:extLst>
                </a:gridCol>
                <a:gridCol w="1462801">
                  <a:extLst>
                    <a:ext uri="{9D8B030D-6E8A-4147-A177-3AD203B41FA5}">
                      <a16:colId xmlns="" xmlns:a16="http://schemas.microsoft.com/office/drawing/2014/main" val="2784785668"/>
                    </a:ext>
                  </a:extLst>
                </a:gridCol>
              </a:tblGrid>
              <a:tr h="543083">
                <a:tc gridSpan="4">
                  <a:txBody>
                    <a:bodyPr/>
                    <a:lstStyle/>
                    <a:p>
                      <a:pPr marL="0" marR="0" algn="ctr">
                        <a:spcBef>
                          <a:spcPts val="0"/>
                        </a:spcBef>
                        <a:spcAft>
                          <a:spcPts val="0"/>
                        </a:spcAft>
                      </a:pPr>
                      <a:r>
                        <a:rPr lang="en-US" sz="2400" b="1" dirty="0">
                          <a:solidFill>
                            <a:schemeClr val="bg1"/>
                          </a:solidFill>
                          <a:effectLst/>
                          <a:latin typeface="+mj-lt"/>
                          <a:ea typeface="Calibri" panose="020F0502020204030204" pitchFamily="34" charset="0"/>
                          <a:cs typeface="Times New Roman" panose="02020603050405020304" pitchFamily="18" charset="0"/>
                        </a:rPr>
                        <a:t>Correlates of School Climate in Delaware Schools</a:t>
                      </a:r>
                      <a:endParaRPr lang="en-US" sz="105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744168507"/>
                  </a:ext>
                </a:extLst>
              </a:tr>
              <a:tr h="989137">
                <a:tc>
                  <a:txBody>
                    <a:bodyPr/>
                    <a:lstStyle/>
                    <a:p>
                      <a:pPr marL="0" marR="0">
                        <a:spcBef>
                          <a:spcPts val="0"/>
                        </a:spcBef>
                        <a:spcAft>
                          <a:spcPts val="0"/>
                        </a:spcAft>
                      </a:pPr>
                      <a:r>
                        <a:rPr lang="en-US" sz="700" b="1" dirty="0">
                          <a:effectLst/>
                          <a:latin typeface="+mj-lt"/>
                          <a:ea typeface="Calibri" panose="020F0502020204030204" pitchFamily="34" charset="0"/>
                          <a:cs typeface="Times New Roman" panose="02020603050405020304" pitchFamily="18" charset="0"/>
                        </a:rPr>
                        <a:t> </a:t>
                      </a:r>
                      <a:endParaRPr lang="en-US" sz="700" dirty="0">
                        <a:effectLst/>
                        <a:latin typeface="+mj-lt"/>
                        <a:ea typeface="Calibri" panose="020F0502020204030204" pitchFamily="34" charset="0"/>
                        <a:cs typeface="Times New Roman" panose="02020603050405020304" pitchFamily="18" charset="0"/>
                      </a:endParaRPr>
                    </a:p>
                  </a:txBody>
                  <a:tcPr marL="40711" marR="40711" marT="56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Elementary School </a:t>
                      </a:r>
                      <a:endParaRPr lang="en-US" sz="1000" b="1" dirty="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a:t>
                      </a:r>
                      <a:r>
                        <a:rPr lang="en-US" sz="1800" b="1" dirty="0" smtClean="0">
                          <a:effectLst/>
                          <a:latin typeface="+mj-lt"/>
                          <a:ea typeface="Calibri" panose="020F0502020204030204" pitchFamily="34" charset="0"/>
                          <a:cs typeface="Times New Roman" panose="02020603050405020304" pitchFamily="18" charset="0"/>
                        </a:rPr>
                        <a:t>n=71)</a:t>
                      </a:r>
                      <a:endParaRPr lang="en-US" sz="1000" b="1"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Middle School </a:t>
                      </a:r>
                      <a:endParaRPr lang="en-US" sz="1000" b="1" dirty="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(n = 26)</a:t>
                      </a:r>
                      <a:endParaRPr lang="en-US" sz="1000" b="1"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High School</a:t>
                      </a:r>
                      <a:endParaRPr lang="en-US" sz="1000" b="1" dirty="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(n = 15)</a:t>
                      </a:r>
                      <a:endParaRPr lang="en-US" sz="1000" b="1"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3169529185"/>
                  </a:ext>
                </a:extLst>
              </a:tr>
              <a:tr h="363241">
                <a:tc>
                  <a:txBody>
                    <a:bodyPr/>
                    <a:lstStyle/>
                    <a:p>
                      <a:pPr marL="0" marR="0" algn="l">
                        <a:spcBef>
                          <a:spcPts val="0"/>
                        </a:spcBef>
                        <a:spcAft>
                          <a:spcPts val="0"/>
                        </a:spcAft>
                      </a:pPr>
                      <a:r>
                        <a:rPr lang="en-US" sz="2000" b="1" dirty="0">
                          <a:solidFill>
                            <a:schemeClr val="bg1"/>
                          </a:solidFill>
                          <a:effectLst/>
                          <a:latin typeface="+mj-lt"/>
                          <a:ea typeface="Calibri" panose="020F0502020204030204" pitchFamily="34" charset="0"/>
                          <a:cs typeface="Times New Roman" panose="02020603050405020304" pitchFamily="18" charset="0"/>
                        </a:rPr>
                        <a:t>Academics</a:t>
                      </a:r>
                      <a:endParaRPr lang="en-US" sz="105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3">
                  <a:txBody>
                    <a:bodyPr/>
                    <a:lstStyle/>
                    <a:p>
                      <a:pPr marL="0" marR="0">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 </a:t>
                      </a:r>
                      <a:endParaRPr lang="en-US" sz="700" dirty="0">
                        <a:effectLst/>
                        <a:latin typeface="+mj-lt"/>
                        <a:ea typeface="Calibri" panose="020F0502020204030204" pitchFamily="34" charset="0"/>
                        <a:cs typeface="Times New Roman" panose="02020603050405020304" pitchFamily="18" charset="0"/>
                      </a:endParaRPr>
                    </a:p>
                  </a:txBody>
                  <a:tcPr marL="40711" marR="40711" marT="56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02656347"/>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English Language Arts</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.69*</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.75*</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.22</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3773668228"/>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Math</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.64*</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.74*</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.39</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2384017671"/>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Student Engagement</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.77*</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.90*</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.83*</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963225015"/>
                  </a:ext>
                </a:extLst>
              </a:tr>
              <a:tr h="363241">
                <a:tc>
                  <a:txBody>
                    <a:bodyPr/>
                    <a:lstStyle/>
                    <a:p>
                      <a:pPr marL="0" marR="0" algn="l">
                        <a:spcBef>
                          <a:spcPts val="0"/>
                        </a:spcBef>
                        <a:spcAft>
                          <a:spcPts val="0"/>
                        </a:spcAft>
                      </a:pPr>
                      <a:r>
                        <a:rPr lang="en-US" sz="2000" b="1" dirty="0">
                          <a:solidFill>
                            <a:schemeClr val="bg1"/>
                          </a:solidFill>
                          <a:effectLst/>
                          <a:latin typeface="+mj-lt"/>
                          <a:ea typeface="Calibri" panose="020F0502020204030204" pitchFamily="34" charset="0"/>
                          <a:cs typeface="Times New Roman" panose="02020603050405020304" pitchFamily="18" charset="0"/>
                        </a:rPr>
                        <a:t>Behavior</a:t>
                      </a:r>
                      <a:endParaRPr lang="en-US" sz="105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3">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030889074"/>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Suspensions</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-.60*</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-.70*</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-.75*</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2641005218"/>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Bullying Victimization</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-.47*</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-.66*</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-.15</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979627603"/>
                  </a:ext>
                </a:extLst>
              </a:tr>
              <a:tr h="662787">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Social and Emotional Competencies </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.74*</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.82*</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.58*</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4007398593"/>
                  </a:ext>
                </a:extLst>
              </a:tr>
              <a:tr h="726479">
                <a:tc>
                  <a:txBody>
                    <a:bodyPr/>
                    <a:lstStyle/>
                    <a:p>
                      <a:pPr marL="0" marR="0" algn="l">
                        <a:spcBef>
                          <a:spcPts val="0"/>
                        </a:spcBef>
                        <a:spcAft>
                          <a:spcPts val="0"/>
                        </a:spcAft>
                      </a:pPr>
                      <a:r>
                        <a:rPr lang="en-US" sz="2000" b="1" dirty="0">
                          <a:solidFill>
                            <a:schemeClr val="bg1"/>
                          </a:solidFill>
                          <a:effectLst/>
                          <a:latin typeface="+mj-lt"/>
                          <a:ea typeface="Calibri" panose="020F0502020204030204" pitchFamily="34" charset="0"/>
                          <a:cs typeface="Times New Roman" panose="02020603050405020304" pitchFamily="18" charset="0"/>
                        </a:rPr>
                        <a:t>Classroom Management Techniques</a:t>
                      </a:r>
                      <a:endParaRPr lang="en-US" sz="105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3">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313321786"/>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Punitive</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-.87*</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-.93*</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-.54*</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23246065"/>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Positive</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.46*</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.43*</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.22</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2631843433"/>
                  </a:ext>
                </a:extLst>
              </a:tr>
              <a:tr h="363241">
                <a:tc>
                  <a:txBody>
                    <a:bodyPr/>
                    <a:lstStyle/>
                    <a:p>
                      <a:pPr marL="0" marR="0" algn="l">
                        <a:spcBef>
                          <a:spcPts val="0"/>
                        </a:spcBef>
                        <a:spcAft>
                          <a:spcPts val="0"/>
                        </a:spcAft>
                      </a:pPr>
                      <a:r>
                        <a:rPr lang="en-US" sz="1800" i="1" dirty="0">
                          <a:solidFill>
                            <a:schemeClr val="bg1"/>
                          </a:solidFill>
                          <a:effectLst/>
                          <a:latin typeface="+mj-lt"/>
                          <a:ea typeface="Calibri" panose="020F0502020204030204" pitchFamily="34" charset="0"/>
                          <a:cs typeface="Times New Roman" panose="02020603050405020304" pitchFamily="18" charset="0"/>
                        </a:rPr>
                        <a:t>SEL</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.83*</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a:effectLst/>
                          <a:latin typeface="+mj-lt"/>
                          <a:ea typeface="Calibri" panose="020F0502020204030204" pitchFamily="34" charset="0"/>
                          <a:cs typeface="Times New Roman" panose="02020603050405020304" pitchFamily="18" charset="0"/>
                        </a:rPr>
                        <a:t> .86*</a:t>
                      </a:r>
                      <a:endParaRPr lang="en-US" sz="90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 .77*</a:t>
                      </a:r>
                      <a:endParaRPr lang="en-US" sz="900" dirty="0">
                        <a:effectLst/>
                        <a:latin typeface="+mj-lt"/>
                        <a:ea typeface="Calibri" panose="020F0502020204030204" pitchFamily="34" charset="0"/>
                        <a:cs typeface="Times New Roman" panose="02020603050405020304" pitchFamily="18" charset="0"/>
                      </a:endParaRPr>
                    </a:p>
                  </a:txBody>
                  <a:tcPr marL="40711" marR="40711" marT="56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3545273644"/>
                  </a:ext>
                </a:extLst>
              </a:tr>
            </a:tbl>
          </a:graphicData>
        </a:graphic>
      </p:graphicFrame>
    </p:spTree>
    <p:extLst>
      <p:ext uri="{BB962C8B-B14F-4D97-AF65-F5344CB8AC3E}">
        <p14:creationId xmlns:p14="http://schemas.microsoft.com/office/powerpoint/2010/main" val="358168452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1916</TotalTime>
  <Words>1770</Words>
  <Application>Microsoft Office PowerPoint</Application>
  <PresentationFormat>On-screen Show (4:3)</PresentationFormat>
  <Paragraphs>353</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Crop</vt:lpstr>
      <vt:lpstr>Apothecary</vt:lpstr>
      <vt:lpstr>PowerPoint Presentation</vt:lpstr>
      <vt:lpstr>Join Us on Padlet</vt:lpstr>
      <vt:lpstr>PowerPoint Presentation</vt:lpstr>
      <vt:lpstr>Our DE-PBS Staff Team</vt:lpstr>
      <vt:lpstr>PowerPoint Presentation</vt:lpstr>
      <vt:lpstr>PowerPoint Presentation</vt:lpstr>
      <vt:lpstr>Delaware School Survey Scales (Note: School Climate is 1 of the 5 Scales)   </vt:lpstr>
      <vt:lpstr>Why is school climate important?</vt:lpstr>
      <vt:lpstr>PowerPoint Presentation</vt:lpstr>
      <vt:lpstr>Side Note: Other Research Tidbits</vt:lpstr>
      <vt:lpstr>Side Note: Other Research Tidbits</vt:lpstr>
      <vt:lpstr>Improvements in DE Continue!  DE School Climate Longitudinal Study 2012-2017</vt:lpstr>
      <vt:lpstr>Major Findings</vt:lpstr>
      <vt:lpstr>State-wide Data Highlights and Application</vt:lpstr>
      <vt:lpstr>School Climate Scale  Notable Trends</vt:lpstr>
      <vt:lpstr>PowerPoint Presentation</vt:lpstr>
      <vt:lpstr>PowerPoint Presentation</vt:lpstr>
      <vt:lpstr>PowerPoint Presentation</vt:lpstr>
      <vt:lpstr>PowerPoint Presentation</vt:lpstr>
      <vt:lpstr>PowerPoint Presentation</vt:lpstr>
      <vt:lpstr>Summary: School Climate Scale Notable Trends</vt:lpstr>
      <vt:lpstr>Student Engagement Scale NOTABLE TRENDS</vt:lpstr>
      <vt:lpstr>PowerPoint Presentation</vt:lpstr>
      <vt:lpstr>PowerPoint Presentation</vt:lpstr>
      <vt:lpstr>Summary: Student Engagement Scale  Notable Trends</vt:lpstr>
      <vt:lpstr>Now what?</vt:lpstr>
      <vt:lpstr>Resource: School Climate PD Online Module Series</vt:lpstr>
      <vt:lpstr>School Climate PD Series, cont.</vt:lpstr>
      <vt:lpstr>Available Modules</vt:lpstr>
      <vt:lpstr>Reflect &amp; Share </vt:lpstr>
      <vt:lpstr>Action Planning: Student-Student Relationships Module</vt:lpstr>
      <vt:lpstr>Why Are Student-Student Relationships Important?</vt:lpstr>
      <vt:lpstr>PowerPoint Presentation</vt:lpstr>
      <vt:lpstr>PowerPoint Presentation</vt:lpstr>
      <vt:lpstr> SOCIOMETRIC SEATING TOOL</vt:lpstr>
      <vt:lpstr>Reflect &amp; Share</vt:lpstr>
      <vt:lpstr>Resource Access</vt:lpstr>
      <vt:lpstr>Reflect &amp; Share</vt:lpstr>
      <vt:lpstr>PowerPoint Presentation</vt:lpstr>
      <vt:lpstr>Interpretation Worksheet Structure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Harris</dc:creator>
  <cp:lastModifiedBy>Sarah Hearn</cp:lastModifiedBy>
  <cp:revision>95</cp:revision>
  <dcterms:created xsi:type="dcterms:W3CDTF">2019-05-06T14:56:15Z</dcterms:created>
  <dcterms:modified xsi:type="dcterms:W3CDTF">2019-05-12T01:16:06Z</dcterms:modified>
</cp:coreProperties>
</file>