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5372" r:id="rId1"/>
    <p:sldMasterId id="2147485389" r:id="rId2"/>
  </p:sldMasterIdLst>
  <p:notesMasterIdLst>
    <p:notesMasterId r:id="rId80"/>
  </p:notesMasterIdLst>
  <p:handoutMasterIdLst>
    <p:handoutMasterId r:id="rId81"/>
  </p:handoutMasterIdLst>
  <p:sldIdLst>
    <p:sldId id="1333" r:id="rId3"/>
    <p:sldId id="1475" r:id="rId4"/>
    <p:sldId id="257" r:id="rId5"/>
    <p:sldId id="258" r:id="rId6"/>
    <p:sldId id="1462" r:id="rId7"/>
    <p:sldId id="1443" r:id="rId8"/>
    <p:sldId id="1194" r:id="rId9"/>
    <p:sldId id="286" r:id="rId10"/>
    <p:sldId id="1378" r:id="rId11"/>
    <p:sldId id="1429" r:id="rId12"/>
    <p:sldId id="1245" r:id="rId13"/>
    <p:sldId id="1280" r:id="rId14"/>
    <p:sldId id="256" r:id="rId15"/>
    <p:sldId id="1482" r:id="rId16"/>
    <p:sldId id="1483" r:id="rId17"/>
    <p:sldId id="261" r:id="rId18"/>
    <p:sldId id="262" r:id="rId19"/>
    <p:sldId id="274" r:id="rId20"/>
    <p:sldId id="263" r:id="rId21"/>
    <p:sldId id="275" r:id="rId22"/>
    <p:sldId id="264" r:id="rId23"/>
    <p:sldId id="276" r:id="rId24"/>
    <p:sldId id="265" r:id="rId25"/>
    <p:sldId id="277" r:id="rId26"/>
    <p:sldId id="266" r:id="rId27"/>
    <p:sldId id="278" r:id="rId28"/>
    <p:sldId id="267" r:id="rId29"/>
    <p:sldId id="279" r:id="rId30"/>
    <p:sldId id="268" r:id="rId31"/>
    <p:sldId id="280" r:id="rId32"/>
    <p:sldId id="269" r:id="rId33"/>
    <p:sldId id="281" r:id="rId34"/>
    <p:sldId id="270" r:id="rId35"/>
    <p:sldId id="282" r:id="rId36"/>
    <p:sldId id="271" r:id="rId37"/>
    <p:sldId id="283" r:id="rId38"/>
    <p:sldId id="273" r:id="rId39"/>
    <p:sldId id="285" r:id="rId40"/>
    <p:sldId id="299" r:id="rId41"/>
    <p:sldId id="300" r:id="rId42"/>
    <p:sldId id="1411" r:id="rId43"/>
    <p:sldId id="1278" r:id="rId44"/>
    <p:sldId id="1479" r:id="rId45"/>
    <p:sldId id="287" r:id="rId46"/>
    <p:sldId id="1265" r:id="rId47"/>
    <p:sldId id="1413" r:id="rId48"/>
    <p:sldId id="843" r:id="rId49"/>
    <p:sldId id="1484" r:id="rId50"/>
    <p:sldId id="846" r:id="rId51"/>
    <p:sldId id="906" r:id="rId52"/>
    <p:sldId id="907" r:id="rId53"/>
    <p:sldId id="908" r:id="rId54"/>
    <p:sldId id="909" r:id="rId55"/>
    <p:sldId id="895" r:id="rId56"/>
    <p:sldId id="911" r:id="rId57"/>
    <p:sldId id="1467" r:id="rId58"/>
    <p:sldId id="289" r:id="rId59"/>
    <p:sldId id="1485" r:id="rId60"/>
    <p:sldId id="1268" r:id="rId61"/>
    <p:sldId id="1282" r:id="rId62"/>
    <p:sldId id="290" r:id="rId63"/>
    <p:sldId id="1271" r:id="rId64"/>
    <p:sldId id="1459" r:id="rId65"/>
    <p:sldId id="1375" r:id="rId66"/>
    <p:sldId id="1414" r:id="rId67"/>
    <p:sldId id="1461" r:id="rId68"/>
    <p:sldId id="1486" r:id="rId69"/>
    <p:sldId id="1285" r:id="rId70"/>
    <p:sldId id="295" r:id="rId71"/>
    <p:sldId id="296" r:id="rId72"/>
    <p:sldId id="1471" r:id="rId73"/>
    <p:sldId id="1456" r:id="rId74"/>
    <p:sldId id="1470" r:id="rId75"/>
    <p:sldId id="1469" r:id="rId76"/>
    <p:sldId id="306" r:id="rId77"/>
    <p:sldId id="1487" r:id="rId78"/>
    <p:sldId id="259" r:id="rId79"/>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hiddenSlides="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243"/>
    <a:srgbClr val="FDF125"/>
    <a:srgbClr val="EA695D"/>
    <a:srgbClr val="E8EB91"/>
    <a:srgbClr val="FDF6CF"/>
    <a:srgbClr val="FF3300"/>
    <a:srgbClr val="374D81"/>
    <a:srgbClr val="FF0000"/>
    <a:srgbClr val="F7900D"/>
    <a:srgbClr val="FFFFF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047" autoAdjust="0"/>
    <p:restoredTop sz="50000" autoAdjust="0"/>
  </p:normalViewPr>
  <p:slideViewPr>
    <p:cSldViewPr>
      <p:cViewPr varScale="1">
        <p:scale>
          <a:sx n="45" d="100"/>
          <a:sy n="45" d="100"/>
        </p:scale>
        <p:origin x="2166" y="54"/>
      </p:cViewPr>
      <p:guideLst>
        <p:guide orient="horz" pos="2160"/>
        <p:guide pos="2880"/>
      </p:guideLst>
    </p:cSldViewPr>
  </p:slideViewPr>
  <p:outlineViewPr>
    <p:cViewPr>
      <p:scale>
        <a:sx n="33" d="100"/>
        <a:sy n="33" d="100"/>
      </p:scale>
      <p:origin x="0" y="-33402"/>
    </p:cViewPr>
  </p:outlineViewPr>
  <p:notesTextViewPr>
    <p:cViewPr>
      <p:scale>
        <a:sx n="150" d="100"/>
        <a:sy n="150" d="100"/>
      </p:scale>
      <p:origin x="0" y="0"/>
    </p:cViewPr>
  </p:notesTextViewPr>
  <p:sorterViewPr>
    <p:cViewPr>
      <p:scale>
        <a:sx n="124" d="100"/>
        <a:sy n="124" d="100"/>
      </p:scale>
      <p:origin x="0" y="-7312"/>
    </p:cViewPr>
  </p:sorterViewPr>
  <p:notesViewPr>
    <p:cSldViewPr>
      <p:cViewPr varScale="1">
        <p:scale>
          <a:sx n="80" d="100"/>
          <a:sy n="80" d="100"/>
        </p:scale>
        <p:origin x="1902" y="11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hdr" sz="quarter"/>
          </p:nvPr>
        </p:nvSpPr>
        <p:spPr bwMode="auto">
          <a:xfrm>
            <a:off x="3"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atin typeface="Arial" charset="0"/>
                <a:ea typeface="+mn-ea"/>
                <a:cs typeface="+mn-cs"/>
              </a:defRPr>
            </a:lvl1pPr>
          </a:lstStyle>
          <a:p>
            <a:pPr>
              <a:defRPr/>
            </a:pPr>
            <a:endParaRPr lang="en-US" sz="1000" i="1" dirty="0"/>
          </a:p>
        </p:txBody>
      </p:sp>
      <p:sp>
        <p:nvSpPr>
          <p:cNvPr id="137219" name="Rectangle 3"/>
          <p:cNvSpPr>
            <a:spLocks noGrp="1" noChangeArrowheads="1"/>
          </p:cNvSpPr>
          <p:nvPr>
            <p:ph type="dt" sz="quarter" idx="1"/>
          </p:nvPr>
        </p:nvSpPr>
        <p:spPr bwMode="auto">
          <a:xfrm>
            <a:off x="3505201" y="0"/>
            <a:ext cx="3503612"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cs typeface="+mn-cs"/>
              </a:defRPr>
            </a:lvl1pPr>
          </a:lstStyle>
          <a:p>
            <a:pPr>
              <a:defRPr/>
            </a:pPr>
            <a:r>
              <a:rPr lang="en-US" sz="1000" i="1" dirty="0"/>
              <a:t>Targeted Team: Networking and Follow-Up Workshop</a:t>
            </a:r>
          </a:p>
          <a:p>
            <a:pPr>
              <a:defRPr/>
            </a:pPr>
            <a:r>
              <a:rPr lang="en-US" sz="1000" i="1" dirty="0"/>
              <a:t>January 27, 2016</a:t>
            </a:r>
          </a:p>
          <a:p>
            <a:pPr>
              <a:defRPr/>
            </a:pPr>
            <a:endParaRPr lang="en-US" sz="1000" i="1" dirty="0"/>
          </a:p>
        </p:txBody>
      </p:sp>
      <p:sp>
        <p:nvSpPr>
          <p:cNvPr id="137220" name="Rectangle 4"/>
          <p:cNvSpPr>
            <a:spLocks noGrp="1" noChangeArrowheads="1"/>
          </p:cNvSpPr>
          <p:nvPr>
            <p:ph type="ftr" sz="quarter" idx="2"/>
          </p:nvPr>
        </p:nvSpPr>
        <p:spPr bwMode="auto">
          <a:xfrm>
            <a:off x="3079475" y="8828171"/>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atin typeface="Arial" charset="0"/>
                <a:ea typeface="+mn-ea"/>
                <a:cs typeface="+mn-cs"/>
              </a:defRPr>
            </a:lvl1pPr>
          </a:lstStyle>
          <a:p>
            <a:pPr algn="r">
              <a:defRPr/>
            </a:pPr>
            <a:r>
              <a:rPr lang="en-US" sz="900" i="1" dirty="0"/>
              <a:t>DE-PBS Project  (Delawarepbs.org)</a:t>
            </a:r>
          </a:p>
        </p:txBody>
      </p:sp>
      <p:sp>
        <p:nvSpPr>
          <p:cNvPr id="137221" name="Rectangle 5"/>
          <p:cNvSpPr>
            <a:spLocks noGrp="1" noChangeArrowheads="1"/>
          </p:cNvSpPr>
          <p:nvPr>
            <p:ph type="sldNum" sz="quarter" idx="3"/>
          </p:nvPr>
        </p:nvSpPr>
        <p:spPr bwMode="auto">
          <a:xfrm>
            <a:off x="6387888" y="8828171"/>
            <a:ext cx="467360"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cs typeface="+mn-cs"/>
              </a:defRPr>
            </a:lvl1pPr>
          </a:lstStyle>
          <a:p>
            <a:pPr>
              <a:defRPr/>
            </a:pPr>
            <a:fld id="{3B44FAB9-522B-C649-82EF-6141BC7E2667}" type="slidenum">
              <a:rPr lang="en-US"/>
              <a:pPr>
                <a:defRPr/>
              </a:pPr>
              <a:t>‹#›</a:t>
            </a:fld>
            <a:endParaRPr lang="en-US" dirty="0"/>
          </a:p>
        </p:txBody>
      </p:sp>
    </p:spTree>
    <p:extLst>
      <p:ext uri="{BB962C8B-B14F-4D97-AF65-F5344CB8AC3E}">
        <p14:creationId xmlns:p14="http://schemas.microsoft.com/office/powerpoint/2010/main" val="8683954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3"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atin typeface="Arial" charset="0"/>
                <a:ea typeface="+mn-ea"/>
                <a:cs typeface="+mn-cs"/>
              </a:defRPr>
            </a:lvl1pPr>
          </a:lstStyle>
          <a:p>
            <a:pPr>
              <a:defRPr/>
            </a:pPr>
            <a:endParaRPr lang="en-US"/>
          </a:p>
        </p:txBody>
      </p:sp>
      <p:sp>
        <p:nvSpPr>
          <p:cNvPr id="8195"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cs typeface="+mn-cs"/>
              </a:defRPr>
            </a:lvl1pPr>
          </a:lstStyle>
          <a:p>
            <a:pPr>
              <a:defRPr/>
            </a:pPr>
            <a:fld id="{3D655306-1980-744F-962E-4832096A4EC5}" type="datetimeFigureOut">
              <a:rPr lang="en-US"/>
              <a:pPr>
                <a:defRPr/>
              </a:pPr>
              <a:t>8/14/2019</a:t>
            </a:fld>
            <a:endParaRPr lang="en-US"/>
          </a:p>
        </p:txBody>
      </p:sp>
      <p:sp>
        <p:nvSpPr>
          <p:cNvPr id="10650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7" name="Rectangle 5"/>
          <p:cNvSpPr>
            <a:spLocks noGrp="1" noChangeArrowheads="1"/>
          </p:cNvSpPr>
          <p:nvPr>
            <p:ph type="body" sz="quarter" idx="3"/>
          </p:nvPr>
        </p:nvSpPr>
        <p:spPr bwMode="auto">
          <a:xfrm>
            <a:off x="701675" y="4416432"/>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3"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atin typeface="Arial" charset="0"/>
                <a:ea typeface="+mn-ea"/>
                <a:cs typeface="+mn-cs"/>
              </a:defRPr>
            </a:lvl1pPr>
          </a:lstStyle>
          <a:p>
            <a:pPr>
              <a:defRPr/>
            </a:pPr>
            <a:endParaRPr lang="en-US"/>
          </a:p>
        </p:txBody>
      </p:sp>
      <p:sp>
        <p:nvSpPr>
          <p:cNvPr id="8199"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cs typeface="+mn-cs"/>
              </a:defRPr>
            </a:lvl1pPr>
          </a:lstStyle>
          <a:p>
            <a:pPr>
              <a:defRPr/>
            </a:pPr>
            <a:fld id="{87976D3B-34A1-D347-8085-EE1FFECD9AC4}" type="slidenum">
              <a:rPr lang="en-US"/>
              <a:pPr>
                <a:defRPr/>
              </a:pPr>
              <a:t>‹#›</a:t>
            </a:fld>
            <a:endParaRPr lang="en-US"/>
          </a:p>
        </p:txBody>
      </p:sp>
    </p:spTree>
    <p:extLst>
      <p:ext uri="{BB962C8B-B14F-4D97-AF65-F5344CB8AC3E}">
        <p14:creationId xmlns:p14="http://schemas.microsoft.com/office/powerpoint/2010/main" val="4792510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801987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pitchFamily="34" charset="0"/>
                <a:ea typeface="ＭＳ Ｐゴシック" pitchFamily="34" charset="-128"/>
              </a:defRPr>
            </a:lvl1pPr>
            <a:lvl2pPr marL="748814" indent="-288005" eaLnBrk="0" hangingPunct="0">
              <a:defRPr sz="2400">
                <a:solidFill>
                  <a:schemeClr val="tx1"/>
                </a:solidFill>
                <a:latin typeface="Arial" pitchFamily="34" charset="0"/>
                <a:ea typeface="ＭＳ Ｐゴシック" pitchFamily="34" charset="-128"/>
              </a:defRPr>
            </a:lvl2pPr>
            <a:lvl3pPr marL="1152022" indent="-230404" eaLnBrk="0" hangingPunct="0">
              <a:defRPr sz="2400">
                <a:solidFill>
                  <a:schemeClr val="tx1"/>
                </a:solidFill>
                <a:latin typeface="Arial" pitchFamily="34" charset="0"/>
                <a:ea typeface="ＭＳ Ｐゴシック" pitchFamily="34" charset="-128"/>
              </a:defRPr>
            </a:lvl3pPr>
            <a:lvl4pPr marL="1612830" indent="-230404" eaLnBrk="0" hangingPunct="0">
              <a:defRPr sz="2400">
                <a:solidFill>
                  <a:schemeClr val="tx1"/>
                </a:solidFill>
                <a:latin typeface="Arial" pitchFamily="34" charset="0"/>
                <a:ea typeface="ＭＳ Ｐゴシック" pitchFamily="34" charset="-128"/>
              </a:defRPr>
            </a:lvl4pPr>
            <a:lvl5pPr marL="2073639" indent="-230404" eaLnBrk="0" hangingPunct="0">
              <a:defRPr sz="2400">
                <a:solidFill>
                  <a:schemeClr val="tx1"/>
                </a:solidFill>
                <a:latin typeface="Arial" pitchFamily="34" charset="0"/>
                <a:ea typeface="ＭＳ Ｐゴシック" pitchFamily="34" charset="-128"/>
              </a:defRPr>
            </a:lvl5pPr>
            <a:lvl6pPr marL="2534447" indent="-230404"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95256" indent="-230404"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56065" indent="-230404"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16874" indent="-230404"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200"/>
          </a:p>
        </p:txBody>
      </p:sp>
      <p:sp>
        <p:nvSpPr>
          <p:cNvPr id="122882" name="Rectangle 7"/>
          <p:cNvSpPr txBox="1">
            <a:spLocks noGrp="1" noChangeArrowheads="1"/>
          </p:cNvSpPr>
          <p:nvPr/>
        </p:nvSpPr>
        <p:spPr bwMode="auto">
          <a:xfrm>
            <a:off x="3970338" y="8684927"/>
            <a:ext cx="3038475" cy="45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83" tIns="46443" rIns="92883" bIns="46443"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endParaRPr lang="en-US" sz="1200"/>
          </a:p>
        </p:txBody>
      </p:sp>
      <p:sp>
        <p:nvSpPr>
          <p:cNvPr id="122883" name="Rectangle 7"/>
          <p:cNvSpPr txBox="1">
            <a:spLocks noGrp="1" noChangeArrowheads="1"/>
          </p:cNvSpPr>
          <p:nvPr/>
        </p:nvSpPr>
        <p:spPr bwMode="auto">
          <a:xfrm>
            <a:off x="3971926" y="8686492"/>
            <a:ext cx="3038475" cy="45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83" tIns="46443" rIns="92883" bIns="46443"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endParaRPr lang="en-US" sz="1200"/>
          </a:p>
        </p:txBody>
      </p:sp>
      <p:sp>
        <p:nvSpPr>
          <p:cNvPr id="122884" name="Rectangle 2"/>
          <p:cNvSpPr>
            <a:spLocks noGrp="1" noRot="1" noChangeAspect="1" noChangeArrowheads="1" noTextEdit="1"/>
          </p:cNvSpPr>
          <p:nvPr>
            <p:ph type="sldImg"/>
          </p:nvPr>
        </p:nvSpPr>
        <p:spPr>
          <a:ln/>
        </p:spPr>
      </p:sp>
      <p:sp>
        <p:nvSpPr>
          <p:cNvPr id="73734" name="Rectangle 3"/>
          <p:cNvSpPr>
            <a:spLocks noGrp="1" noChangeArrowheads="1"/>
          </p:cNvSpPr>
          <p:nvPr>
            <p:ph type="body" idx="1"/>
          </p:nvPr>
        </p:nvSpPr>
        <p:spPr>
          <a:xfrm>
            <a:off x="935039" y="4344028"/>
            <a:ext cx="5140325" cy="4114488"/>
          </a:xfrm>
          <a:solidFill>
            <a:srgbClr val="FFFFFF"/>
          </a:solidFill>
          <a:ln>
            <a:solidFill>
              <a:srgbClr val="000000"/>
            </a:solidFill>
          </a:ln>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defTabSz="911571">
              <a:defRPr/>
            </a:pPr>
            <a:endParaRPr lang="en-US" altLang="en-US" dirty="0"/>
          </a:p>
        </p:txBody>
      </p:sp>
      <p:sp>
        <p:nvSpPr>
          <p:cNvPr id="159751" name="Date Placeholder 1"/>
          <p:cNvSpPr>
            <a:spLocks noGrp="1"/>
          </p:cNvSpPr>
          <p:nvPr>
            <p:ph type="dt" sz="quarter"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Georgia" pitchFamily="18" charset="0"/>
                <a:ea typeface="ＭＳ Ｐゴシック" pitchFamily="34" charset="-128"/>
              </a:defRPr>
            </a:lvl1pPr>
            <a:lvl2pPr marL="748814" indent="-288005" eaLnBrk="0" hangingPunct="0">
              <a:spcBef>
                <a:spcPct val="30000"/>
              </a:spcBef>
              <a:defRPr sz="1200">
                <a:solidFill>
                  <a:schemeClr val="tx1"/>
                </a:solidFill>
                <a:latin typeface="Georgia" pitchFamily="18" charset="0"/>
                <a:ea typeface="ＭＳ Ｐゴシック" pitchFamily="34" charset="-128"/>
              </a:defRPr>
            </a:lvl2pPr>
            <a:lvl3pPr marL="1152022" indent="-230404" eaLnBrk="0" hangingPunct="0">
              <a:spcBef>
                <a:spcPct val="30000"/>
              </a:spcBef>
              <a:defRPr sz="1200">
                <a:solidFill>
                  <a:schemeClr val="tx1"/>
                </a:solidFill>
                <a:latin typeface="Georgia" pitchFamily="18" charset="0"/>
                <a:ea typeface="ＭＳ Ｐゴシック" pitchFamily="34" charset="-128"/>
              </a:defRPr>
            </a:lvl3pPr>
            <a:lvl4pPr marL="1612830" indent="-230404" eaLnBrk="0" hangingPunct="0">
              <a:spcBef>
                <a:spcPct val="30000"/>
              </a:spcBef>
              <a:defRPr sz="1200">
                <a:solidFill>
                  <a:schemeClr val="tx1"/>
                </a:solidFill>
                <a:latin typeface="Georgia" pitchFamily="18" charset="0"/>
                <a:ea typeface="ＭＳ Ｐゴシック" pitchFamily="34" charset="-128"/>
              </a:defRPr>
            </a:lvl4pPr>
            <a:lvl5pPr marL="2073639" indent="-230404" eaLnBrk="0" hangingPunct="0">
              <a:spcBef>
                <a:spcPct val="30000"/>
              </a:spcBef>
              <a:defRPr sz="1200">
                <a:solidFill>
                  <a:schemeClr val="tx1"/>
                </a:solidFill>
                <a:latin typeface="Georgia" pitchFamily="18" charset="0"/>
                <a:ea typeface="ＭＳ Ｐゴシック" pitchFamily="34" charset="-128"/>
              </a:defRPr>
            </a:lvl5pPr>
            <a:lvl6pPr marL="2534447" indent="-230404" eaLnBrk="0" fontAlgn="base" hangingPunct="0">
              <a:spcBef>
                <a:spcPct val="30000"/>
              </a:spcBef>
              <a:spcAft>
                <a:spcPct val="0"/>
              </a:spcAft>
              <a:defRPr sz="1200">
                <a:solidFill>
                  <a:schemeClr val="tx1"/>
                </a:solidFill>
                <a:latin typeface="Georgia" pitchFamily="18" charset="0"/>
                <a:ea typeface="ＭＳ Ｐゴシック" pitchFamily="34" charset="-128"/>
              </a:defRPr>
            </a:lvl6pPr>
            <a:lvl7pPr marL="2995256" indent="-230404" eaLnBrk="0" fontAlgn="base" hangingPunct="0">
              <a:spcBef>
                <a:spcPct val="30000"/>
              </a:spcBef>
              <a:spcAft>
                <a:spcPct val="0"/>
              </a:spcAft>
              <a:defRPr sz="1200">
                <a:solidFill>
                  <a:schemeClr val="tx1"/>
                </a:solidFill>
                <a:latin typeface="Georgia" pitchFamily="18" charset="0"/>
                <a:ea typeface="ＭＳ Ｐゴシック" pitchFamily="34" charset="-128"/>
              </a:defRPr>
            </a:lvl7pPr>
            <a:lvl8pPr marL="3456065" indent="-230404" eaLnBrk="0" fontAlgn="base" hangingPunct="0">
              <a:spcBef>
                <a:spcPct val="30000"/>
              </a:spcBef>
              <a:spcAft>
                <a:spcPct val="0"/>
              </a:spcAft>
              <a:defRPr sz="1200">
                <a:solidFill>
                  <a:schemeClr val="tx1"/>
                </a:solidFill>
                <a:latin typeface="Georgia" pitchFamily="18" charset="0"/>
                <a:ea typeface="ＭＳ Ｐゴシック" pitchFamily="34" charset="-128"/>
              </a:defRPr>
            </a:lvl8pPr>
            <a:lvl9pPr marL="3916874" indent="-230404" eaLnBrk="0" fontAlgn="base" hangingPunct="0">
              <a:spcBef>
                <a:spcPct val="30000"/>
              </a:spcBef>
              <a:spcAft>
                <a:spcPct val="0"/>
              </a:spcAft>
              <a:defRPr sz="1200">
                <a:solidFill>
                  <a:schemeClr val="tx1"/>
                </a:solidFill>
                <a:latin typeface="Georgia" pitchFamily="18" charset="0"/>
                <a:ea typeface="ＭＳ Ｐゴシック" pitchFamily="34" charset="-128"/>
              </a:defRPr>
            </a:lvl9pPr>
          </a:lstStyle>
          <a:p>
            <a:pPr eaLnBrk="1" hangingPunct="1">
              <a:spcBef>
                <a:spcPct val="0"/>
              </a:spcBef>
              <a:defRPr/>
            </a:pPr>
            <a:endParaRPr lang="en-US" altLang="en-US"/>
          </a:p>
        </p:txBody>
      </p:sp>
      <p:sp>
        <p:nvSpPr>
          <p:cNvPr id="3" name="Footer Placeholder 2"/>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171466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pitchFamily="34" charset="0"/>
                <a:ea typeface="ＭＳ Ｐゴシック" pitchFamily="34" charset="-128"/>
              </a:defRPr>
            </a:lvl1pPr>
            <a:lvl2pPr marL="757066" indent="-291179" eaLnBrk="0" hangingPunct="0">
              <a:defRPr sz="2400">
                <a:solidFill>
                  <a:schemeClr val="tx1"/>
                </a:solidFill>
                <a:latin typeface="Arial" pitchFamily="34" charset="0"/>
                <a:ea typeface="ＭＳ Ｐゴシック" pitchFamily="34" charset="-128"/>
              </a:defRPr>
            </a:lvl2pPr>
            <a:lvl3pPr marL="1164717" indent="-232943" eaLnBrk="0" hangingPunct="0">
              <a:defRPr sz="2400">
                <a:solidFill>
                  <a:schemeClr val="tx1"/>
                </a:solidFill>
                <a:latin typeface="Arial" pitchFamily="34" charset="0"/>
                <a:ea typeface="ＭＳ Ｐゴシック" pitchFamily="34" charset="-128"/>
              </a:defRPr>
            </a:lvl3pPr>
            <a:lvl4pPr marL="1630604" indent="-232943" eaLnBrk="0" hangingPunct="0">
              <a:defRPr sz="2400">
                <a:solidFill>
                  <a:schemeClr val="tx1"/>
                </a:solidFill>
                <a:latin typeface="Arial" pitchFamily="34" charset="0"/>
                <a:ea typeface="ＭＳ Ｐゴシック" pitchFamily="34" charset="-128"/>
              </a:defRPr>
            </a:lvl4pPr>
            <a:lvl5pPr marL="2096491" indent="-232943" eaLnBrk="0" hangingPunct="0">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200"/>
          </a:p>
        </p:txBody>
      </p:sp>
      <p:sp>
        <p:nvSpPr>
          <p:cNvPr id="122882" name="Rectangle 7"/>
          <p:cNvSpPr txBox="1">
            <a:spLocks noGrp="1" noChangeArrowheads="1"/>
          </p:cNvSpPr>
          <p:nvPr/>
        </p:nvSpPr>
        <p:spPr bwMode="auto">
          <a:xfrm>
            <a:off x="4058568" y="8829675"/>
            <a:ext cx="3105997"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907" tIns="46955" rIns="93907" bIns="46955"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endParaRPr lang="en-US" sz="1200"/>
          </a:p>
        </p:txBody>
      </p:sp>
      <p:sp>
        <p:nvSpPr>
          <p:cNvPr id="122883" name="Rectangle 7"/>
          <p:cNvSpPr txBox="1">
            <a:spLocks noGrp="1" noChangeArrowheads="1"/>
          </p:cNvSpPr>
          <p:nvPr/>
        </p:nvSpPr>
        <p:spPr bwMode="auto">
          <a:xfrm>
            <a:off x="4060191" y="8831269"/>
            <a:ext cx="310599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907" tIns="46955" rIns="93907" bIns="46955"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endParaRPr lang="en-US" sz="1200"/>
          </a:p>
        </p:txBody>
      </p:sp>
      <p:sp>
        <p:nvSpPr>
          <p:cNvPr id="122884" name="Rectangle 2"/>
          <p:cNvSpPr>
            <a:spLocks noGrp="1" noRot="1" noChangeAspect="1" noChangeArrowheads="1" noTextEdit="1"/>
          </p:cNvSpPr>
          <p:nvPr>
            <p:ph type="sldImg"/>
          </p:nvPr>
        </p:nvSpPr>
        <p:spPr>
          <a:ln/>
        </p:spPr>
      </p:sp>
      <p:sp>
        <p:nvSpPr>
          <p:cNvPr id="73734" name="Rectangle 3"/>
          <p:cNvSpPr>
            <a:spLocks noGrp="1" noChangeArrowheads="1"/>
          </p:cNvSpPr>
          <p:nvPr>
            <p:ph type="body" idx="1"/>
          </p:nvPr>
        </p:nvSpPr>
        <p:spPr>
          <a:xfrm>
            <a:off x="955818" y="4416431"/>
            <a:ext cx="5254554" cy="4183063"/>
          </a:xfrm>
          <a:solidFill>
            <a:srgbClr val="FFFFFF"/>
          </a:solidFill>
          <a:ln>
            <a:solidFill>
              <a:srgbClr val="000000"/>
            </a:solidFill>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0" marR="0" indent="0" algn="l" defTabSz="921617" rtl="0" eaLnBrk="1" fontAlgn="auto" latinLnBrk="0" hangingPunct="1">
              <a:lnSpc>
                <a:spcPct val="100000"/>
              </a:lnSpc>
              <a:spcBef>
                <a:spcPts val="0"/>
              </a:spcBef>
              <a:spcAft>
                <a:spcPts val="0"/>
              </a:spcAft>
              <a:buClrTx/>
              <a:buSzTx/>
              <a:buFontTx/>
              <a:buNone/>
              <a:tabLst/>
              <a:defRPr/>
            </a:pPr>
            <a:endParaRPr lang="en-US" altLang="en-US" dirty="0"/>
          </a:p>
        </p:txBody>
      </p:sp>
      <p:sp>
        <p:nvSpPr>
          <p:cNvPr id="159751" name="Date Placeholder 1"/>
          <p:cNvSpPr>
            <a:spLocks noGrp="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Georgia" pitchFamily="18" charset="0"/>
                <a:ea typeface="ＭＳ Ｐゴシック" pitchFamily="34" charset="-128"/>
              </a:defRPr>
            </a:lvl1pPr>
            <a:lvl2pPr marL="757066" indent="-291179" eaLnBrk="0" hangingPunct="0">
              <a:spcBef>
                <a:spcPct val="30000"/>
              </a:spcBef>
              <a:defRPr sz="1200">
                <a:solidFill>
                  <a:schemeClr val="tx1"/>
                </a:solidFill>
                <a:latin typeface="Georgia" pitchFamily="18" charset="0"/>
                <a:ea typeface="ＭＳ Ｐゴシック" pitchFamily="34" charset="-128"/>
              </a:defRPr>
            </a:lvl2pPr>
            <a:lvl3pPr marL="1164717" indent="-232943" eaLnBrk="0" hangingPunct="0">
              <a:spcBef>
                <a:spcPct val="30000"/>
              </a:spcBef>
              <a:defRPr sz="1200">
                <a:solidFill>
                  <a:schemeClr val="tx1"/>
                </a:solidFill>
                <a:latin typeface="Georgia" pitchFamily="18" charset="0"/>
                <a:ea typeface="ＭＳ Ｐゴシック" pitchFamily="34" charset="-128"/>
              </a:defRPr>
            </a:lvl3pPr>
            <a:lvl4pPr marL="1630604" indent="-232943" eaLnBrk="0" hangingPunct="0">
              <a:spcBef>
                <a:spcPct val="30000"/>
              </a:spcBef>
              <a:defRPr sz="1200">
                <a:solidFill>
                  <a:schemeClr val="tx1"/>
                </a:solidFill>
                <a:latin typeface="Georgia" pitchFamily="18" charset="0"/>
                <a:ea typeface="ＭＳ Ｐゴシック" pitchFamily="34" charset="-128"/>
              </a:defRPr>
            </a:lvl4pPr>
            <a:lvl5pPr marL="2096491" indent="-232943" eaLnBrk="0" hangingPunct="0">
              <a:spcBef>
                <a:spcPct val="30000"/>
              </a:spcBef>
              <a:defRPr sz="1200">
                <a:solidFill>
                  <a:schemeClr val="tx1"/>
                </a:solidFill>
                <a:latin typeface="Georgia" pitchFamily="18" charset="0"/>
                <a:ea typeface="ＭＳ Ｐゴシック" pitchFamily="34" charset="-128"/>
              </a:defRPr>
            </a:lvl5pPr>
            <a:lvl6pPr marL="2562377" indent="-232943" eaLnBrk="0" fontAlgn="base" hangingPunct="0">
              <a:spcBef>
                <a:spcPct val="30000"/>
              </a:spcBef>
              <a:spcAft>
                <a:spcPct val="0"/>
              </a:spcAft>
              <a:defRPr sz="1200">
                <a:solidFill>
                  <a:schemeClr val="tx1"/>
                </a:solidFill>
                <a:latin typeface="Georgia" pitchFamily="18" charset="0"/>
                <a:ea typeface="ＭＳ Ｐゴシック" pitchFamily="34" charset="-128"/>
              </a:defRPr>
            </a:lvl6pPr>
            <a:lvl7pPr marL="3028264" indent="-232943" eaLnBrk="0" fontAlgn="base" hangingPunct="0">
              <a:spcBef>
                <a:spcPct val="30000"/>
              </a:spcBef>
              <a:spcAft>
                <a:spcPct val="0"/>
              </a:spcAft>
              <a:defRPr sz="1200">
                <a:solidFill>
                  <a:schemeClr val="tx1"/>
                </a:solidFill>
                <a:latin typeface="Georgia" pitchFamily="18" charset="0"/>
                <a:ea typeface="ＭＳ Ｐゴシック" pitchFamily="34" charset="-128"/>
              </a:defRPr>
            </a:lvl7pPr>
            <a:lvl8pPr marL="3494151" indent="-232943" eaLnBrk="0" fontAlgn="base" hangingPunct="0">
              <a:spcBef>
                <a:spcPct val="30000"/>
              </a:spcBef>
              <a:spcAft>
                <a:spcPct val="0"/>
              </a:spcAft>
              <a:defRPr sz="1200">
                <a:solidFill>
                  <a:schemeClr val="tx1"/>
                </a:solidFill>
                <a:latin typeface="Georgia" pitchFamily="18" charset="0"/>
                <a:ea typeface="ＭＳ Ｐゴシック" pitchFamily="34" charset="-128"/>
              </a:defRPr>
            </a:lvl8pPr>
            <a:lvl9pPr marL="3960038" indent="-232943" eaLnBrk="0" fontAlgn="base" hangingPunct="0">
              <a:spcBef>
                <a:spcPct val="30000"/>
              </a:spcBef>
              <a:spcAft>
                <a:spcPct val="0"/>
              </a:spcAft>
              <a:defRPr sz="1200">
                <a:solidFill>
                  <a:schemeClr val="tx1"/>
                </a:solidFill>
                <a:latin typeface="Georgia" pitchFamily="18" charset="0"/>
                <a:ea typeface="ＭＳ Ｐゴシック" pitchFamily="34" charset="-128"/>
              </a:defRPr>
            </a:lvl9pPr>
          </a:lstStyle>
          <a:p>
            <a:pPr eaLnBrk="1" hangingPunct="1">
              <a:spcBef>
                <a:spcPct val="0"/>
              </a:spcBef>
              <a:defRPr/>
            </a:pPr>
            <a:endParaRPr lang="en-US" altLang="en-US"/>
          </a:p>
        </p:txBody>
      </p:sp>
      <p:sp>
        <p:nvSpPr>
          <p:cNvPr id="3" name="Footer Placeholder 2"/>
          <p:cNvSpPr>
            <a:spLocks noGrp="1"/>
          </p:cNvSpPr>
          <p:nvPr>
            <p:ph type="ftr" sz="quarter" idx="4"/>
          </p:nvPr>
        </p:nvSpPr>
        <p:spPr/>
        <p:txBody>
          <a:bodyPr/>
          <a:lstStyle/>
          <a:p>
            <a:pPr>
              <a:defRPr/>
            </a:pPr>
            <a:endParaRPr lang="en-US"/>
          </a:p>
        </p:txBody>
      </p:sp>
      <p:sp>
        <p:nvSpPr>
          <p:cNvPr id="2" name="Header Placeholder 1"/>
          <p:cNvSpPr>
            <a:spLocks noGrp="1"/>
          </p:cNvSpPr>
          <p:nvPr>
            <p:ph type="hdr" sz="quarter" idx="10"/>
          </p:nvPr>
        </p:nvSpPr>
        <p:spPr/>
        <p:txBody>
          <a:bodyPr/>
          <a:lstStyle/>
          <a:p>
            <a:pPr>
              <a:defRPr/>
            </a:pPr>
            <a:endParaRPr lang="en-US"/>
          </a:p>
        </p:txBody>
      </p:sp>
    </p:spTree>
    <p:extLst>
      <p:ext uri="{BB962C8B-B14F-4D97-AF65-F5344CB8AC3E}">
        <p14:creationId xmlns:p14="http://schemas.microsoft.com/office/powerpoint/2010/main" val="1157934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pitchFamily="34" charset="0"/>
                <a:ea typeface="ＭＳ Ｐゴシック" pitchFamily="34" charset="-128"/>
              </a:defRPr>
            </a:lvl1pPr>
            <a:lvl2pPr marL="757066" indent="-291179" eaLnBrk="0" hangingPunct="0">
              <a:defRPr sz="2400">
                <a:solidFill>
                  <a:schemeClr val="tx1"/>
                </a:solidFill>
                <a:latin typeface="Arial" pitchFamily="34" charset="0"/>
                <a:ea typeface="ＭＳ Ｐゴシック" pitchFamily="34" charset="-128"/>
              </a:defRPr>
            </a:lvl2pPr>
            <a:lvl3pPr marL="1164717" indent="-232943" eaLnBrk="0" hangingPunct="0">
              <a:defRPr sz="2400">
                <a:solidFill>
                  <a:schemeClr val="tx1"/>
                </a:solidFill>
                <a:latin typeface="Arial" pitchFamily="34" charset="0"/>
                <a:ea typeface="ＭＳ Ｐゴシック" pitchFamily="34" charset="-128"/>
              </a:defRPr>
            </a:lvl3pPr>
            <a:lvl4pPr marL="1630604" indent="-232943" eaLnBrk="0" hangingPunct="0">
              <a:defRPr sz="2400">
                <a:solidFill>
                  <a:schemeClr val="tx1"/>
                </a:solidFill>
                <a:latin typeface="Arial" pitchFamily="34" charset="0"/>
                <a:ea typeface="ＭＳ Ｐゴシック" pitchFamily="34" charset="-128"/>
              </a:defRPr>
            </a:lvl4pPr>
            <a:lvl5pPr marL="2096491" indent="-232943" eaLnBrk="0" hangingPunct="0">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200"/>
          </a:p>
        </p:txBody>
      </p:sp>
      <p:sp>
        <p:nvSpPr>
          <p:cNvPr id="122882"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907" tIns="46955" rIns="93907" bIns="46955"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endParaRPr lang="en-US" sz="1200"/>
          </a:p>
        </p:txBody>
      </p:sp>
      <p:sp>
        <p:nvSpPr>
          <p:cNvPr id="122883" name="Rectangle 7"/>
          <p:cNvSpPr txBox="1">
            <a:spLocks noGrp="1" noChangeArrowheads="1"/>
          </p:cNvSpPr>
          <p:nvPr/>
        </p:nvSpPr>
        <p:spPr bwMode="auto">
          <a:xfrm>
            <a:off x="3971926" y="8831270"/>
            <a:ext cx="3038475"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907" tIns="46955" rIns="93907" bIns="46955"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endParaRPr lang="en-US" sz="1200"/>
          </a:p>
        </p:txBody>
      </p:sp>
      <p:sp>
        <p:nvSpPr>
          <p:cNvPr id="122884" name="Rectangle 2"/>
          <p:cNvSpPr>
            <a:spLocks noGrp="1" noRot="1" noChangeAspect="1" noChangeArrowheads="1" noTextEdit="1"/>
          </p:cNvSpPr>
          <p:nvPr>
            <p:ph type="sldImg"/>
          </p:nvPr>
        </p:nvSpPr>
        <p:spPr>
          <a:ln/>
        </p:spPr>
      </p:sp>
      <p:sp>
        <p:nvSpPr>
          <p:cNvPr id="73734" name="Rectangle 3"/>
          <p:cNvSpPr>
            <a:spLocks noGrp="1" noChangeArrowheads="1"/>
          </p:cNvSpPr>
          <p:nvPr>
            <p:ph type="body" idx="1"/>
          </p:nvPr>
        </p:nvSpPr>
        <p:spPr>
          <a:xfrm>
            <a:off x="935040" y="4416432"/>
            <a:ext cx="5140325" cy="4183063"/>
          </a:xfrm>
          <a:solidFill>
            <a:srgbClr val="FFFFFF"/>
          </a:solidFill>
          <a:ln>
            <a:solidFill>
              <a:srgbClr val="000000"/>
            </a:solidFill>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0" marR="0" indent="0" algn="l" defTabSz="921617" rtl="0" eaLnBrk="1" fontAlgn="auto" latinLnBrk="0" hangingPunct="1">
              <a:lnSpc>
                <a:spcPct val="100000"/>
              </a:lnSpc>
              <a:spcBef>
                <a:spcPts val="0"/>
              </a:spcBef>
              <a:spcAft>
                <a:spcPts val="0"/>
              </a:spcAft>
              <a:buClrTx/>
              <a:buSzTx/>
              <a:buFontTx/>
              <a:buNone/>
              <a:tabLst/>
              <a:defRPr/>
            </a:pPr>
            <a:endParaRPr lang="en-US" altLang="en-US" dirty="0"/>
          </a:p>
        </p:txBody>
      </p:sp>
      <p:sp>
        <p:nvSpPr>
          <p:cNvPr id="159751" name="Date Placeholder 1"/>
          <p:cNvSpPr>
            <a:spLocks noGrp="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Georgia" pitchFamily="18" charset="0"/>
                <a:ea typeface="ＭＳ Ｐゴシック" pitchFamily="34" charset="-128"/>
              </a:defRPr>
            </a:lvl1pPr>
            <a:lvl2pPr marL="757066" indent="-291179" eaLnBrk="0" hangingPunct="0">
              <a:spcBef>
                <a:spcPct val="30000"/>
              </a:spcBef>
              <a:defRPr sz="1200">
                <a:solidFill>
                  <a:schemeClr val="tx1"/>
                </a:solidFill>
                <a:latin typeface="Georgia" pitchFamily="18" charset="0"/>
                <a:ea typeface="ＭＳ Ｐゴシック" pitchFamily="34" charset="-128"/>
              </a:defRPr>
            </a:lvl2pPr>
            <a:lvl3pPr marL="1164717" indent="-232943" eaLnBrk="0" hangingPunct="0">
              <a:spcBef>
                <a:spcPct val="30000"/>
              </a:spcBef>
              <a:defRPr sz="1200">
                <a:solidFill>
                  <a:schemeClr val="tx1"/>
                </a:solidFill>
                <a:latin typeface="Georgia" pitchFamily="18" charset="0"/>
                <a:ea typeface="ＭＳ Ｐゴシック" pitchFamily="34" charset="-128"/>
              </a:defRPr>
            </a:lvl3pPr>
            <a:lvl4pPr marL="1630604" indent="-232943" eaLnBrk="0" hangingPunct="0">
              <a:spcBef>
                <a:spcPct val="30000"/>
              </a:spcBef>
              <a:defRPr sz="1200">
                <a:solidFill>
                  <a:schemeClr val="tx1"/>
                </a:solidFill>
                <a:latin typeface="Georgia" pitchFamily="18" charset="0"/>
                <a:ea typeface="ＭＳ Ｐゴシック" pitchFamily="34" charset="-128"/>
              </a:defRPr>
            </a:lvl4pPr>
            <a:lvl5pPr marL="2096491" indent="-232943" eaLnBrk="0" hangingPunct="0">
              <a:spcBef>
                <a:spcPct val="30000"/>
              </a:spcBef>
              <a:defRPr sz="1200">
                <a:solidFill>
                  <a:schemeClr val="tx1"/>
                </a:solidFill>
                <a:latin typeface="Georgia" pitchFamily="18" charset="0"/>
                <a:ea typeface="ＭＳ Ｐゴシック" pitchFamily="34" charset="-128"/>
              </a:defRPr>
            </a:lvl5pPr>
            <a:lvl6pPr marL="2562377" indent="-232943" eaLnBrk="0" fontAlgn="base" hangingPunct="0">
              <a:spcBef>
                <a:spcPct val="30000"/>
              </a:spcBef>
              <a:spcAft>
                <a:spcPct val="0"/>
              </a:spcAft>
              <a:defRPr sz="1200">
                <a:solidFill>
                  <a:schemeClr val="tx1"/>
                </a:solidFill>
                <a:latin typeface="Georgia" pitchFamily="18" charset="0"/>
                <a:ea typeface="ＭＳ Ｐゴシック" pitchFamily="34" charset="-128"/>
              </a:defRPr>
            </a:lvl6pPr>
            <a:lvl7pPr marL="3028264" indent="-232943" eaLnBrk="0" fontAlgn="base" hangingPunct="0">
              <a:spcBef>
                <a:spcPct val="30000"/>
              </a:spcBef>
              <a:spcAft>
                <a:spcPct val="0"/>
              </a:spcAft>
              <a:defRPr sz="1200">
                <a:solidFill>
                  <a:schemeClr val="tx1"/>
                </a:solidFill>
                <a:latin typeface="Georgia" pitchFamily="18" charset="0"/>
                <a:ea typeface="ＭＳ Ｐゴシック" pitchFamily="34" charset="-128"/>
              </a:defRPr>
            </a:lvl7pPr>
            <a:lvl8pPr marL="3494151" indent="-232943" eaLnBrk="0" fontAlgn="base" hangingPunct="0">
              <a:spcBef>
                <a:spcPct val="30000"/>
              </a:spcBef>
              <a:spcAft>
                <a:spcPct val="0"/>
              </a:spcAft>
              <a:defRPr sz="1200">
                <a:solidFill>
                  <a:schemeClr val="tx1"/>
                </a:solidFill>
                <a:latin typeface="Georgia" pitchFamily="18" charset="0"/>
                <a:ea typeface="ＭＳ Ｐゴシック" pitchFamily="34" charset="-128"/>
              </a:defRPr>
            </a:lvl8pPr>
            <a:lvl9pPr marL="3960038" indent="-232943" eaLnBrk="0" fontAlgn="base" hangingPunct="0">
              <a:spcBef>
                <a:spcPct val="30000"/>
              </a:spcBef>
              <a:spcAft>
                <a:spcPct val="0"/>
              </a:spcAft>
              <a:defRPr sz="1200">
                <a:solidFill>
                  <a:schemeClr val="tx1"/>
                </a:solidFill>
                <a:latin typeface="Georgia" pitchFamily="18" charset="0"/>
                <a:ea typeface="ＭＳ Ｐゴシック" pitchFamily="34" charset="-128"/>
              </a:defRPr>
            </a:lvl9pPr>
          </a:lstStyle>
          <a:p>
            <a:pPr eaLnBrk="1" hangingPunct="1">
              <a:spcBef>
                <a:spcPct val="0"/>
              </a:spcBef>
              <a:defRPr/>
            </a:pPr>
            <a:endParaRPr lang="en-US" altLang="en-US"/>
          </a:p>
        </p:txBody>
      </p:sp>
      <p:sp>
        <p:nvSpPr>
          <p:cNvPr id="3" name="Footer Placeholder 2"/>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138547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126920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586397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843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199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934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592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94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004367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0825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532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0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649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8555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16956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537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193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9843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379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0473422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8996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1353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69687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3245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691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4632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1649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3098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5593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584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874888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3386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6026559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pPr>
              <a:defRPr/>
            </a:pPr>
            <a:endParaRPr lang="en-US"/>
          </a:p>
        </p:txBody>
      </p:sp>
      <p:sp>
        <p:nvSpPr>
          <p:cNvPr id="5" name="Date Placeholder 4"/>
          <p:cNvSpPr>
            <a:spLocks noGrp="1"/>
          </p:cNvSpPr>
          <p:nvPr>
            <p:ph type="dt" idx="11"/>
          </p:nvPr>
        </p:nvSpPr>
        <p:spPr/>
        <p:txBody>
          <a:bodyPr/>
          <a:lstStyle/>
          <a:p>
            <a:pPr>
              <a:defRPr/>
            </a:pPr>
            <a:endParaRPr lang="en-US"/>
          </a:p>
        </p:txBody>
      </p:sp>
    </p:spTree>
    <p:extLst>
      <p:ext uri="{BB962C8B-B14F-4D97-AF65-F5344CB8AC3E}">
        <p14:creationId xmlns:p14="http://schemas.microsoft.com/office/powerpoint/2010/main" val="21346987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9322871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5314459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41903030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1170866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5919376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0150405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1190205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8082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853972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1610050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40367897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lvl="1"/>
            <a:endParaRPr lang="en-US" sz="2400"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8542284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25785787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23375766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6926740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4065995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42908879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618052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9971044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42380506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37672530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56"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endParaRPr lang="en-US">
              <a:solidFill>
                <a:prstClr val="black"/>
              </a:solidFill>
            </a:endParaRPr>
          </a:p>
        </p:txBody>
      </p:sp>
    </p:spTree>
    <p:extLst>
      <p:ext uri="{BB962C8B-B14F-4D97-AF65-F5344CB8AC3E}">
        <p14:creationId xmlns:p14="http://schemas.microsoft.com/office/powerpoint/2010/main" val="21497578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pPr>
              <a:defRPr/>
            </a:pPr>
            <a:endParaRPr lang="en-US"/>
          </a:p>
        </p:txBody>
      </p:sp>
      <p:sp>
        <p:nvSpPr>
          <p:cNvPr id="6" name="Header Placeholder 5"/>
          <p:cNvSpPr>
            <a:spLocks noGrp="1"/>
          </p:cNvSpPr>
          <p:nvPr>
            <p:ph type="hdr" sz="quarter" idx="12"/>
          </p:nvPr>
        </p:nvSpPr>
        <p:spPr/>
        <p:txBody>
          <a:bodyPr/>
          <a:lstStyle/>
          <a:p>
            <a:pPr>
              <a:defRPr/>
            </a:pPr>
            <a:endParaRPr lang="en-US"/>
          </a:p>
        </p:txBody>
      </p:sp>
      <p:sp>
        <p:nvSpPr>
          <p:cNvPr id="7" name="Footer Placeholder 6"/>
          <p:cNvSpPr>
            <a:spLocks noGrp="1"/>
          </p:cNvSpPr>
          <p:nvPr>
            <p:ph type="ftr" sz="quarter" idx="13"/>
          </p:nvPr>
        </p:nvSpPr>
        <p:spPr/>
        <p:txBody>
          <a:bodyPr/>
          <a:lstStyle/>
          <a:p>
            <a:pPr>
              <a:defRPr/>
            </a:pPr>
            <a:endParaRPr lang="en-US"/>
          </a:p>
        </p:txBody>
      </p:sp>
    </p:spTree>
    <p:extLst>
      <p:ext uri="{BB962C8B-B14F-4D97-AF65-F5344CB8AC3E}">
        <p14:creationId xmlns:p14="http://schemas.microsoft.com/office/powerpoint/2010/main" val="16068246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36583047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22061747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7948553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690675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4708435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976446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448986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9840039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5404395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0155309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8322273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38278756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388570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7580408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804335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txBox="1">
            <a:spLocks noGrp="1" noChangeArrowheads="1"/>
          </p:cNvSpPr>
          <p:nvPr/>
        </p:nvSpPr>
        <p:spPr bwMode="auto">
          <a:xfrm>
            <a:off x="5411426" y="6622257"/>
            <a:ext cx="4141330" cy="34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093" tIns="49047" rIns="98093" bIns="49047" anchor="b"/>
          <a:lstStyle>
            <a:lvl1pPr defTabSz="922338" eaLnBrk="0" hangingPunct="0">
              <a:defRPr sz="2400">
                <a:solidFill>
                  <a:schemeClr val="tx1"/>
                </a:solidFill>
                <a:latin typeface="Arial" charset="0"/>
                <a:ea typeface="ＭＳ Ｐゴシック" charset="0"/>
                <a:cs typeface="ＭＳ Ｐゴシック" charset="0"/>
              </a:defRPr>
            </a:lvl1pPr>
            <a:lvl2pPr marL="742950" indent="-285750" defTabSz="922338" eaLnBrk="0" hangingPunct="0">
              <a:defRPr sz="2400">
                <a:solidFill>
                  <a:schemeClr val="tx1"/>
                </a:solidFill>
                <a:latin typeface="Arial" charset="0"/>
                <a:ea typeface="ＭＳ Ｐゴシック" charset="0"/>
              </a:defRPr>
            </a:lvl2pPr>
            <a:lvl3pPr marL="1143000" indent="-228600" defTabSz="922338" eaLnBrk="0" hangingPunct="0">
              <a:defRPr sz="2400">
                <a:solidFill>
                  <a:schemeClr val="tx1"/>
                </a:solidFill>
                <a:latin typeface="Arial" charset="0"/>
                <a:ea typeface="ＭＳ Ｐゴシック" charset="0"/>
              </a:defRPr>
            </a:lvl3pPr>
            <a:lvl4pPr marL="1600200" indent="-228600" defTabSz="922338" eaLnBrk="0" hangingPunct="0">
              <a:defRPr sz="2400">
                <a:solidFill>
                  <a:schemeClr val="tx1"/>
                </a:solidFill>
                <a:latin typeface="Arial" charset="0"/>
                <a:ea typeface="ＭＳ Ｐゴシック" charset="0"/>
              </a:defRPr>
            </a:lvl4pPr>
            <a:lvl5pPr marL="2057400" indent="-228600" defTabSz="922338" eaLnBrk="0" hangingPunct="0">
              <a:defRPr sz="2400">
                <a:solidFill>
                  <a:schemeClr val="tx1"/>
                </a:solidFill>
                <a:latin typeface="Arial" charset="0"/>
                <a:ea typeface="ＭＳ Ｐゴシック" charset="0"/>
              </a:defRPr>
            </a:lvl5pPr>
            <a:lvl6pPr marL="2514600" indent="-228600" defTabSz="9223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223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223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22338"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endParaRPr lang="en-US" sz="1200">
              <a:solidFill>
                <a:srgbClr val="000000"/>
              </a:solidFill>
            </a:endParaRPr>
          </a:p>
        </p:txBody>
      </p:sp>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9" name="Notes Placeholder 2"/>
          <p:cNvSpPr>
            <a:spLocks noGrp="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lIns="98093" tIns="49047" rIns="98093" bIns="49047" numCol="1" anchor="t" anchorCtr="0" compatLnSpc="1">
            <a:prstTxWarp prst="textNoShape">
              <a:avLst/>
            </a:prstTxWarp>
          </a:bodyPr>
          <a:lstStyle/>
          <a:p>
            <a:pPr defTabSz="484117">
              <a:lnSpc>
                <a:spcPct val="80000"/>
              </a:lnSpc>
              <a:spcBef>
                <a:spcPct val="0"/>
              </a:spcBef>
            </a:pPr>
            <a:endParaRPr lang="en-US" dirty="0"/>
          </a:p>
        </p:txBody>
      </p:sp>
      <p:sp>
        <p:nvSpPr>
          <p:cNvPr id="29700" name="Slide Number Placeholder 3"/>
          <p:cNvSpPr txBox="1">
            <a:spLocks noGrp="1"/>
          </p:cNvSpPr>
          <p:nvPr/>
        </p:nvSpPr>
        <p:spPr bwMode="auto">
          <a:xfrm>
            <a:off x="5411426" y="6622257"/>
            <a:ext cx="4141330" cy="34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088" tIns="49045" rIns="98088" bIns="49045" anchor="b"/>
          <a:lstStyle>
            <a:lvl1pPr defTabSz="468313" eaLnBrk="0" hangingPunct="0">
              <a:defRPr sz="2400">
                <a:solidFill>
                  <a:schemeClr val="tx1"/>
                </a:solidFill>
                <a:latin typeface="Arial" charset="0"/>
                <a:ea typeface="ＭＳ Ｐゴシック" charset="0"/>
                <a:cs typeface="ＭＳ Ｐゴシック" charset="0"/>
              </a:defRPr>
            </a:lvl1pPr>
            <a:lvl2pPr marL="742950" indent="-285750" defTabSz="468313" eaLnBrk="0" hangingPunct="0">
              <a:defRPr sz="2400">
                <a:solidFill>
                  <a:schemeClr val="tx1"/>
                </a:solidFill>
                <a:latin typeface="Arial" charset="0"/>
                <a:ea typeface="ＭＳ Ｐゴシック" charset="0"/>
              </a:defRPr>
            </a:lvl2pPr>
            <a:lvl3pPr marL="1143000" indent="-228600" defTabSz="468313" eaLnBrk="0" hangingPunct="0">
              <a:defRPr sz="2400">
                <a:solidFill>
                  <a:schemeClr val="tx1"/>
                </a:solidFill>
                <a:latin typeface="Arial" charset="0"/>
                <a:ea typeface="ＭＳ Ｐゴシック" charset="0"/>
              </a:defRPr>
            </a:lvl3pPr>
            <a:lvl4pPr marL="1600200" indent="-228600" defTabSz="468313" eaLnBrk="0" hangingPunct="0">
              <a:defRPr sz="2400">
                <a:solidFill>
                  <a:schemeClr val="tx1"/>
                </a:solidFill>
                <a:latin typeface="Arial" charset="0"/>
                <a:ea typeface="ＭＳ Ｐゴシック" charset="0"/>
              </a:defRPr>
            </a:lvl4pPr>
            <a:lvl5pPr marL="2057400" indent="-228600" defTabSz="468313" eaLnBrk="0" hangingPunct="0">
              <a:defRPr sz="2400">
                <a:solidFill>
                  <a:schemeClr val="tx1"/>
                </a:solidFill>
                <a:latin typeface="Arial" charset="0"/>
                <a:ea typeface="ＭＳ Ｐゴシック" charset="0"/>
              </a:defRPr>
            </a:lvl5pPr>
            <a:lvl6pPr marL="2514600" indent="-228600" defTabSz="4683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683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683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68313"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endParaRPr lang="en-US" sz="1200">
              <a:solidFill>
                <a:srgbClr val="000000"/>
              </a:solidFill>
              <a:latin typeface="Calibri" charset="0"/>
            </a:endParaRPr>
          </a:p>
        </p:txBody>
      </p:sp>
    </p:spTree>
    <p:extLst>
      <p:ext uri="{BB962C8B-B14F-4D97-AF65-F5344CB8AC3E}">
        <p14:creationId xmlns:p14="http://schemas.microsoft.com/office/powerpoint/2010/main" val="1828531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3243206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9BBC3771-C892-4E24-A135-5D9C8F34BCAC}" type="datetime1">
              <a:rPr lang="en-US" smtClean="0"/>
              <a:t>8/14/2019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010AB8C-B1E7-894A-A2B2-BA34B23A338D}" type="slidenum">
              <a:rPr lang="en-US" smtClean="0"/>
              <a:pPr>
                <a:defRPr/>
              </a:pPr>
              <a:t>‹#›</a:t>
            </a:fld>
            <a:endParaRPr lang="en-US"/>
          </a:p>
        </p:txBody>
      </p:sp>
    </p:spTree>
    <p:extLst>
      <p:ext uri="{BB962C8B-B14F-4D97-AF65-F5344CB8AC3E}">
        <p14:creationId xmlns:p14="http://schemas.microsoft.com/office/powerpoint/2010/main" val="283401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791B408-6FD4-43BA-921B-AC57716AA916}" type="datetime1">
              <a:rPr lang="en-US" smtClean="0"/>
              <a:t>8/14/2019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0062E2C-414D-DA4D-9252-3A3C23FC1862}" type="slidenum">
              <a:rPr lang="en-US" smtClean="0"/>
              <a:pPr>
                <a:defRPr/>
              </a:pPr>
              <a:t>‹#›</a:t>
            </a:fld>
            <a:endParaRPr lang="en-US"/>
          </a:p>
        </p:txBody>
      </p:sp>
    </p:spTree>
    <p:extLst>
      <p:ext uri="{BB962C8B-B14F-4D97-AF65-F5344CB8AC3E}">
        <p14:creationId xmlns:p14="http://schemas.microsoft.com/office/powerpoint/2010/main" val="399463143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791B408-6FD4-43BA-921B-AC57716AA916}" type="datetime1">
              <a:rPr lang="en-US" smtClean="0"/>
              <a:t>8/14/2019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0062E2C-414D-DA4D-9252-3A3C23FC1862}" type="slidenum">
              <a:rPr lang="en-US" smtClean="0"/>
              <a:pPr>
                <a:defRPr/>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731405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791B408-6FD4-43BA-921B-AC57716AA916}" type="datetime1">
              <a:rPr lang="en-US" smtClean="0"/>
              <a:t>8/14/2019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0062E2C-414D-DA4D-9252-3A3C23FC1862}" type="slidenum">
              <a:rPr lang="en-US" smtClean="0"/>
              <a:pPr>
                <a:defRPr/>
              </a:pPr>
              <a:t>‹#›</a:t>
            </a:fld>
            <a:endParaRPr lang="en-US"/>
          </a:p>
        </p:txBody>
      </p:sp>
    </p:spTree>
    <p:extLst>
      <p:ext uri="{BB962C8B-B14F-4D97-AF65-F5344CB8AC3E}">
        <p14:creationId xmlns:p14="http://schemas.microsoft.com/office/powerpoint/2010/main" val="118433503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791B408-6FD4-43BA-921B-AC57716AA916}" type="datetime1">
              <a:rPr lang="en-US" smtClean="0"/>
              <a:t>8/14/2019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0062E2C-414D-DA4D-9252-3A3C23FC1862}" type="slidenum">
              <a:rPr lang="en-US" smtClean="0"/>
              <a:pPr>
                <a:defRPr/>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2153538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791B408-6FD4-43BA-921B-AC57716AA916}" type="datetime1">
              <a:rPr lang="en-US" smtClean="0"/>
              <a:t>8/14/2019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0062E2C-414D-DA4D-9252-3A3C23FC1862}" type="slidenum">
              <a:rPr lang="en-US" smtClean="0"/>
              <a:pPr>
                <a:defRPr/>
              </a:pPr>
              <a:t>‹#›</a:t>
            </a:fld>
            <a:endParaRPr lang="en-US"/>
          </a:p>
        </p:txBody>
      </p:sp>
    </p:spTree>
    <p:extLst>
      <p:ext uri="{BB962C8B-B14F-4D97-AF65-F5344CB8AC3E}">
        <p14:creationId xmlns:p14="http://schemas.microsoft.com/office/powerpoint/2010/main" val="189209494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7B13C6DE-AA53-49D0-99B9-7321261B780F}" type="datetime1">
              <a:rPr lang="en-US" smtClean="0"/>
              <a:t>8/14/2019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C428AF8-340F-4D42-B8C4-3B6DE8816C7A}" type="slidenum">
              <a:rPr lang="en-US" smtClean="0"/>
              <a:pPr>
                <a:defRPr/>
              </a:pPr>
              <a:t>‹#›</a:t>
            </a:fld>
            <a:endParaRPr lang="en-US"/>
          </a:p>
        </p:txBody>
      </p:sp>
    </p:spTree>
    <p:extLst>
      <p:ext uri="{BB962C8B-B14F-4D97-AF65-F5344CB8AC3E}">
        <p14:creationId xmlns:p14="http://schemas.microsoft.com/office/powerpoint/2010/main" val="2300612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431A1EA-EDC5-4C3E-9399-F040D223B2FF}" type="datetime1">
              <a:rPr lang="en-US" smtClean="0"/>
              <a:t>8/14/2019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522AAC0-5531-9D40-B10F-6A33C6608193}" type="slidenum">
              <a:rPr lang="en-US" smtClean="0"/>
              <a:pPr>
                <a:defRPr/>
              </a:pPr>
              <a:t>‹#›</a:t>
            </a:fld>
            <a:endParaRPr lang="en-US"/>
          </a:p>
        </p:txBody>
      </p:sp>
    </p:spTree>
    <p:extLst>
      <p:ext uri="{BB962C8B-B14F-4D97-AF65-F5344CB8AC3E}">
        <p14:creationId xmlns:p14="http://schemas.microsoft.com/office/powerpoint/2010/main" val="2195039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3729039"/>
            <a:ext cx="7299434" cy="1000617"/>
          </a:xfrm>
        </p:spPr>
        <p:txBody>
          <a:bodyPr lIns="0" tIns="0" rIns="0" bIns="0">
            <a:normAutofit/>
          </a:bodyPr>
          <a:lstStyle>
            <a:lvl1pPr marL="0" indent="0" algn="l">
              <a:spcBef>
                <a:spcPts val="450"/>
              </a:spcBef>
              <a:buNone/>
              <a:defRPr sz="2475">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Goes Here</a:t>
            </a:r>
          </a:p>
        </p:txBody>
      </p:sp>
      <p:sp>
        <p:nvSpPr>
          <p:cNvPr id="15" name="Title 14"/>
          <p:cNvSpPr>
            <a:spLocks noGrp="1"/>
          </p:cNvSpPr>
          <p:nvPr>
            <p:ph type="title" hasCustomPrompt="1"/>
          </p:nvPr>
        </p:nvSpPr>
        <p:spPr>
          <a:xfrm>
            <a:off x="914400" y="2700338"/>
            <a:ext cx="7299434" cy="919162"/>
          </a:xfrm>
        </p:spPr>
        <p:txBody>
          <a:bodyPr lIns="0" tIns="0" rIns="0" bIns="0">
            <a:normAutofit/>
          </a:bodyPr>
          <a:lstStyle>
            <a:lvl1pPr>
              <a:defRPr sz="4350" b="1" i="0">
                <a:solidFill>
                  <a:schemeClr val="bg1"/>
                </a:solidFill>
                <a:latin typeface="Calibri" charset="0"/>
                <a:ea typeface="Calibri" charset="0"/>
                <a:cs typeface="Calibri" charset="0"/>
              </a:defRPr>
            </a:lvl1pPr>
          </a:lstStyle>
          <a:p>
            <a:r>
              <a:rPr lang="en-US" dirty="0"/>
              <a:t>Presentation Title Goes Here</a:t>
            </a:r>
          </a:p>
        </p:txBody>
      </p:sp>
      <p:sp>
        <p:nvSpPr>
          <p:cNvPr id="24" name="Text Placeholder 23"/>
          <p:cNvSpPr>
            <a:spLocks noGrp="1"/>
          </p:cNvSpPr>
          <p:nvPr>
            <p:ph type="body" sz="quarter" idx="10" hasCustomPrompt="1"/>
          </p:nvPr>
        </p:nvSpPr>
        <p:spPr>
          <a:xfrm>
            <a:off x="914400" y="5143501"/>
            <a:ext cx="5482829" cy="314325"/>
          </a:xfrm>
        </p:spPr>
        <p:txBody>
          <a:bodyPr lIns="0" tIns="0" rIns="0" bIns="0">
            <a:normAutofit/>
          </a:bodyPr>
          <a:lstStyle>
            <a:lvl1pPr marL="0" indent="0">
              <a:buFont typeface="Arial" charset="0"/>
              <a:buNone/>
              <a:defRPr sz="1350" b="0" i="0" baseline="0">
                <a:solidFill>
                  <a:schemeClr val="bg1"/>
                </a:solidFill>
                <a:latin typeface="Calibri Light" charset="0"/>
                <a:ea typeface="Calibri Light" charset="0"/>
                <a:cs typeface="Calibri Light" charset="0"/>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Jane Doe, Jennifer Doe &amp; Johnny Doe</a:t>
            </a:r>
          </a:p>
        </p:txBody>
      </p:sp>
    </p:spTree>
    <p:extLst>
      <p:ext uri="{BB962C8B-B14F-4D97-AF65-F5344CB8AC3E}">
        <p14:creationId xmlns:p14="http://schemas.microsoft.com/office/powerpoint/2010/main" val="1123095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Section Title - Classro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567929" y="1785935"/>
            <a:ext cx="3332559" cy="2714625"/>
          </a:xfrm>
        </p:spPr>
        <p:txBody>
          <a:bodyPr lIns="0" tIns="0" rIns="0" bIns="0" anchor="ctr" anchorCtr="0">
            <a:noAutofit/>
          </a:bodyPr>
          <a:lstStyle>
            <a:lvl1pPr marL="0" indent="0">
              <a:lnSpc>
                <a:spcPct val="100000"/>
              </a:lnSpc>
              <a:buNone/>
              <a:defRPr sz="3750">
                <a:solidFill>
                  <a:schemeClr val="bg1"/>
                </a:solidFill>
              </a:defRPr>
            </a:lvl1pPr>
          </a:lstStyle>
          <a:p>
            <a:pPr lvl="0"/>
            <a:r>
              <a:rPr lang="en-US" dirty="0"/>
              <a:t>Section Title Goes Here</a:t>
            </a:r>
          </a:p>
        </p:txBody>
      </p:sp>
    </p:spTree>
    <p:extLst>
      <p:ext uri="{BB962C8B-B14F-4D97-AF65-F5344CB8AC3E}">
        <p14:creationId xmlns:p14="http://schemas.microsoft.com/office/powerpoint/2010/main" val="1691324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Section Title - Da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567929" y="1785935"/>
            <a:ext cx="3332559" cy="2714625"/>
          </a:xfrm>
        </p:spPr>
        <p:txBody>
          <a:bodyPr lIns="0" tIns="0" rIns="0" bIns="0" anchor="ctr" anchorCtr="0">
            <a:noAutofit/>
          </a:bodyPr>
          <a:lstStyle>
            <a:lvl1pPr marL="0" indent="0">
              <a:lnSpc>
                <a:spcPct val="100000"/>
              </a:lnSpc>
              <a:buNone/>
              <a:defRPr sz="3750">
                <a:solidFill>
                  <a:schemeClr val="bg1"/>
                </a:solidFill>
              </a:defRPr>
            </a:lvl1pPr>
          </a:lstStyle>
          <a:p>
            <a:pPr lvl="0"/>
            <a:r>
              <a:rPr lang="en-US" dirty="0"/>
              <a:t>Section Title Goes Here</a:t>
            </a:r>
          </a:p>
        </p:txBody>
      </p:sp>
    </p:spTree>
    <p:extLst>
      <p:ext uri="{BB962C8B-B14F-4D97-AF65-F5344CB8AC3E}">
        <p14:creationId xmlns:p14="http://schemas.microsoft.com/office/powerpoint/2010/main" val="485230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EF4EF3C-A910-4D47-B2C9-0C4FC9D4C356}" type="datetime1">
              <a:rPr lang="en-US" smtClean="0"/>
              <a:t>8/14/2019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BA4394D-2F8B-C749-BDE5-BAC715D6547F}" type="slidenum">
              <a:rPr lang="en-US" smtClean="0"/>
              <a:pPr>
                <a:defRPr/>
              </a:pPr>
              <a:t>‹#›</a:t>
            </a:fld>
            <a:endParaRPr lang="en-US"/>
          </a:p>
        </p:txBody>
      </p:sp>
    </p:spTree>
    <p:extLst>
      <p:ext uri="{BB962C8B-B14F-4D97-AF65-F5344CB8AC3E}">
        <p14:creationId xmlns:p14="http://schemas.microsoft.com/office/powerpoint/2010/main" val="3874752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 Section Title - Kid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567929" y="1785935"/>
            <a:ext cx="3332559" cy="2714625"/>
          </a:xfrm>
        </p:spPr>
        <p:txBody>
          <a:bodyPr lIns="0" tIns="0" rIns="0" bIns="0" anchor="ctr" anchorCtr="0">
            <a:noAutofit/>
          </a:bodyPr>
          <a:lstStyle>
            <a:lvl1pPr marL="0" indent="0">
              <a:lnSpc>
                <a:spcPct val="100000"/>
              </a:lnSpc>
              <a:buNone/>
              <a:defRPr sz="3750">
                <a:solidFill>
                  <a:schemeClr val="bg1"/>
                </a:solidFill>
              </a:defRPr>
            </a:lvl1pPr>
          </a:lstStyle>
          <a:p>
            <a:pPr lvl="0"/>
            <a:r>
              <a:rPr lang="en-US" dirty="0"/>
              <a:t>Section Title Goes Here</a:t>
            </a:r>
          </a:p>
        </p:txBody>
      </p:sp>
    </p:spTree>
    <p:extLst>
      <p:ext uri="{BB962C8B-B14F-4D97-AF65-F5344CB8AC3E}">
        <p14:creationId xmlns:p14="http://schemas.microsoft.com/office/powerpoint/2010/main" val="2991733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Section Title - Ki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567929" y="1785935"/>
            <a:ext cx="3332559" cy="2714625"/>
          </a:xfrm>
        </p:spPr>
        <p:txBody>
          <a:bodyPr lIns="0" tIns="0" rIns="0" bIns="0" anchor="ctr" anchorCtr="0">
            <a:noAutofit/>
          </a:bodyPr>
          <a:lstStyle>
            <a:lvl1pPr marL="0" indent="0">
              <a:lnSpc>
                <a:spcPct val="100000"/>
              </a:lnSpc>
              <a:buNone/>
              <a:defRPr sz="3750">
                <a:solidFill>
                  <a:schemeClr val="bg1"/>
                </a:solidFill>
              </a:defRPr>
            </a:lvl1pPr>
          </a:lstStyle>
          <a:p>
            <a:pPr lvl="0"/>
            <a:r>
              <a:rPr lang="en-US" dirty="0"/>
              <a:t>Section Title Goes Here</a:t>
            </a:r>
          </a:p>
        </p:txBody>
      </p:sp>
    </p:spTree>
    <p:extLst>
      <p:ext uri="{BB962C8B-B14F-4D97-AF65-F5344CB8AC3E}">
        <p14:creationId xmlns:p14="http://schemas.microsoft.com/office/powerpoint/2010/main" val="4149912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Section Title - Te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567929" y="1785935"/>
            <a:ext cx="3332559" cy="2714625"/>
          </a:xfrm>
        </p:spPr>
        <p:txBody>
          <a:bodyPr lIns="0" tIns="0" rIns="0" bIns="0" anchor="ctr" anchorCtr="0">
            <a:noAutofit/>
          </a:bodyPr>
          <a:lstStyle>
            <a:lvl1pPr marL="0" indent="0">
              <a:lnSpc>
                <a:spcPct val="100000"/>
              </a:lnSpc>
              <a:buNone/>
              <a:defRPr sz="3750">
                <a:solidFill>
                  <a:schemeClr val="bg1"/>
                </a:solidFill>
              </a:defRPr>
            </a:lvl1pPr>
          </a:lstStyle>
          <a:p>
            <a:pPr lvl="0"/>
            <a:r>
              <a:rPr lang="en-US" dirty="0"/>
              <a:t>Section Title Goes Here</a:t>
            </a:r>
          </a:p>
        </p:txBody>
      </p:sp>
    </p:spTree>
    <p:extLst>
      <p:ext uri="{BB962C8B-B14F-4D97-AF65-F5344CB8AC3E}">
        <p14:creationId xmlns:p14="http://schemas.microsoft.com/office/powerpoint/2010/main" val="1759740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Section Title - Team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567929" y="1785935"/>
            <a:ext cx="3332559" cy="2714625"/>
          </a:xfrm>
        </p:spPr>
        <p:txBody>
          <a:bodyPr lIns="0" tIns="0" rIns="0" bIns="0" anchor="ctr" anchorCtr="0">
            <a:noAutofit/>
          </a:bodyPr>
          <a:lstStyle>
            <a:lvl1pPr marL="0" indent="0">
              <a:lnSpc>
                <a:spcPct val="100000"/>
              </a:lnSpc>
              <a:buNone/>
              <a:defRPr sz="3750">
                <a:solidFill>
                  <a:schemeClr val="bg1"/>
                </a:solidFill>
              </a:defRPr>
            </a:lvl1pPr>
          </a:lstStyle>
          <a:p>
            <a:pPr lvl="0"/>
            <a:r>
              <a:rPr lang="en-US" dirty="0"/>
              <a:t>Section Title Goes Here</a:t>
            </a:r>
          </a:p>
        </p:txBody>
      </p:sp>
    </p:spTree>
    <p:extLst>
      <p:ext uri="{BB962C8B-B14F-4D97-AF65-F5344CB8AC3E}">
        <p14:creationId xmlns:p14="http://schemas.microsoft.com/office/powerpoint/2010/main" val="543689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ue Section Title - Teen Gro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567929" y="1785935"/>
            <a:ext cx="3332559" cy="2714625"/>
          </a:xfrm>
        </p:spPr>
        <p:txBody>
          <a:bodyPr lIns="0" tIns="0" rIns="0" bIns="0" anchor="ctr" anchorCtr="0">
            <a:noAutofit/>
          </a:bodyPr>
          <a:lstStyle>
            <a:lvl1pPr marL="0" indent="0">
              <a:lnSpc>
                <a:spcPct val="100000"/>
              </a:lnSpc>
              <a:buNone/>
              <a:defRPr sz="3750">
                <a:solidFill>
                  <a:schemeClr val="bg1"/>
                </a:solidFill>
              </a:defRPr>
            </a:lvl1pPr>
          </a:lstStyle>
          <a:p>
            <a:pPr lvl="0"/>
            <a:r>
              <a:rPr lang="en-US" dirty="0"/>
              <a:t>Section Title Goes Here</a:t>
            </a:r>
          </a:p>
        </p:txBody>
      </p:sp>
    </p:spTree>
    <p:extLst>
      <p:ext uri="{BB962C8B-B14F-4D97-AF65-F5344CB8AC3E}">
        <p14:creationId xmlns:p14="http://schemas.microsoft.com/office/powerpoint/2010/main" val="41653383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ue Section Title - Ti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567929" y="1785935"/>
            <a:ext cx="3332559" cy="2714625"/>
          </a:xfrm>
        </p:spPr>
        <p:txBody>
          <a:bodyPr lIns="0" tIns="0" rIns="0" bIns="0" anchor="ctr" anchorCtr="0">
            <a:noAutofit/>
          </a:bodyPr>
          <a:lstStyle>
            <a:lvl1pPr marL="0" indent="0">
              <a:lnSpc>
                <a:spcPct val="100000"/>
              </a:lnSpc>
              <a:buNone/>
              <a:defRPr sz="3750">
                <a:solidFill>
                  <a:schemeClr val="bg1"/>
                </a:solidFill>
              </a:defRPr>
            </a:lvl1pPr>
          </a:lstStyle>
          <a:p>
            <a:pPr lvl="0"/>
            <a:r>
              <a:rPr lang="en-US" dirty="0"/>
              <a:t>Section Title Goes Here</a:t>
            </a:r>
          </a:p>
        </p:txBody>
      </p:sp>
    </p:spTree>
    <p:extLst>
      <p:ext uri="{BB962C8B-B14F-4D97-AF65-F5344CB8AC3E}">
        <p14:creationId xmlns:p14="http://schemas.microsoft.com/office/powerpoint/2010/main" val="35677869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ue Section Title -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567929" y="1785935"/>
            <a:ext cx="3332559" cy="2714625"/>
          </a:xfrm>
        </p:spPr>
        <p:txBody>
          <a:bodyPr lIns="0" tIns="0" rIns="0" bIns="0" anchor="ctr" anchorCtr="0">
            <a:noAutofit/>
          </a:bodyPr>
          <a:lstStyle>
            <a:lvl1pPr marL="0" indent="0">
              <a:lnSpc>
                <a:spcPct val="100000"/>
              </a:lnSpc>
              <a:buNone/>
              <a:defRPr sz="3750">
                <a:solidFill>
                  <a:schemeClr val="bg1"/>
                </a:solidFill>
              </a:defRPr>
            </a:lvl1pPr>
          </a:lstStyle>
          <a:p>
            <a:pPr lvl="0"/>
            <a:r>
              <a:rPr lang="en-US" dirty="0"/>
              <a:t>Section Title Goes Here</a:t>
            </a:r>
          </a:p>
        </p:txBody>
      </p:sp>
    </p:spTree>
    <p:extLst>
      <p:ext uri="{BB962C8B-B14F-4D97-AF65-F5344CB8AC3E}">
        <p14:creationId xmlns:p14="http://schemas.microsoft.com/office/powerpoint/2010/main" val="14846689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 Section Title - Tool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567929" y="1785935"/>
            <a:ext cx="3332559" cy="2714625"/>
          </a:xfrm>
        </p:spPr>
        <p:txBody>
          <a:bodyPr lIns="0" tIns="0" rIns="0" bIns="0" anchor="ctr" anchorCtr="0">
            <a:noAutofit/>
          </a:bodyPr>
          <a:lstStyle>
            <a:lvl1pPr marL="0" indent="0">
              <a:lnSpc>
                <a:spcPct val="100000"/>
              </a:lnSpc>
              <a:buNone/>
              <a:defRPr sz="3750">
                <a:solidFill>
                  <a:schemeClr val="bg1"/>
                </a:solidFill>
              </a:defRPr>
            </a:lvl1pPr>
          </a:lstStyle>
          <a:p>
            <a:pPr lvl="0"/>
            <a:r>
              <a:rPr lang="en-US" dirty="0"/>
              <a:t>Section Title Goes Here</a:t>
            </a:r>
          </a:p>
        </p:txBody>
      </p:sp>
    </p:spTree>
    <p:extLst>
      <p:ext uri="{BB962C8B-B14F-4D97-AF65-F5344CB8AC3E}">
        <p14:creationId xmlns:p14="http://schemas.microsoft.com/office/powerpoint/2010/main" val="26664368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ue 1 Present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472965" y="340765"/>
            <a:ext cx="10563242" cy="553998"/>
          </a:xfrm>
          <a:prstGeom prst="rect">
            <a:avLst/>
          </a:prstGeom>
          <a:noFill/>
        </p:spPr>
        <p:txBody>
          <a:bodyPr wrap="square" rtlCol="0">
            <a:spAutoFit/>
          </a:bodyPr>
          <a:lstStyle/>
          <a:p>
            <a:r>
              <a:rPr lang="en-US" sz="3000" b="0" i="0" dirty="0">
                <a:solidFill>
                  <a:srgbClr val="0070C0"/>
                </a:solidFill>
                <a:latin typeface="Calibri Light" charset="0"/>
                <a:ea typeface="Calibri Light" charset="0"/>
                <a:cs typeface="Calibri Light" charset="0"/>
              </a:rPr>
              <a:t>Presenter</a:t>
            </a:r>
          </a:p>
        </p:txBody>
      </p:sp>
      <p:sp>
        <p:nvSpPr>
          <p:cNvPr id="14" name="Picture Placeholder 10"/>
          <p:cNvSpPr>
            <a:spLocks noGrp="1" noChangeAspect="1"/>
          </p:cNvSpPr>
          <p:nvPr>
            <p:ph type="pic" sz="quarter" idx="13"/>
          </p:nvPr>
        </p:nvSpPr>
        <p:spPr>
          <a:xfrm>
            <a:off x="3738583" y="2288282"/>
            <a:ext cx="1666834" cy="2222445"/>
          </a:xfrm>
          <a:prstGeom prst="ellipse">
            <a:avLst/>
          </a:prstGeom>
          <a:ln w="76200">
            <a:solidFill>
              <a:schemeClr val="bg1"/>
            </a:solidFill>
          </a:ln>
        </p:spPr>
        <p:txBody>
          <a:bodyPr wrap="square"/>
          <a:lstStyle/>
          <a:p>
            <a:r>
              <a:rPr lang="en-US"/>
              <a:t>Click icon to add picture</a:t>
            </a:r>
          </a:p>
        </p:txBody>
      </p:sp>
      <p:sp>
        <p:nvSpPr>
          <p:cNvPr id="5" name="Text Placeholder 2"/>
          <p:cNvSpPr>
            <a:spLocks noGrp="1"/>
          </p:cNvSpPr>
          <p:nvPr>
            <p:ph type="body" sz="quarter" idx="14" hasCustomPrompt="1"/>
          </p:nvPr>
        </p:nvSpPr>
        <p:spPr>
          <a:xfrm>
            <a:off x="3382468" y="5023135"/>
            <a:ext cx="2387623" cy="428131"/>
          </a:xfrm>
        </p:spPr>
        <p:txBody>
          <a:bodyPr lIns="0" tIns="0" rIns="0" bIns="0" anchor="ctr" anchorCtr="0">
            <a:normAutofit/>
          </a:bodyPr>
          <a:lstStyle>
            <a:lvl1pPr marL="0" indent="0" algn="ctr">
              <a:buNone/>
              <a:defRPr sz="1800" b="1" i="0" baseline="0">
                <a:solidFill>
                  <a:schemeClr val="bg1"/>
                </a:solidFill>
                <a:latin typeface="Calibri" charset="0"/>
                <a:ea typeface="Calibri" charset="0"/>
                <a:cs typeface="Calibri"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Person Name</a:t>
            </a:r>
          </a:p>
        </p:txBody>
      </p:sp>
      <p:sp>
        <p:nvSpPr>
          <p:cNvPr id="7" name="Text Placeholder 6"/>
          <p:cNvSpPr>
            <a:spLocks noGrp="1"/>
          </p:cNvSpPr>
          <p:nvPr>
            <p:ph type="body" sz="quarter" idx="20" hasCustomPrompt="1"/>
          </p:nvPr>
        </p:nvSpPr>
        <p:spPr>
          <a:xfrm>
            <a:off x="3382467" y="5792891"/>
            <a:ext cx="2387623" cy="341625"/>
          </a:xfrm>
        </p:spPr>
        <p:txBody>
          <a:bodyPr lIns="0" tIns="0" rIns="0" bIns="0" anchor="ctr" anchorCtr="0">
            <a:normAutofit/>
          </a:bodyPr>
          <a:lstStyle>
            <a:lvl1pPr marL="0" indent="0" algn="ctr">
              <a:buNone/>
              <a:defRPr sz="1500" b="0" i="1">
                <a:solidFill>
                  <a:schemeClr val="bg1"/>
                </a:solidFill>
                <a:latin typeface="Calibri Light" charset="0"/>
                <a:ea typeface="Calibri Light" charset="0"/>
                <a:cs typeface="Calibri Light" charset="0"/>
              </a:defRPr>
            </a:lvl1pPr>
          </a:lstStyle>
          <a:p>
            <a:pPr lvl="0"/>
            <a:r>
              <a:rPr lang="en-US" dirty="0" err="1"/>
              <a:t>email@uoregon.edu</a:t>
            </a:r>
            <a:endParaRPr lang="en-US" dirty="0"/>
          </a:p>
        </p:txBody>
      </p:sp>
      <p:sp>
        <p:nvSpPr>
          <p:cNvPr id="8" name="Text Placeholder 6"/>
          <p:cNvSpPr>
            <a:spLocks noGrp="1"/>
          </p:cNvSpPr>
          <p:nvPr>
            <p:ph type="body" sz="quarter" idx="25" hasCustomPrompt="1"/>
          </p:nvPr>
        </p:nvSpPr>
        <p:spPr>
          <a:xfrm>
            <a:off x="3382467" y="5450541"/>
            <a:ext cx="2387623" cy="341625"/>
          </a:xfrm>
        </p:spPr>
        <p:txBody>
          <a:bodyPr lIns="0" tIns="0" rIns="0" bIns="0" anchor="ctr" anchorCtr="0">
            <a:normAutofit/>
          </a:bodyPr>
          <a:lstStyle>
            <a:lvl1pPr marL="0" indent="0" algn="ctr">
              <a:buNone/>
              <a:defRPr sz="1500" b="0" i="0">
                <a:solidFill>
                  <a:schemeClr val="bg1"/>
                </a:solidFill>
                <a:latin typeface="Calibri Light" charset="0"/>
                <a:ea typeface="Calibri Light" charset="0"/>
                <a:cs typeface="Calibri Light" charset="0"/>
              </a:defRPr>
            </a:lvl1pPr>
          </a:lstStyle>
          <a:p>
            <a:pPr lvl="0"/>
            <a:r>
              <a:rPr lang="en-US" dirty="0"/>
              <a:t>Title Goes Here</a:t>
            </a:r>
          </a:p>
        </p:txBody>
      </p:sp>
    </p:spTree>
    <p:extLst>
      <p:ext uri="{BB962C8B-B14F-4D97-AF65-F5344CB8AC3E}">
        <p14:creationId xmlns:p14="http://schemas.microsoft.com/office/powerpoint/2010/main" val="192683596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ue 2 Present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472965" y="340765"/>
            <a:ext cx="10563242" cy="553998"/>
          </a:xfrm>
          <a:prstGeom prst="rect">
            <a:avLst/>
          </a:prstGeom>
          <a:noFill/>
        </p:spPr>
        <p:txBody>
          <a:bodyPr wrap="square" rtlCol="0">
            <a:spAutoFit/>
          </a:bodyPr>
          <a:lstStyle/>
          <a:p>
            <a:r>
              <a:rPr lang="en-US" sz="3000" b="0" i="0" dirty="0">
                <a:solidFill>
                  <a:srgbClr val="0070C0"/>
                </a:solidFill>
                <a:latin typeface="Calibri Light" charset="0"/>
                <a:ea typeface="Calibri Light" charset="0"/>
                <a:cs typeface="Calibri Light" charset="0"/>
              </a:rPr>
              <a:t>Presenters</a:t>
            </a:r>
          </a:p>
        </p:txBody>
      </p:sp>
      <p:sp>
        <p:nvSpPr>
          <p:cNvPr id="13" name="Picture Placeholder 10"/>
          <p:cNvSpPr>
            <a:spLocks noGrp="1" noChangeAspect="1"/>
          </p:cNvSpPr>
          <p:nvPr>
            <p:ph type="pic" sz="quarter" idx="12"/>
          </p:nvPr>
        </p:nvSpPr>
        <p:spPr>
          <a:xfrm>
            <a:off x="2176652" y="2287802"/>
            <a:ext cx="1666834" cy="2222445"/>
          </a:xfrm>
          <a:prstGeom prst="ellipse">
            <a:avLst/>
          </a:prstGeom>
          <a:ln w="76200">
            <a:solidFill>
              <a:schemeClr val="bg1"/>
            </a:solidFill>
          </a:ln>
        </p:spPr>
        <p:txBody>
          <a:bodyPr/>
          <a:lstStyle/>
          <a:p>
            <a:r>
              <a:rPr lang="en-US"/>
              <a:t>Click icon to add picture</a:t>
            </a:r>
          </a:p>
        </p:txBody>
      </p:sp>
      <p:sp>
        <p:nvSpPr>
          <p:cNvPr id="14" name="Picture Placeholder 10"/>
          <p:cNvSpPr>
            <a:spLocks noGrp="1" noChangeAspect="1"/>
          </p:cNvSpPr>
          <p:nvPr>
            <p:ph type="pic" sz="quarter" idx="13"/>
          </p:nvPr>
        </p:nvSpPr>
        <p:spPr>
          <a:xfrm>
            <a:off x="5251691" y="2287802"/>
            <a:ext cx="1666834" cy="2222445"/>
          </a:xfrm>
          <a:prstGeom prst="ellipse">
            <a:avLst/>
          </a:prstGeom>
          <a:ln w="76200">
            <a:solidFill>
              <a:schemeClr val="bg1"/>
            </a:solidFill>
          </a:ln>
        </p:spPr>
        <p:txBody>
          <a:bodyPr/>
          <a:lstStyle/>
          <a:p>
            <a:r>
              <a:rPr lang="en-US"/>
              <a:t>Click icon to add picture</a:t>
            </a:r>
          </a:p>
        </p:txBody>
      </p:sp>
      <p:sp>
        <p:nvSpPr>
          <p:cNvPr id="15" name="Text Placeholder 2"/>
          <p:cNvSpPr>
            <a:spLocks noGrp="1"/>
          </p:cNvSpPr>
          <p:nvPr>
            <p:ph type="body" sz="quarter" idx="14" hasCustomPrompt="1"/>
          </p:nvPr>
        </p:nvSpPr>
        <p:spPr>
          <a:xfrm>
            <a:off x="1822830" y="5023135"/>
            <a:ext cx="2387623" cy="428131"/>
          </a:xfrm>
        </p:spPr>
        <p:txBody>
          <a:bodyPr lIns="0" tIns="0" rIns="0" bIns="0" anchor="ctr" anchorCtr="0">
            <a:normAutofit/>
          </a:bodyPr>
          <a:lstStyle>
            <a:lvl1pPr marL="0" indent="0" algn="ctr">
              <a:buNone/>
              <a:defRPr sz="1800" b="1" i="0" baseline="0">
                <a:solidFill>
                  <a:schemeClr val="bg1"/>
                </a:solidFill>
                <a:latin typeface="Calibri" charset="0"/>
                <a:ea typeface="Calibri" charset="0"/>
                <a:cs typeface="Calibri"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Person Name</a:t>
            </a:r>
          </a:p>
        </p:txBody>
      </p:sp>
      <p:sp>
        <p:nvSpPr>
          <p:cNvPr id="16" name="Text Placeholder 6"/>
          <p:cNvSpPr>
            <a:spLocks noGrp="1"/>
          </p:cNvSpPr>
          <p:nvPr>
            <p:ph type="body" sz="quarter" idx="20" hasCustomPrompt="1"/>
          </p:nvPr>
        </p:nvSpPr>
        <p:spPr>
          <a:xfrm>
            <a:off x="1822828" y="5792891"/>
            <a:ext cx="2387623" cy="341625"/>
          </a:xfrm>
        </p:spPr>
        <p:txBody>
          <a:bodyPr lIns="0" tIns="0" rIns="0" bIns="0" anchor="ctr" anchorCtr="0">
            <a:normAutofit/>
          </a:bodyPr>
          <a:lstStyle>
            <a:lvl1pPr marL="0" indent="0" algn="ctr">
              <a:buNone/>
              <a:defRPr sz="1500" b="0" i="1">
                <a:solidFill>
                  <a:schemeClr val="bg1"/>
                </a:solidFill>
                <a:latin typeface="Calibri Light" charset="0"/>
                <a:ea typeface="Calibri Light" charset="0"/>
                <a:cs typeface="Calibri Light" charset="0"/>
              </a:defRPr>
            </a:lvl1pPr>
          </a:lstStyle>
          <a:p>
            <a:pPr lvl="0"/>
            <a:r>
              <a:rPr lang="en-US" dirty="0" err="1"/>
              <a:t>email@uoregon.edu</a:t>
            </a:r>
            <a:endParaRPr lang="en-US" dirty="0"/>
          </a:p>
        </p:txBody>
      </p:sp>
      <p:sp>
        <p:nvSpPr>
          <p:cNvPr id="17" name="Text Placeholder 6"/>
          <p:cNvSpPr>
            <a:spLocks noGrp="1"/>
          </p:cNvSpPr>
          <p:nvPr>
            <p:ph type="body" sz="quarter" idx="25" hasCustomPrompt="1"/>
          </p:nvPr>
        </p:nvSpPr>
        <p:spPr>
          <a:xfrm>
            <a:off x="1822828" y="5450541"/>
            <a:ext cx="2387623" cy="341625"/>
          </a:xfrm>
        </p:spPr>
        <p:txBody>
          <a:bodyPr lIns="0" tIns="0" rIns="0" bIns="0" anchor="ctr" anchorCtr="0">
            <a:normAutofit/>
          </a:bodyPr>
          <a:lstStyle>
            <a:lvl1pPr marL="0" indent="0" algn="ctr">
              <a:buNone/>
              <a:defRPr sz="1500" b="0" i="0">
                <a:solidFill>
                  <a:schemeClr val="bg1"/>
                </a:solidFill>
                <a:latin typeface="Calibri Light" charset="0"/>
                <a:ea typeface="Calibri Light" charset="0"/>
                <a:cs typeface="Calibri Light" charset="0"/>
              </a:defRPr>
            </a:lvl1pPr>
          </a:lstStyle>
          <a:p>
            <a:pPr lvl="0"/>
            <a:r>
              <a:rPr lang="en-US" dirty="0"/>
              <a:t>Title Goes Here</a:t>
            </a:r>
          </a:p>
        </p:txBody>
      </p:sp>
      <p:sp>
        <p:nvSpPr>
          <p:cNvPr id="18" name="Text Placeholder 2"/>
          <p:cNvSpPr>
            <a:spLocks noGrp="1"/>
          </p:cNvSpPr>
          <p:nvPr>
            <p:ph type="body" sz="quarter" idx="26" hasCustomPrompt="1"/>
          </p:nvPr>
        </p:nvSpPr>
        <p:spPr>
          <a:xfrm>
            <a:off x="4908936" y="5023135"/>
            <a:ext cx="2387623" cy="428131"/>
          </a:xfrm>
        </p:spPr>
        <p:txBody>
          <a:bodyPr lIns="0" tIns="0" rIns="0" bIns="0" anchor="ctr" anchorCtr="0">
            <a:normAutofit/>
          </a:bodyPr>
          <a:lstStyle>
            <a:lvl1pPr marL="0" indent="0" algn="ctr">
              <a:buNone/>
              <a:defRPr sz="1800" b="1" i="0" baseline="0">
                <a:solidFill>
                  <a:schemeClr val="bg1"/>
                </a:solidFill>
                <a:latin typeface="Calibri" charset="0"/>
                <a:ea typeface="Calibri" charset="0"/>
                <a:cs typeface="Calibri"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Person Name</a:t>
            </a:r>
          </a:p>
        </p:txBody>
      </p:sp>
      <p:sp>
        <p:nvSpPr>
          <p:cNvPr id="19" name="Text Placeholder 6"/>
          <p:cNvSpPr>
            <a:spLocks noGrp="1"/>
          </p:cNvSpPr>
          <p:nvPr>
            <p:ph type="body" sz="quarter" idx="27" hasCustomPrompt="1"/>
          </p:nvPr>
        </p:nvSpPr>
        <p:spPr>
          <a:xfrm>
            <a:off x="4908935" y="5792891"/>
            <a:ext cx="2387623" cy="341625"/>
          </a:xfrm>
        </p:spPr>
        <p:txBody>
          <a:bodyPr lIns="0" tIns="0" rIns="0" bIns="0" anchor="ctr" anchorCtr="0">
            <a:normAutofit/>
          </a:bodyPr>
          <a:lstStyle>
            <a:lvl1pPr marL="0" indent="0" algn="ctr">
              <a:buNone/>
              <a:defRPr sz="1500" b="0" i="1">
                <a:solidFill>
                  <a:schemeClr val="bg1"/>
                </a:solidFill>
                <a:latin typeface="Calibri Light" charset="0"/>
                <a:ea typeface="Calibri Light" charset="0"/>
                <a:cs typeface="Calibri Light" charset="0"/>
              </a:defRPr>
            </a:lvl1pPr>
          </a:lstStyle>
          <a:p>
            <a:pPr lvl="0"/>
            <a:r>
              <a:rPr lang="en-US" dirty="0" err="1"/>
              <a:t>email@uoregon.edu</a:t>
            </a:r>
            <a:endParaRPr lang="en-US" dirty="0"/>
          </a:p>
        </p:txBody>
      </p:sp>
      <p:sp>
        <p:nvSpPr>
          <p:cNvPr id="20" name="Text Placeholder 6"/>
          <p:cNvSpPr>
            <a:spLocks noGrp="1"/>
          </p:cNvSpPr>
          <p:nvPr>
            <p:ph type="body" sz="quarter" idx="28" hasCustomPrompt="1"/>
          </p:nvPr>
        </p:nvSpPr>
        <p:spPr>
          <a:xfrm>
            <a:off x="4908935" y="5450541"/>
            <a:ext cx="2387623" cy="341625"/>
          </a:xfrm>
        </p:spPr>
        <p:txBody>
          <a:bodyPr lIns="0" tIns="0" rIns="0" bIns="0" anchor="ctr" anchorCtr="0">
            <a:normAutofit/>
          </a:bodyPr>
          <a:lstStyle>
            <a:lvl1pPr marL="0" indent="0" algn="ctr">
              <a:buNone/>
              <a:defRPr sz="1500" b="0" i="0">
                <a:solidFill>
                  <a:schemeClr val="bg1"/>
                </a:solidFill>
                <a:latin typeface="Calibri Light" charset="0"/>
                <a:ea typeface="Calibri Light" charset="0"/>
                <a:cs typeface="Calibri Light" charset="0"/>
              </a:defRPr>
            </a:lvl1pPr>
          </a:lstStyle>
          <a:p>
            <a:pPr lvl="0"/>
            <a:r>
              <a:rPr lang="en-US" dirty="0"/>
              <a:t>Title Goes Here</a:t>
            </a:r>
          </a:p>
        </p:txBody>
      </p:sp>
    </p:spTree>
    <p:extLst>
      <p:ext uri="{BB962C8B-B14F-4D97-AF65-F5344CB8AC3E}">
        <p14:creationId xmlns:p14="http://schemas.microsoft.com/office/powerpoint/2010/main" val="260607431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211694C0-C4B5-45C8-B9D9-8D934584095D}" type="datetime1">
              <a:rPr lang="en-US" smtClean="0"/>
              <a:t>8/14/2019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6845C44-369C-4547-8276-87D42E6802FD}" type="slidenum">
              <a:rPr lang="en-US" smtClean="0"/>
              <a:pPr>
                <a:defRPr/>
              </a:pPr>
              <a:t>‹#›</a:t>
            </a:fld>
            <a:endParaRPr lang="en-US"/>
          </a:p>
        </p:txBody>
      </p:sp>
    </p:spTree>
    <p:extLst>
      <p:ext uri="{BB962C8B-B14F-4D97-AF65-F5344CB8AC3E}">
        <p14:creationId xmlns:p14="http://schemas.microsoft.com/office/powerpoint/2010/main" val="3585801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3 Present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472965" y="340765"/>
            <a:ext cx="10563242" cy="553998"/>
          </a:xfrm>
          <a:prstGeom prst="rect">
            <a:avLst/>
          </a:prstGeom>
          <a:noFill/>
        </p:spPr>
        <p:txBody>
          <a:bodyPr wrap="square" rtlCol="0">
            <a:spAutoFit/>
          </a:bodyPr>
          <a:lstStyle/>
          <a:p>
            <a:r>
              <a:rPr lang="en-US" sz="3000" b="0" i="0" dirty="0">
                <a:solidFill>
                  <a:srgbClr val="0070C0"/>
                </a:solidFill>
                <a:latin typeface="Calibri Light" charset="0"/>
                <a:ea typeface="Calibri Light" charset="0"/>
                <a:cs typeface="Calibri Light" charset="0"/>
              </a:rPr>
              <a:t>Presenters</a:t>
            </a:r>
          </a:p>
        </p:txBody>
      </p:sp>
      <p:sp>
        <p:nvSpPr>
          <p:cNvPr id="3" name="Text Placeholder 2"/>
          <p:cNvSpPr>
            <a:spLocks noGrp="1"/>
          </p:cNvSpPr>
          <p:nvPr>
            <p:ph type="body" sz="quarter" idx="14" hasCustomPrompt="1"/>
          </p:nvPr>
        </p:nvSpPr>
        <p:spPr>
          <a:xfrm>
            <a:off x="871561" y="5023135"/>
            <a:ext cx="2387623" cy="428131"/>
          </a:xfrm>
        </p:spPr>
        <p:txBody>
          <a:bodyPr lIns="0" tIns="0" rIns="0" bIns="0" anchor="ctr" anchorCtr="0">
            <a:normAutofit/>
          </a:bodyPr>
          <a:lstStyle>
            <a:lvl1pPr marL="0" indent="0" algn="ctr">
              <a:buNone/>
              <a:defRPr sz="1800" b="1" i="0" baseline="0">
                <a:solidFill>
                  <a:schemeClr val="bg1"/>
                </a:solidFill>
                <a:latin typeface="Calibri" charset="0"/>
                <a:ea typeface="Calibri" charset="0"/>
                <a:cs typeface="Calibri"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Person Name</a:t>
            </a:r>
          </a:p>
        </p:txBody>
      </p:sp>
      <p:sp>
        <p:nvSpPr>
          <p:cNvPr id="7" name="Text Placeholder 6"/>
          <p:cNvSpPr>
            <a:spLocks noGrp="1"/>
          </p:cNvSpPr>
          <p:nvPr>
            <p:ph type="body" sz="quarter" idx="19" hasCustomPrompt="1"/>
          </p:nvPr>
        </p:nvSpPr>
        <p:spPr>
          <a:xfrm>
            <a:off x="3375445" y="5462062"/>
            <a:ext cx="2387623" cy="341625"/>
          </a:xfrm>
        </p:spPr>
        <p:txBody>
          <a:bodyPr lIns="0" tIns="0" rIns="0" bIns="0" anchor="ctr" anchorCtr="0">
            <a:normAutofit/>
          </a:bodyPr>
          <a:lstStyle>
            <a:lvl1pPr marL="0" indent="0" algn="ctr">
              <a:buNone/>
              <a:defRPr sz="1500" b="0" i="0">
                <a:solidFill>
                  <a:schemeClr val="bg1"/>
                </a:solidFill>
                <a:latin typeface="Calibri Light" charset="0"/>
                <a:ea typeface="Calibri Light" charset="0"/>
                <a:cs typeface="Calibri Light" charset="0"/>
              </a:defRPr>
            </a:lvl1pPr>
          </a:lstStyle>
          <a:p>
            <a:pPr lvl="0"/>
            <a:r>
              <a:rPr lang="en-US" dirty="0"/>
              <a:t>Title Goes Here</a:t>
            </a:r>
          </a:p>
        </p:txBody>
      </p:sp>
      <p:sp>
        <p:nvSpPr>
          <p:cNvPr id="14" name="Text Placeholder 6"/>
          <p:cNvSpPr>
            <a:spLocks noGrp="1"/>
          </p:cNvSpPr>
          <p:nvPr>
            <p:ph type="body" sz="quarter" idx="20" hasCustomPrompt="1"/>
          </p:nvPr>
        </p:nvSpPr>
        <p:spPr>
          <a:xfrm>
            <a:off x="871560" y="5792891"/>
            <a:ext cx="2387623" cy="341625"/>
          </a:xfrm>
        </p:spPr>
        <p:txBody>
          <a:bodyPr lIns="0" tIns="0" rIns="0" bIns="0" anchor="ctr" anchorCtr="0">
            <a:normAutofit/>
          </a:bodyPr>
          <a:lstStyle>
            <a:lvl1pPr marL="0" indent="0" algn="ctr">
              <a:buNone/>
              <a:defRPr sz="1500" b="0" i="1">
                <a:solidFill>
                  <a:schemeClr val="bg1"/>
                </a:solidFill>
                <a:latin typeface="Calibri Light" charset="0"/>
                <a:ea typeface="Calibri Light" charset="0"/>
                <a:cs typeface="Calibri Light" charset="0"/>
              </a:defRPr>
            </a:lvl1pPr>
          </a:lstStyle>
          <a:p>
            <a:pPr lvl="0"/>
            <a:r>
              <a:rPr lang="en-US" dirty="0" err="1"/>
              <a:t>email@uoregon.edu</a:t>
            </a:r>
            <a:endParaRPr lang="en-US" dirty="0"/>
          </a:p>
        </p:txBody>
      </p:sp>
      <p:sp>
        <p:nvSpPr>
          <p:cNvPr id="15" name="Picture Placeholder 10"/>
          <p:cNvSpPr>
            <a:spLocks noGrp="1" noChangeAspect="1"/>
          </p:cNvSpPr>
          <p:nvPr>
            <p:ph type="pic" sz="quarter" idx="12"/>
          </p:nvPr>
        </p:nvSpPr>
        <p:spPr>
          <a:xfrm>
            <a:off x="1231956" y="2287802"/>
            <a:ext cx="1666834" cy="2222445"/>
          </a:xfrm>
          <a:prstGeom prst="ellipse">
            <a:avLst/>
          </a:prstGeom>
          <a:ln w="76200">
            <a:solidFill>
              <a:schemeClr val="bg1"/>
            </a:solidFill>
          </a:ln>
        </p:spPr>
        <p:txBody>
          <a:bodyPr/>
          <a:lstStyle/>
          <a:p>
            <a:r>
              <a:rPr lang="en-US"/>
              <a:t>Click icon to add picture</a:t>
            </a:r>
          </a:p>
        </p:txBody>
      </p:sp>
      <p:sp>
        <p:nvSpPr>
          <p:cNvPr id="16" name="Picture Placeholder 10"/>
          <p:cNvSpPr>
            <a:spLocks noGrp="1" noChangeAspect="1"/>
          </p:cNvSpPr>
          <p:nvPr>
            <p:ph type="pic" sz="quarter" idx="21"/>
          </p:nvPr>
        </p:nvSpPr>
        <p:spPr>
          <a:xfrm>
            <a:off x="3735840" y="2287802"/>
            <a:ext cx="1666834" cy="2222445"/>
          </a:xfrm>
          <a:prstGeom prst="ellipse">
            <a:avLst/>
          </a:prstGeom>
          <a:ln w="76200">
            <a:solidFill>
              <a:schemeClr val="bg1"/>
            </a:solidFill>
          </a:ln>
        </p:spPr>
        <p:txBody>
          <a:bodyPr/>
          <a:lstStyle/>
          <a:p>
            <a:r>
              <a:rPr lang="en-US"/>
              <a:t>Click icon to add picture</a:t>
            </a:r>
          </a:p>
        </p:txBody>
      </p:sp>
      <p:sp>
        <p:nvSpPr>
          <p:cNvPr id="17" name="Picture Placeholder 10"/>
          <p:cNvSpPr>
            <a:spLocks noGrp="1" noChangeAspect="1"/>
          </p:cNvSpPr>
          <p:nvPr>
            <p:ph type="pic" sz="quarter" idx="22"/>
          </p:nvPr>
        </p:nvSpPr>
        <p:spPr>
          <a:xfrm>
            <a:off x="6239724" y="2287801"/>
            <a:ext cx="1666834" cy="2222445"/>
          </a:xfrm>
          <a:prstGeom prst="ellipse">
            <a:avLst/>
          </a:prstGeom>
          <a:ln w="76200">
            <a:solidFill>
              <a:schemeClr val="bg1"/>
            </a:solidFill>
          </a:ln>
        </p:spPr>
        <p:txBody>
          <a:bodyPr/>
          <a:lstStyle/>
          <a:p>
            <a:r>
              <a:rPr lang="en-US"/>
              <a:t>Click icon to add picture</a:t>
            </a:r>
          </a:p>
        </p:txBody>
      </p:sp>
      <p:sp>
        <p:nvSpPr>
          <p:cNvPr id="18" name="Text Placeholder 2"/>
          <p:cNvSpPr>
            <a:spLocks noGrp="1"/>
          </p:cNvSpPr>
          <p:nvPr>
            <p:ph type="body" sz="quarter" idx="23" hasCustomPrompt="1"/>
          </p:nvPr>
        </p:nvSpPr>
        <p:spPr>
          <a:xfrm>
            <a:off x="3375445" y="5023134"/>
            <a:ext cx="2387623" cy="428131"/>
          </a:xfrm>
        </p:spPr>
        <p:txBody>
          <a:bodyPr lIns="0" tIns="0" rIns="0" bIns="0" anchor="ctr" anchorCtr="0">
            <a:normAutofit/>
          </a:bodyPr>
          <a:lstStyle>
            <a:lvl1pPr marL="0" indent="0" algn="ctr">
              <a:buNone/>
              <a:defRPr sz="1800" b="1" i="0" baseline="0">
                <a:solidFill>
                  <a:schemeClr val="bg1"/>
                </a:solidFill>
                <a:latin typeface="Calibri" charset="0"/>
                <a:ea typeface="Calibri" charset="0"/>
                <a:cs typeface="Calibri"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Person Name</a:t>
            </a:r>
          </a:p>
        </p:txBody>
      </p:sp>
      <p:sp>
        <p:nvSpPr>
          <p:cNvPr id="19" name="Text Placeholder 2"/>
          <p:cNvSpPr>
            <a:spLocks noGrp="1"/>
          </p:cNvSpPr>
          <p:nvPr>
            <p:ph type="body" sz="quarter" idx="24" hasCustomPrompt="1"/>
          </p:nvPr>
        </p:nvSpPr>
        <p:spPr>
          <a:xfrm>
            <a:off x="5879329" y="5023133"/>
            <a:ext cx="2387623" cy="428131"/>
          </a:xfrm>
        </p:spPr>
        <p:txBody>
          <a:bodyPr lIns="0" tIns="0" rIns="0" bIns="0" anchor="ctr" anchorCtr="0">
            <a:normAutofit/>
          </a:bodyPr>
          <a:lstStyle>
            <a:lvl1pPr marL="0" indent="0" algn="ctr">
              <a:buNone/>
              <a:defRPr sz="1800" b="1" i="0" baseline="0">
                <a:solidFill>
                  <a:schemeClr val="bg1"/>
                </a:solidFill>
                <a:latin typeface="Calibri" charset="0"/>
                <a:ea typeface="Calibri" charset="0"/>
                <a:cs typeface="Calibri"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Person Name</a:t>
            </a:r>
          </a:p>
        </p:txBody>
      </p:sp>
      <p:sp>
        <p:nvSpPr>
          <p:cNvPr id="20" name="Text Placeholder 6"/>
          <p:cNvSpPr>
            <a:spLocks noGrp="1"/>
          </p:cNvSpPr>
          <p:nvPr>
            <p:ph type="body" sz="quarter" idx="25" hasCustomPrompt="1"/>
          </p:nvPr>
        </p:nvSpPr>
        <p:spPr>
          <a:xfrm>
            <a:off x="871560" y="5450541"/>
            <a:ext cx="2387623" cy="341625"/>
          </a:xfrm>
        </p:spPr>
        <p:txBody>
          <a:bodyPr lIns="0" tIns="0" rIns="0" bIns="0" anchor="ctr" anchorCtr="0">
            <a:normAutofit/>
          </a:bodyPr>
          <a:lstStyle>
            <a:lvl1pPr marL="0" indent="0" algn="ctr">
              <a:buNone/>
              <a:defRPr sz="1500" b="0" i="0">
                <a:solidFill>
                  <a:schemeClr val="bg1"/>
                </a:solidFill>
                <a:latin typeface="Calibri Light" charset="0"/>
                <a:ea typeface="Calibri Light" charset="0"/>
                <a:cs typeface="Calibri Light" charset="0"/>
              </a:defRPr>
            </a:lvl1pPr>
          </a:lstStyle>
          <a:p>
            <a:pPr lvl="0"/>
            <a:r>
              <a:rPr lang="en-US" dirty="0"/>
              <a:t>Title Goes Here</a:t>
            </a:r>
          </a:p>
        </p:txBody>
      </p:sp>
      <p:sp>
        <p:nvSpPr>
          <p:cNvPr id="21" name="Text Placeholder 6"/>
          <p:cNvSpPr>
            <a:spLocks noGrp="1"/>
          </p:cNvSpPr>
          <p:nvPr>
            <p:ph type="body" sz="quarter" idx="26" hasCustomPrompt="1"/>
          </p:nvPr>
        </p:nvSpPr>
        <p:spPr>
          <a:xfrm>
            <a:off x="3376177" y="5806914"/>
            <a:ext cx="2387623" cy="341625"/>
          </a:xfrm>
        </p:spPr>
        <p:txBody>
          <a:bodyPr lIns="0" tIns="0" rIns="0" bIns="0" anchor="ctr" anchorCtr="0">
            <a:normAutofit/>
          </a:bodyPr>
          <a:lstStyle>
            <a:lvl1pPr marL="0" indent="0" algn="ctr">
              <a:buNone/>
              <a:defRPr sz="1500" b="0" i="1">
                <a:solidFill>
                  <a:schemeClr val="bg1"/>
                </a:solidFill>
                <a:latin typeface="Calibri Light" charset="0"/>
                <a:ea typeface="Calibri Light" charset="0"/>
                <a:cs typeface="Calibri Light" charset="0"/>
              </a:defRPr>
            </a:lvl1pPr>
          </a:lstStyle>
          <a:p>
            <a:pPr lvl="0"/>
            <a:r>
              <a:rPr lang="en-US" dirty="0" err="1"/>
              <a:t>email@uoregon.edu</a:t>
            </a:r>
            <a:endParaRPr lang="en-US" dirty="0"/>
          </a:p>
        </p:txBody>
      </p:sp>
      <p:sp>
        <p:nvSpPr>
          <p:cNvPr id="22" name="Text Placeholder 6"/>
          <p:cNvSpPr>
            <a:spLocks noGrp="1"/>
          </p:cNvSpPr>
          <p:nvPr>
            <p:ph type="body" sz="quarter" idx="27" hasCustomPrompt="1"/>
          </p:nvPr>
        </p:nvSpPr>
        <p:spPr>
          <a:xfrm>
            <a:off x="5879329" y="5450540"/>
            <a:ext cx="2387623" cy="341625"/>
          </a:xfrm>
        </p:spPr>
        <p:txBody>
          <a:bodyPr lIns="0" tIns="0" rIns="0" bIns="0" anchor="ctr" anchorCtr="0">
            <a:normAutofit/>
          </a:bodyPr>
          <a:lstStyle>
            <a:lvl1pPr marL="0" indent="0" algn="ctr">
              <a:buNone/>
              <a:defRPr sz="1500" b="0" i="0">
                <a:solidFill>
                  <a:schemeClr val="bg1"/>
                </a:solidFill>
                <a:latin typeface="Calibri Light" charset="0"/>
                <a:ea typeface="Calibri Light" charset="0"/>
                <a:cs typeface="Calibri Light" charset="0"/>
              </a:defRPr>
            </a:lvl1pPr>
          </a:lstStyle>
          <a:p>
            <a:pPr lvl="0"/>
            <a:r>
              <a:rPr lang="en-US" dirty="0"/>
              <a:t>Title Goes Here</a:t>
            </a:r>
          </a:p>
        </p:txBody>
      </p:sp>
      <p:sp>
        <p:nvSpPr>
          <p:cNvPr id="23" name="Text Placeholder 6"/>
          <p:cNvSpPr>
            <a:spLocks noGrp="1"/>
          </p:cNvSpPr>
          <p:nvPr>
            <p:ph type="body" sz="quarter" idx="28" hasCustomPrompt="1"/>
          </p:nvPr>
        </p:nvSpPr>
        <p:spPr>
          <a:xfrm>
            <a:off x="5879329" y="5792891"/>
            <a:ext cx="2387623" cy="341625"/>
          </a:xfrm>
        </p:spPr>
        <p:txBody>
          <a:bodyPr lIns="0" tIns="0" rIns="0" bIns="0" anchor="ctr" anchorCtr="0">
            <a:normAutofit/>
          </a:bodyPr>
          <a:lstStyle>
            <a:lvl1pPr marL="0" indent="0" algn="ctr">
              <a:buNone/>
              <a:defRPr sz="1500" b="0" i="1">
                <a:solidFill>
                  <a:schemeClr val="bg1"/>
                </a:solidFill>
                <a:latin typeface="Calibri Light" charset="0"/>
                <a:ea typeface="Calibri Light" charset="0"/>
                <a:cs typeface="Calibri Light" charset="0"/>
              </a:defRPr>
            </a:lvl1pPr>
          </a:lstStyle>
          <a:p>
            <a:pPr lvl="0"/>
            <a:r>
              <a:rPr lang="en-US" dirty="0" err="1"/>
              <a:t>email@uoregon.edu</a:t>
            </a:r>
            <a:endParaRPr lang="en-US" dirty="0"/>
          </a:p>
        </p:txBody>
      </p:sp>
    </p:spTree>
    <p:extLst>
      <p:ext uri="{BB962C8B-B14F-4D97-AF65-F5344CB8AC3E}">
        <p14:creationId xmlns:p14="http://schemas.microsoft.com/office/powerpoint/2010/main" val="297183869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ue ECS Summa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06246" y="1109406"/>
            <a:ext cx="4326344" cy="1530554"/>
          </a:xfrm>
          <a:prstGeom prst="rect">
            <a:avLst/>
          </a:prstGeom>
        </p:spPr>
      </p:pic>
      <p:sp>
        <p:nvSpPr>
          <p:cNvPr id="14" name="TextBox 13"/>
          <p:cNvSpPr txBox="1"/>
          <p:nvPr userDrawn="1"/>
        </p:nvSpPr>
        <p:spPr>
          <a:xfrm>
            <a:off x="806246" y="4200079"/>
            <a:ext cx="7467599" cy="1797928"/>
          </a:xfrm>
          <a:prstGeom prst="rect">
            <a:avLst/>
          </a:prstGeom>
          <a:noFill/>
        </p:spPr>
        <p:txBody>
          <a:bodyPr wrap="square" rtlCol="0" anchor="ctr" anchorCtr="0">
            <a:spAutoFit/>
          </a:bodyPr>
          <a:lstStyle/>
          <a:p>
            <a:pPr>
              <a:lnSpc>
                <a:spcPts val="2685"/>
              </a:lnSpc>
            </a:pPr>
            <a:r>
              <a:rPr lang="en-US" sz="1800" b="0" i="0" u="none" strike="noStrike" kern="1200" baseline="0" dirty="0">
                <a:solidFill>
                  <a:schemeClr val="bg1"/>
                </a:solidFill>
                <a:latin typeface="Calibri Light" charset="0"/>
                <a:ea typeface="Calibri Light" charset="0"/>
                <a:cs typeface="Calibri Light" charset="0"/>
              </a:rPr>
              <a:t>PBISApps is run by Educational and Community Supports (ECS), a research </a:t>
            </a:r>
            <a:br>
              <a:rPr lang="en-US" sz="1800" b="0" i="0" u="none" strike="noStrike" kern="1200" baseline="0" dirty="0">
                <a:solidFill>
                  <a:schemeClr val="bg1"/>
                </a:solidFill>
                <a:latin typeface="Calibri Light" charset="0"/>
                <a:ea typeface="Calibri Light" charset="0"/>
                <a:cs typeface="Calibri Light" charset="0"/>
              </a:rPr>
            </a:br>
            <a:r>
              <a:rPr lang="en-US" sz="1800" b="0" i="0" u="none" strike="noStrike" kern="1200" baseline="0" dirty="0">
                <a:solidFill>
                  <a:schemeClr val="bg1"/>
                </a:solidFill>
                <a:latin typeface="Calibri Light" charset="0"/>
                <a:ea typeface="Calibri Light" charset="0"/>
                <a:cs typeface="Calibri Light" charset="0"/>
              </a:rPr>
              <a:t>unit at the University of Oregon since 1977. Lead by Kent McIntosh, PhD, </a:t>
            </a:r>
            <a:br>
              <a:rPr lang="en-US" sz="1800" b="0" i="0" u="none" strike="noStrike" kern="1200" baseline="0" dirty="0">
                <a:solidFill>
                  <a:schemeClr val="bg1"/>
                </a:solidFill>
                <a:latin typeface="Calibri Light" charset="0"/>
                <a:ea typeface="Calibri Light" charset="0"/>
                <a:cs typeface="Calibri Light" charset="0"/>
              </a:rPr>
            </a:br>
            <a:r>
              <a:rPr lang="en-US" sz="1800" b="0" i="0" u="none" strike="noStrike" kern="1200" baseline="0" dirty="0">
                <a:solidFill>
                  <a:schemeClr val="bg1"/>
                </a:solidFill>
                <a:latin typeface="Calibri Light" charset="0"/>
                <a:ea typeface="Calibri Light" charset="0"/>
                <a:cs typeface="Calibri Light" charset="0"/>
              </a:rPr>
              <a:t>ECS focuses on federal and state funded projects supporting research, teaching, and technical assistance through the PBIS OSEP Technical Assistance Center.</a:t>
            </a:r>
            <a:endParaRPr lang="en-US" sz="1800" b="0" i="0" dirty="0">
              <a:solidFill>
                <a:schemeClr val="bg1"/>
              </a:solidFill>
              <a:latin typeface="Calibri Light" charset="0"/>
              <a:ea typeface="Calibri Light" charset="0"/>
              <a:cs typeface="Calibri Light" charset="0"/>
            </a:endParaRPr>
          </a:p>
        </p:txBody>
      </p:sp>
    </p:spTree>
    <p:extLst>
      <p:ext uri="{BB962C8B-B14F-4D97-AF65-F5344CB8AC3E}">
        <p14:creationId xmlns:p14="http://schemas.microsoft.com/office/powerpoint/2010/main" val="9592307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Blue 1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2" y="1"/>
            <a:ext cx="6900863" cy="942974"/>
          </a:xfrm>
        </p:spPr>
        <p:txBody>
          <a:bodyPr lIns="0" tIns="0" rIns="0" bIns="0"/>
          <a:lstStyle>
            <a:lvl1pPr>
              <a:defRPr b="0" i="0">
                <a:solidFill>
                  <a:schemeClr val="bg1"/>
                </a:solidFill>
                <a:latin typeface="Calibri Light" charset="0"/>
                <a:ea typeface="Calibri Light" charset="0"/>
                <a:cs typeface="Calibri Light" charset="0"/>
              </a:defRPr>
            </a:lvl1pPr>
          </a:lstStyle>
          <a:p>
            <a:r>
              <a:rPr lang="en-US" dirty="0"/>
              <a:t>Sample Slide Title Goes Here</a:t>
            </a:r>
          </a:p>
        </p:txBody>
      </p:sp>
      <p:sp>
        <p:nvSpPr>
          <p:cNvPr id="3" name="Content Placeholder 2"/>
          <p:cNvSpPr>
            <a:spLocks noGrp="1" noChangeAspect="1"/>
          </p:cNvSpPr>
          <p:nvPr>
            <p:ph idx="1"/>
          </p:nvPr>
        </p:nvSpPr>
        <p:spPr/>
        <p:txBody>
          <a:bodyPr lIns="0" tIns="0" rIns="0" bIns="0"/>
          <a:lstStyle>
            <a:lvl1pPr marL="171450" indent="-171450">
              <a:buClr>
                <a:schemeClr val="accent1"/>
              </a:buClr>
              <a:buSzPct val="90000"/>
              <a:buFont typeface="Wingdings" charset="2"/>
              <a:buChar char="§"/>
              <a:defRPr b="0" i="0">
                <a:latin typeface="Calibri Light" charset="0"/>
                <a:ea typeface="Calibri Light" charset="0"/>
                <a:cs typeface="Calibri Light" charset="0"/>
              </a:defRPr>
            </a:lvl1pPr>
            <a:lvl2pPr marL="514350" indent="-171450">
              <a:buClr>
                <a:schemeClr val="accent1"/>
              </a:buClr>
              <a:buSzPct val="90000"/>
              <a:buFont typeface="Courier New" panose="02070309020205020404" pitchFamily="49" charset="0"/>
              <a:buChar char="o"/>
              <a:defRPr b="0" i="0">
                <a:latin typeface="Calibri Light" charset="0"/>
                <a:ea typeface="Calibri Light" charset="0"/>
                <a:cs typeface="Calibri Light" charset="0"/>
              </a:defRPr>
            </a:lvl2pPr>
            <a:lvl3pPr marL="857250" indent="-171450">
              <a:buClr>
                <a:schemeClr val="accent1"/>
              </a:buClr>
              <a:buSzPct val="90000"/>
              <a:buFont typeface="Times New Roman" panose="02020603050405020304" pitchFamily="18" charset="0"/>
              <a:buChar char="▲"/>
              <a:defRPr b="0" i="0">
                <a:latin typeface="Calibri Light" charset="0"/>
                <a:ea typeface="Calibri Light" charset="0"/>
                <a:cs typeface="Calibri Light" charset="0"/>
              </a:defRPr>
            </a:lvl3pPr>
            <a:lvl4pPr marL="1200150" indent="-171450">
              <a:buClr>
                <a:schemeClr val="accent1"/>
              </a:buClr>
              <a:buSzPct val="90000"/>
              <a:buFont typeface="Wingdings" panose="05000000000000000000" pitchFamily="2" charset="2"/>
              <a:buChar char="q"/>
              <a:defRPr b="0" i="0">
                <a:latin typeface="Calibri Light" charset="0"/>
                <a:ea typeface="Calibri Light" charset="0"/>
                <a:cs typeface="Calibri Light" charset="0"/>
              </a:defRPr>
            </a:lvl4pPr>
            <a:lvl5pPr marL="1543050" indent="-171450">
              <a:buClr>
                <a:schemeClr val="accent1"/>
              </a:buClr>
              <a:buSzPct val="90000"/>
              <a:buFont typeface="Arial" panose="020B0604020202020204" pitchFamily="34" charset="0"/>
              <a:buChar char="•"/>
              <a:defRPr b="0" i="0">
                <a:latin typeface="Calibri Light" charset="0"/>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EA47862-2EFC-124A-BEF0-AC9C533BB65C}" type="slidenum">
              <a:rPr lang="en-US" smtClean="0"/>
              <a:t>‹#›</a:t>
            </a:fld>
            <a:endParaRPr lang="en-US"/>
          </a:p>
        </p:txBody>
      </p:sp>
    </p:spTree>
    <p:extLst>
      <p:ext uri="{BB962C8B-B14F-4D97-AF65-F5344CB8AC3E}">
        <p14:creationId xmlns:p14="http://schemas.microsoft.com/office/powerpoint/2010/main" val="7141949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ue 2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2" y="1"/>
            <a:ext cx="6900863" cy="942974"/>
          </a:xfrm>
        </p:spPr>
        <p:txBody>
          <a:bodyPr lIns="0" tIns="0" rIns="0" bIns="0"/>
          <a:lstStyle>
            <a:lvl1pPr>
              <a:defRPr b="0" i="0">
                <a:solidFill>
                  <a:schemeClr val="bg1"/>
                </a:solidFill>
                <a:latin typeface="Calibri Light" charset="0"/>
                <a:ea typeface="Calibri Light" charset="0"/>
                <a:cs typeface="Calibri Light" charset="0"/>
              </a:defRPr>
            </a:lvl1pPr>
          </a:lstStyle>
          <a:p>
            <a:r>
              <a:rPr lang="en-US" dirty="0"/>
              <a:t>Sample Slide Title Goes Here</a:t>
            </a:r>
          </a:p>
        </p:txBody>
      </p:sp>
      <p:sp>
        <p:nvSpPr>
          <p:cNvPr id="3" name="Content Placeholder 2"/>
          <p:cNvSpPr>
            <a:spLocks noGrp="1" noChangeAspect="1"/>
          </p:cNvSpPr>
          <p:nvPr>
            <p:ph idx="1"/>
          </p:nvPr>
        </p:nvSpPr>
        <p:spPr>
          <a:xfrm>
            <a:off x="628650" y="1825625"/>
            <a:ext cx="3689747" cy="4351338"/>
          </a:xfrm>
        </p:spPr>
        <p:txBody>
          <a:bodyPr lIns="0" tIns="0" rIns="0" bIns="0"/>
          <a:lstStyle>
            <a:lvl1pPr marL="0" indent="0">
              <a:buClr>
                <a:schemeClr val="accent1"/>
              </a:buClr>
              <a:buSzPct val="90000"/>
              <a:buFont typeface="Wingdings" charset="2"/>
              <a:buNone/>
              <a:defRPr b="1" i="0">
                <a:latin typeface="Calibri" panose="020F0502020204030204" pitchFamily="34" charset="0"/>
                <a:ea typeface="Calibri" panose="020F0502020204030204" pitchFamily="34" charset="0"/>
                <a:cs typeface="Calibri" panose="020F0502020204030204" pitchFamily="34" charset="0"/>
              </a:defRPr>
            </a:lvl1pPr>
            <a:lvl2pPr marL="514350" indent="-171450">
              <a:buClr>
                <a:schemeClr val="accent1"/>
              </a:buClr>
              <a:buSzPct val="90000"/>
              <a:buFont typeface="Arial" panose="020B0604020202020204" pitchFamily="34" charset="0"/>
              <a:buChar char="•"/>
              <a:defRPr b="0" i="0">
                <a:latin typeface="Calibri Light" charset="0"/>
                <a:ea typeface="Calibri Light" charset="0"/>
                <a:cs typeface="Calibri Light" charset="0"/>
              </a:defRPr>
            </a:lvl2pPr>
            <a:lvl3pPr marL="857250" indent="-171450">
              <a:buClr>
                <a:schemeClr val="accent1"/>
              </a:buClr>
              <a:buSzPct val="90000"/>
              <a:buFont typeface="Wingdings" panose="05000000000000000000" pitchFamily="2" charset="2"/>
              <a:buChar char="q"/>
              <a:defRPr b="0" i="0">
                <a:latin typeface="Calibri Light" charset="0"/>
                <a:ea typeface="Calibri Light" charset="0"/>
                <a:cs typeface="Calibri Light" charset="0"/>
              </a:defRPr>
            </a:lvl3pPr>
            <a:lvl4pPr marL="1200150" indent="-171450">
              <a:buClr>
                <a:schemeClr val="accent1"/>
              </a:buClr>
              <a:buSzPct val="90000"/>
              <a:buFont typeface="Wingdings" charset="2"/>
              <a:buChar char="§"/>
              <a:defRPr b="0" i="0">
                <a:latin typeface="Calibri Light" charset="0"/>
                <a:ea typeface="Calibri Light" charset="0"/>
                <a:cs typeface="Calibri Light" charset="0"/>
              </a:defRPr>
            </a:lvl4pPr>
            <a:lvl5pPr marL="1543050" indent="-171450">
              <a:buClr>
                <a:schemeClr val="accent1"/>
              </a:buClr>
              <a:buSzPct val="90000"/>
              <a:buFont typeface="Courier New" panose="02070309020205020404" pitchFamily="49" charset="0"/>
              <a:buChar char="o"/>
              <a:defRPr b="0" i="0">
                <a:latin typeface="Calibri Light" charset="0"/>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noChangeAspect="1"/>
          </p:cNvSpPr>
          <p:nvPr>
            <p:ph idx="10"/>
          </p:nvPr>
        </p:nvSpPr>
        <p:spPr>
          <a:xfrm>
            <a:off x="4822723" y="1825625"/>
            <a:ext cx="3687097" cy="4351338"/>
          </a:xfrm>
        </p:spPr>
        <p:txBody>
          <a:bodyPr lIns="0" tIns="0" rIns="0" bIns="0"/>
          <a:lstStyle>
            <a:lvl1pPr marL="0" indent="0">
              <a:buClr>
                <a:schemeClr val="accent1"/>
              </a:buClr>
              <a:buSzPct val="90000"/>
              <a:buFont typeface="Wingdings" charset="2"/>
              <a:buNone/>
              <a:defRPr b="1" i="0">
                <a:latin typeface="Calibri" panose="020F0502020204030204" pitchFamily="34" charset="0"/>
                <a:ea typeface="Calibri" panose="020F0502020204030204" pitchFamily="34" charset="0"/>
                <a:cs typeface="Calibri" panose="020F0502020204030204" pitchFamily="34" charset="0"/>
              </a:defRPr>
            </a:lvl1pPr>
            <a:lvl2pPr marL="514350" indent="-171450">
              <a:buClr>
                <a:schemeClr val="accent1"/>
              </a:buClr>
              <a:buSzPct val="90000"/>
              <a:buFont typeface="Arial" panose="020B0604020202020204" pitchFamily="34" charset="0"/>
              <a:buChar char="•"/>
              <a:defRPr b="0" i="0">
                <a:latin typeface="Calibri Light" charset="0"/>
                <a:ea typeface="Calibri Light" charset="0"/>
                <a:cs typeface="Calibri Light" charset="0"/>
              </a:defRPr>
            </a:lvl2pPr>
            <a:lvl3pPr marL="857250" indent="-171450">
              <a:buClr>
                <a:schemeClr val="accent1"/>
              </a:buClr>
              <a:buSzPct val="90000"/>
              <a:buFont typeface="Wingdings" panose="05000000000000000000" pitchFamily="2" charset="2"/>
              <a:buChar char="q"/>
              <a:defRPr b="0" i="0">
                <a:latin typeface="Calibri Light" charset="0"/>
                <a:ea typeface="Calibri Light" charset="0"/>
                <a:cs typeface="Calibri Light" charset="0"/>
              </a:defRPr>
            </a:lvl3pPr>
            <a:lvl4pPr marL="1200150" indent="-171450">
              <a:buClr>
                <a:schemeClr val="accent1"/>
              </a:buClr>
              <a:buSzPct val="90000"/>
              <a:buFont typeface="Wingdings" charset="2"/>
              <a:buChar char="§"/>
              <a:defRPr b="0" i="0">
                <a:latin typeface="Calibri Light" charset="0"/>
                <a:ea typeface="Calibri Light" charset="0"/>
                <a:cs typeface="Calibri Light" charset="0"/>
              </a:defRPr>
            </a:lvl4pPr>
            <a:lvl5pPr marL="1543050" indent="-171450">
              <a:buClr>
                <a:schemeClr val="accent1"/>
              </a:buClr>
              <a:buSzPct val="90000"/>
              <a:buFont typeface="Courier New" panose="02070309020205020404" pitchFamily="49" charset="0"/>
              <a:buChar char="o"/>
              <a:defRPr b="0" i="0">
                <a:latin typeface="Calibri Light" charset="0"/>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EA47862-2EFC-124A-BEF0-AC9C533BB65C}" type="slidenum">
              <a:rPr lang="en-US" smtClean="0"/>
              <a:t>‹#›</a:t>
            </a:fld>
            <a:endParaRPr lang="en-US"/>
          </a:p>
        </p:txBody>
      </p:sp>
    </p:spTree>
    <p:extLst>
      <p:ext uri="{BB962C8B-B14F-4D97-AF65-F5344CB8AC3E}">
        <p14:creationId xmlns:p14="http://schemas.microsoft.com/office/powerpoint/2010/main" val="151806782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 Blank Content Are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2" y="1"/>
            <a:ext cx="6900863" cy="942974"/>
          </a:xfrm>
        </p:spPr>
        <p:txBody>
          <a:bodyPr lIns="0" tIns="0" rIns="0" bIns="0"/>
          <a:lstStyle>
            <a:lvl1pPr>
              <a:defRPr b="0" i="0">
                <a:solidFill>
                  <a:schemeClr val="bg1"/>
                </a:solidFill>
                <a:latin typeface="Calibri Light" charset="0"/>
                <a:ea typeface="Calibri Light" charset="0"/>
                <a:cs typeface="Calibri Light" charset="0"/>
              </a:defRPr>
            </a:lvl1pPr>
          </a:lstStyle>
          <a:p>
            <a:r>
              <a:rPr lang="en-US" dirty="0"/>
              <a:t>Sample Slide Title Goes Here</a:t>
            </a:r>
          </a:p>
        </p:txBody>
      </p:sp>
      <p:sp>
        <p:nvSpPr>
          <p:cNvPr id="3"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EA47862-2EFC-124A-BEF0-AC9C533BB65C}" type="slidenum">
              <a:rPr lang="en-US" smtClean="0"/>
              <a:t>‹#›</a:t>
            </a:fld>
            <a:endParaRPr lang="en-US"/>
          </a:p>
        </p:txBody>
      </p:sp>
    </p:spTree>
    <p:extLst>
      <p:ext uri="{BB962C8B-B14F-4D97-AF65-F5344CB8AC3E}">
        <p14:creationId xmlns:p14="http://schemas.microsoft.com/office/powerpoint/2010/main" val="35483732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A06E892-5911-2946-AD9B-287427DEF0C3}" type="datetimeFigureOut">
              <a:rPr lang="en-US" smtClean="0"/>
              <a:t>8/14/2019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A47862-2EFC-124A-BEF0-AC9C533BB65C}" type="slidenum">
              <a:rPr lang="en-US" smtClean="0"/>
              <a:t>‹#›</a:t>
            </a:fld>
            <a:endParaRPr lang="en-US"/>
          </a:p>
        </p:txBody>
      </p:sp>
      <p:sp>
        <p:nvSpPr>
          <p:cNvPr id="6" name="Title 1"/>
          <p:cNvSpPr txBox="1">
            <a:spLocks/>
          </p:cNvSpPr>
          <p:nvPr userDrawn="1"/>
        </p:nvSpPr>
        <p:spPr>
          <a:xfrm>
            <a:off x="385762" y="1"/>
            <a:ext cx="6900863" cy="942974"/>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b="0" i="0" kern="1200">
                <a:solidFill>
                  <a:schemeClr val="bg1"/>
                </a:solidFill>
                <a:latin typeface="Calibri Light" charset="0"/>
                <a:ea typeface="Calibri Light" charset="0"/>
                <a:cs typeface="Calibri Light" charset="0"/>
              </a:defRPr>
            </a:lvl1pPr>
          </a:lstStyle>
          <a:p>
            <a:r>
              <a:rPr lang="en-US" sz="3300" dirty="0">
                <a:solidFill>
                  <a:schemeClr val="accent1"/>
                </a:solidFill>
                <a:latin typeface="Calibri" panose="020F0502020204030204" pitchFamily="34" charset="0"/>
              </a:rPr>
              <a:t>Sample Slide Title Goes Here</a:t>
            </a:r>
          </a:p>
        </p:txBody>
      </p:sp>
    </p:spTree>
    <p:extLst>
      <p:ext uri="{BB962C8B-B14F-4D97-AF65-F5344CB8AC3E}">
        <p14:creationId xmlns:p14="http://schemas.microsoft.com/office/powerpoint/2010/main" val="2898877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B3F0B638-46FC-4E43-8E26-038E128EAD84}" type="datetime1">
              <a:rPr lang="en-US" smtClean="0"/>
              <a:t>8/14/2019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D527121-BEAB-BD4D-8254-66C5ADA03BDF}" type="slidenum">
              <a:rPr lang="en-US" smtClean="0"/>
              <a:pPr>
                <a:defRPr/>
              </a:pPr>
              <a:t>‹#›</a:t>
            </a:fld>
            <a:endParaRPr lang="en-US"/>
          </a:p>
        </p:txBody>
      </p:sp>
    </p:spTree>
    <p:extLst>
      <p:ext uri="{BB962C8B-B14F-4D97-AF65-F5344CB8AC3E}">
        <p14:creationId xmlns:p14="http://schemas.microsoft.com/office/powerpoint/2010/main" val="1765413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D90B34B-DD05-4F93-B946-65F13E027381}" type="datetime1">
              <a:rPr lang="en-US" smtClean="0"/>
              <a:t>8/14/2019</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D23A421-3B61-7C46-8448-CC912ECB0710}" type="slidenum">
              <a:rPr lang="en-US" smtClean="0"/>
              <a:pPr>
                <a:defRPr/>
              </a:pPr>
              <a:t>‹#›</a:t>
            </a:fld>
            <a:endParaRPr lang="en-US"/>
          </a:p>
        </p:txBody>
      </p:sp>
    </p:spTree>
    <p:extLst>
      <p:ext uri="{BB962C8B-B14F-4D97-AF65-F5344CB8AC3E}">
        <p14:creationId xmlns:p14="http://schemas.microsoft.com/office/powerpoint/2010/main" val="250737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E68E7B23-67D1-4FB4-8BD6-DA56E11F673F}" type="datetime1">
              <a:rPr lang="en-US" smtClean="0"/>
              <a:t>8/14/2019</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39B0DFA-0ECC-114C-8DAD-1EED9CEDD814}" type="slidenum">
              <a:rPr lang="en-US" smtClean="0"/>
              <a:pPr>
                <a:defRPr/>
              </a:pPr>
              <a:t>‹#›</a:t>
            </a:fld>
            <a:endParaRPr lang="en-US"/>
          </a:p>
        </p:txBody>
      </p:sp>
    </p:spTree>
    <p:extLst>
      <p:ext uri="{BB962C8B-B14F-4D97-AF65-F5344CB8AC3E}">
        <p14:creationId xmlns:p14="http://schemas.microsoft.com/office/powerpoint/2010/main" val="3321695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06763A9-528C-4F53-B1F6-3BD2472F0188}" type="datetime1">
              <a:rPr lang="en-US" smtClean="0"/>
              <a:t>8/14/2019</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CCEB463E-D9A9-AF49-88ED-5FC116A48F34}" type="slidenum">
              <a:rPr lang="en-US" smtClean="0"/>
              <a:pPr>
                <a:defRPr/>
              </a:pPr>
              <a:t>‹#›</a:t>
            </a:fld>
            <a:endParaRPr lang="en-US"/>
          </a:p>
        </p:txBody>
      </p:sp>
    </p:spTree>
    <p:extLst>
      <p:ext uri="{BB962C8B-B14F-4D97-AF65-F5344CB8AC3E}">
        <p14:creationId xmlns:p14="http://schemas.microsoft.com/office/powerpoint/2010/main" val="309479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DB56F4D-9917-4E0C-898D-065CEF9DD3B2}" type="datetime1">
              <a:rPr lang="en-US" smtClean="0"/>
              <a:t>8/14/2019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66B62FF-6A04-0649-B3E8-CD6A6DF18F19}" type="slidenum">
              <a:rPr lang="en-US" smtClean="0"/>
              <a:pPr>
                <a:defRPr/>
              </a:pPr>
              <a:t>‹#›</a:t>
            </a:fld>
            <a:endParaRPr lang="en-US"/>
          </a:p>
        </p:txBody>
      </p:sp>
    </p:spTree>
    <p:extLst>
      <p:ext uri="{BB962C8B-B14F-4D97-AF65-F5344CB8AC3E}">
        <p14:creationId xmlns:p14="http://schemas.microsoft.com/office/powerpoint/2010/main" val="1103926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A9FB88AD-00FD-46EB-953D-D13DEA379CCC}" type="datetime1">
              <a:rPr lang="en-US" smtClean="0"/>
              <a:t>8/14/2019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5FEC8BD-F321-4042-9B02-DD518E2500DA}" type="slidenum">
              <a:rPr lang="en-US" smtClean="0"/>
              <a:pPr>
                <a:defRPr/>
              </a:pPr>
              <a:t>‹#›</a:t>
            </a:fld>
            <a:endParaRPr lang="en-US"/>
          </a:p>
        </p:txBody>
      </p:sp>
    </p:spTree>
    <p:extLst>
      <p:ext uri="{BB962C8B-B14F-4D97-AF65-F5344CB8AC3E}">
        <p14:creationId xmlns:p14="http://schemas.microsoft.com/office/powerpoint/2010/main" val="2918787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C791B408-6FD4-43BA-921B-AC57716AA916}" type="datetime1">
              <a:rPr lang="en-US" smtClean="0"/>
              <a:t>8/14/2019</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30062E2C-414D-DA4D-9252-3A3C23FC1862}" type="slidenum">
              <a:rPr lang="en-US" smtClean="0"/>
              <a:pPr>
                <a:defRPr/>
              </a:pPr>
              <a:t>‹#›</a:t>
            </a:fld>
            <a:endParaRPr lang="en-US"/>
          </a:p>
        </p:txBody>
      </p:sp>
    </p:spTree>
    <p:extLst>
      <p:ext uri="{BB962C8B-B14F-4D97-AF65-F5344CB8AC3E}">
        <p14:creationId xmlns:p14="http://schemas.microsoft.com/office/powerpoint/2010/main" val="1613170813"/>
      </p:ext>
    </p:extLst>
  </p:cSld>
  <p:clrMap bg1="lt1" tx1="dk1" bg2="lt2" tx2="dk2" accent1="accent1" accent2="accent2" accent3="accent3" accent4="accent4" accent5="accent5" accent6="accent6" hlink="hlink" folHlink="folHlink"/>
  <p:sldLayoutIdLst>
    <p:sldLayoutId id="2147485373" r:id="rId1"/>
    <p:sldLayoutId id="2147485374" r:id="rId2"/>
    <p:sldLayoutId id="2147485375" r:id="rId3"/>
    <p:sldLayoutId id="2147485376" r:id="rId4"/>
    <p:sldLayoutId id="2147485377" r:id="rId5"/>
    <p:sldLayoutId id="2147485378" r:id="rId6"/>
    <p:sldLayoutId id="2147485379" r:id="rId7"/>
    <p:sldLayoutId id="2147485380" r:id="rId8"/>
    <p:sldLayoutId id="2147485381" r:id="rId9"/>
    <p:sldLayoutId id="2147485382" r:id="rId10"/>
    <p:sldLayoutId id="2147485383" r:id="rId11"/>
    <p:sldLayoutId id="2147485384" r:id="rId12"/>
    <p:sldLayoutId id="2147485385" r:id="rId13"/>
    <p:sldLayoutId id="2147485386" r:id="rId14"/>
    <p:sldLayoutId id="2147485387" r:id="rId15"/>
    <p:sldLayoutId id="2147485388"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A06E892-5911-2946-AD9B-287427DEF0C3}" type="datetimeFigureOut">
              <a:rPr lang="en-US" smtClean="0"/>
              <a:t>8/14/2019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EA47862-2EFC-124A-BEF0-AC9C533BB65C}" type="slidenum">
              <a:rPr lang="en-US" smtClean="0"/>
              <a:t>‹#›</a:t>
            </a:fld>
            <a:endParaRPr lang="en-US"/>
          </a:p>
        </p:txBody>
      </p:sp>
    </p:spTree>
    <p:extLst>
      <p:ext uri="{BB962C8B-B14F-4D97-AF65-F5344CB8AC3E}">
        <p14:creationId xmlns:p14="http://schemas.microsoft.com/office/powerpoint/2010/main" val="3762466521"/>
      </p:ext>
    </p:extLst>
  </p:cSld>
  <p:clrMap bg1="lt1" tx1="dk1" bg2="lt2" tx2="dk2" accent1="accent1" accent2="accent2" accent3="accent3" accent4="accent4" accent5="accent5" accent6="accent6" hlink="hlink" folHlink="folHlink"/>
  <p:sldLayoutIdLst>
    <p:sldLayoutId id="2147485390" r:id="rId1"/>
    <p:sldLayoutId id="2147485391" r:id="rId2"/>
    <p:sldLayoutId id="2147485392" r:id="rId3"/>
    <p:sldLayoutId id="2147485393" r:id="rId4"/>
    <p:sldLayoutId id="2147485394" r:id="rId5"/>
    <p:sldLayoutId id="2147485395" r:id="rId6"/>
    <p:sldLayoutId id="2147485396" r:id="rId7"/>
    <p:sldLayoutId id="2147485397" r:id="rId8"/>
    <p:sldLayoutId id="2147485398" r:id="rId9"/>
    <p:sldLayoutId id="2147485399" r:id="rId10"/>
    <p:sldLayoutId id="2147485400" r:id="rId11"/>
    <p:sldLayoutId id="2147485401" r:id="rId12"/>
    <p:sldLayoutId id="2147485402" r:id="rId13"/>
    <p:sldLayoutId id="2147485403" r:id="rId14"/>
    <p:sldLayoutId id="2147485404" r:id="rId15"/>
    <p:sldLayoutId id="2147485405" r:id="rId16"/>
    <p:sldLayoutId id="2147485406" r:id="rId17"/>
    <p:sldLayoutId id="2147485407" r:id="rId18"/>
    <p:sldLayoutId id="2147485408" r:id="rId1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4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100000"/>
        </a:lnSpc>
        <a:spcBef>
          <a:spcPts val="450"/>
        </a:spcBef>
        <a:buFont typeface="Courier New" panose="02070309020205020404" pitchFamily="49" charset="0"/>
        <a:buChar char="o"/>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450"/>
        </a:spcBef>
        <a:buFont typeface="Wingdings" panose="05000000000000000000" pitchFamily="2" charset="2"/>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450"/>
        </a:spcBef>
        <a:buFont typeface="Wingdings" panose="05000000000000000000" pitchFamily="2" charset="2"/>
        <a:buChar char="q"/>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450"/>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31.xml"/><Relationship Id="rId18" Type="http://schemas.openxmlformats.org/officeDocument/2006/relationships/image" Target="../media/image22.png"/><Relationship Id="rId3" Type="http://schemas.openxmlformats.org/officeDocument/2006/relationships/slideLayout" Target="../slideLayouts/slideLayout33.xml"/><Relationship Id="rId7" Type="http://schemas.openxmlformats.org/officeDocument/2006/relationships/slide" Target="slide19.xml"/><Relationship Id="rId12" Type="http://schemas.openxmlformats.org/officeDocument/2006/relationships/slide" Target="slide29.xml"/><Relationship Id="rId17" Type="http://schemas.openxmlformats.org/officeDocument/2006/relationships/slide" Target="slide39.xml"/><Relationship Id="rId2" Type="http://schemas.openxmlformats.org/officeDocument/2006/relationships/audio" Target="../media/media1.m4a"/><Relationship Id="rId16" Type="http://schemas.openxmlformats.org/officeDocument/2006/relationships/slide" Target="slide37.xml"/><Relationship Id="rId1" Type="http://schemas.microsoft.com/office/2007/relationships/media" Target="../media/media1.m4a"/><Relationship Id="rId6" Type="http://schemas.openxmlformats.org/officeDocument/2006/relationships/slide" Target="slide17.xml"/><Relationship Id="rId11" Type="http://schemas.openxmlformats.org/officeDocument/2006/relationships/slide" Target="slide27.xml"/><Relationship Id="rId5" Type="http://schemas.openxmlformats.org/officeDocument/2006/relationships/slide" Target="slide15.xml"/><Relationship Id="rId15" Type="http://schemas.openxmlformats.org/officeDocument/2006/relationships/slide" Target="slide35.xml"/><Relationship Id="rId10" Type="http://schemas.openxmlformats.org/officeDocument/2006/relationships/slide" Target="slide25.xml"/><Relationship Id="rId4" Type="http://schemas.openxmlformats.org/officeDocument/2006/relationships/notesSlide" Target="../notesSlides/notesSlide14.xml"/><Relationship Id="rId9" Type="http://schemas.openxmlformats.org/officeDocument/2006/relationships/slide" Target="slide23.xml"/><Relationship Id="rId14" Type="http://schemas.openxmlformats.org/officeDocument/2006/relationships/slide" Target="slide3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38.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25.png"/><Relationship Id="rId5" Type="http://schemas.openxmlformats.org/officeDocument/2006/relationships/image" Target="../media/image29.emf"/><Relationship Id="rId4" Type="http://schemas.openxmlformats.org/officeDocument/2006/relationships/package" Target="../embeddings/Microsoft_Word_Document.docx"/></Relationships>
</file>

<file path=ppt/slides/_rels/slide5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www.delawarepbs.org/" TargetMode="External"/><Relationship Id="rId7" Type="http://schemas.openxmlformats.org/officeDocument/2006/relationships/image" Target="../media/image40.jpe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hyperlink" Target="mailto:robertsn@udel.edu" TargetMode="External"/><Relationship Id="rId5" Type="http://schemas.openxmlformats.org/officeDocument/2006/relationships/hyperlink" Target="mailto:mpell@udel.edu" TargetMode="External"/><Relationship Id="rId4" Type="http://schemas.openxmlformats.org/officeDocument/2006/relationships/hyperlink" Target="mailto:dboyer@udel.edu"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717834" y="0"/>
            <a:ext cx="7543800" cy="1646302"/>
          </a:xfrm>
        </p:spPr>
        <p:txBody>
          <a:bodyPr/>
          <a:lstStyle/>
          <a:p>
            <a:pPr algn="ctr"/>
            <a:r>
              <a:rPr lang="en-US" sz="4400" dirty="0">
                <a:solidFill>
                  <a:schemeClr val="bg2">
                    <a:lumMod val="50000"/>
                  </a:schemeClr>
                </a:solidFill>
              </a:rPr>
              <a:t>Welcome </a:t>
            </a:r>
            <a:br>
              <a:rPr lang="en-US" sz="4400" dirty="0">
                <a:solidFill>
                  <a:schemeClr val="bg2">
                    <a:lumMod val="50000"/>
                  </a:schemeClr>
                </a:solidFill>
              </a:rPr>
            </a:br>
            <a:r>
              <a:rPr lang="en-US" sz="4400" dirty="0">
                <a:solidFill>
                  <a:schemeClr val="bg2">
                    <a:lumMod val="50000"/>
                  </a:schemeClr>
                </a:solidFill>
              </a:rPr>
              <a:t>to</a:t>
            </a:r>
            <a:r>
              <a:rPr lang="en-US" sz="4400" dirty="0">
                <a:solidFill>
                  <a:srgbClr val="00B050"/>
                </a:solidFill>
              </a:rPr>
              <a:t> </a:t>
            </a:r>
            <a:r>
              <a:rPr lang="en-US" sz="4400" b="1" dirty="0">
                <a:solidFill>
                  <a:srgbClr val="F7900D"/>
                </a:solidFill>
              </a:rPr>
              <a:t>Tier 2 Planning</a:t>
            </a:r>
          </a:p>
        </p:txBody>
      </p:sp>
      <p:pic>
        <p:nvPicPr>
          <p:cNvPr id="7" name="Picture 6"/>
          <p:cNvPicPr>
            <a:picLocks noChangeAspect="1"/>
          </p:cNvPicPr>
          <p:nvPr/>
        </p:nvPicPr>
        <p:blipFill>
          <a:blip r:embed="rId3"/>
          <a:stretch>
            <a:fillRect/>
          </a:stretch>
        </p:blipFill>
        <p:spPr>
          <a:xfrm>
            <a:off x="2116084" y="2971800"/>
            <a:ext cx="5046716" cy="3276599"/>
          </a:xfrm>
          <a:prstGeom prst="rect">
            <a:avLst/>
          </a:prstGeom>
        </p:spPr>
      </p:pic>
    </p:spTree>
    <p:extLst>
      <p:ext uri="{BB962C8B-B14F-4D97-AF65-F5344CB8AC3E}">
        <p14:creationId xmlns:p14="http://schemas.microsoft.com/office/powerpoint/2010/main" val="506712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59" name="Straight Connector 58"/>
          <p:cNvCxnSpPr>
            <a:endCxn id="60" idx="1"/>
          </p:cNvCxnSpPr>
          <p:nvPr/>
        </p:nvCxnSpPr>
        <p:spPr>
          <a:xfrm flipH="1">
            <a:off x="8620158" y="3933890"/>
            <a:ext cx="90792" cy="15025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Line 31"/>
          <p:cNvSpPr>
            <a:spLocks noChangeShapeType="1"/>
          </p:cNvSpPr>
          <p:nvPr/>
        </p:nvSpPr>
        <p:spPr bwMode="auto">
          <a:xfrm>
            <a:off x="1006541" y="1823425"/>
            <a:ext cx="0" cy="37285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21857" name="Text Box 2"/>
          <p:cNvSpPr txBox="1">
            <a:spLocks noChangeArrowheads="1"/>
          </p:cNvSpPr>
          <p:nvPr/>
        </p:nvSpPr>
        <p:spPr bwMode="auto">
          <a:xfrm>
            <a:off x="441325" y="152400"/>
            <a:ext cx="8166166" cy="954107"/>
          </a:xfrm>
          <a:prstGeom prst="rect">
            <a:avLst/>
          </a:prstGeom>
          <a:solidFill>
            <a:schemeClr val="bg1"/>
          </a:solidFill>
          <a:ln w="28575">
            <a:solidFill>
              <a:srgbClr val="003399"/>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ts val="0"/>
              </a:spcBef>
            </a:pPr>
            <a:r>
              <a:rPr lang="en-US" sz="2800" b="1" dirty="0">
                <a:solidFill>
                  <a:schemeClr val="bg2">
                    <a:lumMod val="50000"/>
                  </a:schemeClr>
                </a:solidFill>
                <a:latin typeface="Trebuchet MS" panose="020B0603020202020204" pitchFamily="34" charset="0"/>
              </a:rPr>
              <a:t>3-Tiered System of Support </a:t>
            </a:r>
          </a:p>
          <a:p>
            <a:pPr algn="ctr">
              <a:spcBef>
                <a:spcPts val="0"/>
              </a:spcBef>
            </a:pPr>
            <a:r>
              <a:rPr lang="en-US" sz="2800" b="1" dirty="0">
                <a:solidFill>
                  <a:schemeClr val="bg2">
                    <a:lumMod val="50000"/>
                  </a:schemeClr>
                </a:solidFill>
                <a:latin typeface="Trebuchet MS" panose="020B0603020202020204" pitchFamily="34" charset="0"/>
              </a:rPr>
              <a:t>Necessary Conversations (Teams)</a:t>
            </a:r>
            <a:endParaRPr lang="en-US" sz="2800" dirty="0">
              <a:solidFill>
                <a:schemeClr val="bg2">
                  <a:lumMod val="50000"/>
                </a:schemeClr>
              </a:solidFill>
              <a:latin typeface="Trebuchet MS" panose="020B0603020202020204" pitchFamily="34" charset="0"/>
            </a:endParaRPr>
          </a:p>
        </p:txBody>
      </p:sp>
      <p:sp>
        <p:nvSpPr>
          <p:cNvPr id="121859" name="Text Box 14"/>
          <p:cNvSpPr txBox="1">
            <a:spLocks noChangeArrowheads="1"/>
          </p:cNvSpPr>
          <p:nvPr/>
        </p:nvSpPr>
        <p:spPr bwMode="auto">
          <a:xfrm>
            <a:off x="3292540" y="4179994"/>
            <a:ext cx="2167731" cy="396875"/>
          </a:xfrm>
          <a:prstGeom prst="rect">
            <a:avLst/>
          </a:prstGeom>
          <a:solidFill>
            <a:srgbClr val="FFFF00"/>
          </a:solidFill>
          <a:ln w="9525">
            <a:solidFill>
              <a:srgbClr val="3333CC"/>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dirty="0">
                <a:latin typeface="Trebuchet MS" panose="020B0603020202020204" pitchFamily="34" charset="0"/>
              </a:rPr>
              <a:t> </a:t>
            </a:r>
            <a:r>
              <a:rPr lang="en-US" sz="1600" b="1" dirty="0">
                <a:latin typeface="Trebuchet MS" panose="020B0603020202020204" pitchFamily="34" charset="0"/>
              </a:rPr>
              <a:t>CICO</a:t>
            </a:r>
          </a:p>
        </p:txBody>
      </p:sp>
      <p:sp>
        <p:nvSpPr>
          <p:cNvPr id="121860" name="Text Box 15"/>
          <p:cNvSpPr txBox="1">
            <a:spLocks noChangeArrowheads="1"/>
          </p:cNvSpPr>
          <p:nvPr/>
        </p:nvSpPr>
        <p:spPr bwMode="auto">
          <a:xfrm>
            <a:off x="3292541" y="4671512"/>
            <a:ext cx="2167730" cy="523220"/>
          </a:xfrm>
          <a:prstGeom prst="rect">
            <a:avLst/>
          </a:prstGeom>
          <a:solidFill>
            <a:srgbClr val="FFFF00"/>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600" b="1" dirty="0">
                <a:solidFill>
                  <a:srgbClr val="000000"/>
                </a:solidFill>
                <a:latin typeface="Trebuchet MS" panose="020B0603020202020204" pitchFamily="34" charset="0"/>
                <a:cs typeface="Arial" charset="0"/>
              </a:rPr>
              <a:t>Group interventions</a:t>
            </a:r>
          </a:p>
          <a:p>
            <a:pPr algn="ctr">
              <a:spcBef>
                <a:spcPct val="50000"/>
              </a:spcBef>
            </a:pPr>
            <a:endParaRPr lang="en-US" sz="800" b="1" dirty="0">
              <a:solidFill>
                <a:srgbClr val="000000"/>
              </a:solidFill>
              <a:latin typeface="Trebuchet MS" panose="020B0603020202020204" pitchFamily="34" charset="0"/>
              <a:cs typeface="Arial" charset="0"/>
            </a:endParaRPr>
          </a:p>
        </p:txBody>
      </p:sp>
      <p:sp>
        <p:nvSpPr>
          <p:cNvPr id="121861" name="Text Box 16"/>
          <p:cNvSpPr txBox="1">
            <a:spLocks noChangeArrowheads="1"/>
          </p:cNvSpPr>
          <p:nvPr/>
        </p:nvSpPr>
        <p:spPr bwMode="auto">
          <a:xfrm>
            <a:off x="3292542" y="5284456"/>
            <a:ext cx="2167730" cy="584775"/>
          </a:xfrm>
          <a:prstGeom prst="rect">
            <a:avLst/>
          </a:prstGeom>
          <a:solidFill>
            <a:srgbClr val="FFFF00"/>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solidFill>
                  <a:srgbClr val="000000"/>
                </a:solidFill>
                <a:latin typeface="Trebuchet MS" panose="020B0603020202020204" pitchFamily="34" charset="0"/>
              </a:rPr>
              <a:t>Group w. individual</a:t>
            </a:r>
          </a:p>
          <a:p>
            <a:pPr algn="ctr"/>
            <a:r>
              <a:rPr lang="en-US" sz="1600" b="1" dirty="0">
                <a:solidFill>
                  <a:srgbClr val="000000"/>
                </a:solidFill>
                <a:latin typeface="Trebuchet MS" panose="020B0603020202020204" pitchFamily="34" charset="0"/>
              </a:rPr>
              <a:t>features</a:t>
            </a:r>
          </a:p>
        </p:txBody>
      </p:sp>
      <p:sp>
        <p:nvSpPr>
          <p:cNvPr id="121862" name="Text Box 18"/>
          <p:cNvSpPr txBox="1">
            <a:spLocks noChangeArrowheads="1"/>
          </p:cNvSpPr>
          <p:nvPr/>
        </p:nvSpPr>
        <p:spPr bwMode="auto">
          <a:xfrm>
            <a:off x="6523143" y="5052115"/>
            <a:ext cx="1720024" cy="584775"/>
          </a:xfrm>
          <a:prstGeom prst="rect">
            <a:avLst/>
          </a:prstGeom>
          <a:solidFill>
            <a:srgbClr val="FF0000"/>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5000"/>
              </a:spcBef>
            </a:pPr>
            <a:r>
              <a:rPr lang="en-US" sz="1600" b="1" dirty="0">
                <a:latin typeface="Trebuchet MS" panose="020B0603020202020204" pitchFamily="34" charset="0"/>
              </a:rPr>
              <a:t>FBA/BIP or PTR (Team Based)</a:t>
            </a:r>
          </a:p>
        </p:txBody>
      </p:sp>
      <p:sp>
        <p:nvSpPr>
          <p:cNvPr id="121863" name="Line 31"/>
          <p:cNvSpPr>
            <a:spLocks noChangeShapeType="1"/>
          </p:cNvSpPr>
          <p:nvPr/>
        </p:nvSpPr>
        <p:spPr bwMode="auto">
          <a:xfrm>
            <a:off x="1006541" y="3013206"/>
            <a:ext cx="0" cy="979126"/>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21864" name="Text Box 32"/>
          <p:cNvSpPr txBox="1">
            <a:spLocks noChangeArrowheads="1"/>
          </p:cNvSpPr>
          <p:nvPr/>
        </p:nvSpPr>
        <p:spPr bwMode="auto">
          <a:xfrm>
            <a:off x="441325" y="103822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p>
        </p:txBody>
      </p:sp>
      <p:sp>
        <p:nvSpPr>
          <p:cNvPr id="121866" name="Text Box 39"/>
          <p:cNvSpPr txBox="1">
            <a:spLocks noChangeArrowheads="1"/>
          </p:cNvSpPr>
          <p:nvPr/>
        </p:nvSpPr>
        <p:spPr bwMode="auto">
          <a:xfrm>
            <a:off x="6019800" y="1476154"/>
            <a:ext cx="1777254" cy="338554"/>
          </a:xfrm>
          <a:prstGeom prst="rect">
            <a:avLst/>
          </a:prstGeom>
          <a:solidFill>
            <a:srgbClr val="FF0000"/>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600" b="1" dirty="0">
                <a:latin typeface="Trebuchet MS" panose="020B0603020202020204" pitchFamily="34" charset="0"/>
              </a:rPr>
              <a:t>Tier 3 Team</a:t>
            </a:r>
          </a:p>
        </p:txBody>
      </p:sp>
      <p:sp>
        <p:nvSpPr>
          <p:cNvPr id="121870" name="Line 28"/>
          <p:cNvSpPr>
            <a:spLocks noChangeShapeType="1"/>
          </p:cNvSpPr>
          <p:nvPr/>
        </p:nvSpPr>
        <p:spPr bwMode="auto">
          <a:xfrm>
            <a:off x="7681179" y="3502769"/>
            <a:ext cx="15021" cy="628563"/>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21872" name="Text Box 36"/>
          <p:cNvSpPr txBox="1">
            <a:spLocks noChangeArrowheads="1"/>
          </p:cNvSpPr>
          <p:nvPr/>
        </p:nvSpPr>
        <p:spPr bwMode="auto">
          <a:xfrm>
            <a:off x="3292540" y="1470312"/>
            <a:ext cx="1703003" cy="338554"/>
          </a:xfrm>
          <a:prstGeom prst="rect">
            <a:avLst/>
          </a:prstGeom>
          <a:solidFill>
            <a:srgbClr val="FFFF00"/>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600" b="1" dirty="0">
                <a:latin typeface="Trebuchet MS" panose="020B0603020202020204" pitchFamily="34" charset="0"/>
              </a:rPr>
              <a:t>Tier 2 Team</a:t>
            </a:r>
          </a:p>
        </p:txBody>
      </p:sp>
      <p:sp>
        <p:nvSpPr>
          <p:cNvPr id="121878" name="Text Box 77"/>
          <p:cNvSpPr txBox="1">
            <a:spLocks noChangeArrowheads="1"/>
          </p:cNvSpPr>
          <p:nvPr/>
        </p:nvSpPr>
        <p:spPr bwMode="auto">
          <a:xfrm>
            <a:off x="549341" y="2243659"/>
            <a:ext cx="1066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800"/>
          </a:p>
        </p:txBody>
      </p:sp>
      <p:sp>
        <p:nvSpPr>
          <p:cNvPr id="121879" name="Text Box 78"/>
          <p:cNvSpPr txBox="1">
            <a:spLocks noChangeArrowheads="1"/>
          </p:cNvSpPr>
          <p:nvPr/>
        </p:nvSpPr>
        <p:spPr bwMode="auto">
          <a:xfrm>
            <a:off x="152400" y="2278945"/>
            <a:ext cx="1600200" cy="738188"/>
          </a:xfrm>
          <a:prstGeom prst="rect">
            <a:avLst/>
          </a:prstGeom>
          <a:solidFill>
            <a:schemeClr val="bg1"/>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15000"/>
              </a:spcBef>
            </a:pPr>
            <a:r>
              <a:rPr lang="en-US" sz="1400" dirty="0"/>
              <a:t>Plans SW &amp; Class-wide supports</a:t>
            </a:r>
          </a:p>
        </p:txBody>
      </p:sp>
      <p:sp>
        <p:nvSpPr>
          <p:cNvPr id="121881" name="Text Box 80"/>
          <p:cNvSpPr txBox="1">
            <a:spLocks noChangeArrowheads="1"/>
          </p:cNvSpPr>
          <p:nvPr/>
        </p:nvSpPr>
        <p:spPr bwMode="auto">
          <a:xfrm>
            <a:off x="1828799" y="2162704"/>
            <a:ext cx="2301942" cy="1752788"/>
          </a:xfrm>
          <a:prstGeom prst="rect">
            <a:avLst/>
          </a:prstGeom>
          <a:solidFill>
            <a:schemeClr val="bg1"/>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15000"/>
              </a:spcBef>
            </a:pPr>
            <a:r>
              <a:rPr lang="en-US" sz="1300" b="1" u="sng" dirty="0"/>
              <a:t>System </a:t>
            </a:r>
          </a:p>
          <a:p>
            <a:pPr algn="ctr" eaLnBrk="1" hangingPunct="1">
              <a:spcBef>
                <a:spcPct val="15000"/>
              </a:spcBef>
            </a:pPr>
            <a:r>
              <a:rPr lang="en-US" sz="1300" b="1" u="sng" dirty="0"/>
              <a:t>Conversations</a:t>
            </a:r>
          </a:p>
          <a:p>
            <a:pPr algn="ctr" eaLnBrk="1" hangingPunct="1">
              <a:spcBef>
                <a:spcPct val="15000"/>
              </a:spcBef>
            </a:pPr>
            <a:r>
              <a:rPr lang="en-US" sz="1300" dirty="0"/>
              <a:t>Uses process data; evaluates overall effectiveness; does not involve discussion of individual students</a:t>
            </a:r>
            <a:br>
              <a:rPr lang="en-US" sz="1300" dirty="0"/>
            </a:br>
            <a:endParaRPr lang="en-US" sz="1300" dirty="0"/>
          </a:p>
        </p:txBody>
      </p:sp>
      <p:sp>
        <p:nvSpPr>
          <p:cNvPr id="121882" name="Text Box 81"/>
          <p:cNvSpPr txBox="1">
            <a:spLocks noChangeArrowheads="1"/>
          </p:cNvSpPr>
          <p:nvPr/>
        </p:nvSpPr>
        <p:spPr bwMode="auto">
          <a:xfrm>
            <a:off x="4267200" y="2184355"/>
            <a:ext cx="2159328" cy="1752788"/>
          </a:xfrm>
          <a:prstGeom prst="rect">
            <a:avLst/>
          </a:prstGeom>
          <a:gradFill>
            <a:gsLst>
              <a:gs pos="47000">
                <a:srgbClr val="FFFF00"/>
              </a:gs>
              <a:gs pos="100000">
                <a:srgbClr val="FF0000"/>
              </a:gs>
            </a:gsLst>
            <a:lin ang="0" scaled="1"/>
          </a:gra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15000"/>
              </a:spcBef>
            </a:pPr>
            <a:r>
              <a:rPr lang="en-US" sz="1300" b="1" u="sng" dirty="0"/>
              <a:t>Problem Solving Conversations</a:t>
            </a:r>
            <a:endParaRPr lang="en-US" sz="1300" dirty="0"/>
          </a:p>
          <a:p>
            <a:pPr algn="ctr" eaLnBrk="1" hangingPunct="1">
              <a:spcBef>
                <a:spcPct val="15000"/>
              </a:spcBef>
            </a:pPr>
            <a:r>
              <a:rPr lang="en-US" sz="1300" dirty="0"/>
              <a:t>Matches students to interventions and monitors progress, making adjustments as needed</a:t>
            </a:r>
          </a:p>
          <a:p>
            <a:pPr algn="ctr" eaLnBrk="1" hangingPunct="1">
              <a:spcBef>
                <a:spcPct val="15000"/>
              </a:spcBef>
            </a:pPr>
            <a:r>
              <a:rPr lang="en-US" sz="1300" dirty="0"/>
              <a:t/>
            </a:r>
            <a:br>
              <a:rPr lang="en-US" sz="1300" dirty="0"/>
            </a:br>
            <a:endParaRPr lang="en-US" sz="1300" dirty="0"/>
          </a:p>
        </p:txBody>
      </p:sp>
      <p:sp>
        <p:nvSpPr>
          <p:cNvPr id="121893" name="Text Box 39"/>
          <p:cNvSpPr txBox="1">
            <a:spLocks noChangeArrowheads="1"/>
          </p:cNvSpPr>
          <p:nvPr/>
        </p:nvSpPr>
        <p:spPr bwMode="auto">
          <a:xfrm>
            <a:off x="304800" y="4072459"/>
            <a:ext cx="1600200" cy="2185214"/>
          </a:xfrm>
          <a:prstGeom prst="rect">
            <a:avLst/>
          </a:prstGeom>
          <a:solidFill>
            <a:srgbClr val="92D050"/>
          </a:solidFill>
          <a:ln>
            <a:solidFill>
              <a:srgbClr val="3333CC"/>
            </a:solid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600" b="1" dirty="0">
                <a:latin typeface="Trebuchet MS" panose="020B0603020202020204" pitchFamily="34" charset="0"/>
              </a:rPr>
              <a:t>Universal Support through SW Program</a:t>
            </a:r>
          </a:p>
          <a:p>
            <a:pPr algn="ctr" eaLnBrk="1" hangingPunct="1">
              <a:spcBef>
                <a:spcPct val="50000"/>
              </a:spcBef>
            </a:pPr>
            <a:endParaRPr lang="en-US" sz="1600" b="1" dirty="0">
              <a:latin typeface="Trebuchet MS" panose="020B0603020202020204" pitchFamily="34" charset="0"/>
            </a:endParaRPr>
          </a:p>
          <a:p>
            <a:pPr algn="ctr" eaLnBrk="1" hangingPunct="1">
              <a:spcBef>
                <a:spcPct val="50000"/>
              </a:spcBef>
            </a:pPr>
            <a:endParaRPr lang="en-US" sz="1600" b="1" dirty="0">
              <a:latin typeface="Trebuchet MS" panose="020B0603020202020204" pitchFamily="34" charset="0"/>
            </a:endParaRPr>
          </a:p>
          <a:p>
            <a:pPr algn="ctr" eaLnBrk="1" hangingPunct="1">
              <a:spcBef>
                <a:spcPct val="50000"/>
              </a:spcBef>
            </a:pPr>
            <a:endParaRPr lang="en-US" sz="1600" b="1" dirty="0">
              <a:latin typeface="Trebuchet MS" panose="020B0603020202020204" pitchFamily="34" charset="0"/>
            </a:endParaRPr>
          </a:p>
        </p:txBody>
      </p:sp>
      <p:sp>
        <p:nvSpPr>
          <p:cNvPr id="121894" name="TextBox 3"/>
          <p:cNvSpPr txBox="1">
            <a:spLocks noChangeArrowheads="1"/>
          </p:cNvSpPr>
          <p:nvPr/>
        </p:nvSpPr>
        <p:spPr bwMode="auto">
          <a:xfrm>
            <a:off x="5213444" y="6533925"/>
            <a:ext cx="38100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i="1" dirty="0">
                <a:latin typeface="Candara" charset="0"/>
              </a:rPr>
              <a:t>Adapted from the Illinois PBIS Network </a:t>
            </a:r>
          </a:p>
        </p:txBody>
      </p:sp>
      <p:sp>
        <p:nvSpPr>
          <p:cNvPr id="19" name="Left Brace 18"/>
          <p:cNvSpPr/>
          <p:nvPr/>
        </p:nvSpPr>
        <p:spPr>
          <a:xfrm>
            <a:off x="2867857" y="4072459"/>
            <a:ext cx="424683" cy="1849755"/>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ight Brace 19"/>
          <p:cNvSpPr/>
          <p:nvPr/>
        </p:nvSpPr>
        <p:spPr>
          <a:xfrm>
            <a:off x="5460272" y="4072460"/>
            <a:ext cx="346869" cy="1849754"/>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Connector 21"/>
          <p:cNvCxnSpPr>
            <a:endCxn id="19" idx="1"/>
          </p:cNvCxnSpPr>
          <p:nvPr/>
        </p:nvCxnSpPr>
        <p:spPr>
          <a:xfrm>
            <a:off x="2574457" y="3915492"/>
            <a:ext cx="293400" cy="10818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 Box 18"/>
          <p:cNvSpPr txBox="1">
            <a:spLocks noChangeArrowheads="1"/>
          </p:cNvSpPr>
          <p:nvPr/>
        </p:nvSpPr>
        <p:spPr bwMode="auto">
          <a:xfrm>
            <a:off x="6537990" y="4146652"/>
            <a:ext cx="1690330" cy="830997"/>
          </a:xfrm>
          <a:prstGeom prst="rect">
            <a:avLst/>
          </a:prstGeom>
          <a:solidFill>
            <a:srgbClr val="FF0000"/>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5000"/>
              </a:spcBef>
            </a:pPr>
            <a:r>
              <a:rPr lang="en-US" sz="1600" b="1" dirty="0">
                <a:latin typeface="Trebuchet MS" panose="020B0603020202020204" pitchFamily="34" charset="0"/>
              </a:rPr>
              <a:t>Brief FBA/BIP (Consultant Based)</a:t>
            </a:r>
          </a:p>
        </p:txBody>
      </p:sp>
      <p:sp>
        <p:nvSpPr>
          <p:cNvPr id="32" name="Text Box 18"/>
          <p:cNvSpPr txBox="1">
            <a:spLocks noChangeArrowheads="1"/>
          </p:cNvSpPr>
          <p:nvPr/>
        </p:nvSpPr>
        <p:spPr bwMode="auto">
          <a:xfrm>
            <a:off x="6508296" y="5722203"/>
            <a:ext cx="1720024" cy="830997"/>
          </a:xfrm>
          <a:prstGeom prst="rect">
            <a:avLst/>
          </a:prstGeom>
          <a:solidFill>
            <a:srgbClr val="FF0000"/>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5000"/>
              </a:spcBef>
            </a:pPr>
            <a:r>
              <a:rPr lang="en-US" sz="1600" b="1" dirty="0">
                <a:latin typeface="Trebuchet MS" panose="020B0603020202020204" pitchFamily="34" charset="0"/>
              </a:rPr>
              <a:t>FBA/BIP or PCP (Wrap Around Based)</a:t>
            </a:r>
          </a:p>
        </p:txBody>
      </p:sp>
      <p:sp>
        <p:nvSpPr>
          <p:cNvPr id="34" name="Right Brace 33"/>
          <p:cNvSpPr/>
          <p:nvPr/>
        </p:nvSpPr>
        <p:spPr>
          <a:xfrm rot="10800000">
            <a:off x="6096001" y="4471327"/>
            <a:ext cx="346869" cy="1849754"/>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 name="Straight Connector 34"/>
          <p:cNvCxnSpPr>
            <a:endCxn id="34" idx="1"/>
          </p:cNvCxnSpPr>
          <p:nvPr/>
        </p:nvCxnSpPr>
        <p:spPr>
          <a:xfrm>
            <a:off x="5918965" y="3957956"/>
            <a:ext cx="177036" cy="14382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ight Brace 59"/>
          <p:cNvSpPr/>
          <p:nvPr/>
        </p:nvSpPr>
        <p:spPr>
          <a:xfrm>
            <a:off x="8273289" y="4511557"/>
            <a:ext cx="346869" cy="1849754"/>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Text Box 36"/>
          <p:cNvSpPr txBox="1">
            <a:spLocks noChangeArrowheads="1"/>
          </p:cNvSpPr>
          <p:nvPr/>
        </p:nvSpPr>
        <p:spPr bwMode="auto">
          <a:xfrm>
            <a:off x="357645" y="1487415"/>
            <a:ext cx="1703003" cy="338554"/>
          </a:xfrm>
          <a:prstGeom prst="rect">
            <a:avLst/>
          </a:prstGeom>
          <a:solidFill>
            <a:srgbClr val="92D050"/>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600" b="1" dirty="0">
                <a:latin typeface="Trebuchet MS" panose="020B0603020202020204" pitchFamily="34" charset="0"/>
              </a:rPr>
              <a:t>SW-Team</a:t>
            </a:r>
          </a:p>
        </p:txBody>
      </p:sp>
      <p:sp>
        <p:nvSpPr>
          <p:cNvPr id="63" name="Text Box 80"/>
          <p:cNvSpPr txBox="1">
            <a:spLocks noChangeArrowheads="1"/>
          </p:cNvSpPr>
          <p:nvPr/>
        </p:nvSpPr>
        <p:spPr bwMode="auto">
          <a:xfrm>
            <a:off x="6613458" y="2184355"/>
            <a:ext cx="2301942" cy="1752788"/>
          </a:xfrm>
          <a:prstGeom prst="rect">
            <a:avLst/>
          </a:prstGeom>
          <a:solidFill>
            <a:schemeClr val="bg1"/>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15000"/>
              </a:spcBef>
            </a:pPr>
            <a:r>
              <a:rPr lang="en-US" sz="1300" b="1" u="sng" dirty="0"/>
              <a:t>System </a:t>
            </a:r>
          </a:p>
          <a:p>
            <a:pPr algn="ctr" eaLnBrk="1" hangingPunct="1">
              <a:spcBef>
                <a:spcPct val="15000"/>
              </a:spcBef>
            </a:pPr>
            <a:r>
              <a:rPr lang="en-US" sz="1300" b="1" u="sng" dirty="0"/>
              <a:t>Conversations</a:t>
            </a:r>
          </a:p>
          <a:p>
            <a:pPr algn="ctr" eaLnBrk="1" hangingPunct="1">
              <a:spcBef>
                <a:spcPct val="15000"/>
              </a:spcBef>
            </a:pPr>
            <a:r>
              <a:rPr lang="en-US" sz="1300" dirty="0"/>
              <a:t>Uses process data; evaluates overall effectiveness; does not involve discussion of individual students</a:t>
            </a:r>
            <a:br>
              <a:rPr lang="en-US" sz="1300" dirty="0"/>
            </a:br>
            <a:endParaRPr lang="en-US" sz="1300" dirty="0"/>
          </a:p>
        </p:txBody>
      </p:sp>
      <p:cxnSp>
        <p:nvCxnSpPr>
          <p:cNvPr id="66" name="Straight Connector 65"/>
          <p:cNvCxnSpPr/>
          <p:nvPr/>
        </p:nvCxnSpPr>
        <p:spPr>
          <a:xfrm flipH="1">
            <a:off x="5842648" y="3957956"/>
            <a:ext cx="76317" cy="1020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4403424" y="1856187"/>
            <a:ext cx="241968" cy="278881"/>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a:off x="6755492" y="1862817"/>
            <a:ext cx="241968" cy="278881"/>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1856" name="Straight Arrow Connector 121855"/>
          <p:cNvCxnSpPr/>
          <p:nvPr/>
        </p:nvCxnSpPr>
        <p:spPr>
          <a:xfrm flipH="1">
            <a:off x="3827209" y="1845434"/>
            <a:ext cx="228600" cy="313916"/>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H="1">
            <a:off x="6305085" y="1852896"/>
            <a:ext cx="228600" cy="313916"/>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1867" name="Straight Arrow Connector 121866"/>
          <p:cNvCxnSpPr/>
          <p:nvPr/>
        </p:nvCxnSpPr>
        <p:spPr>
          <a:xfrm>
            <a:off x="2286000" y="1639589"/>
            <a:ext cx="794198" cy="0"/>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a:off x="5086608" y="1659070"/>
            <a:ext cx="794198" cy="0"/>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7" name="Text Box 39">
            <a:extLst>
              <a:ext uri="{FF2B5EF4-FFF2-40B4-BE49-F238E27FC236}">
                <a16:creationId xmlns:a16="http://schemas.microsoft.com/office/drawing/2014/main" id="{65D12F13-4E1B-9547-BA8F-8160F8D90A2A}"/>
              </a:ext>
            </a:extLst>
          </p:cNvPr>
          <p:cNvSpPr txBox="1">
            <a:spLocks noChangeArrowheads="1"/>
          </p:cNvSpPr>
          <p:nvPr/>
        </p:nvSpPr>
        <p:spPr bwMode="auto">
          <a:xfrm>
            <a:off x="2575388" y="5991229"/>
            <a:ext cx="1600200" cy="830997"/>
          </a:xfrm>
          <a:prstGeom prst="rect">
            <a:avLst/>
          </a:prstGeom>
          <a:solidFill>
            <a:srgbClr val="FFFF00"/>
          </a:solidFill>
          <a:ln>
            <a:solidFill>
              <a:schemeClr val="tx1"/>
            </a:solid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600" b="1" dirty="0">
                <a:latin typeface="Trebuchet MS" panose="020B0603020202020204" pitchFamily="34" charset="0"/>
              </a:rPr>
              <a:t>Relationship-Building Interventions</a:t>
            </a:r>
          </a:p>
        </p:txBody>
      </p:sp>
      <p:sp>
        <p:nvSpPr>
          <p:cNvPr id="38" name="Text Box 39">
            <a:extLst>
              <a:ext uri="{FF2B5EF4-FFF2-40B4-BE49-F238E27FC236}">
                <a16:creationId xmlns:a16="http://schemas.microsoft.com/office/drawing/2014/main" id="{5F002623-9A42-B941-BE96-1F55CC993886}"/>
              </a:ext>
            </a:extLst>
          </p:cNvPr>
          <p:cNvSpPr txBox="1">
            <a:spLocks noChangeArrowheads="1"/>
          </p:cNvSpPr>
          <p:nvPr/>
        </p:nvSpPr>
        <p:spPr bwMode="auto">
          <a:xfrm>
            <a:off x="4329579" y="5976540"/>
            <a:ext cx="1600200" cy="838691"/>
          </a:xfrm>
          <a:prstGeom prst="rect">
            <a:avLst/>
          </a:prstGeom>
          <a:solidFill>
            <a:srgbClr val="FFFF00"/>
          </a:solidFill>
          <a:ln>
            <a:solidFill>
              <a:schemeClr val="tx1"/>
            </a:solid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600" b="1" dirty="0">
                <a:latin typeface="Trebuchet MS" panose="020B0603020202020204" pitchFamily="34" charset="0"/>
              </a:rPr>
              <a:t>Skill-Building Interventions</a:t>
            </a:r>
          </a:p>
          <a:p>
            <a:pPr algn="ctr" eaLnBrk="1" hangingPunct="1">
              <a:spcBef>
                <a:spcPct val="50000"/>
              </a:spcBef>
            </a:pPr>
            <a:endParaRPr lang="en-US" sz="1100" b="1" dirty="0">
              <a:latin typeface="Trebuchet MS" panose="020B0603020202020204" pitchFamily="34" charset="0"/>
            </a:endParaRPr>
          </a:p>
        </p:txBody>
      </p:sp>
    </p:spTree>
    <p:extLst>
      <p:ext uri="{BB962C8B-B14F-4D97-AF65-F5344CB8AC3E}">
        <p14:creationId xmlns:p14="http://schemas.microsoft.com/office/powerpoint/2010/main" val="360611919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ext Box 2"/>
          <p:cNvSpPr txBox="1">
            <a:spLocks noChangeArrowheads="1"/>
          </p:cNvSpPr>
          <p:nvPr/>
        </p:nvSpPr>
        <p:spPr bwMode="auto">
          <a:xfrm>
            <a:off x="441325" y="152400"/>
            <a:ext cx="8166166" cy="584775"/>
          </a:xfrm>
          <a:prstGeom prst="rect">
            <a:avLst/>
          </a:prstGeom>
          <a:solidFill>
            <a:schemeClr val="tx1">
              <a:lumMod val="50000"/>
              <a:lumOff val="50000"/>
            </a:schemeClr>
          </a:solidFill>
          <a:ln w="28575">
            <a:solidFill>
              <a:srgbClr val="003399"/>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ts val="0"/>
              </a:spcBef>
            </a:pPr>
            <a:r>
              <a:rPr lang="en-US" sz="3200" b="1" dirty="0">
                <a:solidFill>
                  <a:srgbClr val="FFFFFF"/>
                </a:solidFill>
                <a:latin typeface="Trebuchet MS" panose="020B0603020202020204" pitchFamily="34" charset="0"/>
              </a:rPr>
              <a:t>MTSS – Tiers 2 &amp; 3</a:t>
            </a:r>
            <a:endParaRPr lang="en-US" sz="3200" dirty="0">
              <a:solidFill>
                <a:srgbClr val="FFFFFF"/>
              </a:solidFill>
              <a:latin typeface="Trebuchet MS" panose="020B0603020202020204" pitchFamily="34" charset="0"/>
            </a:endParaRPr>
          </a:p>
        </p:txBody>
      </p:sp>
      <p:sp>
        <p:nvSpPr>
          <p:cNvPr id="121866" name="Text Box 39"/>
          <p:cNvSpPr txBox="1">
            <a:spLocks noChangeArrowheads="1"/>
          </p:cNvSpPr>
          <p:nvPr/>
        </p:nvSpPr>
        <p:spPr bwMode="auto">
          <a:xfrm>
            <a:off x="4736911" y="983969"/>
            <a:ext cx="2140493" cy="553998"/>
          </a:xfrm>
          <a:prstGeom prst="rect">
            <a:avLst/>
          </a:prstGeom>
          <a:solidFill>
            <a:srgbClr val="FF0000"/>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b="1" dirty="0">
                <a:solidFill>
                  <a:schemeClr val="bg1"/>
                </a:solidFill>
                <a:latin typeface="Trebuchet MS" panose="020B0603020202020204" pitchFamily="34" charset="0"/>
              </a:rPr>
              <a:t>Tier 3</a:t>
            </a:r>
          </a:p>
          <a:p>
            <a:pPr algn="ctr" eaLnBrk="1" hangingPunct="1">
              <a:spcBef>
                <a:spcPct val="50000"/>
              </a:spcBef>
            </a:pPr>
            <a:endParaRPr lang="en-US" sz="800" b="1" dirty="0">
              <a:latin typeface="Trebuchet MS" panose="020B0603020202020204" pitchFamily="34" charset="0"/>
            </a:endParaRPr>
          </a:p>
        </p:txBody>
      </p:sp>
      <p:sp>
        <p:nvSpPr>
          <p:cNvPr id="121872" name="Text Box 36"/>
          <p:cNvSpPr txBox="1">
            <a:spLocks noChangeArrowheads="1"/>
          </p:cNvSpPr>
          <p:nvPr/>
        </p:nvSpPr>
        <p:spPr bwMode="auto">
          <a:xfrm>
            <a:off x="1295400" y="990600"/>
            <a:ext cx="2222245" cy="553998"/>
          </a:xfrm>
          <a:prstGeom prst="rect">
            <a:avLst/>
          </a:prstGeom>
          <a:solidFill>
            <a:srgbClr val="FFFF00"/>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b="1" dirty="0">
                <a:latin typeface="Trebuchet MS" panose="020B0603020202020204" pitchFamily="34" charset="0"/>
              </a:rPr>
              <a:t>Tier 2</a:t>
            </a:r>
          </a:p>
          <a:p>
            <a:pPr algn="ctr" eaLnBrk="1" hangingPunct="1">
              <a:spcBef>
                <a:spcPct val="50000"/>
              </a:spcBef>
            </a:pPr>
            <a:endParaRPr lang="en-US" sz="800" b="1" dirty="0">
              <a:latin typeface="Trebuchet MS" panose="020B0603020202020204" pitchFamily="34" charset="0"/>
            </a:endParaRPr>
          </a:p>
        </p:txBody>
      </p:sp>
      <p:sp>
        <p:nvSpPr>
          <p:cNvPr id="121875" name="Line 65"/>
          <p:cNvSpPr>
            <a:spLocks noChangeShapeType="1"/>
          </p:cNvSpPr>
          <p:nvPr/>
        </p:nvSpPr>
        <p:spPr bwMode="auto">
          <a:xfrm>
            <a:off x="3772840" y="1295400"/>
            <a:ext cx="843515" cy="1348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1" name="Text Box 18"/>
          <p:cNvSpPr txBox="1">
            <a:spLocks noChangeArrowheads="1"/>
          </p:cNvSpPr>
          <p:nvPr/>
        </p:nvSpPr>
        <p:spPr bwMode="auto">
          <a:xfrm>
            <a:off x="4736911" y="1743803"/>
            <a:ext cx="2140493" cy="646331"/>
          </a:xfrm>
          <a:prstGeom prst="rect">
            <a:avLst/>
          </a:prstGeom>
          <a:solidFill>
            <a:srgbClr val="FF0000"/>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5000"/>
              </a:spcBef>
            </a:pPr>
            <a:r>
              <a:rPr lang="en-US" sz="1800" b="1" dirty="0">
                <a:solidFill>
                  <a:schemeClr val="bg1"/>
                </a:solidFill>
                <a:latin typeface="Trebuchet MS" panose="020B0603020202020204" pitchFamily="34" charset="0"/>
              </a:rPr>
              <a:t>Student Support Team</a:t>
            </a:r>
          </a:p>
        </p:txBody>
      </p:sp>
      <p:sp>
        <p:nvSpPr>
          <p:cNvPr id="57" name="Text Box 15"/>
          <p:cNvSpPr txBox="1">
            <a:spLocks noChangeArrowheads="1"/>
          </p:cNvSpPr>
          <p:nvPr/>
        </p:nvSpPr>
        <p:spPr bwMode="auto">
          <a:xfrm>
            <a:off x="1310488" y="1743803"/>
            <a:ext cx="2207157" cy="646331"/>
          </a:xfrm>
          <a:prstGeom prst="rect">
            <a:avLst/>
          </a:prstGeom>
          <a:solidFill>
            <a:srgbClr val="FFFF00"/>
          </a:solidFill>
          <a:ln w="9525">
            <a:solidFill>
              <a:schemeClr val="tx1"/>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ts val="0"/>
              </a:spcBef>
            </a:pPr>
            <a:r>
              <a:rPr lang="en-US" sz="1800" b="1" dirty="0">
                <a:solidFill>
                  <a:srgbClr val="000000"/>
                </a:solidFill>
                <a:latin typeface="Trebuchet MS" panose="020B0603020202020204" pitchFamily="34" charset="0"/>
                <a:cs typeface="Arial" charset="0"/>
              </a:rPr>
              <a:t>Targeted </a:t>
            </a:r>
          </a:p>
          <a:p>
            <a:pPr algn="ctr">
              <a:spcBef>
                <a:spcPts val="0"/>
              </a:spcBef>
            </a:pPr>
            <a:r>
              <a:rPr lang="en-US" sz="1800" b="1" dirty="0">
                <a:solidFill>
                  <a:srgbClr val="000000"/>
                </a:solidFill>
                <a:latin typeface="Trebuchet MS" panose="020B0603020202020204" pitchFamily="34" charset="0"/>
                <a:cs typeface="Arial" charset="0"/>
              </a:rPr>
              <a:t>Team</a:t>
            </a:r>
          </a:p>
        </p:txBody>
      </p:sp>
      <p:sp>
        <p:nvSpPr>
          <p:cNvPr id="23" name="Text Box 39"/>
          <p:cNvSpPr txBox="1">
            <a:spLocks noChangeArrowheads="1"/>
          </p:cNvSpPr>
          <p:nvPr/>
        </p:nvSpPr>
        <p:spPr bwMode="auto">
          <a:xfrm>
            <a:off x="4977673" y="4935362"/>
            <a:ext cx="1899731" cy="553998"/>
          </a:xfrm>
          <a:prstGeom prst="rect">
            <a:avLst/>
          </a:prstGeom>
          <a:solidFill>
            <a:srgbClr val="FF0000"/>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b="1" dirty="0">
                <a:solidFill>
                  <a:schemeClr val="bg1"/>
                </a:solidFill>
                <a:latin typeface="Trebuchet MS" panose="020B0603020202020204" pitchFamily="34" charset="0"/>
              </a:rPr>
              <a:t>Tier 3</a:t>
            </a:r>
          </a:p>
          <a:p>
            <a:pPr algn="ctr" eaLnBrk="1" hangingPunct="1">
              <a:spcBef>
                <a:spcPct val="50000"/>
              </a:spcBef>
            </a:pPr>
            <a:endParaRPr lang="en-US" sz="800" b="1" dirty="0">
              <a:latin typeface="Trebuchet MS" panose="020B0603020202020204" pitchFamily="34" charset="0"/>
            </a:endParaRPr>
          </a:p>
        </p:txBody>
      </p:sp>
      <p:sp>
        <p:nvSpPr>
          <p:cNvPr id="24" name="Text Box 36"/>
          <p:cNvSpPr txBox="1">
            <a:spLocks noChangeArrowheads="1"/>
          </p:cNvSpPr>
          <p:nvPr/>
        </p:nvSpPr>
        <p:spPr bwMode="auto">
          <a:xfrm>
            <a:off x="1310488" y="4935725"/>
            <a:ext cx="2222245" cy="553998"/>
          </a:xfrm>
          <a:prstGeom prst="rect">
            <a:avLst/>
          </a:prstGeom>
          <a:solidFill>
            <a:srgbClr val="FFFF00"/>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b="1" dirty="0">
                <a:latin typeface="Trebuchet MS" panose="020B0603020202020204" pitchFamily="34" charset="0"/>
              </a:rPr>
              <a:t>Tier 2</a:t>
            </a:r>
          </a:p>
          <a:p>
            <a:pPr algn="ctr" eaLnBrk="1" hangingPunct="1">
              <a:spcBef>
                <a:spcPct val="50000"/>
              </a:spcBef>
            </a:pPr>
            <a:endParaRPr lang="en-US" sz="800" b="1" dirty="0">
              <a:latin typeface="Trebuchet MS" panose="020B0603020202020204" pitchFamily="34" charset="0"/>
            </a:endParaRPr>
          </a:p>
        </p:txBody>
      </p:sp>
      <p:sp>
        <p:nvSpPr>
          <p:cNvPr id="26" name="Line 65"/>
          <p:cNvSpPr>
            <a:spLocks noChangeShapeType="1"/>
          </p:cNvSpPr>
          <p:nvPr/>
        </p:nvSpPr>
        <p:spPr bwMode="auto">
          <a:xfrm>
            <a:off x="3893396" y="5197335"/>
            <a:ext cx="843515" cy="1348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2" name="Text Box 15"/>
          <p:cNvSpPr txBox="1">
            <a:spLocks noChangeArrowheads="1"/>
          </p:cNvSpPr>
          <p:nvPr/>
        </p:nvSpPr>
        <p:spPr bwMode="auto">
          <a:xfrm>
            <a:off x="1310488" y="5706202"/>
            <a:ext cx="5566916" cy="738664"/>
          </a:xfrm>
          <a:prstGeom prst="rect">
            <a:avLst/>
          </a:prstGeom>
          <a:gradFill flip="none" rotWithShape="1">
            <a:gsLst>
              <a:gs pos="47000">
                <a:srgbClr val="FFFF00"/>
              </a:gs>
              <a:gs pos="100000">
                <a:srgbClr val="FF0000"/>
              </a:gs>
            </a:gsLst>
            <a:lin ang="0" scaled="1"/>
            <a:tileRect/>
          </a:gradFill>
          <a:ln w="9525">
            <a:solidFill>
              <a:schemeClr val="tx1"/>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b="1" dirty="0">
                <a:solidFill>
                  <a:srgbClr val="000000"/>
                </a:solidFill>
                <a:latin typeface="Trebuchet MS" panose="020B0603020202020204" pitchFamily="34" charset="0"/>
                <a:cs typeface="Arial" charset="0"/>
              </a:rPr>
              <a:t>Problem-Solving Team / IST Teams</a:t>
            </a:r>
          </a:p>
          <a:p>
            <a:pPr algn="ctr">
              <a:spcBef>
                <a:spcPct val="50000"/>
              </a:spcBef>
            </a:pPr>
            <a:endParaRPr lang="en-US" sz="1600" b="1" dirty="0">
              <a:solidFill>
                <a:srgbClr val="000000"/>
              </a:solidFill>
              <a:latin typeface="Trebuchet MS" panose="020B0603020202020204" pitchFamily="34" charset="0"/>
              <a:cs typeface="Arial" charset="0"/>
            </a:endParaRPr>
          </a:p>
        </p:txBody>
      </p:sp>
      <p:sp>
        <p:nvSpPr>
          <p:cNvPr id="20" name="Text Box 81"/>
          <p:cNvSpPr txBox="1">
            <a:spLocks noChangeArrowheads="1"/>
          </p:cNvSpPr>
          <p:nvPr/>
        </p:nvSpPr>
        <p:spPr bwMode="auto">
          <a:xfrm>
            <a:off x="4343400" y="2829752"/>
            <a:ext cx="3505200" cy="1795876"/>
          </a:xfrm>
          <a:prstGeom prst="rect">
            <a:avLst/>
          </a:prstGeom>
          <a:solidFill>
            <a:schemeClr val="bg1"/>
          </a:solidFill>
          <a:ln w="9525">
            <a:solidFill>
              <a:schemeClr val="tx1"/>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15000"/>
              </a:spcBef>
            </a:pPr>
            <a:r>
              <a:rPr lang="en-US" sz="1800" b="1" u="sng" dirty="0"/>
              <a:t>Problem Solving Conversations</a:t>
            </a:r>
            <a:endParaRPr lang="en-US" sz="1800" dirty="0"/>
          </a:p>
          <a:p>
            <a:pPr algn="ctr" eaLnBrk="1" hangingPunct="1">
              <a:spcBef>
                <a:spcPct val="15000"/>
              </a:spcBef>
            </a:pPr>
            <a:r>
              <a:rPr lang="en-US" sz="1800" dirty="0"/>
              <a:t>Matches students to interventions and monitors progress, making adjustments as needed</a:t>
            </a:r>
          </a:p>
        </p:txBody>
      </p:sp>
      <p:sp>
        <p:nvSpPr>
          <p:cNvPr id="28" name="Text Box 80"/>
          <p:cNvSpPr txBox="1">
            <a:spLocks noChangeArrowheads="1"/>
          </p:cNvSpPr>
          <p:nvPr/>
        </p:nvSpPr>
        <p:spPr bwMode="auto">
          <a:xfrm>
            <a:off x="609600" y="2819400"/>
            <a:ext cx="3597342" cy="1837426"/>
          </a:xfrm>
          <a:prstGeom prst="rect">
            <a:avLst/>
          </a:prstGeom>
          <a:solidFill>
            <a:schemeClr val="bg1"/>
          </a:solidFill>
          <a:ln w="9525">
            <a:solidFill>
              <a:schemeClr val="tx1"/>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15000"/>
              </a:spcBef>
            </a:pPr>
            <a:r>
              <a:rPr lang="en-US" sz="1800" b="1" u="sng" dirty="0"/>
              <a:t>System </a:t>
            </a:r>
          </a:p>
          <a:p>
            <a:pPr algn="ctr" eaLnBrk="1" hangingPunct="1">
              <a:spcBef>
                <a:spcPct val="15000"/>
              </a:spcBef>
            </a:pPr>
            <a:r>
              <a:rPr lang="en-US" sz="1800" b="1" u="sng" dirty="0"/>
              <a:t>Conversations</a:t>
            </a:r>
          </a:p>
          <a:p>
            <a:pPr algn="ctr" eaLnBrk="1" hangingPunct="1">
              <a:spcBef>
                <a:spcPct val="15000"/>
              </a:spcBef>
            </a:pPr>
            <a:r>
              <a:rPr lang="en-US" sz="1800" dirty="0"/>
              <a:t>Uses process data; evaluates overall effectiveness; does NOT involve discussion of individual students</a:t>
            </a:r>
          </a:p>
        </p:txBody>
      </p:sp>
    </p:spTree>
    <p:extLst>
      <p:ext uri="{BB962C8B-B14F-4D97-AF65-F5344CB8AC3E}">
        <p14:creationId xmlns:p14="http://schemas.microsoft.com/office/powerpoint/2010/main" val="2091280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Line 31"/>
          <p:cNvSpPr>
            <a:spLocks noChangeShapeType="1"/>
          </p:cNvSpPr>
          <p:nvPr/>
        </p:nvSpPr>
        <p:spPr bwMode="auto">
          <a:xfrm>
            <a:off x="4440555" y="1619309"/>
            <a:ext cx="0" cy="428541"/>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r>
              <a:rPr lang="en-US" dirty="0"/>
              <a:t> </a:t>
            </a:r>
          </a:p>
        </p:txBody>
      </p:sp>
      <p:sp>
        <p:nvSpPr>
          <p:cNvPr id="121872" name="Text Box 36"/>
          <p:cNvSpPr txBox="1">
            <a:spLocks noChangeArrowheads="1"/>
          </p:cNvSpPr>
          <p:nvPr/>
        </p:nvSpPr>
        <p:spPr bwMode="auto">
          <a:xfrm>
            <a:off x="3488419" y="1219200"/>
            <a:ext cx="2033058" cy="400110"/>
          </a:xfrm>
          <a:prstGeom prst="rect">
            <a:avLst/>
          </a:prstGeom>
          <a:solidFill>
            <a:srgbClr val="FFFF00"/>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b="1" dirty="0">
                <a:solidFill>
                  <a:schemeClr val="bg2">
                    <a:lumMod val="50000"/>
                  </a:schemeClr>
                </a:solidFill>
                <a:latin typeface="Trebuchet MS" panose="020B0603020202020204" pitchFamily="34" charset="0"/>
              </a:rPr>
              <a:t>Tier 2 Team(s)</a:t>
            </a:r>
          </a:p>
        </p:txBody>
      </p:sp>
      <p:sp>
        <p:nvSpPr>
          <p:cNvPr id="42" name="Text Box 82"/>
          <p:cNvSpPr txBox="1">
            <a:spLocks noChangeArrowheads="1"/>
          </p:cNvSpPr>
          <p:nvPr/>
        </p:nvSpPr>
        <p:spPr bwMode="auto">
          <a:xfrm>
            <a:off x="3013698" y="2076873"/>
            <a:ext cx="2982500" cy="1631216"/>
          </a:xfrm>
          <a:prstGeom prst="rect">
            <a:avLst/>
          </a:prstGeom>
          <a:solidFill>
            <a:schemeClr val="bg1"/>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15000"/>
              </a:spcBef>
            </a:pPr>
            <a:r>
              <a:rPr lang="en-US" sz="2000" dirty="0">
                <a:solidFill>
                  <a:srgbClr val="000000"/>
                </a:solidFill>
              </a:rPr>
              <a:t>Identifies targeted student needs, selects relevant interventions; implements &amp; evaluates interventions’ use</a:t>
            </a:r>
          </a:p>
        </p:txBody>
      </p:sp>
      <p:sp>
        <p:nvSpPr>
          <p:cNvPr id="27" name="Text Box 2"/>
          <p:cNvSpPr txBox="1">
            <a:spLocks noChangeArrowheads="1"/>
          </p:cNvSpPr>
          <p:nvPr/>
        </p:nvSpPr>
        <p:spPr bwMode="auto">
          <a:xfrm>
            <a:off x="278320" y="203424"/>
            <a:ext cx="8458200" cy="861774"/>
          </a:xfrm>
          <a:prstGeom prst="rect">
            <a:avLst/>
          </a:prstGeom>
          <a:gradFill flip="none" rotWithShape="1">
            <a:gsLst>
              <a:gs pos="92000">
                <a:srgbClr val="FFC000"/>
              </a:gs>
              <a:gs pos="64000">
                <a:srgbClr val="92D050"/>
              </a:gs>
              <a:gs pos="78000">
                <a:srgbClr val="FFFF00"/>
              </a:gs>
              <a:gs pos="0">
                <a:srgbClr val="00B050"/>
              </a:gs>
              <a:gs pos="100000">
                <a:srgbClr val="FF0000">
                  <a:alpha val="75000"/>
                  <a:lumMod val="89000"/>
                  <a:lumOff val="11000"/>
                </a:srgbClr>
              </a:gs>
            </a:gsLst>
            <a:lin ang="0" scaled="0"/>
            <a:tileRect/>
          </a:gradFill>
          <a:ln w="28575">
            <a:solidFill>
              <a:srgbClr val="003399"/>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ts val="0"/>
              </a:spcBef>
            </a:pPr>
            <a:endParaRPr lang="en-US" sz="1100" b="1" dirty="0">
              <a:solidFill>
                <a:schemeClr val="bg2">
                  <a:lumMod val="50000"/>
                </a:schemeClr>
              </a:solidFill>
              <a:latin typeface="Trebuchet MS" panose="020B0603020202020204" pitchFamily="34" charset="0"/>
            </a:endParaRPr>
          </a:p>
          <a:p>
            <a:pPr algn="ctr">
              <a:spcBef>
                <a:spcPts val="0"/>
              </a:spcBef>
            </a:pPr>
            <a:r>
              <a:rPr lang="en-US" sz="2800" b="1" dirty="0">
                <a:solidFill>
                  <a:schemeClr val="bg2">
                    <a:lumMod val="50000"/>
                  </a:schemeClr>
                </a:solidFill>
                <a:latin typeface="Trebuchet MS" panose="020B0603020202020204" pitchFamily="34" charset="0"/>
              </a:rPr>
              <a:t>Teams Lead the Systems within a MTSS</a:t>
            </a:r>
          </a:p>
          <a:p>
            <a:pPr algn="ctr">
              <a:spcBef>
                <a:spcPts val="0"/>
              </a:spcBef>
            </a:pPr>
            <a:endParaRPr lang="en-US" sz="1100" b="1" dirty="0">
              <a:solidFill>
                <a:schemeClr val="bg2">
                  <a:lumMod val="50000"/>
                </a:schemeClr>
              </a:solidFill>
              <a:latin typeface="Trebuchet MS" panose="020B0603020202020204" pitchFamily="34" charset="0"/>
            </a:endParaRPr>
          </a:p>
        </p:txBody>
      </p:sp>
      <p:sp>
        <p:nvSpPr>
          <p:cNvPr id="11" name="Text Box 80"/>
          <p:cNvSpPr txBox="1">
            <a:spLocks noChangeArrowheads="1"/>
          </p:cNvSpPr>
          <p:nvPr/>
        </p:nvSpPr>
        <p:spPr bwMode="auto">
          <a:xfrm>
            <a:off x="254988" y="3964475"/>
            <a:ext cx="4228790" cy="1241878"/>
          </a:xfrm>
          <a:prstGeom prst="rect">
            <a:avLst/>
          </a:prstGeom>
          <a:solidFill>
            <a:schemeClr val="accent2">
              <a:lumMod val="40000"/>
              <a:lumOff val="60000"/>
            </a:schemeClr>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15000"/>
              </a:spcBef>
            </a:pPr>
            <a:r>
              <a:rPr lang="en-US" sz="1800" b="1" u="sng" dirty="0"/>
              <a:t>System Conversations</a:t>
            </a:r>
          </a:p>
          <a:p>
            <a:pPr algn="ctr" eaLnBrk="1" hangingPunct="1">
              <a:spcBef>
                <a:spcPct val="15000"/>
              </a:spcBef>
            </a:pPr>
            <a:r>
              <a:rPr lang="en-US" sz="1800" dirty="0"/>
              <a:t>Uses process data; evaluates overall effectiveness; does NOT involve discussion of individual students</a:t>
            </a:r>
          </a:p>
        </p:txBody>
      </p:sp>
      <p:sp>
        <p:nvSpPr>
          <p:cNvPr id="12" name="Text Box 81"/>
          <p:cNvSpPr txBox="1">
            <a:spLocks noChangeArrowheads="1"/>
          </p:cNvSpPr>
          <p:nvPr/>
        </p:nvSpPr>
        <p:spPr bwMode="auto">
          <a:xfrm>
            <a:off x="4793380" y="3964475"/>
            <a:ext cx="3930440" cy="1241878"/>
          </a:xfrm>
          <a:prstGeom prst="rect">
            <a:avLst/>
          </a:prstGeom>
          <a:solidFill>
            <a:srgbClr val="FCEDCE"/>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15000"/>
              </a:spcBef>
            </a:pPr>
            <a:r>
              <a:rPr lang="en-US" sz="1800" b="1" u="sng" dirty="0"/>
              <a:t>Problem Solving Conversations</a:t>
            </a:r>
            <a:endParaRPr lang="en-US" sz="1800" dirty="0"/>
          </a:p>
          <a:p>
            <a:pPr algn="ctr" eaLnBrk="1" hangingPunct="1">
              <a:spcBef>
                <a:spcPct val="15000"/>
              </a:spcBef>
            </a:pPr>
            <a:r>
              <a:rPr lang="en-US" sz="1800" dirty="0"/>
              <a:t>Matches students to interventions and monitors progress, making adjustments as needed</a:t>
            </a:r>
          </a:p>
        </p:txBody>
      </p:sp>
      <p:cxnSp>
        <p:nvCxnSpPr>
          <p:cNvPr id="13" name="Straight Arrow Connector 12"/>
          <p:cNvCxnSpPr/>
          <p:nvPr/>
        </p:nvCxnSpPr>
        <p:spPr>
          <a:xfrm flipH="1">
            <a:off x="3917555" y="3737112"/>
            <a:ext cx="228601" cy="239115"/>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a:off x="4733244" y="3681342"/>
            <a:ext cx="228600" cy="239115"/>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grpSp>
        <p:nvGrpSpPr>
          <p:cNvPr id="10" name="Group 9"/>
          <p:cNvGrpSpPr/>
          <p:nvPr/>
        </p:nvGrpSpPr>
        <p:grpSpPr>
          <a:xfrm rot="1686142">
            <a:off x="3720014" y="5160627"/>
            <a:ext cx="1859251" cy="1448645"/>
            <a:chOff x="1621757" y="2920389"/>
            <a:chExt cx="1788662" cy="1597304"/>
          </a:xfrm>
          <a:effectLst>
            <a:reflection blurRad="6350" stA="52000" endA="300" endPos="35000" dir="5400000" sy="-100000" algn="bl" rotWithShape="0"/>
          </a:effectLst>
        </p:grpSpPr>
        <p:sp>
          <p:nvSpPr>
            <p:cNvPr id="15" name="Freeform 14"/>
            <p:cNvSpPr/>
            <p:nvPr/>
          </p:nvSpPr>
          <p:spPr>
            <a:xfrm>
              <a:off x="1621757" y="3315063"/>
              <a:ext cx="1058747" cy="1202630"/>
            </a:xfrm>
            <a:custGeom>
              <a:avLst/>
              <a:gdLst>
                <a:gd name="connsiteX0" fmla="*/ 2081463 w 3164305"/>
                <a:gd name="connsiteY0" fmla="*/ 0 h 3260558"/>
                <a:gd name="connsiteX1" fmla="*/ 2358189 w 3164305"/>
                <a:gd name="connsiteY1" fmla="*/ 529389 h 3260558"/>
                <a:gd name="connsiteX2" fmla="*/ 2261937 w 3164305"/>
                <a:gd name="connsiteY2" fmla="*/ 589547 h 3260558"/>
                <a:gd name="connsiteX3" fmla="*/ 2201779 w 3164305"/>
                <a:gd name="connsiteY3" fmla="*/ 649705 h 3260558"/>
                <a:gd name="connsiteX4" fmla="*/ 2165684 w 3164305"/>
                <a:gd name="connsiteY4" fmla="*/ 782052 h 3260558"/>
                <a:gd name="connsiteX5" fmla="*/ 2177716 w 3164305"/>
                <a:gd name="connsiteY5" fmla="*/ 938463 h 3260558"/>
                <a:gd name="connsiteX6" fmla="*/ 2225842 w 3164305"/>
                <a:gd name="connsiteY6" fmla="*/ 1034715 h 3260558"/>
                <a:gd name="connsiteX7" fmla="*/ 2322095 w 3164305"/>
                <a:gd name="connsiteY7" fmla="*/ 1191126 h 3260558"/>
                <a:gd name="connsiteX8" fmla="*/ 2490537 w 3164305"/>
                <a:gd name="connsiteY8" fmla="*/ 1251284 h 3260558"/>
                <a:gd name="connsiteX9" fmla="*/ 2646947 w 3164305"/>
                <a:gd name="connsiteY9" fmla="*/ 1227221 h 3260558"/>
                <a:gd name="connsiteX10" fmla="*/ 2767263 w 3164305"/>
                <a:gd name="connsiteY10" fmla="*/ 1082842 h 3260558"/>
                <a:gd name="connsiteX11" fmla="*/ 2803358 w 3164305"/>
                <a:gd name="connsiteY11" fmla="*/ 1010652 h 3260558"/>
                <a:gd name="connsiteX12" fmla="*/ 2923674 w 3164305"/>
                <a:gd name="connsiteY12" fmla="*/ 1022684 h 3260558"/>
                <a:gd name="connsiteX13" fmla="*/ 3092116 w 3164305"/>
                <a:gd name="connsiteY13" fmla="*/ 1203158 h 3260558"/>
                <a:gd name="connsiteX14" fmla="*/ 3080084 w 3164305"/>
                <a:gd name="connsiteY14" fmla="*/ 1383631 h 3260558"/>
                <a:gd name="connsiteX15" fmla="*/ 3031958 w 3164305"/>
                <a:gd name="connsiteY15" fmla="*/ 1479884 h 3260558"/>
                <a:gd name="connsiteX16" fmla="*/ 2899610 w 3164305"/>
                <a:gd name="connsiteY16" fmla="*/ 1528010 h 3260558"/>
                <a:gd name="connsiteX17" fmla="*/ 2875547 w 3164305"/>
                <a:gd name="connsiteY17" fmla="*/ 1600200 h 3260558"/>
                <a:gd name="connsiteX18" fmla="*/ 3152274 w 3164305"/>
                <a:gd name="connsiteY18" fmla="*/ 2153652 h 3260558"/>
                <a:gd name="connsiteX19" fmla="*/ 3164305 w 3164305"/>
                <a:gd name="connsiteY19" fmla="*/ 2201779 h 3260558"/>
                <a:gd name="connsiteX20" fmla="*/ 2671010 w 3164305"/>
                <a:gd name="connsiteY20" fmla="*/ 2442410 h 3260558"/>
                <a:gd name="connsiteX21" fmla="*/ 2586789 w 3164305"/>
                <a:gd name="connsiteY21" fmla="*/ 2298031 h 3260558"/>
                <a:gd name="connsiteX22" fmla="*/ 2394284 w 3164305"/>
                <a:gd name="connsiteY22" fmla="*/ 2249905 h 3260558"/>
                <a:gd name="connsiteX23" fmla="*/ 2273968 w 3164305"/>
                <a:gd name="connsiteY23" fmla="*/ 2261937 h 3260558"/>
                <a:gd name="connsiteX24" fmla="*/ 2153652 w 3164305"/>
                <a:gd name="connsiteY24" fmla="*/ 2322094 h 3260558"/>
                <a:gd name="connsiteX25" fmla="*/ 2069431 w 3164305"/>
                <a:gd name="connsiteY25" fmla="*/ 2418347 h 3260558"/>
                <a:gd name="connsiteX26" fmla="*/ 1985210 w 3164305"/>
                <a:gd name="connsiteY26" fmla="*/ 2538663 h 3260558"/>
                <a:gd name="connsiteX27" fmla="*/ 1985210 w 3164305"/>
                <a:gd name="connsiteY27" fmla="*/ 2671010 h 3260558"/>
                <a:gd name="connsiteX28" fmla="*/ 2069431 w 3164305"/>
                <a:gd name="connsiteY28" fmla="*/ 2815389 h 3260558"/>
                <a:gd name="connsiteX29" fmla="*/ 2213810 w 3164305"/>
                <a:gd name="connsiteY29" fmla="*/ 2899610 h 3260558"/>
                <a:gd name="connsiteX30" fmla="*/ 2201779 w 3164305"/>
                <a:gd name="connsiteY30" fmla="*/ 3056021 h 3260558"/>
                <a:gd name="connsiteX31" fmla="*/ 1985210 w 3164305"/>
                <a:gd name="connsiteY31" fmla="*/ 3200400 h 3260558"/>
                <a:gd name="connsiteX32" fmla="*/ 1792705 w 3164305"/>
                <a:gd name="connsiteY32" fmla="*/ 3188368 h 3260558"/>
                <a:gd name="connsiteX33" fmla="*/ 1720516 w 3164305"/>
                <a:gd name="connsiteY33" fmla="*/ 3043989 h 3260558"/>
                <a:gd name="connsiteX34" fmla="*/ 1648326 w 3164305"/>
                <a:gd name="connsiteY34" fmla="*/ 2971800 h 3260558"/>
                <a:gd name="connsiteX35" fmla="*/ 1058779 w 3164305"/>
                <a:gd name="connsiteY35" fmla="*/ 3260558 h 3260558"/>
                <a:gd name="connsiteX36" fmla="*/ 806116 w 3164305"/>
                <a:gd name="connsiteY36" fmla="*/ 2743200 h 3260558"/>
                <a:gd name="connsiteX37" fmla="*/ 878305 w 3164305"/>
                <a:gd name="connsiteY37" fmla="*/ 2695073 h 3260558"/>
                <a:gd name="connsiteX38" fmla="*/ 1010652 w 3164305"/>
                <a:gd name="connsiteY38" fmla="*/ 2514600 h 3260558"/>
                <a:gd name="connsiteX39" fmla="*/ 974558 w 3164305"/>
                <a:gd name="connsiteY39" fmla="*/ 2286000 h 3260558"/>
                <a:gd name="connsiteX40" fmla="*/ 842210 w 3164305"/>
                <a:gd name="connsiteY40" fmla="*/ 2105526 h 3260558"/>
                <a:gd name="connsiteX41" fmla="*/ 649705 w 3164305"/>
                <a:gd name="connsiteY41" fmla="*/ 2033337 h 3260558"/>
                <a:gd name="connsiteX42" fmla="*/ 457200 w 3164305"/>
                <a:gd name="connsiteY42" fmla="*/ 2105526 h 3260558"/>
                <a:gd name="connsiteX43" fmla="*/ 397042 w 3164305"/>
                <a:gd name="connsiteY43" fmla="*/ 2249905 h 3260558"/>
                <a:gd name="connsiteX44" fmla="*/ 276726 w 3164305"/>
                <a:gd name="connsiteY44" fmla="*/ 2286000 h 3260558"/>
                <a:gd name="connsiteX45" fmla="*/ 156410 w 3164305"/>
                <a:gd name="connsiteY45" fmla="*/ 2177715 h 3260558"/>
                <a:gd name="connsiteX46" fmla="*/ 84221 w 3164305"/>
                <a:gd name="connsiteY46" fmla="*/ 2093494 h 3260558"/>
                <a:gd name="connsiteX47" fmla="*/ 84221 w 3164305"/>
                <a:gd name="connsiteY47" fmla="*/ 1876926 h 3260558"/>
                <a:gd name="connsiteX48" fmla="*/ 288758 w 3164305"/>
                <a:gd name="connsiteY48" fmla="*/ 1720515 h 3260558"/>
                <a:gd name="connsiteX49" fmla="*/ 264695 w 3164305"/>
                <a:gd name="connsiteY49" fmla="*/ 1624263 h 3260558"/>
                <a:gd name="connsiteX50" fmla="*/ 0 w 3164305"/>
                <a:gd name="connsiteY50" fmla="*/ 1058779 h 3260558"/>
                <a:gd name="connsiteX51" fmla="*/ 541421 w 3164305"/>
                <a:gd name="connsiteY51" fmla="*/ 806115 h 3260558"/>
                <a:gd name="connsiteX52" fmla="*/ 661737 w 3164305"/>
                <a:gd name="connsiteY52" fmla="*/ 1010652 h 3260558"/>
                <a:gd name="connsiteX53" fmla="*/ 914400 w 3164305"/>
                <a:gd name="connsiteY53" fmla="*/ 1022684 h 3260558"/>
                <a:gd name="connsiteX54" fmla="*/ 1106905 w 3164305"/>
                <a:gd name="connsiteY54" fmla="*/ 914400 h 3260558"/>
                <a:gd name="connsiteX55" fmla="*/ 1191126 w 3164305"/>
                <a:gd name="connsiteY55" fmla="*/ 757989 h 3260558"/>
                <a:gd name="connsiteX56" fmla="*/ 1203158 w 3164305"/>
                <a:gd name="connsiteY56" fmla="*/ 529389 h 3260558"/>
                <a:gd name="connsiteX57" fmla="*/ 1022684 w 3164305"/>
                <a:gd name="connsiteY57" fmla="*/ 360947 h 3260558"/>
                <a:gd name="connsiteX58" fmla="*/ 986589 w 3164305"/>
                <a:gd name="connsiteY58" fmla="*/ 288758 h 3260558"/>
                <a:gd name="connsiteX59" fmla="*/ 1094874 w 3164305"/>
                <a:gd name="connsiteY59" fmla="*/ 108284 h 3260558"/>
                <a:gd name="connsiteX60" fmla="*/ 1191126 w 3164305"/>
                <a:gd name="connsiteY60" fmla="*/ 60158 h 3260558"/>
                <a:gd name="connsiteX61" fmla="*/ 1383631 w 3164305"/>
                <a:gd name="connsiteY61" fmla="*/ 96252 h 3260558"/>
                <a:gd name="connsiteX62" fmla="*/ 1467852 w 3164305"/>
                <a:gd name="connsiteY62" fmla="*/ 252663 h 3260558"/>
                <a:gd name="connsiteX63" fmla="*/ 1636295 w 3164305"/>
                <a:gd name="connsiteY63" fmla="*/ 252663 h 3260558"/>
                <a:gd name="connsiteX64" fmla="*/ 2081463 w 3164305"/>
                <a:gd name="connsiteY64" fmla="*/ 0 h 326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164305" h="3260558">
                  <a:moveTo>
                    <a:pt x="2081463" y="0"/>
                  </a:moveTo>
                  <a:lnTo>
                    <a:pt x="2358189" y="529389"/>
                  </a:lnTo>
                  <a:lnTo>
                    <a:pt x="2261937" y="589547"/>
                  </a:lnTo>
                  <a:lnTo>
                    <a:pt x="2201779" y="649705"/>
                  </a:lnTo>
                  <a:lnTo>
                    <a:pt x="2165684" y="782052"/>
                  </a:lnTo>
                  <a:lnTo>
                    <a:pt x="2177716" y="938463"/>
                  </a:lnTo>
                  <a:lnTo>
                    <a:pt x="2225842" y="1034715"/>
                  </a:lnTo>
                  <a:lnTo>
                    <a:pt x="2322095" y="1191126"/>
                  </a:lnTo>
                  <a:lnTo>
                    <a:pt x="2490537" y="1251284"/>
                  </a:lnTo>
                  <a:lnTo>
                    <a:pt x="2646947" y="1227221"/>
                  </a:lnTo>
                  <a:lnTo>
                    <a:pt x="2767263" y="1082842"/>
                  </a:lnTo>
                  <a:lnTo>
                    <a:pt x="2803358" y="1010652"/>
                  </a:lnTo>
                  <a:lnTo>
                    <a:pt x="2923674" y="1022684"/>
                  </a:lnTo>
                  <a:lnTo>
                    <a:pt x="3092116" y="1203158"/>
                  </a:lnTo>
                  <a:lnTo>
                    <a:pt x="3080084" y="1383631"/>
                  </a:lnTo>
                  <a:lnTo>
                    <a:pt x="3031958" y="1479884"/>
                  </a:lnTo>
                  <a:lnTo>
                    <a:pt x="2899610" y="1528010"/>
                  </a:lnTo>
                  <a:lnTo>
                    <a:pt x="2875547" y="1600200"/>
                  </a:lnTo>
                  <a:lnTo>
                    <a:pt x="3152274" y="2153652"/>
                  </a:lnTo>
                  <a:lnTo>
                    <a:pt x="3164305" y="2201779"/>
                  </a:lnTo>
                  <a:lnTo>
                    <a:pt x="2671010" y="2442410"/>
                  </a:lnTo>
                  <a:lnTo>
                    <a:pt x="2586789" y="2298031"/>
                  </a:lnTo>
                  <a:lnTo>
                    <a:pt x="2394284" y="2249905"/>
                  </a:lnTo>
                  <a:lnTo>
                    <a:pt x="2273968" y="2261937"/>
                  </a:lnTo>
                  <a:lnTo>
                    <a:pt x="2153652" y="2322094"/>
                  </a:lnTo>
                  <a:lnTo>
                    <a:pt x="2069431" y="2418347"/>
                  </a:lnTo>
                  <a:lnTo>
                    <a:pt x="1985210" y="2538663"/>
                  </a:lnTo>
                  <a:lnTo>
                    <a:pt x="1985210" y="2671010"/>
                  </a:lnTo>
                  <a:lnTo>
                    <a:pt x="2069431" y="2815389"/>
                  </a:lnTo>
                  <a:lnTo>
                    <a:pt x="2213810" y="2899610"/>
                  </a:lnTo>
                  <a:lnTo>
                    <a:pt x="2201779" y="3056021"/>
                  </a:lnTo>
                  <a:lnTo>
                    <a:pt x="1985210" y="3200400"/>
                  </a:lnTo>
                  <a:lnTo>
                    <a:pt x="1792705" y="3188368"/>
                  </a:lnTo>
                  <a:lnTo>
                    <a:pt x="1720516" y="3043989"/>
                  </a:lnTo>
                  <a:lnTo>
                    <a:pt x="1648326" y="2971800"/>
                  </a:lnTo>
                  <a:lnTo>
                    <a:pt x="1058779" y="3260558"/>
                  </a:lnTo>
                  <a:lnTo>
                    <a:pt x="806116" y="2743200"/>
                  </a:lnTo>
                  <a:lnTo>
                    <a:pt x="878305" y="2695073"/>
                  </a:lnTo>
                  <a:lnTo>
                    <a:pt x="1010652" y="2514600"/>
                  </a:lnTo>
                  <a:lnTo>
                    <a:pt x="974558" y="2286000"/>
                  </a:lnTo>
                  <a:lnTo>
                    <a:pt x="842210" y="2105526"/>
                  </a:lnTo>
                  <a:lnTo>
                    <a:pt x="649705" y="2033337"/>
                  </a:lnTo>
                  <a:lnTo>
                    <a:pt x="457200" y="2105526"/>
                  </a:lnTo>
                  <a:lnTo>
                    <a:pt x="397042" y="2249905"/>
                  </a:lnTo>
                  <a:lnTo>
                    <a:pt x="276726" y="2286000"/>
                  </a:lnTo>
                  <a:lnTo>
                    <a:pt x="156410" y="2177715"/>
                  </a:lnTo>
                  <a:lnTo>
                    <a:pt x="84221" y="2093494"/>
                  </a:lnTo>
                  <a:lnTo>
                    <a:pt x="84221" y="1876926"/>
                  </a:lnTo>
                  <a:lnTo>
                    <a:pt x="288758" y="1720515"/>
                  </a:lnTo>
                  <a:lnTo>
                    <a:pt x="264695" y="1624263"/>
                  </a:lnTo>
                  <a:lnTo>
                    <a:pt x="0" y="1058779"/>
                  </a:lnTo>
                  <a:lnTo>
                    <a:pt x="541421" y="806115"/>
                  </a:lnTo>
                  <a:lnTo>
                    <a:pt x="661737" y="1010652"/>
                  </a:lnTo>
                  <a:lnTo>
                    <a:pt x="914400" y="1022684"/>
                  </a:lnTo>
                  <a:lnTo>
                    <a:pt x="1106905" y="914400"/>
                  </a:lnTo>
                  <a:lnTo>
                    <a:pt x="1191126" y="757989"/>
                  </a:lnTo>
                  <a:lnTo>
                    <a:pt x="1203158" y="529389"/>
                  </a:lnTo>
                  <a:lnTo>
                    <a:pt x="1022684" y="360947"/>
                  </a:lnTo>
                  <a:lnTo>
                    <a:pt x="986589" y="288758"/>
                  </a:lnTo>
                  <a:lnTo>
                    <a:pt x="1094874" y="108284"/>
                  </a:lnTo>
                  <a:lnTo>
                    <a:pt x="1191126" y="60158"/>
                  </a:lnTo>
                  <a:lnTo>
                    <a:pt x="1383631" y="96252"/>
                  </a:lnTo>
                  <a:lnTo>
                    <a:pt x="1467852" y="252663"/>
                  </a:lnTo>
                  <a:lnTo>
                    <a:pt x="1636295" y="252663"/>
                  </a:lnTo>
                  <a:lnTo>
                    <a:pt x="2081463" y="0"/>
                  </a:lnTo>
                  <a:close/>
                </a:path>
              </a:pathLst>
            </a:custGeom>
            <a:solidFill>
              <a:schemeClr val="bg2">
                <a:lumMod val="75000"/>
              </a:schemeClr>
            </a:solidFill>
            <a:ln w="5715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rot="19962890">
              <a:off x="1851218" y="3806086"/>
              <a:ext cx="599822" cy="220585"/>
            </a:xfrm>
            <a:prstGeom prst="rect">
              <a:avLst/>
            </a:prstGeom>
            <a:noFill/>
          </p:spPr>
          <p:txBody>
            <a:bodyPr wrap="square" rtlCol="0">
              <a:spAutoFit/>
            </a:bodyPr>
            <a:lstStyle/>
            <a:p>
              <a:pPr algn="ctr"/>
              <a:r>
                <a:rPr lang="en-US" sz="700" b="1" dirty="0"/>
                <a:t>Systems</a:t>
              </a:r>
            </a:p>
          </p:txBody>
        </p:sp>
        <p:sp>
          <p:nvSpPr>
            <p:cNvPr id="17" name="Freeform 16"/>
            <p:cNvSpPr/>
            <p:nvPr/>
          </p:nvSpPr>
          <p:spPr>
            <a:xfrm>
              <a:off x="2351672" y="2920389"/>
              <a:ext cx="1058747" cy="1202631"/>
            </a:xfrm>
            <a:custGeom>
              <a:avLst/>
              <a:gdLst>
                <a:gd name="connsiteX0" fmla="*/ 2081463 w 3164305"/>
                <a:gd name="connsiteY0" fmla="*/ 0 h 3260558"/>
                <a:gd name="connsiteX1" fmla="*/ 2358189 w 3164305"/>
                <a:gd name="connsiteY1" fmla="*/ 529389 h 3260558"/>
                <a:gd name="connsiteX2" fmla="*/ 2261937 w 3164305"/>
                <a:gd name="connsiteY2" fmla="*/ 589547 h 3260558"/>
                <a:gd name="connsiteX3" fmla="*/ 2201779 w 3164305"/>
                <a:gd name="connsiteY3" fmla="*/ 649705 h 3260558"/>
                <a:gd name="connsiteX4" fmla="*/ 2165684 w 3164305"/>
                <a:gd name="connsiteY4" fmla="*/ 782052 h 3260558"/>
                <a:gd name="connsiteX5" fmla="*/ 2177716 w 3164305"/>
                <a:gd name="connsiteY5" fmla="*/ 938463 h 3260558"/>
                <a:gd name="connsiteX6" fmla="*/ 2225842 w 3164305"/>
                <a:gd name="connsiteY6" fmla="*/ 1034715 h 3260558"/>
                <a:gd name="connsiteX7" fmla="*/ 2322095 w 3164305"/>
                <a:gd name="connsiteY7" fmla="*/ 1191126 h 3260558"/>
                <a:gd name="connsiteX8" fmla="*/ 2490537 w 3164305"/>
                <a:gd name="connsiteY8" fmla="*/ 1251284 h 3260558"/>
                <a:gd name="connsiteX9" fmla="*/ 2646947 w 3164305"/>
                <a:gd name="connsiteY9" fmla="*/ 1227221 h 3260558"/>
                <a:gd name="connsiteX10" fmla="*/ 2767263 w 3164305"/>
                <a:gd name="connsiteY10" fmla="*/ 1082842 h 3260558"/>
                <a:gd name="connsiteX11" fmla="*/ 2803358 w 3164305"/>
                <a:gd name="connsiteY11" fmla="*/ 1010652 h 3260558"/>
                <a:gd name="connsiteX12" fmla="*/ 2923674 w 3164305"/>
                <a:gd name="connsiteY12" fmla="*/ 1022684 h 3260558"/>
                <a:gd name="connsiteX13" fmla="*/ 3092116 w 3164305"/>
                <a:gd name="connsiteY13" fmla="*/ 1203158 h 3260558"/>
                <a:gd name="connsiteX14" fmla="*/ 3080084 w 3164305"/>
                <a:gd name="connsiteY14" fmla="*/ 1383631 h 3260558"/>
                <a:gd name="connsiteX15" fmla="*/ 3031958 w 3164305"/>
                <a:gd name="connsiteY15" fmla="*/ 1479884 h 3260558"/>
                <a:gd name="connsiteX16" fmla="*/ 2899610 w 3164305"/>
                <a:gd name="connsiteY16" fmla="*/ 1528010 h 3260558"/>
                <a:gd name="connsiteX17" fmla="*/ 2875547 w 3164305"/>
                <a:gd name="connsiteY17" fmla="*/ 1600200 h 3260558"/>
                <a:gd name="connsiteX18" fmla="*/ 3152274 w 3164305"/>
                <a:gd name="connsiteY18" fmla="*/ 2153652 h 3260558"/>
                <a:gd name="connsiteX19" fmla="*/ 3164305 w 3164305"/>
                <a:gd name="connsiteY19" fmla="*/ 2201779 h 3260558"/>
                <a:gd name="connsiteX20" fmla="*/ 2671010 w 3164305"/>
                <a:gd name="connsiteY20" fmla="*/ 2442410 h 3260558"/>
                <a:gd name="connsiteX21" fmla="*/ 2586789 w 3164305"/>
                <a:gd name="connsiteY21" fmla="*/ 2298031 h 3260558"/>
                <a:gd name="connsiteX22" fmla="*/ 2394284 w 3164305"/>
                <a:gd name="connsiteY22" fmla="*/ 2249905 h 3260558"/>
                <a:gd name="connsiteX23" fmla="*/ 2273968 w 3164305"/>
                <a:gd name="connsiteY23" fmla="*/ 2261937 h 3260558"/>
                <a:gd name="connsiteX24" fmla="*/ 2153652 w 3164305"/>
                <a:gd name="connsiteY24" fmla="*/ 2322094 h 3260558"/>
                <a:gd name="connsiteX25" fmla="*/ 2069431 w 3164305"/>
                <a:gd name="connsiteY25" fmla="*/ 2418347 h 3260558"/>
                <a:gd name="connsiteX26" fmla="*/ 1985210 w 3164305"/>
                <a:gd name="connsiteY26" fmla="*/ 2538663 h 3260558"/>
                <a:gd name="connsiteX27" fmla="*/ 1985210 w 3164305"/>
                <a:gd name="connsiteY27" fmla="*/ 2671010 h 3260558"/>
                <a:gd name="connsiteX28" fmla="*/ 2069431 w 3164305"/>
                <a:gd name="connsiteY28" fmla="*/ 2815389 h 3260558"/>
                <a:gd name="connsiteX29" fmla="*/ 2213810 w 3164305"/>
                <a:gd name="connsiteY29" fmla="*/ 2899610 h 3260558"/>
                <a:gd name="connsiteX30" fmla="*/ 2201779 w 3164305"/>
                <a:gd name="connsiteY30" fmla="*/ 3056021 h 3260558"/>
                <a:gd name="connsiteX31" fmla="*/ 1985210 w 3164305"/>
                <a:gd name="connsiteY31" fmla="*/ 3200400 h 3260558"/>
                <a:gd name="connsiteX32" fmla="*/ 1792705 w 3164305"/>
                <a:gd name="connsiteY32" fmla="*/ 3188368 h 3260558"/>
                <a:gd name="connsiteX33" fmla="*/ 1720516 w 3164305"/>
                <a:gd name="connsiteY33" fmla="*/ 3043989 h 3260558"/>
                <a:gd name="connsiteX34" fmla="*/ 1648326 w 3164305"/>
                <a:gd name="connsiteY34" fmla="*/ 2971800 h 3260558"/>
                <a:gd name="connsiteX35" fmla="*/ 1058779 w 3164305"/>
                <a:gd name="connsiteY35" fmla="*/ 3260558 h 3260558"/>
                <a:gd name="connsiteX36" fmla="*/ 806116 w 3164305"/>
                <a:gd name="connsiteY36" fmla="*/ 2743200 h 3260558"/>
                <a:gd name="connsiteX37" fmla="*/ 878305 w 3164305"/>
                <a:gd name="connsiteY37" fmla="*/ 2695073 h 3260558"/>
                <a:gd name="connsiteX38" fmla="*/ 1010652 w 3164305"/>
                <a:gd name="connsiteY38" fmla="*/ 2514600 h 3260558"/>
                <a:gd name="connsiteX39" fmla="*/ 974558 w 3164305"/>
                <a:gd name="connsiteY39" fmla="*/ 2286000 h 3260558"/>
                <a:gd name="connsiteX40" fmla="*/ 842210 w 3164305"/>
                <a:gd name="connsiteY40" fmla="*/ 2105526 h 3260558"/>
                <a:gd name="connsiteX41" fmla="*/ 649705 w 3164305"/>
                <a:gd name="connsiteY41" fmla="*/ 2033337 h 3260558"/>
                <a:gd name="connsiteX42" fmla="*/ 457200 w 3164305"/>
                <a:gd name="connsiteY42" fmla="*/ 2105526 h 3260558"/>
                <a:gd name="connsiteX43" fmla="*/ 397042 w 3164305"/>
                <a:gd name="connsiteY43" fmla="*/ 2249905 h 3260558"/>
                <a:gd name="connsiteX44" fmla="*/ 276726 w 3164305"/>
                <a:gd name="connsiteY44" fmla="*/ 2286000 h 3260558"/>
                <a:gd name="connsiteX45" fmla="*/ 156410 w 3164305"/>
                <a:gd name="connsiteY45" fmla="*/ 2177715 h 3260558"/>
                <a:gd name="connsiteX46" fmla="*/ 84221 w 3164305"/>
                <a:gd name="connsiteY46" fmla="*/ 2093494 h 3260558"/>
                <a:gd name="connsiteX47" fmla="*/ 84221 w 3164305"/>
                <a:gd name="connsiteY47" fmla="*/ 1876926 h 3260558"/>
                <a:gd name="connsiteX48" fmla="*/ 288758 w 3164305"/>
                <a:gd name="connsiteY48" fmla="*/ 1720515 h 3260558"/>
                <a:gd name="connsiteX49" fmla="*/ 264695 w 3164305"/>
                <a:gd name="connsiteY49" fmla="*/ 1624263 h 3260558"/>
                <a:gd name="connsiteX50" fmla="*/ 0 w 3164305"/>
                <a:gd name="connsiteY50" fmla="*/ 1058779 h 3260558"/>
                <a:gd name="connsiteX51" fmla="*/ 541421 w 3164305"/>
                <a:gd name="connsiteY51" fmla="*/ 806115 h 3260558"/>
                <a:gd name="connsiteX52" fmla="*/ 661737 w 3164305"/>
                <a:gd name="connsiteY52" fmla="*/ 1010652 h 3260558"/>
                <a:gd name="connsiteX53" fmla="*/ 914400 w 3164305"/>
                <a:gd name="connsiteY53" fmla="*/ 1022684 h 3260558"/>
                <a:gd name="connsiteX54" fmla="*/ 1106905 w 3164305"/>
                <a:gd name="connsiteY54" fmla="*/ 914400 h 3260558"/>
                <a:gd name="connsiteX55" fmla="*/ 1191126 w 3164305"/>
                <a:gd name="connsiteY55" fmla="*/ 757989 h 3260558"/>
                <a:gd name="connsiteX56" fmla="*/ 1203158 w 3164305"/>
                <a:gd name="connsiteY56" fmla="*/ 529389 h 3260558"/>
                <a:gd name="connsiteX57" fmla="*/ 1022684 w 3164305"/>
                <a:gd name="connsiteY57" fmla="*/ 360947 h 3260558"/>
                <a:gd name="connsiteX58" fmla="*/ 986589 w 3164305"/>
                <a:gd name="connsiteY58" fmla="*/ 288758 h 3260558"/>
                <a:gd name="connsiteX59" fmla="*/ 1094874 w 3164305"/>
                <a:gd name="connsiteY59" fmla="*/ 108284 h 3260558"/>
                <a:gd name="connsiteX60" fmla="*/ 1191126 w 3164305"/>
                <a:gd name="connsiteY60" fmla="*/ 60158 h 3260558"/>
                <a:gd name="connsiteX61" fmla="*/ 1383631 w 3164305"/>
                <a:gd name="connsiteY61" fmla="*/ 96252 h 3260558"/>
                <a:gd name="connsiteX62" fmla="*/ 1467852 w 3164305"/>
                <a:gd name="connsiteY62" fmla="*/ 252663 h 3260558"/>
                <a:gd name="connsiteX63" fmla="*/ 1636295 w 3164305"/>
                <a:gd name="connsiteY63" fmla="*/ 252663 h 3260558"/>
                <a:gd name="connsiteX64" fmla="*/ 2081463 w 3164305"/>
                <a:gd name="connsiteY64" fmla="*/ 0 h 326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164305" h="3260558">
                  <a:moveTo>
                    <a:pt x="2081463" y="0"/>
                  </a:moveTo>
                  <a:lnTo>
                    <a:pt x="2358189" y="529389"/>
                  </a:lnTo>
                  <a:lnTo>
                    <a:pt x="2261937" y="589547"/>
                  </a:lnTo>
                  <a:lnTo>
                    <a:pt x="2201779" y="649705"/>
                  </a:lnTo>
                  <a:lnTo>
                    <a:pt x="2165684" y="782052"/>
                  </a:lnTo>
                  <a:lnTo>
                    <a:pt x="2177716" y="938463"/>
                  </a:lnTo>
                  <a:lnTo>
                    <a:pt x="2225842" y="1034715"/>
                  </a:lnTo>
                  <a:lnTo>
                    <a:pt x="2322095" y="1191126"/>
                  </a:lnTo>
                  <a:lnTo>
                    <a:pt x="2490537" y="1251284"/>
                  </a:lnTo>
                  <a:lnTo>
                    <a:pt x="2646947" y="1227221"/>
                  </a:lnTo>
                  <a:lnTo>
                    <a:pt x="2767263" y="1082842"/>
                  </a:lnTo>
                  <a:lnTo>
                    <a:pt x="2803358" y="1010652"/>
                  </a:lnTo>
                  <a:lnTo>
                    <a:pt x="2923674" y="1022684"/>
                  </a:lnTo>
                  <a:lnTo>
                    <a:pt x="3092116" y="1203158"/>
                  </a:lnTo>
                  <a:lnTo>
                    <a:pt x="3080084" y="1383631"/>
                  </a:lnTo>
                  <a:lnTo>
                    <a:pt x="3031958" y="1479884"/>
                  </a:lnTo>
                  <a:lnTo>
                    <a:pt x="2899610" y="1528010"/>
                  </a:lnTo>
                  <a:lnTo>
                    <a:pt x="2875547" y="1600200"/>
                  </a:lnTo>
                  <a:lnTo>
                    <a:pt x="3152274" y="2153652"/>
                  </a:lnTo>
                  <a:lnTo>
                    <a:pt x="3164305" y="2201779"/>
                  </a:lnTo>
                  <a:lnTo>
                    <a:pt x="2671010" y="2442410"/>
                  </a:lnTo>
                  <a:lnTo>
                    <a:pt x="2586789" y="2298031"/>
                  </a:lnTo>
                  <a:lnTo>
                    <a:pt x="2394284" y="2249905"/>
                  </a:lnTo>
                  <a:lnTo>
                    <a:pt x="2273968" y="2261937"/>
                  </a:lnTo>
                  <a:lnTo>
                    <a:pt x="2153652" y="2322094"/>
                  </a:lnTo>
                  <a:lnTo>
                    <a:pt x="2069431" y="2418347"/>
                  </a:lnTo>
                  <a:lnTo>
                    <a:pt x="1985210" y="2538663"/>
                  </a:lnTo>
                  <a:lnTo>
                    <a:pt x="1985210" y="2671010"/>
                  </a:lnTo>
                  <a:lnTo>
                    <a:pt x="2069431" y="2815389"/>
                  </a:lnTo>
                  <a:lnTo>
                    <a:pt x="2213810" y="2899610"/>
                  </a:lnTo>
                  <a:lnTo>
                    <a:pt x="2201779" y="3056021"/>
                  </a:lnTo>
                  <a:lnTo>
                    <a:pt x="1985210" y="3200400"/>
                  </a:lnTo>
                  <a:lnTo>
                    <a:pt x="1792705" y="3188368"/>
                  </a:lnTo>
                  <a:lnTo>
                    <a:pt x="1720516" y="3043989"/>
                  </a:lnTo>
                  <a:lnTo>
                    <a:pt x="1648326" y="2971800"/>
                  </a:lnTo>
                  <a:lnTo>
                    <a:pt x="1058779" y="3260558"/>
                  </a:lnTo>
                  <a:lnTo>
                    <a:pt x="806116" y="2743200"/>
                  </a:lnTo>
                  <a:lnTo>
                    <a:pt x="878305" y="2695073"/>
                  </a:lnTo>
                  <a:lnTo>
                    <a:pt x="1010652" y="2514600"/>
                  </a:lnTo>
                  <a:lnTo>
                    <a:pt x="974558" y="2286000"/>
                  </a:lnTo>
                  <a:lnTo>
                    <a:pt x="842210" y="2105526"/>
                  </a:lnTo>
                  <a:lnTo>
                    <a:pt x="649705" y="2033337"/>
                  </a:lnTo>
                  <a:lnTo>
                    <a:pt x="457200" y="2105526"/>
                  </a:lnTo>
                  <a:lnTo>
                    <a:pt x="397042" y="2249905"/>
                  </a:lnTo>
                  <a:lnTo>
                    <a:pt x="276726" y="2286000"/>
                  </a:lnTo>
                  <a:lnTo>
                    <a:pt x="156410" y="2177715"/>
                  </a:lnTo>
                  <a:lnTo>
                    <a:pt x="84221" y="2093494"/>
                  </a:lnTo>
                  <a:lnTo>
                    <a:pt x="84221" y="1876926"/>
                  </a:lnTo>
                  <a:lnTo>
                    <a:pt x="288758" y="1720515"/>
                  </a:lnTo>
                  <a:lnTo>
                    <a:pt x="264695" y="1624263"/>
                  </a:lnTo>
                  <a:lnTo>
                    <a:pt x="0" y="1058779"/>
                  </a:lnTo>
                  <a:lnTo>
                    <a:pt x="541421" y="806115"/>
                  </a:lnTo>
                  <a:lnTo>
                    <a:pt x="661737" y="1010652"/>
                  </a:lnTo>
                  <a:lnTo>
                    <a:pt x="914400" y="1022684"/>
                  </a:lnTo>
                  <a:lnTo>
                    <a:pt x="1106905" y="914400"/>
                  </a:lnTo>
                  <a:lnTo>
                    <a:pt x="1191126" y="757989"/>
                  </a:lnTo>
                  <a:lnTo>
                    <a:pt x="1203158" y="529389"/>
                  </a:lnTo>
                  <a:lnTo>
                    <a:pt x="1022684" y="360947"/>
                  </a:lnTo>
                  <a:lnTo>
                    <a:pt x="986589" y="288758"/>
                  </a:lnTo>
                  <a:lnTo>
                    <a:pt x="1094874" y="108284"/>
                  </a:lnTo>
                  <a:lnTo>
                    <a:pt x="1191126" y="60158"/>
                  </a:lnTo>
                  <a:lnTo>
                    <a:pt x="1383631" y="96252"/>
                  </a:lnTo>
                  <a:lnTo>
                    <a:pt x="1467852" y="252663"/>
                  </a:lnTo>
                  <a:lnTo>
                    <a:pt x="1636295" y="252663"/>
                  </a:lnTo>
                  <a:lnTo>
                    <a:pt x="2081463" y="0"/>
                  </a:lnTo>
                  <a:close/>
                </a:path>
              </a:pathLst>
            </a:custGeom>
            <a:solidFill>
              <a:srgbClr val="FCEDCE"/>
            </a:solidFill>
            <a:ln w="5715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rot="20049099">
              <a:off x="2584348" y="3401452"/>
              <a:ext cx="593392" cy="339361"/>
            </a:xfrm>
            <a:prstGeom prst="rect">
              <a:avLst/>
            </a:prstGeom>
            <a:solidFill>
              <a:srgbClr val="FCEDCE"/>
            </a:solidFill>
          </p:spPr>
          <p:txBody>
            <a:bodyPr wrap="square" rtlCol="0">
              <a:spAutoFit/>
            </a:bodyPr>
            <a:lstStyle/>
            <a:p>
              <a:pPr algn="ctr"/>
              <a:r>
                <a:rPr lang="en-US" sz="700" b="1" dirty="0"/>
                <a:t>Problem-Solving</a:t>
              </a:r>
            </a:p>
          </p:txBody>
        </p:sp>
      </p:grpSp>
    </p:spTree>
    <p:extLst>
      <p:ext uri="{BB962C8B-B14F-4D97-AF65-F5344CB8AC3E}">
        <p14:creationId xmlns:p14="http://schemas.microsoft.com/office/powerpoint/2010/main" val="110153195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2964657"/>
            <a:ext cx="7658100" cy="689372"/>
          </a:xfrm>
        </p:spPr>
        <p:txBody>
          <a:bodyPr>
            <a:normAutofit fontScale="90000"/>
          </a:bodyPr>
          <a:lstStyle/>
          <a:p>
            <a:r>
              <a:rPr lang="en-US" dirty="0"/>
              <a:t>Tiered Fidelity Inventory (TFI): </a:t>
            </a:r>
            <a:br>
              <a:rPr lang="en-US" dirty="0"/>
            </a:br>
            <a:r>
              <a:rPr lang="en-US" dirty="0"/>
              <a:t>Tier II Individual Items Slide Deck</a:t>
            </a:r>
          </a:p>
        </p:txBody>
      </p:sp>
      <p:cxnSp>
        <p:nvCxnSpPr>
          <p:cNvPr id="5" name="Straight Arrow Connector 4"/>
          <p:cNvCxnSpPr/>
          <p:nvPr/>
        </p:nvCxnSpPr>
        <p:spPr>
          <a:xfrm flipV="1">
            <a:off x="6831272" y="4807199"/>
            <a:ext cx="675564" cy="144380"/>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747719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TFI Tier II Items</a:t>
            </a:r>
          </a:p>
        </p:txBody>
      </p:sp>
      <p:sp>
        <p:nvSpPr>
          <p:cNvPr id="3" name="Content Placeholder 2"/>
          <p:cNvSpPr>
            <a:spLocks noGrp="1"/>
          </p:cNvSpPr>
          <p:nvPr>
            <p:ph idx="1"/>
          </p:nvPr>
        </p:nvSpPr>
        <p:spPr>
          <a:xfrm>
            <a:off x="385763" y="1893557"/>
            <a:ext cx="4361572" cy="4010649"/>
          </a:xfrm>
        </p:spPr>
        <p:txBody>
          <a:bodyPr>
            <a:normAutofit fontScale="92500" lnSpcReduction="20000"/>
          </a:bodyPr>
          <a:lstStyle/>
          <a:p>
            <a:r>
              <a:rPr lang="en-US" dirty="0"/>
              <a:t>Subscale: Teams</a:t>
            </a:r>
          </a:p>
          <a:p>
            <a:pPr lvl="1">
              <a:spcAft>
                <a:spcPts val="450"/>
              </a:spcAft>
            </a:pPr>
            <a:r>
              <a:rPr lang="en-US" dirty="0">
                <a:hlinkClick r:id="rId5" action="ppaction://hlinksldjump"/>
              </a:rPr>
              <a:t>Item 2.1: Team Composition</a:t>
            </a:r>
            <a:endParaRPr lang="en-US" dirty="0"/>
          </a:p>
          <a:p>
            <a:pPr lvl="1">
              <a:spcAft>
                <a:spcPts val="450"/>
              </a:spcAft>
            </a:pPr>
            <a:r>
              <a:rPr lang="en-US" dirty="0">
                <a:hlinkClick r:id="rId6" action="ppaction://hlinksldjump"/>
              </a:rPr>
              <a:t>Item 2.2: Team Operating Procedures</a:t>
            </a:r>
            <a:endParaRPr lang="en-US" dirty="0"/>
          </a:p>
          <a:p>
            <a:pPr lvl="1">
              <a:spcAft>
                <a:spcPts val="450"/>
              </a:spcAft>
            </a:pPr>
            <a:r>
              <a:rPr lang="en-US" dirty="0">
                <a:hlinkClick r:id="rId7" action="ppaction://hlinksldjump"/>
              </a:rPr>
              <a:t>Item 2.3: Screening</a:t>
            </a:r>
            <a:endParaRPr lang="en-US" dirty="0"/>
          </a:p>
          <a:p>
            <a:pPr lvl="1">
              <a:spcAft>
                <a:spcPts val="900"/>
              </a:spcAft>
            </a:pPr>
            <a:r>
              <a:rPr lang="en-US" dirty="0">
                <a:hlinkClick r:id="rId8" action="ppaction://hlinksldjump"/>
              </a:rPr>
              <a:t>Item 2.4: Request for Assistance</a:t>
            </a:r>
            <a:endParaRPr lang="en-US" dirty="0"/>
          </a:p>
          <a:p>
            <a:r>
              <a:rPr lang="en-US" dirty="0"/>
              <a:t>Subscale: Interventions</a:t>
            </a:r>
          </a:p>
          <a:p>
            <a:pPr lvl="1">
              <a:spcAft>
                <a:spcPts val="450"/>
              </a:spcAft>
            </a:pPr>
            <a:r>
              <a:rPr lang="en-US" dirty="0">
                <a:hlinkClick r:id="rId9" action="ppaction://hlinksldjump"/>
              </a:rPr>
              <a:t>Item 2.5: Options for Tier II Interventions</a:t>
            </a:r>
            <a:endParaRPr lang="en-US" dirty="0">
              <a:hlinkClick r:id="rId10" action="ppaction://hlinksldjump"/>
            </a:endParaRPr>
          </a:p>
          <a:p>
            <a:pPr lvl="1">
              <a:spcAft>
                <a:spcPts val="450"/>
              </a:spcAft>
            </a:pPr>
            <a:r>
              <a:rPr lang="en-US" dirty="0">
                <a:hlinkClick r:id="rId10" action="ppaction://hlinksldjump"/>
              </a:rPr>
              <a:t>Item 2.6: Tier II Critical Features</a:t>
            </a:r>
            <a:endParaRPr lang="en-US" dirty="0"/>
          </a:p>
          <a:p>
            <a:pPr lvl="1">
              <a:spcAft>
                <a:spcPts val="450"/>
              </a:spcAft>
            </a:pPr>
            <a:r>
              <a:rPr lang="en-US" dirty="0">
                <a:hlinkClick r:id="rId11" action="ppaction://hlinksldjump"/>
              </a:rPr>
              <a:t>Item 2.7: Practices Matched to Student Need</a:t>
            </a:r>
            <a:endParaRPr lang="en-US" dirty="0"/>
          </a:p>
          <a:p>
            <a:pPr lvl="1">
              <a:spcAft>
                <a:spcPts val="450"/>
              </a:spcAft>
            </a:pPr>
            <a:r>
              <a:rPr lang="en-US" dirty="0">
                <a:hlinkClick r:id="rId12" action="ppaction://hlinksldjump"/>
              </a:rPr>
              <a:t>Item 2.8: Access to Tier I Supports</a:t>
            </a:r>
            <a:endParaRPr lang="en-US" dirty="0"/>
          </a:p>
          <a:p>
            <a:pPr lvl="1"/>
            <a:r>
              <a:rPr lang="en-US" dirty="0">
                <a:hlinkClick r:id="rId13" action="ppaction://hlinksldjump"/>
              </a:rPr>
              <a:t>Item 2.9: Professional Development</a:t>
            </a:r>
            <a:endParaRPr lang="en-US" dirty="0"/>
          </a:p>
          <a:p>
            <a:endParaRPr lang="en-US" dirty="0"/>
          </a:p>
        </p:txBody>
      </p:sp>
      <p:sp>
        <p:nvSpPr>
          <p:cNvPr id="4" name="Content Placeholder 3"/>
          <p:cNvSpPr>
            <a:spLocks noGrp="1"/>
          </p:cNvSpPr>
          <p:nvPr>
            <p:ph idx="10"/>
          </p:nvPr>
        </p:nvSpPr>
        <p:spPr>
          <a:xfrm>
            <a:off x="4809406" y="1893556"/>
            <a:ext cx="4046070" cy="3263504"/>
          </a:xfrm>
        </p:spPr>
        <p:txBody>
          <a:bodyPr>
            <a:normAutofit/>
          </a:bodyPr>
          <a:lstStyle/>
          <a:p>
            <a:r>
              <a:rPr lang="en-US" sz="1950" dirty="0"/>
              <a:t>Subscale: Evaluation</a:t>
            </a:r>
          </a:p>
          <a:p>
            <a:pPr lvl="1">
              <a:spcAft>
                <a:spcPts val="450"/>
              </a:spcAft>
            </a:pPr>
            <a:r>
              <a:rPr lang="en-US" dirty="0">
                <a:hlinkClick r:id="rId14" action="ppaction://hlinksldjump"/>
              </a:rPr>
              <a:t>Item 2.10: Level of Use</a:t>
            </a:r>
            <a:endParaRPr lang="en-US" dirty="0"/>
          </a:p>
          <a:p>
            <a:pPr lvl="1">
              <a:spcAft>
                <a:spcPts val="450"/>
              </a:spcAft>
            </a:pPr>
            <a:r>
              <a:rPr lang="en-US" dirty="0">
                <a:hlinkClick r:id="rId15" action="ppaction://hlinksldjump"/>
              </a:rPr>
              <a:t>Item 2.11: Student Performance Data</a:t>
            </a:r>
            <a:endParaRPr lang="en-US" dirty="0"/>
          </a:p>
          <a:p>
            <a:pPr lvl="1">
              <a:spcAft>
                <a:spcPts val="450"/>
              </a:spcAft>
            </a:pPr>
            <a:r>
              <a:rPr lang="en-US" dirty="0">
                <a:hlinkClick r:id="rId16" action="ppaction://hlinksldjump"/>
              </a:rPr>
              <a:t>Item 2.12: Fidelity Data</a:t>
            </a:r>
            <a:endParaRPr lang="en-US" dirty="0"/>
          </a:p>
          <a:p>
            <a:pPr lvl="1"/>
            <a:r>
              <a:rPr lang="en-US" dirty="0">
                <a:hlinkClick r:id="rId17" action="ppaction://hlinksldjump"/>
              </a:rPr>
              <a:t>Item 2.13: Annual Evaluation</a:t>
            </a:r>
            <a:endParaRPr lang="en-US" dirty="0"/>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7884995" y="5123260"/>
            <a:ext cx="457200" cy="457200"/>
          </a:xfrm>
          <a:prstGeom prst="rect">
            <a:avLst/>
          </a:prstGeom>
        </p:spPr>
      </p:pic>
    </p:spTree>
    <p:extLst>
      <p:ext uri="{BB962C8B-B14F-4D97-AF65-F5344CB8AC3E}">
        <p14:creationId xmlns:p14="http://schemas.microsoft.com/office/powerpoint/2010/main" val="35959490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5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TFI Item: 2.1 Team Composition</a:t>
            </a:r>
          </a:p>
        </p:txBody>
      </p:sp>
      <p:graphicFrame>
        <p:nvGraphicFramePr>
          <p:cNvPr id="4" name="Content Placeholder 3"/>
          <p:cNvGraphicFramePr>
            <a:graphicFrameLocks noGrp="1"/>
          </p:cNvGraphicFramePr>
          <p:nvPr>
            <p:ph idx="1"/>
            <p:extLst/>
          </p:nvPr>
        </p:nvGraphicFramePr>
        <p:xfrm>
          <a:off x="397068" y="1677672"/>
          <a:ext cx="8349864" cy="4145280"/>
        </p:xfrm>
        <a:graphic>
          <a:graphicData uri="http://schemas.openxmlformats.org/drawingml/2006/table">
            <a:tbl>
              <a:tblPr firstRow="1" bandRow="1">
                <a:tableStyleId>{5C22544A-7EE6-4342-B048-85BDC9FD1C3A}</a:tableStyleId>
              </a:tblPr>
              <a:tblGrid>
                <a:gridCol w="2783288">
                  <a:extLst>
                    <a:ext uri="{9D8B030D-6E8A-4147-A177-3AD203B41FA5}">
                      <a16:colId xmlns:a16="http://schemas.microsoft.com/office/drawing/2014/main" val="3936969952"/>
                    </a:ext>
                  </a:extLst>
                </a:gridCol>
                <a:gridCol w="2783288">
                  <a:extLst>
                    <a:ext uri="{9D8B030D-6E8A-4147-A177-3AD203B41FA5}">
                      <a16:colId xmlns:a16="http://schemas.microsoft.com/office/drawing/2014/main" val="1965473558"/>
                    </a:ext>
                  </a:extLst>
                </a:gridCol>
                <a:gridCol w="2783288">
                  <a:extLst>
                    <a:ext uri="{9D8B030D-6E8A-4147-A177-3AD203B41FA5}">
                      <a16:colId xmlns:a16="http://schemas.microsoft.com/office/drawing/2014/main" val="1320994650"/>
                    </a:ext>
                  </a:extLst>
                </a:gridCol>
              </a:tblGrid>
              <a:tr h="342900">
                <a:tc>
                  <a:txBody>
                    <a:bodyPr/>
                    <a:lstStyle/>
                    <a:p>
                      <a:r>
                        <a:rPr lang="en-US" sz="1800" dirty="0"/>
                        <a:t>Feature</a:t>
                      </a:r>
                    </a:p>
                  </a:txBody>
                  <a:tcPr marL="68580" marR="68580" marT="34290" marB="34290" anchor="ctr"/>
                </a:tc>
                <a:tc>
                  <a:txBody>
                    <a:bodyPr/>
                    <a:lstStyle/>
                    <a:p>
                      <a:r>
                        <a:rPr lang="en-US" sz="1800" dirty="0"/>
                        <a:t>Possible Data Sources</a:t>
                      </a:r>
                    </a:p>
                  </a:txBody>
                  <a:tcPr marL="68580" marR="68580" marT="34290" marB="34290" anchor="ctr"/>
                </a:tc>
                <a:tc>
                  <a:txBody>
                    <a:bodyPr/>
                    <a:lstStyle/>
                    <a:p>
                      <a:r>
                        <a:rPr lang="en-US" sz="1800" dirty="0"/>
                        <a:t>Scoring Criteria</a:t>
                      </a:r>
                    </a:p>
                  </a:txBody>
                  <a:tcPr marL="68580" marR="68580" marT="34290" marB="34290" anchor="ctr"/>
                </a:tc>
                <a:extLst>
                  <a:ext uri="{0D108BD9-81ED-4DB2-BD59-A6C34878D82A}">
                    <a16:rowId xmlns:a16="http://schemas.microsoft.com/office/drawing/2014/main" val="2594366273"/>
                  </a:ext>
                </a:extLst>
              </a:tr>
              <a:tr h="3733153">
                <a:tc>
                  <a:txBody>
                    <a:bodyPr/>
                    <a:lstStyle/>
                    <a:p>
                      <a:pPr marL="0" indent="0">
                        <a:spcAft>
                          <a:spcPts val="600"/>
                        </a:spcAft>
                        <a:buFont typeface="Wingdings" panose="05000000000000000000" pitchFamily="2" charset="2"/>
                        <a:buNone/>
                      </a:pPr>
                      <a:r>
                        <a:rPr lang="en-US" sz="2100" b="1" dirty="0"/>
                        <a:t>Team Composition:</a:t>
                      </a:r>
                    </a:p>
                    <a:p>
                      <a:pPr marL="0" indent="0">
                        <a:buFont typeface="Wingdings" panose="05000000000000000000" pitchFamily="2" charset="2"/>
                        <a:buNone/>
                      </a:pPr>
                      <a:r>
                        <a:rPr lang="en-US" sz="1800" dirty="0"/>
                        <a:t>Tier II (or combined Tier II/III ) team includes a Tier II systems coordinator and individuals able to provide (1) applied behavioral expertise, (2) administrative authority, (3) knowledge of students, and (4) knowledge about operation of school across grade levels and programs.</a:t>
                      </a:r>
                    </a:p>
                  </a:txBody>
                  <a:tcPr marL="68580" marR="68580" marT="34290" marB="34290"/>
                </a:tc>
                <a:tc>
                  <a:txBody>
                    <a:bodyPr/>
                    <a:lstStyle/>
                    <a:p>
                      <a:pPr marL="342900" indent="-342900">
                        <a:spcAft>
                          <a:spcPts val="1200"/>
                        </a:spcAft>
                        <a:buFont typeface="Wingdings" panose="05000000000000000000" pitchFamily="2" charset="2"/>
                        <a:buChar char="§"/>
                      </a:pPr>
                      <a:r>
                        <a:rPr lang="en-US" sz="1800" dirty="0"/>
                        <a:t>School organizational chart</a:t>
                      </a:r>
                    </a:p>
                    <a:p>
                      <a:pPr marL="342900" indent="-342900">
                        <a:buFont typeface="Wingdings" panose="05000000000000000000" pitchFamily="2" charset="2"/>
                        <a:buChar char="§"/>
                      </a:pPr>
                      <a:r>
                        <a:rPr lang="en-US" sz="1800" dirty="0"/>
                        <a:t>Tier II team meeting minutes</a:t>
                      </a:r>
                    </a:p>
                  </a:txBody>
                  <a:tcPr marL="68580" marR="68580" marT="34290" marB="34290"/>
                </a:tc>
                <a:tc>
                  <a:txBody>
                    <a:bodyPr/>
                    <a:lstStyle/>
                    <a:p>
                      <a:pPr marL="342900" indent="-342900">
                        <a:spcAft>
                          <a:spcPts val="1200"/>
                        </a:spcAft>
                        <a:buFont typeface="Arial" panose="020B0604020202020204" pitchFamily="34" charset="0"/>
                        <a:buChar char="•"/>
                      </a:pPr>
                      <a:r>
                        <a:rPr lang="en-US" sz="1500" dirty="0"/>
                        <a:t>0 = Tier II team does not include coordinator or all 4 core areas of Tier II team expertise</a:t>
                      </a:r>
                    </a:p>
                    <a:p>
                      <a:pPr marL="342900" indent="-342900">
                        <a:spcAft>
                          <a:spcPts val="1200"/>
                        </a:spcAft>
                        <a:buFont typeface="Arial" panose="020B0604020202020204" pitchFamily="34" charset="0"/>
                        <a:buChar char="•"/>
                      </a:pPr>
                      <a:r>
                        <a:rPr lang="en-US" sz="1500" dirty="0"/>
                        <a:t>1 = Team identified, but without coordinator and all 4 core areas of Tier II team expertise OR attendance of these members below 80%</a:t>
                      </a:r>
                    </a:p>
                    <a:p>
                      <a:pPr marL="342900" indent="-342900">
                        <a:buFont typeface="Arial" panose="020B0604020202020204" pitchFamily="34" charset="0"/>
                        <a:buChar char="•"/>
                      </a:pPr>
                      <a:r>
                        <a:rPr lang="en-US" sz="1500" dirty="0"/>
                        <a:t>2 = Tier II team is composed of coordinator and individuals with all 4 areas of expertise with attendance of these members at or above 80%</a:t>
                      </a:r>
                    </a:p>
                  </a:txBody>
                  <a:tcPr marL="68580" marR="68580" marT="34290" marB="34290"/>
                </a:tc>
                <a:extLst>
                  <a:ext uri="{0D108BD9-81ED-4DB2-BD59-A6C34878D82A}">
                    <a16:rowId xmlns:a16="http://schemas.microsoft.com/office/drawing/2014/main" val="2087685997"/>
                  </a:ext>
                </a:extLst>
              </a:tr>
            </a:tbl>
          </a:graphicData>
        </a:graphic>
      </p:graphicFrame>
      <p:sp>
        <p:nvSpPr>
          <p:cNvPr id="5" name="Rounded Rectangle 4"/>
          <p:cNvSpPr/>
          <p:nvPr/>
        </p:nvSpPr>
        <p:spPr>
          <a:xfrm>
            <a:off x="2311701" y="2779896"/>
            <a:ext cx="4520598" cy="1871602"/>
          </a:xfrm>
          <a:prstGeom prst="roundRect">
            <a:avLst/>
          </a:prstGeom>
          <a:solidFill>
            <a:schemeClr val="accent4">
              <a:lumMod val="40000"/>
              <a:lumOff val="60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2100" b="1" dirty="0">
                <a:solidFill>
                  <a:prstClr val="black"/>
                </a:solidFill>
                <a:latin typeface="Calibri" panose="020F0502020204030204"/>
              </a:rPr>
              <a:t>Main Idea: </a:t>
            </a:r>
          </a:p>
          <a:p>
            <a:pPr algn="ctr" defTabSz="685800" fontAlgn="auto">
              <a:spcBef>
                <a:spcPts val="0"/>
              </a:spcBef>
              <a:spcAft>
                <a:spcPts val="0"/>
              </a:spcAft>
            </a:pPr>
            <a:r>
              <a:rPr lang="en-US" dirty="0">
                <a:solidFill>
                  <a:prstClr val="black"/>
                </a:solidFill>
                <a:latin typeface="Calibri" panose="020F0502020204030204"/>
              </a:rPr>
              <a:t>Tier II team needs individuals with specific skills and perspectives to implement Tier II supports.</a:t>
            </a:r>
          </a:p>
        </p:txBody>
      </p:sp>
    </p:spTree>
    <p:extLst>
      <p:ext uri="{BB962C8B-B14F-4D97-AF65-F5344CB8AC3E}">
        <p14:creationId xmlns:p14="http://schemas.microsoft.com/office/powerpoint/2010/main" val="273848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Quick Check: Team Composition</a:t>
            </a:r>
            <a:endParaRPr lang="en-US" sz="2475" dirty="0"/>
          </a:p>
        </p:txBody>
      </p:sp>
      <p:sp>
        <p:nvSpPr>
          <p:cNvPr id="3" name="Content Placeholder 2"/>
          <p:cNvSpPr>
            <a:spLocks noGrp="1"/>
          </p:cNvSpPr>
          <p:nvPr>
            <p:ph idx="1"/>
          </p:nvPr>
        </p:nvSpPr>
        <p:spPr>
          <a:xfrm>
            <a:off x="595359" y="2339663"/>
            <a:ext cx="3689747" cy="3263504"/>
          </a:xfrm>
        </p:spPr>
        <p:txBody>
          <a:bodyPr/>
          <a:lstStyle/>
          <a:p>
            <a:r>
              <a:rPr lang="en-US" dirty="0"/>
              <a:t>Team Assessment:</a:t>
            </a:r>
          </a:p>
          <a:p>
            <a:pPr marL="257175" indent="-257175">
              <a:spcAft>
                <a:spcPts val="450"/>
              </a:spcAft>
              <a:buFont typeface="Wingdings" panose="05000000000000000000" pitchFamily="2" charset="2"/>
              <a:buChar char="q"/>
            </a:pPr>
            <a:r>
              <a:rPr lang="en-US" sz="1800" b="0" dirty="0"/>
              <a:t>Coordinator</a:t>
            </a:r>
          </a:p>
          <a:p>
            <a:pPr marL="257175" indent="-257175">
              <a:spcAft>
                <a:spcPts val="450"/>
              </a:spcAft>
              <a:buFont typeface="Wingdings" panose="05000000000000000000" pitchFamily="2" charset="2"/>
              <a:buChar char="q"/>
            </a:pPr>
            <a:r>
              <a:rPr lang="en-US" sz="1800" b="0" dirty="0"/>
              <a:t>Applied behavioral expertise </a:t>
            </a:r>
          </a:p>
          <a:p>
            <a:pPr marL="257175" indent="-257175">
              <a:spcAft>
                <a:spcPts val="450"/>
              </a:spcAft>
              <a:buFont typeface="Wingdings" panose="05000000000000000000" pitchFamily="2" charset="2"/>
              <a:buChar char="q"/>
            </a:pPr>
            <a:r>
              <a:rPr lang="en-US" sz="1800" b="0" dirty="0"/>
              <a:t>Administrative authority </a:t>
            </a:r>
          </a:p>
          <a:p>
            <a:pPr marL="257175" indent="-257175">
              <a:spcAft>
                <a:spcPts val="450"/>
              </a:spcAft>
              <a:buFont typeface="Wingdings" panose="05000000000000000000" pitchFamily="2" charset="2"/>
              <a:buChar char="q"/>
            </a:pPr>
            <a:r>
              <a:rPr lang="en-US" sz="1800" b="0" dirty="0"/>
              <a:t>Knowledge about students </a:t>
            </a:r>
          </a:p>
          <a:p>
            <a:pPr marL="257175" indent="-257175">
              <a:buFont typeface="Wingdings" panose="05000000000000000000" pitchFamily="2" charset="2"/>
              <a:buChar char="q"/>
            </a:pPr>
            <a:r>
              <a:rPr lang="en-US" sz="1800" b="0" dirty="0"/>
              <a:t>Knowledge about school </a:t>
            </a:r>
          </a:p>
          <a:p>
            <a:pPr marL="257175" indent="-257175">
              <a:buFont typeface="Wingdings" panose="05000000000000000000" pitchFamily="2" charset="2"/>
              <a:buChar char="q"/>
            </a:pPr>
            <a:endParaRPr lang="en-US" sz="1800" b="0" dirty="0"/>
          </a:p>
        </p:txBody>
      </p:sp>
      <p:sp>
        <p:nvSpPr>
          <p:cNvPr id="4" name="Content Placeholder 3"/>
          <p:cNvSpPr>
            <a:spLocks noGrp="1"/>
          </p:cNvSpPr>
          <p:nvPr>
            <p:ph idx="10"/>
          </p:nvPr>
        </p:nvSpPr>
        <p:spPr>
          <a:xfrm>
            <a:off x="4393975" y="2339663"/>
            <a:ext cx="4215146" cy="3577863"/>
          </a:xfrm>
        </p:spPr>
        <p:txBody>
          <a:bodyPr>
            <a:normAutofit fontScale="92500" lnSpcReduction="20000"/>
          </a:bodyPr>
          <a:lstStyle/>
          <a:p>
            <a:r>
              <a:rPr lang="en-US" sz="2250" dirty="0"/>
              <a:t>Scoring:</a:t>
            </a:r>
          </a:p>
          <a:p>
            <a:pPr>
              <a:lnSpc>
                <a:spcPct val="120000"/>
              </a:lnSpc>
              <a:spcAft>
                <a:spcPts val="450"/>
              </a:spcAft>
            </a:pPr>
            <a:r>
              <a:rPr lang="en-US" sz="1950" b="0" dirty="0"/>
              <a:t>0= Tier II team does not include coordinator or all four core areas of Tier II team expertise.</a:t>
            </a:r>
          </a:p>
          <a:p>
            <a:pPr>
              <a:lnSpc>
                <a:spcPct val="120000"/>
              </a:lnSpc>
              <a:spcAft>
                <a:spcPts val="450"/>
              </a:spcAft>
            </a:pPr>
            <a:r>
              <a:rPr lang="en-US" sz="1950" b="0" dirty="0"/>
              <a:t>1= Team identified, but without coordinator and all four core areas of Tier II team expertise, OR attendance of these members is below 80%.</a:t>
            </a:r>
          </a:p>
          <a:p>
            <a:r>
              <a:rPr lang="en-US" sz="1950" b="0" dirty="0"/>
              <a:t>2 = Tier II team is composed of coordinator and individuals with all four areas of expertise with attendance of these members at or above 80%.</a:t>
            </a:r>
          </a:p>
        </p:txBody>
      </p:sp>
      <p:sp>
        <p:nvSpPr>
          <p:cNvPr id="5" name="TextBox 4"/>
          <p:cNvSpPr txBox="1"/>
          <p:nvPr/>
        </p:nvSpPr>
        <p:spPr>
          <a:xfrm>
            <a:off x="547726" y="1869850"/>
            <a:ext cx="6576935" cy="738664"/>
          </a:xfrm>
          <a:prstGeom prst="rect">
            <a:avLst/>
          </a:prstGeom>
          <a:noFill/>
        </p:spPr>
        <p:txBody>
          <a:bodyPr wrap="square" rtlCol="0">
            <a:spAutoFit/>
          </a:bodyPr>
          <a:lstStyle/>
          <a:p>
            <a:pPr defTabSz="685800" fontAlgn="auto">
              <a:spcBef>
                <a:spcPts val="0"/>
              </a:spcBef>
              <a:spcAft>
                <a:spcPts val="0"/>
              </a:spcAft>
            </a:pPr>
            <a:r>
              <a:rPr lang="en-US" sz="2100" dirty="0">
                <a:solidFill>
                  <a:prstClr val="black"/>
                </a:solidFill>
                <a:latin typeface="Calibri" panose="020F0502020204030204"/>
                <a:ea typeface="+mn-ea"/>
                <a:cs typeface="+mn-cs"/>
              </a:rPr>
              <a:t>Are all necessary roles/functions represented on the team?</a:t>
            </a:r>
          </a:p>
        </p:txBody>
      </p:sp>
    </p:spTree>
    <p:extLst>
      <p:ext uri="{BB962C8B-B14F-4D97-AF65-F5344CB8AC3E}">
        <p14:creationId xmlns:p14="http://schemas.microsoft.com/office/powerpoint/2010/main" val="742245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2.2 Team Operating Procedures</a:t>
            </a:r>
          </a:p>
        </p:txBody>
      </p:sp>
      <p:graphicFrame>
        <p:nvGraphicFramePr>
          <p:cNvPr id="4" name="Content Placeholder 3"/>
          <p:cNvGraphicFramePr>
            <a:graphicFrameLocks noGrp="1"/>
          </p:cNvGraphicFramePr>
          <p:nvPr>
            <p:ph idx="1"/>
            <p:extLst/>
          </p:nvPr>
        </p:nvGraphicFramePr>
        <p:xfrm>
          <a:off x="357327" y="2076074"/>
          <a:ext cx="8429349" cy="3394739"/>
        </p:xfrm>
        <a:graphic>
          <a:graphicData uri="http://schemas.openxmlformats.org/drawingml/2006/table">
            <a:tbl>
              <a:tblPr firstRow="1" bandRow="1">
                <a:tableStyleId>{5C22544A-7EE6-4342-B048-85BDC9FD1C3A}</a:tableStyleId>
              </a:tblPr>
              <a:tblGrid>
                <a:gridCol w="2809783">
                  <a:extLst>
                    <a:ext uri="{9D8B030D-6E8A-4147-A177-3AD203B41FA5}">
                      <a16:colId xmlns:a16="http://schemas.microsoft.com/office/drawing/2014/main" val="3936969952"/>
                    </a:ext>
                  </a:extLst>
                </a:gridCol>
                <a:gridCol w="2809783">
                  <a:extLst>
                    <a:ext uri="{9D8B030D-6E8A-4147-A177-3AD203B41FA5}">
                      <a16:colId xmlns:a16="http://schemas.microsoft.com/office/drawing/2014/main" val="1965473558"/>
                    </a:ext>
                  </a:extLst>
                </a:gridCol>
                <a:gridCol w="2809783">
                  <a:extLst>
                    <a:ext uri="{9D8B030D-6E8A-4147-A177-3AD203B41FA5}">
                      <a16:colId xmlns:a16="http://schemas.microsoft.com/office/drawing/2014/main" val="1320994650"/>
                    </a:ext>
                  </a:extLst>
                </a:gridCol>
              </a:tblGrid>
              <a:tr h="446676">
                <a:tc>
                  <a:txBody>
                    <a:bodyPr/>
                    <a:lstStyle/>
                    <a:p>
                      <a:r>
                        <a:rPr lang="en-US" sz="1800" dirty="0"/>
                        <a:t>Feature</a:t>
                      </a:r>
                    </a:p>
                  </a:txBody>
                  <a:tcPr marL="68580" marR="68580" marT="34290" marB="34290" anchor="ctr"/>
                </a:tc>
                <a:tc>
                  <a:txBody>
                    <a:bodyPr/>
                    <a:lstStyle/>
                    <a:p>
                      <a:r>
                        <a:rPr lang="en-US" sz="1800" dirty="0"/>
                        <a:t>Possible Data Sources</a:t>
                      </a:r>
                    </a:p>
                  </a:txBody>
                  <a:tcPr marL="68580" marR="68580" marT="34290" marB="34290" anchor="ctr"/>
                </a:tc>
                <a:tc>
                  <a:txBody>
                    <a:bodyPr/>
                    <a:lstStyle/>
                    <a:p>
                      <a:r>
                        <a:rPr lang="en-US" sz="1800" dirty="0"/>
                        <a:t>Scoring Criteria</a:t>
                      </a:r>
                    </a:p>
                  </a:txBody>
                  <a:tcPr marL="68580" marR="68580" marT="34290" marB="34290" anchor="ctr"/>
                </a:tc>
                <a:extLst>
                  <a:ext uri="{0D108BD9-81ED-4DB2-BD59-A6C34878D82A}">
                    <a16:rowId xmlns:a16="http://schemas.microsoft.com/office/drawing/2014/main" val="2594366273"/>
                  </a:ext>
                </a:extLst>
              </a:tr>
              <a:tr h="2948063">
                <a:tc>
                  <a:txBody>
                    <a:bodyPr/>
                    <a:lstStyle/>
                    <a:p>
                      <a:pPr>
                        <a:spcAft>
                          <a:spcPts val="600"/>
                        </a:spcAft>
                      </a:pPr>
                      <a:r>
                        <a:rPr lang="en-US" sz="2100" b="1" dirty="0"/>
                        <a:t>Team Operating Procedures: </a:t>
                      </a:r>
                    </a:p>
                    <a:p>
                      <a:r>
                        <a:rPr lang="en-US" sz="1800" dirty="0"/>
                        <a:t>Tier II team meets at least monthly and has (a) regular meeting format/agenda, (b) minutes, (c) defined meeting roles, and (d) a current action plan.</a:t>
                      </a:r>
                    </a:p>
                  </a:txBody>
                  <a:tcPr marL="68580" marR="68580" marT="34290" marB="34290"/>
                </a:tc>
                <a:tc>
                  <a:txBody>
                    <a:bodyPr/>
                    <a:lstStyle/>
                    <a:p>
                      <a:pPr marL="342900" indent="-342900">
                        <a:spcAft>
                          <a:spcPts val="1200"/>
                        </a:spcAft>
                        <a:buFont typeface="Wingdings" panose="05000000000000000000" pitchFamily="2" charset="2"/>
                        <a:buChar char="§"/>
                      </a:pPr>
                      <a:r>
                        <a:rPr lang="en-US" sz="1800" dirty="0"/>
                        <a:t>Tier II team meeting agendas and minutes</a:t>
                      </a:r>
                    </a:p>
                    <a:p>
                      <a:pPr marL="342900" indent="-342900">
                        <a:spcAft>
                          <a:spcPts val="1200"/>
                        </a:spcAft>
                        <a:buFont typeface="Wingdings" panose="05000000000000000000" pitchFamily="2" charset="2"/>
                        <a:buChar char="§"/>
                      </a:pPr>
                      <a:r>
                        <a:rPr lang="en-US" sz="1800" dirty="0"/>
                        <a:t>Tier II meeting role descriptions</a:t>
                      </a:r>
                    </a:p>
                    <a:p>
                      <a:pPr marL="342900" indent="-342900">
                        <a:spcAft>
                          <a:spcPts val="1200"/>
                        </a:spcAft>
                        <a:buFont typeface="Wingdings" panose="05000000000000000000" pitchFamily="2" charset="2"/>
                        <a:buChar char="§"/>
                      </a:pPr>
                      <a:r>
                        <a:rPr lang="en-US" sz="1800" dirty="0"/>
                        <a:t>Tier II action plan</a:t>
                      </a:r>
                    </a:p>
                  </a:txBody>
                  <a:tcPr marL="68580" marR="68580" marT="34290" marB="34290"/>
                </a:tc>
                <a:tc>
                  <a:txBody>
                    <a:bodyPr/>
                    <a:lstStyle/>
                    <a:p>
                      <a:pPr>
                        <a:spcAft>
                          <a:spcPts val="1200"/>
                        </a:spcAft>
                      </a:pPr>
                      <a:r>
                        <a:rPr lang="en-US" sz="1800" dirty="0"/>
                        <a:t>0 = Description of feature not being implemented.</a:t>
                      </a:r>
                    </a:p>
                    <a:p>
                      <a:pPr>
                        <a:spcAft>
                          <a:spcPts val="1200"/>
                        </a:spcAft>
                      </a:pPr>
                      <a:r>
                        <a:rPr lang="en-US" sz="1800" dirty="0"/>
                        <a:t>1 =</a:t>
                      </a:r>
                      <a:r>
                        <a:rPr lang="en-US" sz="1800" baseline="0" dirty="0"/>
                        <a:t> Description of feature being partially implemented.</a:t>
                      </a:r>
                    </a:p>
                    <a:p>
                      <a:r>
                        <a:rPr lang="en-US" sz="1800" baseline="0" dirty="0"/>
                        <a:t>2 = Description of the feature being fully implemented</a:t>
                      </a:r>
                      <a:endParaRPr lang="en-US" sz="1800" dirty="0"/>
                    </a:p>
                  </a:txBody>
                  <a:tcPr marL="68580" marR="68580" marT="34290" marB="34290"/>
                </a:tc>
                <a:extLst>
                  <a:ext uri="{0D108BD9-81ED-4DB2-BD59-A6C34878D82A}">
                    <a16:rowId xmlns:a16="http://schemas.microsoft.com/office/drawing/2014/main" val="1136611001"/>
                  </a:ext>
                </a:extLst>
              </a:tr>
            </a:tbl>
          </a:graphicData>
        </a:graphic>
      </p:graphicFrame>
      <p:sp>
        <p:nvSpPr>
          <p:cNvPr id="5" name="Rounded Rectangle 4"/>
          <p:cNvSpPr/>
          <p:nvPr/>
        </p:nvSpPr>
        <p:spPr>
          <a:xfrm>
            <a:off x="2311701" y="2886187"/>
            <a:ext cx="4520598" cy="1774511"/>
          </a:xfrm>
          <a:prstGeom prst="roundRect">
            <a:avLst/>
          </a:prstGeom>
          <a:solidFill>
            <a:schemeClr val="accent4">
              <a:lumMod val="40000"/>
              <a:lumOff val="60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2100" b="1" dirty="0">
                <a:solidFill>
                  <a:prstClr val="black"/>
                </a:solidFill>
                <a:latin typeface="Calibri" panose="020F0502020204030204"/>
              </a:rPr>
              <a:t>Main Idea:</a:t>
            </a:r>
          </a:p>
          <a:p>
            <a:pPr algn="ctr" defTabSz="685800" fontAlgn="auto">
              <a:spcBef>
                <a:spcPts val="0"/>
              </a:spcBef>
              <a:spcAft>
                <a:spcPts val="0"/>
              </a:spcAft>
            </a:pPr>
            <a:r>
              <a:rPr lang="en-US" dirty="0">
                <a:solidFill>
                  <a:prstClr val="black"/>
                </a:solidFill>
                <a:latin typeface="Calibri" panose="020F0502020204030204"/>
              </a:rPr>
              <a:t>Tier II teams need meeting foundations in order operate efficiently and to implement effective supports.</a:t>
            </a:r>
          </a:p>
        </p:txBody>
      </p:sp>
    </p:spTree>
    <p:extLst>
      <p:ext uri="{BB962C8B-B14F-4D97-AF65-F5344CB8AC3E}">
        <p14:creationId xmlns:p14="http://schemas.microsoft.com/office/powerpoint/2010/main" val="9787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Quick Check: Team Operating Procedures</a:t>
            </a:r>
          </a:p>
        </p:txBody>
      </p:sp>
      <p:sp>
        <p:nvSpPr>
          <p:cNvPr id="3" name="Content Placeholder 2"/>
          <p:cNvSpPr>
            <a:spLocks noGrp="1"/>
          </p:cNvSpPr>
          <p:nvPr>
            <p:ph idx="1"/>
          </p:nvPr>
        </p:nvSpPr>
        <p:spPr>
          <a:xfrm>
            <a:off x="547727" y="2467425"/>
            <a:ext cx="3820087" cy="3436780"/>
          </a:xfrm>
        </p:spPr>
        <p:txBody>
          <a:bodyPr>
            <a:normAutofit/>
          </a:bodyPr>
          <a:lstStyle/>
          <a:p>
            <a:r>
              <a:rPr lang="en-US" dirty="0"/>
              <a:t>Team Assessment:</a:t>
            </a:r>
          </a:p>
          <a:p>
            <a:pPr marL="257175" indent="-257175">
              <a:spcAft>
                <a:spcPts val="450"/>
              </a:spcAft>
              <a:buFont typeface="Wingdings" panose="05000000000000000000" pitchFamily="2" charset="2"/>
              <a:buChar char="q"/>
            </a:pPr>
            <a:r>
              <a:rPr lang="en-US" sz="1800" b="0" dirty="0"/>
              <a:t>Regular, monthly meetings</a:t>
            </a:r>
          </a:p>
          <a:p>
            <a:pPr marL="257175" indent="-257175">
              <a:spcAft>
                <a:spcPts val="450"/>
              </a:spcAft>
              <a:buFont typeface="Wingdings" panose="05000000000000000000" pitchFamily="2" charset="2"/>
              <a:buChar char="q"/>
            </a:pPr>
            <a:r>
              <a:rPr lang="en-US" sz="1800" b="0" dirty="0"/>
              <a:t>Consistently followed meeting format</a:t>
            </a:r>
          </a:p>
          <a:p>
            <a:pPr marL="257175" indent="-257175">
              <a:spcAft>
                <a:spcPts val="450"/>
              </a:spcAft>
              <a:buFont typeface="Wingdings" panose="05000000000000000000" pitchFamily="2" charset="2"/>
              <a:buChar char="q"/>
            </a:pPr>
            <a:r>
              <a:rPr lang="en-US" sz="1800" b="0" dirty="0"/>
              <a:t>Minutes taken during meeting</a:t>
            </a:r>
          </a:p>
          <a:p>
            <a:pPr marL="257175" indent="-257175">
              <a:spcAft>
                <a:spcPts val="450"/>
              </a:spcAft>
              <a:buFont typeface="Wingdings" panose="05000000000000000000" pitchFamily="2" charset="2"/>
              <a:buChar char="q"/>
            </a:pPr>
            <a:r>
              <a:rPr lang="en-US" sz="1800" b="0" dirty="0"/>
              <a:t>Participant roles are clearly defined</a:t>
            </a:r>
          </a:p>
          <a:p>
            <a:pPr marL="257175" indent="-257175">
              <a:buFont typeface="Wingdings" panose="05000000000000000000" pitchFamily="2" charset="2"/>
              <a:buChar char="q"/>
            </a:pPr>
            <a:r>
              <a:rPr lang="en-US" sz="1800" b="0" dirty="0"/>
              <a:t>Action plan current to the school year</a:t>
            </a:r>
          </a:p>
          <a:p>
            <a:pPr marL="257175" indent="-257175">
              <a:buFont typeface="Wingdings" panose="05000000000000000000" pitchFamily="2" charset="2"/>
              <a:buChar char="q"/>
            </a:pPr>
            <a:endParaRPr lang="en-US" sz="1800" b="0" dirty="0"/>
          </a:p>
        </p:txBody>
      </p:sp>
      <p:sp>
        <p:nvSpPr>
          <p:cNvPr id="4" name="Content Placeholder 3"/>
          <p:cNvSpPr>
            <a:spLocks noGrp="1"/>
          </p:cNvSpPr>
          <p:nvPr>
            <p:ph idx="10"/>
          </p:nvPr>
        </p:nvSpPr>
        <p:spPr>
          <a:xfrm>
            <a:off x="4948050" y="2336263"/>
            <a:ext cx="3687097" cy="3401324"/>
          </a:xfrm>
        </p:spPr>
        <p:txBody>
          <a:bodyPr>
            <a:normAutofit lnSpcReduction="10000"/>
          </a:bodyPr>
          <a:lstStyle/>
          <a:p>
            <a:r>
              <a:rPr lang="en-US" sz="2250" dirty="0"/>
              <a:t>Scoring:</a:t>
            </a:r>
          </a:p>
          <a:p>
            <a:pPr>
              <a:spcAft>
                <a:spcPts val="450"/>
              </a:spcAft>
            </a:pPr>
            <a:r>
              <a:rPr lang="en-US" sz="1950" b="0" dirty="0"/>
              <a:t>0 = Tier II team does not use regular meeting format/agenda, minutes, defined roles, or a current action plan.</a:t>
            </a:r>
          </a:p>
          <a:p>
            <a:pPr>
              <a:spcAft>
                <a:spcPts val="450"/>
              </a:spcAft>
            </a:pPr>
            <a:r>
              <a:rPr lang="en-US" sz="1950" b="0" dirty="0"/>
              <a:t>1 = Tier II team has at least two but not all four features.</a:t>
            </a:r>
          </a:p>
          <a:p>
            <a:r>
              <a:rPr lang="en-US" sz="1950" b="0" dirty="0"/>
              <a:t>2 = Tier II team meets at least monthly and uses regular meeting format/agenda, minutes, defined roles, AND has a current action plan.</a:t>
            </a:r>
          </a:p>
        </p:txBody>
      </p:sp>
      <p:sp>
        <p:nvSpPr>
          <p:cNvPr id="5" name="TextBox 4"/>
          <p:cNvSpPr txBox="1"/>
          <p:nvPr/>
        </p:nvSpPr>
        <p:spPr>
          <a:xfrm>
            <a:off x="467828" y="1866353"/>
            <a:ext cx="7654071" cy="415498"/>
          </a:xfrm>
          <a:prstGeom prst="rect">
            <a:avLst/>
          </a:prstGeom>
          <a:noFill/>
        </p:spPr>
        <p:txBody>
          <a:bodyPr wrap="square" rtlCol="0">
            <a:spAutoFit/>
          </a:bodyPr>
          <a:lstStyle/>
          <a:p>
            <a:pPr defTabSz="685800" fontAlgn="auto">
              <a:spcBef>
                <a:spcPts val="0"/>
              </a:spcBef>
              <a:spcAft>
                <a:spcPts val="0"/>
              </a:spcAft>
            </a:pPr>
            <a:r>
              <a:rPr lang="en-US" sz="2100" dirty="0">
                <a:solidFill>
                  <a:prstClr val="black"/>
                </a:solidFill>
                <a:latin typeface="Calibri" panose="020F0502020204030204"/>
                <a:ea typeface="+mn-ea"/>
                <a:cs typeface="+mn-cs"/>
              </a:rPr>
              <a:t>What meeting procedures are currently in place at the Tier II level?:</a:t>
            </a:r>
          </a:p>
        </p:txBody>
      </p:sp>
    </p:spTree>
    <p:extLst>
      <p:ext uri="{BB962C8B-B14F-4D97-AF65-F5344CB8AC3E}">
        <p14:creationId xmlns:p14="http://schemas.microsoft.com/office/powerpoint/2010/main" val="3297034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2.3 Screening</a:t>
            </a:r>
          </a:p>
        </p:txBody>
      </p:sp>
      <p:graphicFrame>
        <p:nvGraphicFramePr>
          <p:cNvPr id="4" name="Content Placeholder 3"/>
          <p:cNvGraphicFramePr>
            <a:graphicFrameLocks noGrp="1"/>
          </p:cNvGraphicFramePr>
          <p:nvPr>
            <p:ph idx="1"/>
            <p:extLst/>
          </p:nvPr>
        </p:nvGraphicFramePr>
        <p:xfrm>
          <a:off x="610353" y="1976756"/>
          <a:ext cx="7923297" cy="3711930"/>
        </p:xfrm>
        <a:graphic>
          <a:graphicData uri="http://schemas.openxmlformats.org/drawingml/2006/table">
            <a:tbl>
              <a:tblPr firstRow="1" bandRow="1">
                <a:tableStyleId>{5C22544A-7EE6-4342-B048-85BDC9FD1C3A}</a:tableStyleId>
              </a:tblPr>
              <a:tblGrid>
                <a:gridCol w="2641099">
                  <a:extLst>
                    <a:ext uri="{9D8B030D-6E8A-4147-A177-3AD203B41FA5}">
                      <a16:colId xmlns:a16="http://schemas.microsoft.com/office/drawing/2014/main" val="3936969952"/>
                    </a:ext>
                  </a:extLst>
                </a:gridCol>
                <a:gridCol w="2641099">
                  <a:extLst>
                    <a:ext uri="{9D8B030D-6E8A-4147-A177-3AD203B41FA5}">
                      <a16:colId xmlns:a16="http://schemas.microsoft.com/office/drawing/2014/main" val="1965473558"/>
                    </a:ext>
                  </a:extLst>
                </a:gridCol>
                <a:gridCol w="2641099">
                  <a:extLst>
                    <a:ext uri="{9D8B030D-6E8A-4147-A177-3AD203B41FA5}">
                      <a16:colId xmlns:a16="http://schemas.microsoft.com/office/drawing/2014/main" val="1320994650"/>
                    </a:ext>
                  </a:extLst>
                </a:gridCol>
              </a:tblGrid>
              <a:tr h="366750">
                <a:tc>
                  <a:txBody>
                    <a:bodyPr/>
                    <a:lstStyle/>
                    <a:p>
                      <a:r>
                        <a:rPr lang="en-US" sz="1800" dirty="0"/>
                        <a:t>Feature</a:t>
                      </a:r>
                    </a:p>
                  </a:txBody>
                  <a:tcPr marL="68580" marR="68580" marT="34290" marB="34290"/>
                </a:tc>
                <a:tc>
                  <a:txBody>
                    <a:bodyPr/>
                    <a:lstStyle/>
                    <a:p>
                      <a:r>
                        <a:rPr lang="en-US" sz="1800" dirty="0"/>
                        <a:t>Possible Data Sources</a:t>
                      </a:r>
                    </a:p>
                  </a:txBody>
                  <a:tcPr marL="68580" marR="68580" marT="34290" marB="34290"/>
                </a:tc>
                <a:tc>
                  <a:txBody>
                    <a:bodyPr/>
                    <a:lstStyle/>
                    <a:p>
                      <a:r>
                        <a:rPr lang="en-US" sz="1800" dirty="0"/>
                        <a:t>Scoring Criteria</a:t>
                      </a:r>
                    </a:p>
                  </a:txBody>
                  <a:tcPr marL="68580" marR="68580" marT="34290" marB="34290"/>
                </a:tc>
                <a:extLst>
                  <a:ext uri="{0D108BD9-81ED-4DB2-BD59-A6C34878D82A}">
                    <a16:rowId xmlns:a16="http://schemas.microsoft.com/office/drawing/2014/main" val="2594366273"/>
                  </a:ext>
                </a:extLst>
              </a:tr>
              <a:tr h="3300750">
                <a:tc>
                  <a:txBody>
                    <a:bodyPr/>
                    <a:lstStyle/>
                    <a:p>
                      <a:pPr>
                        <a:spcAft>
                          <a:spcPts val="600"/>
                        </a:spcAft>
                      </a:pPr>
                      <a:r>
                        <a:rPr lang="en-US" sz="2100" b="1" dirty="0"/>
                        <a:t>Screening: </a:t>
                      </a:r>
                    </a:p>
                    <a:p>
                      <a:pPr>
                        <a:spcAft>
                          <a:spcPts val="600"/>
                        </a:spcAft>
                      </a:pPr>
                      <a:r>
                        <a:rPr lang="en-US" sz="1800" dirty="0"/>
                        <a:t>Tier II team uses decision rules and multiple sources of data (e.g., ODRs, academic progress, screening tools, attendance, teacher/family/student nominations) to identify students who require    Tier II supports. </a:t>
                      </a:r>
                    </a:p>
                  </a:txBody>
                  <a:tcPr marL="68580" marR="68580" marT="34290" marB="34290"/>
                </a:tc>
                <a:tc>
                  <a:txBody>
                    <a:bodyPr/>
                    <a:lstStyle/>
                    <a:p>
                      <a:pPr marL="342900" indent="-342900">
                        <a:spcAft>
                          <a:spcPts val="1200"/>
                        </a:spcAft>
                        <a:buFont typeface="Wingdings" panose="05000000000000000000" pitchFamily="2" charset="2"/>
                        <a:buChar char="§"/>
                      </a:pPr>
                      <a:r>
                        <a:rPr lang="en-US" sz="1800" dirty="0"/>
                        <a:t>Multiple data sources used (ODRs, Time out of instruction, Attendance, Academic performance)</a:t>
                      </a:r>
                    </a:p>
                    <a:p>
                      <a:pPr marL="342900" indent="-342900">
                        <a:spcAft>
                          <a:spcPts val="1200"/>
                        </a:spcAft>
                        <a:buFont typeface="Wingdings" panose="05000000000000000000" pitchFamily="2" charset="2"/>
                        <a:buChar char="§"/>
                      </a:pPr>
                      <a:r>
                        <a:rPr lang="en-US" sz="1800" dirty="0"/>
                        <a:t>Team decision rubric</a:t>
                      </a:r>
                    </a:p>
                    <a:p>
                      <a:pPr marL="342900" indent="-342900">
                        <a:spcAft>
                          <a:spcPts val="1200"/>
                        </a:spcAft>
                        <a:buFont typeface="Wingdings" panose="05000000000000000000" pitchFamily="2" charset="2"/>
                        <a:buChar char="§"/>
                      </a:pPr>
                      <a:r>
                        <a:rPr lang="en-US" sz="1800" dirty="0"/>
                        <a:t>Team meeting minutes</a:t>
                      </a:r>
                    </a:p>
                    <a:p>
                      <a:pPr marL="342900" indent="-342900">
                        <a:buFont typeface="Wingdings" panose="05000000000000000000" pitchFamily="2" charset="2"/>
                        <a:buChar char="§"/>
                      </a:pPr>
                      <a:r>
                        <a:rPr lang="en-US" sz="1800" dirty="0"/>
                        <a:t>School policy</a:t>
                      </a:r>
                    </a:p>
                  </a:txBody>
                  <a:tcPr marL="68580" marR="68580" marT="34290" marB="34290"/>
                </a:tc>
                <a:tc>
                  <a:txBody>
                    <a:bodyPr/>
                    <a:lstStyle/>
                    <a:p>
                      <a:pPr>
                        <a:spcAft>
                          <a:spcPts val="1200"/>
                        </a:spcAft>
                      </a:pPr>
                      <a:r>
                        <a:rPr lang="en-US" sz="1500" dirty="0"/>
                        <a:t>0 = No specific rules for identifying students who qualify for Tier II supports.</a:t>
                      </a:r>
                    </a:p>
                    <a:p>
                      <a:pPr>
                        <a:spcAft>
                          <a:spcPts val="1200"/>
                        </a:spcAft>
                      </a:pPr>
                      <a:r>
                        <a:rPr lang="en-US" sz="1500" dirty="0"/>
                        <a:t>1 =</a:t>
                      </a:r>
                      <a:r>
                        <a:rPr lang="en-US" sz="1500" baseline="0" dirty="0"/>
                        <a:t> Data decision rules established but not consistently followed or are gathered from only one data source.</a:t>
                      </a:r>
                    </a:p>
                    <a:p>
                      <a:r>
                        <a:rPr lang="en-US" sz="1500" baseline="0" dirty="0"/>
                        <a:t>2 = Written policy exists that (a) uses multiple data sources for identifying students, and (b) ensures that families are notified when a student enters Tier II supports.</a:t>
                      </a:r>
                      <a:endParaRPr lang="en-US" sz="1500" dirty="0"/>
                    </a:p>
                  </a:txBody>
                  <a:tcPr marL="68580" marR="68580" marT="34290" marB="34290"/>
                </a:tc>
                <a:extLst>
                  <a:ext uri="{0D108BD9-81ED-4DB2-BD59-A6C34878D82A}">
                    <a16:rowId xmlns:a16="http://schemas.microsoft.com/office/drawing/2014/main" val="1136611001"/>
                  </a:ext>
                </a:extLst>
              </a:tr>
            </a:tbl>
          </a:graphicData>
        </a:graphic>
      </p:graphicFrame>
      <p:sp>
        <p:nvSpPr>
          <p:cNvPr id="5" name="Rounded Rectangle 4"/>
          <p:cNvSpPr/>
          <p:nvPr/>
        </p:nvSpPr>
        <p:spPr>
          <a:xfrm>
            <a:off x="2311701" y="2859347"/>
            <a:ext cx="4520598" cy="1902318"/>
          </a:xfrm>
          <a:prstGeom prst="roundRect">
            <a:avLst/>
          </a:prstGeom>
          <a:solidFill>
            <a:schemeClr val="accent4">
              <a:lumMod val="40000"/>
              <a:lumOff val="60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2100" b="1" dirty="0">
                <a:solidFill>
                  <a:prstClr val="black"/>
                </a:solidFill>
                <a:latin typeface="Calibri" panose="020F0502020204030204"/>
              </a:rPr>
              <a:t>Main Idea:</a:t>
            </a:r>
          </a:p>
          <a:p>
            <a:pPr algn="ctr" defTabSz="685800" fontAlgn="auto">
              <a:spcBef>
                <a:spcPts val="0"/>
              </a:spcBef>
              <a:spcAft>
                <a:spcPts val="0"/>
              </a:spcAft>
            </a:pPr>
            <a:r>
              <a:rPr lang="en-US" dirty="0">
                <a:solidFill>
                  <a:prstClr val="black"/>
                </a:solidFill>
                <a:latin typeface="Calibri" panose="020F0502020204030204"/>
              </a:rPr>
              <a:t>Timely selection of students for Tier II supports improves the effectiveness of               Tier II implementation.</a:t>
            </a:r>
          </a:p>
        </p:txBody>
      </p:sp>
    </p:spTree>
    <p:extLst>
      <p:ext uri="{BB962C8B-B14F-4D97-AF65-F5344CB8AC3E}">
        <p14:creationId xmlns:p14="http://schemas.microsoft.com/office/powerpoint/2010/main" val="358488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163" y="671080"/>
            <a:ext cx="6347713" cy="1320800"/>
          </a:xfrm>
        </p:spPr>
        <p:txBody>
          <a:bodyPr/>
          <a:lstStyle/>
          <a:p>
            <a:r>
              <a:rPr lang="en-US" b="1" dirty="0">
                <a:solidFill>
                  <a:schemeClr val="bg2">
                    <a:lumMod val="50000"/>
                  </a:schemeClr>
                </a:solidFill>
              </a:rPr>
              <a:t>Today’s Agenda</a:t>
            </a:r>
            <a:br>
              <a:rPr lang="en-US" b="1" dirty="0">
                <a:solidFill>
                  <a:schemeClr val="bg2">
                    <a:lumMod val="50000"/>
                  </a:schemeClr>
                </a:solidFill>
              </a:rPr>
            </a:br>
            <a:endParaRPr lang="en-US" sz="1800" b="1" dirty="0">
              <a:solidFill>
                <a:schemeClr val="bg2">
                  <a:lumMod val="50000"/>
                </a:schemeClr>
              </a:solidFill>
            </a:endParaRPr>
          </a:p>
        </p:txBody>
      </p:sp>
      <p:sp>
        <p:nvSpPr>
          <p:cNvPr id="3" name="Content Placeholder 2"/>
          <p:cNvSpPr>
            <a:spLocks noGrp="1"/>
          </p:cNvSpPr>
          <p:nvPr>
            <p:ph idx="1"/>
          </p:nvPr>
        </p:nvSpPr>
        <p:spPr>
          <a:xfrm>
            <a:off x="3952876" y="1765300"/>
            <a:ext cx="4572000" cy="4546600"/>
          </a:xfrm>
          <a:noFill/>
        </p:spPr>
        <p:txBody>
          <a:bodyPr>
            <a:noAutofit/>
          </a:bodyPr>
          <a:lstStyle/>
          <a:p>
            <a:pPr lvl="0">
              <a:spcBef>
                <a:spcPts val="0"/>
              </a:spcBef>
            </a:pPr>
            <a:r>
              <a:rPr lang="en-US" sz="3200" b="1" dirty="0"/>
              <a:t>Welcome &amp; Big Picture </a:t>
            </a:r>
          </a:p>
          <a:p>
            <a:pPr lvl="0">
              <a:spcBef>
                <a:spcPts val="0"/>
              </a:spcBef>
            </a:pPr>
            <a:r>
              <a:rPr lang="en-US" sz="3200" b="1" dirty="0"/>
              <a:t>Complete Tier 2 TFI </a:t>
            </a:r>
            <a:endParaRPr lang="en-US" sz="3200" dirty="0"/>
          </a:p>
          <a:p>
            <a:pPr lvl="0">
              <a:spcBef>
                <a:spcPts val="0"/>
              </a:spcBef>
            </a:pPr>
            <a:r>
              <a:rPr lang="en-US" sz="3200" b="1" dirty="0"/>
              <a:t>Action Planning </a:t>
            </a:r>
          </a:p>
          <a:p>
            <a:pPr lvl="1">
              <a:spcBef>
                <a:spcPts val="0"/>
              </a:spcBef>
            </a:pPr>
            <a:r>
              <a:rPr lang="en-US" sz="3200" b="1" dirty="0"/>
              <a:t>Plan initial next steps for each section of TFI</a:t>
            </a:r>
          </a:p>
          <a:p>
            <a:pPr lvl="1">
              <a:spcBef>
                <a:spcPts val="0"/>
              </a:spcBef>
            </a:pPr>
            <a:r>
              <a:rPr lang="en-US" sz="3200" b="1" dirty="0"/>
              <a:t>Identify longer term items to address</a:t>
            </a:r>
          </a:p>
          <a:p>
            <a:pPr marL="457200" lvl="1" indent="0">
              <a:spcBef>
                <a:spcPts val="0"/>
              </a:spcBef>
              <a:buNone/>
            </a:pPr>
            <a:endParaRPr lang="en-US" b="1" dirty="0"/>
          </a:p>
          <a:p>
            <a:pPr marL="457200" lvl="1" indent="0">
              <a:spcBef>
                <a:spcPts val="0"/>
              </a:spcBef>
              <a:buNone/>
            </a:pPr>
            <a:endParaRPr lang="en-US" b="1" dirty="0"/>
          </a:p>
        </p:txBody>
      </p:sp>
      <p:pic>
        <p:nvPicPr>
          <p:cNvPr id="5" name="Picture 4"/>
          <p:cNvPicPr>
            <a:picLocks noChangeAspect="1"/>
          </p:cNvPicPr>
          <p:nvPr/>
        </p:nvPicPr>
        <p:blipFill>
          <a:blip r:embed="rId3"/>
          <a:stretch>
            <a:fillRect/>
          </a:stretch>
        </p:blipFill>
        <p:spPr>
          <a:xfrm>
            <a:off x="381000" y="2286000"/>
            <a:ext cx="3023491" cy="3505200"/>
          </a:xfrm>
          <a:prstGeom prst="rect">
            <a:avLst/>
          </a:prstGeom>
        </p:spPr>
      </p:pic>
    </p:spTree>
    <p:extLst>
      <p:ext uri="{BB962C8B-B14F-4D97-AF65-F5344CB8AC3E}">
        <p14:creationId xmlns:p14="http://schemas.microsoft.com/office/powerpoint/2010/main" val="2440205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Check: Screening</a:t>
            </a:r>
          </a:p>
        </p:txBody>
      </p:sp>
      <p:sp>
        <p:nvSpPr>
          <p:cNvPr id="3" name="Content Placeholder 2"/>
          <p:cNvSpPr>
            <a:spLocks noGrp="1"/>
          </p:cNvSpPr>
          <p:nvPr>
            <p:ph idx="1"/>
          </p:nvPr>
        </p:nvSpPr>
        <p:spPr>
          <a:xfrm>
            <a:off x="581025" y="2318170"/>
            <a:ext cx="3689747" cy="3263504"/>
          </a:xfrm>
        </p:spPr>
        <p:txBody>
          <a:bodyPr>
            <a:normAutofit/>
          </a:bodyPr>
          <a:lstStyle/>
          <a:p>
            <a:r>
              <a:rPr lang="en-US" dirty="0"/>
              <a:t>Team Assessment:</a:t>
            </a:r>
          </a:p>
          <a:p>
            <a:pPr marL="257175" indent="-257175">
              <a:lnSpc>
                <a:spcPct val="110000"/>
              </a:lnSpc>
              <a:spcAft>
                <a:spcPts val="450"/>
              </a:spcAft>
              <a:buFont typeface="Wingdings" panose="05000000000000000000" pitchFamily="2" charset="2"/>
              <a:buChar char="q"/>
            </a:pPr>
            <a:r>
              <a:rPr lang="en-US" sz="1800" b="0" dirty="0"/>
              <a:t>Written policy or rubric for documentation identifying students in need of assistance</a:t>
            </a:r>
          </a:p>
          <a:p>
            <a:pPr marL="257175" indent="-257175">
              <a:lnSpc>
                <a:spcPct val="110000"/>
              </a:lnSpc>
              <a:spcAft>
                <a:spcPts val="450"/>
              </a:spcAft>
              <a:buFont typeface="Wingdings" panose="05000000000000000000" pitchFamily="2" charset="2"/>
              <a:buChar char="q"/>
            </a:pPr>
            <a:r>
              <a:rPr lang="en-US" sz="1800" b="0" dirty="0"/>
              <a:t>Use of multiple data sources</a:t>
            </a:r>
          </a:p>
          <a:p>
            <a:pPr marL="257175" indent="-257175">
              <a:buFont typeface="Wingdings" panose="05000000000000000000" pitchFamily="2" charset="2"/>
              <a:buChar char="q"/>
            </a:pPr>
            <a:r>
              <a:rPr lang="en-US" sz="1800" b="0" dirty="0"/>
              <a:t>Process for notifying and including families</a:t>
            </a:r>
          </a:p>
          <a:p>
            <a:pPr marL="257175" indent="-257175">
              <a:buFont typeface="Wingdings" panose="05000000000000000000" pitchFamily="2" charset="2"/>
              <a:buChar char="q"/>
            </a:pPr>
            <a:endParaRPr lang="en-US" sz="1800" b="0" dirty="0"/>
          </a:p>
        </p:txBody>
      </p:sp>
      <p:sp>
        <p:nvSpPr>
          <p:cNvPr id="4" name="Content Placeholder 3"/>
          <p:cNvSpPr>
            <a:spLocks noGrp="1"/>
          </p:cNvSpPr>
          <p:nvPr>
            <p:ph idx="10"/>
          </p:nvPr>
        </p:nvSpPr>
        <p:spPr>
          <a:xfrm>
            <a:off x="4943488" y="2309445"/>
            <a:ext cx="3792602" cy="3549229"/>
          </a:xfrm>
        </p:spPr>
        <p:txBody>
          <a:bodyPr>
            <a:normAutofit/>
          </a:bodyPr>
          <a:lstStyle/>
          <a:p>
            <a:r>
              <a:rPr lang="en-US" dirty="0"/>
              <a:t>Scoring:</a:t>
            </a:r>
          </a:p>
          <a:p>
            <a:pPr>
              <a:spcAft>
                <a:spcPts val="450"/>
              </a:spcAft>
            </a:pPr>
            <a:r>
              <a:rPr lang="en-US" sz="1800" b="0" dirty="0"/>
              <a:t>0 = No specific rules for identifying students who qualify for Tier II supports.</a:t>
            </a:r>
          </a:p>
          <a:p>
            <a:pPr>
              <a:spcAft>
                <a:spcPts val="450"/>
              </a:spcAft>
            </a:pPr>
            <a:r>
              <a:rPr lang="en-US" sz="1800" b="0" dirty="0"/>
              <a:t>1 = Data decision rules established but not consistently followed or are gathered from only one data source.</a:t>
            </a:r>
          </a:p>
          <a:p>
            <a:r>
              <a:rPr lang="en-US" sz="1800" b="0" dirty="0"/>
              <a:t>2 = Written policy exists that (a) uses multiple data sources for identifying students, and (b) ensures that families are notified when a student enters     Tier II supports.</a:t>
            </a:r>
          </a:p>
        </p:txBody>
      </p:sp>
      <p:sp>
        <p:nvSpPr>
          <p:cNvPr id="5" name="TextBox 4"/>
          <p:cNvSpPr txBox="1"/>
          <p:nvPr/>
        </p:nvSpPr>
        <p:spPr>
          <a:xfrm>
            <a:off x="509264" y="1829899"/>
            <a:ext cx="8539301" cy="415498"/>
          </a:xfrm>
          <a:prstGeom prst="rect">
            <a:avLst/>
          </a:prstGeom>
          <a:noFill/>
        </p:spPr>
        <p:txBody>
          <a:bodyPr wrap="square" rtlCol="0">
            <a:spAutoFit/>
          </a:bodyPr>
          <a:lstStyle/>
          <a:p>
            <a:pPr defTabSz="685800" fontAlgn="auto">
              <a:spcBef>
                <a:spcPts val="0"/>
              </a:spcBef>
              <a:spcAft>
                <a:spcPts val="0"/>
              </a:spcAft>
            </a:pPr>
            <a:r>
              <a:rPr lang="en-US" sz="2100" dirty="0">
                <a:solidFill>
                  <a:prstClr val="black"/>
                </a:solidFill>
                <a:latin typeface="Calibri" panose="020F0502020204030204"/>
                <a:ea typeface="+mn-ea"/>
                <a:cs typeface="+mn-cs"/>
              </a:rPr>
              <a:t>What is the process for identifying students who may need Tier II supports?:</a:t>
            </a:r>
          </a:p>
        </p:txBody>
      </p:sp>
      <p:sp>
        <p:nvSpPr>
          <p:cNvPr id="6" name="TextBox 5"/>
          <p:cNvSpPr txBox="1"/>
          <p:nvPr/>
        </p:nvSpPr>
        <p:spPr>
          <a:xfrm>
            <a:off x="7176221" y="5581674"/>
            <a:ext cx="1619794" cy="300082"/>
          </a:xfrm>
          <a:prstGeom prst="rect">
            <a:avLst/>
          </a:prstGeom>
          <a:noFill/>
        </p:spPr>
        <p:txBody>
          <a:bodyPr wrap="square" rtlCol="0">
            <a:spAutoFit/>
          </a:bodyPr>
          <a:lstStyle/>
          <a:p>
            <a:pPr defTabSz="685800" fontAlgn="auto">
              <a:spcBef>
                <a:spcPts val="0"/>
              </a:spcBef>
              <a:spcAft>
                <a:spcPts val="0"/>
              </a:spcAft>
            </a:pPr>
            <a:r>
              <a:rPr lang="en-US" sz="1350" b="1" dirty="0">
                <a:solidFill>
                  <a:srgbClr val="FF0000"/>
                </a:solidFill>
                <a:latin typeface="Calibri" panose="020F0502020204030204"/>
                <a:ea typeface="+mn-ea"/>
                <a:cs typeface="+mn-cs"/>
                <a:hlinkClick r:id="rId3" action="ppaction://hlinksldjump"/>
              </a:rPr>
              <a:t>Back to ALL ITEMS</a:t>
            </a:r>
            <a:endParaRPr lang="en-US" sz="1350" b="1" dirty="0">
              <a:solidFill>
                <a:srgbClr val="FF0000"/>
              </a:solidFill>
              <a:latin typeface="Calibri" panose="020F0502020204030204"/>
              <a:ea typeface="+mn-ea"/>
              <a:cs typeface="+mn-cs"/>
            </a:endParaRPr>
          </a:p>
        </p:txBody>
      </p:sp>
    </p:spTree>
    <p:extLst>
      <p:ext uri="{BB962C8B-B14F-4D97-AF65-F5344CB8AC3E}">
        <p14:creationId xmlns:p14="http://schemas.microsoft.com/office/powerpoint/2010/main" val="3618057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2.4 Request for Assistance</a:t>
            </a:r>
          </a:p>
        </p:txBody>
      </p:sp>
      <p:graphicFrame>
        <p:nvGraphicFramePr>
          <p:cNvPr id="4" name="Content Placeholder 3"/>
          <p:cNvGraphicFramePr>
            <a:graphicFrameLocks noGrp="1"/>
          </p:cNvGraphicFramePr>
          <p:nvPr>
            <p:ph idx="1"/>
            <p:extLst/>
          </p:nvPr>
        </p:nvGraphicFramePr>
        <p:xfrm>
          <a:off x="390571" y="2076074"/>
          <a:ext cx="8362860" cy="3470565"/>
        </p:xfrm>
        <a:graphic>
          <a:graphicData uri="http://schemas.openxmlformats.org/drawingml/2006/table">
            <a:tbl>
              <a:tblPr firstRow="1" bandRow="1">
                <a:tableStyleId>{5C22544A-7EE6-4342-B048-85BDC9FD1C3A}</a:tableStyleId>
              </a:tblPr>
              <a:tblGrid>
                <a:gridCol w="2787620">
                  <a:extLst>
                    <a:ext uri="{9D8B030D-6E8A-4147-A177-3AD203B41FA5}">
                      <a16:colId xmlns:a16="http://schemas.microsoft.com/office/drawing/2014/main" val="3936969952"/>
                    </a:ext>
                  </a:extLst>
                </a:gridCol>
                <a:gridCol w="2787620">
                  <a:extLst>
                    <a:ext uri="{9D8B030D-6E8A-4147-A177-3AD203B41FA5}">
                      <a16:colId xmlns:a16="http://schemas.microsoft.com/office/drawing/2014/main" val="1965473558"/>
                    </a:ext>
                  </a:extLst>
                </a:gridCol>
                <a:gridCol w="2787620">
                  <a:extLst>
                    <a:ext uri="{9D8B030D-6E8A-4147-A177-3AD203B41FA5}">
                      <a16:colId xmlns:a16="http://schemas.microsoft.com/office/drawing/2014/main" val="1320994650"/>
                    </a:ext>
                  </a:extLst>
                </a:gridCol>
              </a:tblGrid>
              <a:tr h="456653">
                <a:tc>
                  <a:txBody>
                    <a:bodyPr/>
                    <a:lstStyle/>
                    <a:p>
                      <a:r>
                        <a:rPr lang="en-US" sz="1800" dirty="0"/>
                        <a:t>Feature</a:t>
                      </a:r>
                    </a:p>
                  </a:txBody>
                  <a:tcPr marL="68580" marR="68580" marT="34290" marB="34290" anchor="ctr"/>
                </a:tc>
                <a:tc>
                  <a:txBody>
                    <a:bodyPr/>
                    <a:lstStyle/>
                    <a:p>
                      <a:r>
                        <a:rPr lang="en-US" sz="1800" dirty="0"/>
                        <a:t>Possible Data Sources</a:t>
                      </a:r>
                    </a:p>
                  </a:txBody>
                  <a:tcPr marL="68580" marR="68580" marT="34290" marB="34290" anchor="ctr"/>
                </a:tc>
                <a:tc>
                  <a:txBody>
                    <a:bodyPr/>
                    <a:lstStyle/>
                    <a:p>
                      <a:r>
                        <a:rPr lang="en-US" sz="1800" dirty="0"/>
                        <a:t>Scoring Criteria</a:t>
                      </a:r>
                    </a:p>
                  </a:txBody>
                  <a:tcPr marL="68580" marR="68580" marT="34290" marB="34290" anchor="ctr"/>
                </a:tc>
                <a:extLst>
                  <a:ext uri="{0D108BD9-81ED-4DB2-BD59-A6C34878D82A}">
                    <a16:rowId xmlns:a16="http://schemas.microsoft.com/office/drawing/2014/main" val="2594366273"/>
                  </a:ext>
                </a:extLst>
              </a:tr>
              <a:tr h="3013912">
                <a:tc>
                  <a:txBody>
                    <a:bodyPr/>
                    <a:lstStyle/>
                    <a:p>
                      <a:pPr>
                        <a:spcAft>
                          <a:spcPts val="600"/>
                        </a:spcAft>
                      </a:pPr>
                      <a:r>
                        <a:rPr lang="en-US" sz="2000" b="1" dirty="0"/>
                        <a:t>Request for Assistance: </a:t>
                      </a:r>
                    </a:p>
                    <a:p>
                      <a:r>
                        <a:rPr lang="en-US" sz="1800" dirty="0"/>
                        <a:t>Tier II planning team uses written request for assistance form and process that are available to all staff, families, and students.</a:t>
                      </a: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800" dirty="0"/>
                        <a:t>School handbook</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800" dirty="0"/>
                        <a:t>Request for Assistance form</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dirty="0"/>
                        <a:t>Family handbook</a:t>
                      </a:r>
                    </a:p>
                  </a:txBody>
                  <a:tcPr marL="68580" marR="68580" marT="34290" marB="34290"/>
                </a:tc>
                <a:tc>
                  <a:txBody>
                    <a:bodyPr/>
                    <a:lstStyle/>
                    <a:p>
                      <a:pPr>
                        <a:lnSpc>
                          <a:spcPct val="100000"/>
                        </a:lnSpc>
                        <a:spcAft>
                          <a:spcPts val="1200"/>
                        </a:spcAft>
                      </a:pPr>
                      <a:r>
                        <a:rPr lang="en-US" sz="1800" dirty="0"/>
                        <a:t>0 = No formal process exists.</a:t>
                      </a:r>
                    </a:p>
                    <a:p>
                      <a:pPr>
                        <a:lnSpc>
                          <a:spcPct val="100000"/>
                        </a:lnSpc>
                        <a:spcAft>
                          <a:spcPts val="1200"/>
                        </a:spcAft>
                      </a:pPr>
                      <a:r>
                        <a:rPr lang="en-US" sz="1800" dirty="0"/>
                        <a:t>1 =</a:t>
                      </a:r>
                      <a:r>
                        <a:rPr lang="en-US" sz="1800" baseline="0" dirty="0"/>
                        <a:t> Informal process in place for staff and families to request behavioral assistance.</a:t>
                      </a:r>
                    </a:p>
                    <a:p>
                      <a:r>
                        <a:rPr lang="en-US" sz="1800" baseline="0" dirty="0"/>
                        <a:t>2 = Written request for assistance process is in place, and team responds to request within three days.</a:t>
                      </a:r>
                      <a:endParaRPr lang="en-US" sz="1800" dirty="0"/>
                    </a:p>
                  </a:txBody>
                  <a:tcPr marL="68580" marR="68580" marT="34290" marB="34290"/>
                </a:tc>
                <a:extLst>
                  <a:ext uri="{0D108BD9-81ED-4DB2-BD59-A6C34878D82A}">
                    <a16:rowId xmlns:a16="http://schemas.microsoft.com/office/drawing/2014/main" val="1136611001"/>
                  </a:ext>
                </a:extLst>
              </a:tr>
            </a:tbl>
          </a:graphicData>
        </a:graphic>
      </p:graphicFrame>
      <p:sp>
        <p:nvSpPr>
          <p:cNvPr id="5" name="Rounded Rectangle 4"/>
          <p:cNvSpPr/>
          <p:nvPr/>
        </p:nvSpPr>
        <p:spPr>
          <a:xfrm>
            <a:off x="2311701" y="2857294"/>
            <a:ext cx="4520598" cy="1908126"/>
          </a:xfrm>
          <a:prstGeom prst="roundRect">
            <a:avLst/>
          </a:prstGeom>
          <a:solidFill>
            <a:schemeClr val="accent4">
              <a:lumMod val="40000"/>
              <a:lumOff val="60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2100" b="1" dirty="0">
                <a:solidFill>
                  <a:prstClr val="black"/>
                </a:solidFill>
                <a:latin typeface="Calibri" panose="020F0502020204030204"/>
              </a:rPr>
              <a:t>Main Idea:</a:t>
            </a:r>
          </a:p>
          <a:p>
            <a:pPr algn="ctr" defTabSz="685800" fontAlgn="auto">
              <a:spcBef>
                <a:spcPts val="0"/>
              </a:spcBef>
              <a:spcAft>
                <a:spcPts val="0"/>
              </a:spcAft>
            </a:pPr>
            <a:r>
              <a:rPr lang="en-US" dirty="0">
                <a:solidFill>
                  <a:prstClr val="black"/>
                </a:solidFill>
                <a:latin typeface="Calibri" panose="020F0502020204030204"/>
              </a:rPr>
              <a:t>Faculty, staff, families, and students should have a highly predictable and low-effort strategy for requesting behavior assistance.</a:t>
            </a:r>
          </a:p>
        </p:txBody>
      </p:sp>
    </p:spTree>
    <p:extLst>
      <p:ext uri="{BB962C8B-B14F-4D97-AF65-F5344CB8AC3E}">
        <p14:creationId xmlns:p14="http://schemas.microsoft.com/office/powerpoint/2010/main" val="47237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Check: Request for Assistance</a:t>
            </a:r>
          </a:p>
        </p:txBody>
      </p:sp>
      <p:sp>
        <p:nvSpPr>
          <p:cNvPr id="3" name="Content Placeholder 2"/>
          <p:cNvSpPr>
            <a:spLocks noGrp="1"/>
          </p:cNvSpPr>
          <p:nvPr>
            <p:ph idx="1"/>
          </p:nvPr>
        </p:nvSpPr>
        <p:spPr>
          <a:xfrm>
            <a:off x="628650" y="2496041"/>
            <a:ext cx="3689747" cy="3263504"/>
          </a:xfrm>
        </p:spPr>
        <p:txBody>
          <a:bodyPr/>
          <a:lstStyle/>
          <a:p>
            <a:r>
              <a:rPr lang="en-US" dirty="0"/>
              <a:t>Team Assessment:</a:t>
            </a:r>
          </a:p>
          <a:p>
            <a:pPr marL="257175" indent="-257175">
              <a:spcAft>
                <a:spcPts val="450"/>
              </a:spcAft>
              <a:buFont typeface="Wingdings" panose="05000000000000000000" pitchFamily="2" charset="2"/>
              <a:buChar char="q"/>
            </a:pPr>
            <a:r>
              <a:rPr lang="en-US" sz="1800" b="0" dirty="0"/>
              <a:t>Written policy or rubric for documentation identifying students in need of assistance</a:t>
            </a:r>
          </a:p>
          <a:p>
            <a:pPr marL="257175" indent="-257175">
              <a:spcAft>
                <a:spcPts val="450"/>
              </a:spcAft>
              <a:buFont typeface="Wingdings" panose="05000000000000000000" pitchFamily="2" charset="2"/>
              <a:buChar char="q"/>
            </a:pPr>
            <a:r>
              <a:rPr lang="en-US" sz="1800" b="0" dirty="0"/>
              <a:t>Use of multiple data sources</a:t>
            </a:r>
          </a:p>
          <a:p>
            <a:pPr marL="257175" indent="-257175">
              <a:spcAft>
                <a:spcPts val="450"/>
              </a:spcAft>
              <a:buFont typeface="Wingdings" panose="05000000000000000000" pitchFamily="2" charset="2"/>
              <a:buChar char="q"/>
            </a:pPr>
            <a:r>
              <a:rPr lang="en-US" sz="1800" b="0" dirty="0"/>
              <a:t>Process for notifying and including families</a:t>
            </a:r>
          </a:p>
          <a:p>
            <a:pPr marL="257175" indent="-257175">
              <a:buFont typeface="Wingdings" panose="05000000000000000000" pitchFamily="2" charset="2"/>
              <a:buChar char="q"/>
            </a:pPr>
            <a:endParaRPr lang="en-US" sz="1800" b="0" dirty="0"/>
          </a:p>
        </p:txBody>
      </p:sp>
      <p:sp>
        <p:nvSpPr>
          <p:cNvPr id="4" name="Content Placeholder 3"/>
          <p:cNvSpPr>
            <a:spLocks noGrp="1"/>
          </p:cNvSpPr>
          <p:nvPr>
            <p:ph idx="10"/>
          </p:nvPr>
        </p:nvSpPr>
        <p:spPr>
          <a:xfrm>
            <a:off x="4833420" y="2496041"/>
            <a:ext cx="3687097" cy="3263504"/>
          </a:xfrm>
        </p:spPr>
        <p:txBody>
          <a:bodyPr>
            <a:normAutofit/>
          </a:bodyPr>
          <a:lstStyle/>
          <a:p>
            <a:r>
              <a:rPr lang="en-US" dirty="0"/>
              <a:t>Scoring:</a:t>
            </a:r>
          </a:p>
          <a:p>
            <a:pPr>
              <a:spcAft>
                <a:spcPts val="450"/>
              </a:spcAft>
            </a:pPr>
            <a:r>
              <a:rPr lang="en-US" sz="1800" b="0" dirty="0"/>
              <a:t>0 = No formal process exists.</a:t>
            </a:r>
          </a:p>
          <a:p>
            <a:pPr>
              <a:spcAft>
                <a:spcPts val="450"/>
              </a:spcAft>
            </a:pPr>
            <a:r>
              <a:rPr lang="en-US" sz="1800" b="0" dirty="0"/>
              <a:t>1 = Informal process in place for staff and families to request behavioral assistance. </a:t>
            </a:r>
          </a:p>
          <a:p>
            <a:r>
              <a:rPr lang="en-US" sz="1800" b="0" dirty="0"/>
              <a:t>2 = Written request for assistance process is in place, and team responds to request within three days. </a:t>
            </a:r>
          </a:p>
        </p:txBody>
      </p:sp>
      <p:sp>
        <p:nvSpPr>
          <p:cNvPr id="5" name="TextBox 4"/>
          <p:cNvSpPr txBox="1"/>
          <p:nvPr/>
        </p:nvSpPr>
        <p:spPr>
          <a:xfrm>
            <a:off x="564228" y="1893978"/>
            <a:ext cx="8005724" cy="415498"/>
          </a:xfrm>
          <a:prstGeom prst="rect">
            <a:avLst/>
          </a:prstGeom>
          <a:noFill/>
        </p:spPr>
        <p:txBody>
          <a:bodyPr wrap="square" rtlCol="0">
            <a:spAutoFit/>
          </a:bodyPr>
          <a:lstStyle/>
          <a:p>
            <a:pPr defTabSz="685800" fontAlgn="auto">
              <a:spcBef>
                <a:spcPts val="0"/>
              </a:spcBef>
              <a:spcAft>
                <a:spcPts val="0"/>
              </a:spcAft>
            </a:pPr>
            <a:r>
              <a:rPr lang="en-US" sz="2100" dirty="0">
                <a:solidFill>
                  <a:prstClr val="black"/>
                </a:solidFill>
                <a:latin typeface="Calibri" panose="020F0502020204030204"/>
                <a:ea typeface="+mn-ea"/>
                <a:cs typeface="+mn-cs"/>
              </a:rPr>
              <a:t>What is the process for requesting assistance with behavior support?:</a:t>
            </a:r>
          </a:p>
        </p:txBody>
      </p:sp>
    </p:spTree>
    <p:extLst>
      <p:ext uri="{BB962C8B-B14F-4D97-AF65-F5344CB8AC3E}">
        <p14:creationId xmlns:p14="http://schemas.microsoft.com/office/powerpoint/2010/main" val="4014594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2.5 Options for Tier II Interventions</a:t>
            </a:r>
          </a:p>
        </p:txBody>
      </p:sp>
      <p:graphicFrame>
        <p:nvGraphicFramePr>
          <p:cNvPr id="4" name="Content Placeholder 3"/>
          <p:cNvGraphicFramePr>
            <a:graphicFrameLocks noGrp="1"/>
          </p:cNvGraphicFramePr>
          <p:nvPr>
            <p:ph idx="1"/>
            <p:extLst/>
          </p:nvPr>
        </p:nvGraphicFramePr>
        <p:xfrm>
          <a:off x="280757" y="1889137"/>
          <a:ext cx="8582487" cy="3875319"/>
        </p:xfrm>
        <a:graphic>
          <a:graphicData uri="http://schemas.openxmlformats.org/drawingml/2006/table">
            <a:tbl>
              <a:tblPr firstRow="1" bandRow="1">
                <a:tableStyleId>{5C22544A-7EE6-4342-B048-85BDC9FD1C3A}</a:tableStyleId>
              </a:tblPr>
              <a:tblGrid>
                <a:gridCol w="2860829">
                  <a:extLst>
                    <a:ext uri="{9D8B030D-6E8A-4147-A177-3AD203B41FA5}">
                      <a16:colId xmlns:a16="http://schemas.microsoft.com/office/drawing/2014/main" val="3936969952"/>
                    </a:ext>
                  </a:extLst>
                </a:gridCol>
                <a:gridCol w="2860829">
                  <a:extLst>
                    <a:ext uri="{9D8B030D-6E8A-4147-A177-3AD203B41FA5}">
                      <a16:colId xmlns:a16="http://schemas.microsoft.com/office/drawing/2014/main" val="1965473558"/>
                    </a:ext>
                  </a:extLst>
                </a:gridCol>
                <a:gridCol w="2860829">
                  <a:extLst>
                    <a:ext uri="{9D8B030D-6E8A-4147-A177-3AD203B41FA5}">
                      <a16:colId xmlns:a16="http://schemas.microsoft.com/office/drawing/2014/main" val="1320994650"/>
                    </a:ext>
                  </a:extLst>
                </a:gridCol>
              </a:tblGrid>
              <a:tr h="484419">
                <a:tc>
                  <a:txBody>
                    <a:bodyPr/>
                    <a:lstStyle/>
                    <a:p>
                      <a:r>
                        <a:rPr lang="en-US" sz="1800" dirty="0"/>
                        <a:t>Feature</a:t>
                      </a:r>
                    </a:p>
                  </a:txBody>
                  <a:tcPr marL="68580" marR="68580" marT="34290" marB="34290" anchor="ctr"/>
                </a:tc>
                <a:tc>
                  <a:txBody>
                    <a:bodyPr/>
                    <a:lstStyle/>
                    <a:p>
                      <a:r>
                        <a:rPr lang="en-US" sz="1800" dirty="0"/>
                        <a:t>Possible Data Sources</a:t>
                      </a:r>
                    </a:p>
                  </a:txBody>
                  <a:tcPr marL="68580" marR="68580" marT="34290" marB="34290" anchor="ctr"/>
                </a:tc>
                <a:tc>
                  <a:txBody>
                    <a:bodyPr/>
                    <a:lstStyle/>
                    <a:p>
                      <a:r>
                        <a:rPr lang="en-US" sz="1800" dirty="0"/>
                        <a:t>Scoring Criteria</a:t>
                      </a:r>
                    </a:p>
                  </a:txBody>
                  <a:tcPr marL="68580" marR="68580" marT="34290" marB="34290" anchor="ctr"/>
                </a:tc>
                <a:extLst>
                  <a:ext uri="{0D108BD9-81ED-4DB2-BD59-A6C34878D82A}">
                    <a16:rowId xmlns:a16="http://schemas.microsoft.com/office/drawing/2014/main" val="2594366273"/>
                  </a:ext>
                </a:extLst>
              </a:tr>
              <a:tr h="3314700">
                <a:tc>
                  <a:txBody>
                    <a:bodyPr/>
                    <a:lstStyle/>
                    <a:p>
                      <a:pPr>
                        <a:spcAft>
                          <a:spcPts val="600"/>
                        </a:spcAft>
                      </a:pPr>
                      <a:r>
                        <a:rPr lang="en-US" sz="2100" b="1" i="0" u="none" strike="noStrike" kern="1200" baseline="0" dirty="0">
                          <a:solidFill>
                            <a:schemeClr val="dk1"/>
                          </a:solidFill>
                          <a:latin typeface="+mn-lt"/>
                          <a:ea typeface="+mn-ea"/>
                          <a:cs typeface="+mn-cs"/>
                        </a:rPr>
                        <a:t>Options for Tier II Interventions: </a:t>
                      </a:r>
                    </a:p>
                    <a:p>
                      <a:r>
                        <a:rPr lang="en-US" sz="1800" b="0" i="0" u="none" strike="noStrike" kern="1200" baseline="0" dirty="0">
                          <a:solidFill>
                            <a:schemeClr val="dk1"/>
                          </a:solidFill>
                          <a:latin typeface="+mn-lt"/>
                          <a:ea typeface="+mn-ea"/>
                          <a:cs typeface="+mn-cs"/>
                        </a:rPr>
                        <a:t>Tier II team has multiple ongoing behavior support</a:t>
                      </a:r>
                    </a:p>
                    <a:p>
                      <a:r>
                        <a:rPr lang="en-US" sz="1800" b="0" i="0" u="none" strike="noStrike" kern="1200" baseline="0" dirty="0">
                          <a:solidFill>
                            <a:schemeClr val="dk1"/>
                          </a:solidFill>
                          <a:latin typeface="+mn-lt"/>
                          <a:ea typeface="+mn-ea"/>
                          <a:cs typeface="+mn-cs"/>
                        </a:rPr>
                        <a:t>interventions with documented evidence of</a:t>
                      </a:r>
                    </a:p>
                    <a:p>
                      <a:r>
                        <a:rPr lang="en-US" sz="1800" b="0" i="0" u="none" strike="noStrike" kern="1200" baseline="0" dirty="0">
                          <a:solidFill>
                            <a:schemeClr val="dk1"/>
                          </a:solidFill>
                          <a:latin typeface="+mn-lt"/>
                          <a:ea typeface="+mn-ea"/>
                          <a:cs typeface="+mn-cs"/>
                        </a:rPr>
                        <a:t>effectiveness matched to student need.</a:t>
                      </a:r>
                      <a:endParaRPr lang="en-US" sz="1800" dirty="0"/>
                    </a:p>
                  </a:txBody>
                  <a:tcPr marL="68580" marR="68580" marT="34290" marB="34290"/>
                </a:tc>
                <a:tc>
                  <a:txBody>
                    <a:bodyPr/>
                    <a:lstStyle/>
                    <a:p>
                      <a:pPr marL="285750" indent="-285750">
                        <a:spcAft>
                          <a:spcPts val="1200"/>
                        </a:spcAft>
                        <a:buFont typeface="Arial" panose="020B0604020202020204" pitchFamily="34" charset="0"/>
                        <a:buChar char="•"/>
                      </a:pPr>
                      <a:r>
                        <a:rPr lang="en-US" sz="1800" b="0" i="0" u="none" strike="noStrike" kern="1200" baseline="0" dirty="0">
                          <a:solidFill>
                            <a:schemeClr val="dk1"/>
                          </a:solidFill>
                          <a:latin typeface="+mn-lt"/>
                          <a:ea typeface="+mn-ea"/>
                          <a:cs typeface="+mn-cs"/>
                        </a:rPr>
                        <a:t>School Tier II handbook</a:t>
                      </a:r>
                    </a:p>
                    <a:p>
                      <a:pPr marL="285750" indent="-285750">
                        <a:spcAft>
                          <a:spcPts val="1200"/>
                        </a:spcAft>
                        <a:buFont typeface="Arial" panose="020B0604020202020204" pitchFamily="34" charset="0"/>
                        <a:buChar char="•"/>
                      </a:pPr>
                      <a:r>
                        <a:rPr lang="en-US" sz="1800" b="0" i="0" u="none" strike="noStrike" kern="1200" baseline="0" dirty="0">
                          <a:solidFill>
                            <a:schemeClr val="dk1"/>
                          </a:solidFill>
                          <a:latin typeface="+mn-lt"/>
                          <a:ea typeface="+mn-ea"/>
                          <a:cs typeface="+mn-cs"/>
                        </a:rPr>
                        <a:t>Targeted Interventions Reference Guide</a:t>
                      </a:r>
                      <a:endParaRPr lang="en-US" sz="1800" dirty="0"/>
                    </a:p>
                  </a:txBody>
                  <a:tcPr marL="68580" marR="68580" marT="34290" marB="34290"/>
                </a:tc>
                <a:tc>
                  <a:txBody>
                    <a:bodyPr/>
                    <a:lstStyle/>
                    <a:p>
                      <a:pPr>
                        <a:spcAft>
                          <a:spcPts val="1200"/>
                        </a:spcAft>
                      </a:pPr>
                      <a:r>
                        <a:rPr lang="en-US" sz="1800" dirty="0"/>
                        <a:t>0 = </a:t>
                      </a:r>
                      <a:r>
                        <a:rPr lang="en-US" sz="1800" b="0" i="0" u="none" strike="noStrike" kern="1200" baseline="0" dirty="0">
                          <a:solidFill>
                            <a:schemeClr val="dk1"/>
                          </a:solidFill>
                          <a:latin typeface="+mn-lt"/>
                          <a:ea typeface="+mn-ea"/>
                          <a:cs typeface="+mn-cs"/>
                        </a:rPr>
                        <a:t>No Tier II interventions with documented evidence of effectiveness are in use.</a:t>
                      </a:r>
                    </a:p>
                    <a:p>
                      <a:pPr>
                        <a:spcAft>
                          <a:spcPts val="1200"/>
                        </a:spcAft>
                      </a:pPr>
                      <a:r>
                        <a:rPr lang="en-US" sz="1800" dirty="0"/>
                        <a:t>1 =</a:t>
                      </a:r>
                      <a:r>
                        <a:rPr lang="en-US" sz="1800" baseline="0" dirty="0"/>
                        <a:t> </a:t>
                      </a:r>
                      <a:r>
                        <a:rPr lang="en-US" sz="1800" b="0" i="0" u="none" strike="noStrike" kern="1200" baseline="0" dirty="0">
                          <a:solidFill>
                            <a:schemeClr val="dk1"/>
                          </a:solidFill>
                          <a:latin typeface="+mn-lt"/>
                          <a:ea typeface="+mn-ea"/>
                          <a:cs typeface="+mn-cs"/>
                        </a:rPr>
                        <a:t>Only 1 Tier II intervention with documented evidence of effectiveness is in use.</a:t>
                      </a:r>
                    </a:p>
                    <a:p>
                      <a:r>
                        <a:rPr lang="en-US" sz="1800" baseline="0" dirty="0"/>
                        <a:t>2 = </a:t>
                      </a:r>
                      <a:r>
                        <a:rPr lang="en-US" sz="1800" b="0" i="0" u="none" strike="noStrike" kern="1200" baseline="0" dirty="0">
                          <a:solidFill>
                            <a:schemeClr val="dk1"/>
                          </a:solidFill>
                          <a:latin typeface="+mn-lt"/>
                          <a:ea typeface="+mn-ea"/>
                          <a:cs typeface="+mn-cs"/>
                        </a:rPr>
                        <a:t>Multiple Tier II interventions with documented evidence of</a:t>
                      </a:r>
                    </a:p>
                    <a:p>
                      <a:r>
                        <a:rPr lang="en-US" sz="1800" b="0" i="0" u="none" strike="noStrike" kern="1200" baseline="0" dirty="0">
                          <a:solidFill>
                            <a:schemeClr val="dk1"/>
                          </a:solidFill>
                          <a:latin typeface="+mn-lt"/>
                          <a:ea typeface="+mn-ea"/>
                          <a:cs typeface="+mn-cs"/>
                        </a:rPr>
                        <a:t>effectiveness matched to student need are in use.</a:t>
                      </a:r>
                      <a:endParaRPr lang="en-US" sz="1800" dirty="0"/>
                    </a:p>
                  </a:txBody>
                  <a:tcPr marL="68580" marR="68580" marT="34290" marB="34290"/>
                </a:tc>
                <a:extLst>
                  <a:ext uri="{0D108BD9-81ED-4DB2-BD59-A6C34878D82A}">
                    <a16:rowId xmlns:a16="http://schemas.microsoft.com/office/drawing/2014/main" val="1136611001"/>
                  </a:ext>
                </a:extLst>
              </a:tr>
            </a:tbl>
          </a:graphicData>
        </a:graphic>
      </p:graphicFrame>
      <p:sp>
        <p:nvSpPr>
          <p:cNvPr id="5" name="Rounded Rectangle 4"/>
          <p:cNvSpPr/>
          <p:nvPr/>
        </p:nvSpPr>
        <p:spPr>
          <a:xfrm>
            <a:off x="2311701" y="2901441"/>
            <a:ext cx="4520598" cy="1774511"/>
          </a:xfrm>
          <a:prstGeom prst="roundRect">
            <a:avLst/>
          </a:prstGeom>
          <a:solidFill>
            <a:schemeClr val="accent4">
              <a:lumMod val="40000"/>
              <a:lumOff val="60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2100" b="1" dirty="0">
                <a:solidFill>
                  <a:prstClr val="black"/>
                </a:solidFill>
                <a:latin typeface="Calibri" panose="020F0502020204030204"/>
              </a:rPr>
              <a:t>Main Idea:</a:t>
            </a:r>
          </a:p>
          <a:p>
            <a:pPr algn="ctr" defTabSz="685800" fontAlgn="auto">
              <a:spcBef>
                <a:spcPts val="0"/>
              </a:spcBef>
              <a:spcAft>
                <a:spcPts val="0"/>
              </a:spcAft>
            </a:pPr>
            <a:r>
              <a:rPr lang="en-US" dirty="0">
                <a:solidFill>
                  <a:prstClr val="black"/>
                </a:solidFill>
                <a:latin typeface="Calibri" panose="020F0502020204030204"/>
              </a:rPr>
              <a:t>A wide array of intervention options increases the likelihood that student</a:t>
            </a:r>
          </a:p>
          <a:p>
            <a:pPr algn="ctr" defTabSz="685800" fontAlgn="auto">
              <a:spcBef>
                <a:spcPts val="0"/>
              </a:spcBef>
              <a:spcAft>
                <a:spcPts val="0"/>
              </a:spcAft>
            </a:pPr>
            <a:r>
              <a:rPr lang="en-US" dirty="0">
                <a:solidFill>
                  <a:prstClr val="black"/>
                </a:solidFill>
                <a:latin typeface="Calibri" panose="020F0502020204030204"/>
              </a:rPr>
              <a:t>needs are met and done so in a timely way.</a:t>
            </a:r>
            <a:r>
              <a:rPr lang="en-US" sz="1350" dirty="0">
                <a:solidFill>
                  <a:prstClr val="white"/>
                </a:solidFill>
                <a:latin typeface="Calibri" panose="020F0502020204030204"/>
              </a:rPr>
              <a:t>.</a:t>
            </a:r>
            <a:endParaRPr lang="en-US" sz="2100" dirty="0">
              <a:solidFill>
                <a:prstClr val="black"/>
              </a:solidFill>
              <a:latin typeface="Calibri" panose="020F0502020204030204"/>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34644" y="5459656"/>
            <a:ext cx="457200" cy="457200"/>
          </a:xfrm>
          <a:prstGeom prst="rect">
            <a:avLst/>
          </a:prstGeom>
        </p:spPr>
      </p:pic>
    </p:spTree>
    <p:extLst>
      <p:ext uri="{BB962C8B-B14F-4D97-AF65-F5344CB8AC3E}">
        <p14:creationId xmlns:p14="http://schemas.microsoft.com/office/powerpoint/2010/main" val="324934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5081" fill="hold"/>
                                        <p:tgtEl>
                                          <p:spTgt spid="3"/>
                                        </p:tgtEl>
                                      </p:cBhvr>
                                    </p:cmd>
                                  </p:childTnLst>
                                </p:cTn>
                              </p:par>
                            </p:childTnLst>
                          </p:cTn>
                        </p:par>
                      </p:childTnLst>
                    </p:cTn>
                  </p:par>
                </p:childTnLst>
              </p:cTn>
              <p:nextCondLst>
                <p:cond evt="onClick" delay="0">
                  <p:tgtEl>
                    <p:spTgt spid="3"/>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5" grpId="0" animBg="1"/>
      <p:bldP spid="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Quick Check: Options for Tier II Interventions</a:t>
            </a:r>
          </a:p>
        </p:txBody>
      </p:sp>
      <p:sp>
        <p:nvSpPr>
          <p:cNvPr id="3" name="Content Placeholder 2"/>
          <p:cNvSpPr>
            <a:spLocks noGrp="1"/>
          </p:cNvSpPr>
          <p:nvPr>
            <p:ph idx="1"/>
          </p:nvPr>
        </p:nvSpPr>
        <p:spPr>
          <a:xfrm>
            <a:off x="661942" y="2341253"/>
            <a:ext cx="3559391" cy="3263504"/>
          </a:xfrm>
        </p:spPr>
        <p:txBody>
          <a:bodyPr/>
          <a:lstStyle/>
          <a:p>
            <a:r>
              <a:rPr lang="en-US" dirty="0"/>
              <a:t>Team Assessment:</a:t>
            </a:r>
          </a:p>
          <a:p>
            <a:pPr marL="342900" indent="-342900">
              <a:spcAft>
                <a:spcPts val="900"/>
              </a:spcAft>
              <a:buFont typeface="Wingdings" panose="05000000000000000000" pitchFamily="2" charset="2"/>
              <a:buChar char="q"/>
            </a:pPr>
            <a:r>
              <a:rPr lang="en-US" sz="1800" b="0" dirty="0"/>
              <a:t>Are there multiple Tier II interventions readily available?</a:t>
            </a:r>
          </a:p>
          <a:p>
            <a:pPr marL="342900" indent="-342900">
              <a:buFont typeface="Wingdings" panose="05000000000000000000" pitchFamily="2" charset="2"/>
              <a:buChar char="q"/>
            </a:pPr>
            <a:r>
              <a:rPr lang="en-US" sz="1800" b="0" dirty="0"/>
              <a:t>Do they have an evidence base of effectiveness with students?</a:t>
            </a:r>
            <a:endParaRPr lang="en-US" sz="1500" b="0" dirty="0"/>
          </a:p>
        </p:txBody>
      </p:sp>
      <p:sp>
        <p:nvSpPr>
          <p:cNvPr id="4" name="Content Placeholder 3"/>
          <p:cNvSpPr>
            <a:spLocks noGrp="1"/>
          </p:cNvSpPr>
          <p:nvPr>
            <p:ph idx="10"/>
          </p:nvPr>
        </p:nvSpPr>
        <p:spPr>
          <a:xfrm>
            <a:off x="4786812" y="2341254"/>
            <a:ext cx="3687097" cy="3589585"/>
          </a:xfrm>
        </p:spPr>
        <p:txBody>
          <a:bodyPr>
            <a:normAutofit lnSpcReduction="10000"/>
          </a:bodyPr>
          <a:lstStyle/>
          <a:p>
            <a:r>
              <a:rPr lang="en-US" dirty="0"/>
              <a:t>Scoring:</a:t>
            </a:r>
          </a:p>
          <a:p>
            <a:pPr>
              <a:lnSpc>
                <a:spcPct val="110000"/>
              </a:lnSpc>
              <a:spcAft>
                <a:spcPts val="450"/>
              </a:spcAft>
            </a:pPr>
            <a:r>
              <a:rPr lang="en-US" sz="1800" b="0" dirty="0"/>
              <a:t>0 = No Tier II interventions with documented evidence of effectiveness are in use.</a:t>
            </a:r>
          </a:p>
          <a:p>
            <a:pPr>
              <a:lnSpc>
                <a:spcPct val="110000"/>
              </a:lnSpc>
              <a:spcAft>
                <a:spcPts val="450"/>
              </a:spcAft>
            </a:pPr>
            <a:r>
              <a:rPr lang="en-US" sz="1800" b="0" dirty="0"/>
              <a:t>1 = Only one Tier II intervention with documented evidence of effectiveness is in use.</a:t>
            </a:r>
          </a:p>
          <a:p>
            <a:pPr>
              <a:lnSpc>
                <a:spcPct val="110000"/>
              </a:lnSpc>
            </a:pPr>
            <a:r>
              <a:rPr lang="en-US" sz="1800" b="0" dirty="0"/>
              <a:t>2 = A sufficient array of Tier II interventions with documented evidence of effectiveness matched to student need are in use.</a:t>
            </a:r>
          </a:p>
        </p:txBody>
      </p:sp>
      <p:sp>
        <p:nvSpPr>
          <p:cNvPr id="5" name="TextBox 4"/>
          <p:cNvSpPr txBox="1"/>
          <p:nvPr/>
        </p:nvSpPr>
        <p:spPr>
          <a:xfrm>
            <a:off x="547726" y="1756660"/>
            <a:ext cx="6576935" cy="738664"/>
          </a:xfrm>
          <a:prstGeom prst="rect">
            <a:avLst/>
          </a:prstGeom>
          <a:noFill/>
        </p:spPr>
        <p:txBody>
          <a:bodyPr wrap="square" rtlCol="0">
            <a:spAutoFit/>
          </a:bodyPr>
          <a:lstStyle/>
          <a:p>
            <a:pPr defTabSz="685800" fontAlgn="auto">
              <a:spcBef>
                <a:spcPts val="0"/>
              </a:spcBef>
              <a:spcAft>
                <a:spcPts val="0"/>
              </a:spcAft>
            </a:pPr>
            <a:r>
              <a:rPr lang="en-US" sz="2100" dirty="0">
                <a:solidFill>
                  <a:prstClr val="black"/>
                </a:solidFill>
                <a:latin typeface="Calibri" panose="020F0502020204030204"/>
                <a:ea typeface="+mn-ea"/>
                <a:cs typeface="+mn-cs"/>
              </a:rPr>
              <a:t>What intervention options are available at the Tier II level?:</a:t>
            </a:r>
          </a:p>
        </p:txBody>
      </p:sp>
    </p:spTree>
    <p:extLst>
      <p:ext uri="{BB962C8B-B14F-4D97-AF65-F5344CB8AC3E}">
        <p14:creationId xmlns:p14="http://schemas.microsoft.com/office/powerpoint/2010/main" val="3781569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2.6 Tier II Critical Features</a:t>
            </a:r>
          </a:p>
        </p:txBody>
      </p:sp>
      <p:graphicFrame>
        <p:nvGraphicFramePr>
          <p:cNvPr id="4" name="Content Placeholder 3"/>
          <p:cNvGraphicFramePr>
            <a:graphicFrameLocks noGrp="1"/>
          </p:cNvGraphicFramePr>
          <p:nvPr>
            <p:ph idx="1"/>
            <p:extLst/>
          </p:nvPr>
        </p:nvGraphicFramePr>
        <p:xfrm>
          <a:off x="603610" y="1976201"/>
          <a:ext cx="7936782" cy="3788626"/>
        </p:xfrm>
        <a:graphic>
          <a:graphicData uri="http://schemas.openxmlformats.org/drawingml/2006/table">
            <a:tbl>
              <a:tblPr firstRow="1" bandRow="1">
                <a:tableStyleId>{5C22544A-7EE6-4342-B048-85BDC9FD1C3A}</a:tableStyleId>
              </a:tblPr>
              <a:tblGrid>
                <a:gridCol w="2645594">
                  <a:extLst>
                    <a:ext uri="{9D8B030D-6E8A-4147-A177-3AD203B41FA5}">
                      <a16:colId xmlns:a16="http://schemas.microsoft.com/office/drawing/2014/main" val="3936969952"/>
                    </a:ext>
                  </a:extLst>
                </a:gridCol>
                <a:gridCol w="2645594">
                  <a:extLst>
                    <a:ext uri="{9D8B030D-6E8A-4147-A177-3AD203B41FA5}">
                      <a16:colId xmlns:a16="http://schemas.microsoft.com/office/drawing/2014/main" val="1965473558"/>
                    </a:ext>
                  </a:extLst>
                </a:gridCol>
                <a:gridCol w="2645594">
                  <a:extLst>
                    <a:ext uri="{9D8B030D-6E8A-4147-A177-3AD203B41FA5}">
                      <a16:colId xmlns:a16="http://schemas.microsoft.com/office/drawing/2014/main" val="1320994650"/>
                    </a:ext>
                  </a:extLst>
                </a:gridCol>
              </a:tblGrid>
              <a:tr h="397726">
                <a:tc>
                  <a:txBody>
                    <a:bodyPr/>
                    <a:lstStyle/>
                    <a:p>
                      <a:r>
                        <a:rPr lang="en-US" sz="1800" dirty="0"/>
                        <a:t>Feature</a:t>
                      </a:r>
                    </a:p>
                  </a:txBody>
                  <a:tcPr marL="68580" marR="68580" marT="34290" marB="34290" anchor="ctr"/>
                </a:tc>
                <a:tc>
                  <a:txBody>
                    <a:bodyPr/>
                    <a:lstStyle/>
                    <a:p>
                      <a:r>
                        <a:rPr lang="en-US" sz="1800" dirty="0"/>
                        <a:t>Possible Data Sources</a:t>
                      </a:r>
                    </a:p>
                  </a:txBody>
                  <a:tcPr marL="68580" marR="68580" marT="34290" marB="34290" anchor="ctr"/>
                </a:tc>
                <a:tc>
                  <a:txBody>
                    <a:bodyPr/>
                    <a:lstStyle/>
                    <a:p>
                      <a:r>
                        <a:rPr lang="en-US" sz="1800" dirty="0"/>
                        <a:t>Scoring Criteria</a:t>
                      </a:r>
                    </a:p>
                  </a:txBody>
                  <a:tcPr marL="68580" marR="68580" marT="34290" marB="34290" anchor="ctr"/>
                </a:tc>
                <a:extLst>
                  <a:ext uri="{0D108BD9-81ED-4DB2-BD59-A6C34878D82A}">
                    <a16:rowId xmlns:a16="http://schemas.microsoft.com/office/drawing/2014/main" val="2594366273"/>
                  </a:ext>
                </a:extLst>
              </a:tr>
              <a:tr h="3314700">
                <a:tc>
                  <a:txBody>
                    <a:bodyPr/>
                    <a:lstStyle/>
                    <a:p>
                      <a:pPr>
                        <a:spcAft>
                          <a:spcPts val="600"/>
                        </a:spcAft>
                      </a:pPr>
                      <a:r>
                        <a:rPr lang="en-US" sz="2000" b="1" dirty="0"/>
                        <a:t>Tier II Critical Features:  </a:t>
                      </a:r>
                    </a:p>
                    <a:p>
                      <a:r>
                        <a:rPr lang="en-US" sz="1800" b="0" i="0" u="none" strike="noStrike" kern="1200" baseline="0" dirty="0">
                          <a:solidFill>
                            <a:schemeClr val="dk1"/>
                          </a:solidFill>
                          <a:latin typeface="+mn-lt"/>
                          <a:ea typeface="+mn-ea"/>
                          <a:cs typeface="+mn-cs"/>
                        </a:rPr>
                        <a:t>Tier II interventions provide (a) additional instruction/time for</a:t>
                      </a:r>
                    </a:p>
                    <a:p>
                      <a:r>
                        <a:rPr lang="en-US" sz="1800" b="0" i="0" u="none" strike="noStrike" kern="1200" baseline="0" dirty="0">
                          <a:solidFill>
                            <a:schemeClr val="dk1"/>
                          </a:solidFill>
                          <a:latin typeface="+mn-lt"/>
                          <a:ea typeface="+mn-ea"/>
                          <a:cs typeface="+mn-cs"/>
                        </a:rPr>
                        <a:t>student skill development, </a:t>
                      </a:r>
                    </a:p>
                    <a:p>
                      <a:r>
                        <a:rPr lang="en-US" sz="1800" b="0" i="0" u="none" strike="noStrike" kern="1200" baseline="0" dirty="0">
                          <a:solidFill>
                            <a:schemeClr val="dk1"/>
                          </a:solidFill>
                          <a:latin typeface="+mn-lt"/>
                          <a:ea typeface="+mn-ea"/>
                          <a:cs typeface="+mn-cs"/>
                        </a:rPr>
                        <a:t>(b) additional structure/ predictability, and/or </a:t>
                      </a:r>
                    </a:p>
                    <a:p>
                      <a:r>
                        <a:rPr lang="en-US" sz="1800" b="0" i="0" u="none" strike="noStrike" kern="1200" baseline="0" dirty="0">
                          <a:solidFill>
                            <a:schemeClr val="dk1"/>
                          </a:solidFill>
                          <a:latin typeface="+mn-lt"/>
                          <a:ea typeface="+mn-ea"/>
                          <a:cs typeface="+mn-cs"/>
                        </a:rPr>
                        <a:t>(c) increased opportunity for feedback (e.g., Daily Progress Report).</a:t>
                      </a:r>
                      <a:endParaRPr lang="en-US" sz="1800" dirty="0"/>
                    </a:p>
                  </a:txBody>
                  <a:tcPr marL="68580" marR="68580" marT="34290" marB="34290"/>
                </a:tc>
                <a:tc>
                  <a:txBody>
                    <a:bodyPr/>
                    <a:lstStyle/>
                    <a:p>
                      <a:pPr marL="285750" indent="-285750">
                        <a:spcAft>
                          <a:spcPts val="1200"/>
                        </a:spcAft>
                        <a:buFont typeface="Arial" panose="020B0604020202020204" pitchFamily="34" charset="0"/>
                        <a:buChar char="•"/>
                      </a:pPr>
                      <a:r>
                        <a:rPr lang="en-US" sz="1800" b="0" i="0" u="none" strike="noStrike" kern="1200" baseline="0" dirty="0">
                          <a:solidFill>
                            <a:schemeClr val="dk1"/>
                          </a:solidFill>
                          <a:latin typeface="+mn-lt"/>
                          <a:ea typeface="+mn-ea"/>
                          <a:cs typeface="+mn-cs"/>
                        </a:rPr>
                        <a:t>Universal lesson plans</a:t>
                      </a:r>
                    </a:p>
                    <a:p>
                      <a:pPr marL="285750" indent="-285750">
                        <a:spcAft>
                          <a:spcPts val="1200"/>
                        </a:spcAft>
                        <a:buFont typeface="Arial" panose="020B0604020202020204" pitchFamily="34" charset="0"/>
                        <a:buChar char="•"/>
                      </a:pPr>
                      <a:r>
                        <a:rPr lang="en-US" sz="1800" b="0" i="0" u="none" strike="noStrike" kern="1200" baseline="0" dirty="0">
                          <a:solidFill>
                            <a:schemeClr val="dk1"/>
                          </a:solidFill>
                          <a:latin typeface="+mn-lt"/>
                          <a:ea typeface="+mn-ea"/>
                          <a:cs typeface="+mn-cs"/>
                        </a:rPr>
                        <a:t>Tier II lesson plans</a:t>
                      </a:r>
                    </a:p>
                    <a:p>
                      <a:pPr marL="285750" indent="-285750">
                        <a:spcAft>
                          <a:spcPts val="1200"/>
                        </a:spcAft>
                        <a:buFont typeface="Arial" panose="020B0604020202020204" pitchFamily="34" charset="0"/>
                        <a:buChar char="•"/>
                      </a:pPr>
                      <a:r>
                        <a:rPr lang="en-US" sz="1800" b="0" i="0" u="none" strike="noStrike" kern="1200" baseline="0" dirty="0">
                          <a:solidFill>
                            <a:schemeClr val="dk1"/>
                          </a:solidFill>
                          <a:latin typeface="+mn-lt"/>
                          <a:ea typeface="+mn-ea"/>
                          <a:cs typeface="+mn-cs"/>
                        </a:rPr>
                        <a:t>Daily/Weekly Progress Report</a:t>
                      </a:r>
                    </a:p>
                    <a:p>
                      <a:pPr marL="285750" indent="-285750">
                        <a:spcAft>
                          <a:spcPts val="1200"/>
                        </a:spcAft>
                        <a:buFont typeface="Arial" panose="020B0604020202020204" pitchFamily="34" charset="0"/>
                        <a:buChar char="•"/>
                      </a:pPr>
                      <a:r>
                        <a:rPr lang="en-US" sz="1800" b="0" i="0" u="none" strike="noStrike" kern="1200" baseline="0" dirty="0">
                          <a:solidFill>
                            <a:schemeClr val="dk1"/>
                          </a:solidFill>
                          <a:latin typeface="+mn-lt"/>
                          <a:ea typeface="+mn-ea"/>
                          <a:cs typeface="+mn-cs"/>
                        </a:rPr>
                        <a:t>School schedule</a:t>
                      </a:r>
                    </a:p>
                    <a:p>
                      <a:pPr marL="285750" indent="-285750">
                        <a:buFont typeface="Arial" panose="020B0604020202020204" pitchFamily="34" charset="0"/>
                        <a:buChar char="•"/>
                      </a:pPr>
                      <a:r>
                        <a:rPr lang="en-US" sz="1800" b="0" i="0" u="none" strike="noStrike" kern="1200" baseline="0" dirty="0">
                          <a:solidFill>
                            <a:schemeClr val="dk1"/>
                          </a:solidFill>
                          <a:latin typeface="+mn-lt"/>
                          <a:ea typeface="+mn-ea"/>
                          <a:cs typeface="+mn-cs"/>
                        </a:rPr>
                        <a:t>School Tier II handbook</a:t>
                      </a:r>
                      <a:endParaRPr lang="en-US" sz="1800" dirty="0"/>
                    </a:p>
                  </a:txBody>
                  <a:tcPr marL="68580" marR="68580" marT="34290" marB="34290"/>
                </a:tc>
                <a:tc>
                  <a:txBody>
                    <a:bodyPr/>
                    <a:lstStyle/>
                    <a:p>
                      <a:pPr>
                        <a:spcAft>
                          <a:spcPts val="1200"/>
                        </a:spcAft>
                      </a:pPr>
                      <a:r>
                        <a:rPr lang="en-US" sz="1800" b="0" i="0" u="none" strike="noStrike" kern="1200" baseline="0" dirty="0">
                          <a:solidFill>
                            <a:schemeClr val="dk1"/>
                          </a:solidFill>
                          <a:latin typeface="+mn-lt"/>
                          <a:ea typeface="+mn-ea"/>
                          <a:cs typeface="+mn-cs"/>
                        </a:rPr>
                        <a:t>0 = Tier II interventions do not promote additional instruction/time, improved structure, or increased feedback.</a:t>
                      </a:r>
                    </a:p>
                    <a:p>
                      <a:pPr>
                        <a:spcAft>
                          <a:spcPts val="1200"/>
                        </a:spcAft>
                      </a:pPr>
                      <a:r>
                        <a:rPr lang="en-US" sz="1800" b="0" i="0" u="none" strike="noStrike" kern="1200" baseline="0" dirty="0">
                          <a:solidFill>
                            <a:schemeClr val="dk1"/>
                          </a:solidFill>
                          <a:latin typeface="+mn-lt"/>
                          <a:ea typeface="+mn-ea"/>
                          <a:cs typeface="+mn-cs"/>
                        </a:rPr>
                        <a:t>1 = All Tier II interventions provide some but not all three core Tier II features.</a:t>
                      </a:r>
                    </a:p>
                    <a:p>
                      <a:pPr>
                        <a:spcAft>
                          <a:spcPts val="1200"/>
                        </a:spcAft>
                      </a:pPr>
                      <a:r>
                        <a:rPr lang="en-US" sz="1800" b="0" i="0" u="none" strike="noStrike" kern="1200" baseline="0" dirty="0">
                          <a:solidFill>
                            <a:schemeClr val="dk1"/>
                          </a:solidFill>
                          <a:latin typeface="+mn-lt"/>
                          <a:ea typeface="+mn-ea"/>
                          <a:cs typeface="+mn-cs"/>
                        </a:rPr>
                        <a:t>2 = All Tier II interventions include all three core    Tier II features.</a:t>
                      </a:r>
                      <a:endParaRPr lang="en-US" sz="1800" dirty="0"/>
                    </a:p>
                  </a:txBody>
                  <a:tcPr marL="68580" marR="68580" marT="34290" marB="34290"/>
                </a:tc>
                <a:extLst>
                  <a:ext uri="{0D108BD9-81ED-4DB2-BD59-A6C34878D82A}">
                    <a16:rowId xmlns:a16="http://schemas.microsoft.com/office/drawing/2014/main" val="1136611001"/>
                  </a:ext>
                </a:extLst>
              </a:tr>
            </a:tbl>
          </a:graphicData>
        </a:graphic>
      </p:graphicFrame>
      <p:sp>
        <p:nvSpPr>
          <p:cNvPr id="5" name="Rounded Rectangle 4"/>
          <p:cNvSpPr/>
          <p:nvPr/>
        </p:nvSpPr>
        <p:spPr>
          <a:xfrm>
            <a:off x="2652718" y="2945158"/>
            <a:ext cx="3838565" cy="1774511"/>
          </a:xfrm>
          <a:prstGeom prst="roundRect">
            <a:avLst/>
          </a:prstGeom>
          <a:solidFill>
            <a:schemeClr val="accent4">
              <a:lumMod val="40000"/>
              <a:lumOff val="60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2100" b="1" dirty="0">
                <a:solidFill>
                  <a:prstClr val="black"/>
                </a:solidFill>
                <a:latin typeface="Calibri" panose="020F0502020204030204"/>
              </a:rPr>
              <a:t>Main Idea:</a:t>
            </a:r>
          </a:p>
          <a:p>
            <a:pPr algn="ctr" defTabSz="685800" fontAlgn="auto">
              <a:spcBef>
                <a:spcPts val="0"/>
              </a:spcBef>
              <a:spcAft>
                <a:spcPts val="0"/>
              </a:spcAft>
            </a:pPr>
            <a:r>
              <a:rPr lang="en-US" dirty="0">
                <a:solidFill>
                  <a:prstClr val="black"/>
                </a:solidFill>
                <a:latin typeface="Calibri" panose="020F0502020204030204"/>
              </a:rPr>
              <a:t>Tier II supports should focus on improving the skills and context needed for student success.</a:t>
            </a:r>
          </a:p>
        </p:txBody>
      </p:sp>
    </p:spTree>
    <p:extLst>
      <p:ext uri="{BB962C8B-B14F-4D97-AF65-F5344CB8AC3E}">
        <p14:creationId xmlns:p14="http://schemas.microsoft.com/office/powerpoint/2010/main" val="140371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Check: Tier II Critical Features</a:t>
            </a:r>
          </a:p>
        </p:txBody>
      </p:sp>
      <p:sp>
        <p:nvSpPr>
          <p:cNvPr id="3" name="Content Placeholder 2"/>
          <p:cNvSpPr>
            <a:spLocks noGrp="1"/>
          </p:cNvSpPr>
          <p:nvPr>
            <p:ph idx="1"/>
          </p:nvPr>
        </p:nvSpPr>
        <p:spPr>
          <a:xfrm>
            <a:off x="628650" y="2341253"/>
            <a:ext cx="3689747" cy="3263504"/>
          </a:xfrm>
        </p:spPr>
        <p:txBody>
          <a:bodyPr>
            <a:normAutofit fontScale="92500"/>
          </a:bodyPr>
          <a:lstStyle/>
          <a:p>
            <a:r>
              <a:rPr lang="en-US" sz="2250" dirty="0"/>
              <a:t>Team Assessment:</a:t>
            </a:r>
          </a:p>
          <a:p>
            <a:pPr marL="342900" indent="-342900">
              <a:spcAft>
                <a:spcPts val="450"/>
              </a:spcAft>
              <a:buFont typeface="Wingdings" panose="05000000000000000000" pitchFamily="2" charset="2"/>
              <a:buChar char="q"/>
            </a:pPr>
            <a:r>
              <a:rPr lang="en-US" sz="1950" b="0" dirty="0"/>
              <a:t>Do all Tier II interventions include additional instruction/time for student skill development?</a:t>
            </a:r>
          </a:p>
          <a:p>
            <a:pPr marL="342900" indent="-342900">
              <a:spcAft>
                <a:spcPts val="450"/>
              </a:spcAft>
              <a:buFont typeface="Wingdings" panose="05000000000000000000" pitchFamily="2" charset="2"/>
              <a:buChar char="q"/>
            </a:pPr>
            <a:r>
              <a:rPr lang="en-US" sz="1950" b="0" dirty="0"/>
              <a:t>Do all Tier II interventions include additional structure/predictability?</a:t>
            </a:r>
          </a:p>
          <a:p>
            <a:pPr marL="342900" indent="-342900">
              <a:buFont typeface="Wingdings" panose="05000000000000000000" pitchFamily="2" charset="2"/>
              <a:buChar char="q"/>
            </a:pPr>
            <a:r>
              <a:rPr lang="en-US" sz="1950" b="0" dirty="0"/>
              <a:t>Do all Tier II interventions include increased opportunities for feedback?</a:t>
            </a:r>
            <a:endParaRPr lang="en-US" sz="1650" b="0" dirty="0"/>
          </a:p>
        </p:txBody>
      </p:sp>
      <p:sp>
        <p:nvSpPr>
          <p:cNvPr id="4" name="Content Placeholder 3"/>
          <p:cNvSpPr>
            <a:spLocks noGrp="1"/>
          </p:cNvSpPr>
          <p:nvPr>
            <p:ph idx="10"/>
          </p:nvPr>
        </p:nvSpPr>
        <p:spPr>
          <a:xfrm>
            <a:off x="4654646" y="2341253"/>
            <a:ext cx="3687097" cy="3263504"/>
          </a:xfrm>
        </p:spPr>
        <p:txBody>
          <a:bodyPr>
            <a:normAutofit/>
          </a:bodyPr>
          <a:lstStyle/>
          <a:p>
            <a:r>
              <a:rPr lang="en-US" dirty="0"/>
              <a:t>Scoring</a:t>
            </a:r>
            <a:r>
              <a:rPr lang="en-US" sz="2475" dirty="0"/>
              <a:t>:</a:t>
            </a:r>
          </a:p>
          <a:p>
            <a:pPr>
              <a:spcAft>
                <a:spcPts val="450"/>
              </a:spcAft>
            </a:pPr>
            <a:r>
              <a:rPr lang="en-US" sz="1800" b="0" dirty="0"/>
              <a:t>0 = Tier II interventions do not promote additional instruction/time, improved structure, or increased feedback.</a:t>
            </a:r>
          </a:p>
          <a:p>
            <a:pPr>
              <a:spcAft>
                <a:spcPts val="450"/>
              </a:spcAft>
            </a:pPr>
            <a:r>
              <a:rPr lang="en-US" sz="1800" b="0" dirty="0"/>
              <a:t>1 = The array of Tier II interventions provide some but not all three core  Tier II features.</a:t>
            </a:r>
          </a:p>
          <a:p>
            <a:r>
              <a:rPr lang="en-US" sz="1800" b="0" dirty="0"/>
              <a:t>2 = The array of Tier II interventions include all 3 core Tier II features.</a:t>
            </a:r>
          </a:p>
        </p:txBody>
      </p:sp>
      <p:sp>
        <p:nvSpPr>
          <p:cNvPr id="5" name="TextBox 4"/>
          <p:cNvSpPr txBox="1"/>
          <p:nvPr/>
        </p:nvSpPr>
        <p:spPr>
          <a:xfrm>
            <a:off x="547726" y="1810339"/>
            <a:ext cx="6576935" cy="415498"/>
          </a:xfrm>
          <a:prstGeom prst="rect">
            <a:avLst/>
          </a:prstGeom>
          <a:noFill/>
        </p:spPr>
        <p:txBody>
          <a:bodyPr wrap="square" rtlCol="0">
            <a:spAutoFit/>
          </a:bodyPr>
          <a:lstStyle/>
          <a:p>
            <a:pPr defTabSz="685800" fontAlgn="auto">
              <a:spcBef>
                <a:spcPts val="0"/>
              </a:spcBef>
              <a:spcAft>
                <a:spcPts val="0"/>
              </a:spcAft>
            </a:pPr>
            <a:r>
              <a:rPr lang="en-US" sz="2100" dirty="0">
                <a:solidFill>
                  <a:prstClr val="black"/>
                </a:solidFill>
                <a:latin typeface="Calibri" panose="020F0502020204030204"/>
                <a:ea typeface="+mn-ea"/>
                <a:cs typeface="+mn-cs"/>
              </a:rPr>
              <a:t>What critical features are embedded in Tier II supports?:</a:t>
            </a:r>
          </a:p>
        </p:txBody>
      </p:sp>
      <p:sp>
        <p:nvSpPr>
          <p:cNvPr id="7" name="TextBox 6"/>
          <p:cNvSpPr txBox="1"/>
          <p:nvPr/>
        </p:nvSpPr>
        <p:spPr>
          <a:xfrm>
            <a:off x="7286625" y="5471764"/>
            <a:ext cx="1619794" cy="300082"/>
          </a:xfrm>
          <a:prstGeom prst="rect">
            <a:avLst/>
          </a:prstGeom>
          <a:noFill/>
        </p:spPr>
        <p:txBody>
          <a:bodyPr wrap="square" rtlCol="0">
            <a:spAutoFit/>
          </a:bodyPr>
          <a:lstStyle/>
          <a:p>
            <a:pPr defTabSz="685800" fontAlgn="auto">
              <a:spcBef>
                <a:spcPts val="0"/>
              </a:spcBef>
              <a:spcAft>
                <a:spcPts val="0"/>
              </a:spcAft>
            </a:pPr>
            <a:r>
              <a:rPr lang="en-US" sz="1350" b="1" dirty="0">
                <a:solidFill>
                  <a:srgbClr val="FF0000"/>
                </a:solidFill>
                <a:latin typeface="Calibri" panose="020F0502020204030204"/>
                <a:ea typeface="+mn-ea"/>
                <a:cs typeface="+mn-cs"/>
                <a:hlinkClick r:id="rId3" action="ppaction://hlinksldjump"/>
              </a:rPr>
              <a:t>Back to ALL ITEMS</a:t>
            </a:r>
            <a:endParaRPr lang="en-US" sz="1350" b="1" dirty="0">
              <a:solidFill>
                <a:srgbClr val="FF0000"/>
              </a:solidFill>
              <a:latin typeface="Calibri" panose="020F0502020204030204"/>
              <a:ea typeface="+mn-ea"/>
              <a:cs typeface="+mn-cs"/>
            </a:endParaRPr>
          </a:p>
        </p:txBody>
      </p:sp>
    </p:spTree>
    <p:extLst>
      <p:ext uri="{BB962C8B-B14F-4D97-AF65-F5344CB8AC3E}">
        <p14:creationId xmlns:p14="http://schemas.microsoft.com/office/powerpoint/2010/main" val="787112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2.7 Practices Matched to Student Need</a:t>
            </a:r>
          </a:p>
        </p:txBody>
      </p:sp>
      <p:graphicFrame>
        <p:nvGraphicFramePr>
          <p:cNvPr id="4" name="Content Placeholder 3"/>
          <p:cNvGraphicFramePr>
            <a:graphicFrameLocks noGrp="1"/>
          </p:cNvGraphicFramePr>
          <p:nvPr>
            <p:ph idx="1"/>
            <p:extLst/>
          </p:nvPr>
        </p:nvGraphicFramePr>
        <p:xfrm>
          <a:off x="235323" y="1750538"/>
          <a:ext cx="8673355" cy="4215042"/>
        </p:xfrm>
        <a:graphic>
          <a:graphicData uri="http://schemas.openxmlformats.org/drawingml/2006/table">
            <a:tbl>
              <a:tblPr firstRow="1" bandRow="1">
                <a:tableStyleId>{5C22544A-7EE6-4342-B048-85BDC9FD1C3A}</a:tableStyleId>
              </a:tblPr>
              <a:tblGrid>
                <a:gridCol w="2863521">
                  <a:extLst>
                    <a:ext uri="{9D8B030D-6E8A-4147-A177-3AD203B41FA5}">
                      <a16:colId xmlns:a16="http://schemas.microsoft.com/office/drawing/2014/main" val="3936969952"/>
                    </a:ext>
                  </a:extLst>
                </a:gridCol>
                <a:gridCol w="2904917">
                  <a:extLst>
                    <a:ext uri="{9D8B030D-6E8A-4147-A177-3AD203B41FA5}">
                      <a16:colId xmlns:a16="http://schemas.microsoft.com/office/drawing/2014/main" val="1965473558"/>
                    </a:ext>
                  </a:extLst>
                </a:gridCol>
                <a:gridCol w="2904917">
                  <a:extLst>
                    <a:ext uri="{9D8B030D-6E8A-4147-A177-3AD203B41FA5}">
                      <a16:colId xmlns:a16="http://schemas.microsoft.com/office/drawing/2014/main" val="1320994650"/>
                    </a:ext>
                  </a:extLst>
                </a:gridCol>
              </a:tblGrid>
              <a:tr h="549822">
                <a:tc>
                  <a:txBody>
                    <a:bodyPr/>
                    <a:lstStyle/>
                    <a:p>
                      <a:r>
                        <a:rPr lang="en-US" sz="1800" dirty="0"/>
                        <a:t>Feature</a:t>
                      </a:r>
                    </a:p>
                  </a:txBody>
                  <a:tcPr marL="68580" marR="68580" marT="34290" marB="34290" anchor="ctr"/>
                </a:tc>
                <a:tc>
                  <a:txBody>
                    <a:bodyPr/>
                    <a:lstStyle/>
                    <a:p>
                      <a:r>
                        <a:rPr lang="en-US" sz="1800" dirty="0"/>
                        <a:t>Possible Data Sources</a:t>
                      </a:r>
                    </a:p>
                  </a:txBody>
                  <a:tcPr marL="68580" marR="68580" marT="34290" marB="34290" anchor="ctr"/>
                </a:tc>
                <a:tc>
                  <a:txBody>
                    <a:bodyPr/>
                    <a:lstStyle/>
                    <a:p>
                      <a:r>
                        <a:rPr lang="en-US" sz="1800" dirty="0"/>
                        <a:t>Scoring Criteria</a:t>
                      </a:r>
                    </a:p>
                  </a:txBody>
                  <a:tcPr marL="68580" marR="68580" marT="34290" marB="34290" anchor="ctr"/>
                </a:tc>
                <a:extLst>
                  <a:ext uri="{0D108BD9-81ED-4DB2-BD59-A6C34878D82A}">
                    <a16:rowId xmlns:a16="http://schemas.microsoft.com/office/drawing/2014/main" val="2594366273"/>
                  </a:ext>
                </a:extLst>
              </a:tr>
              <a:tr h="3589020">
                <a:tc>
                  <a:txBody>
                    <a:bodyPr/>
                    <a:lstStyle/>
                    <a:p>
                      <a:pPr>
                        <a:spcAft>
                          <a:spcPts val="600"/>
                        </a:spcAft>
                      </a:pPr>
                      <a:r>
                        <a:rPr lang="en-US" sz="2100" b="1" i="0" u="none" strike="noStrike" kern="1200" baseline="0" dirty="0">
                          <a:solidFill>
                            <a:schemeClr val="dk1"/>
                          </a:solidFill>
                          <a:latin typeface="+mn-lt"/>
                          <a:ea typeface="+mn-ea"/>
                          <a:cs typeface="+mn-cs"/>
                        </a:rPr>
                        <a:t>Practices Matched to Student Need: </a:t>
                      </a:r>
                    </a:p>
                    <a:p>
                      <a:r>
                        <a:rPr lang="en-US" sz="1800" b="0" i="0" u="none" strike="noStrike" kern="1200" baseline="0" dirty="0">
                          <a:solidFill>
                            <a:schemeClr val="dk1"/>
                          </a:solidFill>
                          <a:latin typeface="+mn-lt"/>
                          <a:ea typeface="+mn-ea"/>
                          <a:cs typeface="+mn-cs"/>
                        </a:rPr>
                        <a:t>A formal process is in place for efficient selection of Tier II interventions that are matched to student need (e.g., behavioral function), and have contextual fit (e.g., culture, developmental level).</a:t>
                      </a:r>
                      <a:endParaRPr lang="en-US" sz="1800" dirty="0"/>
                    </a:p>
                  </a:txBody>
                  <a:tcPr marL="68580" marR="68580" marT="34290" marB="34290"/>
                </a:tc>
                <a:tc>
                  <a:txBody>
                    <a:bodyPr/>
                    <a:lstStyle/>
                    <a:p>
                      <a:pPr marL="457200" indent="-457200">
                        <a:spcAft>
                          <a:spcPts val="1200"/>
                        </a:spcAft>
                        <a:buFont typeface="Wingdings" panose="05000000000000000000" pitchFamily="2" charset="2"/>
                        <a:buChar char="§"/>
                      </a:pPr>
                      <a:r>
                        <a:rPr lang="en-US" sz="1800" b="0" i="0" u="none" strike="noStrike" kern="1200" baseline="0" dirty="0">
                          <a:solidFill>
                            <a:schemeClr val="dk1"/>
                          </a:solidFill>
                          <a:latin typeface="+mn-lt"/>
                          <a:ea typeface="+mn-ea"/>
                          <a:cs typeface="+mn-cs"/>
                        </a:rPr>
                        <a:t>Data sources used to identify interventions</a:t>
                      </a:r>
                    </a:p>
                    <a:p>
                      <a:pPr marL="457200" indent="-457200">
                        <a:spcAft>
                          <a:spcPts val="1200"/>
                        </a:spcAft>
                        <a:buFont typeface="Wingdings" panose="05000000000000000000" pitchFamily="2" charset="2"/>
                        <a:buChar char="§"/>
                      </a:pPr>
                      <a:r>
                        <a:rPr lang="en-US" sz="1800" b="0" i="0" u="none" strike="noStrike" kern="1200" baseline="0" dirty="0">
                          <a:solidFill>
                            <a:schemeClr val="dk1"/>
                          </a:solidFill>
                          <a:latin typeface="+mn-lt"/>
                          <a:ea typeface="+mn-ea"/>
                          <a:cs typeface="+mn-cs"/>
                        </a:rPr>
                        <a:t>School policy</a:t>
                      </a:r>
                    </a:p>
                    <a:p>
                      <a:pPr marL="457200" indent="-457200">
                        <a:spcAft>
                          <a:spcPts val="1200"/>
                        </a:spcAft>
                        <a:buFont typeface="Wingdings" panose="05000000000000000000" pitchFamily="2" charset="2"/>
                        <a:buChar char="§"/>
                      </a:pPr>
                      <a:r>
                        <a:rPr lang="en-US" sz="1800" b="0" i="0" u="none" strike="noStrike" kern="1200" baseline="0" dirty="0">
                          <a:solidFill>
                            <a:schemeClr val="dk1"/>
                          </a:solidFill>
                          <a:latin typeface="+mn-lt"/>
                          <a:ea typeface="+mn-ea"/>
                          <a:cs typeface="+mn-cs"/>
                        </a:rPr>
                        <a:t>Tier II handbook</a:t>
                      </a:r>
                    </a:p>
                    <a:p>
                      <a:pPr marL="457200" indent="-457200">
                        <a:spcAft>
                          <a:spcPts val="1200"/>
                        </a:spcAft>
                        <a:buFont typeface="Wingdings" panose="05000000000000000000" pitchFamily="2" charset="2"/>
                        <a:buChar char="§"/>
                      </a:pPr>
                      <a:r>
                        <a:rPr lang="en-US" sz="1800" b="0" i="0" u="none" strike="noStrike" kern="1200" baseline="0" dirty="0">
                          <a:solidFill>
                            <a:schemeClr val="dk1"/>
                          </a:solidFill>
                          <a:latin typeface="+mn-lt"/>
                          <a:ea typeface="+mn-ea"/>
                          <a:cs typeface="+mn-cs"/>
                        </a:rPr>
                        <a:t>Needs assessment</a:t>
                      </a:r>
                    </a:p>
                    <a:p>
                      <a:pPr marL="457200" indent="-457200">
                        <a:buFont typeface="Wingdings" panose="05000000000000000000" pitchFamily="2" charset="2"/>
                        <a:buChar char="§"/>
                      </a:pPr>
                      <a:r>
                        <a:rPr lang="en-US" sz="1800" b="0" i="0" u="none" strike="noStrike" kern="1200" baseline="0" dirty="0">
                          <a:solidFill>
                            <a:schemeClr val="dk1"/>
                          </a:solidFill>
                          <a:latin typeface="+mn-lt"/>
                          <a:ea typeface="+mn-ea"/>
                          <a:cs typeface="+mn-cs"/>
                        </a:rPr>
                        <a:t>Targeted Interventions Reference Guide</a:t>
                      </a:r>
                      <a:endParaRPr lang="en-US" sz="1800" dirty="0"/>
                    </a:p>
                  </a:txBody>
                  <a:tcPr marL="68580" marR="68580" marT="34290" marB="34290"/>
                </a:tc>
                <a:tc>
                  <a:txBody>
                    <a:bodyPr/>
                    <a:lstStyle/>
                    <a:p>
                      <a:pPr>
                        <a:spcAft>
                          <a:spcPts val="1200"/>
                        </a:spcAft>
                      </a:pPr>
                      <a:r>
                        <a:rPr lang="en-US" sz="1800" b="0" i="0" u="none" strike="noStrike" kern="1200" baseline="0" dirty="0">
                          <a:solidFill>
                            <a:schemeClr val="dk1"/>
                          </a:solidFill>
                          <a:latin typeface="+mn-lt"/>
                          <a:ea typeface="+mn-ea"/>
                          <a:cs typeface="+mn-cs"/>
                        </a:rPr>
                        <a:t>0 = No process is in place.</a:t>
                      </a:r>
                    </a:p>
                    <a:p>
                      <a:pPr>
                        <a:spcAft>
                          <a:spcPts val="1200"/>
                        </a:spcAft>
                      </a:pPr>
                      <a:r>
                        <a:rPr lang="en-US" sz="1800" b="0" i="0" u="none" strike="noStrike" kern="1200" baseline="0" dirty="0">
                          <a:solidFill>
                            <a:schemeClr val="dk1"/>
                          </a:solidFill>
                          <a:latin typeface="+mn-lt"/>
                          <a:ea typeface="+mn-ea"/>
                          <a:cs typeface="+mn-cs"/>
                        </a:rPr>
                        <a:t>1 = Process for selecting Tier II interventions does not include documentation that interventions are matched to student need .</a:t>
                      </a:r>
                    </a:p>
                    <a:p>
                      <a:r>
                        <a:rPr lang="en-US" sz="1800" b="0" i="0" u="none" strike="noStrike" kern="1200" baseline="0" dirty="0">
                          <a:solidFill>
                            <a:schemeClr val="dk1"/>
                          </a:solidFill>
                          <a:latin typeface="+mn-lt"/>
                          <a:ea typeface="+mn-ea"/>
                          <a:cs typeface="+mn-cs"/>
                        </a:rPr>
                        <a:t>2 = Formal process is in place to select practices that match student need and have contextual fit (e.g., developmentally and culturally appropriate).</a:t>
                      </a:r>
                      <a:endParaRPr lang="en-US" sz="1800" dirty="0"/>
                    </a:p>
                  </a:txBody>
                  <a:tcPr marL="68580" marR="68580" marT="34290" marB="34290"/>
                </a:tc>
                <a:extLst>
                  <a:ext uri="{0D108BD9-81ED-4DB2-BD59-A6C34878D82A}">
                    <a16:rowId xmlns:a16="http://schemas.microsoft.com/office/drawing/2014/main" val="1136611001"/>
                  </a:ext>
                </a:extLst>
              </a:tr>
            </a:tbl>
          </a:graphicData>
        </a:graphic>
      </p:graphicFrame>
      <p:sp>
        <p:nvSpPr>
          <p:cNvPr id="5" name="Rounded Rectangle 4"/>
          <p:cNvSpPr/>
          <p:nvPr/>
        </p:nvSpPr>
        <p:spPr>
          <a:xfrm>
            <a:off x="2311701" y="2932704"/>
            <a:ext cx="4520598" cy="1774511"/>
          </a:xfrm>
          <a:prstGeom prst="roundRect">
            <a:avLst/>
          </a:prstGeom>
          <a:solidFill>
            <a:schemeClr val="accent4">
              <a:lumMod val="40000"/>
              <a:lumOff val="60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2100" b="1" dirty="0">
                <a:solidFill>
                  <a:prstClr val="black"/>
                </a:solidFill>
                <a:latin typeface="Calibri" panose="020F0502020204030204"/>
              </a:rPr>
              <a:t>Main Idea: </a:t>
            </a:r>
          </a:p>
          <a:p>
            <a:pPr algn="ctr" defTabSz="685800" fontAlgn="auto">
              <a:spcBef>
                <a:spcPts val="0"/>
              </a:spcBef>
              <a:spcAft>
                <a:spcPts val="0"/>
              </a:spcAft>
            </a:pPr>
            <a:r>
              <a:rPr lang="en-US" dirty="0">
                <a:solidFill>
                  <a:prstClr val="black"/>
                </a:solidFill>
                <a:latin typeface="Calibri" panose="020F0502020204030204"/>
              </a:rPr>
              <a:t>Tier II support strategies are</a:t>
            </a:r>
          </a:p>
          <a:p>
            <a:pPr algn="ctr" defTabSz="685800" fontAlgn="auto">
              <a:spcBef>
                <a:spcPts val="0"/>
              </a:spcBef>
              <a:spcAft>
                <a:spcPts val="0"/>
              </a:spcAft>
            </a:pPr>
            <a:r>
              <a:rPr lang="en-US" dirty="0">
                <a:solidFill>
                  <a:prstClr val="black"/>
                </a:solidFill>
                <a:latin typeface="Calibri" panose="020F0502020204030204"/>
              </a:rPr>
              <a:t>evidence-based and designed with</a:t>
            </a:r>
          </a:p>
          <a:p>
            <a:pPr algn="ctr" defTabSz="685800" fontAlgn="auto">
              <a:spcBef>
                <a:spcPts val="0"/>
              </a:spcBef>
              <a:spcAft>
                <a:spcPts val="0"/>
              </a:spcAft>
            </a:pPr>
            <a:r>
              <a:rPr lang="en-US" dirty="0">
                <a:solidFill>
                  <a:prstClr val="black"/>
                </a:solidFill>
                <a:latin typeface="Calibri" panose="020F0502020204030204"/>
              </a:rPr>
              <a:t>preliminary assessment information             (or assumptions) about student need.</a:t>
            </a:r>
          </a:p>
        </p:txBody>
      </p:sp>
    </p:spTree>
    <p:extLst>
      <p:ext uri="{BB962C8B-B14F-4D97-AF65-F5344CB8AC3E}">
        <p14:creationId xmlns:p14="http://schemas.microsoft.com/office/powerpoint/2010/main" val="205025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208" y="925869"/>
            <a:ext cx="7656801" cy="707231"/>
          </a:xfrm>
        </p:spPr>
        <p:txBody>
          <a:bodyPr>
            <a:normAutofit fontScale="90000"/>
          </a:bodyPr>
          <a:lstStyle/>
          <a:p>
            <a:r>
              <a:rPr lang="en-US" dirty="0"/>
              <a:t>Quick Check: Practices Matched to Student Need </a:t>
            </a:r>
          </a:p>
        </p:txBody>
      </p:sp>
      <p:sp>
        <p:nvSpPr>
          <p:cNvPr id="3" name="Content Placeholder 2"/>
          <p:cNvSpPr>
            <a:spLocks noGrp="1"/>
          </p:cNvSpPr>
          <p:nvPr>
            <p:ph idx="1"/>
          </p:nvPr>
        </p:nvSpPr>
        <p:spPr>
          <a:xfrm>
            <a:off x="701893" y="2427423"/>
            <a:ext cx="3689747" cy="3263504"/>
          </a:xfrm>
        </p:spPr>
        <p:txBody>
          <a:bodyPr/>
          <a:lstStyle/>
          <a:p>
            <a:r>
              <a:rPr lang="en-US" dirty="0"/>
              <a:t>Team Assessment:</a:t>
            </a:r>
          </a:p>
          <a:p>
            <a:pPr marL="342900" indent="-342900">
              <a:spcAft>
                <a:spcPts val="900"/>
              </a:spcAft>
              <a:buFont typeface="Wingdings" panose="05000000000000000000" pitchFamily="2" charset="2"/>
              <a:buChar char="q"/>
            </a:pPr>
            <a:r>
              <a:rPr lang="en-US" sz="1800" b="0" dirty="0"/>
              <a:t>Is there a formalized process to select Tier II supports?</a:t>
            </a:r>
          </a:p>
          <a:p>
            <a:pPr marL="342900" indent="-342900">
              <a:buFont typeface="Wingdings" panose="05000000000000000000" pitchFamily="2" charset="2"/>
              <a:buChar char="q"/>
            </a:pPr>
            <a:r>
              <a:rPr lang="en-US" sz="1800" b="0" dirty="0"/>
              <a:t>Does the process take into account student need and contextual fit?</a:t>
            </a:r>
            <a:endParaRPr lang="en-US" sz="1500" b="0" dirty="0"/>
          </a:p>
        </p:txBody>
      </p:sp>
      <p:sp>
        <p:nvSpPr>
          <p:cNvPr id="4" name="Content Placeholder 3"/>
          <p:cNvSpPr>
            <a:spLocks noGrp="1"/>
          </p:cNvSpPr>
          <p:nvPr>
            <p:ph idx="10"/>
          </p:nvPr>
        </p:nvSpPr>
        <p:spPr>
          <a:xfrm>
            <a:off x="4852890" y="2427423"/>
            <a:ext cx="3687097" cy="3263504"/>
          </a:xfrm>
        </p:spPr>
        <p:txBody>
          <a:bodyPr>
            <a:normAutofit fontScale="92500" lnSpcReduction="20000"/>
          </a:bodyPr>
          <a:lstStyle/>
          <a:p>
            <a:r>
              <a:rPr lang="en-US" sz="2475" dirty="0"/>
              <a:t>Scoring:</a:t>
            </a:r>
          </a:p>
          <a:p>
            <a:pPr>
              <a:spcAft>
                <a:spcPts val="450"/>
              </a:spcAft>
            </a:pPr>
            <a:r>
              <a:rPr lang="en-US" b="0" dirty="0"/>
              <a:t>0 = No process is in place.</a:t>
            </a:r>
          </a:p>
          <a:p>
            <a:pPr>
              <a:spcAft>
                <a:spcPts val="450"/>
              </a:spcAft>
            </a:pPr>
            <a:r>
              <a:rPr lang="en-US" b="0" dirty="0"/>
              <a:t>1 = Process for selecting Tier II interventions does not include documentation that interventions are matched to student need.</a:t>
            </a:r>
          </a:p>
          <a:p>
            <a:r>
              <a:rPr lang="en-US" b="0" dirty="0"/>
              <a:t>2 = Formal process is in place to select practices that match student need and have contextual fit                                      (e.g., developmentally and culturally</a:t>
            </a:r>
          </a:p>
          <a:p>
            <a:r>
              <a:rPr lang="en-US" b="0" dirty="0"/>
              <a:t>appropriate).</a:t>
            </a:r>
          </a:p>
        </p:txBody>
      </p:sp>
      <p:sp>
        <p:nvSpPr>
          <p:cNvPr id="5" name="TextBox 4"/>
          <p:cNvSpPr txBox="1"/>
          <p:nvPr/>
        </p:nvSpPr>
        <p:spPr>
          <a:xfrm>
            <a:off x="574362" y="1834054"/>
            <a:ext cx="7362278" cy="415498"/>
          </a:xfrm>
          <a:prstGeom prst="rect">
            <a:avLst/>
          </a:prstGeom>
          <a:noFill/>
        </p:spPr>
        <p:txBody>
          <a:bodyPr wrap="square" rtlCol="0">
            <a:spAutoFit/>
          </a:bodyPr>
          <a:lstStyle/>
          <a:p>
            <a:pPr defTabSz="685800" fontAlgn="auto">
              <a:spcBef>
                <a:spcPts val="0"/>
              </a:spcBef>
              <a:spcAft>
                <a:spcPts val="0"/>
              </a:spcAft>
            </a:pPr>
            <a:r>
              <a:rPr lang="en-US" sz="2100" dirty="0">
                <a:solidFill>
                  <a:prstClr val="black"/>
                </a:solidFill>
                <a:latin typeface="Calibri" panose="020F0502020204030204"/>
                <a:ea typeface="+mn-ea"/>
                <a:cs typeface="+mn-cs"/>
              </a:rPr>
              <a:t>What is the process for identifying appropriate Tier II supports?:</a:t>
            </a:r>
          </a:p>
        </p:txBody>
      </p:sp>
      <p:sp>
        <p:nvSpPr>
          <p:cNvPr id="7" name="TextBox 6"/>
          <p:cNvSpPr txBox="1"/>
          <p:nvPr/>
        </p:nvSpPr>
        <p:spPr>
          <a:xfrm>
            <a:off x="7280244" y="5499549"/>
            <a:ext cx="1619794" cy="300082"/>
          </a:xfrm>
          <a:prstGeom prst="rect">
            <a:avLst/>
          </a:prstGeom>
          <a:noFill/>
        </p:spPr>
        <p:txBody>
          <a:bodyPr wrap="square" rtlCol="0">
            <a:spAutoFit/>
          </a:bodyPr>
          <a:lstStyle/>
          <a:p>
            <a:pPr defTabSz="685800" fontAlgn="auto">
              <a:spcBef>
                <a:spcPts val="0"/>
              </a:spcBef>
              <a:spcAft>
                <a:spcPts val="0"/>
              </a:spcAft>
            </a:pPr>
            <a:r>
              <a:rPr lang="en-US" sz="1350" b="1" dirty="0">
                <a:solidFill>
                  <a:srgbClr val="FF0000"/>
                </a:solidFill>
                <a:latin typeface="Calibri" panose="020F0502020204030204"/>
                <a:ea typeface="+mn-ea"/>
                <a:cs typeface="+mn-cs"/>
                <a:hlinkClick r:id="rId3" action="ppaction://hlinksldjump"/>
              </a:rPr>
              <a:t>Back to ALL ITEMS</a:t>
            </a:r>
            <a:endParaRPr lang="en-US" sz="1350" b="1" dirty="0">
              <a:solidFill>
                <a:srgbClr val="FF0000"/>
              </a:solidFill>
              <a:latin typeface="Calibri" panose="020F0502020204030204"/>
              <a:ea typeface="+mn-ea"/>
              <a:cs typeface="+mn-cs"/>
            </a:endParaRPr>
          </a:p>
        </p:txBody>
      </p:sp>
    </p:spTree>
    <p:extLst>
      <p:ext uri="{BB962C8B-B14F-4D97-AF65-F5344CB8AC3E}">
        <p14:creationId xmlns:p14="http://schemas.microsoft.com/office/powerpoint/2010/main" val="3001563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2.8 Access to Tier I Supports</a:t>
            </a:r>
          </a:p>
        </p:txBody>
      </p:sp>
      <p:graphicFrame>
        <p:nvGraphicFramePr>
          <p:cNvPr id="4" name="Content Placeholder 3"/>
          <p:cNvGraphicFramePr>
            <a:graphicFrameLocks noGrp="1"/>
          </p:cNvGraphicFramePr>
          <p:nvPr>
            <p:ph idx="1"/>
            <p:extLst/>
          </p:nvPr>
        </p:nvGraphicFramePr>
        <p:xfrm>
          <a:off x="628650" y="1837387"/>
          <a:ext cx="7886700" cy="414528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3936969952"/>
                    </a:ext>
                  </a:extLst>
                </a:gridCol>
                <a:gridCol w="2628900">
                  <a:extLst>
                    <a:ext uri="{9D8B030D-6E8A-4147-A177-3AD203B41FA5}">
                      <a16:colId xmlns:a16="http://schemas.microsoft.com/office/drawing/2014/main" val="1965473558"/>
                    </a:ext>
                  </a:extLst>
                </a:gridCol>
                <a:gridCol w="2628900">
                  <a:extLst>
                    <a:ext uri="{9D8B030D-6E8A-4147-A177-3AD203B41FA5}">
                      <a16:colId xmlns:a16="http://schemas.microsoft.com/office/drawing/2014/main" val="1320994650"/>
                    </a:ext>
                  </a:extLst>
                </a:gridCol>
              </a:tblGrid>
              <a:tr h="342900">
                <a:tc>
                  <a:txBody>
                    <a:bodyPr/>
                    <a:lstStyle/>
                    <a:p>
                      <a:r>
                        <a:rPr lang="en-US" sz="1800" dirty="0"/>
                        <a:t>Feature</a:t>
                      </a:r>
                    </a:p>
                  </a:txBody>
                  <a:tcPr marL="68580" marR="68580" marT="34290" marB="34290" anchor="ctr"/>
                </a:tc>
                <a:tc>
                  <a:txBody>
                    <a:bodyPr/>
                    <a:lstStyle/>
                    <a:p>
                      <a:r>
                        <a:rPr lang="en-US" sz="1800" dirty="0"/>
                        <a:t>Possible Data Sources</a:t>
                      </a:r>
                    </a:p>
                  </a:txBody>
                  <a:tcPr marL="68580" marR="68580" marT="34290" marB="34290" anchor="ctr"/>
                </a:tc>
                <a:tc>
                  <a:txBody>
                    <a:bodyPr/>
                    <a:lstStyle/>
                    <a:p>
                      <a:r>
                        <a:rPr lang="en-US" sz="1800" dirty="0"/>
                        <a:t>Scoring Criteria</a:t>
                      </a:r>
                    </a:p>
                  </a:txBody>
                  <a:tcPr marL="68580" marR="68580" marT="34290" marB="34290" anchor="ctr"/>
                </a:tc>
                <a:extLst>
                  <a:ext uri="{0D108BD9-81ED-4DB2-BD59-A6C34878D82A}">
                    <a16:rowId xmlns:a16="http://schemas.microsoft.com/office/drawing/2014/main" val="2594366273"/>
                  </a:ext>
                </a:extLst>
              </a:tr>
              <a:tr h="3726180">
                <a:tc>
                  <a:txBody>
                    <a:bodyPr/>
                    <a:lstStyle/>
                    <a:p>
                      <a:pPr>
                        <a:spcAft>
                          <a:spcPts val="600"/>
                        </a:spcAft>
                      </a:pPr>
                      <a:r>
                        <a:rPr lang="en-US" sz="2100" b="1" i="0" u="none" strike="noStrike" kern="1200" baseline="0" dirty="0">
                          <a:solidFill>
                            <a:schemeClr val="dk1"/>
                          </a:solidFill>
                          <a:latin typeface="+mn-lt"/>
                          <a:ea typeface="+mn-ea"/>
                          <a:cs typeface="+mn-cs"/>
                        </a:rPr>
                        <a:t>Access to Tier I Supports: </a:t>
                      </a:r>
                    </a:p>
                    <a:p>
                      <a:r>
                        <a:rPr lang="en-US" sz="1800" b="0" i="0" u="none" strike="noStrike" kern="1200" baseline="0" dirty="0">
                          <a:solidFill>
                            <a:schemeClr val="dk1"/>
                          </a:solidFill>
                          <a:latin typeface="+mn-lt"/>
                          <a:ea typeface="+mn-ea"/>
                          <a:cs typeface="+mn-cs"/>
                        </a:rPr>
                        <a:t>Tier II supports are explicitly linked to Tier I supports, and students</a:t>
                      </a:r>
                    </a:p>
                    <a:p>
                      <a:r>
                        <a:rPr lang="en-US" sz="1800" b="0" i="0" u="none" strike="noStrike" kern="1200" baseline="0" dirty="0">
                          <a:solidFill>
                            <a:schemeClr val="dk1"/>
                          </a:solidFill>
                          <a:latin typeface="+mn-lt"/>
                          <a:ea typeface="+mn-ea"/>
                          <a:cs typeface="+mn-cs"/>
                        </a:rPr>
                        <a:t>receiving Tier II supports have access to and are included in Tier I supports.</a:t>
                      </a:r>
                      <a:endParaRPr lang="en-US" sz="1800" dirty="0"/>
                    </a:p>
                  </a:txBody>
                  <a:tcPr marL="68580" marR="68580" marT="34290" marB="34290"/>
                </a:tc>
                <a:tc>
                  <a:txBody>
                    <a:bodyPr/>
                    <a:lstStyle/>
                    <a:p>
                      <a:pPr marL="342900" indent="-342900">
                        <a:spcAft>
                          <a:spcPts val="1200"/>
                        </a:spcAft>
                        <a:buFont typeface="Wingdings" panose="05000000000000000000" pitchFamily="2" charset="2"/>
                        <a:buChar char="§"/>
                      </a:pPr>
                      <a:r>
                        <a:rPr lang="en-US" sz="1800" b="0" i="0" u="none" strike="noStrike" kern="1200" baseline="0" dirty="0">
                          <a:solidFill>
                            <a:schemeClr val="dk1"/>
                          </a:solidFill>
                          <a:latin typeface="+mn-lt"/>
                          <a:ea typeface="+mn-ea"/>
                          <a:cs typeface="+mn-cs"/>
                        </a:rPr>
                        <a:t>Universal lesson plans &amp; teaching schedule</a:t>
                      </a:r>
                    </a:p>
                    <a:p>
                      <a:pPr marL="342900" indent="-342900">
                        <a:spcAft>
                          <a:spcPts val="1200"/>
                        </a:spcAft>
                        <a:buFont typeface="Wingdings" panose="05000000000000000000" pitchFamily="2" charset="2"/>
                        <a:buChar char="§"/>
                      </a:pPr>
                      <a:r>
                        <a:rPr lang="en-US" sz="1800" b="0" i="0" u="none" strike="noStrike" kern="1200" baseline="0" dirty="0">
                          <a:solidFill>
                            <a:schemeClr val="dk1"/>
                          </a:solidFill>
                          <a:latin typeface="+mn-lt"/>
                          <a:ea typeface="+mn-ea"/>
                          <a:cs typeface="+mn-cs"/>
                        </a:rPr>
                        <a:t>Tier II lesson plans</a:t>
                      </a:r>
                    </a:p>
                    <a:p>
                      <a:pPr marL="342900" indent="-342900">
                        <a:spcAft>
                          <a:spcPts val="1200"/>
                        </a:spcAft>
                        <a:buFont typeface="Wingdings" panose="05000000000000000000" pitchFamily="2" charset="2"/>
                        <a:buChar char="§"/>
                      </a:pPr>
                      <a:r>
                        <a:rPr lang="en-US" sz="1800" b="0" i="0" u="none" strike="noStrike" kern="1200" baseline="0" dirty="0">
                          <a:solidFill>
                            <a:schemeClr val="dk1"/>
                          </a:solidFill>
                          <a:latin typeface="+mn-lt"/>
                          <a:ea typeface="+mn-ea"/>
                          <a:cs typeface="+mn-cs"/>
                        </a:rPr>
                        <a:t>Acknowledgement system</a:t>
                      </a:r>
                    </a:p>
                    <a:p>
                      <a:pPr marL="342900" indent="-342900">
                        <a:spcAft>
                          <a:spcPts val="1200"/>
                        </a:spcAft>
                        <a:buFont typeface="Wingdings" panose="05000000000000000000" pitchFamily="2" charset="2"/>
                        <a:buChar char="§"/>
                      </a:pPr>
                      <a:r>
                        <a:rPr lang="en-US" sz="1800" b="0" i="0" u="none" strike="noStrike" kern="1200" baseline="0" dirty="0">
                          <a:solidFill>
                            <a:schemeClr val="dk1"/>
                          </a:solidFill>
                          <a:latin typeface="+mn-lt"/>
                          <a:ea typeface="+mn-ea"/>
                          <a:cs typeface="+mn-cs"/>
                        </a:rPr>
                        <a:t>Student of the month documentation</a:t>
                      </a:r>
                    </a:p>
                    <a:p>
                      <a:pPr marL="342900" indent="-342900">
                        <a:buFont typeface="Wingdings" panose="05000000000000000000" pitchFamily="2" charset="2"/>
                        <a:buChar char="§"/>
                      </a:pPr>
                      <a:r>
                        <a:rPr lang="en-US" sz="1800" b="0" i="0" u="none" strike="noStrike" kern="1200" baseline="0" dirty="0">
                          <a:solidFill>
                            <a:schemeClr val="dk1"/>
                          </a:solidFill>
                          <a:latin typeface="+mn-lt"/>
                          <a:ea typeface="+mn-ea"/>
                          <a:cs typeface="+mn-cs"/>
                        </a:rPr>
                        <a:t>Family communication</a:t>
                      </a:r>
                      <a:endParaRPr lang="en-US" sz="1800" dirty="0"/>
                    </a:p>
                  </a:txBody>
                  <a:tcPr marL="68580" marR="68580" marT="34290" marB="34290"/>
                </a:tc>
                <a:tc>
                  <a:txBody>
                    <a:bodyPr/>
                    <a:lstStyle/>
                    <a:p>
                      <a:pPr>
                        <a:spcAft>
                          <a:spcPts val="1200"/>
                        </a:spcAft>
                      </a:pPr>
                      <a:r>
                        <a:rPr lang="en-US" sz="1500" b="0" i="0" u="none" strike="noStrike" kern="1200" baseline="0" dirty="0">
                          <a:solidFill>
                            <a:schemeClr val="dk1"/>
                          </a:solidFill>
                          <a:latin typeface="+mn-lt"/>
                          <a:ea typeface="+mn-ea"/>
                          <a:cs typeface="+mn-cs"/>
                        </a:rPr>
                        <a:t>0 = There is no evidence that students receiving Tier II interventions have access to Tier I supports.</a:t>
                      </a:r>
                    </a:p>
                    <a:p>
                      <a:pPr>
                        <a:spcAft>
                          <a:spcPts val="1200"/>
                        </a:spcAft>
                      </a:pPr>
                      <a:r>
                        <a:rPr lang="en-US" sz="1500" b="0" i="0" u="none" strike="noStrike" kern="1200" baseline="0" dirty="0">
                          <a:solidFill>
                            <a:schemeClr val="dk1"/>
                          </a:solidFill>
                          <a:latin typeface="+mn-lt"/>
                          <a:ea typeface="+mn-ea"/>
                          <a:cs typeface="+mn-cs"/>
                        </a:rPr>
                        <a:t>1 = Tier II supports are not explicitly linked to Tier I supports, and/or students receiving Tier II interventions have some but not full access to Tier I supports.</a:t>
                      </a:r>
                    </a:p>
                    <a:p>
                      <a:r>
                        <a:rPr lang="en-US" sz="1500" b="0" i="0" u="none" strike="noStrike" kern="1200" baseline="0" dirty="0">
                          <a:solidFill>
                            <a:schemeClr val="dk1"/>
                          </a:solidFill>
                          <a:latin typeface="+mn-lt"/>
                          <a:ea typeface="+mn-ea"/>
                          <a:cs typeface="+mn-cs"/>
                        </a:rPr>
                        <a:t>2 = Tier II supports are explicitly linked to Tier I supports, and students receiving Tier II interventions have full access to and receive all Tier I supports.</a:t>
                      </a:r>
                      <a:endParaRPr lang="en-US" sz="1500" dirty="0"/>
                    </a:p>
                  </a:txBody>
                  <a:tcPr marL="68580" marR="68580" marT="34290" marB="34290"/>
                </a:tc>
                <a:extLst>
                  <a:ext uri="{0D108BD9-81ED-4DB2-BD59-A6C34878D82A}">
                    <a16:rowId xmlns:a16="http://schemas.microsoft.com/office/drawing/2014/main" val="1136611001"/>
                  </a:ext>
                </a:extLst>
              </a:tr>
            </a:tbl>
          </a:graphicData>
        </a:graphic>
      </p:graphicFrame>
      <p:sp>
        <p:nvSpPr>
          <p:cNvPr id="5" name="Rounded Rectangle 4"/>
          <p:cNvSpPr/>
          <p:nvPr/>
        </p:nvSpPr>
        <p:spPr>
          <a:xfrm>
            <a:off x="2311701" y="2984671"/>
            <a:ext cx="4520598" cy="1774511"/>
          </a:xfrm>
          <a:prstGeom prst="roundRect">
            <a:avLst/>
          </a:prstGeom>
          <a:solidFill>
            <a:schemeClr val="accent4">
              <a:lumMod val="40000"/>
              <a:lumOff val="60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2100" b="1" dirty="0">
                <a:solidFill>
                  <a:prstClr val="black"/>
                </a:solidFill>
                <a:latin typeface="Calibri" panose="020F0502020204030204"/>
              </a:rPr>
              <a:t>Main Idea:</a:t>
            </a:r>
          </a:p>
          <a:p>
            <a:pPr algn="ctr" defTabSz="685800" fontAlgn="auto">
              <a:spcBef>
                <a:spcPts val="0"/>
              </a:spcBef>
              <a:spcAft>
                <a:spcPts val="0"/>
              </a:spcAft>
            </a:pPr>
            <a:r>
              <a:rPr lang="en-US" sz="2100" dirty="0">
                <a:solidFill>
                  <a:prstClr val="black"/>
                </a:solidFill>
                <a:latin typeface="Calibri" panose="020F0502020204030204"/>
              </a:rPr>
              <a:t>Tier II supports are more effective when layered within Tier I.</a:t>
            </a:r>
          </a:p>
        </p:txBody>
      </p:sp>
    </p:spTree>
    <p:extLst>
      <p:ext uri="{BB962C8B-B14F-4D97-AF65-F5344CB8AC3E}">
        <p14:creationId xmlns:p14="http://schemas.microsoft.com/office/powerpoint/2010/main" val="281658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a:extLst>
              <a:ext uri="{FF2B5EF4-FFF2-40B4-BE49-F238E27FC236}">
                <a16:creationId xmlns:a16="http://schemas.microsoft.com/office/drawing/2014/main" id="{97D5AA99-DC87-A744-9C02-B847FA75245C}"/>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57326" y="923925"/>
            <a:ext cx="6337697"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66A5C479-D34A-8C42-83A6-821F0FD2BF49}"/>
              </a:ext>
            </a:extLst>
          </p:cNvPr>
          <p:cNvSpPr/>
          <p:nvPr/>
        </p:nvSpPr>
        <p:spPr>
          <a:xfrm>
            <a:off x="3646885" y="2455069"/>
            <a:ext cx="1629965" cy="3095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1504718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Check: Access to Tier I Supports</a:t>
            </a:r>
          </a:p>
        </p:txBody>
      </p:sp>
      <p:sp>
        <p:nvSpPr>
          <p:cNvPr id="3" name="Content Placeholder 2"/>
          <p:cNvSpPr>
            <a:spLocks noGrp="1"/>
          </p:cNvSpPr>
          <p:nvPr>
            <p:ph idx="1"/>
          </p:nvPr>
        </p:nvSpPr>
        <p:spPr>
          <a:xfrm>
            <a:off x="575383" y="2353553"/>
            <a:ext cx="3689747" cy="3263504"/>
          </a:xfrm>
        </p:spPr>
        <p:txBody>
          <a:bodyPr>
            <a:normAutofit/>
          </a:bodyPr>
          <a:lstStyle/>
          <a:p>
            <a:r>
              <a:rPr lang="en-US" dirty="0"/>
              <a:t>Team Assessment:</a:t>
            </a:r>
          </a:p>
          <a:p>
            <a:pPr marL="342900" indent="-342900">
              <a:spcAft>
                <a:spcPts val="900"/>
              </a:spcAft>
              <a:buFont typeface="Wingdings" panose="05000000000000000000" pitchFamily="2" charset="2"/>
              <a:buChar char="q"/>
            </a:pPr>
            <a:r>
              <a:rPr lang="en-US" sz="1800" b="0" dirty="0"/>
              <a:t>Are the school’s Tier II supports linked/layered/ aligned with the school-wide universal system?</a:t>
            </a:r>
          </a:p>
          <a:p>
            <a:pPr marL="342900" indent="-342900">
              <a:buFont typeface="Wingdings" panose="05000000000000000000" pitchFamily="2" charset="2"/>
              <a:buChar char="q"/>
            </a:pPr>
            <a:r>
              <a:rPr lang="en-US" sz="1800" b="0" dirty="0"/>
              <a:t>Do students receiving Tier II supports still receive full access to Tier I systems?                                                  </a:t>
            </a:r>
            <a:endParaRPr lang="en-US" sz="1500" b="0" dirty="0"/>
          </a:p>
        </p:txBody>
      </p:sp>
      <p:sp>
        <p:nvSpPr>
          <p:cNvPr id="4" name="Content Placeholder 3"/>
          <p:cNvSpPr>
            <a:spLocks noGrp="1"/>
          </p:cNvSpPr>
          <p:nvPr>
            <p:ph idx="10"/>
          </p:nvPr>
        </p:nvSpPr>
        <p:spPr>
          <a:xfrm>
            <a:off x="4448116" y="2353554"/>
            <a:ext cx="4177146" cy="3501848"/>
          </a:xfrm>
        </p:spPr>
        <p:txBody>
          <a:bodyPr>
            <a:normAutofit fontScale="92500" lnSpcReduction="10000"/>
          </a:bodyPr>
          <a:lstStyle/>
          <a:p>
            <a:r>
              <a:rPr lang="en-US" sz="2250" dirty="0"/>
              <a:t>Scoring:</a:t>
            </a:r>
          </a:p>
          <a:p>
            <a:pPr>
              <a:spcAft>
                <a:spcPts val="450"/>
              </a:spcAft>
            </a:pPr>
            <a:r>
              <a:rPr lang="en-US" sz="1950" b="0" dirty="0"/>
              <a:t>0 = There is no evidence that students receiving Tier II interventions have access to Tier I supports.</a:t>
            </a:r>
          </a:p>
          <a:p>
            <a:pPr>
              <a:spcAft>
                <a:spcPts val="450"/>
              </a:spcAft>
            </a:pPr>
            <a:r>
              <a:rPr lang="en-US" sz="1950" b="0" dirty="0"/>
              <a:t>1 = Tier II supports are not explicitly linked to Tier I supports, and/or students receiving Tier II interventions have some but not full access to Tier I supports.</a:t>
            </a:r>
          </a:p>
          <a:p>
            <a:r>
              <a:rPr lang="en-US" sz="1950" b="0" dirty="0"/>
              <a:t>2 = Tier II supports are explicitly linked to Tier I supports, and students receiving Tier II interventions have full access to all Tier I supports.</a:t>
            </a:r>
          </a:p>
        </p:txBody>
      </p:sp>
      <p:sp>
        <p:nvSpPr>
          <p:cNvPr id="5" name="TextBox 4"/>
          <p:cNvSpPr txBox="1"/>
          <p:nvPr/>
        </p:nvSpPr>
        <p:spPr>
          <a:xfrm>
            <a:off x="487799" y="1849879"/>
            <a:ext cx="8341041" cy="415498"/>
          </a:xfrm>
          <a:prstGeom prst="rect">
            <a:avLst/>
          </a:prstGeom>
          <a:noFill/>
        </p:spPr>
        <p:txBody>
          <a:bodyPr wrap="square" rtlCol="0">
            <a:spAutoFit/>
          </a:bodyPr>
          <a:lstStyle/>
          <a:p>
            <a:pPr defTabSz="685800" fontAlgn="auto">
              <a:spcBef>
                <a:spcPts val="0"/>
              </a:spcBef>
              <a:spcAft>
                <a:spcPts val="0"/>
              </a:spcAft>
            </a:pPr>
            <a:r>
              <a:rPr lang="en-US" sz="2100" dirty="0">
                <a:solidFill>
                  <a:prstClr val="black"/>
                </a:solidFill>
                <a:latin typeface="Calibri" panose="020F0502020204030204"/>
                <a:ea typeface="+mn-ea"/>
                <a:cs typeface="+mn-cs"/>
              </a:rPr>
              <a:t>How do students receiving Tier II supports benefit from the Tier I system?</a:t>
            </a:r>
          </a:p>
        </p:txBody>
      </p:sp>
      <p:sp>
        <p:nvSpPr>
          <p:cNvPr id="7" name="TextBox 6"/>
          <p:cNvSpPr txBox="1"/>
          <p:nvPr/>
        </p:nvSpPr>
        <p:spPr>
          <a:xfrm>
            <a:off x="7067889" y="5525938"/>
            <a:ext cx="1619794" cy="300082"/>
          </a:xfrm>
          <a:prstGeom prst="rect">
            <a:avLst/>
          </a:prstGeom>
          <a:noFill/>
        </p:spPr>
        <p:txBody>
          <a:bodyPr wrap="square" rtlCol="0">
            <a:spAutoFit/>
          </a:bodyPr>
          <a:lstStyle/>
          <a:p>
            <a:pPr defTabSz="685800" fontAlgn="auto">
              <a:spcBef>
                <a:spcPts val="0"/>
              </a:spcBef>
              <a:spcAft>
                <a:spcPts val="0"/>
              </a:spcAft>
            </a:pPr>
            <a:r>
              <a:rPr lang="en-US" sz="1350" b="1" dirty="0">
                <a:solidFill>
                  <a:srgbClr val="FF0000"/>
                </a:solidFill>
                <a:latin typeface="Calibri" panose="020F0502020204030204"/>
                <a:ea typeface="+mn-ea"/>
                <a:cs typeface="+mn-cs"/>
                <a:hlinkClick r:id="rId3" action="ppaction://hlinksldjump"/>
              </a:rPr>
              <a:t>Back to ALL ITEMS</a:t>
            </a:r>
            <a:endParaRPr lang="en-US" sz="1350" b="1" dirty="0">
              <a:solidFill>
                <a:srgbClr val="FF0000"/>
              </a:solidFill>
              <a:latin typeface="Calibri" panose="020F0502020204030204"/>
              <a:ea typeface="+mn-ea"/>
              <a:cs typeface="+mn-cs"/>
            </a:endParaRPr>
          </a:p>
        </p:txBody>
      </p:sp>
    </p:spTree>
    <p:extLst>
      <p:ext uri="{BB962C8B-B14F-4D97-AF65-F5344CB8AC3E}">
        <p14:creationId xmlns:p14="http://schemas.microsoft.com/office/powerpoint/2010/main" val="2425567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2.9 Professional Development</a:t>
            </a:r>
          </a:p>
        </p:txBody>
      </p:sp>
      <p:graphicFrame>
        <p:nvGraphicFramePr>
          <p:cNvPr id="4" name="Content Placeholder 3"/>
          <p:cNvGraphicFramePr>
            <a:graphicFrameLocks noGrp="1"/>
          </p:cNvGraphicFramePr>
          <p:nvPr>
            <p:ph idx="1"/>
            <p:extLst/>
          </p:nvPr>
        </p:nvGraphicFramePr>
        <p:xfrm>
          <a:off x="538277" y="2025129"/>
          <a:ext cx="8067448" cy="3576085"/>
        </p:xfrm>
        <a:graphic>
          <a:graphicData uri="http://schemas.openxmlformats.org/drawingml/2006/table">
            <a:tbl>
              <a:tblPr firstRow="1" bandRow="1">
                <a:tableStyleId>{5C22544A-7EE6-4342-B048-85BDC9FD1C3A}</a:tableStyleId>
              </a:tblPr>
              <a:tblGrid>
                <a:gridCol w="2689149">
                  <a:extLst>
                    <a:ext uri="{9D8B030D-6E8A-4147-A177-3AD203B41FA5}">
                      <a16:colId xmlns:a16="http://schemas.microsoft.com/office/drawing/2014/main" val="3936969952"/>
                    </a:ext>
                  </a:extLst>
                </a:gridCol>
                <a:gridCol w="2381615">
                  <a:extLst>
                    <a:ext uri="{9D8B030D-6E8A-4147-A177-3AD203B41FA5}">
                      <a16:colId xmlns:a16="http://schemas.microsoft.com/office/drawing/2014/main" val="1965473558"/>
                    </a:ext>
                  </a:extLst>
                </a:gridCol>
                <a:gridCol w="2996684">
                  <a:extLst>
                    <a:ext uri="{9D8B030D-6E8A-4147-A177-3AD203B41FA5}">
                      <a16:colId xmlns:a16="http://schemas.microsoft.com/office/drawing/2014/main" val="1320994650"/>
                    </a:ext>
                  </a:extLst>
                </a:gridCol>
              </a:tblGrid>
              <a:tr h="342900">
                <a:tc>
                  <a:txBody>
                    <a:bodyPr/>
                    <a:lstStyle/>
                    <a:p>
                      <a:r>
                        <a:rPr lang="en-US" sz="1800" dirty="0"/>
                        <a:t>Feature</a:t>
                      </a:r>
                    </a:p>
                  </a:txBody>
                  <a:tcPr marL="68580" marR="68580" marT="34290" marB="34290"/>
                </a:tc>
                <a:tc>
                  <a:txBody>
                    <a:bodyPr/>
                    <a:lstStyle/>
                    <a:p>
                      <a:r>
                        <a:rPr lang="en-US" sz="1800" dirty="0"/>
                        <a:t>Possible Data Sources</a:t>
                      </a:r>
                    </a:p>
                  </a:txBody>
                  <a:tcPr marL="68580" marR="68580" marT="34290" marB="34290" anchor="ctr"/>
                </a:tc>
                <a:tc>
                  <a:txBody>
                    <a:bodyPr/>
                    <a:lstStyle/>
                    <a:p>
                      <a:r>
                        <a:rPr lang="en-US" sz="1800" dirty="0"/>
                        <a:t>Scoring Criteria</a:t>
                      </a:r>
                    </a:p>
                  </a:txBody>
                  <a:tcPr marL="68580" marR="68580" marT="34290" marB="34290" anchor="ctr"/>
                </a:tc>
                <a:extLst>
                  <a:ext uri="{0D108BD9-81ED-4DB2-BD59-A6C34878D82A}">
                    <a16:rowId xmlns:a16="http://schemas.microsoft.com/office/drawing/2014/main" val="2594366273"/>
                  </a:ext>
                </a:extLst>
              </a:tr>
              <a:tr h="3233185">
                <a:tc>
                  <a:txBody>
                    <a:bodyPr/>
                    <a:lstStyle/>
                    <a:p>
                      <a:pPr>
                        <a:spcAft>
                          <a:spcPts val="600"/>
                        </a:spcAft>
                      </a:pPr>
                      <a:r>
                        <a:rPr lang="en-US" sz="2100" b="1" i="0" u="none" strike="noStrike" kern="1200" baseline="0" dirty="0">
                          <a:solidFill>
                            <a:schemeClr val="dk1"/>
                          </a:solidFill>
                          <a:latin typeface="+mn-lt"/>
                          <a:ea typeface="+mn-ea"/>
                          <a:cs typeface="+mn-cs"/>
                        </a:rPr>
                        <a:t>Professional Development: </a:t>
                      </a:r>
                    </a:p>
                    <a:p>
                      <a:r>
                        <a:rPr lang="en-US" sz="1800" b="0" i="0" u="none" strike="noStrike" kern="1200" baseline="0" dirty="0">
                          <a:solidFill>
                            <a:schemeClr val="dk1"/>
                          </a:solidFill>
                          <a:latin typeface="+mn-lt"/>
                          <a:ea typeface="+mn-ea"/>
                          <a:cs typeface="+mn-cs"/>
                        </a:rPr>
                        <a:t>A written process is followed for teaching all relevant staff the process for and how to implement each Tier II intervention that is in place.</a:t>
                      </a:r>
                      <a:endParaRPr lang="en-US" sz="1800" dirty="0"/>
                    </a:p>
                  </a:txBody>
                  <a:tcPr marL="68580" marR="68580" marT="34290" marB="34290"/>
                </a:tc>
                <a:tc>
                  <a:txBody>
                    <a:bodyPr/>
                    <a:lstStyle/>
                    <a:p>
                      <a:pPr marL="342900" indent="-342900">
                        <a:spcAft>
                          <a:spcPts val="1200"/>
                        </a:spcAft>
                        <a:buFont typeface="Wingdings" panose="05000000000000000000" pitchFamily="2" charset="2"/>
                        <a:buChar char="§"/>
                      </a:pPr>
                      <a:r>
                        <a:rPr lang="en-US" sz="1800" b="0" i="0" u="none" strike="noStrike" kern="1200" baseline="0" dirty="0">
                          <a:solidFill>
                            <a:schemeClr val="dk1"/>
                          </a:solidFill>
                          <a:latin typeface="+mn-lt"/>
                          <a:ea typeface="+mn-ea"/>
                          <a:cs typeface="+mn-cs"/>
                        </a:rPr>
                        <a:t>Professional development calendar</a:t>
                      </a:r>
                    </a:p>
                    <a:p>
                      <a:pPr marL="342900" indent="-342900">
                        <a:spcAft>
                          <a:spcPts val="1200"/>
                        </a:spcAft>
                        <a:buFont typeface="Wingdings" panose="05000000000000000000" pitchFamily="2" charset="2"/>
                        <a:buChar char="§"/>
                      </a:pPr>
                      <a:r>
                        <a:rPr lang="en-US" sz="1800" b="0" i="0" u="none" strike="noStrike" kern="1200" baseline="0" dirty="0">
                          <a:solidFill>
                            <a:schemeClr val="dk1"/>
                          </a:solidFill>
                          <a:latin typeface="+mn-lt"/>
                          <a:ea typeface="+mn-ea"/>
                          <a:cs typeface="+mn-cs"/>
                        </a:rPr>
                        <a:t>Staff handbook</a:t>
                      </a:r>
                    </a:p>
                    <a:p>
                      <a:pPr marL="342900" indent="-342900">
                        <a:spcAft>
                          <a:spcPts val="1200"/>
                        </a:spcAft>
                        <a:buFont typeface="Wingdings" panose="05000000000000000000" pitchFamily="2" charset="2"/>
                        <a:buChar char="§"/>
                      </a:pPr>
                      <a:r>
                        <a:rPr lang="en-US" sz="1800" b="0" i="0" u="none" strike="noStrike" kern="1200" baseline="0" dirty="0">
                          <a:solidFill>
                            <a:schemeClr val="dk1"/>
                          </a:solidFill>
                          <a:latin typeface="+mn-lt"/>
                          <a:ea typeface="+mn-ea"/>
                          <a:cs typeface="+mn-cs"/>
                        </a:rPr>
                        <a:t>Lesson plans for teacher trainings</a:t>
                      </a:r>
                    </a:p>
                    <a:p>
                      <a:pPr marL="342900" indent="-342900">
                        <a:buFont typeface="Wingdings" panose="05000000000000000000" pitchFamily="2" charset="2"/>
                        <a:buChar char="§"/>
                      </a:pPr>
                      <a:r>
                        <a:rPr lang="en-US" sz="1800" b="0" i="0" u="none" strike="noStrike" kern="1200" baseline="0" dirty="0">
                          <a:solidFill>
                            <a:schemeClr val="dk1"/>
                          </a:solidFill>
                          <a:latin typeface="+mn-lt"/>
                          <a:ea typeface="+mn-ea"/>
                          <a:cs typeface="+mn-cs"/>
                        </a:rPr>
                        <a:t>School policy</a:t>
                      </a:r>
                      <a:endParaRPr lang="en-US" sz="1800" dirty="0"/>
                    </a:p>
                  </a:txBody>
                  <a:tcPr marL="68580" marR="68580" marT="34290" marB="34290"/>
                </a:tc>
                <a:tc>
                  <a:txBody>
                    <a:bodyPr/>
                    <a:lstStyle/>
                    <a:p>
                      <a:pPr>
                        <a:spcAft>
                          <a:spcPts val="1200"/>
                        </a:spcAft>
                      </a:pPr>
                      <a:r>
                        <a:rPr lang="en-US" sz="1500" b="0" i="0" u="none" strike="noStrike" kern="1200" baseline="0" dirty="0">
                          <a:solidFill>
                            <a:schemeClr val="dk1"/>
                          </a:solidFill>
                          <a:latin typeface="+mn-lt"/>
                          <a:ea typeface="+mn-ea"/>
                          <a:cs typeface="+mn-cs"/>
                        </a:rPr>
                        <a:t>0 = No process for teaching staff is in place.</a:t>
                      </a:r>
                    </a:p>
                    <a:p>
                      <a:pPr>
                        <a:spcAft>
                          <a:spcPts val="1200"/>
                        </a:spcAft>
                      </a:pPr>
                      <a:r>
                        <a:rPr lang="en-US" sz="1500" b="0" i="0" u="none" strike="noStrike" kern="1200" baseline="0" dirty="0">
                          <a:solidFill>
                            <a:schemeClr val="dk1"/>
                          </a:solidFill>
                          <a:latin typeface="+mn-lt"/>
                          <a:ea typeface="+mn-ea"/>
                          <a:cs typeface="+mn-cs"/>
                        </a:rPr>
                        <a:t>1 = Professional development and orientation process is informal.</a:t>
                      </a:r>
                    </a:p>
                    <a:p>
                      <a:r>
                        <a:rPr lang="en-US" sz="1500" b="0" i="0" u="none" strike="noStrike" kern="1200" baseline="0" dirty="0">
                          <a:solidFill>
                            <a:schemeClr val="dk1"/>
                          </a:solidFill>
                          <a:latin typeface="+mn-lt"/>
                          <a:ea typeface="+mn-ea"/>
                          <a:cs typeface="+mn-cs"/>
                        </a:rPr>
                        <a:t>2 = Written process is used to teach and coach all relevant staff in all aspects of intervention delivery, including request for assistance process, using progress report as an instructional prompt, delivering feedback, and monitoring student progress.</a:t>
                      </a:r>
                      <a:endParaRPr lang="en-US" sz="1500" dirty="0"/>
                    </a:p>
                  </a:txBody>
                  <a:tcPr marL="68580" marR="68580" marT="34290" marB="34290"/>
                </a:tc>
                <a:extLst>
                  <a:ext uri="{0D108BD9-81ED-4DB2-BD59-A6C34878D82A}">
                    <a16:rowId xmlns:a16="http://schemas.microsoft.com/office/drawing/2014/main" val="1136611001"/>
                  </a:ext>
                </a:extLst>
              </a:tr>
            </a:tbl>
          </a:graphicData>
        </a:graphic>
      </p:graphicFrame>
      <p:sp>
        <p:nvSpPr>
          <p:cNvPr id="5" name="Rounded Rectangle 4"/>
          <p:cNvSpPr/>
          <p:nvPr/>
        </p:nvSpPr>
        <p:spPr>
          <a:xfrm>
            <a:off x="1992571" y="2925916"/>
            <a:ext cx="5158859" cy="1774511"/>
          </a:xfrm>
          <a:prstGeom prst="roundRect">
            <a:avLst/>
          </a:prstGeom>
          <a:solidFill>
            <a:schemeClr val="accent4">
              <a:lumMod val="40000"/>
              <a:lumOff val="60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2100" b="1" dirty="0">
                <a:solidFill>
                  <a:prstClr val="black"/>
                </a:solidFill>
                <a:latin typeface="Calibri" panose="020F0502020204030204"/>
              </a:rPr>
              <a:t>Main Idea:</a:t>
            </a:r>
          </a:p>
          <a:p>
            <a:pPr algn="ctr" defTabSz="685800" fontAlgn="auto">
              <a:spcBef>
                <a:spcPts val="0"/>
              </a:spcBef>
              <a:spcAft>
                <a:spcPts val="0"/>
              </a:spcAft>
            </a:pPr>
            <a:r>
              <a:rPr lang="en-US" sz="2100" dirty="0">
                <a:solidFill>
                  <a:prstClr val="black"/>
                </a:solidFill>
                <a:latin typeface="Calibri" panose="020F0502020204030204"/>
              </a:rPr>
              <a:t>Effective Tier II supports require participation of many adults in the school.</a:t>
            </a:r>
          </a:p>
        </p:txBody>
      </p:sp>
    </p:spTree>
    <p:extLst>
      <p:ext uri="{BB962C8B-B14F-4D97-AF65-F5344CB8AC3E}">
        <p14:creationId xmlns:p14="http://schemas.microsoft.com/office/powerpoint/2010/main" val="7188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Check: Professional Development</a:t>
            </a:r>
          </a:p>
        </p:txBody>
      </p:sp>
      <p:sp>
        <p:nvSpPr>
          <p:cNvPr id="3" name="Content Placeholder 2"/>
          <p:cNvSpPr>
            <a:spLocks noGrp="1"/>
          </p:cNvSpPr>
          <p:nvPr>
            <p:ph idx="1"/>
          </p:nvPr>
        </p:nvSpPr>
        <p:spPr>
          <a:xfrm>
            <a:off x="678135" y="2295087"/>
            <a:ext cx="3689747" cy="4594540"/>
          </a:xfrm>
        </p:spPr>
        <p:txBody>
          <a:bodyPr>
            <a:noAutofit/>
          </a:bodyPr>
          <a:lstStyle/>
          <a:p>
            <a:r>
              <a:rPr lang="en-US" dirty="0"/>
              <a:t>Team Assessment:</a:t>
            </a:r>
          </a:p>
          <a:p>
            <a:pPr marL="342900" indent="-342900">
              <a:lnSpc>
                <a:spcPct val="90000"/>
              </a:lnSpc>
              <a:spcAft>
                <a:spcPts val="900"/>
              </a:spcAft>
              <a:buFont typeface="Wingdings" panose="05000000000000000000" pitchFamily="2" charset="2"/>
              <a:buChar char="q"/>
            </a:pPr>
            <a:r>
              <a:rPr lang="en-US" sz="1650" b="0" dirty="0"/>
              <a:t>Are there scheduled trainings for school team members?</a:t>
            </a:r>
          </a:p>
          <a:p>
            <a:pPr marL="342900" indent="-342900">
              <a:lnSpc>
                <a:spcPct val="90000"/>
              </a:lnSpc>
              <a:spcAft>
                <a:spcPts val="900"/>
              </a:spcAft>
              <a:buFont typeface="Wingdings" panose="05000000000000000000" pitchFamily="2" charset="2"/>
              <a:buChar char="q"/>
            </a:pPr>
            <a:r>
              <a:rPr lang="en-US" sz="1650" b="0" dirty="0"/>
              <a:t>Is there a faculty-wide orientation led by the Tier II team?</a:t>
            </a:r>
          </a:p>
          <a:p>
            <a:pPr marL="342900" indent="-342900">
              <a:lnSpc>
                <a:spcPct val="90000"/>
              </a:lnSpc>
              <a:spcAft>
                <a:spcPts val="900"/>
              </a:spcAft>
              <a:buFont typeface="Wingdings" panose="05000000000000000000" pitchFamily="2" charset="2"/>
              <a:buChar char="q"/>
            </a:pPr>
            <a:r>
              <a:rPr lang="en-US" sz="1650" b="0" dirty="0"/>
              <a:t>Is there a scheduled, annual orientation for new faculty?</a:t>
            </a:r>
          </a:p>
          <a:p>
            <a:pPr marL="342900" indent="-342900">
              <a:lnSpc>
                <a:spcPct val="90000"/>
              </a:lnSpc>
              <a:spcAft>
                <a:spcPts val="900"/>
              </a:spcAft>
              <a:buFont typeface="Wingdings" panose="05000000000000000000" pitchFamily="2" charset="2"/>
              <a:buChar char="q"/>
            </a:pPr>
            <a:r>
              <a:rPr lang="en-US" sz="1650" b="0" dirty="0"/>
              <a:t>Are there documented strategies for orienting substitutes or volunteers?</a:t>
            </a:r>
          </a:p>
          <a:p>
            <a:pPr marL="342900" indent="-342900">
              <a:lnSpc>
                <a:spcPct val="90000"/>
              </a:lnSpc>
              <a:spcAft>
                <a:spcPts val="450"/>
              </a:spcAft>
              <a:buFont typeface="Wingdings" panose="05000000000000000000" pitchFamily="2" charset="2"/>
              <a:buChar char="q"/>
            </a:pPr>
            <a:r>
              <a:rPr lang="en-US" sz="1650" b="0" dirty="0"/>
              <a:t>Is the process for requesting assistance around behavioral concerns known by all, easy to follow, and encouraged?</a:t>
            </a:r>
          </a:p>
        </p:txBody>
      </p:sp>
      <p:sp>
        <p:nvSpPr>
          <p:cNvPr id="4" name="Content Placeholder 3"/>
          <p:cNvSpPr>
            <a:spLocks noGrp="1"/>
          </p:cNvSpPr>
          <p:nvPr>
            <p:ph idx="10"/>
          </p:nvPr>
        </p:nvSpPr>
        <p:spPr>
          <a:xfrm>
            <a:off x="4617430" y="2295086"/>
            <a:ext cx="4038298" cy="3762258"/>
          </a:xfrm>
        </p:spPr>
        <p:txBody>
          <a:bodyPr>
            <a:normAutofit/>
          </a:bodyPr>
          <a:lstStyle/>
          <a:p>
            <a:r>
              <a:rPr lang="en-US" dirty="0"/>
              <a:t>Scoring:</a:t>
            </a:r>
          </a:p>
          <a:p>
            <a:pPr>
              <a:spcAft>
                <a:spcPts val="900"/>
              </a:spcAft>
            </a:pPr>
            <a:r>
              <a:rPr lang="en-US" sz="1650" b="0" dirty="0"/>
              <a:t>0 = No process for teaching staff is in place.</a:t>
            </a:r>
          </a:p>
          <a:p>
            <a:pPr>
              <a:spcAft>
                <a:spcPts val="900"/>
              </a:spcAft>
            </a:pPr>
            <a:r>
              <a:rPr lang="en-US" sz="1650" b="0" dirty="0"/>
              <a:t>1 = Professional development and orientation process is informal.</a:t>
            </a:r>
          </a:p>
          <a:p>
            <a:r>
              <a:rPr lang="en-US" sz="1650" b="0" dirty="0"/>
              <a:t>2 = Written process is used to teach and coach all relevant staff in all aspects of intervention delivery, including request for assistance process, using progress report as an instructional prompt, delivering feedback, and monitoring student progress.</a:t>
            </a:r>
          </a:p>
        </p:txBody>
      </p:sp>
      <p:sp>
        <p:nvSpPr>
          <p:cNvPr id="5" name="TextBox 4"/>
          <p:cNvSpPr txBox="1"/>
          <p:nvPr/>
        </p:nvSpPr>
        <p:spPr>
          <a:xfrm>
            <a:off x="574359" y="1843217"/>
            <a:ext cx="8261141" cy="415498"/>
          </a:xfrm>
          <a:prstGeom prst="rect">
            <a:avLst/>
          </a:prstGeom>
          <a:noFill/>
        </p:spPr>
        <p:txBody>
          <a:bodyPr wrap="square" rtlCol="0">
            <a:spAutoFit/>
          </a:bodyPr>
          <a:lstStyle/>
          <a:p>
            <a:pPr defTabSz="685800" fontAlgn="auto">
              <a:spcBef>
                <a:spcPts val="0"/>
              </a:spcBef>
              <a:spcAft>
                <a:spcPts val="0"/>
              </a:spcAft>
            </a:pPr>
            <a:r>
              <a:rPr lang="en-US" sz="2100" dirty="0">
                <a:solidFill>
                  <a:prstClr val="black"/>
                </a:solidFill>
                <a:latin typeface="Calibri" panose="020F0502020204030204"/>
                <a:ea typeface="+mn-ea"/>
                <a:cs typeface="+mn-cs"/>
              </a:rPr>
              <a:t>What is the process for training staff members providing Tier II supports?</a:t>
            </a:r>
          </a:p>
        </p:txBody>
      </p:sp>
      <p:sp>
        <p:nvSpPr>
          <p:cNvPr id="7" name="TextBox 6"/>
          <p:cNvSpPr txBox="1"/>
          <p:nvPr/>
        </p:nvSpPr>
        <p:spPr>
          <a:xfrm>
            <a:off x="7524207" y="5566131"/>
            <a:ext cx="1619794" cy="300082"/>
          </a:xfrm>
          <a:prstGeom prst="rect">
            <a:avLst/>
          </a:prstGeom>
          <a:noFill/>
        </p:spPr>
        <p:txBody>
          <a:bodyPr wrap="square" rtlCol="0">
            <a:spAutoFit/>
          </a:bodyPr>
          <a:lstStyle/>
          <a:p>
            <a:pPr defTabSz="685800" fontAlgn="auto">
              <a:spcBef>
                <a:spcPts val="0"/>
              </a:spcBef>
              <a:spcAft>
                <a:spcPts val="0"/>
              </a:spcAft>
            </a:pPr>
            <a:r>
              <a:rPr lang="en-US" sz="1350" b="1" dirty="0">
                <a:solidFill>
                  <a:srgbClr val="FF0000"/>
                </a:solidFill>
                <a:latin typeface="Calibri" panose="020F0502020204030204"/>
                <a:ea typeface="+mn-ea"/>
                <a:cs typeface="+mn-cs"/>
                <a:hlinkClick r:id="rId3" action="ppaction://hlinksldjump"/>
              </a:rPr>
              <a:t>Back to ALL ITEMS</a:t>
            </a:r>
            <a:endParaRPr lang="en-US" sz="1350" b="1" dirty="0">
              <a:solidFill>
                <a:srgbClr val="FF0000"/>
              </a:solidFill>
              <a:latin typeface="Calibri" panose="020F0502020204030204"/>
              <a:ea typeface="+mn-ea"/>
              <a:cs typeface="+mn-cs"/>
            </a:endParaRPr>
          </a:p>
        </p:txBody>
      </p:sp>
    </p:spTree>
    <p:extLst>
      <p:ext uri="{BB962C8B-B14F-4D97-AF65-F5344CB8AC3E}">
        <p14:creationId xmlns:p14="http://schemas.microsoft.com/office/powerpoint/2010/main" val="3277823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2.10 Level of Use</a:t>
            </a:r>
          </a:p>
        </p:txBody>
      </p:sp>
      <p:graphicFrame>
        <p:nvGraphicFramePr>
          <p:cNvPr id="4" name="Content Placeholder 3"/>
          <p:cNvGraphicFramePr>
            <a:graphicFrameLocks noGrp="1"/>
          </p:cNvGraphicFramePr>
          <p:nvPr>
            <p:ph idx="1"/>
            <p:extLst/>
          </p:nvPr>
        </p:nvGraphicFramePr>
        <p:xfrm>
          <a:off x="431224" y="1929593"/>
          <a:ext cx="8281554" cy="4099560"/>
        </p:xfrm>
        <a:graphic>
          <a:graphicData uri="http://schemas.openxmlformats.org/drawingml/2006/table">
            <a:tbl>
              <a:tblPr firstRow="1" bandRow="1">
                <a:tableStyleId>{5C22544A-7EE6-4342-B048-85BDC9FD1C3A}</a:tableStyleId>
              </a:tblPr>
              <a:tblGrid>
                <a:gridCol w="2760518">
                  <a:extLst>
                    <a:ext uri="{9D8B030D-6E8A-4147-A177-3AD203B41FA5}">
                      <a16:colId xmlns:a16="http://schemas.microsoft.com/office/drawing/2014/main" val="3936969952"/>
                    </a:ext>
                  </a:extLst>
                </a:gridCol>
                <a:gridCol w="2760518">
                  <a:extLst>
                    <a:ext uri="{9D8B030D-6E8A-4147-A177-3AD203B41FA5}">
                      <a16:colId xmlns:a16="http://schemas.microsoft.com/office/drawing/2014/main" val="1965473558"/>
                    </a:ext>
                  </a:extLst>
                </a:gridCol>
                <a:gridCol w="2760518">
                  <a:extLst>
                    <a:ext uri="{9D8B030D-6E8A-4147-A177-3AD203B41FA5}">
                      <a16:colId xmlns:a16="http://schemas.microsoft.com/office/drawing/2014/main" val="1320994650"/>
                    </a:ext>
                  </a:extLst>
                </a:gridCol>
              </a:tblGrid>
              <a:tr h="342900">
                <a:tc>
                  <a:txBody>
                    <a:bodyPr/>
                    <a:lstStyle/>
                    <a:p>
                      <a:r>
                        <a:rPr lang="en-US" sz="1800" dirty="0"/>
                        <a:t>Feature</a:t>
                      </a:r>
                    </a:p>
                  </a:txBody>
                  <a:tcPr marL="68580" marR="68580" marT="34290" marB="34290" anchor="ctr"/>
                </a:tc>
                <a:tc>
                  <a:txBody>
                    <a:bodyPr/>
                    <a:lstStyle/>
                    <a:p>
                      <a:r>
                        <a:rPr lang="en-US" sz="1800" dirty="0"/>
                        <a:t>Possible Data Sources</a:t>
                      </a:r>
                    </a:p>
                  </a:txBody>
                  <a:tcPr marL="68580" marR="68580" marT="34290" marB="34290" anchor="ctr"/>
                </a:tc>
                <a:tc>
                  <a:txBody>
                    <a:bodyPr/>
                    <a:lstStyle/>
                    <a:p>
                      <a:r>
                        <a:rPr lang="en-US" sz="1800" dirty="0"/>
                        <a:t>Scoring Criteria</a:t>
                      </a:r>
                    </a:p>
                  </a:txBody>
                  <a:tcPr marL="68580" marR="68580" marT="34290" marB="34290" anchor="ctr"/>
                </a:tc>
                <a:extLst>
                  <a:ext uri="{0D108BD9-81ED-4DB2-BD59-A6C34878D82A}">
                    <a16:rowId xmlns:a16="http://schemas.microsoft.com/office/drawing/2014/main" val="2594366273"/>
                  </a:ext>
                </a:extLst>
              </a:tr>
              <a:tr h="3337560">
                <a:tc>
                  <a:txBody>
                    <a:bodyPr/>
                    <a:lstStyle/>
                    <a:p>
                      <a:pPr>
                        <a:spcAft>
                          <a:spcPts val="600"/>
                        </a:spcAft>
                      </a:pPr>
                      <a:r>
                        <a:rPr lang="en-US" sz="2100" b="1" i="0" u="none" strike="noStrike" kern="1200" baseline="0" dirty="0">
                          <a:solidFill>
                            <a:schemeClr val="dk1"/>
                          </a:solidFill>
                          <a:latin typeface="+mn-lt"/>
                          <a:ea typeface="+mn-ea"/>
                          <a:cs typeface="+mn-cs"/>
                        </a:rPr>
                        <a:t>Level of Use: </a:t>
                      </a:r>
                    </a:p>
                    <a:p>
                      <a:r>
                        <a:rPr lang="en-US" sz="1800" b="0" i="0" u="none" strike="noStrike" kern="1200" baseline="0" dirty="0">
                          <a:solidFill>
                            <a:schemeClr val="dk1"/>
                          </a:solidFill>
                          <a:latin typeface="+mn-lt"/>
                          <a:ea typeface="+mn-ea"/>
                          <a:cs typeface="+mn-cs"/>
                        </a:rPr>
                        <a:t>Team follows a written process to track proportion of students</a:t>
                      </a:r>
                    </a:p>
                    <a:p>
                      <a:r>
                        <a:rPr lang="en-US" sz="1800" b="0" i="0" u="none" strike="noStrike" kern="1200" baseline="0" dirty="0">
                          <a:solidFill>
                            <a:schemeClr val="dk1"/>
                          </a:solidFill>
                          <a:latin typeface="+mn-lt"/>
                          <a:ea typeface="+mn-ea"/>
                          <a:cs typeface="+mn-cs"/>
                        </a:rPr>
                        <a:t>participating in Tier II supports, and access is proportionate.</a:t>
                      </a:r>
                      <a:endParaRPr lang="en-US" sz="1800" dirty="0"/>
                    </a:p>
                  </a:txBody>
                  <a:tcPr marL="68580" marR="68580" marT="34290" marB="34290"/>
                </a:tc>
                <a:tc>
                  <a:txBody>
                    <a:bodyPr/>
                    <a:lstStyle/>
                    <a:p>
                      <a:pPr marL="342900" indent="-342900">
                        <a:spcAft>
                          <a:spcPts val="1200"/>
                        </a:spcAft>
                        <a:buFont typeface="Wingdings" panose="05000000000000000000" pitchFamily="2" charset="2"/>
                        <a:buChar char="§"/>
                      </a:pPr>
                      <a:r>
                        <a:rPr lang="en-US" sz="1800" b="0" i="0" u="none" strike="noStrike" kern="1200" baseline="0" dirty="0">
                          <a:solidFill>
                            <a:schemeClr val="dk1"/>
                          </a:solidFill>
                          <a:latin typeface="+mn-lt"/>
                          <a:ea typeface="+mn-ea"/>
                          <a:cs typeface="+mn-cs"/>
                        </a:rPr>
                        <a:t>Tier II enrollment data</a:t>
                      </a:r>
                    </a:p>
                    <a:p>
                      <a:pPr marL="342900" indent="-342900">
                        <a:spcAft>
                          <a:spcPts val="1200"/>
                        </a:spcAft>
                        <a:buFont typeface="Wingdings" panose="05000000000000000000" pitchFamily="2" charset="2"/>
                        <a:buChar char="§"/>
                      </a:pPr>
                      <a:r>
                        <a:rPr lang="en-US" sz="1800" b="0" i="0" u="none" strike="noStrike" kern="1200" baseline="0" dirty="0">
                          <a:solidFill>
                            <a:schemeClr val="dk1"/>
                          </a:solidFill>
                          <a:latin typeface="+mn-lt"/>
                          <a:ea typeface="+mn-ea"/>
                          <a:cs typeface="+mn-cs"/>
                        </a:rPr>
                        <a:t>Tier II team meeting</a:t>
                      </a:r>
                    </a:p>
                    <a:p>
                      <a:pPr marL="342900" indent="-342900">
                        <a:spcAft>
                          <a:spcPts val="1200"/>
                        </a:spcAft>
                        <a:buFont typeface="Wingdings" panose="05000000000000000000" pitchFamily="2" charset="2"/>
                        <a:buChar char="§"/>
                      </a:pPr>
                      <a:r>
                        <a:rPr lang="en-US" sz="1800" b="0" i="0" u="none" strike="noStrike" kern="1200" baseline="0" dirty="0">
                          <a:solidFill>
                            <a:schemeClr val="dk1"/>
                          </a:solidFill>
                          <a:latin typeface="+mn-lt"/>
                          <a:ea typeface="+mn-ea"/>
                          <a:cs typeface="+mn-cs"/>
                        </a:rPr>
                        <a:t>minutes</a:t>
                      </a:r>
                    </a:p>
                    <a:p>
                      <a:pPr marL="342900" indent="-342900">
                        <a:spcAft>
                          <a:spcPts val="1200"/>
                        </a:spcAft>
                        <a:buFont typeface="Wingdings" panose="05000000000000000000" pitchFamily="2" charset="2"/>
                        <a:buChar char="§"/>
                      </a:pPr>
                      <a:r>
                        <a:rPr lang="en-US" sz="1800" b="0" i="0" u="none" strike="noStrike" kern="1200" baseline="0" dirty="0">
                          <a:solidFill>
                            <a:schemeClr val="dk1"/>
                          </a:solidFill>
                          <a:latin typeface="+mn-lt"/>
                          <a:ea typeface="+mn-ea"/>
                          <a:cs typeface="+mn-cs"/>
                        </a:rPr>
                        <a:t>Progress monitoring tool</a:t>
                      </a:r>
                      <a:endParaRPr lang="en-US" sz="1800" dirty="0"/>
                    </a:p>
                  </a:txBody>
                  <a:tcPr marL="68580" marR="68580" marT="34290" marB="34290"/>
                </a:tc>
                <a:tc>
                  <a:txBody>
                    <a:bodyPr/>
                    <a:lstStyle/>
                    <a:p>
                      <a:pPr>
                        <a:spcAft>
                          <a:spcPts val="1200"/>
                        </a:spcAft>
                      </a:pPr>
                      <a:r>
                        <a:rPr lang="en-US" sz="1700" b="0" i="0" u="none" strike="noStrike" kern="1200" baseline="0" dirty="0">
                          <a:solidFill>
                            <a:schemeClr val="dk1"/>
                          </a:solidFill>
                          <a:latin typeface="+mn-lt"/>
                          <a:ea typeface="+mn-ea"/>
                          <a:cs typeface="+mn-cs"/>
                        </a:rPr>
                        <a:t>0 = Team does not track number of students responding to Tier II interventions.</a:t>
                      </a:r>
                    </a:p>
                    <a:p>
                      <a:pPr>
                        <a:spcAft>
                          <a:spcPts val="1200"/>
                        </a:spcAft>
                      </a:pPr>
                      <a:r>
                        <a:rPr lang="en-US" sz="1700" b="0" i="0" u="none" strike="noStrike" kern="1200" baseline="0" dirty="0">
                          <a:solidFill>
                            <a:schemeClr val="dk1"/>
                          </a:solidFill>
                          <a:latin typeface="+mn-lt"/>
                          <a:ea typeface="+mn-ea"/>
                          <a:cs typeface="+mn-cs"/>
                        </a:rPr>
                        <a:t>1 = Team defines criteria for responding to each Tier II intervention, but fewer than 5% of students are enrolled.</a:t>
                      </a:r>
                    </a:p>
                    <a:p>
                      <a:r>
                        <a:rPr lang="en-US" sz="1700" b="0" i="0" u="none" strike="noStrike" kern="1200" baseline="0" dirty="0">
                          <a:solidFill>
                            <a:schemeClr val="dk1"/>
                          </a:solidFill>
                          <a:latin typeface="+mn-lt"/>
                          <a:ea typeface="+mn-ea"/>
                          <a:cs typeface="+mn-cs"/>
                        </a:rPr>
                        <a:t>2 = Team defines criteria and tracks proportion, with at least 5% of students in the school receiving Tier II supports</a:t>
                      </a:r>
                      <a:r>
                        <a:rPr lang="en-US" sz="1800" b="0" i="0" u="none" strike="noStrike" kern="1200" baseline="0" dirty="0">
                          <a:solidFill>
                            <a:schemeClr val="dk1"/>
                          </a:solidFill>
                          <a:latin typeface="+mn-lt"/>
                          <a:ea typeface="+mn-ea"/>
                          <a:cs typeface="+mn-cs"/>
                        </a:rPr>
                        <a:t>.</a:t>
                      </a:r>
                      <a:endParaRPr lang="en-US" sz="1800" dirty="0"/>
                    </a:p>
                  </a:txBody>
                  <a:tcPr marL="68580" marR="68580" marT="34290" marB="34290"/>
                </a:tc>
                <a:extLst>
                  <a:ext uri="{0D108BD9-81ED-4DB2-BD59-A6C34878D82A}">
                    <a16:rowId xmlns:a16="http://schemas.microsoft.com/office/drawing/2014/main" val="1136611001"/>
                  </a:ext>
                </a:extLst>
              </a:tr>
            </a:tbl>
          </a:graphicData>
        </a:graphic>
      </p:graphicFrame>
      <p:sp>
        <p:nvSpPr>
          <p:cNvPr id="5" name="Rounded Rectangle 4"/>
          <p:cNvSpPr/>
          <p:nvPr/>
        </p:nvSpPr>
        <p:spPr>
          <a:xfrm>
            <a:off x="2311701" y="2882567"/>
            <a:ext cx="4520598" cy="1774511"/>
          </a:xfrm>
          <a:prstGeom prst="roundRect">
            <a:avLst/>
          </a:prstGeom>
          <a:solidFill>
            <a:schemeClr val="accent4">
              <a:lumMod val="40000"/>
              <a:lumOff val="60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2100" b="1" dirty="0">
                <a:solidFill>
                  <a:prstClr val="black"/>
                </a:solidFill>
                <a:latin typeface="Calibri" panose="020F0502020204030204"/>
              </a:rPr>
              <a:t>Main Idea:</a:t>
            </a:r>
          </a:p>
          <a:p>
            <a:pPr algn="ctr" defTabSz="685800" fontAlgn="auto">
              <a:spcBef>
                <a:spcPts val="0"/>
              </a:spcBef>
              <a:spcAft>
                <a:spcPts val="0"/>
              </a:spcAft>
            </a:pPr>
            <a:r>
              <a:rPr lang="en-US" dirty="0">
                <a:solidFill>
                  <a:prstClr val="black"/>
                </a:solidFill>
                <a:latin typeface="Calibri" panose="020F0502020204030204"/>
              </a:rPr>
              <a:t>Tier II supports that are used by</a:t>
            </a:r>
          </a:p>
          <a:p>
            <a:pPr algn="ctr" defTabSz="685800" fontAlgn="auto">
              <a:spcBef>
                <a:spcPts val="0"/>
              </a:spcBef>
              <a:spcAft>
                <a:spcPts val="0"/>
              </a:spcAft>
            </a:pPr>
            <a:r>
              <a:rPr lang="en-US" dirty="0">
                <a:solidFill>
                  <a:prstClr val="black"/>
                </a:solidFill>
                <a:latin typeface="Calibri" panose="020F0502020204030204"/>
              </a:rPr>
              <a:t>too few students (e.g., 1% of enrollment) </a:t>
            </a:r>
          </a:p>
          <a:p>
            <a:pPr algn="ctr" defTabSz="685800" fontAlgn="auto">
              <a:spcBef>
                <a:spcPts val="0"/>
              </a:spcBef>
              <a:spcAft>
                <a:spcPts val="0"/>
              </a:spcAft>
            </a:pPr>
            <a:r>
              <a:rPr lang="en-US" dirty="0">
                <a:solidFill>
                  <a:prstClr val="black"/>
                </a:solidFill>
                <a:latin typeface="Calibri" panose="020F0502020204030204"/>
              </a:rPr>
              <a:t>or by too many students (e.g., 20% of</a:t>
            </a:r>
          </a:p>
          <a:p>
            <a:pPr algn="ctr" defTabSz="685800" fontAlgn="auto">
              <a:spcBef>
                <a:spcPts val="0"/>
              </a:spcBef>
              <a:spcAft>
                <a:spcPts val="0"/>
              </a:spcAft>
            </a:pPr>
            <a:r>
              <a:rPr lang="en-US" dirty="0">
                <a:solidFill>
                  <a:prstClr val="black"/>
                </a:solidFill>
                <a:latin typeface="Calibri" panose="020F0502020204030204"/>
              </a:rPr>
              <a:t>enrollment) are not sustainable.</a:t>
            </a:r>
          </a:p>
        </p:txBody>
      </p:sp>
    </p:spTree>
    <p:extLst>
      <p:ext uri="{BB962C8B-B14F-4D97-AF65-F5344CB8AC3E}">
        <p14:creationId xmlns:p14="http://schemas.microsoft.com/office/powerpoint/2010/main" val="201894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Check: Level of Use</a:t>
            </a:r>
          </a:p>
        </p:txBody>
      </p:sp>
      <p:sp>
        <p:nvSpPr>
          <p:cNvPr id="3" name="Content Placeholder 2"/>
          <p:cNvSpPr>
            <a:spLocks noGrp="1"/>
          </p:cNvSpPr>
          <p:nvPr>
            <p:ph idx="1"/>
          </p:nvPr>
        </p:nvSpPr>
        <p:spPr>
          <a:xfrm>
            <a:off x="641966" y="2507716"/>
            <a:ext cx="3689747" cy="3263504"/>
          </a:xfrm>
        </p:spPr>
        <p:txBody>
          <a:bodyPr>
            <a:normAutofit/>
          </a:bodyPr>
          <a:lstStyle/>
          <a:p>
            <a:r>
              <a:rPr lang="en-US" dirty="0"/>
              <a:t>Team Assessment:</a:t>
            </a:r>
          </a:p>
          <a:p>
            <a:pPr marL="342900" indent="-342900">
              <a:spcAft>
                <a:spcPts val="900"/>
              </a:spcAft>
              <a:buFont typeface="Wingdings" panose="05000000000000000000" pitchFamily="2" charset="2"/>
              <a:buChar char="q"/>
            </a:pPr>
            <a:r>
              <a:rPr lang="en-US" sz="1800" b="0" dirty="0"/>
              <a:t>Is between 5% and 15% of the total student population receiving Tier II supports?</a:t>
            </a:r>
          </a:p>
          <a:p>
            <a:pPr marL="342900" indent="-342900">
              <a:spcAft>
                <a:spcPts val="450"/>
              </a:spcAft>
              <a:buFont typeface="Wingdings" panose="05000000000000000000" pitchFamily="2" charset="2"/>
              <a:buChar char="q"/>
            </a:pPr>
            <a:r>
              <a:rPr lang="en-US" sz="1800" b="0" dirty="0"/>
              <a:t>Does the school have the capacity to sustain effective supports for this proportion of students?</a:t>
            </a:r>
            <a:endParaRPr lang="en-US" sz="1500" b="0" dirty="0"/>
          </a:p>
        </p:txBody>
      </p:sp>
      <p:sp>
        <p:nvSpPr>
          <p:cNvPr id="4" name="Content Placeholder 3"/>
          <p:cNvSpPr>
            <a:spLocks noGrp="1"/>
          </p:cNvSpPr>
          <p:nvPr>
            <p:ph idx="10"/>
          </p:nvPr>
        </p:nvSpPr>
        <p:spPr>
          <a:xfrm>
            <a:off x="4607040" y="2507716"/>
            <a:ext cx="3687097" cy="3263504"/>
          </a:xfrm>
        </p:spPr>
        <p:txBody>
          <a:bodyPr>
            <a:normAutofit fontScale="92500" lnSpcReduction="20000"/>
          </a:bodyPr>
          <a:lstStyle/>
          <a:p>
            <a:r>
              <a:rPr lang="en-US" sz="2250" dirty="0"/>
              <a:t>Scoring:</a:t>
            </a:r>
          </a:p>
          <a:p>
            <a:pPr>
              <a:spcAft>
                <a:spcPts val="450"/>
              </a:spcAft>
            </a:pPr>
            <a:r>
              <a:rPr lang="en-US" sz="1950" b="0" dirty="0"/>
              <a:t>0 = Team does not track number of students responding to Tier II interventions.</a:t>
            </a:r>
          </a:p>
          <a:p>
            <a:pPr>
              <a:spcAft>
                <a:spcPts val="450"/>
              </a:spcAft>
            </a:pPr>
            <a:r>
              <a:rPr lang="en-US" sz="1950" b="0" dirty="0"/>
              <a:t>1 = Team defines criteria for responding to each Tier II intervention, but fewer than 5% of students are enrolled.</a:t>
            </a:r>
          </a:p>
          <a:p>
            <a:r>
              <a:rPr lang="en-US" sz="1950" b="0" dirty="0"/>
              <a:t>2 = Team defines criteria and tracks proportion, with at least 5% of students in the school receiving   Tier II supports.</a:t>
            </a:r>
          </a:p>
        </p:txBody>
      </p:sp>
      <p:sp>
        <p:nvSpPr>
          <p:cNvPr id="5" name="TextBox 4"/>
          <p:cNvSpPr txBox="1"/>
          <p:nvPr/>
        </p:nvSpPr>
        <p:spPr>
          <a:xfrm>
            <a:off x="547726" y="1989704"/>
            <a:ext cx="6576935" cy="415498"/>
          </a:xfrm>
          <a:prstGeom prst="rect">
            <a:avLst/>
          </a:prstGeom>
          <a:noFill/>
        </p:spPr>
        <p:txBody>
          <a:bodyPr wrap="square" rtlCol="0">
            <a:spAutoFit/>
          </a:bodyPr>
          <a:lstStyle/>
          <a:p>
            <a:pPr defTabSz="685800" fontAlgn="auto">
              <a:spcBef>
                <a:spcPts val="0"/>
              </a:spcBef>
              <a:spcAft>
                <a:spcPts val="0"/>
              </a:spcAft>
            </a:pPr>
            <a:r>
              <a:rPr lang="en-US" sz="2100" dirty="0">
                <a:solidFill>
                  <a:prstClr val="black"/>
                </a:solidFill>
                <a:latin typeface="Calibri" panose="020F0502020204030204"/>
                <a:ea typeface="+mn-ea"/>
                <a:cs typeface="+mn-cs"/>
              </a:rPr>
              <a:t>What proportion of students are receiving Tier II supports?</a:t>
            </a:r>
          </a:p>
        </p:txBody>
      </p:sp>
    </p:spTree>
    <p:extLst>
      <p:ext uri="{BB962C8B-B14F-4D97-AF65-F5344CB8AC3E}">
        <p14:creationId xmlns:p14="http://schemas.microsoft.com/office/powerpoint/2010/main" val="3501585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2.11 Student Performance Data</a:t>
            </a:r>
          </a:p>
        </p:txBody>
      </p:sp>
      <p:graphicFrame>
        <p:nvGraphicFramePr>
          <p:cNvPr id="4" name="Content Placeholder 3"/>
          <p:cNvGraphicFramePr>
            <a:graphicFrameLocks noGrp="1"/>
          </p:cNvGraphicFramePr>
          <p:nvPr>
            <p:ph idx="1"/>
            <p:extLst/>
          </p:nvPr>
        </p:nvGraphicFramePr>
        <p:xfrm>
          <a:off x="585037" y="1731358"/>
          <a:ext cx="7973927" cy="4432715"/>
        </p:xfrm>
        <a:graphic>
          <a:graphicData uri="http://schemas.openxmlformats.org/drawingml/2006/table">
            <a:tbl>
              <a:tblPr firstRow="1" bandRow="1">
                <a:tableStyleId>{5C22544A-7EE6-4342-B048-85BDC9FD1C3A}</a:tableStyleId>
              </a:tblPr>
              <a:tblGrid>
                <a:gridCol w="2608187">
                  <a:extLst>
                    <a:ext uri="{9D8B030D-6E8A-4147-A177-3AD203B41FA5}">
                      <a16:colId xmlns:a16="http://schemas.microsoft.com/office/drawing/2014/main" val="3936969952"/>
                    </a:ext>
                  </a:extLst>
                </a:gridCol>
                <a:gridCol w="2682870">
                  <a:extLst>
                    <a:ext uri="{9D8B030D-6E8A-4147-A177-3AD203B41FA5}">
                      <a16:colId xmlns:a16="http://schemas.microsoft.com/office/drawing/2014/main" val="1965473558"/>
                    </a:ext>
                  </a:extLst>
                </a:gridCol>
                <a:gridCol w="2682870">
                  <a:extLst>
                    <a:ext uri="{9D8B030D-6E8A-4147-A177-3AD203B41FA5}">
                      <a16:colId xmlns:a16="http://schemas.microsoft.com/office/drawing/2014/main" val="1320994650"/>
                    </a:ext>
                  </a:extLst>
                </a:gridCol>
              </a:tblGrid>
              <a:tr h="561755">
                <a:tc>
                  <a:txBody>
                    <a:bodyPr/>
                    <a:lstStyle/>
                    <a:p>
                      <a:r>
                        <a:rPr lang="en-US" sz="1800" dirty="0"/>
                        <a:t>Feature</a:t>
                      </a:r>
                    </a:p>
                  </a:txBody>
                  <a:tcPr marL="68580" marR="68580" marT="34290" marB="34290" anchor="ctr"/>
                </a:tc>
                <a:tc>
                  <a:txBody>
                    <a:bodyPr/>
                    <a:lstStyle/>
                    <a:p>
                      <a:r>
                        <a:rPr lang="en-US" sz="1800" dirty="0"/>
                        <a:t>Possible Data Sources</a:t>
                      </a:r>
                    </a:p>
                  </a:txBody>
                  <a:tcPr marL="68580" marR="68580" marT="34290" marB="34290" anchor="ctr"/>
                </a:tc>
                <a:tc>
                  <a:txBody>
                    <a:bodyPr/>
                    <a:lstStyle/>
                    <a:p>
                      <a:r>
                        <a:rPr lang="en-US" sz="1700" dirty="0"/>
                        <a:t>Scoring Criteria</a:t>
                      </a:r>
                    </a:p>
                  </a:txBody>
                  <a:tcPr marL="68580" marR="68580" marT="34290" marB="34290" anchor="ctr"/>
                </a:tc>
                <a:extLst>
                  <a:ext uri="{0D108BD9-81ED-4DB2-BD59-A6C34878D82A}">
                    <a16:rowId xmlns:a16="http://schemas.microsoft.com/office/drawing/2014/main" val="2594366273"/>
                  </a:ext>
                </a:extLst>
              </a:tr>
              <a:tr h="3465576">
                <a:tc>
                  <a:txBody>
                    <a:bodyPr/>
                    <a:lstStyle/>
                    <a:p>
                      <a:pPr>
                        <a:spcAft>
                          <a:spcPts val="600"/>
                        </a:spcAft>
                      </a:pPr>
                      <a:r>
                        <a:rPr lang="en-US" sz="1800" b="1" i="0" u="none" strike="noStrike" kern="1200" baseline="0" dirty="0">
                          <a:solidFill>
                            <a:schemeClr val="dk1"/>
                          </a:solidFill>
                          <a:latin typeface="+mn-lt"/>
                          <a:ea typeface="+mn-ea"/>
                          <a:cs typeface="+mn-cs"/>
                        </a:rPr>
                        <a:t>2.11 Student Performance Data: </a:t>
                      </a:r>
                    </a:p>
                    <a:p>
                      <a:r>
                        <a:rPr lang="en-US" sz="1800" b="0" i="0" u="none" strike="noStrike" kern="1200" baseline="0" dirty="0">
                          <a:solidFill>
                            <a:schemeClr val="dk1"/>
                          </a:solidFill>
                          <a:latin typeface="+mn-lt"/>
                          <a:ea typeface="+mn-ea"/>
                          <a:cs typeface="+mn-cs"/>
                        </a:rPr>
                        <a:t>Tier II team tracks proportion of students experiencing success      (% of participating students being successful) and uses Tier II intervention outcomes data and decision rules for progress monitoring and modification.</a:t>
                      </a:r>
                      <a:endParaRPr lang="en-US" sz="1800" dirty="0"/>
                    </a:p>
                  </a:txBody>
                  <a:tcPr marL="68580" marR="68580" marT="34290" marB="34290"/>
                </a:tc>
                <a:tc>
                  <a:txBody>
                    <a:bodyPr/>
                    <a:lstStyle/>
                    <a:p>
                      <a:pPr marL="285750" indent="-285750">
                        <a:spcAft>
                          <a:spcPts val="1200"/>
                        </a:spcAft>
                        <a:buFont typeface="Wingdings" panose="05000000000000000000" pitchFamily="2" charset="2"/>
                        <a:buChar char="§"/>
                      </a:pPr>
                      <a:r>
                        <a:rPr lang="en-US" sz="1800" b="0" i="0" u="none" strike="noStrike" kern="1200" baseline="0" dirty="0">
                          <a:solidFill>
                            <a:schemeClr val="dk1"/>
                          </a:solidFill>
                          <a:latin typeface="+mn-lt"/>
                          <a:ea typeface="+mn-ea"/>
                          <a:cs typeface="+mn-cs"/>
                        </a:rPr>
                        <a:t>Student progress data (e.g., % of students meeting goals)</a:t>
                      </a:r>
                    </a:p>
                    <a:p>
                      <a:pPr marL="285750" indent="-285750">
                        <a:spcAft>
                          <a:spcPts val="1200"/>
                        </a:spcAft>
                        <a:buFont typeface="Wingdings" panose="05000000000000000000" pitchFamily="2" charset="2"/>
                        <a:buChar char="§"/>
                      </a:pPr>
                      <a:r>
                        <a:rPr lang="en-US" sz="1800" b="0" i="0" u="none" strike="noStrike" kern="1200" baseline="0" dirty="0">
                          <a:solidFill>
                            <a:schemeClr val="dk1"/>
                          </a:solidFill>
                          <a:latin typeface="+mn-lt"/>
                          <a:ea typeface="+mn-ea"/>
                          <a:cs typeface="+mn-cs"/>
                        </a:rPr>
                        <a:t>Intervention Tracking Tool</a:t>
                      </a:r>
                    </a:p>
                    <a:p>
                      <a:pPr marL="285750" indent="-285750">
                        <a:spcAft>
                          <a:spcPts val="1200"/>
                        </a:spcAft>
                        <a:buFont typeface="Wingdings" panose="05000000000000000000" pitchFamily="2" charset="2"/>
                        <a:buChar char="§"/>
                      </a:pPr>
                      <a:r>
                        <a:rPr lang="en-US" sz="1800" b="0" i="0" u="none" strike="noStrike" kern="1200" baseline="0" dirty="0">
                          <a:solidFill>
                            <a:schemeClr val="dk1"/>
                          </a:solidFill>
                          <a:latin typeface="+mn-lt"/>
                          <a:ea typeface="+mn-ea"/>
                          <a:cs typeface="+mn-cs"/>
                        </a:rPr>
                        <a:t>Daily/Weekly Progress Report sheets</a:t>
                      </a:r>
                    </a:p>
                    <a:p>
                      <a:pPr marL="285750" indent="-285750">
                        <a:spcAft>
                          <a:spcPts val="1200"/>
                        </a:spcAft>
                        <a:buFont typeface="Wingdings" panose="05000000000000000000" pitchFamily="2" charset="2"/>
                        <a:buChar char="§"/>
                      </a:pPr>
                      <a:r>
                        <a:rPr lang="en-US" sz="1800" b="0" i="0" u="none" strike="noStrike" kern="1200" baseline="0" dirty="0">
                          <a:solidFill>
                            <a:schemeClr val="dk1"/>
                          </a:solidFill>
                          <a:latin typeface="+mn-lt"/>
                          <a:ea typeface="+mn-ea"/>
                          <a:cs typeface="+mn-cs"/>
                        </a:rPr>
                        <a:t>Family communication</a:t>
                      </a:r>
                      <a:endParaRPr lang="en-US" sz="1800" dirty="0"/>
                    </a:p>
                  </a:txBody>
                  <a:tcPr marL="68580" marR="68580" marT="34290" marB="34290"/>
                </a:tc>
                <a:tc>
                  <a:txBody>
                    <a:bodyPr/>
                    <a:lstStyle/>
                    <a:p>
                      <a:pPr>
                        <a:lnSpc>
                          <a:spcPct val="90000"/>
                        </a:lnSpc>
                        <a:spcAft>
                          <a:spcPts val="1200"/>
                        </a:spcAft>
                      </a:pPr>
                      <a:r>
                        <a:rPr lang="en-US" sz="1700" b="0" i="0" u="none" strike="noStrike" kern="1200" baseline="0" dirty="0">
                          <a:solidFill>
                            <a:schemeClr val="dk1"/>
                          </a:solidFill>
                          <a:latin typeface="+mn-lt"/>
                          <a:ea typeface="+mn-ea"/>
                          <a:cs typeface="+mn-cs"/>
                        </a:rPr>
                        <a:t>0 = Student data are not monitored.</a:t>
                      </a:r>
                    </a:p>
                    <a:p>
                      <a:pPr>
                        <a:lnSpc>
                          <a:spcPct val="90000"/>
                        </a:lnSpc>
                        <a:spcAft>
                          <a:spcPts val="1200"/>
                        </a:spcAft>
                      </a:pPr>
                      <a:r>
                        <a:rPr lang="en-US" sz="1700" b="0" i="0" u="none" strike="noStrike" kern="1200" baseline="0" dirty="0">
                          <a:solidFill>
                            <a:schemeClr val="dk1"/>
                          </a:solidFill>
                          <a:latin typeface="+mn-lt"/>
                          <a:ea typeface="+mn-ea"/>
                          <a:cs typeface="+mn-cs"/>
                        </a:rPr>
                        <a:t>1 = Student data monitored but no data decision rules are established to alter      (e.g., intensify or fade). support</a:t>
                      </a:r>
                    </a:p>
                    <a:p>
                      <a:pPr>
                        <a:lnSpc>
                          <a:spcPct val="90000"/>
                        </a:lnSpc>
                      </a:pPr>
                      <a:r>
                        <a:rPr lang="en-US" sz="1700" b="0" i="0" u="none" strike="noStrike" kern="1200" baseline="0" dirty="0">
                          <a:solidFill>
                            <a:schemeClr val="dk1"/>
                          </a:solidFill>
                          <a:latin typeface="+mn-lt"/>
                          <a:ea typeface="+mn-ea"/>
                          <a:cs typeface="+mn-cs"/>
                        </a:rPr>
                        <a:t>2 = Student data (% of students being successful) are monitored and used at least monthly, with data decision rules established to alter (e.g., intensify or fade) support and shared with stakeholders.</a:t>
                      </a:r>
                      <a:endParaRPr lang="en-US" sz="1700" dirty="0"/>
                    </a:p>
                  </a:txBody>
                  <a:tcPr marL="68580" marR="68580" marT="34290" marB="34290"/>
                </a:tc>
                <a:extLst>
                  <a:ext uri="{0D108BD9-81ED-4DB2-BD59-A6C34878D82A}">
                    <a16:rowId xmlns:a16="http://schemas.microsoft.com/office/drawing/2014/main" val="1136611001"/>
                  </a:ext>
                </a:extLst>
              </a:tr>
            </a:tbl>
          </a:graphicData>
        </a:graphic>
      </p:graphicFrame>
      <p:sp>
        <p:nvSpPr>
          <p:cNvPr id="5" name="Rounded Rectangle 4"/>
          <p:cNvSpPr/>
          <p:nvPr/>
        </p:nvSpPr>
        <p:spPr>
          <a:xfrm>
            <a:off x="2311701" y="2857768"/>
            <a:ext cx="4520598" cy="1774511"/>
          </a:xfrm>
          <a:prstGeom prst="roundRect">
            <a:avLst/>
          </a:prstGeom>
          <a:solidFill>
            <a:schemeClr val="accent4">
              <a:lumMod val="40000"/>
              <a:lumOff val="60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2100" b="1" dirty="0">
                <a:solidFill>
                  <a:prstClr val="black"/>
                </a:solidFill>
                <a:latin typeface="Calibri" panose="020F0502020204030204"/>
              </a:rPr>
              <a:t>Main Idea:</a:t>
            </a:r>
          </a:p>
          <a:p>
            <a:pPr algn="ctr" defTabSz="685800" fontAlgn="auto">
              <a:spcBef>
                <a:spcPts val="0"/>
              </a:spcBef>
              <a:spcAft>
                <a:spcPts val="0"/>
              </a:spcAft>
            </a:pPr>
            <a:r>
              <a:rPr lang="en-US" dirty="0">
                <a:solidFill>
                  <a:prstClr val="black"/>
                </a:solidFill>
                <a:latin typeface="Calibri" panose="020F0502020204030204"/>
              </a:rPr>
              <a:t>Tier II team needs regular access</a:t>
            </a:r>
          </a:p>
          <a:p>
            <a:pPr algn="ctr" defTabSz="685800" fontAlgn="auto">
              <a:spcBef>
                <a:spcPts val="0"/>
              </a:spcBef>
              <a:spcAft>
                <a:spcPts val="0"/>
              </a:spcAft>
            </a:pPr>
            <a:r>
              <a:rPr lang="en-US" dirty="0">
                <a:solidFill>
                  <a:prstClr val="black"/>
                </a:solidFill>
                <a:latin typeface="Calibri" panose="020F0502020204030204"/>
              </a:rPr>
              <a:t>to information about student success to be</a:t>
            </a:r>
          </a:p>
          <a:p>
            <a:pPr algn="ctr" defTabSz="685800" fontAlgn="auto">
              <a:spcBef>
                <a:spcPts val="0"/>
              </a:spcBef>
              <a:spcAft>
                <a:spcPts val="0"/>
              </a:spcAft>
            </a:pPr>
            <a:r>
              <a:rPr lang="en-US" dirty="0">
                <a:solidFill>
                  <a:prstClr val="black"/>
                </a:solidFill>
                <a:latin typeface="Calibri" panose="020F0502020204030204"/>
              </a:rPr>
              <a:t>able to adapt and improve Tier II supports.</a:t>
            </a:r>
          </a:p>
        </p:txBody>
      </p:sp>
    </p:spTree>
    <p:extLst>
      <p:ext uri="{BB962C8B-B14F-4D97-AF65-F5344CB8AC3E}">
        <p14:creationId xmlns:p14="http://schemas.microsoft.com/office/powerpoint/2010/main" val="36982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Check: Student Performance Data</a:t>
            </a:r>
          </a:p>
        </p:txBody>
      </p:sp>
      <p:sp>
        <p:nvSpPr>
          <p:cNvPr id="3" name="Content Placeholder 2"/>
          <p:cNvSpPr>
            <a:spLocks noGrp="1"/>
          </p:cNvSpPr>
          <p:nvPr>
            <p:ph idx="1"/>
          </p:nvPr>
        </p:nvSpPr>
        <p:spPr>
          <a:xfrm>
            <a:off x="608675" y="2341252"/>
            <a:ext cx="3689747" cy="3659498"/>
          </a:xfrm>
        </p:spPr>
        <p:txBody>
          <a:bodyPr>
            <a:normAutofit lnSpcReduction="10000"/>
          </a:bodyPr>
          <a:lstStyle/>
          <a:p>
            <a:r>
              <a:rPr lang="en-US" sz="2250" dirty="0"/>
              <a:t>Team Assessment:</a:t>
            </a:r>
          </a:p>
          <a:p>
            <a:pPr marL="342900" indent="-342900">
              <a:spcAft>
                <a:spcPts val="900"/>
              </a:spcAft>
              <a:buFont typeface="Wingdings" panose="05000000000000000000" pitchFamily="2" charset="2"/>
              <a:buChar char="q"/>
            </a:pPr>
            <a:r>
              <a:rPr lang="en-US" b="0" dirty="0"/>
              <a:t>Is there a system to collect and organize intervention outcome data?</a:t>
            </a:r>
          </a:p>
          <a:p>
            <a:pPr marL="342900" indent="-342900">
              <a:spcAft>
                <a:spcPts val="900"/>
              </a:spcAft>
              <a:buFont typeface="Wingdings" panose="05000000000000000000" pitchFamily="2" charset="2"/>
              <a:buChar char="q"/>
            </a:pPr>
            <a:r>
              <a:rPr lang="en-US" b="0" dirty="0"/>
              <a:t>Does the Tier II team have access to reports summarizing intervention outcome data?</a:t>
            </a:r>
          </a:p>
          <a:p>
            <a:pPr marL="342900" indent="-342900">
              <a:buFont typeface="Wingdings" panose="05000000000000000000" pitchFamily="2" charset="2"/>
              <a:buChar char="q"/>
            </a:pPr>
            <a:r>
              <a:rPr lang="en-US" b="0" dirty="0"/>
              <a:t>Does the Tier II team have a system with data decision rules to identify how Tier II supports should be altered?</a:t>
            </a:r>
            <a:endParaRPr lang="en-US" sz="1800" b="0" dirty="0"/>
          </a:p>
        </p:txBody>
      </p:sp>
      <p:sp>
        <p:nvSpPr>
          <p:cNvPr id="4" name="Content Placeholder 3"/>
          <p:cNvSpPr>
            <a:spLocks noGrp="1"/>
          </p:cNvSpPr>
          <p:nvPr>
            <p:ph idx="10"/>
          </p:nvPr>
        </p:nvSpPr>
        <p:spPr>
          <a:xfrm>
            <a:off x="4717505" y="2341253"/>
            <a:ext cx="3984831" cy="3472460"/>
          </a:xfrm>
        </p:spPr>
        <p:txBody>
          <a:bodyPr>
            <a:normAutofit/>
          </a:bodyPr>
          <a:lstStyle/>
          <a:p>
            <a:r>
              <a:rPr lang="en-US" dirty="0"/>
              <a:t>Scoring:</a:t>
            </a:r>
          </a:p>
          <a:p>
            <a:pPr>
              <a:spcAft>
                <a:spcPts val="900"/>
              </a:spcAft>
            </a:pPr>
            <a:r>
              <a:rPr lang="en-US" sz="1800" b="0" dirty="0"/>
              <a:t>0 = Student data are not monitored.</a:t>
            </a:r>
          </a:p>
          <a:p>
            <a:pPr>
              <a:spcAft>
                <a:spcPts val="900"/>
              </a:spcAft>
            </a:pPr>
            <a:r>
              <a:rPr lang="en-US" sz="1800" b="0" dirty="0"/>
              <a:t>1 = Student data are monitored, but no data decision rules are established to alter (e.g., intensify or fade) support.</a:t>
            </a:r>
          </a:p>
          <a:p>
            <a:r>
              <a:rPr lang="en-US" sz="1800" b="0" dirty="0"/>
              <a:t>2 = Student data (% of students being successful) are monitored and used at least monthly, with data decision rule established to alter (e.g., intensify or fade) support, and are shared with stakeholders.</a:t>
            </a:r>
          </a:p>
        </p:txBody>
      </p:sp>
      <p:sp>
        <p:nvSpPr>
          <p:cNvPr id="5" name="TextBox 4"/>
          <p:cNvSpPr txBox="1"/>
          <p:nvPr/>
        </p:nvSpPr>
        <p:spPr>
          <a:xfrm>
            <a:off x="541069" y="1834054"/>
            <a:ext cx="7941545" cy="415498"/>
          </a:xfrm>
          <a:prstGeom prst="rect">
            <a:avLst/>
          </a:prstGeom>
          <a:noFill/>
        </p:spPr>
        <p:txBody>
          <a:bodyPr wrap="square" rtlCol="0">
            <a:spAutoFit/>
          </a:bodyPr>
          <a:lstStyle/>
          <a:p>
            <a:pPr defTabSz="685800" fontAlgn="auto">
              <a:spcBef>
                <a:spcPts val="0"/>
              </a:spcBef>
              <a:spcAft>
                <a:spcPts val="0"/>
              </a:spcAft>
            </a:pPr>
            <a:r>
              <a:rPr lang="en-US" sz="2100" dirty="0">
                <a:solidFill>
                  <a:prstClr val="black"/>
                </a:solidFill>
                <a:latin typeface="Calibri" panose="020F0502020204030204"/>
                <a:ea typeface="+mn-ea"/>
                <a:cs typeface="+mn-cs"/>
              </a:rPr>
              <a:t>How is Tier II outcome data used to provide effective supports?</a:t>
            </a:r>
          </a:p>
        </p:txBody>
      </p:sp>
    </p:spTree>
    <p:extLst>
      <p:ext uri="{BB962C8B-B14F-4D97-AF65-F5344CB8AC3E}">
        <p14:creationId xmlns:p14="http://schemas.microsoft.com/office/powerpoint/2010/main" val="4269738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2.12 Fidelity Data</a:t>
            </a:r>
          </a:p>
        </p:txBody>
      </p:sp>
      <p:graphicFrame>
        <p:nvGraphicFramePr>
          <p:cNvPr id="4" name="Content Placeholder 3"/>
          <p:cNvGraphicFramePr>
            <a:graphicFrameLocks noGrp="1"/>
          </p:cNvGraphicFramePr>
          <p:nvPr>
            <p:ph idx="1"/>
            <p:extLst/>
          </p:nvPr>
        </p:nvGraphicFramePr>
        <p:xfrm>
          <a:off x="385763" y="1906990"/>
          <a:ext cx="8327220" cy="3486436"/>
        </p:xfrm>
        <a:graphic>
          <a:graphicData uri="http://schemas.openxmlformats.org/drawingml/2006/table">
            <a:tbl>
              <a:tblPr firstRow="1" bandRow="1">
                <a:tableStyleId>{5C22544A-7EE6-4342-B048-85BDC9FD1C3A}</a:tableStyleId>
              </a:tblPr>
              <a:tblGrid>
                <a:gridCol w="2775740">
                  <a:extLst>
                    <a:ext uri="{9D8B030D-6E8A-4147-A177-3AD203B41FA5}">
                      <a16:colId xmlns:a16="http://schemas.microsoft.com/office/drawing/2014/main" val="3936969952"/>
                    </a:ext>
                  </a:extLst>
                </a:gridCol>
                <a:gridCol w="2775740">
                  <a:extLst>
                    <a:ext uri="{9D8B030D-6E8A-4147-A177-3AD203B41FA5}">
                      <a16:colId xmlns:a16="http://schemas.microsoft.com/office/drawing/2014/main" val="1965473558"/>
                    </a:ext>
                  </a:extLst>
                </a:gridCol>
                <a:gridCol w="2775740">
                  <a:extLst>
                    <a:ext uri="{9D8B030D-6E8A-4147-A177-3AD203B41FA5}">
                      <a16:colId xmlns:a16="http://schemas.microsoft.com/office/drawing/2014/main" val="1320994650"/>
                    </a:ext>
                  </a:extLst>
                </a:gridCol>
              </a:tblGrid>
              <a:tr h="369856">
                <a:tc>
                  <a:txBody>
                    <a:bodyPr/>
                    <a:lstStyle/>
                    <a:p>
                      <a:r>
                        <a:rPr lang="en-US" sz="1800" dirty="0"/>
                        <a:t>Feature</a:t>
                      </a:r>
                    </a:p>
                  </a:txBody>
                  <a:tcPr marL="68580" marR="68580" marT="34290" marB="34290" anchor="ctr"/>
                </a:tc>
                <a:tc>
                  <a:txBody>
                    <a:bodyPr/>
                    <a:lstStyle/>
                    <a:p>
                      <a:r>
                        <a:rPr lang="en-US" sz="1800" dirty="0"/>
                        <a:t>Possible Data Sources</a:t>
                      </a:r>
                    </a:p>
                  </a:txBody>
                  <a:tcPr marL="68580" marR="68580" marT="34290" marB="34290" anchor="ctr"/>
                </a:tc>
                <a:tc>
                  <a:txBody>
                    <a:bodyPr/>
                    <a:lstStyle/>
                    <a:p>
                      <a:r>
                        <a:rPr lang="en-US" sz="1800" dirty="0"/>
                        <a:t>Scoring Criteria</a:t>
                      </a:r>
                    </a:p>
                  </a:txBody>
                  <a:tcPr marL="68580" marR="68580" marT="34290" marB="34290" anchor="ctr"/>
                </a:tc>
                <a:extLst>
                  <a:ext uri="{0D108BD9-81ED-4DB2-BD59-A6C34878D82A}">
                    <a16:rowId xmlns:a16="http://schemas.microsoft.com/office/drawing/2014/main" val="2594366273"/>
                  </a:ext>
                </a:extLst>
              </a:tr>
              <a:tr h="3100709">
                <a:tc>
                  <a:txBody>
                    <a:bodyPr/>
                    <a:lstStyle/>
                    <a:p>
                      <a:pPr>
                        <a:spcAft>
                          <a:spcPts val="600"/>
                        </a:spcAft>
                      </a:pPr>
                      <a:r>
                        <a:rPr lang="en-US" sz="2100" b="1" i="0" u="none" strike="noStrike" kern="1200" baseline="0" dirty="0">
                          <a:solidFill>
                            <a:schemeClr val="dk1"/>
                          </a:solidFill>
                          <a:latin typeface="+mn-lt"/>
                          <a:ea typeface="+mn-ea"/>
                          <a:cs typeface="+mn-cs"/>
                        </a:rPr>
                        <a:t>Fidelity Data: </a:t>
                      </a:r>
                    </a:p>
                    <a:p>
                      <a:r>
                        <a:rPr lang="en-US" sz="1800" b="0" i="0" u="none" strike="noStrike" kern="1200" baseline="0" dirty="0">
                          <a:solidFill>
                            <a:schemeClr val="dk1"/>
                          </a:solidFill>
                          <a:latin typeface="+mn-lt"/>
                          <a:ea typeface="+mn-ea"/>
                          <a:cs typeface="+mn-cs"/>
                        </a:rPr>
                        <a:t>Tier II team has a protocol for ongoing review of fidelity for each Tier II practice.</a:t>
                      </a:r>
                      <a:endParaRPr lang="en-US" sz="1800" dirty="0"/>
                    </a:p>
                  </a:txBody>
                  <a:tcPr marL="68580" marR="68580" marT="34290" marB="34290"/>
                </a:tc>
                <a:tc>
                  <a:txBody>
                    <a:bodyPr/>
                    <a:lstStyle/>
                    <a:p>
                      <a:pPr marL="342900" indent="-342900">
                        <a:spcAft>
                          <a:spcPts val="1800"/>
                        </a:spcAft>
                        <a:buFont typeface="Wingdings" panose="05000000000000000000" pitchFamily="2" charset="2"/>
                        <a:buChar char="§"/>
                      </a:pPr>
                      <a:r>
                        <a:rPr lang="en-US" sz="1800" b="0" i="0" u="none" strike="noStrike" kern="1200" baseline="0" dirty="0">
                          <a:solidFill>
                            <a:schemeClr val="dk1"/>
                          </a:solidFill>
                          <a:latin typeface="+mn-lt"/>
                          <a:ea typeface="+mn-ea"/>
                          <a:cs typeface="+mn-cs"/>
                        </a:rPr>
                        <a:t>Tier II coordinator training</a:t>
                      </a:r>
                    </a:p>
                    <a:p>
                      <a:pPr marL="342900" indent="-342900">
                        <a:spcAft>
                          <a:spcPts val="1800"/>
                        </a:spcAft>
                        <a:buFont typeface="Wingdings" panose="05000000000000000000" pitchFamily="2" charset="2"/>
                        <a:buChar char="§"/>
                      </a:pPr>
                      <a:r>
                        <a:rPr lang="en-US" sz="1800" b="0" i="0" u="none" strike="noStrike" kern="1200" baseline="0" dirty="0">
                          <a:solidFill>
                            <a:schemeClr val="dk1"/>
                          </a:solidFill>
                          <a:latin typeface="+mn-lt"/>
                          <a:ea typeface="+mn-ea"/>
                          <a:cs typeface="+mn-cs"/>
                        </a:rPr>
                        <a:t>District technical assistance</a:t>
                      </a:r>
                    </a:p>
                    <a:p>
                      <a:pPr marL="342900" indent="-342900">
                        <a:spcAft>
                          <a:spcPts val="1800"/>
                        </a:spcAft>
                        <a:buFont typeface="Wingdings" panose="05000000000000000000" pitchFamily="2" charset="2"/>
                        <a:buChar char="§"/>
                      </a:pPr>
                      <a:r>
                        <a:rPr lang="en-US" sz="1800" b="0" i="0" u="none" strike="noStrike" kern="1200" baseline="0" dirty="0">
                          <a:solidFill>
                            <a:schemeClr val="dk1"/>
                          </a:solidFill>
                          <a:latin typeface="+mn-lt"/>
                          <a:ea typeface="+mn-ea"/>
                          <a:cs typeface="+mn-cs"/>
                        </a:rPr>
                        <a:t>Fidelity probes taken monthly by a Tier II team member</a:t>
                      </a:r>
                      <a:endParaRPr lang="en-US" sz="1800" dirty="0"/>
                    </a:p>
                  </a:txBody>
                  <a:tcPr marL="68580" marR="68580" marT="34290" marB="34290"/>
                </a:tc>
                <a:tc>
                  <a:txBody>
                    <a:bodyPr/>
                    <a:lstStyle/>
                    <a:p>
                      <a:pPr>
                        <a:spcAft>
                          <a:spcPts val="1200"/>
                        </a:spcAft>
                      </a:pPr>
                      <a:r>
                        <a:rPr lang="en-US" sz="1800" b="0" i="0" u="none" strike="noStrike" kern="1200" baseline="0" dirty="0">
                          <a:solidFill>
                            <a:schemeClr val="dk1"/>
                          </a:solidFill>
                          <a:latin typeface="+mn-lt"/>
                          <a:ea typeface="+mn-ea"/>
                          <a:cs typeface="+mn-cs"/>
                        </a:rPr>
                        <a:t>0 = Fidelity data are not collected for any practice.</a:t>
                      </a:r>
                    </a:p>
                    <a:p>
                      <a:pPr>
                        <a:spcAft>
                          <a:spcPts val="1200"/>
                        </a:spcAft>
                      </a:pPr>
                      <a:r>
                        <a:rPr lang="en-US" sz="1800" b="0" i="0" u="none" strike="noStrike" kern="1200" baseline="0" dirty="0">
                          <a:solidFill>
                            <a:schemeClr val="dk1"/>
                          </a:solidFill>
                          <a:latin typeface="+mn-lt"/>
                          <a:ea typeface="+mn-ea"/>
                          <a:cs typeface="+mn-cs"/>
                        </a:rPr>
                        <a:t>1 = Fidelity data (e.g., direct, self report) collected for some but not all Tier II interventions.</a:t>
                      </a:r>
                    </a:p>
                    <a:p>
                      <a:pPr>
                        <a:spcAft>
                          <a:spcPts val="1200"/>
                        </a:spcAft>
                      </a:pPr>
                      <a:r>
                        <a:rPr lang="en-US" sz="1800" b="0" i="0" u="none" strike="noStrike" kern="1200" baseline="0" dirty="0">
                          <a:solidFill>
                            <a:schemeClr val="dk1"/>
                          </a:solidFill>
                          <a:latin typeface="+mn-lt"/>
                          <a:ea typeface="+mn-ea"/>
                          <a:cs typeface="+mn-cs"/>
                        </a:rPr>
                        <a:t>2 = Periodic, direct assessments of fidelity are collected by Tier II team for all Tier II interventions.</a:t>
                      </a:r>
                      <a:endParaRPr lang="en-US" sz="1800" dirty="0"/>
                    </a:p>
                  </a:txBody>
                  <a:tcPr marL="68580" marR="68580" marT="34290" marB="34290"/>
                </a:tc>
                <a:extLst>
                  <a:ext uri="{0D108BD9-81ED-4DB2-BD59-A6C34878D82A}">
                    <a16:rowId xmlns:a16="http://schemas.microsoft.com/office/drawing/2014/main" val="1136611001"/>
                  </a:ext>
                </a:extLst>
              </a:tr>
            </a:tbl>
          </a:graphicData>
        </a:graphic>
      </p:graphicFrame>
      <p:sp>
        <p:nvSpPr>
          <p:cNvPr id="5" name="Rounded Rectangle 4"/>
          <p:cNvSpPr/>
          <p:nvPr/>
        </p:nvSpPr>
        <p:spPr>
          <a:xfrm>
            <a:off x="2289074" y="2755017"/>
            <a:ext cx="4520598" cy="1774511"/>
          </a:xfrm>
          <a:prstGeom prst="roundRect">
            <a:avLst/>
          </a:prstGeom>
          <a:solidFill>
            <a:schemeClr val="accent4">
              <a:lumMod val="40000"/>
              <a:lumOff val="60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2100" b="1" dirty="0">
                <a:solidFill>
                  <a:prstClr val="black"/>
                </a:solidFill>
                <a:latin typeface="Calibri" panose="020F0502020204030204"/>
              </a:rPr>
              <a:t>Main Idea:</a:t>
            </a:r>
          </a:p>
          <a:p>
            <a:pPr algn="ctr" defTabSz="685800" fontAlgn="auto">
              <a:spcBef>
                <a:spcPts val="0"/>
              </a:spcBef>
              <a:spcAft>
                <a:spcPts val="0"/>
              </a:spcAft>
            </a:pPr>
            <a:r>
              <a:rPr lang="en-US" dirty="0">
                <a:solidFill>
                  <a:prstClr val="black"/>
                </a:solidFill>
                <a:latin typeface="Calibri" panose="020F0502020204030204"/>
              </a:rPr>
              <a:t>Fidelity assessments should</a:t>
            </a:r>
          </a:p>
          <a:p>
            <a:pPr algn="ctr" defTabSz="685800" fontAlgn="auto">
              <a:spcBef>
                <a:spcPts val="0"/>
              </a:spcBef>
              <a:spcAft>
                <a:spcPts val="0"/>
              </a:spcAft>
            </a:pPr>
            <a:r>
              <a:rPr lang="en-US" dirty="0">
                <a:solidFill>
                  <a:prstClr val="black"/>
                </a:solidFill>
                <a:latin typeface="Calibri" panose="020F0502020204030204"/>
              </a:rPr>
              <a:t>always be included as part of</a:t>
            </a:r>
          </a:p>
          <a:p>
            <a:pPr algn="ctr" defTabSz="685800" fontAlgn="auto">
              <a:spcBef>
                <a:spcPts val="0"/>
              </a:spcBef>
              <a:spcAft>
                <a:spcPts val="0"/>
              </a:spcAft>
            </a:pPr>
            <a:r>
              <a:rPr lang="en-US" dirty="0">
                <a:solidFill>
                  <a:prstClr val="black"/>
                </a:solidFill>
                <a:latin typeface="Calibri" panose="020F0502020204030204"/>
              </a:rPr>
              <a:t>implementation practice.</a:t>
            </a:r>
          </a:p>
        </p:txBody>
      </p:sp>
    </p:spTree>
    <p:extLst>
      <p:ext uri="{BB962C8B-B14F-4D97-AF65-F5344CB8AC3E}">
        <p14:creationId xmlns:p14="http://schemas.microsoft.com/office/powerpoint/2010/main" val="124805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Check: Fidelity Data</a:t>
            </a:r>
          </a:p>
        </p:txBody>
      </p:sp>
      <p:sp>
        <p:nvSpPr>
          <p:cNvPr id="3" name="Content Placeholder 2"/>
          <p:cNvSpPr>
            <a:spLocks noGrp="1"/>
          </p:cNvSpPr>
          <p:nvPr>
            <p:ph idx="1"/>
          </p:nvPr>
        </p:nvSpPr>
        <p:spPr>
          <a:xfrm>
            <a:off x="634378" y="2560978"/>
            <a:ext cx="3546075" cy="3618418"/>
          </a:xfrm>
        </p:spPr>
        <p:txBody>
          <a:bodyPr>
            <a:normAutofit/>
          </a:bodyPr>
          <a:lstStyle/>
          <a:p>
            <a:r>
              <a:rPr lang="en-US" dirty="0"/>
              <a:t>Team Assessment:</a:t>
            </a:r>
          </a:p>
          <a:p>
            <a:pPr marL="342900" indent="-342900">
              <a:spcAft>
                <a:spcPts val="900"/>
              </a:spcAft>
              <a:buFont typeface="Wingdings" panose="05000000000000000000" pitchFamily="2" charset="2"/>
              <a:buChar char="q"/>
            </a:pPr>
            <a:r>
              <a:rPr lang="en-US" sz="1800" b="0" dirty="0"/>
              <a:t>Is the team assessing fidelity of implementation at Tier II?</a:t>
            </a:r>
          </a:p>
          <a:p>
            <a:pPr marL="342900" indent="-342900">
              <a:spcAft>
                <a:spcPts val="900"/>
              </a:spcAft>
              <a:buFont typeface="Wingdings" panose="05000000000000000000" pitchFamily="2" charset="2"/>
              <a:buChar char="q"/>
            </a:pPr>
            <a:r>
              <a:rPr lang="en-US" sz="1800" b="0" dirty="0"/>
              <a:t>Is there regular assessment of fidelity?</a:t>
            </a:r>
          </a:p>
        </p:txBody>
      </p:sp>
      <p:sp>
        <p:nvSpPr>
          <p:cNvPr id="4" name="Content Placeholder 3"/>
          <p:cNvSpPr>
            <a:spLocks noGrp="1"/>
          </p:cNvSpPr>
          <p:nvPr>
            <p:ph idx="10"/>
          </p:nvPr>
        </p:nvSpPr>
        <p:spPr>
          <a:xfrm>
            <a:off x="4620356" y="2560978"/>
            <a:ext cx="3687097" cy="3263504"/>
          </a:xfrm>
        </p:spPr>
        <p:txBody>
          <a:bodyPr>
            <a:normAutofit/>
          </a:bodyPr>
          <a:lstStyle/>
          <a:p>
            <a:r>
              <a:rPr lang="en-US" dirty="0"/>
              <a:t>Scoring:</a:t>
            </a:r>
          </a:p>
          <a:p>
            <a:pPr>
              <a:spcAft>
                <a:spcPts val="900"/>
              </a:spcAft>
            </a:pPr>
            <a:r>
              <a:rPr lang="en-US" sz="1800" b="0" dirty="0"/>
              <a:t>0 = Fidelity data are not collected for any Tier II intervention.</a:t>
            </a:r>
          </a:p>
          <a:p>
            <a:pPr>
              <a:spcAft>
                <a:spcPts val="900"/>
              </a:spcAft>
            </a:pPr>
            <a:r>
              <a:rPr lang="en-US" sz="1800" b="0" dirty="0"/>
              <a:t>1 = Fidelity data (e.g., direct, self report) are collected for some but not all Tier II interventions.</a:t>
            </a:r>
          </a:p>
          <a:p>
            <a:r>
              <a:rPr lang="en-US" sz="1800" b="0" dirty="0"/>
              <a:t>2 = Periodic, direct assessments of fidelity collected by Tier II team for all Tier II interventions.</a:t>
            </a:r>
          </a:p>
        </p:txBody>
      </p:sp>
      <p:sp>
        <p:nvSpPr>
          <p:cNvPr id="5" name="TextBox 4"/>
          <p:cNvSpPr txBox="1"/>
          <p:nvPr/>
        </p:nvSpPr>
        <p:spPr>
          <a:xfrm>
            <a:off x="534530" y="1928863"/>
            <a:ext cx="7772923" cy="415498"/>
          </a:xfrm>
          <a:prstGeom prst="rect">
            <a:avLst/>
          </a:prstGeom>
          <a:noFill/>
        </p:spPr>
        <p:txBody>
          <a:bodyPr wrap="square" rtlCol="0">
            <a:spAutoFit/>
          </a:bodyPr>
          <a:lstStyle/>
          <a:p>
            <a:pPr defTabSz="685800" fontAlgn="auto">
              <a:spcBef>
                <a:spcPts val="0"/>
              </a:spcBef>
              <a:spcAft>
                <a:spcPts val="0"/>
              </a:spcAft>
            </a:pPr>
            <a:r>
              <a:rPr lang="en-US" sz="2100" dirty="0">
                <a:solidFill>
                  <a:prstClr val="black"/>
                </a:solidFill>
                <a:latin typeface="Calibri" panose="020F0502020204030204"/>
                <a:ea typeface="+mn-ea"/>
                <a:cs typeface="+mn-cs"/>
              </a:rPr>
              <a:t>What role does fidelity data play in the actions of the Tier II team?</a:t>
            </a:r>
          </a:p>
        </p:txBody>
      </p:sp>
      <p:sp>
        <p:nvSpPr>
          <p:cNvPr id="10" name="TextBox 9"/>
          <p:cNvSpPr txBox="1"/>
          <p:nvPr/>
        </p:nvSpPr>
        <p:spPr>
          <a:xfrm>
            <a:off x="7286625" y="5584782"/>
            <a:ext cx="1619794" cy="300082"/>
          </a:xfrm>
          <a:prstGeom prst="rect">
            <a:avLst/>
          </a:prstGeom>
          <a:noFill/>
        </p:spPr>
        <p:txBody>
          <a:bodyPr wrap="square" rtlCol="0">
            <a:spAutoFit/>
          </a:bodyPr>
          <a:lstStyle/>
          <a:p>
            <a:pPr defTabSz="685800" fontAlgn="auto">
              <a:spcBef>
                <a:spcPts val="0"/>
              </a:spcBef>
              <a:spcAft>
                <a:spcPts val="0"/>
              </a:spcAft>
            </a:pPr>
            <a:r>
              <a:rPr lang="en-US" sz="1350" b="1" dirty="0">
                <a:solidFill>
                  <a:srgbClr val="FF0000"/>
                </a:solidFill>
                <a:latin typeface="Calibri" panose="020F0502020204030204"/>
                <a:ea typeface="+mn-ea"/>
                <a:cs typeface="+mn-cs"/>
                <a:hlinkClick r:id="rId3" action="ppaction://hlinksldjump"/>
              </a:rPr>
              <a:t>Back to ALL ITEMS</a:t>
            </a:r>
            <a:endParaRPr lang="en-US" sz="1350" b="1" dirty="0">
              <a:solidFill>
                <a:srgbClr val="FF0000"/>
              </a:solidFill>
              <a:latin typeface="Calibri" panose="020F0502020204030204"/>
              <a:ea typeface="+mn-ea"/>
              <a:cs typeface="+mn-cs"/>
            </a:endParaRPr>
          </a:p>
        </p:txBody>
      </p:sp>
    </p:spTree>
    <p:extLst>
      <p:ext uri="{BB962C8B-B14F-4D97-AF65-F5344CB8AC3E}">
        <p14:creationId xmlns:p14="http://schemas.microsoft.com/office/powerpoint/2010/main" val="37069463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2.13 Annual Evaluation</a:t>
            </a:r>
          </a:p>
        </p:txBody>
      </p:sp>
      <p:graphicFrame>
        <p:nvGraphicFramePr>
          <p:cNvPr id="4" name="Content Placeholder 3"/>
          <p:cNvGraphicFramePr>
            <a:graphicFrameLocks noGrp="1"/>
          </p:cNvGraphicFramePr>
          <p:nvPr>
            <p:ph idx="1"/>
            <p:extLst/>
          </p:nvPr>
        </p:nvGraphicFramePr>
        <p:xfrm>
          <a:off x="455401" y="1792108"/>
          <a:ext cx="8233200" cy="4099174"/>
        </p:xfrm>
        <a:graphic>
          <a:graphicData uri="http://schemas.openxmlformats.org/drawingml/2006/table">
            <a:tbl>
              <a:tblPr firstRow="1" bandRow="1">
                <a:tableStyleId>{5C22544A-7EE6-4342-B048-85BDC9FD1C3A}</a:tableStyleId>
              </a:tblPr>
              <a:tblGrid>
                <a:gridCol w="2681456">
                  <a:extLst>
                    <a:ext uri="{9D8B030D-6E8A-4147-A177-3AD203B41FA5}">
                      <a16:colId xmlns:a16="http://schemas.microsoft.com/office/drawing/2014/main" val="3936969952"/>
                    </a:ext>
                  </a:extLst>
                </a:gridCol>
                <a:gridCol w="2775872">
                  <a:extLst>
                    <a:ext uri="{9D8B030D-6E8A-4147-A177-3AD203B41FA5}">
                      <a16:colId xmlns:a16="http://schemas.microsoft.com/office/drawing/2014/main" val="1965473558"/>
                    </a:ext>
                  </a:extLst>
                </a:gridCol>
                <a:gridCol w="2775872">
                  <a:extLst>
                    <a:ext uri="{9D8B030D-6E8A-4147-A177-3AD203B41FA5}">
                      <a16:colId xmlns:a16="http://schemas.microsoft.com/office/drawing/2014/main" val="1320994650"/>
                    </a:ext>
                  </a:extLst>
                </a:gridCol>
              </a:tblGrid>
              <a:tr h="433954">
                <a:tc>
                  <a:txBody>
                    <a:bodyPr/>
                    <a:lstStyle/>
                    <a:p>
                      <a:r>
                        <a:rPr lang="en-US" sz="1800" dirty="0"/>
                        <a:t>Feature</a:t>
                      </a:r>
                    </a:p>
                  </a:txBody>
                  <a:tcPr marL="68580" marR="68580" marT="34290" marB="34290" anchor="ctr"/>
                </a:tc>
                <a:tc>
                  <a:txBody>
                    <a:bodyPr/>
                    <a:lstStyle/>
                    <a:p>
                      <a:r>
                        <a:rPr lang="en-US" sz="1800" dirty="0"/>
                        <a:t>Possible Data Sources</a:t>
                      </a:r>
                    </a:p>
                  </a:txBody>
                  <a:tcPr marL="68580" marR="68580" marT="34290" marB="34290" anchor="ctr"/>
                </a:tc>
                <a:tc>
                  <a:txBody>
                    <a:bodyPr/>
                    <a:lstStyle/>
                    <a:p>
                      <a:r>
                        <a:rPr lang="en-US" sz="1800" dirty="0"/>
                        <a:t>Scoring Criteria</a:t>
                      </a:r>
                    </a:p>
                  </a:txBody>
                  <a:tcPr marL="68580" marR="68580" marT="34290" marB="34290" anchor="ctr"/>
                </a:tc>
                <a:extLst>
                  <a:ext uri="{0D108BD9-81ED-4DB2-BD59-A6C34878D82A}">
                    <a16:rowId xmlns:a16="http://schemas.microsoft.com/office/drawing/2014/main" val="2594366273"/>
                  </a:ext>
                </a:extLst>
              </a:tr>
              <a:tr h="3589020">
                <a:tc>
                  <a:txBody>
                    <a:bodyPr/>
                    <a:lstStyle/>
                    <a:p>
                      <a:pPr>
                        <a:spcAft>
                          <a:spcPts val="600"/>
                        </a:spcAft>
                      </a:pPr>
                      <a:r>
                        <a:rPr lang="en-US" sz="1800" b="1" i="0" u="none" strike="noStrike" kern="1200" baseline="0" dirty="0">
                          <a:solidFill>
                            <a:schemeClr val="dk1"/>
                          </a:solidFill>
                          <a:latin typeface="+mn-lt"/>
                          <a:ea typeface="+mn-ea"/>
                          <a:cs typeface="+mn-cs"/>
                        </a:rPr>
                        <a:t>2.13 Annual Evaluation: </a:t>
                      </a:r>
                    </a:p>
                    <a:p>
                      <a:r>
                        <a:rPr lang="en-US" sz="1700" b="0" i="0" u="none" strike="noStrike" kern="1200" baseline="0" dirty="0">
                          <a:solidFill>
                            <a:schemeClr val="dk1"/>
                          </a:solidFill>
                          <a:latin typeface="+mn-lt"/>
                          <a:ea typeface="+mn-ea"/>
                          <a:cs typeface="+mn-cs"/>
                        </a:rPr>
                        <a:t>At least annually, Tier II team assesses overall effectiveness and efficiency of strategies, including data decision rules to identify students, range of interventions available, fidelity of implementation, and ongoing support to implementers; and evaluations are shared with staff and district leadership.</a:t>
                      </a:r>
                      <a:endParaRPr lang="en-US" sz="1700" dirty="0"/>
                    </a:p>
                  </a:txBody>
                  <a:tcPr marL="68580" marR="68580" marT="34290" marB="34290"/>
                </a:tc>
                <a:tc>
                  <a:txBody>
                    <a:bodyPr/>
                    <a:lstStyle/>
                    <a:p>
                      <a:pPr marL="342900" indent="-342900">
                        <a:spcAft>
                          <a:spcPts val="1200"/>
                        </a:spcAft>
                        <a:buFont typeface="Wingdings" panose="05000000000000000000" pitchFamily="2" charset="2"/>
                        <a:buChar char="§"/>
                      </a:pPr>
                      <a:r>
                        <a:rPr lang="en-US" sz="1800" b="0" i="0" u="none" strike="noStrike" kern="1200" baseline="0" dirty="0">
                          <a:solidFill>
                            <a:schemeClr val="dk1"/>
                          </a:solidFill>
                          <a:latin typeface="+mn-lt"/>
                          <a:ea typeface="+mn-ea"/>
                          <a:cs typeface="+mn-cs"/>
                        </a:rPr>
                        <a:t>Staff and student surveys</a:t>
                      </a:r>
                    </a:p>
                    <a:p>
                      <a:pPr marL="342900" indent="-342900">
                        <a:spcAft>
                          <a:spcPts val="1200"/>
                        </a:spcAft>
                        <a:buFont typeface="Wingdings" panose="05000000000000000000" pitchFamily="2" charset="2"/>
                        <a:buChar char="§"/>
                      </a:pPr>
                      <a:r>
                        <a:rPr lang="en-US" sz="1800" b="0" i="0" u="none" strike="noStrike" kern="1200" baseline="0" dirty="0">
                          <a:solidFill>
                            <a:schemeClr val="dk1"/>
                          </a:solidFill>
                          <a:latin typeface="+mn-lt"/>
                          <a:ea typeface="+mn-ea"/>
                          <a:cs typeface="+mn-cs"/>
                        </a:rPr>
                        <a:t>Tier II handbook</a:t>
                      </a:r>
                    </a:p>
                    <a:p>
                      <a:pPr marL="342900" indent="-342900">
                        <a:spcAft>
                          <a:spcPts val="1200"/>
                        </a:spcAft>
                        <a:buFont typeface="Wingdings" panose="05000000000000000000" pitchFamily="2" charset="2"/>
                        <a:buChar char="§"/>
                      </a:pPr>
                      <a:r>
                        <a:rPr lang="en-US" sz="1800" b="0" i="0" u="none" strike="noStrike" kern="1200" baseline="0" dirty="0">
                          <a:solidFill>
                            <a:schemeClr val="dk1"/>
                          </a:solidFill>
                          <a:latin typeface="+mn-lt"/>
                          <a:ea typeface="+mn-ea"/>
                          <a:cs typeface="+mn-cs"/>
                        </a:rPr>
                        <a:t>Fidelity tools</a:t>
                      </a:r>
                    </a:p>
                    <a:p>
                      <a:pPr marL="342900" indent="-342900">
                        <a:spcAft>
                          <a:spcPts val="1200"/>
                        </a:spcAft>
                        <a:buFont typeface="Wingdings" panose="05000000000000000000" pitchFamily="2" charset="2"/>
                        <a:buChar char="§"/>
                      </a:pPr>
                      <a:r>
                        <a:rPr lang="en-US" sz="1800" b="0" i="0" u="none" strike="noStrike" kern="1200" baseline="0" dirty="0">
                          <a:solidFill>
                            <a:schemeClr val="dk1"/>
                          </a:solidFill>
                          <a:latin typeface="+mn-lt"/>
                          <a:ea typeface="+mn-ea"/>
                          <a:cs typeface="+mn-cs"/>
                        </a:rPr>
                        <a:t>School policy</a:t>
                      </a:r>
                    </a:p>
                    <a:p>
                      <a:pPr marL="342900" indent="-342900">
                        <a:spcAft>
                          <a:spcPts val="1200"/>
                        </a:spcAft>
                        <a:buFont typeface="Wingdings" panose="05000000000000000000" pitchFamily="2" charset="2"/>
                        <a:buChar char="§"/>
                      </a:pPr>
                      <a:r>
                        <a:rPr lang="en-US" sz="1800" b="0" i="0" u="none" strike="noStrike" kern="1200" baseline="0" dirty="0">
                          <a:solidFill>
                            <a:schemeClr val="dk1"/>
                          </a:solidFill>
                          <a:latin typeface="+mn-lt"/>
                          <a:ea typeface="+mn-ea"/>
                          <a:cs typeface="+mn-cs"/>
                        </a:rPr>
                        <a:t>Student outcomes</a:t>
                      </a:r>
                    </a:p>
                    <a:p>
                      <a:pPr marL="342900" indent="-342900">
                        <a:spcAft>
                          <a:spcPts val="1200"/>
                        </a:spcAft>
                        <a:buFont typeface="Wingdings" panose="05000000000000000000" pitchFamily="2" charset="2"/>
                        <a:buChar char="§"/>
                      </a:pPr>
                      <a:r>
                        <a:rPr lang="en-US" sz="1800" b="0" i="0" u="none" strike="noStrike" kern="1200" baseline="0" dirty="0">
                          <a:solidFill>
                            <a:schemeClr val="dk1"/>
                          </a:solidFill>
                          <a:latin typeface="+mn-lt"/>
                          <a:ea typeface="+mn-ea"/>
                          <a:cs typeface="+mn-cs"/>
                        </a:rPr>
                        <a:t>District reports</a:t>
                      </a:r>
                      <a:endParaRPr lang="en-US" sz="1800" dirty="0"/>
                    </a:p>
                  </a:txBody>
                  <a:tcPr marL="68580" marR="68580" marT="34290" marB="34290"/>
                </a:tc>
                <a:tc>
                  <a:txBody>
                    <a:bodyPr/>
                    <a:lstStyle/>
                    <a:p>
                      <a:pPr>
                        <a:spcAft>
                          <a:spcPts val="1200"/>
                        </a:spcAft>
                      </a:pPr>
                      <a:r>
                        <a:rPr lang="en-US" sz="1800" b="0" i="0" u="none" strike="noStrike" kern="1200" baseline="0" dirty="0">
                          <a:solidFill>
                            <a:schemeClr val="dk1"/>
                          </a:solidFill>
                          <a:latin typeface="+mn-lt"/>
                          <a:ea typeface="+mn-ea"/>
                          <a:cs typeface="+mn-cs"/>
                        </a:rPr>
                        <a:t>0 = No data-based evaluation takes place.</a:t>
                      </a:r>
                    </a:p>
                    <a:p>
                      <a:pPr>
                        <a:spcAft>
                          <a:spcPts val="1200"/>
                        </a:spcAft>
                      </a:pPr>
                      <a:r>
                        <a:rPr lang="en-US" sz="1800" b="0" i="0" u="none" strike="noStrike" kern="1200" baseline="0" dirty="0">
                          <a:solidFill>
                            <a:schemeClr val="dk1"/>
                          </a:solidFill>
                          <a:latin typeface="+mn-lt"/>
                          <a:ea typeface="+mn-ea"/>
                          <a:cs typeface="+mn-cs"/>
                        </a:rPr>
                        <a:t>1 = Evaluation is conducted, but outcomes are not used to shape the Tier II process.</a:t>
                      </a:r>
                    </a:p>
                    <a:p>
                      <a:pPr>
                        <a:spcAft>
                          <a:spcPts val="1200"/>
                        </a:spcAft>
                      </a:pPr>
                      <a:r>
                        <a:rPr lang="en-US" sz="1800" b="0" i="0" u="none" strike="noStrike" kern="1200" baseline="0" dirty="0">
                          <a:solidFill>
                            <a:schemeClr val="dk1"/>
                          </a:solidFill>
                          <a:latin typeface="+mn-lt"/>
                          <a:ea typeface="+mn-ea"/>
                          <a:cs typeface="+mn-cs"/>
                        </a:rPr>
                        <a:t>2 = Evaluation is conducted at least annually, outcomes are shared with staff and district leadership, and clear alterations in process are proposed based upon evaluation.</a:t>
                      </a:r>
                      <a:endParaRPr lang="en-US" sz="1800" dirty="0"/>
                    </a:p>
                  </a:txBody>
                  <a:tcPr marL="68580" marR="68580" marT="34290" marB="34290"/>
                </a:tc>
                <a:extLst>
                  <a:ext uri="{0D108BD9-81ED-4DB2-BD59-A6C34878D82A}">
                    <a16:rowId xmlns:a16="http://schemas.microsoft.com/office/drawing/2014/main" val="1136611001"/>
                  </a:ext>
                </a:extLst>
              </a:tr>
            </a:tbl>
          </a:graphicData>
        </a:graphic>
      </p:graphicFrame>
      <p:sp>
        <p:nvSpPr>
          <p:cNvPr id="5" name="Rounded Rectangle 4"/>
          <p:cNvSpPr/>
          <p:nvPr/>
        </p:nvSpPr>
        <p:spPr>
          <a:xfrm>
            <a:off x="2760547" y="2882270"/>
            <a:ext cx="3622906" cy="1842648"/>
          </a:xfrm>
          <a:prstGeom prst="roundRect">
            <a:avLst/>
          </a:prstGeom>
          <a:solidFill>
            <a:schemeClr val="accent4">
              <a:lumMod val="40000"/>
              <a:lumOff val="60000"/>
            </a:schemeClr>
          </a:solidFill>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2100" b="1" dirty="0">
                <a:solidFill>
                  <a:prstClr val="black"/>
                </a:solidFill>
                <a:latin typeface="Calibri" panose="020F0502020204030204"/>
              </a:rPr>
              <a:t>Main Idea:</a:t>
            </a:r>
          </a:p>
          <a:p>
            <a:pPr algn="ctr" defTabSz="685800" fontAlgn="auto">
              <a:spcBef>
                <a:spcPts val="0"/>
              </a:spcBef>
              <a:spcAft>
                <a:spcPts val="0"/>
              </a:spcAft>
            </a:pPr>
            <a:r>
              <a:rPr lang="en-US" dirty="0">
                <a:solidFill>
                  <a:prstClr val="black"/>
                </a:solidFill>
                <a:latin typeface="Calibri" panose="020F0502020204030204"/>
              </a:rPr>
              <a:t>Any strategy or procedure needs to be reviewed at least annually and revised to remain current and match changes in the school.</a:t>
            </a:r>
          </a:p>
        </p:txBody>
      </p:sp>
    </p:spTree>
    <p:extLst>
      <p:ext uri="{BB962C8B-B14F-4D97-AF65-F5344CB8AC3E}">
        <p14:creationId xmlns:p14="http://schemas.microsoft.com/office/powerpoint/2010/main" val="414404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a:extLst>
              <a:ext uri="{FF2B5EF4-FFF2-40B4-BE49-F238E27FC236}">
                <a16:creationId xmlns:a16="http://schemas.microsoft.com/office/drawing/2014/main" id="{01ACA749-7AFA-6C44-989A-E537EDB13382}"/>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82266" y="1145382"/>
            <a:ext cx="7179469" cy="445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CA30E15A-D965-6C45-8BC4-5F0C9FB3D108}"/>
              </a:ext>
            </a:extLst>
          </p:cNvPr>
          <p:cNvSpPr/>
          <p:nvPr/>
        </p:nvSpPr>
        <p:spPr>
          <a:xfrm>
            <a:off x="2375298" y="4382691"/>
            <a:ext cx="1388269" cy="3095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7242609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Check: Annual Evaluation</a:t>
            </a:r>
          </a:p>
        </p:txBody>
      </p:sp>
      <p:sp>
        <p:nvSpPr>
          <p:cNvPr id="3" name="Content Placeholder 2"/>
          <p:cNvSpPr>
            <a:spLocks noGrp="1"/>
          </p:cNvSpPr>
          <p:nvPr>
            <p:ph idx="1"/>
          </p:nvPr>
        </p:nvSpPr>
        <p:spPr>
          <a:xfrm>
            <a:off x="652558" y="2407836"/>
            <a:ext cx="3689747" cy="3615776"/>
          </a:xfrm>
        </p:spPr>
        <p:txBody>
          <a:bodyPr>
            <a:normAutofit/>
          </a:bodyPr>
          <a:lstStyle/>
          <a:p>
            <a:r>
              <a:rPr lang="en-US" dirty="0"/>
              <a:t>Team Assessment:</a:t>
            </a:r>
          </a:p>
          <a:p>
            <a:pPr marL="342900" indent="-342900">
              <a:spcAft>
                <a:spcPts val="450"/>
              </a:spcAft>
              <a:buFont typeface="Wingdings" panose="05000000000000000000" pitchFamily="2" charset="2"/>
              <a:buChar char="q"/>
            </a:pPr>
            <a:r>
              <a:rPr lang="en-US" sz="1800" b="0" dirty="0"/>
              <a:t>Is there an evaluation conducted for Tier II systems?</a:t>
            </a:r>
          </a:p>
          <a:p>
            <a:pPr marL="342900" indent="-342900">
              <a:spcAft>
                <a:spcPts val="450"/>
              </a:spcAft>
              <a:buFont typeface="Wingdings" panose="05000000000000000000" pitchFamily="2" charset="2"/>
              <a:buChar char="q"/>
            </a:pPr>
            <a:r>
              <a:rPr lang="en-US" sz="1800" b="0" dirty="0"/>
              <a:t>Does this happen annually?</a:t>
            </a:r>
          </a:p>
          <a:p>
            <a:pPr marL="342900" indent="-342900">
              <a:spcAft>
                <a:spcPts val="450"/>
              </a:spcAft>
              <a:buFont typeface="Wingdings" panose="05000000000000000000" pitchFamily="2" charset="2"/>
              <a:buChar char="q"/>
            </a:pPr>
            <a:r>
              <a:rPr lang="en-US" sz="1800" b="0" dirty="0"/>
              <a:t>Are the outcomes shared with all stakeholders (faculty, students, family, board members, superintendent, etc.)?</a:t>
            </a:r>
          </a:p>
          <a:p>
            <a:pPr marL="342900" indent="-342900">
              <a:spcAft>
                <a:spcPts val="450"/>
              </a:spcAft>
              <a:buFont typeface="Wingdings" panose="05000000000000000000" pitchFamily="2" charset="2"/>
              <a:buChar char="q"/>
            </a:pPr>
            <a:r>
              <a:rPr lang="en-US" sz="1800" b="0" dirty="0"/>
              <a:t>Are the outcomes clearly linked to a Tier II action plan?</a:t>
            </a:r>
            <a:endParaRPr lang="en-US" sz="1500" b="0" dirty="0"/>
          </a:p>
        </p:txBody>
      </p:sp>
      <p:sp>
        <p:nvSpPr>
          <p:cNvPr id="4" name="Content Placeholder 3"/>
          <p:cNvSpPr>
            <a:spLocks noGrp="1"/>
          </p:cNvSpPr>
          <p:nvPr>
            <p:ph idx="10"/>
          </p:nvPr>
        </p:nvSpPr>
        <p:spPr>
          <a:xfrm>
            <a:off x="4919977" y="2434469"/>
            <a:ext cx="3687097" cy="3263504"/>
          </a:xfrm>
        </p:spPr>
        <p:txBody>
          <a:bodyPr>
            <a:normAutofit fontScale="92500" lnSpcReduction="10000"/>
          </a:bodyPr>
          <a:lstStyle/>
          <a:p>
            <a:r>
              <a:rPr lang="en-US" sz="2250" dirty="0"/>
              <a:t>Scoring:</a:t>
            </a:r>
          </a:p>
          <a:p>
            <a:pPr>
              <a:spcAft>
                <a:spcPts val="900"/>
              </a:spcAft>
            </a:pPr>
            <a:r>
              <a:rPr lang="en-US" b="0" dirty="0"/>
              <a:t>0 = </a:t>
            </a:r>
            <a:r>
              <a:rPr lang="en-US" sz="1950" b="0" dirty="0"/>
              <a:t>No data-based evaluation takes place.</a:t>
            </a:r>
          </a:p>
          <a:p>
            <a:pPr>
              <a:spcAft>
                <a:spcPts val="900"/>
              </a:spcAft>
            </a:pPr>
            <a:r>
              <a:rPr lang="en-US" sz="1950" b="0" dirty="0"/>
              <a:t>1 = Evaluation is conducted, but outcomes are not used to shape the Tier II process.</a:t>
            </a:r>
          </a:p>
          <a:p>
            <a:r>
              <a:rPr lang="en-US" sz="1950" b="0" dirty="0"/>
              <a:t>2 = Evaluation is conducted at least annually, outcomes are shared with staff and district leadership, and clear alterations in process are proposed based upon evaluation.</a:t>
            </a:r>
          </a:p>
        </p:txBody>
      </p:sp>
      <p:sp>
        <p:nvSpPr>
          <p:cNvPr id="5" name="TextBox 4"/>
          <p:cNvSpPr txBox="1"/>
          <p:nvPr/>
        </p:nvSpPr>
        <p:spPr>
          <a:xfrm>
            <a:off x="420398" y="1347099"/>
            <a:ext cx="6576935" cy="738664"/>
          </a:xfrm>
          <a:prstGeom prst="rect">
            <a:avLst/>
          </a:prstGeom>
          <a:noFill/>
        </p:spPr>
        <p:txBody>
          <a:bodyPr wrap="square" rtlCol="0">
            <a:spAutoFit/>
          </a:bodyPr>
          <a:lstStyle/>
          <a:p>
            <a:pPr defTabSz="685800" fontAlgn="auto">
              <a:spcBef>
                <a:spcPts val="0"/>
              </a:spcBef>
              <a:spcAft>
                <a:spcPts val="0"/>
              </a:spcAft>
            </a:pPr>
            <a:r>
              <a:rPr lang="en-US" sz="2100" dirty="0">
                <a:solidFill>
                  <a:prstClr val="black"/>
                </a:solidFill>
                <a:latin typeface="Calibri" panose="020F0502020204030204"/>
                <a:ea typeface="+mn-ea"/>
                <a:cs typeface="+mn-cs"/>
              </a:rPr>
              <a:t>What is the process for regularly examining Tier II systems?</a:t>
            </a:r>
          </a:p>
        </p:txBody>
      </p:sp>
    </p:spTree>
    <p:extLst>
      <p:ext uri="{BB962C8B-B14F-4D97-AF65-F5344CB8AC3E}">
        <p14:creationId xmlns:p14="http://schemas.microsoft.com/office/powerpoint/2010/main" val="17700816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6899" name="Title 5"/>
          <p:cNvSpPr>
            <a:spLocks noGrp="1"/>
          </p:cNvSpPr>
          <p:nvPr>
            <p:ph type="title"/>
          </p:nvPr>
        </p:nvSpPr>
        <p:spPr>
          <a:xfrm>
            <a:off x="1219200" y="533400"/>
            <a:ext cx="7353300" cy="923925"/>
          </a:xfrm>
        </p:spPr>
        <p:txBody>
          <a:bodyPr>
            <a:noAutofit/>
          </a:bodyPr>
          <a:lstStyle/>
          <a:p>
            <a:r>
              <a:rPr lang="en-US" sz="6600" b="1" dirty="0">
                <a:solidFill>
                  <a:schemeClr val="bg2">
                    <a:lumMod val="50000"/>
                  </a:schemeClr>
                </a:solidFill>
              </a:rPr>
              <a:t>Using TFI for Action Planning</a:t>
            </a:r>
            <a:br>
              <a:rPr lang="en-US" sz="6600" b="1" dirty="0">
                <a:solidFill>
                  <a:schemeClr val="bg2">
                    <a:lumMod val="50000"/>
                  </a:schemeClr>
                </a:solidFill>
              </a:rPr>
            </a:br>
            <a:endParaRPr lang="en-US" sz="6600" dirty="0">
              <a:solidFill>
                <a:schemeClr val="bg2">
                  <a:lumMod val="50000"/>
                </a:schemeClr>
              </a:solidFill>
              <a:latin typeface="Trebuchet MS" panose="020B0603020202020204" pitchFamily="34" charset="0"/>
            </a:endParaRPr>
          </a:p>
        </p:txBody>
      </p:sp>
      <p:pic>
        <p:nvPicPr>
          <p:cNvPr id="3" name="Picture 2"/>
          <p:cNvPicPr>
            <a:picLocks noChangeAspect="1"/>
          </p:cNvPicPr>
          <p:nvPr/>
        </p:nvPicPr>
        <p:blipFill>
          <a:blip r:embed="rId3"/>
          <a:stretch>
            <a:fillRect/>
          </a:stretch>
        </p:blipFill>
        <p:spPr>
          <a:xfrm>
            <a:off x="3290303" y="3124200"/>
            <a:ext cx="2563394" cy="2971800"/>
          </a:xfrm>
          <a:prstGeom prst="rect">
            <a:avLst/>
          </a:prstGeom>
        </p:spPr>
      </p:pic>
      <p:sp>
        <p:nvSpPr>
          <p:cNvPr id="2" name="TextBox 1">
            <a:extLst>
              <a:ext uri="{FF2B5EF4-FFF2-40B4-BE49-F238E27FC236}">
                <a16:creationId xmlns:a16="http://schemas.microsoft.com/office/drawing/2014/main" id="{326FB368-5C5F-2443-B294-E7C4B5ADA148}"/>
              </a:ext>
            </a:extLst>
          </p:cNvPr>
          <p:cNvSpPr txBox="1"/>
          <p:nvPr/>
        </p:nvSpPr>
        <p:spPr>
          <a:xfrm>
            <a:off x="4572000" y="2214562"/>
            <a:ext cx="3733800" cy="2862322"/>
          </a:xfrm>
          <a:prstGeom prst="rect">
            <a:avLst/>
          </a:prstGeom>
          <a:noFill/>
        </p:spPr>
        <p:txBody>
          <a:bodyPr wrap="square" rtlCol="0">
            <a:spAutoFit/>
          </a:bodyPr>
          <a:lstStyle/>
          <a:p>
            <a:endParaRPr lang="en-US" sz="3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2671100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6347713" cy="1320800"/>
          </a:xfrm>
        </p:spPr>
        <p:txBody>
          <a:bodyPr/>
          <a:lstStyle/>
          <a:p>
            <a:r>
              <a:rPr lang="en-US" dirty="0"/>
              <a:t>TFI </a:t>
            </a:r>
            <a:br>
              <a:rPr lang="en-US" dirty="0"/>
            </a:br>
            <a:r>
              <a:rPr lang="en-US" dirty="0"/>
              <a:t>Section 1: Teams</a:t>
            </a:r>
          </a:p>
        </p:txBody>
      </p:sp>
      <p:sp>
        <p:nvSpPr>
          <p:cNvPr id="3" name="Content Placeholder 2"/>
          <p:cNvSpPr>
            <a:spLocks noGrp="1"/>
          </p:cNvSpPr>
          <p:nvPr>
            <p:ph idx="1"/>
          </p:nvPr>
        </p:nvSpPr>
        <p:spPr>
          <a:xfrm>
            <a:off x="304800" y="2286000"/>
            <a:ext cx="6347714" cy="3880773"/>
          </a:xfrm>
        </p:spPr>
        <p:txBody>
          <a:bodyPr/>
          <a:lstStyle/>
          <a:p>
            <a:pPr lvl="0">
              <a:buClr>
                <a:srgbClr val="3333CC"/>
              </a:buClr>
              <a:buFont typeface="Wingdings" panose="05000000000000000000" pitchFamily="2" charset="2"/>
              <a:buChar char="ü"/>
              <a:defRPr/>
            </a:pPr>
            <a:r>
              <a:rPr lang="en-US" sz="2800" dirty="0">
                <a:solidFill>
                  <a:srgbClr val="003399"/>
                </a:solidFill>
                <a:ea typeface="Verdana" panose="020B0604030504040204" pitchFamily="34" charset="0"/>
                <a:cs typeface="Verdana" panose="020B0604030504040204" pitchFamily="34" charset="0"/>
              </a:rPr>
              <a:t>2.1 Team Composition</a:t>
            </a:r>
          </a:p>
          <a:p>
            <a:pPr lvl="0">
              <a:buClr>
                <a:srgbClr val="3333CC"/>
              </a:buClr>
              <a:buFont typeface="Wingdings" panose="05000000000000000000" pitchFamily="2" charset="2"/>
              <a:buChar char="ü"/>
              <a:defRPr/>
            </a:pPr>
            <a:r>
              <a:rPr lang="en-US" sz="2800" dirty="0">
                <a:solidFill>
                  <a:srgbClr val="003399"/>
                </a:solidFill>
                <a:ea typeface="Verdana" panose="020B0604030504040204" pitchFamily="34" charset="0"/>
                <a:cs typeface="Verdana" panose="020B0604030504040204" pitchFamily="34" charset="0"/>
              </a:rPr>
              <a:t>2.2 Team Operating Procedures</a:t>
            </a:r>
          </a:p>
          <a:p>
            <a:pPr lvl="0">
              <a:buClr>
                <a:srgbClr val="3333CC"/>
              </a:buClr>
              <a:buFont typeface="Wingdings" panose="05000000000000000000" pitchFamily="2" charset="2"/>
              <a:buChar char="ü"/>
              <a:defRPr/>
            </a:pPr>
            <a:r>
              <a:rPr lang="en-US" sz="2800" dirty="0">
                <a:solidFill>
                  <a:srgbClr val="003399"/>
                </a:solidFill>
                <a:ea typeface="Verdana" panose="020B0604030504040204" pitchFamily="34" charset="0"/>
                <a:cs typeface="Verdana" panose="020B0604030504040204" pitchFamily="34" charset="0"/>
              </a:rPr>
              <a:t>2.3 Screening</a:t>
            </a:r>
          </a:p>
          <a:p>
            <a:pPr lvl="0">
              <a:buClr>
                <a:srgbClr val="3333CC"/>
              </a:buClr>
              <a:buFont typeface="Wingdings" panose="05000000000000000000" pitchFamily="2" charset="2"/>
              <a:buChar char="ü"/>
              <a:defRPr/>
            </a:pPr>
            <a:r>
              <a:rPr lang="en-US" sz="2800" dirty="0">
                <a:solidFill>
                  <a:srgbClr val="003399"/>
                </a:solidFill>
                <a:ea typeface="Verdana" panose="020B0604030504040204" pitchFamily="34" charset="0"/>
                <a:cs typeface="Verdana" panose="020B0604030504040204" pitchFamily="34" charset="0"/>
              </a:rPr>
              <a:t>2.4 Request for Assistance</a:t>
            </a:r>
          </a:p>
          <a:p>
            <a:endParaRPr lang="en-US" dirty="0"/>
          </a:p>
        </p:txBody>
      </p:sp>
      <p:pic>
        <p:nvPicPr>
          <p:cNvPr id="4" name="Picture 3"/>
          <p:cNvPicPr>
            <a:picLocks noChangeAspect="1"/>
          </p:cNvPicPr>
          <p:nvPr/>
        </p:nvPicPr>
        <p:blipFill>
          <a:blip r:embed="rId3"/>
          <a:stretch>
            <a:fillRect/>
          </a:stretch>
        </p:blipFill>
        <p:spPr>
          <a:xfrm>
            <a:off x="6077784" y="1066800"/>
            <a:ext cx="2737478" cy="3505200"/>
          </a:xfrm>
          <a:prstGeom prst="rect">
            <a:avLst/>
          </a:prstGeom>
        </p:spPr>
      </p:pic>
    </p:spTree>
    <p:extLst>
      <p:ext uri="{BB962C8B-B14F-4D97-AF65-F5344CB8AC3E}">
        <p14:creationId xmlns:p14="http://schemas.microsoft.com/office/powerpoint/2010/main" val="39526904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2.1 Team Composition Considerations</a:t>
            </a:r>
          </a:p>
        </p:txBody>
      </p:sp>
      <p:sp>
        <p:nvSpPr>
          <p:cNvPr id="3" name="Content Placeholder 2"/>
          <p:cNvSpPr>
            <a:spLocks noGrp="1"/>
          </p:cNvSpPr>
          <p:nvPr>
            <p:ph idx="1"/>
          </p:nvPr>
        </p:nvSpPr>
        <p:spPr/>
        <p:txBody>
          <a:bodyPr>
            <a:normAutofit/>
          </a:bodyPr>
          <a:lstStyle/>
          <a:p>
            <a:pPr>
              <a:spcAft>
                <a:spcPts val="900"/>
              </a:spcAft>
            </a:pPr>
            <a:r>
              <a:rPr lang="en-US" dirty="0"/>
              <a:t>Tier II team does not need to be large.  Even 2-5 people may be sufficient.</a:t>
            </a:r>
          </a:p>
          <a:p>
            <a:r>
              <a:rPr lang="en-US" dirty="0"/>
              <a:t>The key is to ensure that the authority to make decisions exists, and the behavioral expertise is present to guide adaptations.</a:t>
            </a:r>
          </a:p>
        </p:txBody>
      </p:sp>
    </p:spTree>
    <p:extLst>
      <p:ext uri="{BB962C8B-B14F-4D97-AF65-F5344CB8AC3E}">
        <p14:creationId xmlns:p14="http://schemas.microsoft.com/office/powerpoint/2010/main" val="38905613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157" y="875785"/>
            <a:ext cx="7510205" cy="707231"/>
          </a:xfrm>
        </p:spPr>
        <p:txBody>
          <a:bodyPr>
            <a:normAutofit fontScale="90000"/>
          </a:bodyPr>
          <a:lstStyle/>
          <a:p>
            <a:r>
              <a:rPr lang="en-US" dirty="0"/>
              <a:t>2.2 Team Operating Procedures Considerations</a:t>
            </a:r>
          </a:p>
        </p:txBody>
      </p:sp>
      <p:sp>
        <p:nvSpPr>
          <p:cNvPr id="3" name="Content Placeholder 2"/>
          <p:cNvSpPr>
            <a:spLocks noGrp="1"/>
          </p:cNvSpPr>
          <p:nvPr>
            <p:ph idx="1"/>
          </p:nvPr>
        </p:nvSpPr>
        <p:spPr/>
        <p:txBody>
          <a:bodyPr/>
          <a:lstStyle/>
          <a:p>
            <a:pPr>
              <a:spcAft>
                <a:spcPts val="900"/>
              </a:spcAft>
              <a:buFont typeface="Wingdings" panose="05000000000000000000" pitchFamily="2" charset="2"/>
              <a:buChar char="§"/>
            </a:pPr>
            <a:r>
              <a:rPr lang="en-US" dirty="0"/>
              <a:t>Tier II team may be part of Tier I team, but a regular meeting is typically needed to review Tier II data and is needed for new students nominated for Tier II.</a:t>
            </a:r>
          </a:p>
          <a:p>
            <a:pPr>
              <a:buFont typeface="Wingdings" panose="05000000000000000000" pitchFamily="2" charset="2"/>
              <a:buChar char="§"/>
            </a:pPr>
            <a:r>
              <a:rPr lang="en-US" dirty="0"/>
              <a:t>Clarify with teams if and how the decision is made to transition from Tier I meeting items to Tier II meeting items.</a:t>
            </a:r>
          </a:p>
        </p:txBody>
      </p:sp>
    </p:spTree>
    <p:extLst>
      <p:ext uri="{BB962C8B-B14F-4D97-AF65-F5344CB8AC3E}">
        <p14:creationId xmlns:p14="http://schemas.microsoft.com/office/powerpoint/2010/main" val="33896164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1"/>
            <a:ext cx="4574268" cy="1979852"/>
          </a:xfrm>
        </p:spPr>
        <p:txBody>
          <a:bodyPr>
            <a:noAutofit/>
          </a:bodyPr>
          <a:lstStyle/>
          <a:p>
            <a:pPr marL="0" indent="0">
              <a:buNone/>
            </a:pPr>
            <a:r>
              <a:rPr lang="en-US" sz="2400" b="1" dirty="0"/>
              <a:t>Purpose: </a:t>
            </a:r>
            <a:endParaRPr lang="en-US" sz="2400" dirty="0"/>
          </a:p>
          <a:p>
            <a:pPr marL="231775" indent="0">
              <a:spcBef>
                <a:spcPts val="0"/>
              </a:spcBef>
              <a:spcAft>
                <a:spcPts val="600"/>
              </a:spcAft>
              <a:buNone/>
            </a:pPr>
            <a:r>
              <a:rPr lang="en-US" sz="1800" dirty="0"/>
              <a:t>Develop a process to identify students in need of Tier II supports, including a system for staff, families, and students to specifically ask for support.</a:t>
            </a:r>
          </a:p>
        </p:txBody>
      </p:sp>
      <p:sp>
        <p:nvSpPr>
          <p:cNvPr id="2" name="Title 1"/>
          <p:cNvSpPr>
            <a:spLocks noGrp="1"/>
          </p:cNvSpPr>
          <p:nvPr>
            <p:ph type="title"/>
          </p:nvPr>
        </p:nvSpPr>
        <p:spPr>
          <a:xfrm>
            <a:off x="678873" y="251692"/>
            <a:ext cx="6347713" cy="1320800"/>
          </a:xfrm>
        </p:spPr>
        <p:txBody>
          <a:bodyPr>
            <a:noAutofit/>
          </a:bodyPr>
          <a:lstStyle/>
          <a:p>
            <a:pPr lvl="0"/>
            <a:r>
              <a:rPr lang="en-US" sz="3600" dirty="0"/>
              <a:t>TFI 2.3 &amp; 2.4 Purpose &amp; Outcomes</a:t>
            </a:r>
          </a:p>
        </p:txBody>
      </p:sp>
      <p:pic>
        <p:nvPicPr>
          <p:cNvPr id="4" name="Picture 3">
            <a:extLst>
              <a:ext uri="{FF2B5EF4-FFF2-40B4-BE49-F238E27FC236}">
                <a16:creationId xmlns:a16="http://schemas.microsoft.com/office/drawing/2014/main" id="{18840791-C1BA-6246-AD29-58B27CFD968B}"/>
              </a:ext>
            </a:extLst>
          </p:cNvPr>
          <p:cNvPicPr>
            <a:picLocks noChangeAspect="1"/>
          </p:cNvPicPr>
          <p:nvPr/>
        </p:nvPicPr>
        <p:blipFill>
          <a:blip r:embed="rId3"/>
          <a:stretch>
            <a:fillRect/>
          </a:stretch>
        </p:blipFill>
        <p:spPr>
          <a:xfrm>
            <a:off x="5488669" y="1600203"/>
            <a:ext cx="3201211" cy="1629061"/>
          </a:xfrm>
          <a:prstGeom prst="rect">
            <a:avLst/>
          </a:prstGeom>
        </p:spPr>
      </p:pic>
      <p:sp>
        <p:nvSpPr>
          <p:cNvPr id="8" name="Content Placeholder 2">
            <a:extLst>
              <a:ext uri="{FF2B5EF4-FFF2-40B4-BE49-F238E27FC236}">
                <a16:creationId xmlns:a16="http://schemas.microsoft.com/office/drawing/2014/main" id="{6F466D5E-4623-584F-B932-CB534701E1A3}"/>
              </a:ext>
            </a:extLst>
          </p:cNvPr>
          <p:cNvSpPr txBox="1">
            <a:spLocks/>
          </p:cNvSpPr>
          <p:nvPr/>
        </p:nvSpPr>
        <p:spPr>
          <a:xfrm>
            <a:off x="685801" y="3229264"/>
            <a:ext cx="7937066" cy="469106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chemeClr val="tx1"/>
              </a:buClr>
              <a:buFont typeface="Wingdings" charset="2"/>
              <a:buChar char="§"/>
              <a:defRPr sz="3200" kern="1200">
                <a:solidFill>
                  <a:schemeClr val="tx2"/>
                </a:solidFill>
                <a:latin typeface="Tw Cen MT"/>
                <a:ea typeface="+mn-ea"/>
                <a:cs typeface="Tw Cen MT"/>
              </a:defRPr>
            </a:lvl1pPr>
            <a:lvl2pPr marL="742950" indent="-285750" algn="l" defTabSz="457200" rtl="0" eaLnBrk="1" latinLnBrk="0" hangingPunct="1">
              <a:spcBef>
                <a:spcPct val="20000"/>
              </a:spcBef>
              <a:buClr>
                <a:schemeClr val="bg1"/>
              </a:buClr>
              <a:buFont typeface="Wingdings" charset="2"/>
              <a:buChar char="§"/>
              <a:defRPr sz="2800" kern="1200">
                <a:solidFill>
                  <a:schemeClr val="tx2"/>
                </a:solidFill>
                <a:latin typeface="Tw Cen MT"/>
                <a:ea typeface="+mn-ea"/>
                <a:cs typeface="Tw Cen MT"/>
              </a:defRPr>
            </a:lvl2pPr>
            <a:lvl3pPr marL="1143000" indent="-228600" algn="l" defTabSz="457200" rtl="0" eaLnBrk="1" latinLnBrk="0" hangingPunct="1">
              <a:spcBef>
                <a:spcPct val="20000"/>
              </a:spcBef>
              <a:buClr>
                <a:schemeClr val="accent2"/>
              </a:buClr>
              <a:buFont typeface="Wingdings" charset="2"/>
              <a:buChar char="§"/>
              <a:defRPr sz="2400" kern="1200">
                <a:solidFill>
                  <a:schemeClr val="tx2"/>
                </a:solidFill>
                <a:latin typeface="Tw Cen MT"/>
                <a:ea typeface="+mn-ea"/>
                <a:cs typeface="Tw Cen MT"/>
              </a:defRPr>
            </a:lvl3pPr>
            <a:lvl4pPr marL="1600200" indent="-228600" algn="l" defTabSz="457200" rtl="0" eaLnBrk="1" latinLnBrk="0" hangingPunct="1">
              <a:spcBef>
                <a:spcPct val="20000"/>
              </a:spcBef>
              <a:buFont typeface="Arial"/>
              <a:buChar char="•"/>
              <a:defRPr sz="2000" kern="1200">
                <a:solidFill>
                  <a:schemeClr val="tx2"/>
                </a:solidFill>
                <a:latin typeface="Tw Cen MT"/>
                <a:ea typeface="+mn-ea"/>
                <a:cs typeface="Tw Cen MT"/>
              </a:defRPr>
            </a:lvl4pPr>
            <a:lvl5pPr marL="2057400" indent="-228600" algn="l" defTabSz="457200" rtl="0" eaLnBrk="1" latinLnBrk="0" hangingPunct="1">
              <a:spcBef>
                <a:spcPct val="20000"/>
              </a:spcBef>
              <a:buFont typeface="Arial"/>
              <a:buChar char="•"/>
              <a:defRPr sz="2000" kern="1200">
                <a:solidFill>
                  <a:schemeClr val="tx2"/>
                </a:solidFill>
                <a:latin typeface="Tw Cen MT"/>
                <a:ea typeface="+mn-ea"/>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0188">
              <a:buFont typeface="Wingdings" charset="2"/>
              <a:buNone/>
            </a:pPr>
            <a:endParaRPr lang="en-US" sz="2000" dirty="0"/>
          </a:p>
          <a:p>
            <a:pPr marL="0" indent="0">
              <a:buFont typeface="Wingdings" charset="2"/>
              <a:buNone/>
            </a:pPr>
            <a:r>
              <a:rPr lang="en-US" sz="2400" b="1" dirty="0"/>
              <a:t>Outcomes:</a:t>
            </a:r>
          </a:p>
          <a:p>
            <a:pPr marL="406400" indent="-285750" fontAlgn="t">
              <a:spcBef>
                <a:spcPts val="0"/>
              </a:spcBef>
              <a:buFont typeface="Wingdings" pitchFamily="2" charset="2"/>
              <a:buChar char="ü"/>
            </a:pPr>
            <a:r>
              <a:rPr lang="en-US" sz="1600" b="1" dirty="0"/>
              <a:t>2.3 Screening: </a:t>
            </a:r>
            <a:r>
              <a:rPr lang="en-US" sz="1600" dirty="0"/>
              <a:t>Tier II team uses decision rules and multiple sources of data (e.g., ODRs, academic progress, screening tools, attendance, teacher/ family/student nominations) to identify students who require Tier II supports. </a:t>
            </a:r>
            <a:br>
              <a:rPr lang="en-US" sz="1600" dirty="0"/>
            </a:br>
            <a:endParaRPr lang="en-US" sz="1600" dirty="0"/>
          </a:p>
          <a:p>
            <a:pPr marL="406400" indent="-285750" fontAlgn="t">
              <a:spcBef>
                <a:spcPts val="0"/>
              </a:spcBef>
              <a:buFont typeface="Wingdings" pitchFamily="2" charset="2"/>
              <a:buChar char="ü"/>
            </a:pPr>
            <a:r>
              <a:rPr lang="en-US" sz="1600" b="1" dirty="0"/>
              <a:t>2.4 Request for Assistance:</a:t>
            </a:r>
            <a:r>
              <a:rPr lang="en-US" sz="1600" dirty="0"/>
              <a:t> Tier II planning team uses written request for assistance form and process that are timely and available to all staff, families, and students. </a:t>
            </a:r>
          </a:p>
        </p:txBody>
      </p:sp>
    </p:spTree>
    <p:extLst>
      <p:ext uri="{BB962C8B-B14F-4D97-AF65-F5344CB8AC3E}">
        <p14:creationId xmlns:p14="http://schemas.microsoft.com/office/powerpoint/2010/main" val="27405253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2984" y="248210"/>
            <a:ext cx="6347713" cy="1320800"/>
          </a:xfrm>
        </p:spPr>
        <p:txBody>
          <a:bodyPr/>
          <a:lstStyle/>
          <a:p>
            <a:r>
              <a:rPr lang="en-US" dirty="0"/>
              <a:t>Screening Process</a:t>
            </a:r>
          </a:p>
        </p:txBody>
      </p:sp>
      <p:sp>
        <p:nvSpPr>
          <p:cNvPr id="6" name="Title 1"/>
          <p:cNvSpPr txBox="1">
            <a:spLocks/>
          </p:cNvSpPr>
          <p:nvPr/>
        </p:nvSpPr>
        <p:spPr>
          <a:xfrm>
            <a:off x="228600" y="990600"/>
            <a:ext cx="8077200" cy="990600"/>
          </a:xfrm>
          <a:prstGeom prst="rect">
            <a:avLst/>
          </a:prstGeom>
          <a:solidFill>
            <a:schemeClr val="accent2">
              <a:lumMod val="40000"/>
              <a:lumOff val="60000"/>
            </a:schemeClr>
          </a:solidFill>
          <a:ln w="28575">
            <a:solidFill>
              <a:srgbClr val="4A66AC"/>
            </a:solidFill>
          </a:ln>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Minimum of </a:t>
            </a:r>
            <a:r>
              <a:rPr lang="en-US" sz="2000" b="1" dirty="0"/>
              <a:t>two </a:t>
            </a:r>
            <a:r>
              <a:rPr lang="en-US" sz="2000" dirty="0"/>
              <a:t>data sources to accurately identify students with </a:t>
            </a:r>
          </a:p>
          <a:p>
            <a:r>
              <a:rPr lang="en-US" sz="2000" dirty="0"/>
              <a:t>Externalizing and/or internalizing social, emotional or behavioral risk factors</a:t>
            </a:r>
          </a:p>
        </p:txBody>
      </p:sp>
      <p:sp>
        <p:nvSpPr>
          <p:cNvPr id="2" name="Rectangle 1"/>
          <p:cNvSpPr/>
          <p:nvPr/>
        </p:nvSpPr>
        <p:spPr>
          <a:xfrm>
            <a:off x="228600" y="2133600"/>
            <a:ext cx="27051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Request for Assistance</a:t>
            </a:r>
          </a:p>
        </p:txBody>
      </p:sp>
      <p:sp>
        <p:nvSpPr>
          <p:cNvPr id="3" name="Rectangle 2"/>
          <p:cNvSpPr/>
          <p:nvPr/>
        </p:nvSpPr>
        <p:spPr>
          <a:xfrm>
            <a:off x="3200400" y="2133600"/>
            <a:ext cx="27432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Existing School Data</a:t>
            </a:r>
          </a:p>
          <a:p>
            <a:pPr algn="ctr"/>
            <a:r>
              <a:rPr lang="en-US" dirty="0"/>
              <a:t>Does the student data meet our decision rule?</a:t>
            </a:r>
          </a:p>
        </p:txBody>
      </p:sp>
      <p:sp>
        <p:nvSpPr>
          <p:cNvPr id="5" name="Rectangle 4"/>
          <p:cNvSpPr/>
          <p:nvPr/>
        </p:nvSpPr>
        <p:spPr>
          <a:xfrm>
            <a:off x="6210300" y="2145792"/>
            <a:ext cx="2476500" cy="1283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Universal Screening</a:t>
            </a:r>
          </a:p>
          <a:p>
            <a:pPr algn="ctr"/>
            <a:r>
              <a:rPr lang="en-US" dirty="0"/>
              <a:t>What other sources of data do we need?</a:t>
            </a:r>
          </a:p>
        </p:txBody>
      </p:sp>
      <p:sp>
        <p:nvSpPr>
          <p:cNvPr id="7" name="Oval 6"/>
          <p:cNvSpPr/>
          <p:nvPr/>
        </p:nvSpPr>
        <p:spPr>
          <a:xfrm>
            <a:off x="2209800" y="4191000"/>
            <a:ext cx="4800600" cy="182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Team Collects and Reviews Data</a:t>
            </a:r>
          </a:p>
        </p:txBody>
      </p:sp>
      <p:cxnSp>
        <p:nvCxnSpPr>
          <p:cNvPr id="9" name="Straight Arrow Connector 8"/>
          <p:cNvCxnSpPr>
            <a:stCxn id="2" idx="2"/>
          </p:cNvCxnSpPr>
          <p:nvPr/>
        </p:nvCxnSpPr>
        <p:spPr>
          <a:xfrm>
            <a:off x="1581150" y="3429000"/>
            <a:ext cx="933450" cy="1143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 idx="2"/>
          </p:cNvCxnSpPr>
          <p:nvPr/>
        </p:nvCxnSpPr>
        <p:spPr>
          <a:xfrm>
            <a:off x="4572000" y="3429000"/>
            <a:ext cx="0" cy="7227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2"/>
          </p:cNvCxnSpPr>
          <p:nvPr/>
        </p:nvCxnSpPr>
        <p:spPr>
          <a:xfrm flipH="1">
            <a:off x="6477000" y="3429000"/>
            <a:ext cx="971550" cy="1066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86098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280795" y="93385"/>
            <a:ext cx="7010400" cy="1143000"/>
          </a:xfrm>
        </p:spPr>
        <p:txBody>
          <a:bodyPr rtlCol="0">
            <a:normAutofit/>
          </a:bodyPr>
          <a:lstStyle/>
          <a:p>
            <a:pPr algn="ctr" eaLnBrk="1" fontAlgn="auto" hangingPunct="1">
              <a:spcAft>
                <a:spcPts val="0"/>
              </a:spcAft>
              <a:defRPr/>
            </a:pPr>
            <a:r>
              <a:rPr lang="en-US" sz="3200" dirty="0">
                <a:ea typeface="+mj-ea"/>
                <a:cs typeface="+mj-cs"/>
              </a:rPr>
              <a:t>Data-Based Decision Making</a:t>
            </a:r>
            <a:br>
              <a:rPr lang="en-US" sz="3200" dirty="0">
                <a:ea typeface="+mj-ea"/>
                <a:cs typeface="+mj-cs"/>
              </a:rPr>
            </a:br>
            <a:r>
              <a:rPr lang="en-US" sz="2800" dirty="0">
                <a:solidFill>
                  <a:srgbClr val="DD8047"/>
                </a:solidFill>
                <a:ea typeface="+mj-ea"/>
                <a:cs typeface="+mj-cs"/>
              </a:rPr>
              <a:t>Numbers to Keep in Mind</a:t>
            </a:r>
          </a:p>
        </p:txBody>
      </p:sp>
      <p:sp>
        <p:nvSpPr>
          <p:cNvPr id="54274" name="Rectangle 3"/>
          <p:cNvSpPr>
            <a:spLocks noGrp="1" noChangeArrowheads="1"/>
          </p:cNvSpPr>
          <p:nvPr>
            <p:ph idx="1"/>
          </p:nvPr>
        </p:nvSpPr>
        <p:spPr>
          <a:xfrm>
            <a:off x="1020436" y="1570384"/>
            <a:ext cx="7780382" cy="4825879"/>
          </a:xfrm>
        </p:spPr>
        <p:txBody>
          <a:bodyPr>
            <a:noAutofit/>
          </a:bodyPr>
          <a:lstStyle/>
          <a:p>
            <a:pPr marL="342900" indent="-342900" algn="l" eaLnBrk="1" hangingPunct="1">
              <a:buFont typeface="Arial"/>
              <a:buChar char="•"/>
            </a:pPr>
            <a:r>
              <a:rPr lang="en-US" sz="2400" b="1" dirty="0">
                <a:solidFill>
                  <a:schemeClr val="tx2"/>
                </a:solidFill>
                <a:latin typeface="Tw Cen MT" charset="0"/>
              </a:rPr>
              <a:t>80-90%: </a:t>
            </a:r>
            <a:r>
              <a:rPr lang="en-US" sz="2400" dirty="0">
                <a:solidFill>
                  <a:schemeClr val="tx2"/>
                </a:solidFill>
                <a:latin typeface="Tw Cen MT" charset="0"/>
              </a:rPr>
              <a:t>Percent of total population whose </a:t>
            </a:r>
            <a:r>
              <a:rPr lang="en-US" sz="2400" b="1" dirty="0">
                <a:solidFill>
                  <a:schemeClr val="tx2"/>
                </a:solidFill>
                <a:latin typeface="Tw Cen MT" charset="0"/>
              </a:rPr>
              <a:t>needs will be met by Tier I alone </a:t>
            </a:r>
          </a:p>
          <a:p>
            <a:pPr marL="342900" indent="-342900" algn="l" eaLnBrk="1" hangingPunct="1">
              <a:buFont typeface="Arial"/>
              <a:buChar char="•"/>
            </a:pPr>
            <a:endParaRPr lang="en-US" sz="2400" b="1" dirty="0">
              <a:solidFill>
                <a:schemeClr val="tx2"/>
              </a:solidFill>
              <a:latin typeface="Tw Cen MT" charset="0"/>
            </a:endParaRPr>
          </a:p>
          <a:p>
            <a:pPr marL="342900" indent="-342900" algn="l" eaLnBrk="1" hangingPunct="1">
              <a:buFont typeface="Arial"/>
              <a:buChar char="•"/>
            </a:pPr>
            <a:r>
              <a:rPr lang="en-US" sz="2400" b="1" dirty="0">
                <a:solidFill>
                  <a:schemeClr val="tx2"/>
                </a:solidFill>
                <a:latin typeface="Tw Cen MT" charset="0"/>
              </a:rPr>
              <a:t>5-15%: </a:t>
            </a:r>
            <a:r>
              <a:rPr lang="en-US" sz="2400" dirty="0">
                <a:solidFill>
                  <a:schemeClr val="tx2"/>
                </a:solidFill>
                <a:latin typeface="Tw Cen MT" charset="0"/>
              </a:rPr>
              <a:t>Percent of total population </a:t>
            </a:r>
            <a:r>
              <a:rPr lang="en-US" sz="2400" b="1" dirty="0">
                <a:solidFill>
                  <a:schemeClr val="tx2"/>
                </a:solidFill>
                <a:latin typeface="Tw Cen MT" charset="0"/>
              </a:rPr>
              <a:t>expected to need and be supported by Tier II interventions</a:t>
            </a:r>
          </a:p>
          <a:p>
            <a:pPr lvl="1" eaLnBrk="1" hangingPunct="1"/>
            <a:r>
              <a:rPr lang="en-US" sz="2400" dirty="0">
                <a:latin typeface="Tw Cen MT" charset="0"/>
              </a:rPr>
              <a:t>7 -12% supported in CICO</a:t>
            </a:r>
            <a:br>
              <a:rPr lang="en-US" sz="2400" dirty="0">
                <a:latin typeface="Tw Cen MT" charset="0"/>
              </a:rPr>
            </a:br>
            <a:endParaRPr lang="en-US" sz="2400" dirty="0">
              <a:latin typeface="Tw Cen MT" charset="0"/>
            </a:endParaRPr>
          </a:p>
          <a:p>
            <a:pPr marL="342900" indent="-342900" algn="l" eaLnBrk="1" hangingPunct="1">
              <a:buFont typeface="Arial"/>
              <a:buChar char="•"/>
            </a:pPr>
            <a:r>
              <a:rPr lang="en-US" sz="2400" b="1" dirty="0">
                <a:solidFill>
                  <a:schemeClr val="tx2"/>
                </a:solidFill>
                <a:latin typeface="Tw Cen MT" charset="0"/>
              </a:rPr>
              <a:t>1-5%: </a:t>
            </a:r>
            <a:r>
              <a:rPr lang="en-US" sz="2400" dirty="0">
                <a:solidFill>
                  <a:schemeClr val="tx2"/>
                </a:solidFill>
                <a:latin typeface="Tw Cen MT" charset="0"/>
              </a:rPr>
              <a:t>Percent of total population </a:t>
            </a:r>
            <a:r>
              <a:rPr lang="en-US" sz="2400" b="1" dirty="0">
                <a:solidFill>
                  <a:schemeClr val="tx2"/>
                </a:solidFill>
                <a:latin typeface="Tw Cen MT" charset="0"/>
              </a:rPr>
              <a:t>expected to need and be supported by Tier III interventions</a:t>
            </a:r>
            <a:br>
              <a:rPr lang="en-US" sz="2400" b="1" dirty="0">
                <a:solidFill>
                  <a:schemeClr val="tx2"/>
                </a:solidFill>
                <a:latin typeface="Tw Cen MT" charset="0"/>
              </a:rPr>
            </a:br>
            <a:endParaRPr lang="en-US" sz="2400" dirty="0">
              <a:solidFill>
                <a:schemeClr val="tx2"/>
              </a:solidFill>
              <a:latin typeface="Tw Cen MT" charset="0"/>
            </a:endParaRPr>
          </a:p>
        </p:txBody>
      </p:sp>
      <p:pic>
        <p:nvPicPr>
          <p:cNvPr id="4" name="Picture 3" descr="Core-Content-Icon-Rev2.png">
            <a:extLst>
              <a:ext uri="{FF2B5EF4-FFF2-40B4-BE49-F238E27FC236}">
                <a16:creationId xmlns:a16="http://schemas.microsoft.com/office/drawing/2014/main" id="{AE60B6EB-45DB-8947-83EF-8497B3330A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7204" y="308269"/>
            <a:ext cx="713232" cy="713232"/>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3933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274">
                                            <p:txEl>
                                              <p:pRg st="0" end="0"/>
                                            </p:txEl>
                                          </p:spTgt>
                                        </p:tgtEl>
                                        <p:attrNameLst>
                                          <p:attrName>style.visibility</p:attrName>
                                        </p:attrNameLst>
                                      </p:cBhvr>
                                      <p:to>
                                        <p:strVal val="visible"/>
                                      </p:to>
                                    </p:set>
                                    <p:animEffect transition="in" filter="dissolve">
                                      <p:cBhvr>
                                        <p:cTn id="7" dur="500"/>
                                        <p:tgtEl>
                                          <p:spTgt spid="542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4274">
                                            <p:txEl>
                                              <p:pRg st="2" end="2"/>
                                            </p:txEl>
                                          </p:spTgt>
                                        </p:tgtEl>
                                        <p:attrNameLst>
                                          <p:attrName>style.visibility</p:attrName>
                                        </p:attrNameLst>
                                      </p:cBhvr>
                                      <p:to>
                                        <p:strVal val="visible"/>
                                      </p:to>
                                    </p:set>
                                    <p:animEffect transition="in" filter="dissolve">
                                      <p:cBhvr>
                                        <p:cTn id="12" dur="500"/>
                                        <p:tgtEl>
                                          <p:spTgt spid="54274">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54274">
                                            <p:txEl>
                                              <p:pRg st="3" end="3"/>
                                            </p:txEl>
                                          </p:spTgt>
                                        </p:tgtEl>
                                        <p:attrNameLst>
                                          <p:attrName>style.visibility</p:attrName>
                                        </p:attrNameLst>
                                      </p:cBhvr>
                                      <p:to>
                                        <p:strVal val="visible"/>
                                      </p:to>
                                    </p:set>
                                    <p:animEffect transition="in" filter="dissolve">
                                      <p:cBhvr>
                                        <p:cTn id="15" dur="500"/>
                                        <p:tgtEl>
                                          <p:spTgt spid="5427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4274">
                                            <p:txEl>
                                              <p:pRg st="4" end="4"/>
                                            </p:txEl>
                                          </p:spTgt>
                                        </p:tgtEl>
                                        <p:attrNameLst>
                                          <p:attrName>style.visibility</p:attrName>
                                        </p:attrNameLst>
                                      </p:cBhvr>
                                      <p:to>
                                        <p:strVal val="visible"/>
                                      </p:to>
                                    </p:set>
                                    <p:animEffect transition="in" filter="dissolve">
                                      <p:cBhvr>
                                        <p:cTn id="20" dur="500"/>
                                        <p:tgtEl>
                                          <p:spTgt spid="5427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461" y="2097159"/>
            <a:ext cx="6778488" cy="4345113"/>
          </a:xfrm>
        </p:spPr>
        <p:txBody>
          <a:bodyPr>
            <a:normAutofit/>
          </a:bodyPr>
          <a:lstStyle/>
          <a:p>
            <a:r>
              <a:rPr lang="en-US" sz="2400" dirty="0"/>
              <a:t>What is your total student </a:t>
            </a:r>
            <a:br>
              <a:rPr lang="en-US" sz="2400" dirty="0"/>
            </a:br>
            <a:r>
              <a:rPr lang="en-US" sz="2400" dirty="0"/>
              <a:t>enrollment?</a:t>
            </a:r>
          </a:p>
          <a:p>
            <a:r>
              <a:rPr lang="en-US" sz="2400" dirty="0"/>
              <a:t>What is 10% of your total school enrollment?</a:t>
            </a:r>
          </a:p>
          <a:p>
            <a:r>
              <a:rPr lang="en-US" sz="2400" dirty="0"/>
              <a:t>Do the math at your table, share out with the larger group </a:t>
            </a:r>
          </a:p>
        </p:txBody>
      </p:sp>
      <p:sp>
        <p:nvSpPr>
          <p:cNvPr id="5" name="Title 1"/>
          <p:cNvSpPr txBox="1">
            <a:spLocks/>
          </p:cNvSpPr>
          <p:nvPr/>
        </p:nvSpPr>
        <p:spPr>
          <a:xfrm>
            <a:off x="284481" y="183419"/>
            <a:ext cx="6987106" cy="91535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2"/>
                </a:solidFill>
                <a:latin typeface="Tw Cen MT"/>
                <a:ea typeface="+mj-ea"/>
                <a:cs typeface="Tw Cen MT"/>
              </a:defRPr>
            </a:lvl1pPr>
          </a:lstStyle>
          <a:p>
            <a:r>
              <a:rPr lang="en-US" sz="3600" dirty="0"/>
              <a:t>Let’s Work it Out</a:t>
            </a:r>
          </a:p>
        </p:txBody>
      </p:sp>
      <p:pic>
        <p:nvPicPr>
          <p:cNvPr id="6" name="Picture 5"/>
          <p:cNvPicPr>
            <a:picLocks noChangeAspect="1"/>
          </p:cNvPicPr>
          <p:nvPr/>
        </p:nvPicPr>
        <p:blipFill>
          <a:blip r:embed="rId3"/>
          <a:stretch>
            <a:fillRect/>
          </a:stretch>
        </p:blipFill>
        <p:spPr>
          <a:xfrm rot="890996">
            <a:off x="6103714" y="550889"/>
            <a:ext cx="2053136" cy="2012073"/>
          </a:xfrm>
          <a:prstGeom prst="rect">
            <a:avLst/>
          </a:prstGeom>
        </p:spPr>
      </p:pic>
      <p:pic>
        <p:nvPicPr>
          <p:cNvPr id="7" name="Picture 6" descr="Practice-Icon-large.png">
            <a:extLst>
              <a:ext uri="{FF2B5EF4-FFF2-40B4-BE49-F238E27FC236}">
                <a16:creationId xmlns:a16="http://schemas.microsoft.com/office/drawing/2014/main" id="{6CEA131D-A858-BB4F-9F85-2E7902C874C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4480" y="284480"/>
            <a:ext cx="713232" cy="7132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182672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74253" y="2166931"/>
            <a:ext cx="7448902" cy="4691069"/>
          </a:xfrm>
        </p:spPr>
        <p:txBody>
          <a:bodyPr>
            <a:normAutofit/>
          </a:bodyPr>
          <a:lstStyle/>
          <a:p>
            <a:pPr marL="0" indent="0" algn="ctr">
              <a:lnSpc>
                <a:spcPct val="80000"/>
              </a:lnSpc>
              <a:buNone/>
            </a:pPr>
            <a:r>
              <a:rPr lang="en-US" sz="2400" b="1" dirty="0">
                <a:latin typeface="Tw Cen MT" charset="0"/>
              </a:rPr>
              <a:t>70% </a:t>
            </a:r>
            <a:r>
              <a:rPr lang="en-US" sz="2400" dirty="0">
                <a:latin typeface="Tw Cen MT" charset="0"/>
              </a:rPr>
              <a:t>Percent of students </a:t>
            </a:r>
            <a:r>
              <a:rPr lang="en-US" sz="1800" dirty="0">
                <a:latin typeface="Tw Cen MT" charset="0"/>
              </a:rPr>
              <a:t>(receiving CICO</a:t>
            </a:r>
            <a:r>
              <a:rPr lang="en-US" altLang="ja-JP" sz="1800" dirty="0">
                <a:latin typeface="Tw Cen MT" charset="0"/>
              </a:rPr>
              <a:t>)  </a:t>
            </a:r>
            <a:r>
              <a:rPr lang="en-US" altLang="ja-JP" sz="2400" dirty="0">
                <a:latin typeface="Tw Cen MT" charset="0"/>
              </a:rPr>
              <a:t>should be responding to the intervention</a:t>
            </a:r>
            <a:br>
              <a:rPr lang="en-US" altLang="ja-JP" sz="2400" dirty="0">
                <a:latin typeface="Tw Cen MT" charset="0"/>
              </a:rPr>
            </a:br>
            <a:r>
              <a:rPr lang="en-US" altLang="ja-JP" sz="2400" dirty="0">
                <a:latin typeface="Tw Cen MT" charset="0"/>
              </a:rPr>
              <a:t> </a:t>
            </a:r>
            <a:r>
              <a:rPr lang="en-US" altLang="ja-JP" sz="1800" dirty="0">
                <a:latin typeface="Tw Cen MT" charset="0"/>
              </a:rPr>
              <a:t>(if it’s done with fidelity)</a:t>
            </a:r>
            <a:br>
              <a:rPr lang="en-US" altLang="ja-JP" sz="1800" dirty="0">
                <a:latin typeface="Tw Cen MT" charset="0"/>
              </a:rPr>
            </a:br>
            <a:r>
              <a:rPr lang="en-US" altLang="ja-JP" sz="1800" dirty="0">
                <a:latin typeface="Tw Cen MT" charset="0"/>
              </a:rPr>
              <a:t/>
            </a:r>
            <a:br>
              <a:rPr lang="en-US" altLang="ja-JP" sz="1800" dirty="0">
                <a:latin typeface="Tw Cen MT" charset="0"/>
              </a:rPr>
            </a:br>
            <a:endParaRPr lang="en-US" altLang="ja-JP" sz="1800" b="1" dirty="0">
              <a:latin typeface="Tw Cen MT" charset="0"/>
            </a:endParaRPr>
          </a:p>
          <a:p>
            <a:pPr marL="0" indent="0" algn="ctr">
              <a:lnSpc>
                <a:spcPct val="80000"/>
              </a:lnSpc>
              <a:buNone/>
            </a:pPr>
            <a:r>
              <a:rPr lang="en-US" sz="2400" b="1" dirty="0">
                <a:latin typeface="Tw Cen MT" charset="0"/>
              </a:rPr>
              <a:t>Data-based Decision-Rules </a:t>
            </a:r>
            <a:r>
              <a:rPr lang="en-US" sz="2400" dirty="0">
                <a:latin typeface="Tw Cen MT" charset="0"/>
              </a:rPr>
              <a:t>for “</a:t>
            </a:r>
            <a:r>
              <a:rPr lang="en-US" altLang="ja-JP" sz="2400" dirty="0">
                <a:latin typeface="Tw Cen MT" charset="0"/>
              </a:rPr>
              <a:t>determining response” </a:t>
            </a:r>
            <a:r>
              <a:rPr lang="en-US" altLang="ja-JP" sz="2400" b="1" u="sng" dirty="0">
                <a:latin typeface="Tw Cen MT" charset="0"/>
              </a:rPr>
              <a:t>must be clearly defined</a:t>
            </a:r>
          </a:p>
          <a:p>
            <a:pPr marL="0" indent="0" algn="ctr">
              <a:lnSpc>
                <a:spcPct val="80000"/>
              </a:lnSpc>
              <a:buNone/>
            </a:pPr>
            <a:r>
              <a:rPr lang="en-US" sz="2400" dirty="0">
                <a:latin typeface="Tw Cen MT" charset="0"/>
              </a:rPr>
              <a:t>Data sources defining response should be </a:t>
            </a:r>
            <a:r>
              <a:rPr lang="en-US" sz="2400" b="1" dirty="0">
                <a:latin typeface="Tw Cen MT" charset="0"/>
              </a:rPr>
              <a:t>efficient</a:t>
            </a:r>
            <a:br>
              <a:rPr lang="en-US" sz="2400" b="1" dirty="0">
                <a:latin typeface="Tw Cen MT" charset="0"/>
              </a:rPr>
            </a:br>
            <a:endParaRPr lang="en-US" sz="2400" b="1" dirty="0">
              <a:latin typeface="Tw Cen MT" charset="0"/>
            </a:endParaRPr>
          </a:p>
          <a:p>
            <a:pPr marL="0" indent="0">
              <a:lnSpc>
                <a:spcPct val="80000"/>
              </a:lnSpc>
              <a:buNone/>
            </a:pPr>
            <a:endParaRPr lang="en-US" sz="2400" dirty="0">
              <a:latin typeface="Tw Cen MT" charset="0"/>
            </a:endParaRPr>
          </a:p>
          <a:p>
            <a:pPr marL="0" indent="0" algn="ctr">
              <a:lnSpc>
                <a:spcPct val="80000"/>
              </a:lnSpc>
              <a:buNone/>
            </a:pPr>
            <a:r>
              <a:rPr lang="en-US" sz="2400" i="1" dirty="0">
                <a:latin typeface="Tw Cen MT" charset="0"/>
              </a:rPr>
              <a:t>For example, student maintains an 80% average on DPR for 4 weeks</a:t>
            </a:r>
          </a:p>
          <a:p>
            <a:endParaRPr lang="en-US" sz="2400" dirty="0"/>
          </a:p>
        </p:txBody>
      </p:sp>
      <p:sp>
        <p:nvSpPr>
          <p:cNvPr id="5" name="Title 4"/>
          <p:cNvSpPr>
            <a:spLocks noGrp="1"/>
          </p:cNvSpPr>
          <p:nvPr>
            <p:ph type="title"/>
          </p:nvPr>
        </p:nvSpPr>
        <p:spPr/>
        <p:txBody>
          <a:bodyPr>
            <a:normAutofit/>
          </a:bodyPr>
          <a:lstStyle/>
          <a:p>
            <a:r>
              <a:rPr lang="en-US" dirty="0"/>
              <a:t>Data-Based Decision Making</a:t>
            </a:r>
            <a:br>
              <a:rPr lang="en-US" dirty="0"/>
            </a:br>
            <a:r>
              <a:rPr lang="en-US" dirty="0"/>
              <a:t>Requires Decision Rules</a:t>
            </a:r>
          </a:p>
        </p:txBody>
      </p:sp>
    </p:spTree>
    <p:extLst>
      <p:ext uri="{BB962C8B-B14F-4D97-AF65-F5344CB8AC3E}">
        <p14:creationId xmlns:p14="http://schemas.microsoft.com/office/powerpoint/2010/main" val="4240976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1658109" y="2439146"/>
            <a:ext cx="5827782" cy="1102232"/>
          </a:xfrm>
          <a:prstGeom prst="rect">
            <a:avLst/>
          </a:prstGeom>
        </p:spPr>
        <p:txBody>
          <a:bodyPr vert="horz" lIns="68562" tIns="34281" rIns="68562" bIns="34281" rtlCol="0" anchor="ctr">
            <a:normAutofit/>
          </a:bodyPr>
          <a:lstStyle/>
          <a:p>
            <a:pPr algn="ctr" defTabSz="342797" fontAlgn="auto">
              <a:spcAft>
                <a:spcPts val="0"/>
              </a:spcAft>
              <a:defRPr/>
            </a:pPr>
            <a:endParaRPr lang="en-US" sz="3599" dirty="0">
              <a:solidFill>
                <a:prstClr val="white"/>
              </a:solidFill>
              <a:latin typeface="Trebuchet MS"/>
              <a:ea typeface="+mn-ea"/>
              <a:cs typeface="Trebuchet MS"/>
            </a:endParaRPr>
          </a:p>
        </p:txBody>
      </p:sp>
      <p:sp>
        <p:nvSpPr>
          <p:cNvPr id="6" name="Subtitle 2"/>
          <p:cNvSpPr txBox="1">
            <a:spLocks/>
          </p:cNvSpPr>
          <p:nvPr/>
        </p:nvSpPr>
        <p:spPr>
          <a:xfrm>
            <a:off x="2172327" y="3771811"/>
            <a:ext cx="4799350" cy="1314108"/>
          </a:xfrm>
          <a:prstGeom prst="rect">
            <a:avLst/>
          </a:prstGeom>
        </p:spPr>
        <p:txBody>
          <a:bodyPr vert="horz" lIns="68562" tIns="34281" rIns="68562" bIns="34281" rtlCol="0">
            <a:normAutofit/>
          </a:bodyPr>
          <a:lstStyle/>
          <a:p>
            <a:pPr algn="ctr" defTabSz="342797" fontAlgn="auto">
              <a:spcBef>
                <a:spcPct val="20000"/>
              </a:spcBef>
              <a:spcAft>
                <a:spcPts val="0"/>
              </a:spcAft>
              <a:defRPr/>
            </a:pPr>
            <a:endParaRPr lang="en-US" sz="2099" dirty="0">
              <a:solidFill>
                <a:srgbClr val="1F497D">
                  <a:lumMod val="20000"/>
                  <a:lumOff val="80000"/>
                </a:srgbClr>
              </a:solidFill>
              <a:latin typeface="Trebuchet MS"/>
              <a:ea typeface="+mn-ea"/>
              <a:cs typeface="Trebuchet MS"/>
            </a:endParaRPr>
          </a:p>
        </p:txBody>
      </p:sp>
      <p:sp>
        <p:nvSpPr>
          <p:cNvPr id="3" name="Rectangle 2"/>
          <p:cNvSpPr/>
          <p:nvPr/>
        </p:nvSpPr>
        <p:spPr>
          <a:xfrm>
            <a:off x="789710" y="1208320"/>
            <a:ext cx="7564581" cy="2954655"/>
          </a:xfrm>
          <a:prstGeom prst="rect">
            <a:avLst/>
          </a:prstGeom>
        </p:spPr>
        <p:txBody>
          <a:bodyPr wrap="square">
            <a:spAutoFit/>
          </a:bodyPr>
          <a:lstStyle/>
          <a:p>
            <a:pPr algn="ctr" defTabSz="685800" fontAlgn="auto">
              <a:spcBef>
                <a:spcPts val="0"/>
              </a:spcBef>
              <a:spcAft>
                <a:spcPts val="0"/>
              </a:spcAft>
              <a:defRPr/>
            </a:pPr>
            <a:r>
              <a:rPr lang="en-US" sz="2325" kern="0" dirty="0">
                <a:latin typeface="+mn-lt"/>
                <a:ea typeface="+mj-ea"/>
                <a:cs typeface="+mj-cs"/>
              </a:rPr>
              <a:t>The Delaware Positive Behavior Support Project is a collaboration with the DE Department of Education, the UD Center for Disabilities Studies, and </a:t>
            </a:r>
            <a:br>
              <a:rPr lang="en-US" sz="2325" kern="0" dirty="0">
                <a:latin typeface="+mn-lt"/>
                <a:ea typeface="+mj-ea"/>
                <a:cs typeface="+mj-cs"/>
              </a:rPr>
            </a:br>
            <a:r>
              <a:rPr lang="en-US" sz="2325" kern="0" dirty="0">
                <a:latin typeface="+mn-lt"/>
                <a:ea typeface="+mj-ea"/>
                <a:cs typeface="+mj-cs"/>
              </a:rPr>
              <a:t>Delaware Public Schools. </a:t>
            </a:r>
            <a:br>
              <a:rPr lang="en-US" sz="2325" kern="0" dirty="0">
                <a:latin typeface="+mn-lt"/>
                <a:ea typeface="+mj-ea"/>
                <a:cs typeface="+mj-cs"/>
              </a:rPr>
            </a:br>
            <a:r>
              <a:rPr lang="en-US" sz="2325" kern="0" dirty="0">
                <a:solidFill>
                  <a:schemeClr val="bg2">
                    <a:lumMod val="50000"/>
                  </a:schemeClr>
                </a:solidFill>
                <a:latin typeface="+mn-lt"/>
                <a:ea typeface="+mj-ea"/>
                <a:cs typeface="+mj-cs"/>
              </a:rPr>
              <a:t/>
            </a:r>
            <a:br>
              <a:rPr lang="en-US" sz="2325" kern="0" dirty="0">
                <a:solidFill>
                  <a:schemeClr val="bg2">
                    <a:lumMod val="50000"/>
                  </a:schemeClr>
                </a:solidFill>
                <a:latin typeface="+mn-lt"/>
                <a:ea typeface="+mj-ea"/>
                <a:cs typeface="+mj-cs"/>
              </a:rPr>
            </a:br>
            <a:r>
              <a:rPr lang="en-US" sz="2325" kern="0" dirty="0">
                <a:solidFill>
                  <a:schemeClr val="bg2">
                    <a:lumMod val="50000"/>
                  </a:schemeClr>
                </a:solidFill>
                <a:latin typeface="+mn-lt"/>
                <a:ea typeface="+mj-ea"/>
                <a:cs typeface="+mj-cs"/>
              </a:rPr>
              <a:t>Vision: Create safe and caring learning environments to promote the social-emotional and academic development of all children. </a:t>
            </a:r>
            <a:endParaRPr lang="en-US" sz="1350" kern="0" dirty="0">
              <a:solidFill>
                <a:schemeClr val="bg2">
                  <a:lumMod val="50000"/>
                </a:schemeClr>
              </a:solidFill>
              <a:latin typeface="+mn-lt"/>
            </a:endParaRPr>
          </a:p>
        </p:txBody>
      </p:sp>
      <p:pic>
        <p:nvPicPr>
          <p:cNvPr id="12" name="Picture 11" descr="H:\Projects\Positive Behavioral Supports\Logos\smallDoelogo.jpg"/>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19200" y="4612905"/>
            <a:ext cx="1485900" cy="1124228"/>
          </a:xfrm>
          <a:prstGeom prst="rect">
            <a:avLst/>
          </a:prstGeom>
          <a:noFill/>
          <a:ln>
            <a:solidFill>
              <a:schemeClr val="tx1"/>
            </a:solidFill>
          </a:ln>
        </p:spPr>
      </p:pic>
      <p:pic>
        <p:nvPicPr>
          <p:cNvPr id="13" name="Picture 12" descr="CDS-UD_logo_rgb.jpg.jpg"/>
          <p:cNvPicPr>
            <a:picLocks noChangeAspect="1"/>
          </p:cNvPicPr>
          <p:nvPr/>
        </p:nvPicPr>
        <p:blipFill>
          <a:blip r:embed="rId4"/>
          <a:stretch>
            <a:fillRect/>
          </a:stretch>
        </p:blipFill>
        <p:spPr>
          <a:xfrm>
            <a:off x="5257177" y="4824325"/>
            <a:ext cx="3429000" cy="701387"/>
          </a:xfrm>
          <a:prstGeom prst="rect">
            <a:avLst/>
          </a:prstGeom>
          <a:ln>
            <a:solidFill>
              <a:schemeClr val="tx1"/>
            </a:solidFill>
          </a:ln>
        </p:spPr>
      </p:pic>
    </p:spTree>
    <p:extLst>
      <p:ext uri="{BB962C8B-B14F-4D97-AF65-F5344CB8AC3E}">
        <p14:creationId xmlns:p14="http://schemas.microsoft.com/office/powerpoint/2010/main" val="8040274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38200" y="2209800"/>
            <a:ext cx="7525643" cy="3711392"/>
          </a:xfrm>
          <a:solidFill>
            <a:srgbClr val="FFFFFF"/>
          </a:solidFill>
        </p:spPr>
        <p:txBody>
          <a:bodyPr>
            <a:normAutofit/>
          </a:bodyPr>
          <a:lstStyle/>
          <a:p>
            <a:pPr lvl="1"/>
            <a:r>
              <a:rPr lang="en-US" sz="2400" dirty="0"/>
              <a:t>Utilize naturally occurring data sources (academic, behavior, other)</a:t>
            </a:r>
          </a:p>
          <a:p>
            <a:pPr lvl="1"/>
            <a:r>
              <a:rPr lang="en-US" sz="2400" dirty="0"/>
              <a:t>Multiple avenues to access support (may not show up as a data point, could be a recommendation - teacher, family, student)</a:t>
            </a:r>
          </a:p>
          <a:p>
            <a:pPr lvl="1"/>
            <a:r>
              <a:rPr lang="en-US" sz="2400" dirty="0"/>
              <a:t>Decision rules are guidelines for determining access:  allow for flexibility</a:t>
            </a:r>
            <a:endParaRPr lang="en-US" sz="1200" i="1" dirty="0"/>
          </a:p>
          <a:p>
            <a:pPr lvl="1"/>
            <a:endParaRPr lang="en-US" sz="1200" i="1" dirty="0"/>
          </a:p>
          <a:p>
            <a:pPr lvl="1"/>
            <a:endParaRPr lang="en-US" sz="1200" i="1" dirty="0"/>
          </a:p>
        </p:txBody>
      </p:sp>
      <p:sp>
        <p:nvSpPr>
          <p:cNvPr id="4" name="Title 3"/>
          <p:cNvSpPr>
            <a:spLocks noGrp="1"/>
          </p:cNvSpPr>
          <p:nvPr>
            <p:ph type="title"/>
          </p:nvPr>
        </p:nvSpPr>
        <p:spPr>
          <a:xfrm>
            <a:off x="228600" y="457200"/>
            <a:ext cx="8001000" cy="634045"/>
          </a:xfrm>
        </p:spPr>
        <p:txBody>
          <a:bodyPr>
            <a:noAutofit/>
          </a:bodyPr>
          <a:lstStyle/>
          <a:p>
            <a:pPr algn="ctr"/>
            <a:r>
              <a:rPr lang="en-US" dirty="0"/>
              <a:t>Considerations for Creating Decision Rules</a:t>
            </a:r>
          </a:p>
        </p:txBody>
      </p:sp>
    </p:spTree>
    <p:extLst>
      <p:ext uri="{BB962C8B-B14F-4D97-AF65-F5344CB8AC3E}">
        <p14:creationId xmlns:p14="http://schemas.microsoft.com/office/powerpoint/2010/main" val="14439617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284941" y="308269"/>
            <a:ext cx="7401859" cy="1013636"/>
          </a:xfrm>
        </p:spPr>
        <p:txBody>
          <a:bodyPr>
            <a:noAutofit/>
          </a:bodyPr>
          <a:lstStyle/>
          <a:p>
            <a:r>
              <a:rPr lang="en-US" sz="3200" b="1" u="sng" dirty="0"/>
              <a:t>Possible Decision Rules:  Academic </a:t>
            </a:r>
            <a:r>
              <a:rPr lang="en-US" sz="3200" u="sng" dirty="0">
                <a:solidFill>
                  <a:srgbClr val="DD8047"/>
                </a:solidFill>
              </a:rPr>
              <a:t/>
            </a:r>
            <a:br>
              <a:rPr lang="en-US" sz="3200" u="sng" dirty="0">
                <a:solidFill>
                  <a:srgbClr val="DD8047"/>
                </a:solidFill>
              </a:rPr>
            </a:br>
            <a:r>
              <a:rPr lang="en-US" sz="2400" b="1" dirty="0">
                <a:solidFill>
                  <a:srgbClr val="DD8047"/>
                </a:solidFill>
              </a:rPr>
              <a:t>If it’s predictable, it’s preventable… </a:t>
            </a:r>
            <a:r>
              <a:rPr lang="en-US" sz="1800" dirty="0"/>
              <a:t/>
            </a:r>
            <a:br>
              <a:rPr lang="en-US" sz="1800" dirty="0"/>
            </a:br>
            <a:endParaRPr lang="en-US" sz="1800" dirty="0"/>
          </a:p>
        </p:txBody>
      </p:sp>
      <p:sp>
        <p:nvSpPr>
          <p:cNvPr id="8" name="Content Placeholder 7"/>
          <p:cNvSpPr>
            <a:spLocks noGrp="1"/>
          </p:cNvSpPr>
          <p:nvPr>
            <p:ph idx="1"/>
          </p:nvPr>
        </p:nvSpPr>
        <p:spPr>
          <a:xfrm>
            <a:off x="1143000" y="1736539"/>
            <a:ext cx="7144351" cy="5121461"/>
          </a:xfrm>
        </p:spPr>
        <p:txBody>
          <a:bodyPr>
            <a:normAutofit/>
          </a:bodyPr>
          <a:lstStyle/>
          <a:p>
            <a:r>
              <a:rPr lang="en-US" sz="2400" dirty="0"/>
              <a:t>Student experiences more than</a:t>
            </a:r>
            <a:r>
              <a:rPr lang="en-US" sz="2400" dirty="0">
                <a:solidFill>
                  <a:schemeClr val="tx2"/>
                </a:solidFill>
              </a:rPr>
              <a:t> </a:t>
            </a:r>
            <a:r>
              <a:rPr lang="en-US" sz="2400" u="sng" dirty="0">
                <a:solidFill>
                  <a:schemeClr val="tx2"/>
                </a:solidFill>
              </a:rPr>
              <a:t> ? </a:t>
            </a:r>
            <a:r>
              <a:rPr lang="en-US" sz="2400" dirty="0">
                <a:solidFill>
                  <a:schemeClr val="tx2"/>
                </a:solidFill>
              </a:rPr>
              <a:t> </a:t>
            </a:r>
            <a:r>
              <a:rPr lang="en-US" sz="2400" dirty="0"/>
              <a:t>minutes out of instruction </a:t>
            </a:r>
          </a:p>
          <a:p>
            <a:endParaRPr lang="en-US" sz="2400" dirty="0"/>
          </a:p>
          <a:p>
            <a:r>
              <a:rPr lang="en-US" sz="2400" dirty="0"/>
              <a:t>Student drops GPA by more than </a:t>
            </a:r>
            <a:r>
              <a:rPr lang="en-US" sz="2400" u="sng" dirty="0"/>
              <a:t> ?</a:t>
            </a:r>
            <a:r>
              <a:rPr lang="en-US" sz="2400" dirty="0"/>
              <a:t>_</a:t>
            </a:r>
            <a:r>
              <a:rPr lang="en-US" sz="2400" u="sng" dirty="0"/>
              <a:t> </a:t>
            </a:r>
          </a:p>
          <a:p>
            <a:endParaRPr lang="en-US" sz="2400" u="sng" dirty="0"/>
          </a:p>
          <a:p>
            <a:r>
              <a:rPr lang="en-US" sz="2400" dirty="0"/>
              <a:t>Benchmark testing</a:t>
            </a:r>
          </a:p>
          <a:p>
            <a:endParaRPr lang="en-US" sz="2400" dirty="0"/>
          </a:p>
          <a:p>
            <a:r>
              <a:rPr lang="en-US" sz="2400" dirty="0"/>
              <a:t>Student- incomplete classwork/homework</a:t>
            </a:r>
          </a:p>
          <a:p>
            <a:endParaRPr lang="en-US" sz="2000" dirty="0"/>
          </a:p>
          <a:p>
            <a:r>
              <a:rPr lang="en-US" sz="2400" dirty="0"/>
              <a:t>Other indicators</a:t>
            </a:r>
          </a:p>
        </p:txBody>
      </p:sp>
    </p:spTree>
    <p:extLst>
      <p:ext uri="{BB962C8B-B14F-4D97-AF65-F5344CB8AC3E}">
        <p14:creationId xmlns:p14="http://schemas.microsoft.com/office/powerpoint/2010/main" val="40097264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1" y="1679650"/>
            <a:ext cx="8515532" cy="4691069"/>
          </a:xfrm>
        </p:spPr>
        <p:txBody>
          <a:bodyPr>
            <a:noAutofit/>
          </a:bodyPr>
          <a:lstStyle/>
          <a:p>
            <a:pPr>
              <a:lnSpc>
                <a:spcPct val="50000"/>
              </a:lnSpc>
            </a:pPr>
            <a:r>
              <a:rPr lang="en-US" sz="2400" dirty="0"/>
              <a:t>Student has ? consecutive minor classroom reports </a:t>
            </a:r>
          </a:p>
          <a:p>
            <a:pPr>
              <a:lnSpc>
                <a:spcPct val="50000"/>
              </a:lnSpc>
            </a:pPr>
            <a:endParaRPr lang="en-US" sz="2400" dirty="0"/>
          </a:p>
          <a:p>
            <a:pPr>
              <a:lnSpc>
                <a:spcPct val="50000"/>
              </a:lnSpc>
            </a:pPr>
            <a:r>
              <a:rPr lang="en-US" sz="2400" dirty="0"/>
              <a:t>Student has 2-5 ODR’s</a:t>
            </a:r>
          </a:p>
          <a:p>
            <a:pPr>
              <a:lnSpc>
                <a:spcPct val="50000"/>
              </a:lnSpc>
            </a:pPr>
            <a:endParaRPr lang="en-US" sz="2400" dirty="0"/>
          </a:p>
          <a:p>
            <a:pPr>
              <a:lnSpc>
                <a:spcPct val="50000"/>
              </a:lnSpc>
            </a:pPr>
            <a:r>
              <a:rPr lang="en-US" sz="2400" dirty="0"/>
              <a:t>Student has 1Suspension</a:t>
            </a:r>
          </a:p>
          <a:p>
            <a:pPr>
              <a:lnSpc>
                <a:spcPct val="50000"/>
              </a:lnSpc>
            </a:pPr>
            <a:endParaRPr lang="en-US" sz="2400" dirty="0"/>
          </a:p>
          <a:p>
            <a:pPr>
              <a:lnSpc>
                <a:spcPct val="70000"/>
              </a:lnSpc>
            </a:pPr>
            <a:r>
              <a:rPr lang="en-US" sz="2400" dirty="0"/>
              <a:t>Student experiences more than</a:t>
            </a:r>
            <a:r>
              <a:rPr lang="en-US" sz="2400" dirty="0">
                <a:solidFill>
                  <a:schemeClr val="tx2"/>
                </a:solidFill>
              </a:rPr>
              <a:t> </a:t>
            </a:r>
            <a:r>
              <a:rPr lang="en-US" sz="2400" u="sng" dirty="0">
                <a:solidFill>
                  <a:schemeClr val="tx2"/>
                </a:solidFill>
              </a:rPr>
              <a:t> ? </a:t>
            </a:r>
            <a:r>
              <a:rPr lang="en-US" sz="2400" dirty="0">
                <a:solidFill>
                  <a:schemeClr val="tx2"/>
                </a:solidFill>
              </a:rPr>
              <a:t> </a:t>
            </a:r>
            <a:r>
              <a:rPr lang="en-US" sz="2400" dirty="0"/>
              <a:t>minutes out of instruction </a:t>
            </a:r>
          </a:p>
          <a:p>
            <a:pPr>
              <a:lnSpc>
                <a:spcPct val="70000"/>
              </a:lnSpc>
            </a:pPr>
            <a:endParaRPr lang="en-US" sz="2400" dirty="0"/>
          </a:p>
          <a:p>
            <a:pPr>
              <a:lnSpc>
                <a:spcPct val="70000"/>
              </a:lnSpc>
            </a:pPr>
            <a:r>
              <a:rPr lang="en-US" sz="2400" dirty="0"/>
              <a:t>Student misses more than </a:t>
            </a:r>
            <a:r>
              <a:rPr lang="en-US" sz="2400" u="sng" dirty="0"/>
              <a:t> ? </a:t>
            </a:r>
            <a:r>
              <a:rPr lang="en-US" sz="2400" dirty="0"/>
              <a:t> days unexcused absences</a:t>
            </a:r>
          </a:p>
          <a:p>
            <a:pPr>
              <a:lnSpc>
                <a:spcPct val="50000"/>
              </a:lnSpc>
            </a:pPr>
            <a:endParaRPr lang="en-US" sz="2400" dirty="0"/>
          </a:p>
          <a:p>
            <a:pPr>
              <a:lnSpc>
                <a:spcPct val="50000"/>
              </a:lnSpc>
            </a:pPr>
            <a:r>
              <a:rPr lang="en-US" sz="2400" dirty="0"/>
              <a:t>Student- incomplete classwork/homework</a:t>
            </a:r>
          </a:p>
          <a:p>
            <a:pPr>
              <a:lnSpc>
                <a:spcPct val="50000"/>
              </a:lnSpc>
            </a:pPr>
            <a:endParaRPr lang="en-US" sz="2400" dirty="0"/>
          </a:p>
          <a:p>
            <a:pPr>
              <a:lnSpc>
                <a:spcPct val="50000"/>
              </a:lnSpc>
            </a:pPr>
            <a:r>
              <a:rPr lang="en-US" sz="2400" dirty="0" err="1"/>
              <a:t>Tardies</a:t>
            </a:r>
            <a:endParaRPr lang="en-US" sz="2400" dirty="0"/>
          </a:p>
          <a:p>
            <a:pPr marL="0" indent="0">
              <a:lnSpc>
                <a:spcPct val="50000"/>
              </a:lnSpc>
              <a:buNone/>
            </a:pPr>
            <a:endParaRPr lang="en-US" sz="2400" dirty="0"/>
          </a:p>
          <a:p>
            <a:pPr>
              <a:lnSpc>
                <a:spcPct val="50000"/>
              </a:lnSpc>
            </a:pPr>
            <a:r>
              <a:rPr lang="en-US" sz="2400" dirty="0"/>
              <a:t>Other indicators:</a:t>
            </a:r>
          </a:p>
        </p:txBody>
      </p:sp>
      <p:sp>
        <p:nvSpPr>
          <p:cNvPr id="5" name="Title 6"/>
          <p:cNvSpPr txBox="1">
            <a:spLocks/>
          </p:cNvSpPr>
          <p:nvPr/>
        </p:nvSpPr>
        <p:spPr>
          <a:xfrm>
            <a:off x="1284941" y="-89706"/>
            <a:ext cx="7401859" cy="150918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Tw Cen MT"/>
                <a:ea typeface="+mj-ea"/>
                <a:cs typeface="Tw Cen MT"/>
              </a:defRPr>
            </a:lvl1pPr>
          </a:lstStyle>
          <a:p>
            <a:r>
              <a:rPr lang="en-US" sz="3200" b="1" u="sng" dirty="0"/>
              <a:t>Possible Decision Rules:  Behavior</a:t>
            </a:r>
            <a:r>
              <a:rPr lang="en-US" sz="4000" u="sng" dirty="0">
                <a:solidFill>
                  <a:srgbClr val="DD8047"/>
                </a:solidFill>
              </a:rPr>
              <a:t/>
            </a:r>
            <a:br>
              <a:rPr lang="en-US" sz="4000" u="sng" dirty="0">
                <a:solidFill>
                  <a:srgbClr val="DD8047"/>
                </a:solidFill>
              </a:rPr>
            </a:br>
            <a:r>
              <a:rPr lang="en-US" sz="2400" b="1" dirty="0">
                <a:solidFill>
                  <a:srgbClr val="DD8047"/>
                </a:solidFill>
              </a:rPr>
              <a:t>If it’s predictable, it’s preventable… </a:t>
            </a:r>
            <a:endParaRPr lang="en-US" sz="1800" dirty="0"/>
          </a:p>
        </p:txBody>
      </p:sp>
    </p:spTree>
    <p:extLst>
      <p:ext uri="{BB962C8B-B14F-4D97-AF65-F5344CB8AC3E}">
        <p14:creationId xmlns:p14="http://schemas.microsoft.com/office/powerpoint/2010/main" val="35437833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055002" y="1743268"/>
            <a:ext cx="7256976" cy="4691069"/>
          </a:xfrm>
        </p:spPr>
        <p:txBody>
          <a:bodyPr>
            <a:noAutofit/>
          </a:bodyPr>
          <a:lstStyle/>
          <a:p>
            <a:r>
              <a:rPr lang="en-US" sz="2800" dirty="0"/>
              <a:t>What data could you use for Internalizing Behavior? </a:t>
            </a:r>
          </a:p>
          <a:p>
            <a:pPr marL="0" indent="0">
              <a:buNone/>
            </a:pPr>
            <a:endParaRPr lang="en-US" sz="2400" dirty="0"/>
          </a:p>
        </p:txBody>
      </p:sp>
      <p:sp>
        <p:nvSpPr>
          <p:cNvPr id="6" name="Title 6"/>
          <p:cNvSpPr>
            <a:spLocks noGrp="1"/>
          </p:cNvSpPr>
          <p:nvPr>
            <p:ph type="title"/>
          </p:nvPr>
        </p:nvSpPr>
        <p:spPr>
          <a:xfrm>
            <a:off x="1284941" y="217252"/>
            <a:ext cx="7401859" cy="955567"/>
          </a:xfrm>
        </p:spPr>
        <p:txBody>
          <a:bodyPr>
            <a:noAutofit/>
          </a:bodyPr>
          <a:lstStyle/>
          <a:p>
            <a:r>
              <a:rPr lang="en-US" sz="3200" b="1" u="sng" dirty="0"/>
              <a:t>Possible Decision Rules:  Other</a:t>
            </a:r>
            <a:r>
              <a:rPr lang="en-US" sz="3200" u="sng" dirty="0">
                <a:solidFill>
                  <a:srgbClr val="DD8047"/>
                </a:solidFill>
              </a:rPr>
              <a:t/>
            </a:r>
            <a:br>
              <a:rPr lang="en-US" sz="3200" u="sng" dirty="0">
                <a:solidFill>
                  <a:srgbClr val="DD8047"/>
                </a:solidFill>
              </a:rPr>
            </a:br>
            <a:r>
              <a:rPr lang="en-US" sz="2400" b="1" dirty="0">
                <a:solidFill>
                  <a:srgbClr val="DD8047"/>
                </a:solidFill>
              </a:rPr>
              <a:t>If it’s predictable, it’s preventable… </a:t>
            </a:r>
            <a:endParaRPr lang="en-US" sz="1800" dirty="0"/>
          </a:p>
        </p:txBody>
      </p:sp>
      <p:pic>
        <p:nvPicPr>
          <p:cNvPr id="7" name="Picture 6">
            <a:extLst>
              <a:ext uri="{FF2B5EF4-FFF2-40B4-BE49-F238E27FC236}">
                <a16:creationId xmlns:a16="http://schemas.microsoft.com/office/drawing/2014/main" id="{61C5C7FD-87FC-8E49-9E53-F37CB8BCF6EB}"/>
              </a:ext>
            </a:extLst>
          </p:cNvPr>
          <p:cNvPicPr>
            <a:picLocks noChangeAspect="1"/>
          </p:cNvPicPr>
          <p:nvPr/>
        </p:nvPicPr>
        <p:blipFill>
          <a:blip r:embed="rId3"/>
          <a:stretch>
            <a:fillRect/>
          </a:stretch>
        </p:blipFill>
        <p:spPr>
          <a:xfrm>
            <a:off x="735875" y="3886200"/>
            <a:ext cx="3150325" cy="2564218"/>
          </a:xfrm>
          <a:prstGeom prst="rect">
            <a:avLst/>
          </a:prstGeom>
        </p:spPr>
      </p:pic>
    </p:spTree>
    <p:extLst>
      <p:ext uri="{BB962C8B-B14F-4D97-AF65-F5344CB8AC3E}">
        <p14:creationId xmlns:p14="http://schemas.microsoft.com/office/powerpoint/2010/main" val="2975162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447800" y="361101"/>
            <a:ext cx="6347713" cy="1320800"/>
          </a:xfrm>
        </p:spPr>
        <p:txBody>
          <a:bodyPr lIns="92075" tIns="46038" rIns="92075" bIns="46038" rtlCol="0">
            <a:noAutofit/>
          </a:bodyPr>
          <a:lstStyle/>
          <a:p>
            <a:pPr eaLnBrk="1" fontAlgn="auto" hangingPunct="1">
              <a:spcAft>
                <a:spcPts val="0"/>
              </a:spcAft>
              <a:defRPr/>
            </a:pPr>
            <a:r>
              <a:rPr lang="en-US" sz="2800" dirty="0">
                <a:ea typeface="+mj-ea"/>
              </a:rPr>
              <a:t>Data-Based Decision-Rules: </a:t>
            </a:r>
            <a:br>
              <a:rPr lang="en-US" sz="2800" dirty="0">
                <a:ea typeface="+mj-ea"/>
              </a:rPr>
            </a:br>
            <a:r>
              <a:rPr lang="en-US" sz="2800" dirty="0">
                <a:solidFill>
                  <a:srgbClr val="DD8047"/>
                </a:solidFill>
                <a:ea typeface="+mj-ea"/>
              </a:rPr>
              <a:t>Sample</a:t>
            </a:r>
            <a:r>
              <a:rPr lang="en-US" sz="2800" dirty="0">
                <a:ea typeface="+mj-ea"/>
              </a:rPr>
              <a:t> to Consider</a:t>
            </a:r>
          </a:p>
        </p:txBody>
      </p:sp>
      <p:sp>
        <p:nvSpPr>
          <p:cNvPr id="70659" name="Rectangle 3"/>
          <p:cNvSpPr>
            <a:spLocks noGrp="1" noChangeArrowheads="1"/>
          </p:cNvSpPr>
          <p:nvPr>
            <p:ph idx="1"/>
          </p:nvPr>
        </p:nvSpPr>
        <p:spPr>
          <a:xfrm>
            <a:off x="1187704" y="1666748"/>
            <a:ext cx="7319383" cy="4691069"/>
          </a:xfrm>
        </p:spPr>
        <p:txBody>
          <a:bodyPr rtlCol="0">
            <a:normAutofit/>
          </a:bodyPr>
          <a:lstStyle/>
          <a:p>
            <a:pPr algn="l" eaLnBrk="1" fontAlgn="auto" hangingPunct="1">
              <a:lnSpc>
                <a:spcPct val="90000"/>
              </a:lnSpc>
              <a:spcAft>
                <a:spcPts val="0"/>
              </a:spcAft>
              <a:buFontTx/>
              <a:buNone/>
              <a:defRPr/>
            </a:pPr>
            <a:r>
              <a:rPr lang="en-US" sz="2000" b="1" u="sng" dirty="0">
                <a:solidFill>
                  <a:schemeClr val="tx2"/>
                </a:solidFill>
                <a:ea typeface="+mn-ea"/>
              </a:rPr>
              <a:t>a) Identification for CICO  (IN)</a:t>
            </a:r>
            <a:r>
              <a:rPr lang="en-US" sz="2000" b="1" dirty="0">
                <a:solidFill>
                  <a:schemeClr val="tx2"/>
                </a:solidFill>
                <a:ea typeface="+mn-ea"/>
              </a:rPr>
              <a:t>:  </a:t>
            </a:r>
          </a:p>
          <a:p>
            <a:pPr lvl="1" eaLnBrk="1" fontAlgn="auto" hangingPunct="1">
              <a:lnSpc>
                <a:spcPct val="90000"/>
              </a:lnSpc>
              <a:spcAft>
                <a:spcPts val="0"/>
              </a:spcAft>
              <a:buFont typeface="Wingdings" pitchFamily="2" charset="2"/>
              <a:buChar char="§"/>
              <a:defRPr/>
            </a:pPr>
            <a:r>
              <a:rPr lang="en-US" sz="1800" dirty="0">
                <a:ea typeface="+mn-ea"/>
              </a:rPr>
              <a:t>Student is identified by 2 or more ODRs, 2 unexcused absences, 2 incomplete homework assignments, referral from famil</a:t>
            </a:r>
            <a:r>
              <a:rPr lang="en-US" sz="1800" dirty="0"/>
              <a:t>y or school staff, etc.</a:t>
            </a:r>
            <a:endParaRPr lang="en-US" sz="1800" dirty="0">
              <a:ea typeface="+mn-ea"/>
            </a:endParaRPr>
          </a:p>
          <a:p>
            <a:pPr algn="l" eaLnBrk="1" fontAlgn="auto" hangingPunct="1">
              <a:lnSpc>
                <a:spcPct val="90000"/>
              </a:lnSpc>
              <a:spcAft>
                <a:spcPts val="0"/>
              </a:spcAft>
              <a:buFontTx/>
              <a:buNone/>
              <a:defRPr/>
            </a:pPr>
            <a:r>
              <a:rPr lang="en-US" sz="2000" b="1" u="sng" dirty="0">
                <a:solidFill>
                  <a:schemeClr val="tx2"/>
                </a:solidFill>
                <a:ea typeface="+mn-ea"/>
              </a:rPr>
              <a:t>b) Progress-monitoring (ON)</a:t>
            </a:r>
            <a:r>
              <a:rPr lang="en-US" sz="2000" b="1" dirty="0">
                <a:solidFill>
                  <a:schemeClr val="tx2"/>
                </a:solidFill>
                <a:ea typeface="+mn-ea"/>
              </a:rPr>
              <a:t>:</a:t>
            </a:r>
          </a:p>
          <a:p>
            <a:pPr lvl="1" eaLnBrk="1" fontAlgn="auto" hangingPunct="1">
              <a:lnSpc>
                <a:spcPct val="90000"/>
              </a:lnSpc>
              <a:spcAft>
                <a:spcPts val="0"/>
              </a:spcAft>
              <a:buFont typeface="Wingdings" pitchFamily="2" charset="2"/>
              <a:buChar char="§"/>
              <a:defRPr/>
            </a:pPr>
            <a:r>
              <a:rPr lang="en-US" sz="1800" dirty="0">
                <a:ea typeface="+mn-ea"/>
              </a:rPr>
              <a:t>DPR data is collected daily &amp; reviewed every other week. Data is collected for 4-6 weeks (individual buildings decide whether 4 or 6 weeks will be better for their students).</a:t>
            </a:r>
          </a:p>
          <a:p>
            <a:pPr algn="l" eaLnBrk="1" fontAlgn="auto" hangingPunct="1">
              <a:lnSpc>
                <a:spcPct val="90000"/>
              </a:lnSpc>
              <a:spcAft>
                <a:spcPts val="0"/>
              </a:spcAft>
              <a:buFontTx/>
              <a:buNone/>
              <a:defRPr/>
            </a:pPr>
            <a:r>
              <a:rPr lang="en-US" sz="2000" b="1" u="sng" dirty="0">
                <a:solidFill>
                  <a:schemeClr val="tx2"/>
                </a:solidFill>
                <a:ea typeface="+mn-ea"/>
              </a:rPr>
              <a:t>c) Exiting/transitioning  (OUT)</a:t>
            </a:r>
            <a:r>
              <a:rPr lang="en-US" sz="2000" b="1" dirty="0">
                <a:solidFill>
                  <a:schemeClr val="tx2"/>
                </a:solidFill>
                <a:ea typeface="+mn-ea"/>
              </a:rPr>
              <a:t>:</a:t>
            </a:r>
          </a:p>
          <a:p>
            <a:pPr lvl="1" eaLnBrk="1" fontAlgn="auto" hangingPunct="1">
              <a:lnSpc>
                <a:spcPct val="90000"/>
              </a:lnSpc>
              <a:spcAft>
                <a:spcPts val="0"/>
              </a:spcAft>
              <a:buFont typeface="Wingdings" pitchFamily="2" charset="2"/>
              <a:buChar char="§"/>
              <a:defRPr/>
            </a:pPr>
            <a:r>
              <a:rPr lang="en-US" sz="1800" dirty="0">
                <a:ea typeface="+mn-ea"/>
              </a:rPr>
              <a:t>Student received a total of 80% of DPR points averaged per day/week for 4 weeks and has had no new ODRs or attendance or homework concern. Student may be transitioned into being a CICO student mentor.</a:t>
            </a:r>
          </a:p>
        </p:txBody>
      </p:sp>
      <p:pic>
        <p:nvPicPr>
          <p:cNvPr id="4" name="Picture 3" descr="Core-Content-Icon-Rev2.png">
            <a:extLst>
              <a:ext uri="{FF2B5EF4-FFF2-40B4-BE49-F238E27FC236}">
                <a16:creationId xmlns:a16="http://schemas.microsoft.com/office/drawing/2014/main" id="{6DF4233F-5186-6646-9A93-6AFD821283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7204" y="308269"/>
            <a:ext cx="713232" cy="713232"/>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790047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nvPr>
        </p:nvGraphicFramePr>
        <p:xfrm>
          <a:off x="659489" y="801846"/>
          <a:ext cx="7961243" cy="5827554"/>
        </p:xfrm>
        <a:graphic>
          <a:graphicData uri="http://schemas.openxmlformats.org/presentationml/2006/ole">
            <mc:AlternateContent xmlns:mc="http://schemas.openxmlformats.org/markup-compatibility/2006">
              <mc:Choice xmlns:v="urn:schemas-microsoft-com:vml" Requires="v">
                <p:oleObj spid="_x0000_s3075" name="Document" r:id="rId4" imgW="5562600" imgH="4787900" progId="Word.Document.12">
                  <p:embed/>
                </p:oleObj>
              </mc:Choice>
              <mc:Fallback>
                <p:oleObj name="Document" r:id="rId4" imgW="5562600" imgH="4787900" progId="Word.Document.12">
                  <p:embed/>
                  <p:pic>
                    <p:nvPicPr>
                      <p:cNvPr id="5" name="Object 4"/>
                      <p:cNvPicPr/>
                      <p:nvPr/>
                    </p:nvPicPr>
                    <p:blipFill>
                      <a:blip r:embed="rId5"/>
                      <a:stretch>
                        <a:fillRect/>
                      </a:stretch>
                    </p:blipFill>
                    <p:spPr>
                      <a:xfrm>
                        <a:off x="659489" y="801846"/>
                        <a:ext cx="7961243" cy="5827554"/>
                      </a:xfrm>
                      <a:prstGeom prst="rect">
                        <a:avLst/>
                      </a:prstGeom>
                      <a:solidFill>
                        <a:srgbClr val="FFFFFF"/>
                      </a:solidFill>
                    </p:spPr>
                  </p:pic>
                </p:oleObj>
              </mc:Fallback>
            </mc:AlternateContent>
          </a:graphicData>
        </a:graphic>
      </p:graphicFrame>
      <p:sp>
        <p:nvSpPr>
          <p:cNvPr id="6" name="Title 5"/>
          <p:cNvSpPr>
            <a:spLocks noGrp="1"/>
          </p:cNvSpPr>
          <p:nvPr>
            <p:ph type="title"/>
          </p:nvPr>
        </p:nvSpPr>
        <p:spPr>
          <a:xfrm>
            <a:off x="1676400" y="76200"/>
            <a:ext cx="8229600" cy="1143000"/>
          </a:xfrm>
        </p:spPr>
        <p:txBody>
          <a:bodyPr/>
          <a:lstStyle/>
          <a:p>
            <a:r>
              <a:rPr lang="en-US" b="1" dirty="0"/>
              <a:t>Sample</a:t>
            </a:r>
            <a:r>
              <a:rPr lang="en-US" dirty="0"/>
              <a:t> Decision Rules</a:t>
            </a:r>
            <a:r>
              <a:rPr lang="en-US" dirty="0">
                <a:latin typeface="Tw Cen MT"/>
                <a:cs typeface="Tw Cen MT"/>
              </a:rPr>
              <a:t> </a:t>
            </a:r>
          </a:p>
        </p:txBody>
      </p:sp>
      <p:pic>
        <p:nvPicPr>
          <p:cNvPr id="4" name="Picture 3" descr="Core-Content-Icon-Rev2.png">
            <a:extLst>
              <a:ext uri="{FF2B5EF4-FFF2-40B4-BE49-F238E27FC236}">
                <a16:creationId xmlns:a16="http://schemas.microsoft.com/office/drawing/2014/main" id="{3C774F74-EB82-2442-93EF-E5644E75DB4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7204" y="308269"/>
            <a:ext cx="713232" cy="713232"/>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266300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D84186-AE84-D346-979C-926257624ACA}"/>
              </a:ext>
            </a:extLst>
          </p:cNvPr>
          <p:cNvSpPr>
            <a:spLocks noGrp="1"/>
          </p:cNvSpPr>
          <p:nvPr>
            <p:ph idx="1"/>
          </p:nvPr>
        </p:nvSpPr>
        <p:spPr>
          <a:xfrm>
            <a:off x="152399" y="1600200"/>
            <a:ext cx="6347714" cy="2231363"/>
          </a:xfrm>
        </p:spPr>
        <p:txBody>
          <a:bodyPr>
            <a:noAutofit/>
          </a:bodyPr>
          <a:lstStyle/>
          <a:p>
            <a:pPr>
              <a:lnSpc>
                <a:spcPct val="150000"/>
              </a:lnSpc>
            </a:pPr>
            <a:r>
              <a:rPr lang="en-US" sz="2400" dirty="0"/>
              <a:t>List your current interventions on Intervention tool provided </a:t>
            </a:r>
          </a:p>
          <a:p>
            <a:pPr>
              <a:lnSpc>
                <a:spcPct val="150000"/>
              </a:lnSpc>
            </a:pPr>
            <a:r>
              <a:rPr lang="en-US" sz="2400" dirty="0"/>
              <a:t>Creating Decision Rules for:</a:t>
            </a:r>
          </a:p>
          <a:p>
            <a:pPr lvl="1">
              <a:lnSpc>
                <a:spcPct val="150000"/>
              </a:lnSpc>
            </a:pPr>
            <a:r>
              <a:rPr lang="en-US" sz="2400" dirty="0"/>
              <a:t>IN</a:t>
            </a:r>
          </a:p>
          <a:p>
            <a:pPr lvl="1">
              <a:lnSpc>
                <a:spcPct val="150000"/>
              </a:lnSpc>
            </a:pPr>
            <a:r>
              <a:rPr lang="en-US" sz="2400" dirty="0"/>
              <a:t>ON</a:t>
            </a:r>
          </a:p>
          <a:p>
            <a:pPr lvl="1">
              <a:lnSpc>
                <a:spcPct val="150000"/>
              </a:lnSpc>
            </a:pPr>
            <a:r>
              <a:rPr lang="en-US" sz="2400" dirty="0"/>
              <a:t>OUT (Graduating!)</a:t>
            </a:r>
          </a:p>
        </p:txBody>
      </p:sp>
      <p:sp>
        <p:nvSpPr>
          <p:cNvPr id="4" name="Title 1"/>
          <p:cNvSpPr txBox="1">
            <a:spLocks/>
          </p:cNvSpPr>
          <p:nvPr/>
        </p:nvSpPr>
        <p:spPr>
          <a:xfrm>
            <a:off x="152399" y="381000"/>
            <a:ext cx="8863905" cy="931847"/>
          </a:xfrm>
          <a:prstGeom prst="rect">
            <a:avLst/>
          </a:prstGeom>
          <a:solidFill>
            <a:srgbClr val="FFE243"/>
          </a:solidFill>
          <a:ln w="28575">
            <a:solidFill>
              <a:schemeClr val="tx1"/>
            </a:solidFill>
          </a:ln>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b="1" dirty="0">
                <a:solidFill>
                  <a:schemeClr val="bg2">
                    <a:lumMod val="50000"/>
                  </a:schemeClr>
                </a:solidFill>
                <a:latin typeface="Trebuchet MS" panose="020B0603020202020204" pitchFamily="34" charset="0"/>
              </a:rPr>
              <a:t>	Activity: Decision Rules for Interventions</a:t>
            </a:r>
          </a:p>
        </p:txBody>
      </p:sp>
      <p:pic>
        <p:nvPicPr>
          <p:cNvPr id="7" name="Picture 6"/>
          <p:cNvPicPr>
            <a:picLocks noChangeAspect="1"/>
          </p:cNvPicPr>
          <p:nvPr/>
        </p:nvPicPr>
        <p:blipFill>
          <a:blip r:embed="rId3"/>
          <a:stretch>
            <a:fillRect/>
          </a:stretch>
        </p:blipFill>
        <p:spPr>
          <a:xfrm>
            <a:off x="4715790" y="3206545"/>
            <a:ext cx="4300514" cy="2745713"/>
          </a:xfrm>
          <a:prstGeom prst="rect">
            <a:avLst/>
          </a:prstGeom>
        </p:spPr>
      </p:pic>
    </p:spTree>
    <p:extLst>
      <p:ext uri="{BB962C8B-B14F-4D97-AF65-F5344CB8AC3E}">
        <p14:creationId xmlns:p14="http://schemas.microsoft.com/office/powerpoint/2010/main" val="28758636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157" y="875785"/>
            <a:ext cx="7510205" cy="707231"/>
          </a:xfrm>
        </p:spPr>
        <p:txBody>
          <a:bodyPr>
            <a:normAutofit fontScale="90000"/>
          </a:bodyPr>
          <a:lstStyle/>
          <a:p>
            <a:r>
              <a:rPr lang="en-US" dirty="0"/>
              <a:t>2.4 Request for Assistance Considerations</a:t>
            </a:r>
          </a:p>
        </p:txBody>
      </p:sp>
      <p:sp>
        <p:nvSpPr>
          <p:cNvPr id="3" name="Content Placeholder 2"/>
          <p:cNvSpPr>
            <a:spLocks noGrp="1"/>
          </p:cNvSpPr>
          <p:nvPr>
            <p:ph idx="1"/>
          </p:nvPr>
        </p:nvSpPr>
        <p:spPr/>
        <p:txBody>
          <a:bodyPr>
            <a:normAutofit/>
          </a:bodyPr>
          <a:lstStyle/>
          <a:p>
            <a:pPr>
              <a:spcAft>
                <a:spcPts val="900"/>
              </a:spcAft>
              <a:buFont typeface="Wingdings" panose="05000000000000000000" pitchFamily="2" charset="2"/>
              <a:buChar char="q"/>
            </a:pPr>
            <a:r>
              <a:rPr lang="en-US" sz="2400" dirty="0"/>
              <a:t>The process for nominating a student should be easily understood and easily accessed by all.</a:t>
            </a:r>
          </a:p>
          <a:p>
            <a:pPr>
              <a:spcAft>
                <a:spcPts val="900"/>
              </a:spcAft>
              <a:buFont typeface="Wingdings" panose="05000000000000000000" pitchFamily="2" charset="2"/>
              <a:buChar char="q"/>
            </a:pPr>
            <a:r>
              <a:rPr lang="en-US" sz="2400" dirty="0"/>
              <a:t>Families, staff, and students should know how to nominate a student and know the process when a student is nominated.</a:t>
            </a:r>
          </a:p>
          <a:p>
            <a:pPr>
              <a:spcAft>
                <a:spcPts val="450"/>
              </a:spcAft>
              <a:buFont typeface="Wingdings" panose="05000000000000000000" pitchFamily="2" charset="2"/>
              <a:buChar char="q"/>
            </a:pPr>
            <a:r>
              <a:rPr lang="en-US" sz="2400" dirty="0"/>
              <a:t>Emphasis should be given on having quick access to needed supports.</a:t>
            </a:r>
          </a:p>
        </p:txBody>
      </p:sp>
    </p:spTree>
    <p:extLst>
      <p:ext uri="{BB962C8B-B14F-4D97-AF65-F5344CB8AC3E}">
        <p14:creationId xmlns:p14="http://schemas.microsoft.com/office/powerpoint/2010/main" val="12016648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1AF7018-F9BF-FA47-A2AB-D4011CCA9405}"/>
              </a:ext>
            </a:extLst>
          </p:cNvPr>
          <p:cNvGraphicFramePr>
            <a:graphicFrameLocks noGrp="1"/>
          </p:cNvGraphicFramePr>
          <p:nvPr/>
        </p:nvGraphicFramePr>
        <p:xfrm>
          <a:off x="685800" y="685800"/>
          <a:ext cx="7924799" cy="5638801"/>
        </p:xfrm>
        <a:graphic>
          <a:graphicData uri="http://schemas.openxmlformats.org/drawingml/2006/table">
            <a:tbl>
              <a:tblPr bandRow="1"/>
              <a:tblGrid>
                <a:gridCol w="1287586">
                  <a:extLst>
                    <a:ext uri="{9D8B030D-6E8A-4147-A177-3AD203B41FA5}">
                      <a16:colId xmlns:a16="http://schemas.microsoft.com/office/drawing/2014/main" val="2253027641"/>
                    </a:ext>
                  </a:extLst>
                </a:gridCol>
                <a:gridCol w="1710987">
                  <a:extLst>
                    <a:ext uri="{9D8B030D-6E8A-4147-A177-3AD203B41FA5}">
                      <a16:colId xmlns:a16="http://schemas.microsoft.com/office/drawing/2014/main" val="442515467"/>
                    </a:ext>
                  </a:extLst>
                </a:gridCol>
                <a:gridCol w="1447758">
                  <a:extLst>
                    <a:ext uri="{9D8B030D-6E8A-4147-A177-3AD203B41FA5}">
                      <a16:colId xmlns:a16="http://schemas.microsoft.com/office/drawing/2014/main" val="3070254743"/>
                    </a:ext>
                  </a:extLst>
                </a:gridCol>
                <a:gridCol w="1945657">
                  <a:extLst>
                    <a:ext uri="{9D8B030D-6E8A-4147-A177-3AD203B41FA5}">
                      <a16:colId xmlns:a16="http://schemas.microsoft.com/office/drawing/2014/main" val="4227910349"/>
                    </a:ext>
                  </a:extLst>
                </a:gridCol>
                <a:gridCol w="1532811">
                  <a:extLst>
                    <a:ext uri="{9D8B030D-6E8A-4147-A177-3AD203B41FA5}">
                      <a16:colId xmlns:a16="http://schemas.microsoft.com/office/drawing/2014/main" val="2027739203"/>
                    </a:ext>
                  </a:extLst>
                </a:gridCol>
              </a:tblGrid>
              <a:tr h="270426">
                <a:tc gridSpan="5">
                  <a:txBody>
                    <a:bodyPr/>
                    <a:lstStyle/>
                    <a:p>
                      <a:pPr marL="0" marR="0" algn="ctr">
                        <a:spcBef>
                          <a:spcPts val="0"/>
                        </a:spcBef>
                        <a:spcAft>
                          <a:spcPts val="0"/>
                        </a:spcAft>
                      </a:pPr>
                      <a:r>
                        <a:rPr lang="en-US" sz="800" b="1">
                          <a:effectLst/>
                          <a:latin typeface="Cambria" panose="02040503050406030204" pitchFamily="18" charset="0"/>
                          <a:ea typeface="Cambria" panose="02040503050406030204" pitchFamily="18" charset="0"/>
                          <a:cs typeface="Cambria" panose="02040503050406030204" pitchFamily="18" charset="0"/>
                        </a:rPr>
                        <a:t>Tiered Fidelity Inventory – Tier II Action Plan</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39549513"/>
                  </a:ext>
                </a:extLst>
              </a:tr>
              <a:tr h="314678">
                <a:tc>
                  <a:txBody>
                    <a:bodyPr/>
                    <a:lstStyle/>
                    <a:p>
                      <a:pPr marL="0" marR="0" algn="ctr">
                        <a:spcBef>
                          <a:spcPts val="0"/>
                        </a:spcBef>
                        <a:spcAft>
                          <a:spcPts val="0"/>
                        </a:spcAft>
                      </a:pPr>
                      <a:r>
                        <a:rPr lang="en-US" sz="700" b="1">
                          <a:effectLst/>
                          <a:latin typeface="Cambria" panose="02040503050406030204" pitchFamily="18" charset="0"/>
                          <a:ea typeface="Cambria" panose="02040503050406030204" pitchFamily="18" charset="0"/>
                          <a:cs typeface="Cambria" panose="02040503050406030204" pitchFamily="18" charset="0"/>
                        </a:rPr>
                        <a:t>Tier II Subscale and Feature</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b="1">
                          <a:effectLst/>
                          <a:latin typeface="Cambria" panose="02040503050406030204" pitchFamily="18" charset="0"/>
                          <a:ea typeface="Cambria" panose="02040503050406030204" pitchFamily="18" charset="0"/>
                          <a:cs typeface="Cambria" panose="02040503050406030204" pitchFamily="18" charset="0"/>
                        </a:rPr>
                        <a:t>Definition</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b="1">
                          <a:effectLst/>
                          <a:latin typeface="Cambria" panose="02040503050406030204" pitchFamily="18" charset="0"/>
                          <a:ea typeface="Cambria" panose="02040503050406030204" pitchFamily="18" charset="0"/>
                          <a:cs typeface="Cambria" panose="02040503050406030204" pitchFamily="18" charset="0"/>
                        </a:rPr>
                        <a:t>Possible Data Sources</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US" sz="700" b="1">
                          <a:effectLst/>
                          <a:latin typeface="Cambria" panose="02040503050406030204" pitchFamily="18" charset="0"/>
                          <a:ea typeface="Cambria" panose="02040503050406030204" pitchFamily="18" charset="0"/>
                          <a:cs typeface="Cambria" panose="02040503050406030204" pitchFamily="18" charset="0"/>
                        </a:rPr>
                        <a:t>Description</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0" marR="0" algn="ctr">
                        <a:spcBef>
                          <a:spcPts val="0"/>
                        </a:spcBef>
                        <a:spcAft>
                          <a:spcPts val="0"/>
                        </a:spcAft>
                      </a:pPr>
                      <a:r>
                        <a:rPr lang="en-US" sz="700" b="1" i="1">
                          <a:effectLst/>
                          <a:latin typeface="Cambria" panose="02040503050406030204" pitchFamily="18" charset="0"/>
                          <a:ea typeface="Cambria" panose="02040503050406030204" pitchFamily="18" charset="0"/>
                          <a:cs typeface="Cambria" panose="02040503050406030204" pitchFamily="18" charset="0"/>
                        </a:rPr>
                        <a:t>How does this feature currently look at your school?</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82381559"/>
                  </a:ext>
                </a:extLst>
              </a:tr>
              <a:tr h="295009">
                <a:tc gridSpan="5">
                  <a:txBody>
                    <a:bodyPr/>
                    <a:lstStyle/>
                    <a:p>
                      <a:pPr marL="0" marR="0" algn="ctr">
                        <a:spcBef>
                          <a:spcPts val="0"/>
                        </a:spcBef>
                        <a:spcAft>
                          <a:spcPts val="0"/>
                        </a:spcAft>
                      </a:pPr>
                      <a:r>
                        <a:rPr lang="en-US" sz="800" b="1">
                          <a:effectLst/>
                          <a:latin typeface="Cambria" panose="02040503050406030204" pitchFamily="18" charset="0"/>
                          <a:ea typeface="Cambria" panose="02040503050406030204" pitchFamily="18" charset="0"/>
                          <a:cs typeface="Cambria" panose="02040503050406030204" pitchFamily="18" charset="0"/>
                        </a:rPr>
                        <a:t>TEAMS</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DAF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873192"/>
                  </a:ext>
                </a:extLst>
              </a:tr>
              <a:tr h="1194790">
                <a:tc>
                  <a:txBody>
                    <a:bodyPr/>
                    <a:lstStyle/>
                    <a:p>
                      <a:pPr marL="228600" marR="0">
                        <a:spcBef>
                          <a:spcPts val="0"/>
                        </a:spcBef>
                        <a:spcAft>
                          <a:spcPts val="0"/>
                        </a:spcAft>
                      </a:pPr>
                      <a:r>
                        <a:rPr lang="en-US" sz="700" b="1">
                          <a:effectLst/>
                          <a:latin typeface="Cambria" panose="02040503050406030204" pitchFamily="18" charset="0"/>
                          <a:ea typeface="Cambria" panose="02040503050406030204" pitchFamily="18" charset="0"/>
                          <a:cs typeface="Cambria" panose="02040503050406030204" pitchFamily="18" charset="0"/>
                        </a:rPr>
                        <a:t>2.1 Team Composition</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Tier II (or combined Tier II/III) team includes a Tier II systems coordinator and individuals able to provide (a) applied behavioral expertise, (b) administrative authority, (c) knowledge of students, and (d) knowledge about operation of schools across grade levels and programs.</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Arial" panose="020B0604020202020204" pitchFamily="34" charset="0"/>
                        <a:buChar char="●"/>
                      </a:pPr>
                      <a:r>
                        <a:rPr lang="en-US" sz="600">
                          <a:solidFill>
                            <a:srgbClr val="000000"/>
                          </a:solidFill>
                          <a:effectLst/>
                          <a:latin typeface="Calibri" panose="020F0502020204030204" pitchFamily="34" charset="0"/>
                          <a:ea typeface="Calibri" panose="020F0502020204030204" pitchFamily="34" charset="0"/>
                          <a:cs typeface="Noto Sans Symbols"/>
                        </a:rPr>
                        <a:t>School organizational chart</a:t>
                      </a:r>
                      <a:endParaRPr lang="en-US" sz="800">
                        <a:effectLst/>
                        <a:latin typeface="Noto Sans Symbols"/>
                        <a:ea typeface="Noto Sans Symbols"/>
                        <a:cs typeface="Noto Sans Symbols"/>
                      </a:endParaRPr>
                    </a:p>
                    <a:p>
                      <a:pPr marL="342900" marR="0" lvl="0" indent="-342900">
                        <a:spcBef>
                          <a:spcPts val="0"/>
                        </a:spcBef>
                        <a:spcAft>
                          <a:spcPts val="0"/>
                        </a:spcAft>
                        <a:buFont typeface="Arial" panose="020B0604020202020204" pitchFamily="34" charset="0"/>
                        <a:buChar char="●"/>
                      </a:pPr>
                      <a:r>
                        <a:rPr lang="en-US" sz="600">
                          <a:solidFill>
                            <a:srgbClr val="000000"/>
                          </a:solidFill>
                          <a:effectLst/>
                          <a:latin typeface="Calibri" panose="020F0502020204030204" pitchFamily="34" charset="0"/>
                          <a:ea typeface="Calibri" panose="020F0502020204030204" pitchFamily="34" charset="0"/>
                          <a:cs typeface="Noto Sans Symbols"/>
                        </a:rPr>
                        <a:t>Tier II team meeting minutes</a:t>
                      </a:r>
                      <a:endParaRPr lang="en-US" sz="800">
                        <a:effectLst/>
                        <a:latin typeface="Noto Sans Symbols"/>
                        <a:ea typeface="Noto Sans Symbols"/>
                        <a:cs typeface="Noto Sans Symbols"/>
                      </a:endParaRPr>
                    </a:p>
                    <a:p>
                      <a:pPr marL="217170" marR="0" indent="-171450">
                        <a:spcBef>
                          <a:spcPts val="0"/>
                        </a:spcBef>
                        <a:spcAft>
                          <a:spcPts val="0"/>
                        </a:spcAft>
                      </a:pPr>
                      <a:r>
                        <a:rPr lang="en-US" sz="600">
                          <a:solidFill>
                            <a:srgbClr val="000000"/>
                          </a:solidFill>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700">
                          <a:effectLst/>
                          <a:latin typeface="Cambria" panose="02040503050406030204" pitchFamily="18" charset="0"/>
                          <a:ea typeface="Cambria" panose="02040503050406030204" pitchFamily="18"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805867148"/>
                  </a:ext>
                </a:extLst>
              </a:tr>
              <a:tr h="1327545">
                <a:tc gridSpan="3">
                  <a:txBody>
                    <a:bodyPr/>
                    <a:lstStyle/>
                    <a:p>
                      <a:pPr marL="0" marR="0" algn="ctr">
                        <a:spcBef>
                          <a:spcPts val="0"/>
                        </a:spcBef>
                        <a:spcAft>
                          <a:spcPts val="0"/>
                        </a:spcAft>
                      </a:pPr>
                      <a:r>
                        <a:rPr lang="en-US" sz="600" b="1">
                          <a:effectLst/>
                          <a:latin typeface="Calibri" panose="020F0502020204030204" pitchFamily="34" charset="0"/>
                          <a:ea typeface="Calibri" panose="020F0502020204030204" pitchFamily="34" charset="0"/>
                          <a:cs typeface="Cambria" panose="02040503050406030204" pitchFamily="18" charset="0"/>
                        </a:rPr>
                        <a:t>2.1 Action Steps:</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228600" marR="0">
                        <a:lnSpc>
                          <a:spcPct val="150000"/>
                        </a:lnSpc>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228600" marR="0">
                        <a:lnSpc>
                          <a:spcPct val="150000"/>
                        </a:lnSpc>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228600" marR="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600" b="1">
                          <a:effectLst/>
                          <a:latin typeface="Calibri" panose="020F0502020204030204" pitchFamily="34" charset="0"/>
                          <a:ea typeface="Calibri" panose="020F0502020204030204" pitchFamily="34" charset="0"/>
                          <a:cs typeface="Cambria" panose="02040503050406030204" pitchFamily="18" charset="0"/>
                        </a:rPr>
                        <a:t>By Who:</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600">
                          <a:effectLst/>
                          <a:highlight>
                            <a:srgbClr val="FFFF00"/>
                          </a:highligh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600" b="1">
                          <a:effectLst/>
                          <a:latin typeface="Calibri" panose="020F0502020204030204" pitchFamily="34" charset="0"/>
                          <a:ea typeface="Calibri" panose="020F0502020204030204" pitchFamily="34" charset="0"/>
                          <a:cs typeface="Cambria" panose="02040503050406030204" pitchFamily="18" charset="0"/>
                        </a:rPr>
                        <a:t>By When:</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600">
                          <a:effectLst/>
                          <a:highlight>
                            <a:srgbClr val="FFFF00"/>
                          </a:highligh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9674497"/>
                  </a:ext>
                </a:extLst>
              </a:tr>
              <a:tr h="1041563">
                <a:tc>
                  <a:txBody>
                    <a:bodyPr/>
                    <a:lstStyle/>
                    <a:p>
                      <a:pPr marL="228600" marR="0" indent="-228600">
                        <a:spcBef>
                          <a:spcPts val="0"/>
                        </a:spcBef>
                        <a:spcAft>
                          <a:spcPts val="0"/>
                        </a:spcAft>
                      </a:pPr>
                      <a:r>
                        <a:rPr lang="en-US" sz="700" b="1">
                          <a:effectLst/>
                          <a:latin typeface="Cambria" panose="02040503050406030204" pitchFamily="18" charset="0"/>
                          <a:ea typeface="Cambria" panose="02040503050406030204" pitchFamily="18" charset="0"/>
                          <a:cs typeface="Cambria" panose="02040503050406030204" pitchFamily="18" charset="0"/>
                        </a:rPr>
                        <a:t>2.2 Team Operating Procedures</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Tier II team meets at least monthly and has (a) regular meeting format/agenda, (b) minutes, (c) defined meeting roles, and (d) a current action plan.</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Arial" panose="020B0604020202020204" pitchFamily="34" charset="0"/>
                        <a:buChar char="●"/>
                      </a:pPr>
                      <a:r>
                        <a:rPr lang="en-US" sz="600">
                          <a:solidFill>
                            <a:srgbClr val="000000"/>
                          </a:solidFill>
                          <a:effectLst/>
                          <a:latin typeface="Calibri" panose="020F0502020204030204" pitchFamily="34" charset="0"/>
                          <a:ea typeface="Calibri" panose="020F0502020204030204" pitchFamily="34" charset="0"/>
                          <a:cs typeface="Noto Sans Symbols"/>
                        </a:rPr>
                        <a:t>Tier II team meeting agendas and minutes</a:t>
                      </a:r>
                      <a:endParaRPr lang="en-US" sz="800">
                        <a:effectLst/>
                        <a:latin typeface="Noto Sans Symbols"/>
                        <a:ea typeface="Noto Sans Symbols"/>
                        <a:cs typeface="Noto Sans Symbols"/>
                      </a:endParaRPr>
                    </a:p>
                    <a:p>
                      <a:pPr marL="342900" marR="0" lvl="0" indent="-342900">
                        <a:spcBef>
                          <a:spcPts val="0"/>
                        </a:spcBef>
                        <a:spcAft>
                          <a:spcPts val="0"/>
                        </a:spcAft>
                        <a:buFont typeface="Arial" panose="020B0604020202020204" pitchFamily="34" charset="0"/>
                        <a:buChar char="●"/>
                      </a:pPr>
                      <a:r>
                        <a:rPr lang="en-US" sz="600">
                          <a:solidFill>
                            <a:srgbClr val="000000"/>
                          </a:solidFill>
                          <a:effectLst/>
                          <a:latin typeface="Calibri" panose="020F0502020204030204" pitchFamily="34" charset="0"/>
                          <a:ea typeface="Calibri" panose="020F0502020204030204" pitchFamily="34" charset="0"/>
                          <a:cs typeface="Noto Sans Symbols"/>
                        </a:rPr>
                        <a:t>Tier II meeting roles descriptions</a:t>
                      </a:r>
                      <a:endParaRPr lang="en-US" sz="800">
                        <a:effectLst/>
                        <a:latin typeface="Noto Sans Symbols"/>
                        <a:ea typeface="Noto Sans Symbols"/>
                        <a:cs typeface="Noto Sans Symbols"/>
                      </a:endParaRPr>
                    </a:p>
                    <a:p>
                      <a:pPr marL="342900" marR="0" lvl="0" indent="-342900">
                        <a:spcBef>
                          <a:spcPts val="0"/>
                        </a:spcBef>
                        <a:spcAft>
                          <a:spcPts val="0"/>
                        </a:spcAft>
                        <a:buFont typeface="Arial" panose="020B0604020202020204" pitchFamily="34" charset="0"/>
                        <a:buChar char="●"/>
                      </a:pPr>
                      <a:r>
                        <a:rPr lang="en-US" sz="600">
                          <a:solidFill>
                            <a:srgbClr val="000000"/>
                          </a:solidFill>
                          <a:effectLst/>
                          <a:latin typeface="Calibri" panose="020F0502020204030204" pitchFamily="34" charset="0"/>
                          <a:ea typeface="Calibri" panose="020F0502020204030204" pitchFamily="34" charset="0"/>
                          <a:cs typeface="Noto Sans Symbols"/>
                        </a:rPr>
                        <a:t>Tier II action plan</a:t>
                      </a:r>
                      <a:endParaRPr lang="en-US" sz="800">
                        <a:effectLst/>
                        <a:latin typeface="Noto Sans Symbols"/>
                        <a:ea typeface="Noto Sans Symbols"/>
                        <a:cs typeface="Noto Sans Symbols"/>
                      </a:endParaRPr>
                    </a:p>
                    <a:p>
                      <a:pPr marL="217170" marR="0" indent="-17145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217170" marR="0" indent="-17145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749536797"/>
                  </a:ext>
                </a:extLst>
              </a:tr>
              <a:tr h="1194790">
                <a:tc gridSpan="3">
                  <a:txBody>
                    <a:bodyPr/>
                    <a:lstStyle/>
                    <a:p>
                      <a:pPr marL="0" marR="0" algn="ctr">
                        <a:spcBef>
                          <a:spcPts val="0"/>
                        </a:spcBef>
                        <a:spcAft>
                          <a:spcPts val="0"/>
                        </a:spcAft>
                      </a:pPr>
                      <a:r>
                        <a:rPr lang="en-US" sz="600" b="1">
                          <a:effectLst/>
                          <a:latin typeface="Calibri" panose="020F0502020204030204" pitchFamily="34" charset="0"/>
                          <a:ea typeface="Calibri" panose="020F0502020204030204" pitchFamily="34" charset="0"/>
                          <a:cs typeface="Cambria" panose="02040503050406030204" pitchFamily="18" charset="0"/>
                        </a:rPr>
                        <a:t>2.2  Action Steps:</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228600" marR="0">
                        <a:lnSpc>
                          <a:spcPct val="150000"/>
                        </a:lnSpc>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228600" marR="0">
                        <a:lnSpc>
                          <a:spcPct val="150000"/>
                        </a:lnSpc>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228600" marR="0">
                        <a:lnSpc>
                          <a:spcPct val="150000"/>
                        </a:lnSpc>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0" marR="0">
                        <a:lnSpc>
                          <a:spcPct val="150000"/>
                        </a:lnSpc>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600" b="1">
                          <a:effectLst/>
                          <a:latin typeface="Calibri" panose="020F0502020204030204" pitchFamily="34" charset="0"/>
                          <a:ea typeface="Calibri" panose="020F0502020204030204" pitchFamily="34" charset="0"/>
                          <a:cs typeface="Cambria" panose="02040503050406030204" pitchFamily="18" charset="0"/>
                        </a:rPr>
                        <a:t>By Who:</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600" b="1" dirty="0">
                          <a:effectLst/>
                          <a:latin typeface="Calibri" panose="020F0502020204030204" pitchFamily="34" charset="0"/>
                          <a:ea typeface="Calibri" panose="020F0502020204030204" pitchFamily="34" charset="0"/>
                          <a:cs typeface="Cambria" panose="02040503050406030204" pitchFamily="18" charset="0"/>
                        </a:rPr>
                        <a:t>By When:</a:t>
                      </a:r>
                      <a:endParaRPr lang="en-US" sz="8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600" dirty="0">
                          <a:effectLst/>
                          <a:latin typeface="Calibri" panose="020F0502020204030204" pitchFamily="34" charset="0"/>
                          <a:ea typeface="Calibri" panose="020F0502020204030204" pitchFamily="34" charset="0"/>
                          <a:cs typeface="Cambria" panose="02040503050406030204" pitchFamily="18" charset="0"/>
                        </a:rPr>
                        <a:t> </a:t>
                      </a:r>
                      <a:endParaRPr lang="en-US" sz="800" dirty="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8720821"/>
                  </a:ext>
                </a:extLst>
              </a:tr>
            </a:tbl>
          </a:graphicData>
        </a:graphic>
      </p:graphicFrame>
      <p:sp>
        <p:nvSpPr>
          <p:cNvPr id="5" name="TextBox 4">
            <a:extLst>
              <a:ext uri="{FF2B5EF4-FFF2-40B4-BE49-F238E27FC236}">
                <a16:creationId xmlns:a16="http://schemas.microsoft.com/office/drawing/2014/main" id="{00A7DD23-EF88-AD4B-8658-85B8C859928B}"/>
              </a:ext>
            </a:extLst>
          </p:cNvPr>
          <p:cNvSpPr txBox="1"/>
          <p:nvPr/>
        </p:nvSpPr>
        <p:spPr>
          <a:xfrm>
            <a:off x="1143000" y="147935"/>
            <a:ext cx="4724400" cy="461665"/>
          </a:xfrm>
          <a:prstGeom prst="rect">
            <a:avLst/>
          </a:prstGeom>
          <a:noFill/>
        </p:spPr>
        <p:txBody>
          <a:bodyPr wrap="square" rtlCol="0">
            <a:spAutoFit/>
          </a:bodyPr>
          <a:lstStyle/>
          <a:p>
            <a:r>
              <a:rPr lang="en-US" sz="2400" b="1" dirty="0">
                <a:solidFill>
                  <a:schemeClr val="accent1"/>
                </a:solidFill>
              </a:rPr>
              <a:t>Tier 2 Action Plan</a:t>
            </a:r>
          </a:p>
        </p:txBody>
      </p:sp>
    </p:spTree>
    <p:extLst>
      <p:ext uri="{BB962C8B-B14F-4D97-AF65-F5344CB8AC3E}">
        <p14:creationId xmlns:p14="http://schemas.microsoft.com/office/powerpoint/2010/main" val="34518621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6899" name="Title 5"/>
          <p:cNvSpPr>
            <a:spLocks noGrp="1"/>
          </p:cNvSpPr>
          <p:nvPr>
            <p:ph type="title"/>
          </p:nvPr>
        </p:nvSpPr>
        <p:spPr>
          <a:xfrm>
            <a:off x="3429000" y="1985010"/>
            <a:ext cx="7353300" cy="923925"/>
          </a:xfrm>
        </p:spPr>
        <p:txBody>
          <a:bodyPr>
            <a:noAutofit/>
          </a:bodyPr>
          <a:lstStyle/>
          <a:p>
            <a:r>
              <a:rPr lang="en-US" sz="6600" b="1">
                <a:solidFill>
                  <a:schemeClr val="bg2">
                    <a:lumMod val="50000"/>
                  </a:schemeClr>
                </a:solidFill>
              </a:rPr>
              <a:t>TFI (Tier II) </a:t>
            </a:r>
            <a:r>
              <a:rPr lang="en-US" sz="6600">
                <a:solidFill>
                  <a:schemeClr val="bg2">
                    <a:lumMod val="50000"/>
                  </a:schemeClr>
                </a:solidFill>
                <a:latin typeface="Trebuchet MS" panose="020B0603020202020204" pitchFamily="34" charset="0"/>
              </a:rPr>
              <a:t>Interventions</a:t>
            </a:r>
            <a:endParaRPr lang="en-US" sz="6600" dirty="0">
              <a:solidFill>
                <a:schemeClr val="bg2">
                  <a:lumMod val="50000"/>
                </a:schemeClr>
              </a:solidFill>
              <a:latin typeface="Trebuchet MS" panose="020B0603020202020204" pitchFamily="34" charset="0"/>
            </a:endParaRPr>
          </a:p>
        </p:txBody>
      </p:sp>
      <p:pic>
        <p:nvPicPr>
          <p:cNvPr id="3" name="Picture 2"/>
          <p:cNvPicPr>
            <a:picLocks noChangeAspect="1"/>
          </p:cNvPicPr>
          <p:nvPr/>
        </p:nvPicPr>
        <p:blipFill>
          <a:blip r:embed="rId3"/>
          <a:stretch>
            <a:fillRect/>
          </a:stretch>
        </p:blipFill>
        <p:spPr>
          <a:xfrm>
            <a:off x="609600" y="1453515"/>
            <a:ext cx="2563394" cy="2971800"/>
          </a:xfrm>
          <a:prstGeom prst="rect">
            <a:avLst/>
          </a:prstGeom>
        </p:spPr>
      </p:pic>
    </p:spTree>
    <p:extLst>
      <p:ext uri="{BB962C8B-B14F-4D97-AF65-F5344CB8AC3E}">
        <p14:creationId xmlns:p14="http://schemas.microsoft.com/office/powerpoint/2010/main" val="2949601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6347713" cy="789609"/>
          </a:xfrm>
        </p:spPr>
        <p:txBody>
          <a:bodyPr/>
          <a:lstStyle/>
          <a:p>
            <a:r>
              <a:rPr lang="en-US" dirty="0">
                <a:solidFill>
                  <a:schemeClr val="bg2">
                    <a:lumMod val="50000"/>
                  </a:schemeClr>
                </a:solidFill>
              </a:rPr>
              <a:t>Expectations for today</a:t>
            </a:r>
          </a:p>
        </p:txBody>
      </p:sp>
      <p:graphicFrame>
        <p:nvGraphicFramePr>
          <p:cNvPr id="4" name="Table 3"/>
          <p:cNvGraphicFramePr>
            <a:graphicFrameLocks noGrp="1"/>
          </p:cNvGraphicFramePr>
          <p:nvPr>
            <p:extLst>
              <p:ext uri="{D42A27DB-BD31-4B8C-83A1-F6EECF244321}">
                <p14:modId xmlns:p14="http://schemas.microsoft.com/office/powerpoint/2010/main" val="3321487107"/>
              </p:ext>
            </p:extLst>
          </p:nvPr>
        </p:nvGraphicFramePr>
        <p:xfrm>
          <a:off x="228600" y="1246809"/>
          <a:ext cx="8305800" cy="4398659"/>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110339370"/>
                    </a:ext>
                  </a:extLst>
                </a:gridCol>
                <a:gridCol w="5257800">
                  <a:extLst>
                    <a:ext uri="{9D8B030D-6E8A-4147-A177-3AD203B41FA5}">
                      <a16:colId xmlns:a16="http://schemas.microsoft.com/office/drawing/2014/main" val="2868527621"/>
                    </a:ext>
                  </a:extLst>
                </a:gridCol>
              </a:tblGrid>
              <a:tr h="810591">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76851172"/>
                  </a:ext>
                </a:extLst>
              </a:tr>
              <a:tr h="1138714">
                <a:tc>
                  <a:txBody>
                    <a:bodyPr/>
                    <a:lstStyle/>
                    <a:p>
                      <a:pPr algn="ctr"/>
                      <a:r>
                        <a:rPr lang="en-US" sz="2400" b="1" dirty="0"/>
                        <a:t>BE </a:t>
                      </a:r>
                    </a:p>
                    <a:p>
                      <a:pPr algn="ctr"/>
                      <a:r>
                        <a:rPr lang="en-US" sz="2400" b="1" dirty="0"/>
                        <a:t>ENGAGED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6CF"/>
                    </a:solidFill>
                  </a:tcPr>
                </a:tc>
                <a:tc>
                  <a:txBody>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b="1" baseline="0" dirty="0"/>
                        <a:t>Share what has worked in your school</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b="1" baseline="0" dirty="0"/>
                        <a:t>Ask questions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b="1" baseline="0" dirty="0"/>
                        <a:t>Connect with others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6CF"/>
                    </a:solidFill>
                  </a:tcPr>
                </a:tc>
                <a:extLst>
                  <a:ext uri="{0D108BD9-81ED-4DB2-BD59-A6C34878D82A}">
                    <a16:rowId xmlns:a16="http://schemas.microsoft.com/office/drawing/2014/main" val="222461880"/>
                  </a:ext>
                </a:extLst>
              </a:tr>
              <a:tr h="1138714">
                <a:tc>
                  <a:txBody>
                    <a:bodyPr/>
                    <a:lstStyle/>
                    <a:p>
                      <a:pPr algn="ctr"/>
                      <a:r>
                        <a:rPr lang="en-US" sz="2400" b="1" dirty="0"/>
                        <a:t>BE </a:t>
                      </a:r>
                    </a:p>
                    <a:p>
                      <a:pPr algn="ctr"/>
                      <a:r>
                        <a:rPr lang="en-US" sz="2400" b="1" dirty="0"/>
                        <a:t>REFLECTIVE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indent="-342900" algn="l">
                        <a:buFont typeface="Wingdings" panose="05000000000000000000" pitchFamily="2" charset="2"/>
                        <a:buChar char="§"/>
                      </a:pPr>
                      <a:r>
                        <a:rPr lang="en-US" sz="2000" b="1" baseline="0" dirty="0"/>
                        <a:t>Consider each TFI item and score as accurately as possible</a:t>
                      </a:r>
                    </a:p>
                    <a:p>
                      <a:pPr marL="342900" indent="-342900" algn="l">
                        <a:buFont typeface="Wingdings" panose="05000000000000000000" pitchFamily="2" charset="2"/>
                        <a:buChar char="§"/>
                      </a:pPr>
                      <a:r>
                        <a:rPr lang="en-US" sz="2000" b="1" baseline="0" dirty="0"/>
                        <a:t>Have a growth mindset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0860679"/>
                  </a:ext>
                </a:extLst>
              </a:tr>
              <a:tr h="1138714">
                <a:tc>
                  <a:txBody>
                    <a:bodyPr/>
                    <a:lstStyle/>
                    <a:p>
                      <a:pPr algn="ctr"/>
                      <a:r>
                        <a:rPr lang="en-US" sz="2400" b="1" dirty="0"/>
                        <a:t>BE </a:t>
                      </a:r>
                    </a:p>
                    <a:p>
                      <a:pPr algn="ctr"/>
                      <a:r>
                        <a:rPr lang="en-US" sz="2400" b="1" dirty="0"/>
                        <a:t>STRATEGIC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6CF"/>
                    </a:solidFill>
                  </a:tcPr>
                </a:tc>
                <a:tc>
                  <a:txBody>
                    <a:bodyPr/>
                    <a:lstStyle/>
                    <a:p>
                      <a:pPr marL="342900" indent="-342900" algn="l">
                        <a:buFont typeface="Wingdings" panose="05000000000000000000" pitchFamily="2" charset="2"/>
                        <a:buChar char="§"/>
                      </a:pPr>
                      <a:r>
                        <a:rPr lang="en-US" sz="2000" b="1" baseline="0" dirty="0"/>
                        <a:t>Focus on items you can address quickly</a:t>
                      </a:r>
                    </a:p>
                    <a:p>
                      <a:pPr marL="342900" indent="-342900" algn="l">
                        <a:buFont typeface="Wingdings" panose="05000000000000000000" pitchFamily="2" charset="2"/>
                        <a:buChar char="§"/>
                      </a:pPr>
                      <a:r>
                        <a:rPr lang="en-US" sz="2000" b="1" baseline="0" dirty="0"/>
                        <a:t>Use parking lot for off topic issues or barriers</a:t>
                      </a:r>
                    </a:p>
                    <a:p>
                      <a:pPr marL="342900" indent="-342900" algn="l">
                        <a:buFont typeface="Wingdings" panose="05000000000000000000" pitchFamily="2" charset="2"/>
                        <a:buChar char="§"/>
                      </a:pPr>
                      <a:r>
                        <a:rPr lang="en-US" sz="2000" b="1" baseline="0" dirty="0"/>
                        <a:t>Leave with a plan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6CF"/>
                    </a:solidFill>
                  </a:tcPr>
                </a:tc>
                <a:extLst>
                  <a:ext uri="{0D108BD9-81ED-4DB2-BD59-A6C34878D82A}">
                    <a16:rowId xmlns:a16="http://schemas.microsoft.com/office/drawing/2014/main" val="2216782903"/>
                  </a:ext>
                </a:extLst>
              </a:tr>
            </a:tbl>
          </a:graphicData>
        </a:graphic>
      </p:graphicFrame>
    </p:spTree>
    <p:extLst>
      <p:ext uri="{BB962C8B-B14F-4D97-AF65-F5344CB8AC3E}">
        <p14:creationId xmlns:p14="http://schemas.microsoft.com/office/powerpoint/2010/main" val="3700402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838200"/>
            <a:ext cx="6347713" cy="1320800"/>
          </a:xfrm>
        </p:spPr>
        <p:txBody>
          <a:bodyPr/>
          <a:lstStyle/>
          <a:p>
            <a:r>
              <a:rPr lang="en-US" b="1" dirty="0"/>
              <a:t>TFI (Tier II)</a:t>
            </a:r>
            <a:r>
              <a:rPr lang="en-US" dirty="0">
                <a:solidFill>
                  <a:schemeClr val="bg2">
                    <a:lumMod val="50000"/>
                  </a:schemeClr>
                </a:solidFill>
              </a:rPr>
              <a:t> </a:t>
            </a:r>
            <a:br>
              <a:rPr lang="en-US" dirty="0">
                <a:solidFill>
                  <a:schemeClr val="bg2">
                    <a:lumMod val="50000"/>
                  </a:schemeClr>
                </a:solidFill>
              </a:rPr>
            </a:br>
            <a:r>
              <a:rPr lang="en-US" dirty="0">
                <a:solidFill>
                  <a:schemeClr val="bg2">
                    <a:lumMod val="50000"/>
                  </a:schemeClr>
                </a:solidFill>
              </a:rPr>
              <a:t>Section 2: Interventions</a:t>
            </a:r>
          </a:p>
        </p:txBody>
      </p:sp>
      <p:sp>
        <p:nvSpPr>
          <p:cNvPr id="3" name="TextBox 2"/>
          <p:cNvSpPr txBox="1"/>
          <p:nvPr/>
        </p:nvSpPr>
        <p:spPr>
          <a:xfrm>
            <a:off x="1828800" y="1828800"/>
            <a:ext cx="7010400" cy="4031873"/>
          </a:xfrm>
          <a:prstGeom prst="rect">
            <a:avLst/>
          </a:prstGeom>
          <a:noFill/>
        </p:spPr>
        <p:txBody>
          <a:bodyPr wrap="square" rtlCol="0">
            <a:spAutoFit/>
          </a:bodyPr>
          <a:lstStyle/>
          <a:p>
            <a:pPr marL="0" lvl="0" indent="0">
              <a:buClr>
                <a:srgbClr val="3333CC"/>
              </a:buClr>
              <a:buFont typeface="Wingdings" panose="05000000000000000000" pitchFamily="2" charset="2"/>
              <a:buNone/>
              <a:defRPr/>
            </a:pPr>
            <a:endParaRPr lang="en-US" sz="2800" dirty="0">
              <a:solidFill>
                <a:srgbClr val="003399"/>
              </a:solidFill>
              <a:latin typeface="+mn-lt"/>
              <a:ea typeface="Verdana" panose="020B0604030504040204" pitchFamily="34" charset="0"/>
              <a:cs typeface="Verdana" panose="020B0604030504040204" pitchFamily="34" charset="0"/>
            </a:endParaRPr>
          </a:p>
          <a:p>
            <a:pPr marL="342900" lvl="0" indent="-342900">
              <a:lnSpc>
                <a:spcPct val="150000"/>
              </a:lnSpc>
              <a:buClr>
                <a:srgbClr val="3333CC"/>
              </a:buClr>
              <a:buFont typeface="Wingdings" panose="05000000000000000000" pitchFamily="2" charset="2"/>
              <a:buChar char="ü"/>
              <a:defRPr/>
            </a:pPr>
            <a:r>
              <a:rPr lang="en-US" sz="2800" b="1" dirty="0">
                <a:solidFill>
                  <a:srgbClr val="003399"/>
                </a:solidFill>
                <a:latin typeface="+mn-lt"/>
                <a:ea typeface="Verdana" panose="020B0604030504040204" pitchFamily="34" charset="0"/>
                <a:cs typeface="Verdana" panose="020B0604030504040204" pitchFamily="34" charset="0"/>
              </a:rPr>
              <a:t>2.5 Options for Tier II Interventions</a:t>
            </a:r>
          </a:p>
          <a:p>
            <a:pPr marL="342900" lvl="0" indent="-342900">
              <a:lnSpc>
                <a:spcPct val="150000"/>
              </a:lnSpc>
              <a:buClr>
                <a:srgbClr val="3333CC"/>
              </a:buClr>
              <a:buFont typeface="Wingdings" panose="05000000000000000000" pitchFamily="2" charset="2"/>
              <a:buChar char="ü"/>
              <a:defRPr/>
            </a:pPr>
            <a:r>
              <a:rPr lang="en-US" sz="2800" b="1" dirty="0">
                <a:solidFill>
                  <a:srgbClr val="003399"/>
                </a:solidFill>
                <a:latin typeface="+mn-lt"/>
                <a:ea typeface="Verdana" panose="020B0604030504040204" pitchFamily="34" charset="0"/>
                <a:cs typeface="Verdana" panose="020B0604030504040204" pitchFamily="34" charset="0"/>
              </a:rPr>
              <a:t>2.6 Tier II Critical Features</a:t>
            </a:r>
          </a:p>
          <a:p>
            <a:pPr marL="342900" lvl="0" indent="-342900">
              <a:lnSpc>
                <a:spcPct val="150000"/>
              </a:lnSpc>
              <a:buClr>
                <a:srgbClr val="3333CC"/>
              </a:buClr>
              <a:buFont typeface="Wingdings" panose="05000000000000000000" pitchFamily="2" charset="2"/>
              <a:buChar char="ü"/>
              <a:defRPr/>
            </a:pPr>
            <a:r>
              <a:rPr lang="en-US" sz="2800" b="1" dirty="0">
                <a:solidFill>
                  <a:srgbClr val="003399"/>
                </a:solidFill>
                <a:latin typeface="+mn-lt"/>
                <a:ea typeface="Verdana" panose="020B0604030504040204" pitchFamily="34" charset="0"/>
                <a:cs typeface="Verdana" panose="020B0604030504040204" pitchFamily="34" charset="0"/>
              </a:rPr>
              <a:t>2.7 Practice Matched to Student Need</a:t>
            </a:r>
          </a:p>
          <a:p>
            <a:pPr marL="342900" lvl="0" indent="-342900">
              <a:lnSpc>
                <a:spcPct val="150000"/>
              </a:lnSpc>
              <a:buClr>
                <a:srgbClr val="3333CC"/>
              </a:buClr>
              <a:buFont typeface="Wingdings" panose="05000000000000000000" pitchFamily="2" charset="2"/>
              <a:buChar char="ü"/>
              <a:defRPr/>
            </a:pPr>
            <a:r>
              <a:rPr lang="en-US" sz="2800" b="1" dirty="0">
                <a:solidFill>
                  <a:srgbClr val="003399"/>
                </a:solidFill>
                <a:latin typeface="+mn-lt"/>
                <a:ea typeface="Verdana" panose="020B0604030504040204" pitchFamily="34" charset="0"/>
                <a:cs typeface="Verdana" panose="020B0604030504040204" pitchFamily="34" charset="0"/>
              </a:rPr>
              <a:t>2.8 Access to Tier 1 Supports</a:t>
            </a:r>
          </a:p>
          <a:p>
            <a:pPr marL="342900" lvl="0" indent="-342900">
              <a:lnSpc>
                <a:spcPct val="150000"/>
              </a:lnSpc>
              <a:buClr>
                <a:srgbClr val="3333CC"/>
              </a:buClr>
              <a:buFont typeface="Wingdings" panose="05000000000000000000" pitchFamily="2" charset="2"/>
              <a:buChar char="ü"/>
              <a:defRPr/>
            </a:pPr>
            <a:r>
              <a:rPr lang="en-US" sz="2800" b="1" dirty="0">
                <a:solidFill>
                  <a:srgbClr val="003399"/>
                </a:solidFill>
                <a:latin typeface="+mn-lt"/>
                <a:ea typeface="Verdana" panose="020B0604030504040204" pitchFamily="34" charset="0"/>
                <a:cs typeface="Verdana" panose="020B0604030504040204" pitchFamily="34" charset="0"/>
              </a:rPr>
              <a:t>2.9 Professional Development</a:t>
            </a:r>
          </a:p>
          <a:p>
            <a:endParaRPr lang="en-US" dirty="0"/>
          </a:p>
        </p:txBody>
      </p:sp>
      <p:pic>
        <p:nvPicPr>
          <p:cNvPr id="4" name="Picture 3"/>
          <p:cNvPicPr>
            <a:picLocks noChangeAspect="1"/>
          </p:cNvPicPr>
          <p:nvPr/>
        </p:nvPicPr>
        <p:blipFill>
          <a:blip r:embed="rId3"/>
          <a:stretch>
            <a:fillRect/>
          </a:stretch>
        </p:blipFill>
        <p:spPr>
          <a:xfrm>
            <a:off x="228600" y="304800"/>
            <a:ext cx="1600200" cy="2048974"/>
          </a:xfrm>
          <a:prstGeom prst="rect">
            <a:avLst/>
          </a:prstGeom>
        </p:spPr>
      </p:pic>
    </p:spTree>
    <p:extLst>
      <p:ext uri="{BB962C8B-B14F-4D97-AF65-F5344CB8AC3E}">
        <p14:creationId xmlns:p14="http://schemas.microsoft.com/office/powerpoint/2010/main" val="21415925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404" y="932935"/>
            <a:ext cx="8185193" cy="707231"/>
          </a:xfrm>
        </p:spPr>
        <p:txBody>
          <a:bodyPr>
            <a:normAutofit/>
          </a:bodyPr>
          <a:lstStyle/>
          <a:p>
            <a:r>
              <a:rPr lang="en-US" sz="2700" dirty="0"/>
              <a:t>2.5 Options for Tier II Interventions Considerations</a:t>
            </a:r>
          </a:p>
        </p:txBody>
      </p:sp>
      <p:sp>
        <p:nvSpPr>
          <p:cNvPr id="3" name="Content Placeholder 2"/>
          <p:cNvSpPr>
            <a:spLocks noGrp="1"/>
          </p:cNvSpPr>
          <p:nvPr>
            <p:ph idx="1"/>
          </p:nvPr>
        </p:nvSpPr>
        <p:spPr>
          <a:xfrm>
            <a:off x="681916" y="2031958"/>
            <a:ext cx="7886700" cy="3865589"/>
          </a:xfrm>
        </p:spPr>
        <p:txBody>
          <a:bodyPr>
            <a:normAutofit lnSpcReduction="10000"/>
          </a:bodyPr>
          <a:lstStyle/>
          <a:p>
            <a:r>
              <a:rPr lang="en-US" dirty="0"/>
              <a:t>Standard modifications of existing interventions meet criteria for multiple interventions.</a:t>
            </a:r>
          </a:p>
          <a:p>
            <a:pPr lvl="1">
              <a:buFont typeface="Wingdings" panose="05000000000000000000" pitchFamily="2" charset="2"/>
              <a:buChar char="§"/>
            </a:pPr>
            <a:r>
              <a:rPr lang="en-US" dirty="0"/>
              <a:t>CICO for peer attention</a:t>
            </a:r>
          </a:p>
          <a:p>
            <a:pPr lvl="1">
              <a:spcAft>
                <a:spcPts val="900"/>
              </a:spcAft>
              <a:buFont typeface="Wingdings" panose="05000000000000000000" pitchFamily="2" charset="2"/>
              <a:buChar char="§"/>
            </a:pPr>
            <a:r>
              <a:rPr lang="en-US" dirty="0"/>
              <a:t>CICO for academic task avoidance</a:t>
            </a:r>
          </a:p>
          <a:p>
            <a:pPr>
              <a:spcAft>
                <a:spcPts val="900"/>
              </a:spcAft>
            </a:pPr>
            <a:r>
              <a:rPr lang="en-US" dirty="0"/>
              <a:t>Multiple approaches for Tier II support exist.</a:t>
            </a:r>
          </a:p>
          <a:p>
            <a:pPr>
              <a:spcAft>
                <a:spcPts val="900"/>
              </a:spcAft>
            </a:pPr>
            <a:r>
              <a:rPr lang="en-US" dirty="0"/>
              <a:t>Focus on Tier II supports that improve student success (e.g., do more than simply remove or control the student).</a:t>
            </a:r>
          </a:p>
          <a:p>
            <a:r>
              <a:rPr lang="en-US" dirty="0"/>
              <a:t>Combinations of support strategies may be very appropriate and efficient.</a:t>
            </a:r>
          </a:p>
          <a:p>
            <a:r>
              <a:rPr lang="en-US" dirty="0"/>
              <a:t>It is okay to start small and then build options</a:t>
            </a:r>
          </a:p>
        </p:txBody>
      </p:sp>
    </p:spTree>
    <p:extLst>
      <p:ext uri="{BB962C8B-B14F-4D97-AF65-F5344CB8AC3E}">
        <p14:creationId xmlns:p14="http://schemas.microsoft.com/office/powerpoint/2010/main" val="33010059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0" y="1295400"/>
            <a:ext cx="6400800" cy="2873329"/>
          </a:xfrm>
        </p:spPr>
        <p:txBody>
          <a:bodyPr>
            <a:noAutofit/>
          </a:bodyPr>
          <a:lstStyle/>
          <a:p>
            <a:pPr marL="0" lvl="1" indent="0">
              <a:buNone/>
            </a:pPr>
            <a:r>
              <a:rPr lang="en-US" sz="2400" dirty="0"/>
              <a:t>For students:</a:t>
            </a:r>
          </a:p>
          <a:p>
            <a:pPr marL="742950" lvl="2" indent="-342900">
              <a:buSzPct val="83000"/>
              <a:buFont typeface="Wingdings" charset="2"/>
              <a:buChar char="ü"/>
            </a:pPr>
            <a:r>
              <a:rPr lang="en-US" sz="2400" dirty="0"/>
              <a:t>whose behavior is a function of seeking adult attention</a:t>
            </a:r>
          </a:p>
          <a:p>
            <a:pPr marL="742950" lvl="2" indent="-342900">
              <a:buSzPct val="83000"/>
              <a:buFont typeface="Wingdings" charset="2"/>
              <a:buChar char="ü"/>
            </a:pPr>
            <a:r>
              <a:rPr lang="en-US" sz="2400" dirty="0"/>
              <a:t>who “can do” appropriate behavior but typically “don’t do”</a:t>
            </a:r>
          </a:p>
          <a:p>
            <a:pPr marL="571500" lvl="2" indent="-171450">
              <a:buFont typeface="Arial" charset="0"/>
              <a:buChar char="•"/>
            </a:pPr>
            <a:endParaRPr lang="en-US" sz="800" dirty="0"/>
          </a:p>
          <a:p>
            <a:pPr marL="0" lvl="1" indent="0">
              <a:buNone/>
            </a:pPr>
            <a:r>
              <a:rPr lang="en-US" sz="2400" dirty="0"/>
              <a:t>Goal: To provide greater reinforcement for desired behaviors than is currently provided for undesired behavior</a:t>
            </a:r>
          </a:p>
        </p:txBody>
      </p:sp>
      <p:sp>
        <p:nvSpPr>
          <p:cNvPr id="7" name="Title 1"/>
          <p:cNvSpPr txBox="1">
            <a:spLocks/>
          </p:cNvSpPr>
          <p:nvPr/>
        </p:nvSpPr>
        <p:spPr>
          <a:xfrm>
            <a:off x="457200" y="274638"/>
            <a:ext cx="7620000" cy="792162"/>
          </a:xfrm>
          <a:prstGeom prst="rect">
            <a:avLst/>
          </a:prstGeom>
          <a:solidFill>
            <a:srgbClr val="FDF125"/>
          </a:solidFill>
          <a:ln>
            <a:solidFill>
              <a:srgbClr val="3333CC"/>
            </a:solidFill>
          </a:ln>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fontAlgn="auto">
              <a:spcAft>
                <a:spcPts val="0"/>
              </a:spcAft>
            </a:pPr>
            <a:r>
              <a:rPr lang="en-US" sz="3200" b="1" dirty="0">
                <a:solidFill>
                  <a:schemeClr val="bg2">
                    <a:lumMod val="50000"/>
                  </a:schemeClr>
                </a:solidFill>
                <a:latin typeface="Trebuchet MS" panose="020B0603020202020204" pitchFamily="34" charset="0"/>
              </a:rPr>
              <a:t>Relationship-Building </a:t>
            </a:r>
            <a:r>
              <a:rPr lang="en-US" sz="2400" b="1" dirty="0">
                <a:solidFill>
                  <a:schemeClr val="bg2">
                    <a:lumMod val="50000"/>
                  </a:schemeClr>
                </a:solidFill>
                <a:latin typeface="Trebuchet MS" panose="020B0603020202020204" pitchFamily="34" charset="0"/>
              </a:rPr>
              <a:t>Interventions</a:t>
            </a:r>
            <a:endParaRPr lang="en-US" sz="2400" b="1" i="1" dirty="0">
              <a:solidFill>
                <a:schemeClr val="bg2">
                  <a:lumMod val="50000"/>
                </a:schemeClr>
              </a:solidFill>
              <a:latin typeface="Trebuchet MS" panose="020B0603020202020204" pitchFamily="34" charset="0"/>
            </a:endParaRPr>
          </a:p>
        </p:txBody>
      </p:sp>
      <p:sp>
        <p:nvSpPr>
          <p:cNvPr id="3" name="TextBox 2"/>
          <p:cNvSpPr txBox="1"/>
          <p:nvPr/>
        </p:nvSpPr>
        <p:spPr>
          <a:xfrm>
            <a:off x="7365984" y="68943"/>
            <a:ext cx="1422431" cy="1477328"/>
          </a:xfrm>
          <a:prstGeom prst="rect">
            <a:avLst/>
          </a:prstGeom>
          <a:solidFill>
            <a:schemeClr val="accent3">
              <a:lumMod val="20000"/>
              <a:lumOff val="80000"/>
            </a:schemeClr>
          </a:solidFill>
          <a:ln w="38100">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dirty="0">
                <a:solidFill>
                  <a:prstClr val="black"/>
                </a:solidFill>
              </a:rPr>
              <a:t>How is academic success being addressed?</a:t>
            </a:r>
          </a:p>
        </p:txBody>
      </p:sp>
      <p:sp>
        <p:nvSpPr>
          <p:cNvPr id="2" name="TextBox 1"/>
          <p:cNvSpPr txBox="1"/>
          <p:nvPr/>
        </p:nvSpPr>
        <p:spPr>
          <a:xfrm>
            <a:off x="1600200" y="5257800"/>
            <a:ext cx="6781800" cy="1384995"/>
          </a:xfrm>
          <a:prstGeom prst="rect">
            <a:avLst/>
          </a:prstGeom>
          <a:solidFill>
            <a:schemeClr val="bg2"/>
          </a:solidFill>
          <a:ln w="28575">
            <a:solidFill>
              <a:srgbClr val="4A66AC"/>
            </a:solidFill>
          </a:ln>
        </p:spPr>
        <p:txBody>
          <a:bodyPr wrap="square" rtlCol="0">
            <a:spAutoFit/>
          </a:bodyPr>
          <a:lstStyle/>
          <a:p>
            <a:pPr marL="0" lvl="1" algn="ctr"/>
            <a:r>
              <a:rPr lang="en-US" sz="2800" i="1" dirty="0">
                <a:solidFill>
                  <a:schemeClr val="tx1">
                    <a:lumMod val="75000"/>
                    <a:lumOff val="25000"/>
                  </a:schemeClr>
                </a:solidFill>
              </a:rPr>
              <a:t>If the student does not experience the interactions as positive and supportive, the intervention will not work!</a:t>
            </a:r>
          </a:p>
        </p:txBody>
      </p:sp>
    </p:spTree>
    <p:extLst>
      <p:ext uri="{BB962C8B-B14F-4D97-AF65-F5344CB8AC3E}">
        <p14:creationId xmlns:p14="http://schemas.microsoft.com/office/powerpoint/2010/main" val="33978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animBg="1"/>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33400" y="1447800"/>
            <a:ext cx="7391400" cy="4800600"/>
          </a:xfrm>
        </p:spPr>
        <p:txBody>
          <a:bodyPr>
            <a:normAutofit fontScale="85000" lnSpcReduction="20000"/>
          </a:bodyPr>
          <a:lstStyle/>
          <a:p>
            <a:pPr marL="0" lvl="1" indent="0" algn="ctr">
              <a:buNone/>
            </a:pPr>
            <a:r>
              <a:rPr lang="en-US" sz="3400" b="1" dirty="0">
                <a:solidFill>
                  <a:srgbClr val="000000"/>
                </a:solidFill>
              </a:rPr>
              <a:t>Skill Building Interventions</a:t>
            </a:r>
            <a:endParaRPr lang="en-US" sz="3400" b="1" i="1" dirty="0">
              <a:solidFill>
                <a:srgbClr val="000000"/>
              </a:solidFill>
            </a:endParaRPr>
          </a:p>
          <a:p>
            <a:pPr marL="0" lvl="1" indent="0">
              <a:buNone/>
            </a:pPr>
            <a:endParaRPr lang="en-US" sz="3400" dirty="0"/>
          </a:p>
          <a:p>
            <a:pPr marL="0" lvl="1" indent="0">
              <a:buNone/>
            </a:pPr>
            <a:r>
              <a:rPr lang="en-US" sz="3400" dirty="0"/>
              <a:t>For students: </a:t>
            </a:r>
          </a:p>
          <a:p>
            <a:pPr marL="857250" lvl="2" indent="-457200">
              <a:buFont typeface="Wingdings" charset="2"/>
              <a:buChar char="ü"/>
            </a:pPr>
            <a:r>
              <a:rPr lang="en-US" sz="3400" dirty="0"/>
              <a:t>whose behavior is a function of not having appropriate behaviors in their repertoire </a:t>
            </a:r>
          </a:p>
          <a:p>
            <a:pPr marL="857250" lvl="2" indent="-457200">
              <a:buFont typeface="Wingdings" charset="2"/>
              <a:buChar char="ü"/>
            </a:pPr>
            <a:r>
              <a:rPr lang="en-US" sz="3400" dirty="0"/>
              <a:t>need to be taught appropriate replacement behaviors</a:t>
            </a:r>
          </a:p>
          <a:p>
            <a:pPr marL="0" lvl="1" indent="0">
              <a:buNone/>
            </a:pPr>
            <a:endParaRPr lang="en-US" sz="3400" dirty="0"/>
          </a:p>
          <a:p>
            <a:pPr marL="0" lvl="1" indent="0">
              <a:buNone/>
            </a:pPr>
            <a:r>
              <a:rPr lang="en-US" sz="3400" dirty="0"/>
              <a:t>Goal: To provide more opportunities for the student to learn and practice behavior.</a:t>
            </a:r>
          </a:p>
          <a:p>
            <a:pPr marL="400050" lvl="2" indent="0">
              <a:buNone/>
            </a:pPr>
            <a:endParaRPr lang="en-US" sz="3000" dirty="0"/>
          </a:p>
          <a:p>
            <a:pPr lvl="1" algn="ctr"/>
            <a:endParaRPr lang="en-US" dirty="0"/>
          </a:p>
        </p:txBody>
      </p:sp>
      <p:sp>
        <p:nvSpPr>
          <p:cNvPr id="7" name="Title 1"/>
          <p:cNvSpPr txBox="1">
            <a:spLocks/>
          </p:cNvSpPr>
          <p:nvPr/>
        </p:nvSpPr>
        <p:spPr>
          <a:xfrm>
            <a:off x="152400" y="152400"/>
            <a:ext cx="8153400" cy="857250"/>
          </a:xfrm>
          <a:prstGeom prst="rect">
            <a:avLst/>
          </a:prstGeom>
          <a:solidFill>
            <a:srgbClr val="FDF125"/>
          </a:solidFill>
          <a:ln>
            <a:solidFill>
              <a:srgbClr val="3333CC"/>
            </a:solidFill>
          </a:ln>
        </p:spPr>
        <p:txBody>
          <a:bodyPr vert="horz" lIns="68580" tIns="34290" rIns="68580" bIns="3429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fontAlgn="auto">
              <a:spcAft>
                <a:spcPts val="0"/>
              </a:spcAft>
            </a:pPr>
            <a:r>
              <a:rPr lang="en-US" sz="3200" b="1" dirty="0">
                <a:solidFill>
                  <a:schemeClr val="bg2">
                    <a:lumMod val="50000"/>
                  </a:schemeClr>
                </a:solidFill>
                <a:latin typeface="Trebuchet MS" panose="020B0603020202020204" pitchFamily="34" charset="0"/>
              </a:rPr>
              <a:t>Skill-Building </a:t>
            </a:r>
            <a:r>
              <a:rPr lang="en-US" sz="2400" b="1" dirty="0">
                <a:solidFill>
                  <a:schemeClr val="bg2">
                    <a:lumMod val="50000"/>
                  </a:schemeClr>
                </a:solidFill>
                <a:latin typeface="Trebuchet MS" panose="020B0603020202020204" pitchFamily="34" charset="0"/>
              </a:rPr>
              <a:t>Interventions</a:t>
            </a:r>
            <a:endParaRPr lang="en-US" sz="2400" b="1" i="1" dirty="0">
              <a:solidFill>
                <a:schemeClr val="bg2">
                  <a:lumMod val="50000"/>
                </a:schemeClr>
              </a:solidFill>
              <a:latin typeface="Trebuchet MS" panose="020B0603020202020204" pitchFamily="34" charset="0"/>
            </a:endParaRPr>
          </a:p>
        </p:txBody>
      </p:sp>
      <p:sp>
        <p:nvSpPr>
          <p:cNvPr id="5" name="TextBox 4"/>
          <p:cNvSpPr txBox="1"/>
          <p:nvPr/>
        </p:nvSpPr>
        <p:spPr>
          <a:xfrm>
            <a:off x="7365984" y="68943"/>
            <a:ext cx="1422431" cy="1477328"/>
          </a:xfrm>
          <a:prstGeom prst="rect">
            <a:avLst/>
          </a:prstGeom>
          <a:solidFill>
            <a:schemeClr val="accent3">
              <a:lumMod val="20000"/>
              <a:lumOff val="80000"/>
            </a:schemeClr>
          </a:solidFill>
          <a:ln w="38100">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dirty="0">
                <a:solidFill>
                  <a:prstClr val="black"/>
                </a:solidFill>
              </a:rPr>
              <a:t>How is academic success being addressed?</a:t>
            </a:r>
          </a:p>
        </p:txBody>
      </p:sp>
    </p:spTree>
    <p:extLst>
      <p:ext uri="{BB962C8B-B14F-4D97-AF65-F5344CB8AC3E}">
        <p14:creationId xmlns:p14="http://schemas.microsoft.com/office/powerpoint/2010/main" val="149069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04800"/>
            <a:ext cx="6553200" cy="3429000"/>
          </a:xfrm>
        </p:spPr>
        <p:txBody>
          <a:bodyPr>
            <a:noAutofit/>
          </a:bodyPr>
          <a:lstStyle/>
          <a:p>
            <a:pPr algn="ctr"/>
            <a:r>
              <a:rPr lang="en-US" sz="3600" dirty="0">
                <a:solidFill>
                  <a:schemeClr val="tx1"/>
                </a:solidFill>
              </a:rPr>
              <a:t>Ideally, the skills being taught in intervention groups should be a re-boost of the skills already learned at </a:t>
            </a:r>
            <a:r>
              <a:rPr lang="en-US" sz="3600" b="1" dirty="0">
                <a:solidFill>
                  <a:srgbClr val="00B050"/>
                </a:solidFill>
              </a:rPr>
              <a:t>Tier 1</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9850" y="3829400"/>
            <a:ext cx="2467949" cy="2903469"/>
          </a:xfrm>
          <a:prstGeom prst="rect">
            <a:avLst/>
          </a:prstGeom>
        </p:spPr>
      </p:pic>
    </p:spTree>
    <p:extLst>
      <p:ext uri="{BB962C8B-B14F-4D97-AF65-F5344CB8AC3E}">
        <p14:creationId xmlns:p14="http://schemas.microsoft.com/office/powerpoint/2010/main" val="632602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52400" y="304800"/>
            <a:ext cx="8763000" cy="1200329"/>
          </a:xfrm>
          <a:prstGeom prst="rect">
            <a:avLst/>
          </a:prstGeom>
        </p:spPr>
        <p:txBody>
          <a:bodyPr wrap="square">
            <a:spAutoFit/>
          </a:bodyPr>
          <a:lstStyle/>
          <a:p>
            <a:pPr algn="ctr"/>
            <a:r>
              <a:rPr lang="en-US" sz="3600" b="1" dirty="0">
                <a:solidFill>
                  <a:schemeClr val="bg2">
                    <a:lumMod val="50000"/>
                  </a:schemeClr>
                </a:solidFill>
                <a:latin typeface="+mn-lt"/>
                <a:ea typeface="+mj-ea"/>
                <a:cs typeface="Tw Cen MT"/>
              </a:rPr>
              <a:t>2.9 Professional Development</a:t>
            </a:r>
          </a:p>
          <a:p>
            <a:pPr algn="ctr"/>
            <a:r>
              <a:rPr lang="en-US" sz="3600" b="1" dirty="0">
                <a:solidFill>
                  <a:schemeClr val="bg2">
                    <a:lumMod val="50000"/>
                  </a:schemeClr>
                </a:solidFill>
                <a:latin typeface="+mn-lt"/>
                <a:ea typeface="+mj-ea"/>
                <a:cs typeface="Tw Cen MT"/>
              </a:rPr>
              <a:t>TEACHERS ARE CRITICAL FOR SUCCESS!</a:t>
            </a:r>
          </a:p>
        </p:txBody>
      </p:sp>
      <p:sp>
        <p:nvSpPr>
          <p:cNvPr id="2" name="Rectangle 1"/>
          <p:cNvSpPr/>
          <p:nvPr/>
        </p:nvSpPr>
        <p:spPr>
          <a:xfrm>
            <a:off x="685800" y="1905000"/>
            <a:ext cx="6477000" cy="3416320"/>
          </a:xfrm>
          <a:prstGeom prst="rect">
            <a:avLst/>
          </a:prstGeom>
        </p:spPr>
        <p:txBody>
          <a:bodyPr wrap="square">
            <a:spAutoFit/>
          </a:bodyPr>
          <a:lstStyle/>
          <a:p>
            <a:pPr eaLnBrk="0" hangingPunct="0">
              <a:lnSpc>
                <a:spcPct val="150000"/>
              </a:lnSpc>
              <a:spcBef>
                <a:spcPts val="0"/>
              </a:spcBef>
              <a:defRPr/>
            </a:pPr>
            <a:r>
              <a:rPr lang="en-US" sz="2400">
                <a:solidFill>
                  <a:schemeClr val="tx2"/>
                </a:solidFill>
                <a:latin typeface="+mn-lt"/>
                <a:cs typeface="Tw Cen MT"/>
              </a:rPr>
              <a:t>“A </a:t>
            </a:r>
            <a:r>
              <a:rPr lang="en-US" sz="2400" dirty="0">
                <a:solidFill>
                  <a:schemeClr val="tx2"/>
                </a:solidFill>
                <a:latin typeface="+mn-lt"/>
                <a:cs typeface="Tw Cen MT"/>
              </a:rPr>
              <a:t>common misperception is that these strategies will “fix” the student and the classroom teacher does not need to be an active participant since “specialists” or outside staff are often involved in the intervention</a:t>
            </a:r>
            <a:r>
              <a:rPr lang="is-IS" sz="2400" dirty="0">
                <a:solidFill>
                  <a:schemeClr val="tx2"/>
                </a:solidFill>
                <a:latin typeface="+mn-lt"/>
                <a:cs typeface="Tw Cen MT"/>
              </a:rPr>
              <a:t>…</a:t>
            </a:r>
            <a:endParaRPr lang="en-US" sz="2400" dirty="0">
              <a:solidFill>
                <a:schemeClr val="tx2"/>
              </a:solidFill>
              <a:latin typeface="+mn-lt"/>
              <a:cs typeface="Tw Cen MT"/>
            </a:endParaRPr>
          </a:p>
        </p:txBody>
      </p:sp>
      <p:pic>
        <p:nvPicPr>
          <p:cNvPr id="5" name="Picture 4"/>
          <p:cNvPicPr>
            <a:picLocks noChangeAspect="1"/>
          </p:cNvPicPr>
          <p:nvPr/>
        </p:nvPicPr>
        <p:blipFill>
          <a:blip r:embed="rId3"/>
          <a:stretch>
            <a:fillRect/>
          </a:stretch>
        </p:blipFill>
        <p:spPr>
          <a:xfrm>
            <a:off x="6113251" y="4767183"/>
            <a:ext cx="2802149" cy="1908016"/>
          </a:xfrm>
          <a:prstGeom prst="rect">
            <a:avLst/>
          </a:prstGeom>
        </p:spPr>
      </p:pic>
    </p:spTree>
    <p:extLst>
      <p:ext uri="{BB962C8B-B14F-4D97-AF65-F5344CB8AC3E}">
        <p14:creationId xmlns:p14="http://schemas.microsoft.com/office/powerpoint/2010/main" val="22349416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762000" y="2133600"/>
            <a:ext cx="4572000" cy="2862322"/>
          </a:xfrm>
          <a:prstGeom prst="rect">
            <a:avLst/>
          </a:prstGeom>
        </p:spPr>
        <p:txBody>
          <a:bodyPr>
            <a:spAutoFit/>
          </a:bodyPr>
          <a:lstStyle/>
          <a:p>
            <a:pPr eaLnBrk="0" hangingPunct="0">
              <a:lnSpc>
                <a:spcPct val="150000"/>
              </a:lnSpc>
              <a:spcBef>
                <a:spcPts val="0"/>
              </a:spcBef>
              <a:defRPr/>
            </a:pPr>
            <a:r>
              <a:rPr lang="is-IS" sz="2400" dirty="0">
                <a:solidFill>
                  <a:schemeClr val="tx2"/>
                </a:solidFill>
                <a:latin typeface="+mn-lt"/>
                <a:cs typeface="Tw Cen MT"/>
              </a:rPr>
              <a:t>“…</a:t>
            </a:r>
            <a:r>
              <a:rPr lang="en-US" sz="2400" dirty="0">
                <a:solidFill>
                  <a:schemeClr val="tx2"/>
                </a:solidFill>
                <a:latin typeface="+mn-lt"/>
                <a:cs typeface="Tw Cen MT"/>
              </a:rPr>
              <a:t>it is important to stress that these interventions will require high level of involvement among ALL staff within the school building” (Lewis, 2009).</a:t>
            </a:r>
          </a:p>
        </p:txBody>
      </p:sp>
      <p:sp>
        <p:nvSpPr>
          <p:cNvPr id="5" name="Rectangle 4"/>
          <p:cNvSpPr/>
          <p:nvPr/>
        </p:nvSpPr>
        <p:spPr>
          <a:xfrm>
            <a:off x="152400" y="304800"/>
            <a:ext cx="8763000" cy="1200329"/>
          </a:xfrm>
          <a:prstGeom prst="rect">
            <a:avLst/>
          </a:prstGeom>
        </p:spPr>
        <p:txBody>
          <a:bodyPr wrap="square">
            <a:spAutoFit/>
          </a:bodyPr>
          <a:lstStyle/>
          <a:p>
            <a:pPr algn="ctr"/>
            <a:r>
              <a:rPr lang="en-US" sz="3600" b="1" dirty="0">
                <a:solidFill>
                  <a:schemeClr val="bg2">
                    <a:lumMod val="50000"/>
                  </a:schemeClr>
                </a:solidFill>
                <a:latin typeface="+mn-lt"/>
                <a:ea typeface="+mj-ea"/>
                <a:cs typeface="Tw Cen MT"/>
              </a:rPr>
              <a:t>2.9 Professional Development</a:t>
            </a:r>
          </a:p>
          <a:p>
            <a:pPr algn="ctr"/>
            <a:r>
              <a:rPr lang="en-US" sz="3600" b="1" dirty="0">
                <a:solidFill>
                  <a:schemeClr val="bg2">
                    <a:lumMod val="50000"/>
                  </a:schemeClr>
                </a:solidFill>
                <a:latin typeface="+mn-lt"/>
                <a:ea typeface="+mj-ea"/>
                <a:cs typeface="Tw Cen MT"/>
              </a:rPr>
              <a:t>TEACHERS ARE CRITICAL FOR SUCCESS!</a:t>
            </a:r>
          </a:p>
        </p:txBody>
      </p:sp>
      <p:pic>
        <p:nvPicPr>
          <p:cNvPr id="3" name="Picture 2"/>
          <p:cNvPicPr>
            <a:picLocks noChangeAspect="1"/>
          </p:cNvPicPr>
          <p:nvPr/>
        </p:nvPicPr>
        <p:blipFill>
          <a:blip r:embed="rId3"/>
          <a:stretch>
            <a:fillRect/>
          </a:stretch>
        </p:blipFill>
        <p:spPr>
          <a:xfrm>
            <a:off x="5638799" y="4126080"/>
            <a:ext cx="3238609" cy="2471570"/>
          </a:xfrm>
          <a:prstGeom prst="rect">
            <a:avLst/>
          </a:prstGeom>
        </p:spPr>
      </p:pic>
    </p:spTree>
    <p:extLst>
      <p:ext uri="{BB962C8B-B14F-4D97-AF65-F5344CB8AC3E}">
        <p14:creationId xmlns:p14="http://schemas.microsoft.com/office/powerpoint/2010/main" val="10411430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1AF7018-F9BF-FA47-A2AB-D4011CCA9405}"/>
              </a:ext>
            </a:extLst>
          </p:cNvPr>
          <p:cNvGraphicFramePr>
            <a:graphicFrameLocks noGrp="1"/>
          </p:cNvGraphicFramePr>
          <p:nvPr/>
        </p:nvGraphicFramePr>
        <p:xfrm>
          <a:off x="685800" y="685800"/>
          <a:ext cx="7924799" cy="5638801"/>
        </p:xfrm>
        <a:graphic>
          <a:graphicData uri="http://schemas.openxmlformats.org/drawingml/2006/table">
            <a:tbl>
              <a:tblPr bandRow="1"/>
              <a:tblGrid>
                <a:gridCol w="1287586">
                  <a:extLst>
                    <a:ext uri="{9D8B030D-6E8A-4147-A177-3AD203B41FA5}">
                      <a16:colId xmlns:a16="http://schemas.microsoft.com/office/drawing/2014/main" val="2253027641"/>
                    </a:ext>
                  </a:extLst>
                </a:gridCol>
                <a:gridCol w="1710987">
                  <a:extLst>
                    <a:ext uri="{9D8B030D-6E8A-4147-A177-3AD203B41FA5}">
                      <a16:colId xmlns:a16="http://schemas.microsoft.com/office/drawing/2014/main" val="442515467"/>
                    </a:ext>
                  </a:extLst>
                </a:gridCol>
                <a:gridCol w="1447758">
                  <a:extLst>
                    <a:ext uri="{9D8B030D-6E8A-4147-A177-3AD203B41FA5}">
                      <a16:colId xmlns:a16="http://schemas.microsoft.com/office/drawing/2014/main" val="3070254743"/>
                    </a:ext>
                  </a:extLst>
                </a:gridCol>
                <a:gridCol w="1945657">
                  <a:extLst>
                    <a:ext uri="{9D8B030D-6E8A-4147-A177-3AD203B41FA5}">
                      <a16:colId xmlns:a16="http://schemas.microsoft.com/office/drawing/2014/main" val="4227910349"/>
                    </a:ext>
                  </a:extLst>
                </a:gridCol>
                <a:gridCol w="1532811">
                  <a:extLst>
                    <a:ext uri="{9D8B030D-6E8A-4147-A177-3AD203B41FA5}">
                      <a16:colId xmlns:a16="http://schemas.microsoft.com/office/drawing/2014/main" val="2027739203"/>
                    </a:ext>
                  </a:extLst>
                </a:gridCol>
              </a:tblGrid>
              <a:tr h="270426">
                <a:tc gridSpan="5">
                  <a:txBody>
                    <a:bodyPr/>
                    <a:lstStyle/>
                    <a:p>
                      <a:pPr marL="0" marR="0" algn="ctr">
                        <a:spcBef>
                          <a:spcPts val="0"/>
                        </a:spcBef>
                        <a:spcAft>
                          <a:spcPts val="0"/>
                        </a:spcAft>
                      </a:pPr>
                      <a:r>
                        <a:rPr lang="en-US" sz="800" b="1">
                          <a:effectLst/>
                          <a:latin typeface="Cambria" panose="02040503050406030204" pitchFamily="18" charset="0"/>
                          <a:ea typeface="Cambria" panose="02040503050406030204" pitchFamily="18" charset="0"/>
                          <a:cs typeface="Cambria" panose="02040503050406030204" pitchFamily="18" charset="0"/>
                        </a:rPr>
                        <a:t>Tiered Fidelity Inventory – Tier II Action Plan</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39549513"/>
                  </a:ext>
                </a:extLst>
              </a:tr>
              <a:tr h="314678">
                <a:tc>
                  <a:txBody>
                    <a:bodyPr/>
                    <a:lstStyle/>
                    <a:p>
                      <a:pPr marL="0" marR="0" algn="ctr">
                        <a:spcBef>
                          <a:spcPts val="0"/>
                        </a:spcBef>
                        <a:spcAft>
                          <a:spcPts val="0"/>
                        </a:spcAft>
                      </a:pPr>
                      <a:r>
                        <a:rPr lang="en-US" sz="700" b="1">
                          <a:effectLst/>
                          <a:latin typeface="Cambria" panose="02040503050406030204" pitchFamily="18" charset="0"/>
                          <a:ea typeface="Cambria" panose="02040503050406030204" pitchFamily="18" charset="0"/>
                          <a:cs typeface="Cambria" panose="02040503050406030204" pitchFamily="18" charset="0"/>
                        </a:rPr>
                        <a:t>Tier II Subscale and Feature</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b="1">
                          <a:effectLst/>
                          <a:latin typeface="Cambria" panose="02040503050406030204" pitchFamily="18" charset="0"/>
                          <a:ea typeface="Cambria" panose="02040503050406030204" pitchFamily="18" charset="0"/>
                          <a:cs typeface="Cambria" panose="02040503050406030204" pitchFamily="18" charset="0"/>
                        </a:rPr>
                        <a:t>Definition</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b="1">
                          <a:effectLst/>
                          <a:latin typeface="Cambria" panose="02040503050406030204" pitchFamily="18" charset="0"/>
                          <a:ea typeface="Cambria" panose="02040503050406030204" pitchFamily="18" charset="0"/>
                          <a:cs typeface="Cambria" panose="02040503050406030204" pitchFamily="18" charset="0"/>
                        </a:rPr>
                        <a:t>Possible Data Sources</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US" sz="700" b="1">
                          <a:effectLst/>
                          <a:latin typeface="Cambria" panose="02040503050406030204" pitchFamily="18" charset="0"/>
                          <a:ea typeface="Cambria" panose="02040503050406030204" pitchFamily="18" charset="0"/>
                          <a:cs typeface="Cambria" panose="02040503050406030204" pitchFamily="18" charset="0"/>
                        </a:rPr>
                        <a:t>Description</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0" marR="0" algn="ctr">
                        <a:spcBef>
                          <a:spcPts val="0"/>
                        </a:spcBef>
                        <a:spcAft>
                          <a:spcPts val="0"/>
                        </a:spcAft>
                      </a:pPr>
                      <a:r>
                        <a:rPr lang="en-US" sz="700" b="1" i="1">
                          <a:effectLst/>
                          <a:latin typeface="Cambria" panose="02040503050406030204" pitchFamily="18" charset="0"/>
                          <a:ea typeface="Cambria" panose="02040503050406030204" pitchFamily="18" charset="0"/>
                          <a:cs typeface="Cambria" panose="02040503050406030204" pitchFamily="18" charset="0"/>
                        </a:rPr>
                        <a:t>How does this feature currently look at your school?</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82381559"/>
                  </a:ext>
                </a:extLst>
              </a:tr>
              <a:tr h="295009">
                <a:tc gridSpan="5">
                  <a:txBody>
                    <a:bodyPr/>
                    <a:lstStyle/>
                    <a:p>
                      <a:pPr marL="0" marR="0" algn="ctr">
                        <a:spcBef>
                          <a:spcPts val="0"/>
                        </a:spcBef>
                        <a:spcAft>
                          <a:spcPts val="0"/>
                        </a:spcAft>
                      </a:pPr>
                      <a:r>
                        <a:rPr lang="en-US" sz="800" b="1">
                          <a:effectLst/>
                          <a:latin typeface="Cambria" panose="02040503050406030204" pitchFamily="18" charset="0"/>
                          <a:ea typeface="Cambria" panose="02040503050406030204" pitchFamily="18" charset="0"/>
                          <a:cs typeface="Cambria" panose="02040503050406030204" pitchFamily="18" charset="0"/>
                        </a:rPr>
                        <a:t>TEAMS</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DAF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873192"/>
                  </a:ext>
                </a:extLst>
              </a:tr>
              <a:tr h="1194790">
                <a:tc>
                  <a:txBody>
                    <a:bodyPr/>
                    <a:lstStyle/>
                    <a:p>
                      <a:pPr marL="228600" marR="0">
                        <a:spcBef>
                          <a:spcPts val="0"/>
                        </a:spcBef>
                        <a:spcAft>
                          <a:spcPts val="0"/>
                        </a:spcAft>
                      </a:pPr>
                      <a:r>
                        <a:rPr lang="en-US" sz="700" b="1">
                          <a:effectLst/>
                          <a:latin typeface="Cambria" panose="02040503050406030204" pitchFamily="18" charset="0"/>
                          <a:ea typeface="Cambria" panose="02040503050406030204" pitchFamily="18" charset="0"/>
                          <a:cs typeface="Cambria" panose="02040503050406030204" pitchFamily="18" charset="0"/>
                        </a:rPr>
                        <a:t>2.1 Team Composition</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Tier II (or combined Tier II/III) team includes a Tier II systems coordinator and individuals able to provide (a) applied behavioral expertise, (b) administrative authority, (c) knowledge of students, and (d) knowledge about operation of schools across grade levels and programs.</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Arial" panose="020B0604020202020204" pitchFamily="34" charset="0"/>
                        <a:buChar char="●"/>
                      </a:pPr>
                      <a:r>
                        <a:rPr lang="en-US" sz="600">
                          <a:solidFill>
                            <a:srgbClr val="000000"/>
                          </a:solidFill>
                          <a:effectLst/>
                          <a:latin typeface="Calibri" panose="020F0502020204030204" pitchFamily="34" charset="0"/>
                          <a:ea typeface="Calibri" panose="020F0502020204030204" pitchFamily="34" charset="0"/>
                          <a:cs typeface="Noto Sans Symbols"/>
                        </a:rPr>
                        <a:t>School organizational chart</a:t>
                      </a:r>
                      <a:endParaRPr lang="en-US" sz="800">
                        <a:effectLst/>
                        <a:latin typeface="Noto Sans Symbols"/>
                        <a:ea typeface="Noto Sans Symbols"/>
                        <a:cs typeface="Noto Sans Symbols"/>
                      </a:endParaRPr>
                    </a:p>
                    <a:p>
                      <a:pPr marL="342900" marR="0" lvl="0" indent="-342900">
                        <a:spcBef>
                          <a:spcPts val="0"/>
                        </a:spcBef>
                        <a:spcAft>
                          <a:spcPts val="0"/>
                        </a:spcAft>
                        <a:buFont typeface="Arial" panose="020B0604020202020204" pitchFamily="34" charset="0"/>
                        <a:buChar char="●"/>
                      </a:pPr>
                      <a:r>
                        <a:rPr lang="en-US" sz="600">
                          <a:solidFill>
                            <a:srgbClr val="000000"/>
                          </a:solidFill>
                          <a:effectLst/>
                          <a:latin typeface="Calibri" panose="020F0502020204030204" pitchFamily="34" charset="0"/>
                          <a:ea typeface="Calibri" panose="020F0502020204030204" pitchFamily="34" charset="0"/>
                          <a:cs typeface="Noto Sans Symbols"/>
                        </a:rPr>
                        <a:t>Tier II team meeting minutes</a:t>
                      </a:r>
                      <a:endParaRPr lang="en-US" sz="800">
                        <a:effectLst/>
                        <a:latin typeface="Noto Sans Symbols"/>
                        <a:ea typeface="Noto Sans Symbols"/>
                        <a:cs typeface="Noto Sans Symbols"/>
                      </a:endParaRPr>
                    </a:p>
                    <a:p>
                      <a:pPr marL="217170" marR="0" indent="-171450">
                        <a:spcBef>
                          <a:spcPts val="0"/>
                        </a:spcBef>
                        <a:spcAft>
                          <a:spcPts val="0"/>
                        </a:spcAft>
                      </a:pPr>
                      <a:r>
                        <a:rPr lang="en-US" sz="600">
                          <a:solidFill>
                            <a:srgbClr val="000000"/>
                          </a:solidFill>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700">
                          <a:effectLst/>
                          <a:latin typeface="Cambria" panose="02040503050406030204" pitchFamily="18" charset="0"/>
                          <a:ea typeface="Cambria" panose="02040503050406030204" pitchFamily="18"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805867148"/>
                  </a:ext>
                </a:extLst>
              </a:tr>
              <a:tr h="1327545">
                <a:tc gridSpan="3">
                  <a:txBody>
                    <a:bodyPr/>
                    <a:lstStyle/>
                    <a:p>
                      <a:pPr marL="0" marR="0" algn="ctr">
                        <a:spcBef>
                          <a:spcPts val="0"/>
                        </a:spcBef>
                        <a:spcAft>
                          <a:spcPts val="0"/>
                        </a:spcAft>
                      </a:pPr>
                      <a:r>
                        <a:rPr lang="en-US" sz="600" b="1">
                          <a:effectLst/>
                          <a:latin typeface="Calibri" panose="020F0502020204030204" pitchFamily="34" charset="0"/>
                          <a:ea typeface="Calibri" panose="020F0502020204030204" pitchFamily="34" charset="0"/>
                          <a:cs typeface="Cambria" panose="02040503050406030204" pitchFamily="18" charset="0"/>
                        </a:rPr>
                        <a:t>2.1 Action Steps:</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228600" marR="0">
                        <a:lnSpc>
                          <a:spcPct val="150000"/>
                        </a:lnSpc>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228600" marR="0">
                        <a:lnSpc>
                          <a:spcPct val="150000"/>
                        </a:lnSpc>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228600" marR="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600" b="1">
                          <a:effectLst/>
                          <a:latin typeface="Calibri" panose="020F0502020204030204" pitchFamily="34" charset="0"/>
                          <a:ea typeface="Calibri" panose="020F0502020204030204" pitchFamily="34" charset="0"/>
                          <a:cs typeface="Cambria" panose="02040503050406030204" pitchFamily="18" charset="0"/>
                        </a:rPr>
                        <a:t>By Who:</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600">
                          <a:effectLst/>
                          <a:highlight>
                            <a:srgbClr val="FFFF00"/>
                          </a:highligh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600" b="1">
                          <a:effectLst/>
                          <a:latin typeface="Calibri" panose="020F0502020204030204" pitchFamily="34" charset="0"/>
                          <a:ea typeface="Calibri" panose="020F0502020204030204" pitchFamily="34" charset="0"/>
                          <a:cs typeface="Cambria" panose="02040503050406030204" pitchFamily="18" charset="0"/>
                        </a:rPr>
                        <a:t>By When:</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600">
                          <a:effectLst/>
                          <a:highlight>
                            <a:srgbClr val="FFFF00"/>
                          </a:highligh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9674497"/>
                  </a:ext>
                </a:extLst>
              </a:tr>
              <a:tr h="1041563">
                <a:tc>
                  <a:txBody>
                    <a:bodyPr/>
                    <a:lstStyle/>
                    <a:p>
                      <a:pPr marL="228600" marR="0" indent="-228600">
                        <a:spcBef>
                          <a:spcPts val="0"/>
                        </a:spcBef>
                        <a:spcAft>
                          <a:spcPts val="0"/>
                        </a:spcAft>
                      </a:pPr>
                      <a:r>
                        <a:rPr lang="en-US" sz="700" b="1">
                          <a:effectLst/>
                          <a:latin typeface="Cambria" panose="02040503050406030204" pitchFamily="18" charset="0"/>
                          <a:ea typeface="Cambria" panose="02040503050406030204" pitchFamily="18" charset="0"/>
                          <a:cs typeface="Cambria" panose="02040503050406030204" pitchFamily="18" charset="0"/>
                        </a:rPr>
                        <a:t>2.2 Team Operating Procedures</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Tier II team meets at least monthly and has (a) regular meeting format/agenda, (b) minutes, (c) defined meeting roles, and (d) a current action plan.</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Arial" panose="020B0604020202020204" pitchFamily="34" charset="0"/>
                        <a:buChar char="●"/>
                      </a:pPr>
                      <a:r>
                        <a:rPr lang="en-US" sz="600">
                          <a:solidFill>
                            <a:srgbClr val="000000"/>
                          </a:solidFill>
                          <a:effectLst/>
                          <a:latin typeface="Calibri" panose="020F0502020204030204" pitchFamily="34" charset="0"/>
                          <a:ea typeface="Calibri" panose="020F0502020204030204" pitchFamily="34" charset="0"/>
                          <a:cs typeface="Noto Sans Symbols"/>
                        </a:rPr>
                        <a:t>Tier II team meeting agendas and minutes</a:t>
                      </a:r>
                      <a:endParaRPr lang="en-US" sz="800">
                        <a:effectLst/>
                        <a:latin typeface="Noto Sans Symbols"/>
                        <a:ea typeface="Noto Sans Symbols"/>
                        <a:cs typeface="Noto Sans Symbols"/>
                      </a:endParaRPr>
                    </a:p>
                    <a:p>
                      <a:pPr marL="342900" marR="0" lvl="0" indent="-342900">
                        <a:spcBef>
                          <a:spcPts val="0"/>
                        </a:spcBef>
                        <a:spcAft>
                          <a:spcPts val="0"/>
                        </a:spcAft>
                        <a:buFont typeface="Arial" panose="020B0604020202020204" pitchFamily="34" charset="0"/>
                        <a:buChar char="●"/>
                      </a:pPr>
                      <a:r>
                        <a:rPr lang="en-US" sz="600">
                          <a:solidFill>
                            <a:srgbClr val="000000"/>
                          </a:solidFill>
                          <a:effectLst/>
                          <a:latin typeface="Calibri" panose="020F0502020204030204" pitchFamily="34" charset="0"/>
                          <a:ea typeface="Calibri" panose="020F0502020204030204" pitchFamily="34" charset="0"/>
                          <a:cs typeface="Noto Sans Symbols"/>
                        </a:rPr>
                        <a:t>Tier II meeting roles descriptions</a:t>
                      </a:r>
                      <a:endParaRPr lang="en-US" sz="800">
                        <a:effectLst/>
                        <a:latin typeface="Noto Sans Symbols"/>
                        <a:ea typeface="Noto Sans Symbols"/>
                        <a:cs typeface="Noto Sans Symbols"/>
                      </a:endParaRPr>
                    </a:p>
                    <a:p>
                      <a:pPr marL="342900" marR="0" lvl="0" indent="-342900">
                        <a:spcBef>
                          <a:spcPts val="0"/>
                        </a:spcBef>
                        <a:spcAft>
                          <a:spcPts val="0"/>
                        </a:spcAft>
                        <a:buFont typeface="Arial" panose="020B0604020202020204" pitchFamily="34" charset="0"/>
                        <a:buChar char="●"/>
                      </a:pPr>
                      <a:r>
                        <a:rPr lang="en-US" sz="600">
                          <a:solidFill>
                            <a:srgbClr val="000000"/>
                          </a:solidFill>
                          <a:effectLst/>
                          <a:latin typeface="Calibri" panose="020F0502020204030204" pitchFamily="34" charset="0"/>
                          <a:ea typeface="Calibri" panose="020F0502020204030204" pitchFamily="34" charset="0"/>
                          <a:cs typeface="Noto Sans Symbols"/>
                        </a:rPr>
                        <a:t>Tier II action plan</a:t>
                      </a:r>
                      <a:endParaRPr lang="en-US" sz="800">
                        <a:effectLst/>
                        <a:latin typeface="Noto Sans Symbols"/>
                        <a:ea typeface="Noto Sans Symbols"/>
                        <a:cs typeface="Noto Sans Symbols"/>
                      </a:endParaRPr>
                    </a:p>
                    <a:p>
                      <a:pPr marL="217170" marR="0" indent="-17145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217170" marR="0" indent="-17145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749536797"/>
                  </a:ext>
                </a:extLst>
              </a:tr>
              <a:tr h="1194790">
                <a:tc gridSpan="3">
                  <a:txBody>
                    <a:bodyPr/>
                    <a:lstStyle/>
                    <a:p>
                      <a:pPr marL="0" marR="0" algn="ctr">
                        <a:spcBef>
                          <a:spcPts val="0"/>
                        </a:spcBef>
                        <a:spcAft>
                          <a:spcPts val="0"/>
                        </a:spcAft>
                      </a:pPr>
                      <a:r>
                        <a:rPr lang="en-US" sz="600" b="1">
                          <a:effectLst/>
                          <a:latin typeface="Calibri" panose="020F0502020204030204" pitchFamily="34" charset="0"/>
                          <a:ea typeface="Calibri" panose="020F0502020204030204" pitchFamily="34" charset="0"/>
                          <a:cs typeface="Cambria" panose="02040503050406030204" pitchFamily="18" charset="0"/>
                        </a:rPr>
                        <a:t>2.2  Action Steps:</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228600" marR="0">
                        <a:lnSpc>
                          <a:spcPct val="150000"/>
                        </a:lnSpc>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228600" marR="0">
                        <a:lnSpc>
                          <a:spcPct val="150000"/>
                        </a:lnSpc>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228600" marR="0">
                        <a:lnSpc>
                          <a:spcPct val="150000"/>
                        </a:lnSpc>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0" marR="0">
                        <a:lnSpc>
                          <a:spcPct val="150000"/>
                        </a:lnSpc>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600" b="1">
                          <a:effectLst/>
                          <a:latin typeface="Calibri" panose="020F0502020204030204" pitchFamily="34" charset="0"/>
                          <a:ea typeface="Calibri" panose="020F0502020204030204" pitchFamily="34" charset="0"/>
                          <a:cs typeface="Cambria" panose="02040503050406030204" pitchFamily="18" charset="0"/>
                        </a:rPr>
                        <a:t>By Who:</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600" b="1" dirty="0">
                          <a:effectLst/>
                          <a:latin typeface="Calibri" panose="020F0502020204030204" pitchFamily="34" charset="0"/>
                          <a:ea typeface="Calibri" panose="020F0502020204030204" pitchFamily="34" charset="0"/>
                          <a:cs typeface="Cambria" panose="02040503050406030204" pitchFamily="18" charset="0"/>
                        </a:rPr>
                        <a:t>By When:</a:t>
                      </a:r>
                      <a:endParaRPr lang="en-US" sz="8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600" dirty="0">
                          <a:effectLst/>
                          <a:latin typeface="Calibri" panose="020F0502020204030204" pitchFamily="34" charset="0"/>
                          <a:ea typeface="Calibri" panose="020F0502020204030204" pitchFamily="34" charset="0"/>
                          <a:cs typeface="Cambria" panose="02040503050406030204" pitchFamily="18" charset="0"/>
                        </a:rPr>
                        <a:t> </a:t>
                      </a:r>
                      <a:endParaRPr lang="en-US" sz="800" dirty="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8720821"/>
                  </a:ext>
                </a:extLst>
              </a:tr>
            </a:tbl>
          </a:graphicData>
        </a:graphic>
      </p:graphicFrame>
      <p:sp>
        <p:nvSpPr>
          <p:cNvPr id="5" name="TextBox 4">
            <a:extLst>
              <a:ext uri="{FF2B5EF4-FFF2-40B4-BE49-F238E27FC236}">
                <a16:creationId xmlns:a16="http://schemas.microsoft.com/office/drawing/2014/main" id="{00A7DD23-EF88-AD4B-8658-85B8C859928B}"/>
              </a:ext>
            </a:extLst>
          </p:cNvPr>
          <p:cNvSpPr txBox="1"/>
          <p:nvPr/>
        </p:nvSpPr>
        <p:spPr>
          <a:xfrm>
            <a:off x="1143000" y="147935"/>
            <a:ext cx="4724400" cy="461665"/>
          </a:xfrm>
          <a:prstGeom prst="rect">
            <a:avLst/>
          </a:prstGeom>
          <a:noFill/>
        </p:spPr>
        <p:txBody>
          <a:bodyPr wrap="square" rtlCol="0">
            <a:spAutoFit/>
          </a:bodyPr>
          <a:lstStyle/>
          <a:p>
            <a:r>
              <a:rPr lang="en-US" sz="2400" b="1" dirty="0">
                <a:solidFill>
                  <a:schemeClr val="accent1"/>
                </a:solidFill>
              </a:rPr>
              <a:t>Tier 2 Action Plan</a:t>
            </a:r>
          </a:p>
        </p:txBody>
      </p:sp>
    </p:spTree>
    <p:extLst>
      <p:ext uri="{BB962C8B-B14F-4D97-AF65-F5344CB8AC3E}">
        <p14:creationId xmlns:p14="http://schemas.microsoft.com/office/powerpoint/2010/main" val="22138462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685800"/>
            <a:ext cx="6347713" cy="1320800"/>
          </a:xfrm>
        </p:spPr>
        <p:txBody>
          <a:bodyPr/>
          <a:lstStyle/>
          <a:p>
            <a:r>
              <a:rPr lang="en-US" dirty="0"/>
              <a:t>TFI </a:t>
            </a:r>
            <a:br>
              <a:rPr lang="en-US" dirty="0"/>
            </a:br>
            <a:r>
              <a:rPr lang="en-US" dirty="0"/>
              <a:t>Section 3: Evaluation</a:t>
            </a:r>
          </a:p>
        </p:txBody>
      </p:sp>
      <p:sp>
        <p:nvSpPr>
          <p:cNvPr id="3" name="Content Placeholder 2"/>
          <p:cNvSpPr>
            <a:spLocks noGrp="1"/>
          </p:cNvSpPr>
          <p:nvPr>
            <p:ph idx="1"/>
          </p:nvPr>
        </p:nvSpPr>
        <p:spPr>
          <a:xfrm>
            <a:off x="2057400" y="2236790"/>
            <a:ext cx="6347714" cy="3880773"/>
          </a:xfrm>
        </p:spPr>
        <p:txBody>
          <a:bodyPr/>
          <a:lstStyle/>
          <a:p>
            <a:pPr lvl="0">
              <a:buClr>
                <a:srgbClr val="3333CC"/>
              </a:buClr>
              <a:buFont typeface="Wingdings" panose="05000000000000000000" pitchFamily="2" charset="2"/>
              <a:buChar char="ü"/>
              <a:defRPr/>
            </a:pPr>
            <a:r>
              <a:rPr lang="en-US" sz="2800" dirty="0">
                <a:solidFill>
                  <a:srgbClr val="003399"/>
                </a:solidFill>
                <a:ea typeface="Verdana" panose="020B0604030504040204" pitchFamily="34" charset="0"/>
                <a:cs typeface="Verdana" panose="020B0604030504040204" pitchFamily="34" charset="0"/>
              </a:rPr>
              <a:t>2.10 Level of Use</a:t>
            </a:r>
          </a:p>
          <a:p>
            <a:pPr lvl="0">
              <a:buClr>
                <a:srgbClr val="3333CC"/>
              </a:buClr>
              <a:buFont typeface="Wingdings" panose="05000000000000000000" pitchFamily="2" charset="2"/>
              <a:buChar char="ü"/>
              <a:defRPr/>
            </a:pPr>
            <a:r>
              <a:rPr lang="en-US" sz="2800" dirty="0">
                <a:solidFill>
                  <a:srgbClr val="003399"/>
                </a:solidFill>
                <a:ea typeface="Verdana" panose="020B0604030504040204" pitchFamily="34" charset="0"/>
                <a:cs typeface="Verdana" panose="020B0604030504040204" pitchFamily="34" charset="0"/>
              </a:rPr>
              <a:t>2.11 Student Performance Data</a:t>
            </a:r>
          </a:p>
          <a:p>
            <a:pPr lvl="0">
              <a:buClr>
                <a:srgbClr val="3333CC"/>
              </a:buClr>
              <a:buFont typeface="Wingdings" panose="05000000000000000000" pitchFamily="2" charset="2"/>
              <a:buChar char="ü"/>
              <a:defRPr/>
            </a:pPr>
            <a:r>
              <a:rPr lang="en-US" sz="2800" dirty="0">
                <a:solidFill>
                  <a:srgbClr val="003399"/>
                </a:solidFill>
                <a:ea typeface="Verdana" panose="020B0604030504040204" pitchFamily="34" charset="0"/>
                <a:cs typeface="Verdana" panose="020B0604030504040204" pitchFamily="34" charset="0"/>
              </a:rPr>
              <a:t>2.12 Fidelity Data</a:t>
            </a:r>
          </a:p>
          <a:p>
            <a:pPr lvl="0">
              <a:buClr>
                <a:srgbClr val="3333CC"/>
              </a:buClr>
              <a:buFont typeface="Wingdings" panose="05000000000000000000" pitchFamily="2" charset="2"/>
              <a:buChar char="ü"/>
              <a:defRPr/>
            </a:pPr>
            <a:r>
              <a:rPr lang="en-US" sz="2800" dirty="0">
                <a:solidFill>
                  <a:srgbClr val="003399"/>
                </a:solidFill>
                <a:ea typeface="Verdana" panose="020B0604030504040204" pitchFamily="34" charset="0"/>
                <a:cs typeface="Verdana" panose="020B0604030504040204" pitchFamily="34" charset="0"/>
              </a:rPr>
              <a:t>2.13 Annual Evaluation</a:t>
            </a:r>
          </a:p>
          <a:p>
            <a:endParaRPr lang="en-US" dirty="0"/>
          </a:p>
        </p:txBody>
      </p:sp>
      <p:pic>
        <p:nvPicPr>
          <p:cNvPr id="4" name="Picture 3"/>
          <p:cNvPicPr>
            <a:picLocks noChangeAspect="1"/>
          </p:cNvPicPr>
          <p:nvPr/>
        </p:nvPicPr>
        <p:blipFill>
          <a:blip r:embed="rId3"/>
          <a:stretch>
            <a:fillRect/>
          </a:stretch>
        </p:blipFill>
        <p:spPr>
          <a:xfrm>
            <a:off x="228600" y="304800"/>
            <a:ext cx="1600200" cy="2048974"/>
          </a:xfrm>
          <a:prstGeom prst="rect">
            <a:avLst/>
          </a:prstGeom>
        </p:spPr>
      </p:pic>
    </p:spTree>
    <p:extLst>
      <p:ext uri="{BB962C8B-B14F-4D97-AF65-F5344CB8AC3E}">
        <p14:creationId xmlns:p14="http://schemas.microsoft.com/office/powerpoint/2010/main" val="37639298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157" y="875785"/>
            <a:ext cx="7510205" cy="707231"/>
          </a:xfrm>
        </p:spPr>
        <p:txBody>
          <a:bodyPr>
            <a:normAutofit/>
          </a:bodyPr>
          <a:lstStyle/>
          <a:p>
            <a:r>
              <a:rPr lang="en-US" dirty="0"/>
              <a:t>2.10 Level of Use Considerations</a:t>
            </a:r>
          </a:p>
        </p:txBody>
      </p:sp>
      <p:sp>
        <p:nvSpPr>
          <p:cNvPr id="3" name="Content Placeholder 2"/>
          <p:cNvSpPr>
            <a:spLocks noGrp="1"/>
          </p:cNvSpPr>
          <p:nvPr>
            <p:ph idx="1"/>
          </p:nvPr>
        </p:nvSpPr>
        <p:spPr/>
        <p:txBody>
          <a:bodyPr>
            <a:normAutofit/>
          </a:bodyPr>
          <a:lstStyle/>
          <a:p>
            <a:pPr>
              <a:spcAft>
                <a:spcPts val="900"/>
              </a:spcAft>
              <a:buFont typeface="Wingdings" panose="05000000000000000000" pitchFamily="2" charset="2"/>
              <a:buChar char="v"/>
            </a:pPr>
            <a:r>
              <a:rPr lang="en-US" sz="2400" dirty="0"/>
              <a:t>Tier II team and administration should know the proportion of students on Tier II supports.</a:t>
            </a:r>
          </a:p>
          <a:p>
            <a:pPr>
              <a:spcAft>
                <a:spcPts val="900"/>
              </a:spcAft>
              <a:buFont typeface="Wingdings" panose="05000000000000000000" pitchFamily="2" charset="2"/>
              <a:buChar char="v"/>
            </a:pPr>
            <a:r>
              <a:rPr lang="en-US" sz="2400" dirty="0"/>
              <a:t>The level of Tier II supports should be between 5% and 15% to be effective and worth the organizational costs.</a:t>
            </a:r>
          </a:p>
        </p:txBody>
      </p:sp>
    </p:spTree>
    <p:extLst>
      <p:ext uri="{BB962C8B-B14F-4D97-AF65-F5344CB8AC3E}">
        <p14:creationId xmlns:p14="http://schemas.microsoft.com/office/powerpoint/2010/main" val="1840980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6899" name="Title 5"/>
          <p:cNvSpPr>
            <a:spLocks noGrp="1"/>
          </p:cNvSpPr>
          <p:nvPr>
            <p:ph type="title"/>
          </p:nvPr>
        </p:nvSpPr>
        <p:spPr>
          <a:xfrm>
            <a:off x="3352800" y="1453515"/>
            <a:ext cx="7353300" cy="923925"/>
          </a:xfrm>
        </p:spPr>
        <p:txBody>
          <a:bodyPr>
            <a:noAutofit/>
          </a:bodyPr>
          <a:lstStyle/>
          <a:p>
            <a:r>
              <a:rPr lang="en-US" sz="6600" dirty="0">
                <a:solidFill>
                  <a:schemeClr val="bg2">
                    <a:lumMod val="50000"/>
                  </a:schemeClr>
                </a:solidFill>
                <a:latin typeface="Trebuchet MS" panose="020B0603020202020204" pitchFamily="34" charset="0"/>
              </a:rPr>
              <a:t>The MTSS/PBS </a:t>
            </a:r>
            <a:br>
              <a:rPr lang="en-US" sz="6600" dirty="0">
                <a:solidFill>
                  <a:schemeClr val="bg2">
                    <a:lumMod val="50000"/>
                  </a:schemeClr>
                </a:solidFill>
                <a:latin typeface="Trebuchet MS" panose="020B0603020202020204" pitchFamily="34" charset="0"/>
              </a:rPr>
            </a:br>
            <a:r>
              <a:rPr lang="en-US" sz="6600" dirty="0">
                <a:solidFill>
                  <a:schemeClr val="bg2">
                    <a:lumMod val="50000"/>
                  </a:schemeClr>
                </a:solidFill>
                <a:latin typeface="Trebuchet MS" panose="020B0603020202020204" pitchFamily="34" charset="0"/>
              </a:rPr>
              <a:t>Big Picture</a:t>
            </a:r>
          </a:p>
        </p:txBody>
      </p:sp>
      <p:pic>
        <p:nvPicPr>
          <p:cNvPr id="3" name="Picture 2"/>
          <p:cNvPicPr>
            <a:picLocks noChangeAspect="1"/>
          </p:cNvPicPr>
          <p:nvPr/>
        </p:nvPicPr>
        <p:blipFill>
          <a:blip r:embed="rId3"/>
          <a:stretch>
            <a:fillRect/>
          </a:stretch>
        </p:blipFill>
        <p:spPr>
          <a:xfrm>
            <a:off x="609600" y="1453515"/>
            <a:ext cx="2563394" cy="2971800"/>
          </a:xfrm>
          <a:prstGeom prst="rect">
            <a:avLst/>
          </a:prstGeom>
        </p:spPr>
      </p:pic>
    </p:spTree>
    <p:extLst>
      <p:ext uri="{BB962C8B-B14F-4D97-AF65-F5344CB8AC3E}">
        <p14:creationId xmlns:p14="http://schemas.microsoft.com/office/powerpoint/2010/main" val="11992925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1570"/>
            <a:ext cx="7510205" cy="707231"/>
          </a:xfrm>
        </p:spPr>
        <p:txBody>
          <a:bodyPr>
            <a:normAutofit fontScale="90000"/>
          </a:bodyPr>
          <a:lstStyle/>
          <a:p>
            <a:r>
              <a:rPr lang="en-US" dirty="0"/>
              <a:t>2.11 Student Performance Data Considerations</a:t>
            </a:r>
          </a:p>
        </p:txBody>
      </p:sp>
      <p:sp>
        <p:nvSpPr>
          <p:cNvPr id="3" name="Content Placeholder 2"/>
          <p:cNvSpPr>
            <a:spLocks noGrp="1"/>
          </p:cNvSpPr>
          <p:nvPr>
            <p:ph idx="1"/>
          </p:nvPr>
        </p:nvSpPr>
        <p:spPr>
          <a:xfrm>
            <a:off x="666749" y="1447800"/>
            <a:ext cx="7886700" cy="3263504"/>
          </a:xfrm>
        </p:spPr>
        <p:txBody>
          <a:bodyPr/>
          <a:lstStyle/>
          <a:p>
            <a:pPr>
              <a:spcAft>
                <a:spcPts val="900"/>
              </a:spcAft>
            </a:pPr>
            <a:r>
              <a:rPr lang="en-US" dirty="0"/>
              <a:t>Having an efficient way to track student data will make the data more likely to be reviewed monthly.</a:t>
            </a:r>
          </a:p>
          <a:p>
            <a:r>
              <a:rPr lang="en-US" dirty="0"/>
              <a:t>Possible documentation includes an Intervention Tracking Tool.  Here is one example. </a:t>
            </a:r>
            <a:r>
              <a:rPr lang="en-US" sz="1500" dirty="0"/>
              <a:t>(There are many ways to track data: Excel, Word or Google Docs)</a:t>
            </a:r>
          </a:p>
        </p:txBody>
      </p:sp>
      <p:pic>
        <p:nvPicPr>
          <p:cNvPr id="5" name="Picture 4"/>
          <p:cNvPicPr/>
          <p:nvPr/>
        </p:nvPicPr>
        <p:blipFill rotWithShape="1">
          <a:blip r:embed="rId3" cstate="screen">
            <a:extLst>
              <a:ext uri="{28A0092B-C50C-407E-A947-70E740481C1C}">
                <a14:useLocalDpi xmlns:a14="http://schemas.microsoft.com/office/drawing/2010/main"/>
              </a:ext>
            </a:extLst>
          </a:blip>
          <a:srcRect/>
          <a:stretch/>
        </p:blipFill>
        <p:spPr bwMode="auto">
          <a:xfrm>
            <a:off x="1905000" y="3505201"/>
            <a:ext cx="5105399" cy="31242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9346089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380999" y="1885669"/>
            <a:ext cx="8774723" cy="4625264"/>
          </a:xfrm>
          <a:prstGeom prst="rect">
            <a:avLst/>
          </a:prstGeom>
        </p:spPr>
      </p:pic>
      <p:sp>
        <p:nvSpPr>
          <p:cNvPr id="5" name="Title 1"/>
          <p:cNvSpPr txBox="1">
            <a:spLocks/>
          </p:cNvSpPr>
          <p:nvPr/>
        </p:nvSpPr>
        <p:spPr>
          <a:xfrm>
            <a:off x="152399" y="381000"/>
            <a:ext cx="8863905" cy="931847"/>
          </a:xfrm>
          <a:prstGeom prst="rect">
            <a:avLst/>
          </a:prstGeom>
          <a:solidFill>
            <a:srgbClr val="FFE243"/>
          </a:solidFill>
          <a:ln w="28575">
            <a:solidFill>
              <a:schemeClr val="tx1"/>
            </a:solidFill>
          </a:ln>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sz="2800" b="1" dirty="0">
                <a:solidFill>
                  <a:schemeClr val="bg2">
                    <a:lumMod val="50000"/>
                  </a:schemeClr>
                </a:solidFill>
                <a:latin typeface="Trebuchet MS" panose="020B0603020202020204" pitchFamily="34" charset="0"/>
              </a:rPr>
              <a:t>Intervention Tracking Tool</a:t>
            </a:r>
          </a:p>
          <a:p>
            <a:pPr fontAlgn="auto">
              <a:spcAft>
                <a:spcPts val="0"/>
              </a:spcAft>
            </a:pPr>
            <a:r>
              <a:rPr lang="en-US" sz="2400" b="1" i="1" dirty="0">
                <a:solidFill>
                  <a:schemeClr val="bg2">
                    <a:lumMod val="50000"/>
                  </a:schemeClr>
                </a:solidFill>
                <a:latin typeface="Trebuchet MS" panose="020B0603020202020204" pitchFamily="34" charset="0"/>
              </a:rPr>
              <a:t>All Data Screenshot (Blank)</a:t>
            </a:r>
            <a:endParaRPr lang="en-US" sz="2400" b="1" dirty="0">
              <a:solidFill>
                <a:schemeClr val="bg2">
                  <a:lumMod val="50000"/>
                </a:schemeClr>
              </a:solidFill>
              <a:latin typeface="Trebuchet MS" panose="020B0603020202020204" pitchFamily="34" charset="0"/>
            </a:endParaRPr>
          </a:p>
        </p:txBody>
      </p:sp>
    </p:spTree>
    <p:extLst>
      <p:ext uri="{BB962C8B-B14F-4D97-AF65-F5344CB8AC3E}">
        <p14:creationId xmlns:p14="http://schemas.microsoft.com/office/powerpoint/2010/main" val="25137665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52399" y="1676400"/>
            <a:ext cx="8763000" cy="4519675"/>
          </a:xfrm>
          <a:prstGeom prst="rect">
            <a:avLst/>
          </a:prstGeom>
        </p:spPr>
      </p:pic>
      <p:sp>
        <p:nvSpPr>
          <p:cNvPr id="7" name="Title 1"/>
          <p:cNvSpPr txBox="1">
            <a:spLocks/>
          </p:cNvSpPr>
          <p:nvPr/>
        </p:nvSpPr>
        <p:spPr>
          <a:xfrm>
            <a:off x="152399" y="381000"/>
            <a:ext cx="8863905" cy="931847"/>
          </a:xfrm>
          <a:prstGeom prst="rect">
            <a:avLst/>
          </a:prstGeom>
          <a:solidFill>
            <a:srgbClr val="FFE243"/>
          </a:solidFill>
          <a:ln w="28575">
            <a:solidFill>
              <a:schemeClr val="tx1"/>
            </a:solidFill>
          </a:ln>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sz="2800" b="1" dirty="0">
                <a:solidFill>
                  <a:schemeClr val="bg2">
                    <a:lumMod val="50000"/>
                  </a:schemeClr>
                </a:solidFill>
                <a:latin typeface="Trebuchet MS" panose="020B0603020202020204" pitchFamily="34" charset="0"/>
              </a:rPr>
              <a:t>Intervention Tracking Tool</a:t>
            </a:r>
          </a:p>
          <a:p>
            <a:pPr fontAlgn="auto">
              <a:spcAft>
                <a:spcPts val="0"/>
              </a:spcAft>
            </a:pPr>
            <a:r>
              <a:rPr lang="en-US" sz="2400" b="1" i="1" dirty="0">
                <a:solidFill>
                  <a:schemeClr val="bg2">
                    <a:lumMod val="50000"/>
                  </a:schemeClr>
                </a:solidFill>
                <a:latin typeface="Trebuchet MS" panose="020B0603020202020204" pitchFamily="34" charset="0"/>
              </a:rPr>
              <a:t>All Data Screenshot (with Sample Data)</a:t>
            </a:r>
            <a:endParaRPr lang="en-US" sz="2400" b="1" dirty="0">
              <a:solidFill>
                <a:schemeClr val="bg2">
                  <a:lumMod val="50000"/>
                </a:schemeClr>
              </a:solidFill>
              <a:latin typeface="Trebuchet MS" panose="020B0603020202020204" pitchFamily="34" charset="0"/>
            </a:endParaRPr>
          </a:p>
        </p:txBody>
      </p:sp>
    </p:spTree>
    <p:extLst>
      <p:ext uri="{BB962C8B-B14F-4D97-AF65-F5344CB8AC3E}">
        <p14:creationId xmlns:p14="http://schemas.microsoft.com/office/powerpoint/2010/main" val="27956244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744205"/>
            <a:ext cx="10744200" cy="4285435"/>
          </a:xfrm>
          <a:prstGeom prst="rect">
            <a:avLst/>
          </a:prstGeom>
        </p:spPr>
      </p:pic>
      <p:sp>
        <p:nvSpPr>
          <p:cNvPr id="5" name="Title 1"/>
          <p:cNvSpPr txBox="1">
            <a:spLocks/>
          </p:cNvSpPr>
          <p:nvPr/>
        </p:nvSpPr>
        <p:spPr>
          <a:xfrm>
            <a:off x="152399" y="381000"/>
            <a:ext cx="8863905" cy="931847"/>
          </a:xfrm>
          <a:prstGeom prst="rect">
            <a:avLst/>
          </a:prstGeom>
          <a:solidFill>
            <a:srgbClr val="FFE243"/>
          </a:solidFill>
          <a:ln w="28575">
            <a:solidFill>
              <a:schemeClr val="tx1"/>
            </a:solidFill>
          </a:ln>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sz="2800" b="1" dirty="0">
                <a:solidFill>
                  <a:schemeClr val="bg2">
                    <a:lumMod val="50000"/>
                  </a:schemeClr>
                </a:solidFill>
                <a:latin typeface="Trebuchet MS" panose="020B0603020202020204" pitchFamily="34" charset="0"/>
              </a:rPr>
              <a:t>Intervention Tracking Tool</a:t>
            </a:r>
          </a:p>
          <a:p>
            <a:pPr fontAlgn="auto">
              <a:spcAft>
                <a:spcPts val="0"/>
              </a:spcAft>
            </a:pPr>
            <a:r>
              <a:rPr lang="en-US" sz="2400" b="1" i="1" dirty="0">
                <a:solidFill>
                  <a:schemeClr val="bg2">
                    <a:lumMod val="50000"/>
                  </a:schemeClr>
                </a:solidFill>
                <a:latin typeface="Trebuchet MS" panose="020B0603020202020204" pitchFamily="34" charset="0"/>
              </a:rPr>
              <a:t>Intervention Decision Rules </a:t>
            </a:r>
            <a:endParaRPr lang="en-US" sz="2400" b="1" dirty="0">
              <a:solidFill>
                <a:schemeClr val="bg2">
                  <a:lumMod val="50000"/>
                </a:schemeClr>
              </a:solidFill>
              <a:latin typeface="Trebuchet MS" panose="020B0603020202020204" pitchFamily="34" charset="0"/>
            </a:endParaRPr>
          </a:p>
        </p:txBody>
      </p:sp>
    </p:spTree>
    <p:extLst>
      <p:ext uri="{BB962C8B-B14F-4D97-AF65-F5344CB8AC3E}">
        <p14:creationId xmlns:p14="http://schemas.microsoft.com/office/powerpoint/2010/main" val="23149060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D84186-AE84-D346-979C-926257624ACA}"/>
              </a:ext>
            </a:extLst>
          </p:cNvPr>
          <p:cNvSpPr>
            <a:spLocks noGrp="1"/>
          </p:cNvSpPr>
          <p:nvPr>
            <p:ph idx="1"/>
          </p:nvPr>
        </p:nvSpPr>
        <p:spPr>
          <a:xfrm>
            <a:off x="457200" y="1828800"/>
            <a:ext cx="7924800" cy="4649803"/>
          </a:xfrm>
        </p:spPr>
        <p:txBody>
          <a:bodyPr>
            <a:noAutofit/>
          </a:bodyPr>
          <a:lstStyle/>
          <a:p>
            <a:pPr>
              <a:lnSpc>
                <a:spcPct val="150000"/>
              </a:lnSpc>
            </a:pPr>
            <a:r>
              <a:rPr lang="en-US" sz="2400" dirty="0"/>
              <a:t>Discussions</a:t>
            </a:r>
          </a:p>
          <a:p>
            <a:pPr>
              <a:buFont typeface="Arial" charset="0"/>
              <a:buChar char="•"/>
            </a:pPr>
            <a:r>
              <a:rPr lang="en-US" sz="2400" dirty="0"/>
              <a:t>How often are you looking at trends?</a:t>
            </a:r>
          </a:p>
          <a:p>
            <a:pPr>
              <a:buFont typeface="Arial" charset="0"/>
              <a:buChar char="•"/>
            </a:pPr>
            <a:r>
              <a:rPr lang="en-US" sz="2400" dirty="0"/>
              <a:t>What trends do you see?</a:t>
            </a:r>
          </a:p>
          <a:p>
            <a:pPr lvl="1">
              <a:buFont typeface="Arial" charset="0"/>
              <a:buChar char="•"/>
            </a:pPr>
            <a:r>
              <a:rPr lang="en-US" sz="2400" dirty="0"/>
              <a:t>Celebrations to share?</a:t>
            </a:r>
          </a:p>
          <a:p>
            <a:pPr lvl="1">
              <a:buFont typeface="Arial" charset="0"/>
              <a:buChar char="•"/>
            </a:pPr>
            <a:r>
              <a:rPr lang="en-US" sz="2400" dirty="0"/>
              <a:t>Intervention-level concerns?</a:t>
            </a:r>
          </a:p>
          <a:p>
            <a:pPr lvl="2">
              <a:buFont typeface="Arial" charset="0"/>
              <a:buChar char="•"/>
            </a:pPr>
            <a:r>
              <a:rPr lang="en-US" sz="2400" dirty="0"/>
              <a:t>Threshold for possible intervention revamp?</a:t>
            </a:r>
          </a:p>
          <a:p>
            <a:pPr lvl="2">
              <a:buFont typeface="Arial" charset="0"/>
              <a:buChar char="•"/>
            </a:pPr>
            <a:r>
              <a:rPr lang="en-US" sz="2400" dirty="0"/>
              <a:t>Fidelity concerns or mismatch to student needs? </a:t>
            </a:r>
          </a:p>
          <a:p>
            <a:pPr>
              <a:buFont typeface="Arial" charset="0"/>
              <a:buChar char="•"/>
            </a:pPr>
            <a:r>
              <a:rPr lang="en-US" sz="2400" dirty="0"/>
              <a:t>What are you sharing with staff?</a:t>
            </a:r>
          </a:p>
        </p:txBody>
      </p:sp>
      <p:sp>
        <p:nvSpPr>
          <p:cNvPr id="4" name="Title 1"/>
          <p:cNvSpPr txBox="1">
            <a:spLocks/>
          </p:cNvSpPr>
          <p:nvPr/>
        </p:nvSpPr>
        <p:spPr>
          <a:xfrm>
            <a:off x="152399" y="381000"/>
            <a:ext cx="8863905" cy="931847"/>
          </a:xfrm>
          <a:prstGeom prst="rect">
            <a:avLst/>
          </a:prstGeom>
          <a:solidFill>
            <a:srgbClr val="FFE243"/>
          </a:solidFill>
          <a:ln w="28575">
            <a:solidFill>
              <a:schemeClr val="tx1"/>
            </a:solidFill>
          </a:ln>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sz="2800" b="1" dirty="0">
                <a:solidFill>
                  <a:schemeClr val="bg2">
                    <a:lumMod val="50000"/>
                  </a:schemeClr>
                </a:solidFill>
                <a:latin typeface="Trebuchet MS" panose="020B0603020202020204" pitchFamily="34" charset="0"/>
              </a:rPr>
              <a:t>Intervention Tracking Tool &amp; Effectiveness</a:t>
            </a:r>
          </a:p>
          <a:p>
            <a:pPr fontAlgn="auto">
              <a:spcAft>
                <a:spcPts val="0"/>
              </a:spcAft>
            </a:pPr>
            <a:r>
              <a:rPr lang="en-US" sz="2400" b="1" i="1" dirty="0">
                <a:solidFill>
                  <a:schemeClr val="bg2">
                    <a:lumMod val="50000"/>
                  </a:schemeClr>
                </a:solidFill>
                <a:latin typeface="Trebuchet MS" panose="020B0603020202020204" pitchFamily="34" charset="0"/>
              </a:rPr>
              <a:t>Tier 2:  Systems Level Data</a:t>
            </a:r>
            <a:endParaRPr lang="en-US" sz="2400" b="1" dirty="0">
              <a:solidFill>
                <a:schemeClr val="bg2">
                  <a:lumMod val="50000"/>
                </a:schemeClr>
              </a:solidFill>
              <a:latin typeface="Trebuchet MS" panose="020B0603020202020204" pitchFamily="34" charset="0"/>
            </a:endParaRPr>
          </a:p>
        </p:txBody>
      </p:sp>
      <p:pic>
        <p:nvPicPr>
          <p:cNvPr id="7" name="Picture 6"/>
          <p:cNvPicPr>
            <a:picLocks noChangeAspect="1"/>
          </p:cNvPicPr>
          <p:nvPr/>
        </p:nvPicPr>
        <p:blipFill>
          <a:blip r:embed="rId3"/>
          <a:stretch>
            <a:fillRect/>
          </a:stretch>
        </p:blipFill>
        <p:spPr>
          <a:xfrm>
            <a:off x="6248400" y="1524000"/>
            <a:ext cx="2506338" cy="1600200"/>
          </a:xfrm>
          <a:prstGeom prst="rect">
            <a:avLst/>
          </a:prstGeom>
        </p:spPr>
      </p:pic>
    </p:spTree>
    <p:extLst>
      <p:ext uri="{BB962C8B-B14F-4D97-AF65-F5344CB8AC3E}">
        <p14:creationId xmlns:p14="http://schemas.microsoft.com/office/powerpoint/2010/main" val="691252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Tier II Annual Evaluation</a:t>
            </a:r>
          </a:p>
        </p:txBody>
      </p:sp>
      <p:pic>
        <p:nvPicPr>
          <p:cNvPr id="6" name="Picture 5" descr="C:\Users\celeste\Dropbox\Screenshots\Screenshot 2019-01-16 10.44.42.png"/>
          <p:cNvPicPr/>
          <p:nvPr/>
        </p:nvPicPr>
        <p:blipFill rotWithShape="1">
          <a:blip r:embed="rId3" cstate="screen">
            <a:extLst>
              <a:ext uri="{28A0092B-C50C-407E-A947-70E740481C1C}">
                <a14:useLocalDpi xmlns:a14="http://schemas.microsoft.com/office/drawing/2010/main"/>
              </a:ext>
            </a:extLst>
          </a:blip>
          <a:srcRect/>
          <a:stretch/>
        </p:blipFill>
        <p:spPr bwMode="auto">
          <a:xfrm>
            <a:off x="972106" y="2012789"/>
            <a:ext cx="2922972" cy="36417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pic>
        <p:nvPicPr>
          <p:cNvPr id="7" name="Picture 6" descr="C:\Users\celeste\Dropbox\Screenshots\Screenshot 2019-01-16 10.45.01.png"/>
          <p:cNvPicPr/>
          <p:nvPr/>
        </p:nvPicPr>
        <p:blipFill rotWithShape="1">
          <a:blip r:embed="rId4" cstate="screen">
            <a:extLst>
              <a:ext uri="{28A0092B-C50C-407E-A947-70E740481C1C}">
                <a14:useLocalDpi xmlns:a14="http://schemas.microsoft.com/office/drawing/2010/main"/>
              </a:ext>
            </a:extLst>
          </a:blip>
          <a:srcRect/>
          <a:stretch/>
        </p:blipFill>
        <p:spPr bwMode="auto">
          <a:xfrm>
            <a:off x="4545663" y="2272295"/>
            <a:ext cx="3741938" cy="31227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7630814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1AF7018-F9BF-FA47-A2AB-D4011CCA9405}"/>
              </a:ext>
            </a:extLst>
          </p:cNvPr>
          <p:cNvGraphicFramePr>
            <a:graphicFrameLocks noGrp="1"/>
          </p:cNvGraphicFramePr>
          <p:nvPr/>
        </p:nvGraphicFramePr>
        <p:xfrm>
          <a:off x="685800" y="685800"/>
          <a:ext cx="7924799" cy="5638801"/>
        </p:xfrm>
        <a:graphic>
          <a:graphicData uri="http://schemas.openxmlformats.org/drawingml/2006/table">
            <a:tbl>
              <a:tblPr bandRow="1"/>
              <a:tblGrid>
                <a:gridCol w="1287586">
                  <a:extLst>
                    <a:ext uri="{9D8B030D-6E8A-4147-A177-3AD203B41FA5}">
                      <a16:colId xmlns:a16="http://schemas.microsoft.com/office/drawing/2014/main" val="2253027641"/>
                    </a:ext>
                  </a:extLst>
                </a:gridCol>
                <a:gridCol w="1710987">
                  <a:extLst>
                    <a:ext uri="{9D8B030D-6E8A-4147-A177-3AD203B41FA5}">
                      <a16:colId xmlns:a16="http://schemas.microsoft.com/office/drawing/2014/main" val="442515467"/>
                    </a:ext>
                  </a:extLst>
                </a:gridCol>
                <a:gridCol w="1447758">
                  <a:extLst>
                    <a:ext uri="{9D8B030D-6E8A-4147-A177-3AD203B41FA5}">
                      <a16:colId xmlns:a16="http://schemas.microsoft.com/office/drawing/2014/main" val="3070254743"/>
                    </a:ext>
                  </a:extLst>
                </a:gridCol>
                <a:gridCol w="1945657">
                  <a:extLst>
                    <a:ext uri="{9D8B030D-6E8A-4147-A177-3AD203B41FA5}">
                      <a16:colId xmlns:a16="http://schemas.microsoft.com/office/drawing/2014/main" val="4227910349"/>
                    </a:ext>
                  </a:extLst>
                </a:gridCol>
                <a:gridCol w="1532811">
                  <a:extLst>
                    <a:ext uri="{9D8B030D-6E8A-4147-A177-3AD203B41FA5}">
                      <a16:colId xmlns:a16="http://schemas.microsoft.com/office/drawing/2014/main" val="2027739203"/>
                    </a:ext>
                  </a:extLst>
                </a:gridCol>
              </a:tblGrid>
              <a:tr h="270426">
                <a:tc gridSpan="5">
                  <a:txBody>
                    <a:bodyPr/>
                    <a:lstStyle/>
                    <a:p>
                      <a:pPr marL="0" marR="0" algn="ctr">
                        <a:spcBef>
                          <a:spcPts val="0"/>
                        </a:spcBef>
                        <a:spcAft>
                          <a:spcPts val="0"/>
                        </a:spcAft>
                      </a:pPr>
                      <a:r>
                        <a:rPr lang="en-US" sz="800" b="1">
                          <a:effectLst/>
                          <a:latin typeface="Cambria" panose="02040503050406030204" pitchFamily="18" charset="0"/>
                          <a:ea typeface="Cambria" panose="02040503050406030204" pitchFamily="18" charset="0"/>
                          <a:cs typeface="Cambria" panose="02040503050406030204" pitchFamily="18" charset="0"/>
                        </a:rPr>
                        <a:t>Tiered Fidelity Inventory – Tier II Action Plan</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39549513"/>
                  </a:ext>
                </a:extLst>
              </a:tr>
              <a:tr h="314678">
                <a:tc>
                  <a:txBody>
                    <a:bodyPr/>
                    <a:lstStyle/>
                    <a:p>
                      <a:pPr marL="0" marR="0" algn="ctr">
                        <a:spcBef>
                          <a:spcPts val="0"/>
                        </a:spcBef>
                        <a:spcAft>
                          <a:spcPts val="0"/>
                        </a:spcAft>
                      </a:pPr>
                      <a:r>
                        <a:rPr lang="en-US" sz="700" b="1">
                          <a:effectLst/>
                          <a:latin typeface="Cambria" panose="02040503050406030204" pitchFamily="18" charset="0"/>
                          <a:ea typeface="Cambria" panose="02040503050406030204" pitchFamily="18" charset="0"/>
                          <a:cs typeface="Cambria" panose="02040503050406030204" pitchFamily="18" charset="0"/>
                        </a:rPr>
                        <a:t>Tier II Subscale and Feature</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b="1">
                          <a:effectLst/>
                          <a:latin typeface="Cambria" panose="02040503050406030204" pitchFamily="18" charset="0"/>
                          <a:ea typeface="Cambria" panose="02040503050406030204" pitchFamily="18" charset="0"/>
                          <a:cs typeface="Cambria" panose="02040503050406030204" pitchFamily="18" charset="0"/>
                        </a:rPr>
                        <a:t>Definition</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700" b="1">
                          <a:effectLst/>
                          <a:latin typeface="Cambria" panose="02040503050406030204" pitchFamily="18" charset="0"/>
                          <a:ea typeface="Cambria" panose="02040503050406030204" pitchFamily="18" charset="0"/>
                          <a:cs typeface="Cambria" panose="02040503050406030204" pitchFamily="18" charset="0"/>
                        </a:rPr>
                        <a:t>Possible Data Sources</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spcBef>
                          <a:spcPts val="0"/>
                        </a:spcBef>
                        <a:spcAft>
                          <a:spcPts val="0"/>
                        </a:spcAft>
                      </a:pPr>
                      <a:r>
                        <a:rPr lang="en-US" sz="700" b="1">
                          <a:effectLst/>
                          <a:latin typeface="Cambria" panose="02040503050406030204" pitchFamily="18" charset="0"/>
                          <a:ea typeface="Cambria" panose="02040503050406030204" pitchFamily="18" charset="0"/>
                          <a:cs typeface="Cambria" panose="02040503050406030204" pitchFamily="18" charset="0"/>
                        </a:rPr>
                        <a:t>Description</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0" marR="0" algn="ctr">
                        <a:spcBef>
                          <a:spcPts val="0"/>
                        </a:spcBef>
                        <a:spcAft>
                          <a:spcPts val="0"/>
                        </a:spcAft>
                      </a:pPr>
                      <a:r>
                        <a:rPr lang="en-US" sz="700" b="1" i="1">
                          <a:effectLst/>
                          <a:latin typeface="Cambria" panose="02040503050406030204" pitchFamily="18" charset="0"/>
                          <a:ea typeface="Cambria" panose="02040503050406030204" pitchFamily="18" charset="0"/>
                          <a:cs typeface="Cambria" panose="02040503050406030204" pitchFamily="18" charset="0"/>
                        </a:rPr>
                        <a:t>How does this feature currently look at your school?</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82381559"/>
                  </a:ext>
                </a:extLst>
              </a:tr>
              <a:tr h="295009">
                <a:tc gridSpan="5">
                  <a:txBody>
                    <a:bodyPr/>
                    <a:lstStyle/>
                    <a:p>
                      <a:pPr marL="0" marR="0" algn="ctr">
                        <a:spcBef>
                          <a:spcPts val="0"/>
                        </a:spcBef>
                        <a:spcAft>
                          <a:spcPts val="0"/>
                        </a:spcAft>
                      </a:pPr>
                      <a:r>
                        <a:rPr lang="en-US" sz="800" b="1">
                          <a:effectLst/>
                          <a:latin typeface="Cambria" panose="02040503050406030204" pitchFamily="18" charset="0"/>
                          <a:ea typeface="Cambria" panose="02040503050406030204" pitchFamily="18" charset="0"/>
                          <a:cs typeface="Cambria" panose="02040503050406030204" pitchFamily="18" charset="0"/>
                        </a:rPr>
                        <a:t>TEAMS</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9DAF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873192"/>
                  </a:ext>
                </a:extLst>
              </a:tr>
              <a:tr h="1194790">
                <a:tc>
                  <a:txBody>
                    <a:bodyPr/>
                    <a:lstStyle/>
                    <a:p>
                      <a:pPr marL="228600" marR="0">
                        <a:spcBef>
                          <a:spcPts val="0"/>
                        </a:spcBef>
                        <a:spcAft>
                          <a:spcPts val="0"/>
                        </a:spcAft>
                      </a:pPr>
                      <a:r>
                        <a:rPr lang="en-US" sz="700" b="1">
                          <a:effectLst/>
                          <a:latin typeface="Cambria" panose="02040503050406030204" pitchFamily="18" charset="0"/>
                          <a:ea typeface="Cambria" panose="02040503050406030204" pitchFamily="18" charset="0"/>
                          <a:cs typeface="Cambria" panose="02040503050406030204" pitchFamily="18" charset="0"/>
                        </a:rPr>
                        <a:t>2.1 Team Composition</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Tier II (or combined Tier II/III) team includes a Tier II systems coordinator and individuals able to provide (a) applied behavioral expertise, (b) administrative authority, (c) knowledge of students, and (d) knowledge about operation of schools across grade levels and programs.</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Arial" panose="020B0604020202020204" pitchFamily="34" charset="0"/>
                        <a:buChar char="●"/>
                      </a:pPr>
                      <a:r>
                        <a:rPr lang="en-US" sz="600">
                          <a:solidFill>
                            <a:srgbClr val="000000"/>
                          </a:solidFill>
                          <a:effectLst/>
                          <a:latin typeface="Calibri" panose="020F0502020204030204" pitchFamily="34" charset="0"/>
                          <a:ea typeface="Calibri" panose="020F0502020204030204" pitchFamily="34" charset="0"/>
                          <a:cs typeface="Noto Sans Symbols"/>
                        </a:rPr>
                        <a:t>School organizational chart</a:t>
                      </a:r>
                      <a:endParaRPr lang="en-US" sz="800">
                        <a:effectLst/>
                        <a:latin typeface="Noto Sans Symbols"/>
                        <a:ea typeface="Noto Sans Symbols"/>
                        <a:cs typeface="Noto Sans Symbols"/>
                      </a:endParaRPr>
                    </a:p>
                    <a:p>
                      <a:pPr marL="342900" marR="0" lvl="0" indent="-342900">
                        <a:spcBef>
                          <a:spcPts val="0"/>
                        </a:spcBef>
                        <a:spcAft>
                          <a:spcPts val="0"/>
                        </a:spcAft>
                        <a:buFont typeface="Arial" panose="020B0604020202020204" pitchFamily="34" charset="0"/>
                        <a:buChar char="●"/>
                      </a:pPr>
                      <a:r>
                        <a:rPr lang="en-US" sz="600">
                          <a:solidFill>
                            <a:srgbClr val="000000"/>
                          </a:solidFill>
                          <a:effectLst/>
                          <a:latin typeface="Calibri" panose="020F0502020204030204" pitchFamily="34" charset="0"/>
                          <a:ea typeface="Calibri" panose="020F0502020204030204" pitchFamily="34" charset="0"/>
                          <a:cs typeface="Noto Sans Symbols"/>
                        </a:rPr>
                        <a:t>Tier II team meeting minutes</a:t>
                      </a:r>
                      <a:endParaRPr lang="en-US" sz="800">
                        <a:effectLst/>
                        <a:latin typeface="Noto Sans Symbols"/>
                        <a:ea typeface="Noto Sans Symbols"/>
                        <a:cs typeface="Noto Sans Symbols"/>
                      </a:endParaRPr>
                    </a:p>
                    <a:p>
                      <a:pPr marL="217170" marR="0" indent="-171450">
                        <a:spcBef>
                          <a:spcPts val="0"/>
                        </a:spcBef>
                        <a:spcAft>
                          <a:spcPts val="0"/>
                        </a:spcAft>
                      </a:pPr>
                      <a:r>
                        <a:rPr lang="en-US" sz="600">
                          <a:solidFill>
                            <a:srgbClr val="000000"/>
                          </a:solidFill>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700">
                          <a:effectLst/>
                          <a:latin typeface="Cambria" panose="02040503050406030204" pitchFamily="18" charset="0"/>
                          <a:ea typeface="Cambria" panose="02040503050406030204" pitchFamily="18"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805867148"/>
                  </a:ext>
                </a:extLst>
              </a:tr>
              <a:tr h="1327545">
                <a:tc gridSpan="3">
                  <a:txBody>
                    <a:bodyPr/>
                    <a:lstStyle/>
                    <a:p>
                      <a:pPr marL="0" marR="0" algn="ctr">
                        <a:spcBef>
                          <a:spcPts val="0"/>
                        </a:spcBef>
                        <a:spcAft>
                          <a:spcPts val="0"/>
                        </a:spcAft>
                      </a:pPr>
                      <a:r>
                        <a:rPr lang="en-US" sz="600" b="1">
                          <a:effectLst/>
                          <a:latin typeface="Calibri" panose="020F0502020204030204" pitchFamily="34" charset="0"/>
                          <a:ea typeface="Calibri" panose="020F0502020204030204" pitchFamily="34" charset="0"/>
                          <a:cs typeface="Cambria" panose="02040503050406030204" pitchFamily="18" charset="0"/>
                        </a:rPr>
                        <a:t>2.1 Action Steps:</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228600" marR="0">
                        <a:lnSpc>
                          <a:spcPct val="150000"/>
                        </a:lnSpc>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228600" marR="0">
                        <a:lnSpc>
                          <a:spcPct val="150000"/>
                        </a:lnSpc>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228600" marR="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600" b="1">
                          <a:effectLst/>
                          <a:latin typeface="Calibri" panose="020F0502020204030204" pitchFamily="34" charset="0"/>
                          <a:ea typeface="Calibri" panose="020F0502020204030204" pitchFamily="34" charset="0"/>
                          <a:cs typeface="Cambria" panose="02040503050406030204" pitchFamily="18" charset="0"/>
                        </a:rPr>
                        <a:t>By Who:</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600">
                          <a:effectLst/>
                          <a:highlight>
                            <a:srgbClr val="FFFF00"/>
                          </a:highligh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600" b="1">
                          <a:effectLst/>
                          <a:latin typeface="Calibri" panose="020F0502020204030204" pitchFamily="34" charset="0"/>
                          <a:ea typeface="Calibri" panose="020F0502020204030204" pitchFamily="34" charset="0"/>
                          <a:cs typeface="Cambria" panose="02040503050406030204" pitchFamily="18" charset="0"/>
                        </a:rPr>
                        <a:t>By When:</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600">
                          <a:effectLst/>
                          <a:highlight>
                            <a:srgbClr val="FFFF00"/>
                          </a:highligh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9674497"/>
                  </a:ext>
                </a:extLst>
              </a:tr>
              <a:tr h="1041563">
                <a:tc>
                  <a:txBody>
                    <a:bodyPr/>
                    <a:lstStyle/>
                    <a:p>
                      <a:pPr marL="228600" marR="0" indent="-228600">
                        <a:spcBef>
                          <a:spcPts val="0"/>
                        </a:spcBef>
                        <a:spcAft>
                          <a:spcPts val="0"/>
                        </a:spcAft>
                      </a:pPr>
                      <a:r>
                        <a:rPr lang="en-US" sz="700" b="1">
                          <a:effectLst/>
                          <a:latin typeface="Cambria" panose="02040503050406030204" pitchFamily="18" charset="0"/>
                          <a:ea typeface="Cambria" panose="02040503050406030204" pitchFamily="18" charset="0"/>
                          <a:cs typeface="Cambria" panose="02040503050406030204" pitchFamily="18" charset="0"/>
                        </a:rPr>
                        <a:t>2.2 Team Operating Procedures</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Tier II team meets at least monthly and has (a) regular meeting format/agenda, (b) minutes, (c) defined meeting roles, and (d) a current action plan.</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Arial" panose="020B0604020202020204" pitchFamily="34" charset="0"/>
                        <a:buChar char="●"/>
                      </a:pPr>
                      <a:r>
                        <a:rPr lang="en-US" sz="600">
                          <a:solidFill>
                            <a:srgbClr val="000000"/>
                          </a:solidFill>
                          <a:effectLst/>
                          <a:latin typeface="Calibri" panose="020F0502020204030204" pitchFamily="34" charset="0"/>
                          <a:ea typeface="Calibri" panose="020F0502020204030204" pitchFamily="34" charset="0"/>
                          <a:cs typeface="Noto Sans Symbols"/>
                        </a:rPr>
                        <a:t>Tier II team meeting agendas and minutes</a:t>
                      </a:r>
                      <a:endParaRPr lang="en-US" sz="800">
                        <a:effectLst/>
                        <a:latin typeface="Noto Sans Symbols"/>
                        <a:ea typeface="Noto Sans Symbols"/>
                        <a:cs typeface="Noto Sans Symbols"/>
                      </a:endParaRPr>
                    </a:p>
                    <a:p>
                      <a:pPr marL="342900" marR="0" lvl="0" indent="-342900">
                        <a:spcBef>
                          <a:spcPts val="0"/>
                        </a:spcBef>
                        <a:spcAft>
                          <a:spcPts val="0"/>
                        </a:spcAft>
                        <a:buFont typeface="Arial" panose="020B0604020202020204" pitchFamily="34" charset="0"/>
                        <a:buChar char="●"/>
                      </a:pPr>
                      <a:r>
                        <a:rPr lang="en-US" sz="600">
                          <a:solidFill>
                            <a:srgbClr val="000000"/>
                          </a:solidFill>
                          <a:effectLst/>
                          <a:latin typeface="Calibri" panose="020F0502020204030204" pitchFamily="34" charset="0"/>
                          <a:ea typeface="Calibri" panose="020F0502020204030204" pitchFamily="34" charset="0"/>
                          <a:cs typeface="Noto Sans Symbols"/>
                        </a:rPr>
                        <a:t>Tier II meeting roles descriptions</a:t>
                      </a:r>
                      <a:endParaRPr lang="en-US" sz="800">
                        <a:effectLst/>
                        <a:latin typeface="Noto Sans Symbols"/>
                        <a:ea typeface="Noto Sans Symbols"/>
                        <a:cs typeface="Noto Sans Symbols"/>
                      </a:endParaRPr>
                    </a:p>
                    <a:p>
                      <a:pPr marL="342900" marR="0" lvl="0" indent="-342900">
                        <a:spcBef>
                          <a:spcPts val="0"/>
                        </a:spcBef>
                        <a:spcAft>
                          <a:spcPts val="0"/>
                        </a:spcAft>
                        <a:buFont typeface="Arial" panose="020B0604020202020204" pitchFamily="34" charset="0"/>
                        <a:buChar char="●"/>
                      </a:pPr>
                      <a:r>
                        <a:rPr lang="en-US" sz="600">
                          <a:solidFill>
                            <a:srgbClr val="000000"/>
                          </a:solidFill>
                          <a:effectLst/>
                          <a:latin typeface="Calibri" panose="020F0502020204030204" pitchFamily="34" charset="0"/>
                          <a:ea typeface="Calibri" panose="020F0502020204030204" pitchFamily="34" charset="0"/>
                          <a:cs typeface="Noto Sans Symbols"/>
                        </a:rPr>
                        <a:t>Tier II action plan</a:t>
                      </a:r>
                      <a:endParaRPr lang="en-US" sz="800">
                        <a:effectLst/>
                        <a:latin typeface="Noto Sans Symbols"/>
                        <a:ea typeface="Noto Sans Symbols"/>
                        <a:cs typeface="Noto Sans Symbols"/>
                      </a:endParaRPr>
                    </a:p>
                    <a:p>
                      <a:pPr marL="217170" marR="0" indent="-17145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217170" marR="0" indent="-17145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749536797"/>
                  </a:ext>
                </a:extLst>
              </a:tr>
              <a:tr h="1194790">
                <a:tc gridSpan="3">
                  <a:txBody>
                    <a:bodyPr/>
                    <a:lstStyle/>
                    <a:p>
                      <a:pPr marL="0" marR="0" algn="ctr">
                        <a:spcBef>
                          <a:spcPts val="0"/>
                        </a:spcBef>
                        <a:spcAft>
                          <a:spcPts val="0"/>
                        </a:spcAft>
                      </a:pPr>
                      <a:r>
                        <a:rPr lang="en-US" sz="600" b="1">
                          <a:effectLst/>
                          <a:latin typeface="Calibri" panose="020F0502020204030204" pitchFamily="34" charset="0"/>
                          <a:ea typeface="Calibri" panose="020F0502020204030204" pitchFamily="34" charset="0"/>
                          <a:cs typeface="Cambria" panose="02040503050406030204" pitchFamily="18" charset="0"/>
                        </a:rPr>
                        <a:t>2.2  Action Steps:</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228600" marR="0">
                        <a:lnSpc>
                          <a:spcPct val="150000"/>
                        </a:lnSpc>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228600" marR="0">
                        <a:lnSpc>
                          <a:spcPct val="150000"/>
                        </a:lnSpc>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228600" marR="0">
                        <a:lnSpc>
                          <a:spcPct val="150000"/>
                        </a:lnSpc>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0" marR="0">
                        <a:lnSpc>
                          <a:spcPct val="150000"/>
                        </a:lnSpc>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600" b="1">
                          <a:effectLst/>
                          <a:latin typeface="Calibri" panose="020F0502020204030204" pitchFamily="34" charset="0"/>
                          <a:ea typeface="Calibri" panose="020F0502020204030204" pitchFamily="34" charset="0"/>
                          <a:cs typeface="Cambria" panose="02040503050406030204" pitchFamily="18" charset="0"/>
                        </a:rPr>
                        <a:t>By Who:</a:t>
                      </a:r>
                      <a:endParaRPr lang="en-US" sz="80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600">
                          <a:effectLst/>
                          <a:latin typeface="Calibri" panose="020F0502020204030204" pitchFamily="34" charset="0"/>
                          <a:ea typeface="Calibri" panose="020F0502020204030204" pitchFamily="34" charset="0"/>
                          <a:cs typeface="Cambria" panose="02040503050406030204" pitchFamily="18" charset="0"/>
                        </a:rPr>
                        <a:t> </a:t>
                      </a:r>
                      <a:endParaRPr lang="en-US" sz="80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600" b="1" dirty="0">
                          <a:effectLst/>
                          <a:latin typeface="Calibri" panose="020F0502020204030204" pitchFamily="34" charset="0"/>
                          <a:ea typeface="Calibri" panose="020F0502020204030204" pitchFamily="34" charset="0"/>
                          <a:cs typeface="Cambria" panose="02040503050406030204" pitchFamily="18" charset="0"/>
                        </a:rPr>
                        <a:t>By When:</a:t>
                      </a:r>
                      <a:endParaRPr lang="en-US" sz="8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600" dirty="0">
                          <a:effectLst/>
                          <a:latin typeface="Calibri" panose="020F0502020204030204" pitchFamily="34" charset="0"/>
                          <a:ea typeface="Calibri" panose="020F0502020204030204" pitchFamily="34" charset="0"/>
                          <a:cs typeface="Cambria" panose="02040503050406030204" pitchFamily="18" charset="0"/>
                        </a:rPr>
                        <a:t> </a:t>
                      </a:r>
                      <a:endParaRPr lang="en-US" sz="800" dirty="0">
                        <a:effectLst/>
                        <a:latin typeface="Cambria" panose="02040503050406030204" pitchFamily="18" charset="0"/>
                        <a:ea typeface="Cambria" panose="02040503050406030204" pitchFamily="18" charset="0"/>
                        <a:cs typeface="Cambria" panose="02040503050406030204" pitchFamily="18" charset="0"/>
                      </a:endParaRPr>
                    </a:p>
                  </a:txBody>
                  <a:tcPr marL="46619" marR="46619"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8720821"/>
                  </a:ext>
                </a:extLst>
              </a:tr>
            </a:tbl>
          </a:graphicData>
        </a:graphic>
      </p:graphicFrame>
      <p:sp>
        <p:nvSpPr>
          <p:cNvPr id="5" name="TextBox 4">
            <a:extLst>
              <a:ext uri="{FF2B5EF4-FFF2-40B4-BE49-F238E27FC236}">
                <a16:creationId xmlns:a16="http://schemas.microsoft.com/office/drawing/2014/main" id="{00A7DD23-EF88-AD4B-8658-85B8C859928B}"/>
              </a:ext>
            </a:extLst>
          </p:cNvPr>
          <p:cNvSpPr txBox="1"/>
          <p:nvPr/>
        </p:nvSpPr>
        <p:spPr>
          <a:xfrm>
            <a:off x="1143000" y="147935"/>
            <a:ext cx="4724400" cy="461665"/>
          </a:xfrm>
          <a:prstGeom prst="rect">
            <a:avLst/>
          </a:prstGeom>
          <a:noFill/>
        </p:spPr>
        <p:txBody>
          <a:bodyPr wrap="square" rtlCol="0">
            <a:spAutoFit/>
          </a:bodyPr>
          <a:lstStyle/>
          <a:p>
            <a:r>
              <a:rPr lang="en-US" sz="2400" b="1" dirty="0">
                <a:solidFill>
                  <a:schemeClr val="accent1"/>
                </a:solidFill>
              </a:rPr>
              <a:t>Tier 2 Action Plan</a:t>
            </a:r>
          </a:p>
        </p:txBody>
      </p:sp>
    </p:spTree>
    <p:extLst>
      <p:ext uri="{BB962C8B-B14F-4D97-AF65-F5344CB8AC3E}">
        <p14:creationId xmlns:p14="http://schemas.microsoft.com/office/powerpoint/2010/main" val="7440815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CFCEF38B-9D67-B242-A2D4-811C3371564D}"/>
              </a:ext>
            </a:extLst>
          </p:cNvPr>
          <p:cNvSpPr>
            <a:spLocks noGrp="1"/>
          </p:cNvSpPr>
          <p:nvPr>
            <p:ph type="title"/>
          </p:nvPr>
        </p:nvSpPr>
        <p:spPr/>
        <p:txBody>
          <a:bodyPr/>
          <a:lstStyle/>
          <a:p>
            <a:pPr algn="ctr" eaLnBrk="1" hangingPunct="1"/>
            <a:r>
              <a:rPr lang="en-US" altLang="en-US" dirty="0"/>
              <a:t>Thank you for your participation!</a:t>
            </a:r>
          </a:p>
        </p:txBody>
      </p:sp>
      <p:sp>
        <p:nvSpPr>
          <p:cNvPr id="3" name="Content Placeholder 2">
            <a:extLst>
              <a:ext uri="{FF2B5EF4-FFF2-40B4-BE49-F238E27FC236}">
                <a16:creationId xmlns:a16="http://schemas.microsoft.com/office/drawing/2014/main" id="{4D096C57-A26F-1042-9BDF-88B2B2218DB7}"/>
              </a:ext>
            </a:extLst>
          </p:cNvPr>
          <p:cNvSpPr>
            <a:spLocks noGrp="1"/>
          </p:cNvSpPr>
          <p:nvPr>
            <p:ph idx="1"/>
          </p:nvPr>
        </p:nvSpPr>
        <p:spPr/>
        <p:txBody>
          <a:bodyPr/>
          <a:lstStyle/>
          <a:p>
            <a:pPr marL="0" indent="0" algn="ctr">
              <a:buNone/>
              <a:defRPr/>
            </a:pPr>
            <a:r>
              <a:rPr lang="en-US" sz="2400" dirty="0"/>
              <a:t>Please see our website for additional resources:</a:t>
            </a:r>
          </a:p>
          <a:p>
            <a:pPr marL="0" indent="0" algn="ctr">
              <a:buNone/>
              <a:defRPr/>
            </a:pPr>
            <a:r>
              <a:rPr lang="en-US" sz="2400" dirty="0">
                <a:hlinkClick r:id="rId3"/>
              </a:rPr>
              <a:t>www.delawarepbs.org</a:t>
            </a:r>
            <a:r>
              <a:rPr lang="en-US" sz="2400" dirty="0"/>
              <a:t> </a:t>
            </a:r>
          </a:p>
          <a:p>
            <a:pPr marL="0" indent="0">
              <a:buNone/>
              <a:defRPr/>
            </a:pPr>
            <a:endParaRPr lang="en-US" dirty="0"/>
          </a:p>
          <a:p>
            <a:pPr marL="0" indent="0">
              <a:buNone/>
              <a:defRPr/>
            </a:pPr>
            <a:endParaRPr lang="en-US" dirty="0"/>
          </a:p>
          <a:p>
            <a:pPr marL="0" indent="0">
              <a:buNone/>
              <a:defRPr/>
            </a:pPr>
            <a:r>
              <a:rPr lang="en-US" dirty="0"/>
              <a:t>For any questions or concerns please contact us:</a:t>
            </a:r>
          </a:p>
          <a:p>
            <a:pPr eaLnBrk="1" hangingPunct="1">
              <a:defRPr/>
            </a:pPr>
            <a:r>
              <a:rPr lang="en-US" dirty="0"/>
              <a:t>Debby Boyer: </a:t>
            </a:r>
            <a:r>
              <a:rPr lang="en-US" dirty="0">
                <a:hlinkClick r:id="rId4"/>
              </a:rPr>
              <a:t>dboyer@udel.edu</a:t>
            </a:r>
            <a:endParaRPr lang="en-US" dirty="0"/>
          </a:p>
          <a:p>
            <a:pPr eaLnBrk="1" hangingPunct="1">
              <a:defRPr/>
            </a:pPr>
            <a:r>
              <a:rPr lang="en-US" dirty="0"/>
              <a:t>Megan Pell: </a:t>
            </a:r>
            <a:r>
              <a:rPr lang="en-US" dirty="0">
                <a:hlinkClick r:id="rId5"/>
              </a:rPr>
              <a:t>mpell@udel.edu</a:t>
            </a:r>
            <a:endParaRPr lang="en-US" dirty="0"/>
          </a:p>
          <a:p>
            <a:pPr eaLnBrk="1" hangingPunct="1">
              <a:defRPr/>
            </a:pPr>
            <a:r>
              <a:rPr lang="en-US" dirty="0" err="1"/>
              <a:t>Niki</a:t>
            </a:r>
            <a:r>
              <a:rPr lang="en-US" dirty="0"/>
              <a:t> Kendall: </a:t>
            </a:r>
            <a:r>
              <a:rPr lang="en-US" dirty="0">
                <a:hlinkClick r:id="rId6"/>
              </a:rPr>
              <a:t>robertsn@udel.edu</a:t>
            </a:r>
            <a:r>
              <a:rPr lang="en-US" dirty="0"/>
              <a:t> </a:t>
            </a:r>
          </a:p>
        </p:txBody>
      </p:sp>
      <p:pic>
        <p:nvPicPr>
          <p:cNvPr id="5124" name="Picture 3">
            <a:extLst>
              <a:ext uri="{FF2B5EF4-FFF2-40B4-BE49-F238E27FC236}">
                <a16:creationId xmlns:a16="http://schemas.microsoft.com/office/drawing/2014/main" id="{869C6A65-E5BF-5245-832F-536AF67AF57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54366" y="3774282"/>
            <a:ext cx="2594372" cy="205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5273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5" name="Rectangle 2"/>
          <p:cNvSpPr>
            <a:spLocks noChangeArrowheads="1"/>
          </p:cNvSpPr>
          <p:nvPr/>
        </p:nvSpPr>
        <p:spPr bwMode="auto">
          <a:xfrm>
            <a:off x="1257301" y="964406"/>
            <a:ext cx="5288756"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152" tIns="31577" rIns="63152" bIns="31577" anchor="ctr"/>
          <a:lstStyle/>
          <a:p>
            <a:pPr defTabSz="342900"/>
            <a:endParaRPr lang="en-US" sz="4125">
              <a:solidFill>
                <a:srgbClr val="800040"/>
              </a:solidFill>
              <a:latin typeface="Calibri" charset="0"/>
            </a:endParaRPr>
          </a:p>
        </p:txBody>
      </p:sp>
      <p:sp>
        <p:nvSpPr>
          <p:cNvPr id="9" name="Isosceles Triangle 8"/>
          <p:cNvSpPr/>
          <p:nvPr/>
        </p:nvSpPr>
        <p:spPr>
          <a:xfrm>
            <a:off x="653282" y="-441397"/>
            <a:ext cx="7543800" cy="6477000"/>
          </a:xfrm>
          <a:prstGeom prst="triangle">
            <a:avLst/>
          </a:prstGeom>
          <a:solidFill>
            <a:srgbClr val="00B050"/>
          </a:solidFill>
          <a:ln>
            <a:solidFill>
              <a:srgbClr val="00B050"/>
            </a:solidFill>
          </a:ln>
          <a:scene3d>
            <a:camera prst="perspectiveRelaxed">
              <a:rot lat="19852770" lon="3668465" rev="18453607"/>
            </a:camera>
            <a:lightRig rig="chilly" dir="t">
              <a:rot lat="0" lon="0" rev="9000000"/>
            </a:lightRig>
          </a:scene3d>
          <a:sp3d>
            <a:bevelT h="374650"/>
          </a:sp3d>
        </p:spPr>
        <p:style>
          <a:lnRef idx="2">
            <a:schemeClr val="accent1">
              <a:shade val="50000"/>
            </a:schemeClr>
          </a:lnRef>
          <a:fillRef idx="1">
            <a:schemeClr val="accent1"/>
          </a:fillRef>
          <a:effectRef idx="0">
            <a:schemeClr val="accent1"/>
          </a:effectRef>
          <a:fontRef idx="minor">
            <a:schemeClr val="lt1"/>
          </a:fontRef>
        </p:style>
        <p:txBody>
          <a:bodyPr lIns="63152" tIns="31577" rIns="63152" bIns="31577" anchor="ctr"/>
          <a:lstStyle/>
          <a:p>
            <a:pPr algn="ctr" defTabSz="342897">
              <a:defRPr/>
            </a:pPr>
            <a:endParaRPr lang="en-US" sz="1275" dirty="0">
              <a:solidFill>
                <a:prstClr val="white"/>
              </a:solidFill>
            </a:endParaRPr>
          </a:p>
        </p:txBody>
      </p:sp>
      <p:sp>
        <p:nvSpPr>
          <p:cNvPr id="10" name="Isosceles Triangle 9"/>
          <p:cNvSpPr/>
          <p:nvPr/>
        </p:nvSpPr>
        <p:spPr>
          <a:xfrm>
            <a:off x="2364115" y="223435"/>
            <a:ext cx="5129522" cy="4293924"/>
          </a:xfrm>
          <a:prstGeom prst="triangle">
            <a:avLst/>
          </a:prstGeom>
          <a:gradFill flip="none" rotWithShape="1">
            <a:gsLst>
              <a:gs pos="14000">
                <a:srgbClr val="FFFF57"/>
              </a:gs>
              <a:gs pos="0">
                <a:srgbClr val="00B050"/>
              </a:gs>
            </a:gsLst>
            <a:lin ang="16200000" scaled="1"/>
            <a:tileRect/>
          </a:gradFill>
          <a:ln cap="rnd">
            <a:gradFill flip="none" rotWithShape="1">
              <a:gsLst>
                <a:gs pos="25000">
                  <a:srgbClr val="00B050"/>
                </a:gs>
                <a:gs pos="100000">
                  <a:srgbClr val="FFFF57"/>
                </a:gs>
                <a:gs pos="100000">
                  <a:schemeClr val="accent1">
                    <a:tint val="23500"/>
                    <a:satMod val="160000"/>
                  </a:schemeClr>
                </a:gs>
              </a:gsLst>
              <a:lin ang="16200000" scaled="1"/>
              <a:tileRect/>
            </a:gradFill>
            <a:miter lim="800000"/>
          </a:ln>
          <a:scene3d>
            <a:camera prst="perspectiveRelaxed">
              <a:rot lat="19854000" lon="3666000" rev="18456000"/>
            </a:camera>
            <a:lightRig rig="chilly" dir="t">
              <a:rot lat="0" lon="0" rev="9000000"/>
            </a:lightRig>
          </a:scene3d>
          <a:sp3d prstMaterial="metal">
            <a:bevelT h="330200"/>
            <a:contourClr>
              <a:schemeClr val="accent3">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lIns="63152" tIns="31577" rIns="63152" bIns="31577" anchor="ctr"/>
          <a:lstStyle/>
          <a:p>
            <a:pPr algn="ctr" defTabSz="342897">
              <a:defRPr/>
            </a:pPr>
            <a:endParaRPr lang="en-US" sz="1275" dirty="0">
              <a:solidFill>
                <a:prstClr val="white"/>
              </a:solidFill>
            </a:endParaRPr>
          </a:p>
        </p:txBody>
      </p:sp>
      <p:sp>
        <p:nvSpPr>
          <p:cNvPr id="14" name="Isosceles Triangle 13"/>
          <p:cNvSpPr/>
          <p:nvPr/>
        </p:nvSpPr>
        <p:spPr>
          <a:xfrm>
            <a:off x="3567179" y="662682"/>
            <a:ext cx="3409166" cy="2681971"/>
          </a:xfrm>
          <a:prstGeom prst="triangle">
            <a:avLst/>
          </a:prstGeom>
          <a:gradFill flip="none" rotWithShape="1">
            <a:gsLst>
              <a:gs pos="16000">
                <a:srgbClr val="FFFF57"/>
              </a:gs>
              <a:gs pos="51000">
                <a:srgbClr val="C00000"/>
              </a:gs>
            </a:gsLst>
            <a:lin ang="16200000" scaled="1"/>
            <a:tileRect/>
          </a:gradFill>
          <a:ln>
            <a:gradFill flip="none" rotWithShape="1">
              <a:gsLst>
                <a:gs pos="0">
                  <a:srgbClr val="FFFF57"/>
                </a:gs>
                <a:gs pos="100000">
                  <a:srgbClr val="C00000"/>
                </a:gs>
              </a:gsLst>
              <a:lin ang="16200000" scaled="1"/>
              <a:tileRect/>
            </a:gradFill>
          </a:ln>
          <a:scene3d>
            <a:camera prst="perspectiveRelaxed">
              <a:rot lat="19854000" lon="3666000" rev="18456000"/>
            </a:camera>
            <a:lightRig rig="morning" dir="t">
              <a:rot lat="0" lon="0" rev="0"/>
            </a:lightRig>
          </a:scene3d>
          <a:sp3d prstMaterial="metal">
            <a:bevelT w="95250" h="342900"/>
          </a:sp3d>
        </p:spPr>
        <p:style>
          <a:lnRef idx="2">
            <a:schemeClr val="accent1">
              <a:shade val="50000"/>
            </a:schemeClr>
          </a:lnRef>
          <a:fillRef idx="1">
            <a:schemeClr val="accent1"/>
          </a:fillRef>
          <a:effectRef idx="0">
            <a:schemeClr val="accent1"/>
          </a:effectRef>
          <a:fontRef idx="minor">
            <a:schemeClr val="lt1"/>
          </a:fontRef>
        </p:style>
        <p:txBody>
          <a:bodyPr lIns="63152" tIns="31577" rIns="63152" bIns="31577" anchor="ctr"/>
          <a:lstStyle/>
          <a:p>
            <a:pPr algn="ctr" defTabSz="342897">
              <a:defRPr/>
            </a:pPr>
            <a:endParaRPr lang="en-US" sz="1275" dirty="0">
              <a:solidFill>
                <a:prstClr val="white"/>
              </a:solidFill>
            </a:endParaRPr>
          </a:p>
        </p:txBody>
      </p:sp>
      <p:sp>
        <p:nvSpPr>
          <p:cNvPr id="12" name="Rectangle 2"/>
          <p:cNvSpPr txBox="1">
            <a:spLocks noChangeArrowheads="1"/>
          </p:cNvSpPr>
          <p:nvPr/>
        </p:nvSpPr>
        <p:spPr bwMode="auto">
          <a:xfrm>
            <a:off x="865393" y="188269"/>
            <a:ext cx="5265244" cy="8977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0364" tIns="35183" rIns="70364" bIns="35183" anchor="ctr"/>
          <a:lstStyle>
            <a:lvl1pPr defTabSz="936625" eaLnBrk="0" hangingPunct="0">
              <a:defRPr sz="2400">
                <a:solidFill>
                  <a:schemeClr val="tx1"/>
                </a:solidFill>
                <a:latin typeface="Arial" charset="0"/>
                <a:ea typeface="ＭＳ Ｐゴシック" charset="0"/>
                <a:cs typeface="ＭＳ Ｐゴシック" charset="0"/>
              </a:defRPr>
            </a:lvl1pPr>
            <a:lvl2pPr marL="742950" indent="-285750" defTabSz="936625" eaLnBrk="0" hangingPunct="0">
              <a:defRPr sz="2400">
                <a:solidFill>
                  <a:schemeClr val="tx1"/>
                </a:solidFill>
                <a:latin typeface="Arial" charset="0"/>
                <a:ea typeface="ＭＳ Ｐゴシック" charset="0"/>
              </a:defRPr>
            </a:lvl2pPr>
            <a:lvl3pPr marL="1143000" indent="-228600" defTabSz="936625" eaLnBrk="0" hangingPunct="0">
              <a:defRPr sz="2400">
                <a:solidFill>
                  <a:schemeClr val="tx1"/>
                </a:solidFill>
                <a:latin typeface="Arial" charset="0"/>
                <a:ea typeface="ＭＳ Ｐゴシック" charset="0"/>
              </a:defRPr>
            </a:lvl3pPr>
            <a:lvl4pPr marL="1600200" indent="-228600" defTabSz="936625" eaLnBrk="0" hangingPunct="0">
              <a:defRPr sz="2400">
                <a:solidFill>
                  <a:schemeClr val="tx1"/>
                </a:solidFill>
                <a:latin typeface="Arial" charset="0"/>
                <a:ea typeface="ＭＳ Ｐゴシック" charset="0"/>
              </a:defRPr>
            </a:lvl4pPr>
            <a:lvl5pPr marL="2057400" indent="-228600" defTabSz="936625" eaLnBrk="0" hangingPunct="0">
              <a:defRPr sz="2400">
                <a:solidFill>
                  <a:schemeClr val="tx1"/>
                </a:solidFill>
                <a:latin typeface="Arial" charset="0"/>
                <a:ea typeface="ＭＳ Ｐゴシック" charset="0"/>
              </a:defRPr>
            </a:lvl5pPr>
            <a:lvl6pPr marL="2514600" indent="-228600" defTabSz="9366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66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66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6625"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eaLnBrk="1" hangingPunct="1"/>
            <a:r>
              <a:rPr lang="en-US" sz="3200" b="1" dirty="0">
                <a:solidFill>
                  <a:schemeClr val="bg2">
                    <a:lumMod val="50000"/>
                  </a:schemeClr>
                </a:solidFill>
                <a:latin typeface="+mn-lt"/>
                <a:ea typeface="+mj-ea"/>
                <a:cs typeface="Tw Cen MT"/>
              </a:rPr>
              <a:t>Continuum of Academic &amp; Social Behavior Support</a:t>
            </a:r>
          </a:p>
        </p:txBody>
      </p:sp>
      <p:sp>
        <p:nvSpPr>
          <p:cNvPr id="13" name="TextBox 12"/>
          <p:cNvSpPr txBox="1"/>
          <p:nvPr/>
        </p:nvSpPr>
        <p:spPr>
          <a:xfrm>
            <a:off x="6651960" y="1490571"/>
            <a:ext cx="2194322" cy="1200329"/>
          </a:xfrm>
          <a:prstGeom prst="rect">
            <a:avLst/>
          </a:prstGeom>
          <a:noFill/>
          <a:ln w="28575" cmpd="sng">
            <a:solidFill>
              <a:schemeClr val="tx2"/>
            </a:solidFill>
          </a:ln>
        </p:spPr>
        <p:txBody>
          <a:bodyPr>
            <a:spAutoFit/>
          </a:bodyPr>
          <a:lstStyle/>
          <a:p>
            <a:pPr>
              <a:defRPr/>
            </a:pPr>
            <a:r>
              <a:rPr lang="en-US" sz="2400" dirty="0">
                <a:solidFill>
                  <a:srgbClr val="1D2A53"/>
                </a:solidFill>
                <a:latin typeface="Tw Cen MT"/>
                <a:cs typeface="Tw Cen MT"/>
              </a:rPr>
              <a:t>Tier 3 for a </a:t>
            </a:r>
            <a:r>
              <a:rPr lang="en-US" sz="2400" b="1" i="1" dirty="0">
                <a:solidFill>
                  <a:srgbClr val="FF0000"/>
                </a:solidFill>
                <a:latin typeface="Tw Cen MT"/>
                <a:cs typeface="Tw Cen MT"/>
              </a:rPr>
              <a:t>Few</a:t>
            </a:r>
            <a:r>
              <a:rPr lang="en-US" sz="2400" b="1" dirty="0">
                <a:solidFill>
                  <a:srgbClr val="FF0000"/>
                </a:solidFill>
                <a:latin typeface="Tw Cen MT"/>
                <a:cs typeface="Tw Cen MT"/>
              </a:rPr>
              <a:t>: </a:t>
            </a:r>
            <a:r>
              <a:rPr lang="en-US" sz="2400" dirty="0">
                <a:solidFill>
                  <a:srgbClr val="1D2A53"/>
                </a:solidFill>
                <a:latin typeface="Tw Cen MT"/>
                <a:cs typeface="Tw Cen MT"/>
              </a:rPr>
              <a:t>Intensive, Individualized</a:t>
            </a:r>
          </a:p>
        </p:txBody>
      </p:sp>
      <p:sp>
        <p:nvSpPr>
          <p:cNvPr id="15" name="TextBox 14"/>
          <p:cNvSpPr txBox="1"/>
          <p:nvPr/>
        </p:nvSpPr>
        <p:spPr>
          <a:xfrm>
            <a:off x="6034205" y="3043742"/>
            <a:ext cx="2514600" cy="1200329"/>
          </a:xfrm>
          <a:prstGeom prst="rect">
            <a:avLst/>
          </a:prstGeom>
          <a:noFill/>
          <a:ln w="28575" cmpd="sng">
            <a:solidFill>
              <a:schemeClr val="tx2"/>
            </a:solidFill>
          </a:ln>
        </p:spPr>
        <p:txBody>
          <a:bodyPr>
            <a:spAutoFit/>
          </a:bodyPr>
          <a:lstStyle/>
          <a:p>
            <a:pPr>
              <a:defRPr/>
            </a:pPr>
            <a:r>
              <a:rPr lang="en-US" sz="2400" dirty="0">
                <a:solidFill>
                  <a:srgbClr val="1D2A53"/>
                </a:solidFill>
                <a:latin typeface="Tw Cen MT"/>
                <a:cs typeface="Tw Cen MT"/>
              </a:rPr>
              <a:t>Tier 2 for </a:t>
            </a:r>
            <a:r>
              <a:rPr lang="en-US" sz="2400" b="1" i="1" dirty="0">
                <a:solidFill>
                  <a:srgbClr val="FFC000"/>
                </a:solidFill>
                <a:latin typeface="Tw Cen MT"/>
                <a:cs typeface="Tw Cen MT"/>
              </a:rPr>
              <a:t>Some</a:t>
            </a:r>
            <a:r>
              <a:rPr lang="en-US" sz="2400" b="1" dirty="0">
                <a:solidFill>
                  <a:srgbClr val="FFC000"/>
                </a:solidFill>
                <a:latin typeface="Tw Cen MT"/>
                <a:cs typeface="Tw Cen MT"/>
              </a:rPr>
              <a:t>:  </a:t>
            </a:r>
            <a:r>
              <a:rPr lang="en-US" sz="2400" dirty="0">
                <a:solidFill>
                  <a:srgbClr val="1D2A53"/>
                </a:solidFill>
                <a:latin typeface="Tw Cen MT"/>
                <a:cs typeface="Tw Cen MT"/>
              </a:rPr>
              <a:t>Targeted for Small Groups</a:t>
            </a:r>
          </a:p>
        </p:txBody>
      </p:sp>
      <p:sp>
        <p:nvSpPr>
          <p:cNvPr id="16" name="TextBox 15"/>
          <p:cNvSpPr txBox="1"/>
          <p:nvPr/>
        </p:nvSpPr>
        <p:spPr>
          <a:xfrm>
            <a:off x="5435073" y="4861122"/>
            <a:ext cx="2433773" cy="830997"/>
          </a:xfrm>
          <a:prstGeom prst="rect">
            <a:avLst/>
          </a:prstGeom>
          <a:noFill/>
          <a:ln w="28575" cmpd="sng">
            <a:solidFill>
              <a:schemeClr val="tx2"/>
            </a:solidFill>
          </a:ln>
        </p:spPr>
        <p:txBody>
          <a:bodyPr wrap="square">
            <a:spAutoFit/>
          </a:bodyPr>
          <a:lstStyle/>
          <a:p>
            <a:pPr>
              <a:defRPr/>
            </a:pPr>
            <a:r>
              <a:rPr lang="en-US" sz="2400" dirty="0">
                <a:solidFill>
                  <a:srgbClr val="1D2A53"/>
                </a:solidFill>
                <a:latin typeface="Tw Cen MT"/>
                <a:cs typeface="Tw Cen MT"/>
              </a:rPr>
              <a:t>Tier I for </a:t>
            </a:r>
            <a:r>
              <a:rPr lang="en-US" sz="2400" b="1" i="1" dirty="0">
                <a:solidFill>
                  <a:srgbClr val="00B050"/>
                </a:solidFill>
                <a:latin typeface="Tw Cen MT"/>
                <a:cs typeface="Tw Cen MT"/>
              </a:rPr>
              <a:t>All</a:t>
            </a:r>
            <a:r>
              <a:rPr lang="en-US" sz="2400" b="1" dirty="0">
                <a:solidFill>
                  <a:srgbClr val="00B050"/>
                </a:solidFill>
                <a:latin typeface="Tw Cen MT"/>
                <a:cs typeface="Tw Cen MT"/>
              </a:rPr>
              <a:t>:  </a:t>
            </a:r>
            <a:r>
              <a:rPr lang="en-US" sz="2400" dirty="0">
                <a:solidFill>
                  <a:srgbClr val="1D2A53"/>
                </a:solidFill>
                <a:latin typeface="Tw Cen MT"/>
                <a:cs typeface="Tw Cen MT"/>
              </a:rPr>
              <a:t>Core/Universal</a:t>
            </a:r>
          </a:p>
        </p:txBody>
      </p:sp>
    </p:spTree>
    <p:extLst>
      <p:ext uri="{BB962C8B-B14F-4D97-AF65-F5344CB8AC3E}">
        <p14:creationId xmlns:p14="http://schemas.microsoft.com/office/powerpoint/2010/main" val="55832217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772400" cy="2133600"/>
          </a:xfrm>
        </p:spPr>
        <p:txBody>
          <a:bodyPr>
            <a:normAutofit fontScale="90000"/>
          </a:bodyPr>
          <a:lstStyle/>
          <a:p>
            <a:r>
              <a:rPr lang="en-US" b="1" dirty="0">
                <a:solidFill>
                  <a:schemeClr val="bg2">
                    <a:lumMod val="50000"/>
                  </a:schemeClr>
                </a:solidFill>
              </a:rPr>
              <a:t>REMEMBER</a:t>
            </a:r>
            <a:br>
              <a:rPr lang="en-US" b="1" dirty="0">
                <a:solidFill>
                  <a:schemeClr val="bg2">
                    <a:lumMod val="50000"/>
                  </a:schemeClr>
                </a:solidFill>
              </a:rPr>
            </a:br>
            <a:r>
              <a:rPr lang="en-US" b="1" dirty="0">
                <a:solidFill>
                  <a:schemeClr val="bg2">
                    <a:lumMod val="50000"/>
                  </a:schemeClr>
                </a:solidFill>
              </a:rPr>
              <a:t>Tiers 2 gives students a higher dosage of what we already do at Tier 1.</a:t>
            </a:r>
            <a:r>
              <a:rPr lang="en-US" b="1" dirty="0"/>
              <a:t/>
            </a:r>
            <a:br>
              <a:rPr lang="en-US" b="1" dirty="0"/>
            </a:br>
            <a:endParaRPr lang="en-US" b="1" dirty="0"/>
          </a:p>
        </p:txBody>
      </p:sp>
      <p:sp>
        <p:nvSpPr>
          <p:cNvPr id="3" name="Content Placeholder 2"/>
          <p:cNvSpPr>
            <a:spLocks noGrp="1"/>
          </p:cNvSpPr>
          <p:nvPr>
            <p:ph idx="1"/>
          </p:nvPr>
        </p:nvSpPr>
        <p:spPr>
          <a:xfrm>
            <a:off x="1295400" y="2514600"/>
            <a:ext cx="6269376" cy="4096502"/>
          </a:xfrm>
        </p:spPr>
        <p:txBody>
          <a:bodyPr>
            <a:normAutofit/>
          </a:bodyPr>
          <a:lstStyle/>
          <a:p>
            <a:r>
              <a:rPr lang="en-US" sz="2800" dirty="0"/>
              <a:t>Teach</a:t>
            </a:r>
          </a:p>
          <a:p>
            <a:r>
              <a:rPr lang="en-US" sz="2800" dirty="0"/>
              <a:t>Prompt</a:t>
            </a:r>
          </a:p>
          <a:p>
            <a:r>
              <a:rPr lang="en-US" sz="2800" dirty="0"/>
              <a:t>Reinforce</a:t>
            </a:r>
          </a:p>
          <a:p>
            <a:r>
              <a:rPr lang="en-US" sz="2800" dirty="0"/>
              <a:t>Monitor</a:t>
            </a:r>
          </a:p>
          <a:p>
            <a:r>
              <a:rPr lang="en-US" sz="2800" dirty="0"/>
              <a:t>Communicate </a:t>
            </a:r>
          </a:p>
          <a:p>
            <a:endParaRPr lang="en-US" sz="2800" dirty="0"/>
          </a:p>
        </p:txBody>
      </p:sp>
      <p:pic>
        <p:nvPicPr>
          <p:cNvPr id="1026" name="Picture 2" descr="mage result for people building on a found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895600"/>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712329"/>
      </p:ext>
    </p:extLst>
  </p:cSld>
  <p:clrMapOvr>
    <a:masterClrMapping/>
  </p:clrMapOvr>
</p:sld>
</file>

<file path=ppt/theme/theme1.xml><?xml version="1.0" encoding="utf-8"?>
<a:theme xmlns:a="http://schemas.openxmlformats.org/drawingml/2006/main" name="Fac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PBISApps 2017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BISApps PowerPoint Templates" id="{A3028905-A28B-5740-B533-B154DFBA4A01}" vid="{E02CAA40-9E88-CD44-A415-6BA4CBFFCAC1}"/>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0</TotalTime>
  <Words>5591</Words>
  <Application>Microsoft Office PowerPoint</Application>
  <PresentationFormat>On-screen Show (4:3)</PresentationFormat>
  <Paragraphs>770</Paragraphs>
  <Slides>77</Slides>
  <Notes>77</Notes>
  <HiddenSlides>0</HiddenSlides>
  <MMClips>2</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1</vt:i4>
      </vt:variant>
      <vt:variant>
        <vt:lpstr>Slide Titles</vt:lpstr>
      </vt:variant>
      <vt:variant>
        <vt:i4>77</vt:i4>
      </vt:variant>
    </vt:vector>
  </HeadingPairs>
  <TitlesOfParts>
    <vt:vector size="96" baseType="lpstr">
      <vt:lpstr>ＭＳ Ｐゴシック</vt:lpstr>
      <vt:lpstr>Arial</vt:lpstr>
      <vt:lpstr>Calibri</vt:lpstr>
      <vt:lpstr>Calibri Light</vt:lpstr>
      <vt:lpstr>Cambria</vt:lpstr>
      <vt:lpstr>Candara</vt:lpstr>
      <vt:lpstr>Courier New</vt:lpstr>
      <vt:lpstr>Georgia</vt:lpstr>
      <vt:lpstr>メイリオ</vt:lpstr>
      <vt:lpstr>Noto Sans Symbols</vt:lpstr>
      <vt:lpstr>Times New Roman</vt:lpstr>
      <vt:lpstr>Trebuchet MS</vt:lpstr>
      <vt:lpstr>Tw Cen MT</vt:lpstr>
      <vt:lpstr>Verdana</vt:lpstr>
      <vt:lpstr>Wingdings</vt:lpstr>
      <vt:lpstr>Wingdings 3</vt:lpstr>
      <vt:lpstr>Facet</vt:lpstr>
      <vt:lpstr>PBISApps 2017 (Blue)</vt:lpstr>
      <vt:lpstr>Document</vt:lpstr>
      <vt:lpstr>Welcome  to Tier 2 Planning</vt:lpstr>
      <vt:lpstr>Today’s Agenda </vt:lpstr>
      <vt:lpstr>PowerPoint Presentation</vt:lpstr>
      <vt:lpstr>PowerPoint Presentation</vt:lpstr>
      <vt:lpstr>PowerPoint Presentation</vt:lpstr>
      <vt:lpstr>Expectations for today</vt:lpstr>
      <vt:lpstr>The MTSS/PBS  Big Picture</vt:lpstr>
      <vt:lpstr>PowerPoint Presentation</vt:lpstr>
      <vt:lpstr>REMEMBER Tiers 2 gives students a higher dosage of what we already do at Tier 1. </vt:lpstr>
      <vt:lpstr>PowerPoint Presentation</vt:lpstr>
      <vt:lpstr>PowerPoint Presentation</vt:lpstr>
      <vt:lpstr>PowerPoint Presentation</vt:lpstr>
      <vt:lpstr>Tiered Fidelity Inventory (TFI):  Tier II Individual Items Slide Deck</vt:lpstr>
      <vt:lpstr>TFI Tier II Items</vt:lpstr>
      <vt:lpstr>TFI Item: 2.1 Team Composition</vt:lpstr>
      <vt:lpstr>Quick Check: Team Composition</vt:lpstr>
      <vt:lpstr>2.2 Team Operating Procedures</vt:lpstr>
      <vt:lpstr>Quick Check: Team Operating Procedures</vt:lpstr>
      <vt:lpstr>2.3 Screening</vt:lpstr>
      <vt:lpstr>Quick Check: Screening</vt:lpstr>
      <vt:lpstr>2.4 Request for Assistance</vt:lpstr>
      <vt:lpstr>Quick Check: Request for Assistance</vt:lpstr>
      <vt:lpstr>2.5 Options for Tier II Interventions</vt:lpstr>
      <vt:lpstr>Quick Check: Options for Tier II Interventions</vt:lpstr>
      <vt:lpstr>2.6 Tier II Critical Features</vt:lpstr>
      <vt:lpstr>Quick Check: Tier II Critical Features</vt:lpstr>
      <vt:lpstr>2.7 Practices Matched to Student Need</vt:lpstr>
      <vt:lpstr>Quick Check: Practices Matched to Student Need </vt:lpstr>
      <vt:lpstr>2.8 Access to Tier I Supports</vt:lpstr>
      <vt:lpstr>Quick Check: Access to Tier I Supports</vt:lpstr>
      <vt:lpstr>2.9 Professional Development</vt:lpstr>
      <vt:lpstr>Quick Check: Professional Development</vt:lpstr>
      <vt:lpstr>2.10 Level of Use</vt:lpstr>
      <vt:lpstr>Quick Check: Level of Use</vt:lpstr>
      <vt:lpstr>2.11 Student Performance Data</vt:lpstr>
      <vt:lpstr>Quick Check: Student Performance Data</vt:lpstr>
      <vt:lpstr>2.12 Fidelity Data</vt:lpstr>
      <vt:lpstr>Quick Check: Fidelity Data</vt:lpstr>
      <vt:lpstr>2.13 Annual Evaluation</vt:lpstr>
      <vt:lpstr>Quick Check: Annual Evaluation</vt:lpstr>
      <vt:lpstr>Using TFI for Action Planning </vt:lpstr>
      <vt:lpstr>TFI  Section 1: Teams</vt:lpstr>
      <vt:lpstr>2.1 Team Composition Considerations</vt:lpstr>
      <vt:lpstr>2.2 Team Operating Procedures Considerations</vt:lpstr>
      <vt:lpstr>TFI 2.3 &amp; 2.4 Purpose &amp; Outcomes</vt:lpstr>
      <vt:lpstr>Screening Process</vt:lpstr>
      <vt:lpstr>Data-Based Decision Making Numbers to Keep in Mind</vt:lpstr>
      <vt:lpstr>PowerPoint Presentation</vt:lpstr>
      <vt:lpstr>Data-Based Decision Making Requires Decision Rules</vt:lpstr>
      <vt:lpstr>Considerations for Creating Decision Rules</vt:lpstr>
      <vt:lpstr>Possible Decision Rules:  Academic  If it’s predictable, it’s preventable…  </vt:lpstr>
      <vt:lpstr>PowerPoint Presentation</vt:lpstr>
      <vt:lpstr>Possible Decision Rules:  Other If it’s predictable, it’s preventable… </vt:lpstr>
      <vt:lpstr>Data-Based Decision-Rules:  Sample to Consider</vt:lpstr>
      <vt:lpstr>Sample Decision Rules </vt:lpstr>
      <vt:lpstr>PowerPoint Presentation</vt:lpstr>
      <vt:lpstr>2.4 Request for Assistance Considerations</vt:lpstr>
      <vt:lpstr>PowerPoint Presentation</vt:lpstr>
      <vt:lpstr>TFI (Tier II) Interventions</vt:lpstr>
      <vt:lpstr>TFI (Tier II)  Section 2: Interventions</vt:lpstr>
      <vt:lpstr>2.5 Options for Tier II Interventions Considerations</vt:lpstr>
      <vt:lpstr>PowerPoint Presentation</vt:lpstr>
      <vt:lpstr>PowerPoint Presentation</vt:lpstr>
      <vt:lpstr>Ideally, the skills being taught in intervention groups should be a re-boost of the skills already learned at Tier 1</vt:lpstr>
      <vt:lpstr>PowerPoint Presentation</vt:lpstr>
      <vt:lpstr>PowerPoint Presentation</vt:lpstr>
      <vt:lpstr>PowerPoint Presentation</vt:lpstr>
      <vt:lpstr>TFI  Section 3: Evaluation</vt:lpstr>
      <vt:lpstr>2.10 Level of Use Considerations</vt:lpstr>
      <vt:lpstr>2.11 Student Performance Data Considerations</vt:lpstr>
      <vt:lpstr>PowerPoint Presentation</vt:lpstr>
      <vt:lpstr>PowerPoint Presentation</vt:lpstr>
      <vt:lpstr>PowerPoint Presentation</vt:lpstr>
      <vt:lpstr>PowerPoint Presentation</vt:lpstr>
      <vt:lpstr>Example Tier II Annual Evaluation</vt:lpstr>
      <vt:lpstr>PowerPoint Presentation</vt:lpstr>
      <vt:lpstr>Thank you for your participation!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2018-02-05T18:05:26Z</dcterms:created>
  <dcterms:modified xsi:type="dcterms:W3CDTF">2019-08-14T16:25:07Z</dcterms:modified>
</cp:coreProperties>
</file>