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161" autoAdjust="0"/>
  </p:normalViewPr>
  <p:slideViewPr>
    <p:cSldViewPr>
      <p:cViewPr varScale="1">
        <p:scale>
          <a:sx n="84" d="100"/>
          <a:sy n="84" d="100"/>
        </p:scale>
        <p:origin x="158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F6D2AC54-43B2-496C-AC83-1A727450CB70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0504FAE-834D-478F-AE91-1ADA6C182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11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51" indent="-291173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694" indent="-232938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571" indent="-232938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49" indent="-232938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26" indent="-23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04" indent="-23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082" indent="-23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59960" indent="-23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53681431-A8FF-DA4C-9145-AF9EB1D9912F}" type="slidenum">
              <a:rPr lang="en-US" altLang="en-US" sz="1200"/>
              <a:pPr eaLnBrk="1" hangingPunct="1">
                <a:defRPr/>
              </a:pPr>
              <a:t>1</a:t>
            </a:fld>
            <a:endParaRPr lang="en-US" altLang="en-US" sz="1200"/>
          </a:p>
        </p:txBody>
      </p:sp>
      <p:sp>
        <p:nvSpPr>
          <p:cNvPr id="116738" name="Rectangle 7"/>
          <p:cNvSpPr txBox="1">
            <a:spLocks noGrp="1" noChangeArrowheads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897" tIns="46948" rIns="93897" bIns="46948" anchor="b"/>
          <a:lstStyle>
            <a:lvl1pPr defTabSz="9128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128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28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28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28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2F5158B6-3E17-3845-8BDC-5B3A9AD78522}" type="slidenum">
              <a:rPr lang="en-US" sz="1200"/>
              <a:pPr algn="r" eaLnBrk="1" hangingPunct="1"/>
              <a:t>1</a:t>
            </a:fld>
            <a:endParaRPr lang="en-US" sz="1200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1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lIns="93897" tIns="46948" rIns="93897" bIns="46948"/>
          <a:lstStyle/>
          <a:p>
            <a:pPr eaLnBrk="1" hangingPunct="1">
              <a:defRPr/>
            </a:pPr>
            <a:endParaRPr lang="en-US" altLang="en-US" dirty="0" smtClean="0">
              <a:ea typeface="ＭＳ Ｐゴシック" pitchFamily="34" charset="-128"/>
            </a:endParaRPr>
          </a:p>
        </p:txBody>
      </p:sp>
      <p:sp>
        <p:nvSpPr>
          <p:cNvPr id="158726" name="Date Placeholder 1"/>
          <p:cNvSpPr>
            <a:spLocks noGrp="1"/>
          </p:cNvSpPr>
          <p:nvPr>
            <p:ph type="dt" sz="quarter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Georgia" pitchFamily="18" charset="0"/>
                <a:ea typeface="ＭＳ Ｐゴシック" pitchFamily="34" charset="-128"/>
              </a:defRPr>
            </a:lvl1pPr>
            <a:lvl2pPr marL="757051" indent="-2911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Georgia" pitchFamily="18" charset="0"/>
                <a:ea typeface="ＭＳ Ｐゴシック" pitchFamily="34" charset="-128"/>
              </a:defRPr>
            </a:lvl2pPr>
            <a:lvl3pPr marL="1164694" indent="-2329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Georgia" pitchFamily="18" charset="0"/>
                <a:ea typeface="ＭＳ Ｐゴシック" pitchFamily="34" charset="-128"/>
              </a:defRPr>
            </a:lvl3pPr>
            <a:lvl4pPr marL="1630571" indent="-2329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Georgia" pitchFamily="18" charset="0"/>
                <a:ea typeface="ＭＳ Ｐゴシック" pitchFamily="34" charset="-128"/>
              </a:defRPr>
            </a:lvl4pPr>
            <a:lvl5pPr marL="2096449" indent="-2329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Georgia" pitchFamily="18" charset="0"/>
                <a:ea typeface="ＭＳ Ｐゴシック" pitchFamily="34" charset="-128"/>
              </a:defRPr>
            </a:lvl5pPr>
            <a:lvl6pPr marL="2562326" indent="-232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eorgia" pitchFamily="18" charset="0"/>
                <a:ea typeface="ＭＳ Ｐゴシック" pitchFamily="34" charset="-128"/>
              </a:defRPr>
            </a:lvl6pPr>
            <a:lvl7pPr marL="3028204" indent="-232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eorgia" pitchFamily="18" charset="0"/>
                <a:ea typeface="ＭＳ Ｐゴシック" pitchFamily="34" charset="-128"/>
              </a:defRPr>
            </a:lvl7pPr>
            <a:lvl8pPr marL="3494082" indent="-232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eorgia" pitchFamily="18" charset="0"/>
                <a:ea typeface="ＭＳ Ｐゴシック" pitchFamily="34" charset="-128"/>
              </a:defRPr>
            </a:lvl8pPr>
            <a:lvl9pPr marL="3959960" indent="-232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eorgia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en-US" altLang="en-US"/>
              <a:t>12/5/13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Cadre Meeting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56">
              <a:defRPr/>
            </a:pPr>
            <a:endParaRPr lang="en-US" altLang="en-US" dirty="0" smtClean="0"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7976D3B-34A1-D347-8085-EE1FFECD9AC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66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file:///\\localhost\Volumes\CDS\Projects\Positive%20Behavioral%20Supports\Targeted%20Interventions\_Targeted%202013-14\Document6!OLE_LINK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ext Box 2"/>
          <p:cNvSpPr txBox="1">
            <a:spLocks noChangeArrowheads="1"/>
          </p:cNvSpPr>
          <p:nvPr/>
        </p:nvSpPr>
        <p:spPr bwMode="auto">
          <a:xfrm>
            <a:off x="352425" y="1920875"/>
            <a:ext cx="4343400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b="1" u="sng" dirty="0">
                <a:latin typeface="Arial Narrow" charset="0"/>
              </a:rPr>
              <a:t>Tier 3/Tertiary Interventions	               1-5%</a:t>
            </a:r>
            <a:endParaRPr lang="en-US" sz="1600" b="1" dirty="0">
              <a:latin typeface="Arial Narrow" charset="0"/>
            </a:endParaRPr>
          </a:p>
          <a:p>
            <a:pPr>
              <a:buFontTx/>
              <a:buChar char="•"/>
            </a:pPr>
            <a:r>
              <a:rPr lang="en-US" sz="1400" dirty="0">
                <a:latin typeface="Arial Narrow" charset="0"/>
              </a:rPr>
              <a:t>_____________________</a:t>
            </a:r>
          </a:p>
          <a:p>
            <a:pPr>
              <a:buFontTx/>
              <a:buChar char="•"/>
            </a:pPr>
            <a:r>
              <a:rPr lang="en-US" sz="1400" dirty="0">
                <a:latin typeface="Arial Narrow" charset="0"/>
              </a:rPr>
              <a:t>_____________________</a:t>
            </a:r>
          </a:p>
          <a:p>
            <a:pPr>
              <a:buFontTx/>
              <a:buChar char="•"/>
            </a:pPr>
            <a:r>
              <a:rPr lang="en-US" sz="1400" dirty="0">
                <a:latin typeface="Arial Narrow" charset="0"/>
              </a:rPr>
              <a:t>_____________________</a:t>
            </a:r>
          </a:p>
        </p:txBody>
      </p:sp>
      <p:sp>
        <p:nvSpPr>
          <p:cNvPr id="115714" name="Text Box 3"/>
          <p:cNvSpPr txBox="1">
            <a:spLocks noChangeArrowheads="1"/>
          </p:cNvSpPr>
          <p:nvPr/>
        </p:nvSpPr>
        <p:spPr bwMode="auto">
          <a:xfrm>
            <a:off x="4529138" y="1920875"/>
            <a:ext cx="4354512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b="1">
                <a:latin typeface="Arial Narrow" charset="0"/>
              </a:rPr>
              <a:t>  </a:t>
            </a:r>
            <a:r>
              <a:rPr lang="en-US" sz="1600" b="1" u="sng">
                <a:latin typeface="Arial Narrow" charset="0"/>
              </a:rPr>
              <a:t>1-5%		Tier 3/Tertiary Interventions</a:t>
            </a:r>
            <a:endParaRPr lang="en-US" sz="1600" b="1">
              <a:latin typeface="Arial Narrow" charset="0"/>
            </a:endParaRPr>
          </a:p>
          <a:p>
            <a:pPr lvl="4">
              <a:buFontTx/>
              <a:buChar char="•"/>
            </a:pPr>
            <a:r>
              <a:rPr lang="en-US" sz="1400">
                <a:latin typeface="Arial Narrow" charset="0"/>
              </a:rPr>
              <a:t>___________________________</a:t>
            </a:r>
          </a:p>
          <a:p>
            <a:pPr lvl="4">
              <a:buFontTx/>
              <a:buChar char="•"/>
            </a:pPr>
            <a:r>
              <a:rPr lang="en-US" sz="1400">
                <a:latin typeface="Arial Narrow" charset="0"/>
              </a:rPr>
              <a:t>___________________________</a:t>
            </a:r>
          </a:p>
          <a:p>
            <a:pPr lvl="4">
              <a:buFontTx/>
              <a:buChar char="•"/>
            </a:pPr>
            <a:r>
              <a:rPr lang="en-US" sz="1400">
                <a:latin typeface="Arial Narrow" charset="0"/>
              </a:rPr>
              <a:t>___________________________</a:t>
            </a:r>
          </a:p>
        </p:txBody>
      </p:sp>
      <p:sp>
        <p:nvSpPr>
          <p:cNvPr id="115715" name="Text Box 4"/>
          <p:cNvSpPr txBox="1">
            <a:spLocks noChangeArrowheads="1"/>
          </p:cNvSpPr>
          <p:nvPr/>
        </p:nvSpPr>
        <p:spPr bwMode="auto">
          <a:xfrm>
            <a:off x="352425" y="2974975"/>
            <a:ext cx="3733800" cy="161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b="1" u="sng">
                <a:latin typeface="Arial Narrow" charset="0"/>
              </a:rPr>
              <a:t>Tier 2/Secondary Interventions	      5-15%</a:t>
            </a:r>
            <a:endParaRPr lang="en-US" sz="1600" b="1">
              <a:latin typeface="Arial Narrow" charset="0"/>
            </a:endParaRPr>
          </a:p>
          <a:p>
            <a:pPr>
              <a:buFontTx/>
              <a:buChar char="•"/>
            </a:pPr>
            <a:r>
              <a:rPr lang="en-US" sz="1400">
                <a:latin typeface="Arial Narrow" charset="0"/>
              </a:rPr>
              <a:t>___________________________</a:t>
            </a:r>
          </a:p>
          <a:p>
            <a:pPr>
              <a:buFontTx/>
              <a:buChar char="•"/>
            </a:pPr>
            <a:r>
              <a:rPr lang="en-US" sz="1400">
                <a:latin typeface="Arial Narrow" charset="0"/>
              </a:rPr>
              <a:t>___________________________</a:t>
            </a:r>
          </a:p>
          <a:p>
            <a:pPr>
              <a:buFontTx/>
              <a:buChar char="•"/>
            </a:pPr>
            <a:r>
              <a:rPr lang="en-US" sz="1400">
                <a:latin typeface="Arial Narrow" charset="0"/>
              </a:rPr>
              <a:t>___________________________</a:t>
            </a:r>
          </a:p>
          <a:p>
            <a:pPr>
              <a:buFontTx/>
              <a:buChar char="•"/>
            </a:pPr>
            <a:r>
              <a:rPr lang="en-US" sz="1400">
                <a:latin typeface="Arial Narrow" charset="0"/>
              </a:rPr>
              <a:t>___________________________</a:t>
            </a:r>
          </a:p>
          <a:p>
            <a:pPr>
              <a:buFontTx/>
              <a:buChar char="•"/>
            </a:pPr>
            <a:r>
              <a:rPr lang="en-US" sz="1400">
                <a:latin typeface="Arial Narrow" charset="0"/>
              </a:rPr>
              <a:t>___________________________</a:t>
            </a:r>
          </a:p>
          <a:p>
            <a:pPr>
              <a:buFontTx/>
              <a:buChar char="•"/>
            </a:pPr>
            <a:r>
              <a:rPr lang="en-US" sz="1400">
                <a:latin typeface="Arial Narrow" charset="0"/>
              </a:rPr>
              <a:t>___________________________</a:t>
            </a:r>
          </a:p>
        </p:txBody>
      </p:sp>
      <p:sp>
        <p:nvSpPr>
          <p:cNvPr id="115716" name="Text Box 5"/>
          <p:cNvSpPr txBox="1">
            <a:spLocks noChangeArrowheads="1"/>
          </p:cNvSpPr>
          <p:nvPr/>
        </p:nvSpPr>
        <p:spPr bwMode="auto">
          <a:xfrm>
            <a:off x="4529138" y="2971800"/>
            <a:ext cx="4583112" cy="182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b="1">
                <a:latin typeface="Arial Narrow" charset="0"/>
              </a:rPr>
              <a:t>         </a:t>
            </a:r>
            <a:r>
              <a:rPr lang="en-US" sz="1600" b="1" u="sng">
                <a:latin typeface="Arial Narrow" charset="0"/>
              </a:rPr>
              <a:t>5-15%		Tier 2/Secondary Interventions</a:t>
            </a:r>
            <a:endParaRPr lang="en-US" sz="1600" b="1">
              <a:latin typeface="Arial Narrow" charset="0"/>
            </a:endParaRPr>
          </a:p>
          <a:p>
            <a:pPr lvl="4">
              <a:buFontTx/>
              <a:buChar char="•"/>
            </a:pPr>
            <a:r>
              <a:rPr lang="en-US" sz="1400">
                <a:latin typeface="Arial Narrow" charset="0"/>
              </a:rPr>
              <a:t>____________________________</a:t>
            </a:r>
          </a:p>
          <a:p>
            <a:pPr lvl="4">
              <a:buFontTx/>
              <a:buChar char="•"/>
            </a:pPr>
            <a:r>
              <a:rPr lang="en-US" sz="1400">
                <a:latin typeface="Arial Narrow" charset="0"/>
              </a:rPr>
              <a:t>____________________________</a:t>
            </a:r>
          </a:p>
          <a:p>
            <a:pPr lvl="4">
              <a:buFontTx/>
              <a:buChar char="•"/>
            </a:pPr>
            <a:r>
              <a:rPr lang="en-US" sz="1400">
                <a:latin typeface="Arial Narrow" charset="0"/>
              </a:rPr>
              <a:t>____________________________</a:t>
            </a:r>
          </a:p>
          <a:p>
            <a:pPr lvl="4">
              <a:buFontTx/>
              <a:buChar char="•"/>
            </a:pPr>
            <a:r>
              <a:rPr lang="en-US" sz="1400">
                <a:latin typeface="Arial Narrow" charset="0"/>
              </a:rPr>
              <a:t>____________________________</a:t>
            </a:r>
          </a:p>
          <a:p>
            <a:pPr lvl="4">
              <a:buFontTx/>
              <a:buChar char="•"/>
            </a:pPr>
            <a:r>
              <a:rPr lang="en-US" sz="1400">
                <a:latin typeface="Arial Narrow" charset="0"/>
              </a:rPr>
              <a:t>____________________________</a:t>
            </a:r>
          </a:p>
          <a:p>
            <a:pPr lvl="4">
              <a:buFontTx/>
              <a:buChar char="•"/>
            </a:pPr>
            <a:r>
              <a:rPr lang="en-US" sz="1400">
                <a:latin typeface="Arial Narrow" charset="0"/>
              </a:rPr>
              <a:t>____________________________</a:t>
            </a:r>
          </a:p>
          <a:p>
            <a:endParaRPr lang="en-US" sz="1400">
              <a:latin typeface="Arial Narrow" charset="0"/>
            </a:endParaRPr>
          </a:p>
        </p:txBody>
      </p:sp>
      <p:sp>
        <p:nvSpPr>
          <p:cNvPr id="115717" name="Text Box 6"/>
          <p:cNvSpPr txBox="1">
            <a:spLocks noChangeArrowheads="1"/>
          </p:cNvSpPr>
          <p:nvPr/>
        </p:nvSpPr>
        <p:spPr bwMode="auto">
          <a:xfrm>
            <a:off x="349250" y="4619625"/>
            <a:ext cx="3536950" cy="180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b="1" u="sng">
                <a:latin typeface="Arial Narrow" charset="0"/>
              </a:rPr>
              <a:t>Tier 1/Universal Interventions   80-90%</a:t>
            </a:r>
          </a:p>
          <a:p>
            <a:pPr>
              <a:buFontTx/>
              <a:buChar char="•"/>
            </a:pPr>
            <a:r>
              <a:rPr lang="en-US" sz="1600" b="1">
                <a:latin typeface="Arial Narrow" charset="0"/>
              </a:rPr>
              <a:t>________________________</a:t>
            </a:r>
          </a:p>
          <a:p>
            <a:pPr>
              <a:buFontTx/>
              <a:buChar char="•"/>
            </a:pPr>
            <a:r>
              <a:rPr lang="en-US" sz="1600" b="1">
                <a:latin typeface="Arial Narrow" charset="0"/>
              </a:rPr>
              <a:t>________________________</a:t>
            </a:r>
          </a:p>
          <a:p>
            <a:pPr>
              <a:buFontTx/>
              <a:buChar char="•"/>
            </a:pPr>
            <a:r>
              <a:rPr lang="en-US" sz="1600" b="1">
                <a:latin typeface="Arial Narrow" charset="0"/>
              </a:rPr>
              <a:t>________________________</a:t>
            </a:r>
          </a:p>
          <a:p>
            <a:pPr>
              <a:buFontTx/>
              <a:buChar char="•"/>
            </a:pPr>
            <a:r>
              <a:rPr lang="en-US" sz="1600" b="1">
                <a:latin typeface="Arial Narrow" charset="0"/>
              </a:rPr>
              <a:t>________________________</a:t>
            </a:r>
          </a:p>
          <a:p>
            <a:pPr>
              <a:buFontTx/>
              <a:buChar char="•"/>
            </a:pPr>
            <a:endParaRPr lang="en-US" sz="1600" b="1">
              <a:latin typeface="Arial Narrow" charset="0"/>
            </a:endParaRPr>
          </a:p>
          <a:p>
            <a:pPr>
              <a:buFontTx/>
              <a:buChar char="•"/>
            </a:pPr>
            <a:endParaRPr lang="en-US" sz="1600" b="1">
              <a:latin typeface="Arial Narrow" charset="0"/>
            </a:endParaRPr>
          </a:p>
        </p:txBody>
      </p:sp>
      <p:sp>
        <p:nvSpPr>
          <p:cNvPr id="115718" name="Text Box 7"/>
          <p:cNvSpPr txBox="1">
            <a:spLocks noChangeArrowheads="1"/>
          </p:cNvSpPr>
          <p:nvPr/>
        </p:nvSpPr>
        <p:spPr bwMode="auto">
          <a:xfrm>
            <a:off x="4529138" y="4619625"/>
            <a:ext cx="4354512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b="1">
                <a:latin typeface="Arial Narrow" charset="0"/>
              </a:rPr>
              <a:t>	</a:t>
            </a:r>
            <a:r>
              <a:rPr lang="en-US" sz="1600" b="1" u="sng">
                <a:latin typeface="Arial Narrow" charset="0"/>
              </a:rPr>
              <a:t>80-90%	Tier 1/Universal Interventions</a:t>
            </a:r>
            <a:endParaRPr lang="en-US" sz="1600" b="1">
              <a:latin typeface="Arial Narrow" charset="0"/>
            </a:endParaRPr>
          </a:p>
          <a:p>
            <a:pPr lvl="4">
              <a:buFontTx/>
              <a:buChar char="•"/>
            </a:pPr>
            <a:r>
              <a:rPr lang="en-US" sz="1400">
                <a:latin typeface="Arial Narrow" charset="0"/>
              </a:rPr>
              <a:t>____________________________</a:t>
            </a:r>
          </a:p>
          <a:p>
            <a:pPr lvl="4">
              <a:buFontTx/>
              <a:buChar char="•"/>
            </a:pPr>
            <a:r>
              <a:rPr lang="en-US" sz="1400">
                <a:latin typeface="Arial Narrow" charset="0"/>
              </a:rPr>
              <a:t>____________________________</a:t>
            </a:r>
          </a:p>
          <a:p>
            <a:pPr lvl="4">
              <a:buFontTx/>
              <a:buChar char="•"/>
            </a:pPr>
            <a:r>
              <a:rPr lang="en-US" sz="1400">
                <a:latin typeface="Arial Narrow" charset="0"/>
              </a:rPr>
              <a:t>____________________________</a:t>
            </a:r>
          </a:p>
          <a:p>
            <a:pPr lvl="4">
              <a:buFontTx/>
              <a:buChar char="•"/>
            </a:pPr>
            <a:r>
              <a:rPr lang="en-US" sz="1400">
                <a:latin typeface="Arial Narrow" charset="0"/>
              </a:rPr>
              <a:t>____________________________</a:t>
            </a:r>
          </a:p>
          <a:p>
            <a:pPr lvl="4">
              <a:buFontTx/>
              <a:buChar char="•"/>
            </a:pPr>
            <a:r>
              <a:rPr lang="en-US" sz="1400">
                <a:latin typeface="Arial Narrow" charset="0"/>
              </a:rPr>
              <a:t>____________________________</a:t>
            </a:r>
          </a:p>
        </p:txBody>
      </p:sp>
      <p:sp>
        <p:nvSpPr>
          <p:cNvPr id="28679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140494" y="533400"/>
            <a:ext cx="8453437" cy="762000"/>
          </a:xfrm>
          <a:solidFill>
            <a:schemeClr val="bg1"/>
          </a:solidFill>
          <a:ln w="28575">
            <a:solidFill>
              <a:srgbClr val="003399"/>
            </a:solidFill>
          </a:ln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latin typeface="Trebuchet MS" panose="020B0603020202020204" pitchFamily="34" charset="0"/>
              </a:rPr>
              <a:t>Reflecting on your school tiers</a:t>
            </a:r>
            <a:endParaRPr lang="en-US" sz="3200" b="1" dirty="0">
              <a:latin typeface="Trebuchet MS" panose="020B0603020202020204" pitchFamily="34" charset="0"/>
            </a:endParaRPr>
          </a:p>
        </p:txBody>
      </p:sp>
      <p:sp>
        <p:nvSpPr>
          <p:cNvPr id="115720" name="Text Box 9"/>
          <p:cNvSpPr txBox="1">
            <a:spLocks noChangeArrowheads="1"/>
          </p:cNvSpPr>
          <p:nvPr/>
        </p:nvSpPr>
        <p:spPr bwMode="auto">
          <a:xfrm>
            <a:off x="381000" y="1354138"/>
            <a:ext cx="3124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b="1" dirty="0">
                <a:latin typeface="Century Gothic" charset="0"/>
              </a:rPr>
              <a:t>Data and </a:t>
            </a:r>
            <a:r>
              <a:rPr lang="en-US" sz="2000" b="1" dirty="0" smtClean="0">
                <a:latin typeface="Century Gothic" charset="0"/>
              </a:rPr>
              <a:t>Support Staff</a:t>
            </a:r>
            <a:endParaRPr lang="en-US" sz="2000" b="1" dirty="0">
              <a:latin typeface="Century Gothic" charset="0"/>
            </a:endParaRPr>
          </a:p>
        </p:txBody>
      </p:sp>
      <p:sp>
        <p:nvSpPr>
          <p:cNvPr id="115721" name="Text Box 10"/>
          <p:cNvSpPr txBox="1">
            <a:spLocks noChangeArrowheads="1"/>
          </p:cNvSpPr>
          <p:nvPr/>
        </p:nvSpPr>
        <p:spPr bwMode="auto">
          <a:xfrm>
            <a:off x="4876800" y="1355725"/>
            <a:ext cx="40624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2000" b="1">
                <a:latin typeface="Century Gothic" charset="0"/>
              </a:rPr>
              <a:t>Tiered Supports / Practices</a:t>
            </a:r>
          </a:p>
        </p:txBody>
      </p:sp>
      <p:grpSp>
        <p:nvGrpSpPr>
          <p:cNvPr id="115722" name="Group 11"/>
          <p:cNvGrpSpPr>
            <a:grpSpLocks/>
          </p:cNvGrpSpPr>
          <p:nvPr/>
        </p:nvGrpSpPr>
        <p:grpSpPr bwMode="auto">
          <a:xfrm>
            <a:off x="3157538" y="1952625"/>
            <a:ext cx="2667000" cy="4448175"/>
            <a:chOff x="1989" y="1230"/>
            <a:chExt cx="1680" cy="2802"/>
          </a:xfrm>
        </p:grpSpPr>
        <p:grpSp>
          <p:nvGrpSpPr>
            <p:cNvPr id="115724" name="Group 12"/>
            <p:cNvGrpSpPr>
              <a:grpSpLocks/>
            </p:cNvGrpSpPr>
            <p:nvPr/>
          </p:nvGrpSpPr>
          <p:grpSpPr bwMode="auto">
            <a:xfrm>
              <a:off x="1989" y="1230"/>
              <a:ext cx="1680" cy="2802"/>
              <a:chOff x="1989" y="1230"/>
              <a:chExt cx="1680" cy="2802"/>
            </a:xfrm>
          </p:grpSpPr>
          <p:sp>
            <p:nvSpPr>
              <p:cNvPr id="115726" name="AutoShape 13"/>
              <p:cNvSpPr>
                <a:spLocks noChangeArrowheads="1"/>
              </p:cNvSpPr>
              <p:nvPr/>
            </p:nvSpPr>
            <p:spPr bwMode="auto">
              <a:xfrm>
                <a:off x="2751" y="1230"/>
                <a:ext cx="156" cy="259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727" name="AutoShape 14"/>
              <p:cNvSpPr>
                <a:spLocks noChangeArrowheads="1"/>
              </p:cNvSpPr>
              <p:nvPr/>
            </p:nvSpPr>
            <p:spPr bwMode="auto">
              <a:xfrm flipV="1">
                <a:off x="1989" y="2112"/>
                <a:ext cx="1680" cy="192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5503 w 21600"/>
                  <a:gd name="T13" fmla="*/ 5501 h 21600"/>
                  <a:gd name="T14" fmla="*/ 16097 w 21600"/>
                  <a:gd name="T15" fmla="*/ 1609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7405" y="21600"/>
                    </a:lnTo>
                    <a:lnTo>
                      <a:pt x="14195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728" name="AutoShape 15"/>
              <p:cNvSpPr>
                <a:spLocks noChangeArrowheads="1"/>
              </p:cNvSpPr>
              <p:nvPr/>
            </p:nvSpPr>
            <p:spPr bwMode="auto">
              <a:xfrm flipV="1">
                <a:off x="2552" y="1872"/>
                <a:ext cx="555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3464 w 21600"/>
                  <a:gd name="T13" fmla="*/ 3474 h 21600"/>
                  <a:gd name="T14" fmla="*/ 18136 w 21600"/>
                  <a:gd name="T15" fmla="*/ 18126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3308" y="21600"/>
                    </a:lnTo>
                    <a:lnTo>
                      <a:pt x="18292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9900"/>
                  </a:gs>
                  <a:gs pos="100000">
                    <a:srgbClr val="FFFF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729" name="AutoShape 16"/>
              <p:cNvSpPr>
                <a:spLocks noChangeArrowheads="1"/>
              </p:cNvSpPr>
              <p:nvPr/>
            </p:nvSpPr>
            <p:spPr bwMode="auto">
              <a:xfrm flipV="1">
                <a:off x="2636" y="1680"/>
                <a:ext cx="387" cy="1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3349 w 21600"/>
                  <a:gd name="T13" fmla="*/ 3375 h 21600"/>
                  <a:gd name="T14" fmla="*/ 18251 w 21600"/>
                  <a:gd name="T15" fmla="*/ 18225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3125" y="21600"/>
                    </a:lnTo>
                    <a:lnTo>
                      <a:pt x="18475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730" name="AutoShape 17"/>
              <p:cNvSpPr>
                <a:spLocks noChangeArrowheads="1"/>
              </p:cNvSpPr>
              <p:nvPr/>
            </p:nvSpPr>
            <p:spPr bwMode="auto">
              <a:xfrm flipV="1">
                <a:off x="2692" y="1488"/>
                <a:ext cx="273" cy="1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114 w 21600"/>
                  <a:gd name="T13" fmla="*/ 4050 h 21600"/>
                  <a:gd name="T14" fmla="*/ 17486 w 21600"/>
                  <a:gd name="T15" fmla="*/ 1755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4589" y="21600"/>
                    </a:lnTo>
                    <a:lnTo>
                      <a:pt x="17011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00"/>
                  </a:gs>
                  <a:gs pos="100000">
                    <a:srgbClr val="FF00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5725" name="AutoShape 18"/>
            <p:cNvSpPr>
              <a:spLocks noChangeArrowheads="1"/>
            </p:cNvSpPr>
            <p:nvPr/>
          </p:nvSpPr>
          <p:spPr bwMode="auto">
            <a:xfrm>
              <a:off x="1989" y="1242"/>
              <a:ext cx="1680" cy="2784"/>
            </a:xfrm>
            <a:prstGeom prst="triangle">
              <a:avLst>
                <a:gd name="adj" fmla="val 50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5723" name="Text Box 19"/>
          <p:cNvSpPr txBox="1">
            <a:spLocks noChangeArrowheads="1"/>
          </p:cNvSpPr>
          <p:nvPr/>
        </p:nvSpPr>
        <p:spPr bwMode="auto">
          <a:xfrm>
            <a:off x="304800" y="5899150"/>
            <a:ext cx="24384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800" i="1">
                <a:latin typeface="Century Gothic" charset="0"/>
              </a:rPr>
              <a:t>Adapted from Illinois PBIS Network, Revised May 15, 2008. Adapted from </a:t>
            </a:r>
            <a:r>
              <a:rPr lang="ja-JP" altLang="en-US" sz="800" i="1">
                <a:latin typeface="Century Gothic" charset="0"/>
              </a:rPr>
              <a:t>“</a:t>
            </a:r>
            <a:r>
              <a:rPr lang="en-US" altLang="ja-JP" sz="800" i="1">
                <a:latin typeface="Century Gothic" charset="0"/>
              </a:rPr>
              <a:t>What is school-wide PBS?</a:t>
            </a:r>
            <a:r>
              <a:rPr lang="ja-JP" altLang="en-US" sz="800" i="1">
                <a:latin typeface="Century Gothic" charset="0"/>
              </a:rPr>
              <a:t>”</a:t>
            </a:r>
            <a:r>
              <a:rPr lang="en-US" altLang="ja-JP" sz="800" i="1">
                <a:latin typeface="Century Gothic" charset="0"/>
              </a:rPr>
              <a:t> OSEP Technical Assistance Center on Positive Behavioral Interventions and Supports.  Accessed at http://pbis.org/school-wide.htm</a:t>
            </a:r>
            <a:endParaRPr lang="en-US" sz="800" i="1">
              <a:latin typeface="Century Gothic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8600" y="152400"/>
            <a:ext cx="815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School name: ______________________________________________________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0383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362599" y="77704"/>
            <a:ext cx="8453437" cy="381000"/>
          </a:xfrm>
          <a:prstGeom prst="rect">
            <a:avLst/>
          </a:prstGeom>
          <a:solidFill>
            <a:schemeClr val="bg1"/>
          </a:solidFill>
          <a:ln w="28575">
            <a:solidFill>
              <a:srgbClr val="003399"/>
            </a:solidFill>
          </a:ln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en-US" sz="3200" b="1" dirty="0" smtClean="0">
                <a:latin typeface="Trebuchet MS" panose="020B0603020202020204" pitchFamily="34" charset="0"/>
              </a:rPr>
              <a:t>Reflecting on your school tiers - Sample</a:t>
            </a:r>
            <a:endParaRPr lang="en-US" sz="3200" b="1" dirty="0">
              <a:latin typeface="Trebuchet MS" panose="020B0603020202020204" pitchFamily="34" charset="0"/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8902151"/>
              </p:ext>
            </p:extLst>
          </p:nvPr>
        </p:nvGraphicFramePr>
        <p:xfrm>
          <a:off x="304800" y="533400"/>
          <a:ext cx="8686800" cy="617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4" imgW="8534400" imgH="8229600" progId="Word.Document.12">
                  <p:link updateAutomatic="1"/>
                </p:oleObj>
              </mc:Choice>
              <mc:Fallback>
                <p:oleObj name="Document" r:id="rId4" imgW="8534400" imgH="8229600" progId="Word.Documen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04800" y="533400"/>
                        <a:ext cx="8686800" cy="6172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11"/>
          <p:cNvGrpSpPr>
            <a:grpSpLocks/>
          </p:cNvGrpSpPr>
          <p:nvPr/>
        </p:nvGrpSpPr>
        <p:grpSpPr bwMode="auto">
          <a:xfrm>
            <a:off x="3810000" y="533400"/>
            <a:ext cx="2057400" cy="6096000"/>
            <a:chOff x="1989" y="1230"/>
            <a:chExt cx="1680" cy="2802"/>
          </a:xfrm>
        </p:grpSpPr>
        <p:grpSp>
          <p:nvGrpSpPr>
            <p:cNvPr id="8" name="Group 12"/>
            <p:cNvGrpSpPr>
              <a:grpSpLocks/>
            </p:cNvGrpSpPr>
            <p:nvPr/>
          </p:nvGrpSpPr>
          <p:grpSpPr bwMode="auto">
            <a:xfrm>
              <a:off x="1989" y="1230"/>
              <a:ext cx="1680" cy="2802"/>
              <a:chOff x="1989" y="1230"/>
              <a:chExt cx="1680" cy="2802"/>
            </a:xfrm>
          </p:grpSpPr>
          <p:sp>
            <p:nvSpPr>
              <p:cNvPr id="10" name="AutoShape 13"/>
              <p:cNvSpPr>
                <a:spLocks noChangeArrowheads="1"/>
              </p:cNvSpPr>
              <p:nvPr/>
            </p:nvSpPr>
            <p:spPr bwMode="auto">
              <a:xfrm>
                <a:off x="2751" y="1230"/>
                <a:ext cx="156" cy="259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AutoShape 14"/>
              <p:cNvSpPr>
                <a:spLocks noChangeArrowheads="1"/>
              </p:cNvSpPr>
              <p:nvPr/>
            </p:nvSpPr>
            <p:spPr bwMode="auto">
              <a:xfrm flipV="1">
                <a:off x="1989" y="2112"/>
                <a:ext cx="1680" cy="192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5503 w 21600"/>
                  <a:gd name="T13" fmla="*/ 5501 h 21600"/>
                  <a:gd name="T14" fmla="*/ 16097 w 21600"/>
                  <a:gd name="T15" fmla="*/ 1609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7405" y="21600"/>
                    </a:lnTo>
                    <a:lnTo>
                      <a:pt x="14195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AutoShape 15"/>
              <p:cNvSpPr>
                <a:spLocks noChangeArrowheads="1"/>
              </p:cNvSpPr>
              <p:nvPr/>
            </p:nvSpPr>
            <p:spPr bwMode="auto">
              <a:xfrm flipV="1">
                <a:off x="2552" y="1872"/>
                <a:ext cx="555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3464 w 21600"/>
                  <a:gd name="T13" fmla="*/ 3474 h 21600"/>
                  <a:gd name="T14" fmla="*/ 18136 w 21600"/>
                  <a:gd name="T15" fmla="*/ 18126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3308" y="21600"/>
                    </a:lnTo>
                    <a:lnTo>
                      <a:pt x="18292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9900"/>
                  </a:gs>
                  <a:gs pos="100000">
                    <a:srgbClr val="FFFF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AutoShape 16"/>
              <p:cNvSpPr>
                <a:spLocks noChangeArrowheads="1"/>
              </p:cNvSpPr>
              <p:nvPr/>
            </p:nvSpPr>
            <p:spPr bwMode="auto">
              <a:xfrm flipV="1">
                <a:off x="2636" y="1680"/>
                <a:ext cx="387" cy="1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3349 w 21600"/>
                  <a:gd name="T13" fmla="*/ 3375 h 21600"/>
                  <a:gd name="T14" fmla="*/ 18251 w 21600"/>
                  <a:gd name="T15" fmla="*/ 18225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3125" y="21600"/>
                    </a:lnTo>
                    <a:lnTo>
                      <a:pt x="18475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AutoShape 17"/>
              <p:cNvSpPr>
                <a:spLocks noChangeArrowheads="1"/>
              </p:cNvSpPr>
              <p:nvPr/>
            </p:nvSpPr>
            <p:spPr bwMode="auto">
              <a:xfrm flipV="1">
                <a:off x="2692" y="1488"/>
                <a:ext cx="273" cy="1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114 w 21600"/>
                  <a:gd name="T13" fmla="*/ 4050 h 21600"/>
                  <a:gd name="T14" fmla="*/ 17486 w 21600"/>
                  <a:gd name="T15" fmla="*/ 1755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4589" y="21600"/>
                    </a:lnTo>
                    <a:lnTo>
                      <a:pt x="17011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00"/>
                  </a:gs>
                  <a:gs pos="100000">
                    <a:srgbClr val="FF00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" name="AutoShape 18"/>
            <p:cNvSpPr>
              <a:spLocks noChangeArrowheads="1"/>
            </p:cNvSpPr>
            <p:nvPr/>
          </p:nvSpPr>
          <p:spPr bwMode="auto">
            <a:xfrm>
              <a:off x="1989" y="1242"/>
              <a:ext cx="1680" cy="2784"/>
            </a:xfrm>
            <a:prstGeom prst="triangle">
              <a:avLst>
                <a:gd name="adj" fmla="val 50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2718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89</Words>
  <Application>Microsoft Office PowerPoint</Application>
  <PresentationFormat>On-screen Show (4:3)</PresentationFormat>
  <Paragraphs>44</Paragraphs>
  <Slides>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Links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ＭＳ Ｐゴシック</vt:lpstr>
      <vt:lpstr>Arial</vt:lpstr>
      <vt:lpstr>Arial Narrow</vt:lpstr>
      <vt:lpstr>Calibri</vt:lpstr>
      <vt:lpstr>Century Gothic</vt:lpstr>
      <vt:lpstr>Georgia</vt:lpstr>
      <vt:lpstr>Trebuchet MS</vt:lpstr>
      <vt:lpstr>Office Theme</vt:lpstr>
      <vt:lpstr>file:///\\localhost\Volumes\CDS\Projects\Positive%20Behavioral%20Supports\Targeted%20Interventions\_Targeted%202013-14\Document6!OLE_LINK3</vt:lpstr>
      <vt:lpstr>Reflecting on your school tiers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Reflecting on your school tiers</dc:title>
  <dc:creator>Hearn, Sarah</dc:creator>
  <cp:lastModifiedBy>Jenna Leary</cp:lastModifiedBy>
  <cp:revision>2</cp:revision>
  <cp:lastPrinted>2015-02-03T19:15:06Z</cp:lastPrinted>
  <dcterms:created xsi:type="dcterms:W3CDTF">2006-08-16T00:00:00Z</dcterms:created>
  <dcterms:modified xsi:type="dcterms:W3CDTF">2019-10-28T18:58:05Z</dcterms:modified>
</cp:coreProperties>
</file>