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5"/>
  </p:notesMasterIdLst>
  <p:handoutMasterIdLst>
    <p:handoutMasterId r:id="rId76"/>
  </p:handoutMasterIdLst>
  <p:sldIdLst>
    <p:sldId id="256" r:id="rId2"/>
    <p:sldId id="289" r:id="rId3"/>
    <p:sldId id="281" r:id="rId4"/>
    <p:sldId id="282" r:id="rId5"/>
    <p:sldId id="283" r:id="rId6"/>
    <p:sldId id="284" r:id="rId7"/>
    <p:sldId id="285" r:id="rId8"/>
    <p:sldId id="286" r:id="rId9"/>
    <p:sldId id="287" r:id="rId10"/>
    <p:sldId id="288" r:id="rId11"/>
    <p:sldId id="265" r:id="rId12"/>
    <p:sldId id="266"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60" r:id="rId26"/>
    <p:sldId id="291" r:id="rId27"/>
    <p:sldId id="292" r:id="rId28"/>
    <p:sldId id="293" r:id="rId29"/>
    <p:sldId id="294" r:id="rId30"/>
    <p:sldId id="295" r:id="rId31"/>
    <p:sldId id="258" r:id="rId32"/>
    <p:sldId id="332" r:id="rId33"/>
    <p:sldId id="333" r:id="rId34"/>
    <p:sldId id="397" r:id="rId35"/>
    <p:sldId id="259" r:id="rId36"/>
    <p:sldId id="399" r:id="rId37"/>
    <p:sldId id="400" r:id="rId38"/>
    <p:sldId id="401"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402" r:id="rId73"/>
    <p:sldId id="331" r:id="rId7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9B1"/>
    <a:srgbClr val="D1E799"/>
    <a:srgbClr val="F09415"/>
    <a:srgbClr val="FFFFCC"/>
    <a:srgbClr val="FFFF99"/>
    <a:srgbClr val="99FF99"/>
    <a:srgbClr val="F0E72A"/>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72" autoAdjust="0"/>
    <p:restoredTop sz="70093" autoAdjust="0"/>
  </p:normalViewPr>
  <p:slideViewPr>
    <p:cSldViewPr snapToGrid="0">
      <p:cViewPr varScale="1">
        <p:scale>
          <a:sx n="64" d="100"/>
          <a:sy n="64" d="100"/>
        </p:scale>
        <p:origin x="8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uno\CDS\Projects\Positive%20Behavioral%20Supports\DDRT%20Templates%20&amp;%20Data%20Analysis\2018-19%20DDRT\Template_DDRT_2018-19_2_year.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75" b="1" i="0" u="none" strike="noStrike" baseline="0">
                <a:solidFill>
                  <a:srgbClr val="000000"/>
                </a:solidFill>
                <a:latin typeface="Arial"/>
                <a:ea typeface="Arial"/>
                <a:cs typeface="Arial"/>
              </a:defRPr>
            </a:pPr>
            <a:r>
              <a:rPr lang="en-US"/>
              <a:t>2018-2019</a:t>
            </a:r>
          </a:p>
          <a:p>
            <a:pPr>
              <a:defRPr sz="1075" b="1" i="0" u="none" strike="noStrike" baseline="0">
                <a:solidFill>
                  <a:srgbClr val="000000"/>
                </a:solidFill>
                <a:latin typeface="Arial"/>
                <a:ea typeface="Arial"/>
                <a:cs typeface="Arial"/>
              </a:defRPr>
            </a:pPr>
            <a:r>
              <a:rPr lang="en-US"/>
              <a:t>Behavior Reporting Triangle</a:t>
            </a:r>
          </a:p>
          <a:p>
            <a:pPr>
              <a:defRPr sz="1075" b="1" i="0" u="none" strike="noStrike" baseline="0">
                <a:solidFill>
                  <a:srgbClr val="000000"/>
                </a:solidFill>
                <a:latin typeface="Arial"/>
                <a:ea typeface="Arial"/>
                <a:cs typeface="Arial"/>
              </a:defRPr>
            </a:pPr>
            <a:r>
              <a:rPr lang="en-US"/>
              <a:t>N=82</a:t>
            </a:r>
          </a:p>
        </c:rich>
      </c:tx>
      <c:layout>
        <c:manualLayout>
          <c:xMode val="edge"/>
          <c:yMode val="edge"/>
          <c:x val="0.38734739178690342"/>
          <c:y val="1.9575856443719411E-2"/>
        </c:manualLayout>
      </c:layout>
      <c:overlay val="0"/>
      <c:spPr>
        <a:noFill/>
        <a:ln w="25400">
          <a:noFill/>
        </a:ln>
      </c:spPr>
    </c:title>
    <c:autoTitleDeleted val="0"/>
    <c:view3D>
      <c:rotX val="0"/>
      <c:hPercent val="71"/>
      <c:rotY val="5"/>
      <c:depthPercent val="100"/>
      <c:rAngAx val="1"/>
    </c:view3D>
    <c:floor>
      <c:thickness val="0"/>
      <c:spPr>
        <a:solidFill>
          <a:srgbClr val="C0C0C0"/>
        </a:solidFill>
        <a:ln w="3175">
          <a:solidFill>
            <a:srgbClr val="000000"/>
          </a:solidFill>
          <a:prstDash val="solid"/>
        </a:ln>
      </c:spPr>
    </c:floor>
    <c:sideWall>
      <c:thickness val="0"/>
      <c:spPr>
        <a:noFill/>
        <a:ln w="25400">
          <a:solidFill>
            <a:srgbClr val="000000"/>
          </a:solidFill>
        </a:ln>
      </c:spPr>
    </c:sideWall>
    <c:backWall>
      <c:thickness val="0"/>
      <c:spPr>
        <a:noFill/>
        <a:ln w="25400">
          <a:solidFill>
            <a:srgbClr val="000000"/>
          </a:solidFill>
        </a:ln>
      </c:spPr>
    </c:backWall>
    <c:plotArea>
      <c:layout>
        <c:manualLayout>
          <c:layoutTarget val="inner"/>
          <c:xMode val="edge"/>
          <c:yMode val="edge"/>
          <c:x val="4.5504994450610431E-2"/>
          <c:y val="0.12724306688417619"/>
          <c:w val="0.81465038845726967"/>
          <c:h val="0.85481239804241438"/>
        </c:manualLayout>
      </c:layout>
      <c:bar3DChart>
        <c:barDir val="col"/>
        <c:grouping val="stacked"/>
        <c:varyColors val="0"/>
        <c:ser>
          <c:idx val="0"/>
          <c:order val="0"/>
          <c:tx>
            <c:strRef>
              <c:f>'Tab 4 Triangle Data'!$A$1</c:f>
              <c:strCache>
                <c:ptCount val="1"/>
                <c:pt idx="0">
                  <c:v>0 - 1 Referrals</c:v>
                </c:pt>
              </c:strCache>
            </c:strRef>
          </c:tx>
          <c:spPr>
            <a:solidFill>
              <a:srgbClr val="006411"/>
            </a:solidFill>
            <a:ln w="12700">
              <a:solidFill>
                <a:srgbClr val="000000"/>
              </a:solidFill>
              <a:prstDash val="solid"/>
            </a:ln>
          </c:spPr>
          <c:invertIfNegative val="0"/>
          <c:dLbls>
            <c:dLbl>
              <c:idx val="0"/>
              <c:spPr>
                <a:noFill/>
                <a:ln w="25400">
                  <a:noFill/>
                </a:ln>
              </c:spPr>
              <c:txPr>
                <a:bodyPr/>
                <a:lstStyle/>
                <a:p>
                  <a:pPr algn="ctr" rtl="0">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1B2-4237-AE56-D3DEA82FD6E0}"/>
                </c:ext>
              </c:extLst>
            </c:dLbl>
            <c:spPr>
              <a:noFill/>
              <a:ln w="25400">
                <a:noFill/>
              </a:ln>
            </c:spPr>
            <c:txPr>
              <a:bodyPr wrap="square" lIns="38100" tIns="19050" rIns="38100" bIns="19050" anchor="ctr">
                <a:spAutoFit/>
              </a:bodyPr>
              <a:lstStyle/>
              <a:p>
                <a:pPr algn="ctr" rtl="0">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 4 Triangle Data'!$A$2</c:f>
              <c:numCache>
                <c:formatCode>0%</c:formatCode>
                <c:ptCount val="1"/>
                <c:pt idx="0">
                  <c:v>0.88</c:v>
                </c:pt>
              </c:numCache>
            </c:numRef>
          </c:val>
          <c:extLst>
            <c:ext xmlns:c16="http://schemas.microsoft.com/office/drawing/2014/chart" uri="{C3380CC4-5D6E-409C-BE32-E72D297353CC}">
              <c16:uniqueId val="{00000001-51B2-4237-AE56-D3DEA82FD6E0}"/>
            </c:ext>
          </c:extLst>
        </c:ser>
        <c:ser>
          <c:idx val="1"/>
          <c:order val="1"/>
          <c:tx>
            <c:strRef>
              <c:f>'Tab 4 Triangle Data'!$B$1</c:f>
              <c:strCache>
                <c:ptCount val="1"/>
                <c:pt idx="0">
                  <c:v>2 - 5 Referrals</c:v>
                </c:pt>
              </c:strCache>
            </c:strRef>
          </c:tx>
          <c:spPr>
            <a:solidFill>
              <a:srgbClr val="FCF305"/>
            </a:solidFill>
            <a:ln w="12700">
              <a:solidFill>
                <a:srgbClr val="000000"/>
              </a:solidFill>
              <a:prstDash val="solid"/>
            </a:ln>
          </c:spPr>
          <c:invertIfNegative val="0"/>
          <c:dLbls>
            <c:dLbl>
              <c:idx val="0"/>
              <c:layout>
                <c:manualLayout>
                  <c:x val="0.12798121655436789"/>
                  <c:y val="2.6513039866754014E-2"/>
                </c:manualLayout>
              </c:layout>
              <c:spPr>
                <a:noFill/>
                <a:ln w="25400">
                  <a:noFill/>
                </a:ln>
              </c:spPr>
              <c:txPr>
                <a:bodyPr/>
                <a:lstStyle/>
                <a:p>
                  <a:pPr algn="ctr" rtl="0">
                    <a:defRPr sz="142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B2-4237-AE56-D3DEA82FD6E0}"/>
                </c:ext>
              </c:extLst>
            </c:dLbl>
            <c:spPr>
              <a:noFill/>
              <a:ln w="25400">
                <a:noFill/>
              </a:ln>
            </c:spPr>
            <c:txPr>
              <a:bodyPr wrap="square" lIns="38100" tIns="19050" rIns="38100" bIns="19050" anchor="ctr">
                <a:spAutoFit/>
              </a:bodyPr>
              <a:lstStyle/>
              <a:p>
                <a:pPr algn="ctr" rtl="0">
                  <a:defRPr sz="142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 4 Triangle Data'!$B$2</c:f>
              <c:numCache>
                <c:formatCode>0%</c:formatCode>
                <c:ptCount val="1"/>
                <c:pt idx="0">
                  <c:v>7.0000000000000007E-2</c:v>
                </c:pt>
              </c:numCache>
            </c:numRef>
          </c:val>
          <c:extLst>
            <c:ext xmlns:c16="http://schemas.microsoft.com/office/drawing/2014/chart" uri="{C3380CC4-5D6E-409C-BE32-E72D297353CC}">
              <c16:uniqueId val="{00000003-51B2-4237-AE56-D3DEA82FD6E0}"/>
            </c:ext>
          </c:extLst>
        </c:ser>
        <c:ser>
          <c:idx val="2"/>
          <c:order val="2"/>
          <c:tx>
            <c:strRef>
              <c:f>'Tab 4 Triangle Data'!$C$1</c:f>
              <c:strCache>
                <c:ptCount val="1"/>
                <c:pt idx="0">
                  <c:v>6+ Referrals</c:v>
                </c:pt>
              </c:strCache>
            </c:strRef>
          </c:tx>
          <c:spPr>
            <a:solidFill>
              <a:srgbClr val="DD0806"/>
            </a:solidFill>
            <a:ln w="12700">
              <a:solidFill>
                <a:srgbClr val="000000"/>
              </a:solidFill>
              <a:prstDash val="solid"/>
            </a:ln>
          </c:spPr>
          <c:invertIfNegative val="0"/>
          <c:dLbls>
            <c:dLbl>
              <c:idx val="0"/>
              <c:layout>
                <c:manualLayout>
                  <c:x val="0.12313107920333487"/>
                  <c:y val="1.5066558768245359E-2"/>
                </c:manualLayout>
              </c:layout>
              <c:spPr>
                <a:noFill/>
                <a:ln w="25400">
                  <a:noFill/>
                </a:ln>
              </c:spPr>
              <c:txPr>
                <a:bodyPr/>
                <a:lstStyle/>
                <a:p>
                  <a:pPr algn="ctr" rtl="0">
                    <a:defRPr sz="107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B2-4237-AE56-D3DEA82FD6E0}"/>
                </c:ext>
              </c:extLst>
            </c:dLbl>
            <c:spPr>
              <a:noFill/>
              <a:ln w="25400">
                <a:noFill/>
              </a:ln>
            </c:spPr>
            <c:txPr>
              <a:bodyPr wrap="square" lIns="38100" tIns="19050" rIns="38100" bIns="19050" anchor="ctr">
                <a:spAutoFit/>
              </a:bodyPr>
              <a:lstStyle/>
              <a:p>
                <a:pPr algn="ctr" rtl="0">
                  <a:defRPr sz="107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 4 Triangle Data'!$C$2</c:f>
              <c:numCache>
                <c:formatCode>0%</c:formatCode>
                <c:ptCount val="1"/>
                <c:pt idx="0">
                  <c:v>0.04</c:v>
                </c:pt>
              </c:numCache>
            </c:numRef>
          </c:val>
          <c:extLst>
            <c:ext xmlns:c16="http://schemas.microsoft.com/office/drawing/2014/chart" uri="{C3380CC4-5D6E-409C-BE32-E72D297353CC}">
              <c16:uniqueId val="{00000005-51B2-4237-AE56-D3DEA82FD6E0}"/>
            </c:ext>
          </c:extLst>
        </c:ser>
        <c:dLbls>
          <c:showLegendKey val="0"/>
          <c:showVal val="0"/>
          <c:showCatName val="0"/>
          <c:showSerName val="0"/>
          <c:showPercent val="0"/>
          <c:showBubbleSize val="0"/>
        </c:dLbls>
        <c:gapWidth val="90"/>
        <c:shape val="pyramid"/>
        <c:axId val="45278512"/>
        <c:axId val="1"/>
        <c:axId val="0"/>
      </c:bar3DChart>
      <c:catAx>
        <c:axId val="45278512"/>
        <c:scaling>
          <c:orientation val="minMax"/>
        </c:scaling>
        <c:delete val="1"/>
        <c:axPos val="b"/>
        <c:majorTickMark val="out"/>
        <c:minorTickMark val="none"/>
        <c:tickLblPos val="nextTo"/>
        <c:crossAx val="1"/>
        <c:crossesAt val="0.86"/>
        <c:auto val="1"/>
        <c:lblAlgn val="ctr"/>
        <c:lblOffset val="100"/>
        <c:noMultiLvlLbl val="0"/>
      </c:catAx>
      <c:valAx>
        <c:axId val="1"/>
        <c:scaling>
          <c:orientation val="minMax"/>
          <c:min val="1E-3"/>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45278512"/>
        <c:crosses val="autoZero"/>
        <c:crossBetween val="between"/>
        <c:majorUnit val="0.1"/>
        <c:minorUnit val="4.0000000000000001E-3"/>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BD4F6-01D5-4024-A2C4-71AA149353F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D5FE496-3B0D-420D-B9FB-5B8389824E46}">
      <dgm:prSet phldrT="[Text]" custT="1"/>
      <dgm:spPr/>
      <dgm:t>
        <a:bodyPr/>
        <a:lstStyle/>
        <a:p>
          <a:r>
            <a:rPr lang="en-US" sz="2000" dirty="0">
              <a:solidFill>
                <a:schemeClr val="bg1"/>
              </a:solidFill>
            </a:rPr>
            <a:t>Dr. </a:t>
          </a:r>
          <a:r>
            <a:rPr lang="en-US" sz="2000" dirty="0" err="1">
              <a:solidFill>
                <a:schemeClr val="bg1"/>
              </a:solidFill>
            </a:rPr>
            <a:t>Iovannone</a:t>
          </a:r>
          <a:r>
            <a:rPr lang="en-US" sz="2000" dirty="0">
              <a:solidFill>
                <a:schemeClr val="bg1"/>
              </a:solidFill>
            </a:rPr>
            <a:t> Provides Coaching to:</a:t>
          </a:r>
        </a:p>
      </dgm:t>
    </dgm:pt>
    <dgm:pt modelId="{306D1B50-5CE6-4298-ABFD-52E6C67859B2}" type="parTrans" cxnId="{7A1E806E-8310-479D-A946-0E8614FC5EAE}">
      <dgm:prSet/>
      <dgm:spPr/>
      <dgm:t>
        <a:bodyPr/>
        <a:lstStyle/>
        <a:p>
          <a:endParaRPr lang="en-US" sz="2000">
            <a:solidFill>
              <a:schemeClr val="bg1"/>
            </a:solidFill>
          </a:endParaRPr>
        </a:p>
      </dgm:t>
    </dgm:pt>
    <dgm:pt modelId="{909E69AE-063C-45C6-8E01-7A0342330657}" type="sibTrans" cxnId="{7A1E806E-8310-479D-A946-0E8614FC5EAE}">
      <dgm:prSet/>
      <dgm:spPr/>
      <dgm:t>
        <a:bodyPr/>
        <a:lstStyle/>
        <a:p>
          <a:endParaRPr lang="en-US" sz="2000">
            <a:solidFill>
              <a:schemeClr val="bg1"/>
            </a:solidFill>
          </a:endParaRPr>
        </a:p>
      </dgm:t>
    </dgm:pt>
    <dgm:pt modelId="{99EC1F30-8F31-479A-94E6-349E78F33298}">
      <dgm:prSet phldrT="[Text]" custT="1"/>
      <dgm:spPr/>
      <dgm:t>
        <a:bodyPr/>
        <a:lstStyle/>
        <a:p>
          <a:r>
            <a:rPr lang="en-US" sz="2000" dirty="0">
              <a:solidFill>
                <a:schemeClr val="bg1"/>
              </a:solidFill>
            </a:rPr>
            <a:t>Master Facilitators (including DE-PBS Staff) who Provide Coaching to:</a:t>
          </a:r>
        </a:p>
      </dgm:t>
    </dgm:pt>
    <dgm:pt modelId="{76B479DC-D74C-43F2-85AB-BC9E2510D18C}" type="parTrans" cxnId="{E8CE79A2-3AFF-42B3-829C-B8048C007FFA}">
      <dgm:prSet/>
      <dgm:spPr/>
      <dgm:t>
        <a:bodyPr/>
        <a:lstStyle/>
        <a:p>
          <a:endParaRPr lang="en-US" sz="2000">
            <a:solidFill>
              <a:schemeClr val="bg1"/>
            </a:solidFill>
          </a:endParaRPr>
        </a:p>
      </dgm:t>
    </dgm:pt>
    <dgm:pt modelId="{D0138EC2-A3FC-44C7-A719-203F380DD6B3}" type="sibTrans" cxnId="{E8CE79A2-3AFF-42B3-829C-B8048C007FFA}">
      <dgm:prSet/>
      <dgm:spPr/>
      <dgm:t>
        <a:bodyPr/>
        <a:lstStyle/>
        <a:p>
          <a:endParaRPr lang="en-US" sz="2000">
            <a:solidFill>
              <a:schemeClr val="bg1"/>
            </a:solidFill>
          </a:endParaRPr>
        </a:p>
      </dgm:t>
    </dgm:pt>
    <dgm:pt modelId="{A56C2838-58E0-48A9-89D3-6555F313BF28}">
      <dgm:prSet phldrT="[Text]" custT="1"/>
      <dgm:spPr/>
      <dgm:t>
        <a:bodyPr/>
        <a:lstStyle/>
        <a:p>
          <a:r>
            <a:rPr lang="en-US" sz="2000" dirty="0">
              <a:solidFill>
                <a:schemeClr val="bg1"/>
              </a:solidFill>
            </a:rPr>
            <a:t>Building Facilitators who Provide Coaching to:</a:t>
          </a:r>
        </a:p>
      </dgm:t>
    </dgm:pt>
    <dgm:pt modelId="{725B901A-18E5-4FEB-A9BE-9FA4CCCCC51B}" type="parTrans" cxnId="{4181E9C3-64D8-4EFA-AF96-F4CC7373BA4B}">
      <dgm:prSet/>
      <dgm:spPr/>
      <dgm:t>
        <a:bodyPr/>
        <a:lstStyle/>
        <a:p>
          <a:endParaRPr lang="en-US" sz="2000">
            <a:solidFill>
              <a:schemeClr val="bg1"/>
            </a:solidFill>
          </a:endParaRPr>
        </a:p>
      </dgm:t>
    </dgm:pt>
    <dgm:pt modelId="{215CE5A1-F5FF-447C-9025-4B4935FB3AA8}" type="sibTrans" cxnId="{4181E9C3-64D8-4EFA-AF96-F4CC7373BA4B}">
      <dgm:prSet/>
      <dgm:spPr/>
      <dgm:t>
        <a:bodyPr/>
        <a:lstStyle/>
        <a:p>
          <a:endParaRPr lang="en-US" sz="2000">
            <a:solidFill>
              <a:schemeClr val="bg1"/>
            </a:solidFill>
          </a:endParaRPr>
        </a:p>
      </dgm:t>
    </dgm:pt>
    <dgm:pt modelId="{6DCBD44E-6EF3-479A-AE31-B82F4D166429}">
      <dgm:prSet custT="1"/>
      <dgm:spPr/>
      <dgm:t>
        <a:bodyPr/>
        <a:lstStyle/>
        <a:p>
          <a:r>
            <a:rPr lang="en-US" sz="2000" dirty="0">
              <a:solidFill>
                <a:schemeClr val="bg1"/>
              </a:solidFill>
            </a:rPr>
            <a:t>Individual Student Level Teams</a:t>
          </a:r>
        </a:p>
      </dgm:t>
    </dgm:pt>
    <dgm:pt modelId="{DB1F7356-3406-44A3-8878-BAA90169D204}" type="parTrans" cxnId="{23F51205-40BE-44DE-B40C-D31918A28A90}">
      <dgm:prSet/>
      <dgm:spPr/>
      <dgm:t>
        <a:bodyPr/>
        <a:lstStyle/>
        <a:p>
          <a:endParaRPr lang="en-US" sz="2000">
            <a:solidFill>
              <a:schemeClr val="bg1"/>
            </a:solidFill>
          </a:endParaRPr>
        </a:p>
      </dgm:t>
    </dgm:pt>
    <dgm:pt modelId="{C0E25AB6-D140-4F88-AECD-A6FD59DB2D43}" type="sibTrans" cxnId="{23F51205-40BE-44DE-B40C-D31918A28A90}">
      <dgm:prSet/>
      <dgm:spPr/>
      <dgm:t>
        <a:bodyPr/>
        <a:lstStyle/>
        <a:p>
          <a:endParaRPr lang="en-US" sz="2000">
            <a:solidFill>
              <a:schemeClr val="bg1"/>
            </a:solidFill>
          </a:endParaRPr>
        </a:p>
      </dgm:t>
    </dgm:pt>
    <dgm:pt modelId="{42BF1658-3482-472D-9911-B5FB1E5455B4}" type="pres">
      <dgm:prSet presAssocID="{445BD4F6-01D5-4024-A2C4-71AA149353F5}" presName="Name0" presStyleCnt="0">
        <dgm:presLayoutVars>
          <dgm:dir/>
          <dgm:animLvl val="lvl"/>
          <dgm:resizeHandles val="exact"/>
        </dgm:presLayoutVars>
      </dgm:prSet>
      <dgm:spPr/>
      <dgm:t>
        <a:bodyPr/>
        <a:lstStyle/>
        <a:p>
          <a:endParaRPr lang="en-US"/>
        </a:p>
      </dgm:t>
    </dgm:pt>
    <dgm:pt modelId="{4DFCC054-05C4-408F-AB8F-0EBCD080FED1}" type="pres">
      <dgm:prSet presAssocID="{6DCBD44E-6EF3-479A-AE31-B82F4D166429}" presName="boxAndChildren" presStyleCnt="0"/>
      <dgm:spPr/>
    </dgm:pt>
    <dgm:pt modelId="{2E8CB8D3-DA3C-49AE-B12B-00A4F3D28C59}" type="pres">
      <dgm:prSet presAssocID="{6DCBD44E-6EF3-479A-AE31-B82F4D166429}" presName="parentTextBox" presStyleLbl="node1" presStyleIdx="0" presStyleCnt="4"/>
      <dgm:spPr/>
      <dgm:t>
        <a:bodyPr/>
        <a:lstStyle/>
        <a:p>
          <a:endParaRPr lang="en-US"/>
        </a:p>
      </dgm:t>
    </dgm:pt>
    <dgm:pt modelId="{98472AB2-3B6A-4614-891B-E529000262D6}" type="pres">
      <dgm:prSet presAssocID="{215CE5A1-F5FF-447C-9025-4B4935FB3AA8}" presName="sp" presStyleCnt="0"/>
      <dgm:spPr/>
    </dgm:pt>
    <dgm:pt modelId="{74511F70-15A2-4D91-8A94-8EFFF1B5A110}" type="pres">
      <dgm:prSet presAssocID="{A56C2838-58E0-48A9-89D3-6555F313BF28}" presName="arrowAndChildren" presStyleCnt="0"/>
      <dgm:spPr/>
    </dgm:pt>
    <dgm:pt modelId="{F77E2BD1-D70A-49C7-B3C5-BA948893ADF3}" type="pres">
      <dgm:prSet presAssocID="{A56C2838-58E0-48A9-89D3-6555F313BF28}" presName="parentTextArrow" presStyleLbl="node1" presStyleIdx="1" presStyleCnt="4"/>
      <dgm:spPr/>
      <dgm:t>
        <a:bodyPr/>
        <a:lstStyle/>
        <a:p>
          <a:endParaRPr lang="en-US"/>
        </a:p>
      </dgm:t>
    </dgm:pt>
    <dgm:pt modelId="{78DEDBEF-111E-41DF-B37F-C33405C5F0E3}" type="pres">
      <dgm:prSet presAssocID="{D0138EC2-A3FC-44C7-A719-203F380DD6B3}" presName="sp" presStyleCnt="0"/>
      <dgm:spPr/>
    </dgm:pt>
    <dgm:pt modelId="{434C09A5-0F62-49F9-B7AE-6F1CB4FA89C3}" type="pres">
      <dgm:prSet presAssocID="{99EC1F30-8F31-479A-94E6-349E78F33298}" presName="arrowAndChildren" presStyleCnt="0"/>
      <dgm:spPr/>
    </dgm:pt>
    <dgm:pt modelId="{913254B2-45B0-44CD-9503-189DC0868B71}" type="pres">
      <dgm:prSet presAssocID="{99EC1F30-8F31-479A-94E6-349E78F33298}" presName="parentTextArrow" presStyleLbl="node1" presStyleIdx="2" presStyleCnt="4"/>
      <dgm:spPr/>
      <dgm:t>
        <a:bodyPr/>
        <a:lstStyle/>
        <a:p>
          <a:endParaRPr lang="en-US"/>
        </a:p>
      </dgm:t>
    </dgm:pt>
    <dgm:pt modelId="{40F7A926-4D98-4C72-B785-5A06E7A7CCA0}" type="pres">
      <dgm:prSet presAssocID="{909E69AE-063C-45C6-8E01-7A0342330657}" presName="sp" presStyleCnt="0"/>
      <dgm:spPr/>
    </dgm:pt>
    <dgm:pt modelId="{B3D9EA04-80F6-4B3B-BF48-4A4447E90296}" type="pres">
      <dgm:prSet presAssocID="{5D5FE496-3B0D-420D-B9FB-5B8389824E46}" presName="arrowAndChildren" presStyleCnt="0"/>
      <dgm:spPr/>
    </dgm:pt>
    <dgm:pt modelId="{1618CF9A-69EE-4FE3-9F2D-8D2AF01DE430}" type="pres">
      <dgm:prSet presAssocID="{5D5FE496-3B0D-420D-B9FB-5B8389824E46}" presName="parentTextArrow" presStyleLbl="node1" presStyleIdx="3" presStyleCnt="4" custLinFactNeighborX="-9428" custLinFactNeighborY="-17748"/>
      <dgm:spPr/>
      <dgm:t>
        <a:bodyPr/>
        <a:lstStyle/>
        <a:p>
          <a:endParaRPr lang="en-US"/>
        </a:p>
      </dgm:t>
    </dgm:pt>
  </dgm:ptLst>
  <dgm:cxnLst>
    <dgm:cxn modelId="{D78F2EA9-A738-4528-829F-085E5CCFA0D5}" type="presOf" srcId="{99EC1F30-8F31-479A-94E6-349E78F33298}" destId="{913254B2-45B0-44CD-9503-189DC0868B71}" srcOrd="0" destOrd="0" presId="urn:microsoft.com/office/officeart/2005/8/layout/process4"/>
    <dgm:cxn modelId="{E8CE79A2-3AFF-42B3-829C-B8048C007FFA}" srcId="{445BD4F6-01D5-4024-A2C4-71AA149353F5}" destId="{99EC1F30-8F31-479A-94E6-349E78F33298}" srcOrd="1" destOrd="0" parTransId="{76B479DC-D74C-43F2-85AB-BC9E2510D18C}" sibTransId="{D0138EC2-A3FC-44C7-A719-203F380DD6B3}"/>
    <dgm:cxn modelId="{23F51205-40BE-44DE-B40C-D31918A28A90}" srcId="{445BD4F6-01D5-4024-A2C4-71AA149353F5}" destId="{6DCBD44E-6EF3-479A-AE31-B82F4D166429}" srcOrd="3" destOrd="0" parTransId="{DB1F7356-3406-44A3-8878-BAA90169D204}" sibTransId="{C0E25AB6-D140-4F88-AECD-A6FD59DB2D43}"/>
    <dgm:cxn modelId="{4181E9C3-64D8-4EFA-AF96-F4CC7373BA4B}" srcId="{445BD4F6-01D5-4024-A2C4-71AA149353F5}" destId="{A56C2838-58E0-48A9-89D3-6555F313BF28}" srcOrd="2" destOrd="0" parTransId="{725B901A-18E5-4FEB-A9BE-9FA4CCCCC51B}" sibTransId="{215CE5A1-F5FF-447C-9025-4B4935FB3AA8}"/>
    <dgm:cxn modelId="{7A1E806E-8310-479D-A946-0E8614FC5EAE}" srcId="{445BD4F6-01D5-4024-A2C4-71AA149353F5}" destId="{5D5FE496-3B0D-420D-B9FB-5B8389824E46}" srcOrd="0" destOrd="0" parTransId="{306D1B50-5CE6-4298-ABFD-52E6C67859B2}" sibTransId="{909E69AE-063C-45C6-8E01-7A0342330657}"/>
    <dgm:cxn modelId="{C93BF47F-834D-4FF4-8C1B-1F9ADE06E65C}" type="presOf" srcId="{6DCBD44E-6EF3-479A-AE31-B82F4D166429}" destId="{2E8CB8D3-DA3C-49AE-B12B-00A4F3D28C59}" srcOrd="0" destOrd="0" presId="urn:microsoft.com/office/officeart/2005/8/layout/process4"/>
    <dgm:cxn modelId="{4D15377A-02E4-4C92-B20A-8D9742BA49DD}" type="presOf" srcId="{445BD4F6-01D5-4024-A2C4-71AA149353F5}" destId="{42BF1658-3482-472D-9911-B5FB1E5455B4}" srcOrd="0" destOrd="0" presId="urn:microsoft.com/office/officeart/2005/8/layout/process4"/>
    <dgm:cxn modelId="{CDEB0F28-2855-4F5F-B2D4-ED5394BE9B93}" type="presOf" srcId="{A56C2838-58E0-48A9-89D3-6555F313BF28}" destId="{F77E2BD1-D70A-49C7-B3C5-BA948893ADF3}" srcOrd="0" destOrd="0" presId="urn:microsoft.com/office/officeart/2005/8/layout/process4"/>
    <dgm:cxn modelId="{EEB2F4D8-8ADF-4DFF-8784-DE654B63D7DB}" type="presOf" srcId="{5D5FE496-3B0D-420D-B9FB-5B8389824E46}" destId="{1618CF9A-69EE-4FE3-9F2D-8D2AF01DE430}" srcOrd="0" destOrd="0" presId="urn:microsoft.com/office/officeart/2005/8/layout/process4"/>
    <dgm:cxn modelId="{249F2F1F-A493-402B-80D6-ECAC084A0A6A}" type="presParOf" srcId="{42BF1658-3482-472D-9911-B5FB1E5455B4}" destId="{4DFCC054-05C4-408F-AB8F-0EBCD080FED1}" srcOrd="0" destOrd="0" presId="urn:microsoft.com/office/officeart/2005/8/layout/process4"/>
    <dgm:cxn modelId="{88182907-FC5C-4E21-A5EB-F70DB7189F62}" type="presParOf" srcId="{4DFCC054-05C4-408F-AB8F-0EBCD080FED1}" destId="{2E8CB8D3-DA3C-49AE-B12B-00A4F3D28C59}" srcOrd="0" destOrd="0" presId="urn:microsoft.com/office/officeart/2005/8/layout/process4"/>
    <dgm:cxn modelId="{B10E2D67-14D6-416C-8959-678C4868B06E}" type="presParOf" srcId="{42BF1658-3482-472D-9911-B5FB1E5455B4}" destId="{98472AB2-3B6A-4614-891B-E529000262D6}" srcOrd="1" destOrd="0" presId="urn:microsoft.com/office/officeart/2005/8/layout/process4"/>
    <dgm:cxn modelId="{98AE7590-2BAB-4FD1-9EF0-A8F7FCC027CD}" type="presParOf" srcId="{42BF1658-3482-472D-9911-B5FB1E5455B4}" destId="{74511F70-15A2-4D91-8A94-8EFFF1B5A110}" srcOrd="2" destOrd="0" presId="urn:microsoft.com/office/officeart/2005/8/layout/process4"/>
    <dgm:cxn modelId="{2A6BB3C3-D180-47B4-89A4-A22449B4E5C6}" type="presParOf" srcId="{74511F70-15A2-4D91-8A94-8EFFF1B5A110}" destId="{F77E2BD1-D70A-49C7-B3C5-BA948893ADF3}" srcOrd="0" destOrd="0" presId="urn:microsoft.com/office/officeart/2005/8/layout/process4"/>
    <dgm:cxn modelId="{F55DB6EC-B232-4207-BD74-4EA3ACFEB61B}" type="presParOf" srcId="{42BF1658-3482-472D-9911-B5FB1E5455B4}" destId="{78DEDBEF-111E-41DF-B37F-C33405C5F0E3}" srcOrd="3" destOrd="0" presId="urn:microsoft.com/office/officeart/2005/8/layout/process4"/>
    <dgm:cxn modelId="{24578027-7394-4E65-85BD-10B772F4EB9C}" type="presParOf" srcId="{42BF1658-3482-472D-9911-B5FB1E5455B4}" destId="{434C09A5-0F62-49F9-B7AE-6F1CB4FA89C3}" srcOrd="4" destOrd="0" presId="urn:microsoft.com/office/officeart/2005/8/layout/process4"/>
    <dgm:cxn modelId="{B376A9A1-3C92-42ED-83F5-2A3AF650F769}" type="presParOf" srcId="{434C09A5-0F62-49F9-B7AE-6F1CB4FA89C3}" destId="{913254B2-45B0-44CD-9503-189DC0868B71}" srcOrd="0" destOrd="0" presId="urn:microsoft.com/office/officeart/2005/8/layout/process4"/>
    <dgm:cxn modelId="{2944973D-90FA-462F-882D-A26F1C0E9B7C}" type="presParOf" srcId="{42BF1658-3482-472D-9911-B5FB1E5455B4}" destId="{40F7A926-4D98-4C72-B785-5A06E7A7CCA0}" srcOrd="5" destOrd="0" presId="urn:microsoft.com/office/officeart/2005/8/layout/process4"/>
    <dgm:cxn modelId="{7FFE1FBB-BBC0-4F13-998B-21517EBCB628}" type="presParOf" srcId="{42BF1658-3482-472D-9911-B5FB1E5455B4}" destId="{B3D9EA04-80F6-4B3B-BF48-4A4447E90296}" srcOrd="6" destOrd="0" presId="urn:microsoft.com/office/officeart/2005/8/layout/process4"/>
    <dgm:cxn modelId="{3F16DA60-9930-4F0B-A0CB-5EBFE5FF5076}" type="presParOf" srcId="{B3D9EA04-80F6-4B3B-BF48-4A4447E90296}" destId="{1618CF9A-69EE-4FE3-9F2D-8D2AF01DE43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F7BBB-2422-4E33-AF3F-70785C11D4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87B91E7-4423-409A-A758-E0DC93390057}">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Colonial School District</a:t>
          </a:r>
          <a:endParaRPr lang="en-US" dirty="0"/>
        </a:p>
      </dgm:t>
    </dgm:pt>
    <dgm:pt modelId="{5E047F50-58CA-4BBF-91E1-6F8761FA24AB}" type="parTrans" cxnId="{722F5C30-EC66-457C-84D5-8510BEAF28EB}">
      <dgm:prSet/>
      <dgm:spPr/>
      <dgm:t>
        <a:bodyPr/>
        <a:lstStyle/>
        <a:p>
          <a:endParaRPr lang="en-US"/>
        </a:p>
      </dgm:t>
    </dgm:pt>
    <dgm:pt modelId="{A78A307E-86EE-4547-BAC7-8ACDF725DB7F}" type="sibTrans" cxnId="{722F5C30-EC66-457C-84D5-8510BEAF28EB}">
      <dgm:prSet/>
      <dgm:spPr/>
      <dgm:t>
        <a:bodyPr/>
        <a:lstStyle/>
        <a:p>
          <a:endParaRPr lang="en-US"/>
        </a:p>
      </dgm:t>
    </dgm:pt>
    <dgm:pt modelId="{17D4398A-3B56-4836-A2C5-6E92C0A63333}">
      <dgm:prSet phldrT="[Text]" custT="1"/>
      <dgm:spPr>
        <a:solidFill>
          <a:schemeClr val="tx1">
            <a:alpha val="90000"/>
          </a:schemeClr>
        </a:solidFill>
      </dgm:spPr>
      <dgm: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Wilbur Elementary School</a:t>
          </a:r>
          <a:endParaRPr lang="en-US" sz="2400" dirty="0"/>
        </a:p>
      </dgm:t>
    </dgm:pt>
    <dgm:pt modelId="{C23394EA-6111-47D3-8534-AFF988018A22}" type="parTrans" cxnId="{0CF4F594-7572-46B6-9217-866F1181632D}">
      <dgm:prSet/>
      <dgm:spPr/>
      <dgm:t>
        <a:bodyPr/>
        <a:lstStyle/>
        <a:p>
          <a:endParaRPr lang="en-US"/>
        </a:p>
      </dgm:t>
    </dgm:pt>
    <dgm:pt modelId="{6161ED9E-CA4E-458E-BFE6-E8DD8F4EBD02}" type="sibTrans" cxnId="{0CF4F594-7572-46B6-9217-866F1181632D}">
      <dgm:prSet/>
      <dgm:spPr/>
      <dgm:t>
        <a:bodyPr/>
        <a:lstStyle/>
        <a:p>
          <a:endParaRPr lang="en-US"/>
        </a:p>
      </dgm:t>
    </dgm:pt>
    <dgm:pt modelId="{05DDD385-971F-4D30-A1F2-D17B1AEB6429}">
      <dgm:prSet phldrT="[Text]"/>
      <dgm:spPr/>
      <dgm:t>
        <a:bodyPr/>
        <a:lstStyle/>
        <a:p>
          <a:r>
            <a:rPr lang="en-US" dirty="0">
              <a:latin typeface="Calibri" panose="020F0502020204030204" pitchFamily="34" charset="0"/>
              <a:ea typeface="Calibri" panose="020F0502020204030204" pitchFamily="34" charset="0"/>
              <a:cs typeface="Times New Roman" panose="02020603050405020304" pitchFamily="18" charset="0"/>
            </a:rPr>
            <a:t>Capital School District</a:t>
          </a:r>
          <a:endParaRPr lang="en-US" dirty="0"/>
        </a:p>
      </dgm:t>
    </dgm:pt>
    <dgm:pt modelId="{BC86BE83-8450-4510-9425-1606701C2556}" type="parTrans" cxnId="{72E3E805-6DE7-4DA1-9308-CCAFA758B812}">
      <dgm:prSet/>
      <dgm:spPr/>
      <dgm:t>
        <a:bodyPr/>
        <a:lstStyle/>
        <a:p>
          <a:endParaRPr lang="en-US"/>
        </a:p>
      </dgm:t>
    </dgm:pt>
    <dgm:pt modelId="{83C39F7F-FC88-4494-94AC-A49E8375A8EF}" type="sibTrans" cxnId="{72E3E805-6DE7-4DA1-9308-CCAFA758B812}">
      <dgm:prSet/>
      <dgm:spPr/>
      <dgm:t>
        <a:bodyPr/>
        <a:lstStyle/>
        <a:p>
          <a:endParaRPr lang="en-US"/>
        </a:p>
      </dgm:t>
    </dgm:pt>
    <dgm:pt modelId="{CAA92751-5DB0-4405-8B51-2FFA14E2FB5F}">
      <dgm:prSet phldrT="[Text]" custT="1"/>
      <dgm:spPr>
        <a:solidFill>
          <a:schemeClr val="tx1">
            <a:alpha val="90000"/>
          </a:schemeClr>
        </a:solidFill>
      </dgm:spPr>
      <dgm: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William Henry Middle School</a:t>
          </a:r>
          <a:endParaRPr lang="en-US" sz="2400" dirty="0"/>
        </a:p>
      </dgm:t>
    </dgm:pt>
    <dgm:pt modelId="{650DD4C5-4ACB-4EAD-A7B9-1DBF88F3AF62}" type="parTrans" cxnId="{2424B94F-265D-47F3-B72C-A9E1D9F92005}">
      <dgm:prSet/>
      <dgm:spPr/>
      <dgm:t>
        <a:bodyPr/>
        <a:lstStyle/>
        <a:p>
          <a:endParaRPr lang="en-US"/>
        </a:p>
      </dgm:t>
    </dgm:pt>
    <dgm:pt modelId="{9AC0B62E-63A5-4F57-A2F2-680CA9726592}" type="sibTrans" cxnId="{2424B94F-265D-47F3-B72C-A9E1D9F92005}">
      <dgm:prSet/>
      <dgm:spPr/>
      <dgm:t>
        <a:bodyPr/>
        <a:lstStyle/>
        <a:p>
          <a:endParaRPr lang="en-US"/>
        </a:p>
      </dgm:t>
    </dgm:pt>
    <dgm:pt modelId="{3DF45060-5230-483D-B823-2776EBF560B7}">
      <dgm:prSet phldrT="[Text]"/>
      <dgm:spPr/>
      <dgm:t>
        <a:bodyPr/>
        <a:lstStyle/>
        <a:p>
          <a:r>
            <a:rPr lang="en-US" dirty="0">
              <a:latin typeface="Calibri" panose="020F0502020204030204" pitchFamily="34" charset="0"/>
              <a:ea typeface="Calibri" panose="020F0502020204030204" pitchFamily="34" charset="0"/>
              <a:cs typeface="Times New Roman" panose="02020603050405020304" pitchFamily="18" charset="0"/>
            </a:rPr>
            <a:t>Indian River School District</a:t>
          </a:r>
          <a:endParaRPr lang="en-US" dirty="0"/>
        </a:p>
      </dgm:t>
    </dgm:pt>
    <dgm:pt modelId="{B9B12E03-920B-420A-862D-C67FF0422CDC}" type="parTrans" cxnId="{4F712331-E64B-473A-899E-C0376F65AD0E}">
      <dgm:prSet/>
      <dgm:spPr/>
      <dgm:t>
        <a:bodyPr/>
        <a:lstStyle/>
        <a:p>
          <a:endParaRPr lang="en-US"/>
        </a:p>
      </dgm:t>
    </dgm:pt>
    <dgm:pt modelId="{D5BFE1CD-F2D3-4C95-B4A9-9ACC8A03591E}" type="sibTrans" cxnId="{4F712331-E64B-473A-899E-C0376F65AD0E}">
      <dgm:prSet/>
      <dgm:spPr/>
      <dgm:t>
        <a:bodyPr/>
        <a:lstStyle/>
        <a:p>
          <a:endParaRPr lang="en-US"/>
        </a:p>
      </dgm:t>
    </dgm:pt>
    <dgm:pt modelId="{59BA67C8-5284-465F-B8CB-8246CF69F212}">
      <dgm:prSet phldrT="[Text]" custT="1"/>
      <dgm:spPr>
        <a:solidFill>
          <a:schemeClr val="tx1">
            <a:alpha val="90000"/>
          </a:schemeClr>
        </a:solidFill>
      </dgm:spPr>
      <dgm: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Long Neck Elementary School</a:t>
          </a:r>
          <a:endParaRPr lang="en-US" sz="2400" dirty="0"/>
        </a:p>
      </dgm:t>
    </dgm:pt>
    <dgm:pt modelId="{85124802-AAF0-4813-B465-7D51D68026E8}" type="parTrans" cxnId="{BFAA7AA1-6F8B-4390-BE36-EEC057AC608A}">
      <dgm:prSet/>
      <dgm:spPr/>
      <dgm:t>
        <a:bodyPr/>
        <a:lstStyle/>
        <a:p>
          <a:endParaRPr lang="en-US"/>
        </a:p>
      </dgm:t>
    </dgm:pt>
    <dgm:pt modelId="{75CD16A9-128A-437C-B3F3-F847C08472A0}" type="sibTrans" cxnId="{BFAA7AA1-6F8B-4390-BE36-EEC057AC608A}">
      <dgm:prSet/>
      <dgm:spPr/>
      <dgm:t>
        <a:bodyPr/>
        <a:lstStyle/>
        <a:p>
          <a:endParaRPr lang="en-US"/>
        </a:p>
      </dgm:t>
    </dgm:pt>
    <dgm:pt modelId="{49E458BD-0721-4F33-8A99-DEF170F3D208}">
      <dgm:prSet custT="1"/>
      <dgm:spPr>
        <a:solidFill>
          <a:schemeClr val="tx1">
            <a:alpha val="90000"/>
          </a:schemeClr>
        </a:solidFill>
      </dgm:spPr>
      <dgm: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William Penn High School</a:t>
          </a:r>
        </a:p>
      </dgm:t>
    </dgm:pt>
    <dgm:pt modelId="{2D249CB8-B818-4AC8-B1C8-FCDC39784775}" type="parTrans" cxnId="{834C9B80-F93A-4F25-955C-0224F0AB81C5}">
      <dgm:prSet/>
      <dgm:spPr/>
      <dgm:t>
        <a:bodyPr/>
        <a:lstStyle/>
        <a:p>
          <a:endParaRPr lang="en-US"/>
        </a:p>
      </dgm:t>
    </dgm:pt>
    <dgm:pt modelId="{E3F42091-534B-4831-B4C2-237B32298280}" type="sibTrans" cxnId="{834C9B80-F93A-4F25-955C-0224F0AB81C5}">
      <dgm:prSet/>
      <dgm:spPr/>
      <dgm:t>
        <a:bodyPr/>
        <a:lstStyle/>
        <a:p>
          <a:endParaRPr lang="en-US"/>
        </a:p>
      </dgm:t>
    </dgm:pt>
    <dgm:pt modelId="{55E1BEFB-66B9-4A8E-BD70-BFBE0418F958}">
      <dgm:prSet custT="1"/>
      <dgm:spPr>
        <a:solidFill>
          <a:schemeClr val="tx1">
            <a:alpha val="90000"/>
          </a:schemeClr>
        </a:solidFill>
      </dgm:spPr>
      <dgm: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Central Middle School</a:t>
          </a:r>
        </a:p>
      </dgm:t>
    </dgm:pt>
    <dgm:pt modelId="{81A8DA13-7399-49BC-9DEB-D0912BE2D143}" type="parTrans" cxnId="{E753C14E-D6A4-4F3A-8A9D-18BBC36410D4}">
      <dgm:prSet/>
      <dgm:spPr/>
      <dgm:t>
        <a:bodyPr/>
        <a:lstStyle/>
        <a:p>
          <a:endParaRPr lang="en-US"/>
        </a:p>
      </dgm:t>
    </dgm:pt>
    <dgm:pt modelId="{74781B56-919A-4714-A5B2-9827B40CAEB5}" type="sibTrans" cxnId="{E753C14E-D6A4-4F3A-8A9D-18BBC36410D4}">
      <dgm:prSet/>
      <dgm:spPr/>
      <dgm:t>
        <a:bodyPr/>
        <a:lstStyle/>
        <a:p>
          <a:endParaRPr lang="en-US"/>
        </a:p>
      </dgm:t>
    </dgm:pt>
    <dgm:pt modelId="{C1B1876C-C09D-41DE-B1B1-152B62875023}">
      <dgm:prSet custT="1"/>
      <dgm:spPr>
        <a:solidFill>
          <a:schemeClr val="tx1">
            <a:alpha val="90000"/>
          </a:schemeClr>
        </a:solidFill>
      </dgm:spPr>
      <dgm: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Dover High School</a:t>
          </a:r>
        </a:p>
      </dgm:t>
    </dgm:pt>
    <dgm:pt modelId="{4BA130F2-508A-433B-8E59-FCAC23774556}" type="parTrans" cxnId="{63B572BD-C988-457B-9A23-E65F03D4924E}">
      <dgm:prSet/>
      <dgm:spPr/>
      <dgm:t>
        <a:bodyPr/>
        <a:lstStyle/>
        <a:p>
          <a:endParaRPr lang="en-US"/>
        </a:p>
      </dgm:t>
    </dgm:pt>
    <dgm:pt modelId="{02BF1EB5-57A7-4B19-AAF3-7FD66AA812BA}" type="sibTrans" cxnId="{63B572BD-C988-457B-9A23-E65F03D4924E}">
      <dgm:prSet/>
      <dgm:spPr/>
      <dgm:t>
        <a:bodyPr/>
        <a:lstStyle/>
        <a:p>
          <a:endParaRPr lang="en-US"/>
        </a:p>
      </dgm:t>
    </dgm:pt>
    <dgm:pt modelId="{15446F1D-82FF-4314-A4C4-F58802CC6999}">
      <dgm:prSet custT="1"/>
      <dgm:spPr>
        <a:solidFill>
          <a:schemeClr val="tx1">
            <a:alpha val="90000"/>
          </a:schemeClr>
        </a:solidFill>
      </dgm:spPr>
      <dgm: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Millsboro Middle School</a:t>
          </a:r>
        </a:p>
      </dgm:t>
    </dgm:pt>
    <dgm:pt modelId="{F6F0A73D-0A18-4C53-99BA-5633452C2C43}" type="parTrans" cxnId="{AD804901-1E38-487C-8240-F9977CC499EF}">
      <dgm:prSet/>
      <dgm:spPr/>
      <dgm:t>
        <a:bodyPr/>
        <a:lstStyle/>
        <a:p>
          <a:endParaRPr lang="en-US"/>
        </a:p>
      </dgm:t>
    </dgm:pt>
    <dgm:pt modelId="{92FA5960-557A-476C-A1D1-971555046E45}" type="sibTrans" cxnId="{AD804901-1E38-487C-8240-F9977CC499EF}">
      <dgm:prSet/>
      <dgm:spPr/>
      <dgm:t>
        <a:bodyPr/>
        <a:lstStyle/>
        <a:p>
          <a:endParaRPr lang="en-US"/>
        </a:p>
      </dgm:t>
    </dgm:pt>
    <dgm:pt modelId="{94BD3DAE-4F3D-4668-B396-632EC3AAC1D2}">
      <dgm:prSet custT="1"/>
      <dgm:spPr>
        <a:solidFill>
          <a:schemeClr val="tx1">
            <a:alpha val="90000"/>
          </a:schemeClr>
        </a:solidFill>
      </dgm:spPr>
      <dgm: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Sussex Central High School</a:t>
          </a:r>
        </a:p>
      </dgm:t>
    </dgm:pt>
    <dgm:pt modelId="{31586A68-B134-4966-8E0A-7F895749D59C}" type="parTrans" cxnId="{01F00DC0-1AC6-4B00-BF21-BE829492C0E7}">
      <dgm:prSet/>
      <dgm:spPr/>
      <dgm:t>
        <a:bodyPr/>
        <a:lstStyle/>
        <a:p>
          <a:endParaRPr lang="en-US"/>
        </a:p>
      </dgm:t>
    </dgm:pt>
    <dgm:pt modelId="{04ED6B8F-D2C9-4983-B75F-37FCFB1215C4}" type="sibTrans" cxnId="{01F00DC0-1AC6-4B00-BF21-BE829492C0E7}">
      <dgm:prSet/>
      <dgm:spPr/>
      <dgm:t>
        <a:bodyPr/>
        <a:lstStyle/>
        <a:p>
          <a:endParaRPr lang="en-US"/>
        </a:p>
      </dgm:t>
    </dgm:pt>
    <dgm:pt modelId="{6259FE2E-4D66-41E2-ABB6-481508D40443}" type="pres">
      <dgm:prSet presAssocID="{024F7BBB-2422-4E33-AF3F-70785C11D4C8}" presName="Name0" presStyleCnt="0">
        <dgm:presLayoutVars>
          <dgm:dir/>
          <dgm:animLvl val="lvl"/>
          <dgm:resizeHandles val="exact"/>
        </dgm:presLayoutVars>
      </dgm:prSet>
      <dgm:spPr/>
      <dgm:t>
        <a:bodyPr/>
        <a:lstStyle/>
        <a:p>
          <a:endParaRPr lang="en-US"/>
        </a:p>
      </dgm:t>
    </dgm:pt>
    <dgm:pt modelId="{100F6BF9-6048-43DE-AC0F-6DAA9D094CDE}" type="pres">
      <dgm:prSet presAssocID="{187B91E7-4423-409A-A758-E0DC93390057}" presName="composite" presStyleCnt="0"/>
      <dgm:spPr/>
    </dgm:pt>
    <dgm:pt modelId="{8751130E-8B68-46E9-8B14-7EFDDE743BF1}" type="pres">
      <dgm:prSet presAssocID="{187B91E7-4423-409A-A758-E0DC93390057}" presName="parTx" presStyleLbl="alignNode1" presStyleIdx="0" presStyleCnt="3">
        <dgm:presLayoutVars>
          <dgm:chMax val="0"/>
          <dgm:chPref val="0"/>
          <dgm:bulletEnabled val="1"/>
        </dgm:presLayoutVars>
      </dgm:prSet>
      <dgm:spPr/>
      <dgm:t>
        <a:bodyPr/>
        <a:lstStyle/>
        <a:p>
          <a:endParaRPr lang="en-US"/>
        </a:p>
      </dgm:t>
    </dgm:pt>
    <dgm:pt modelId="{7AC3D9CE-8BAA-4363-A161-06F58421F133}" type="pres">
      <dgm:prSet presAssocID="{187B91E7-4423-409A-A758-E0DC93390057}" presName="desTx" presStyleLbl="alignAccFollowNode1" presStyleIdx="0" presStyleCnt="3">
        <dgm:presLayoutVars>
          <dgm:bulletEnabled val="1"/>
        </dgm:presLayoutVars>
      </dgm:prSet>
      <dgm:spPr/>
      <dgm:t>
        <a:bodyPr/>
        <a:lstStyle/>
        <a:p>
          <a:endParaRPr lang="en-US"/>
        </a:p>
      </dgm:t>
    </dgm:pt>
    <dgm:pt modelId="{B444027B-4154-47E4-848A-5527192A3A28}" type="pres">
      <dgm:prSet presAssocID="{A78A307E-86EE-4547-BAC7-8ACDF725DB7F}" presName="space" presStyleCnt="0"/>
      <dgm:spPr/>
    </dgm:pt>
    <dgm:pt modelId="{D3E7DCC5-CE53-441E-9A9C-4006D6203A0E}" type="pres">
      <dgm:prSet presAssocID="{05DDD385-971F-4D30-A1F2-D17B1AEB6429}" presName="composite" presStyleCnt="0"/>
      <dgm:spPr/>
    </dgm:pt>
    <dgm:pt modelId="{C7003778-826C-4740-822E-E4C423BF276D}" type="pres">
      <dgm:prSet presAssocID="{05DDD385-971F-4D30-A1F2-D17B1AEB6429}" presName="parTx" presStyleLbl="alignNode1" presStyleIdx="1" presStyleCnt="3">
        <dgm:presLayoutVars>
          <dgm:chMax val="0"/>
          <dgm:chPref val="0"/>
          <dgm:bulletEnabled val="1"/>
        </dgm:presLayoutVars>
      </dgm:prSet>
      <dgm:spPr/>
      <dgm:t>
        <a:bodyPr/>
        <a:lstStyle/>
        <a:p>
          <a:endParaRPr lang="en-US"/>
        </a:p>
      </dgm:t>
    </dgm:pt>
    <dgm:pt modelId="{EAF42D50-D926-4DCF-A3E0-5D28490182D3}" type="pres">
      <dgm:prSet presAssocID="{05DDD385-971F-4D30-A1F2-D17B1AEB6429}" presName="desTx" presStyleLbl="alignAccFollowNode1" presStyleIdx="1" presStyleCnt="3">
        <dgm:presLayoutVars>
          <dgm:bulletEnabled val="1"/>
        </dgm:presLayoutVars>
      </dgm:prSet>
      <dgm:spPr/>
      <dgm:t>
        <a:bodyPr/>
        <a:lstStyle/>
        <a:p>
          <a:endParaRPr lang="en-US"/>
        </a:p>
      </dgm:t>
    </dgm:pt>
    <dgm:pt modelId="{0B261A4B-019D-4C8F-91CD-C19FE2646402}" type="pres">
      <dgm:prSet presAssocID="{83C39F7F-FC88-4494-94AC-A49E8375A8EF}" presName="space" presStyleCnt="0"/>
      <dgm:spPr/>
    </dgm:pt>
    <dgm:pt modelId="{5F51BA67-0FF7-49CB-A466-9905284B1DB7}" type="pres">
      <dgm:prSet presAssocID="{3DF45060-5230-483D-B823-2776EBF560B7}" presName="composite" presStyleCnt="0"/>
      <dgm:spPr/>
    </dgm:pt>
    <dgm:pt modelId="{71437F5F-C2C8-4147-93CE-9CA15859331C}" type="pres">
      <dgm:prSet presAssocID="{3DF45060-5230-483D-B823-2776EBF560B7}" presName="parTx" presStyleLbl="alignNode1" presStyleIdx="2" presStyleCnt="3">
        <dgm:presLayoutVars>
          <dgm:chMax val="0"/>
          <dgm:chPref val="0"/>
          <dgm:bulletEnabled val="1"/>
        </dgm:presLayoutVars>
      </dgm:prSet>
      <dgm:spPr/>
      <dgm:t>
        <a:bodyPr/>
        <a:lstStyle/>
        <a:p>
          <a:endParaRPr lang="en-US"/>
        </a:p>
      </dgm:t>
    </dgm:pt>
    <dgm:pt modelId="{19AE8A65-6154-4586-BE9B-92ED79813187}" type="pres">
      <dgm:prSet presAssocID="{3DF45060-5230-483D-B823-2776EBF560B7}" presName="desTx" presStyleLbl="alignAccFollowNode1" presStyleIdx="2" presStyleCnt="3">
        <dgm:presLayoutVars>
          <dgm:bulletEnabled val="1"/>
        </dgm:presLayoutVars>
      </dgm:prSet>
      <dgm:spPr/>
      <dgm:t>
        <a:bodyPr/>
        <a:lstStyle/>
        <a:p>
          <a:endParaRPr lang="en-US"/>
        </a:p>
      </dgm:t>
    </dgm:pt>
  </dgm:ptLst>
  <dgm:cxnLst>
    <dgm:cxn modelId="{722F5C30-EC66-457C-84D5-8510BEAF28EB}" srcId="{024F7BBB-2422-4E33-AF3F-70785C11D4C8}" destId="{187B91E7-4423-409A-A758-E0DC93390057}" srcOrd="0" destOrd="0" parTransId="{5E047F50-58CA-4BBF-91E1-6F8761FA24AB}" sibTransId="{A78A307E-86EE-4547-BAC7-8ACDF725DB7F}"/>
    <dgm:cxn modelId="{01F00DC0-1AC6-4B00-BF21-BE829492C0E7}" srcId="{3DF45060-5230-483D-B823-2776EBF560B7}" destId="{94BD3DAE-4F3D-4668-B396-632EC3AAC1D2}" srcOrd="2" destOrd="0" parTransId="{31586A68-B134-4966-8E0A-7F895749D59C}" sibTransId="{04ED6B8F-D2C9-4983-B75F-37FCFB1215C4}"/>
    <dgm:cxn modelId="{FCB3CCCD-7913-4E94-91D1-389354A8D4BF}" type="presOf" srcId="{94BD3DAE-4F3D-4668-B396-632EC3AAC1D2}" destId="{19AE8A65-6154-4586-BE9B-92ED79813187}" srcOrd="0" destOrd="2" presId="urn:microsoft.com/office/officeart/2005/8/layout/hList1"/>
    <dgm:cxn modelId="{44068086-74A7-4E41-9A5D-EF077F7B1F1C}" type="presOf" srcId="{05DDD385-971F-4D30-A1F2-D17B1AEB6429}" destId="{C7003778-826C-4740-822E-E4C423BF276D}" srcOrd="0" destOrd="0" presId="urn:microsoft.com/office/officeart/2005/8/layout/hList1"/>
    <dgm:cxn modelId="{678EDC0B-1257-4FC9-A1ED-BD0E81221FD2}" type="presOf" srcId="{17D4398A-3B56-4836-A2C5-6E92C0A63333}" destId="{7AC3D9CE-8BAA-4363-A161-06F58421F133}" srcOrd="0" destOrd="0" presId="urn:microsoft.com/office/officeart/2005/8/layout/hList1"/>
    <dgm:cxn modelId="{3E144989-D32C-4868-9379-BDE183AAD0CA}" type="presOf" srcId="{3DF45060-5230-483D-B823-2776EBF560B7}" destId="{71437F5F-C2C8-4147-93CE-9CA15859331C}" srcOrd="0" destOrd="0" presId="urn:microsoft.com/office/officeart/2005/8/layout/hList1"/>
    <dgm:cxn modelId="{93A3B5CE-7F10-418B-82A2-0BE296CF7815}" type="presOf" srcId="{187B91E7-4423-409A-A758-E0DC93390057}" destId="{8751130E-8B68-46E9-8B14-7EFDDE743BF1}" srcOrd="0" destOrd="0" presId="urn:microsoft.com/office/officeart/2005/8/layout/hList1"/>
    <dgm:cxn modelId="{72E3E805-6DE7-4DA1-9308-CCAFA758B812}" srcId="{024F7BBB-2422-4E33-AF3F-70785C11D4C8}" destId="{05DDD385-971F-4D30-A1F2-D17B1AEB6429}" srcOrd="1" destOrd="0" parTransId="{BC86BE83-8450-4510-9425-1606701C2556}" sibTransId="{83C39F7F-FC88-4494-94AC-A49E8375A8EF}"/>
    <dgm:cxn modelId="{4F712331-E64B-473A-899E-C0376F65AD0E}" srcId="{024F7BBB-2422-4E33-AF3F-70785C11D4C8}" destId="{3DF45060-5230-483D-B823-2776EBF560B7}" srcOrd="2" destOrd="0" parTransId="{B9B12E03-920B-420A-862D-C67FF0422CDC}" sibTransId="{D5BFE1CD-F2D3-4C95-B4A9-9ACC8A03591E}"/>
    <dgm:cxn modelId="{AD804901-1E38-487C-8240-F9977CC499EF}" srcId="{3DF45060-5230-483D-B823-2776EBF560B7}" destId="{15446F1D-82FF-4314-A4C4-F58802CC6999}" srcOrd="1" destOrd="0" parTransId="{F6F0A73D-0A18-4C53-99BA-5633452C2C43}" sibTransId="{92FA5960-557A-476C-A1D1-971555046E45}"/>
    <dgm:cxn modelId="{BFAA7AA1-6F8B-4390-BE36-EEC057AC608A}" srcId="{3DF45060-5230-483D-B823-2776EBF560B7}" destId="{59BA67C8-5284-465F-B8CB-8246CF69F212}" srcOrd="0" destOrd="0" parTransId="{85124802-AAF0-4813-B465-7D51D68026E8}" sibTransId="{75CD16A9-128A-437C-B3F3-F847C08472A0}"/>
    <dgm:cxn modelId="{CE2886B6-238C-4259-89CC-86A354EFFDEC}" type="presOf" srcId="{15446F1D-82FF-4314-A4C4-F58802CC6999}" destId="{19AE8A65-6154-4586-BE9B-92ED79813187}" srcOrd="0" destOrd="1" presId="urn:microsoft.com/office/officeart/2005/8/layout/hList1"/>
    <dgm:cxn modelId="{78FB9F79-4FD9-42E4-9D72-6F22A29F568D}" type="presOf" srcId="{024F7BBB-2422-4E33-AF3F-70785C11D4C8}" destId="{6259FE2E-4D66-41E2-ABB6-481508D40443}" srcOrd="0" destOrd="0" presId="urn:microsoft.com/office/officeart/2005/8/layout/hList1"/>
    <dgm:cxn modelId="{834C9B80-F93A-4F25-955C-0224F0AB81C5}" srcId="{187B91E7-4423-409A-A758-E0DC93390057}" destId="{49E458BD-0721-4F33-8A99-DEF170F3D208}" srcOrd="1" destOrd="0" parTransId="{2D249CB8-B818-4AC8-B1C8-FCDC39784775}" sibTransId="{E3F42091-534B-4831-B4C2-237B32298280}"/>
    <dgm:cxn modelId="{63B572BD-C988-457B-9A23-E65F03D4924E}" srcId="{05DDD385-971F-4D30-A1F2-D17B1AEB6429}" destId="{C1B1876C-C09D-41DE-B1B1-152B62875023}" srcOrd="2" destOrd="0" parTransId="{4BA130F2-508A-433B-8E59-FCAC23774556}" sibTransId="{02BF1EB5-57A7-4B19-AAF3-7FD66AA812BA}"/>
    <dgm:cxn modelId="{0174ACD3-CD08-403D-9EDE-D8A92093AE44}" type="presOf" srcId="{55E1BEFB-66B9-4A8E-BD70-BFBE0418F958}" destId="{EAF42D50-D926-4DCF-A3E0-5D28490182D3}" srcOrd="0" destOrd="1" presId="urn:microsoft.com/office/officeart/2005/8/layout/hList1"/>
    <dgm:cxn modelId="{0CF4F594-7572-46B6-9217-866F1181632D}" srcId="{187B91E7-4423-409A-A758-E0DC93390057}" destId="{17D4398A-3B56-4836-A2C5-6E92C0A63333}" srcOrd="0" destOrd="0" parTransId="{C23394EA-6111-47D3-8534-AFF988018A22}" sibTransId="{6161ED9E-CA4E-458E-BFE6-E8DD8F4EBD02}"/>
    <dgm:cxn modelId="{E753C14E-D6A4-4F3A-8A9D-18BBC36410D4}" srcId="{05DDD385-971F-4D30-A1F2-D17B1AEB6429}" destId="{55E1BEFB-66B9-4A8E-BD70-BFBE0418F958}" srcOrd="1" destOrd="0" parTransId="{81A8DA13-7399-49BC-9DEB-D0912BE2D143}" sibTransId="{74781B56-919A-4714-A5B2-9827B40CAEB5}"/>
    <dgm:cxn modelId="{C2C88FA0-AD2F-480E-A56A-F12A854E2B6E}" type="presOf" srcId="{CAA92751-5DB0-4405-8B51-2FFA14E2FB5F}" destId="{EAF42D50-D926-4DCF-A3E0-5D28490182D3}" srcOrd="0" destOrd="0" presId="urn:microsoft.com/office/officeart/2005/8/layout/hList1"/>
    <dgm:cxn modelId="{E6864D42-3679-4D22-B28D-60623607AD38}" type="presOf" srcId="{C1B1876C-C09D-41DE-B1B1-152B62875023}" destId="{EAF42D50-D926-4DCF-A3E0-5D28490182D3}" srcOrd="0" destOrd="2" presId="urn:microsoft.com/office/officeart/2005/8/layout/hList1"/>
    <dgm:cxn modelId="{27FD0FAE-496B-42BD-8950-3A74EF468FFB}" type="presOf" srcId="{49E458BD-0721-4F33-8A99-DEF170F3D208}" destId="{7AC3D9CE-8BAA-4363-A161-06F58421F133}" srcOrd="0" destOrd="1" presId="urn:microsoft.com/office/officeart/2005/8/layout/hList1"/>
    <dgm:cxn modelId="{FC522B59-1110-46EA-92DA-B3AF8800F38B}" type="presOf" srcId="{59BA67C8-5284-465F-B8CB-8246CF69F212}" destId="{19AE8A65-6154-4586-BE9B-92ED79813187}" srcOrd="0" destOrd="0" presId="urn:microsoft.com/office/officeart/2005/8/layout/hList1"/>
    <dgm:cxn modelId="{2424B94F-265D-47F3-B72C-A9E1D9F92005}" srcId="{05DDD385-971F-4D30-A1F2-D17B1AEB6429}" destId="{CAA92751-5DB0-4405-8B51-2FFA14E2FB5F}" srcOrd="0" destOrd="0" parTransId="{650DD4C5-4ACB-4EAD-A7B9-1DBF88F3AF62}" sibTransId="{9AC0B62E-63A5-4F57-A2F2-680CA9726592}"/>
    <dgm:cxn modelId="{53BADAA2-8EE8-4AE8-8B2A-976F418BF608}" type="presParOf" srcId="{6259FE2E-4D66-41E2-ABB6-481508D40443}" destId="{100F6BF9-6048-43DE-AC0F-6DAA9D094CDE}" srcOrd="0" destOrd="0" presId="urn:microsoft.com/office/officeart/2005/8/layout/hList1"/>
    <dgm:cxn modelId="{0D200C29-B8B4-4AA2-9260-B1DB4D3A2810}" type="presParOf" srcId="{100F6BF9-6048-43DE-AC0F-6DAA9D094CDE}" destId="{8751130E-8B68-46E9-8B14-7EFDDE743BF1}" srcOrd="0" destOrd="0" presId="urn:microsoft.com/office/officeart/2005/8/layout/hList1"/>
    <dgm:cxn modelId="{778541AB-86C1-4AA0-A038-E46082392104}" type="presParOf" srcId="{100F6BF9-6048-43DE-AC0F-6DAA9D094CDE}" destId="{7AC3D9CE-8BAA-4363-A161-06F58421F133}" srcOrd="1" destOrd="0" presId="urn:microsoft.com/office/officeart/2005/8/layout/hList1"/>
    <dgm:cxn modelId="{06C57934-7A05-41C8-87A1-ADE6493097C6}" type="presParOf" srcId="{6259FE2E-4D66-41E2-ABB6-481508D40443}" destId="{B444027B-4154-47E4-848A-5527192A3A28}" srcOrd="1" destOrd="0" presId="urn:microsoft.com/office/officeart/2005/8/layout/hList1"/>
    <dgm:cxn modelId="{EB50E6DB-C1D6-4C93-B2DB-C0FAC86D9132}" type="presParOf" srcId="{6259FE2E-4D66-41E2-ABB6-481508D40443}" destId="{D3E7DCC5-CE53-441E-9A9C-4006D6203A0E}" srcOrd="2" destOrd="0" presId="urn:microsoft.com/office/officeart/2005/8/layout/hList1"/>
    <dgm:cxn modelId="{C912FE82-DCB6-4AFD-AE98-F42ED20C8FB3}" type="presParOf" srcId="{D3E7DCC5-CE53-441E-9A9C-4006D6203A0E}" destId="{C7003778-826C-4740-822E-E4C423BF276D}" srcOrd="0" destOrd="0" presId="urn:microsoft.com/office/officeart/2005/8/layout/hList1"/>
    <dgm:cxn modelId="{348D839B-4566-4376-995D-57AD45ABA2A5}" type="presParOf" srcId="{D3E7DCC5-CE53-441E-9A9C-4006D6203A0E}" destId="{EAF42D50-D926-4DCF-A3E0-5D28490182D3}" srcOrd="1" destOrd="0" presId="urn:microsoft.com/office/officeart/2005/8/layout/hList1"/>
    <dgm:cxn modelId="{D250224B-C02A-484C-9CBA-EE0231770E72}" type="presParOf" srcId="{6259FE2E-4D66-41E2-ABB6-481508D40443}" destId="{0B261A4B-019D-4C8F-91CD-C19FE2646402}" srcOrd="3" destOrd="0" presId="urn:microsoft.com/office/officeart/2005/8/layout/hList1"/>
    <dgm:cxn modelId="{6FBCB1D3-0790-49CC-9F50-8557DC2B4F02}" type="presParOf" srcId="{6259FE2E-4D66-41E2-ABB6-481508D40443}" destId="{5F51BA67-0FF7-49CB-A466-9905284B1DB7}" srcOrd="4" destOrd="0" presId="urn:microsoft.com/office/officeart/2005/8/layout/hList1"/>
    <dgm:cxn modelId="{1D32C051-B18C-41F1-B014-A374486E7123}" type="presParOf" srcId="{5F51BA67-0FF7-49CB-A466-9905284B1DB7}" destId="{71437F5F-C2C8-4147-93CE-9CA15859331C}" srcOrd="0" destOrd="0" presId="urn:microsoft.com/office/officeart/2005/8/layout/hList1"/>
    <dgm:cxn modelId="{68E6D58E-39D4-4CC1-AFD9-72561CC77F91}" type="presParOf" srcId="{5F51BA67-0FF7-49CB-A466-9905284B1DB7}" destId="{19AE8A65-6154-4586-BE9B-92ED7981318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B8D3-DA3C-49AE-B12B-00A4F3D28C59}">
      <dsp:nvSpPr>
        <dsp:cNvPr id="0" name=""/>
        <dsp:cNvSpPr/>
      </dsp:nvSpPr>
      <dsp:spPr>
        <a:xfrm>
          <a:off x="0" y="3328718"/>
          <a:ext cx="4498009" cy="728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Individual Student Level Teams</a:t>
          </a:r>
        </a:p>
      </dsp:txBody>
      <dsp:txXfrm>
        <a:off x="0" y="3328718"/>
        <a:ext cx="4498009" cy="728242"/>
      </dsp:txXfrm>
    </dsp:sp>
    <dsp:sp modelId="{F77E2BD1-D70A-49C7-B3C5-BA948893ADF3}">
      <dsp:nvSpPr>
        <dsp:cNvPr id="0" name=""/>
        <dsp:cNvSpPr/>
      </dsp:nvSpPr>
      <dsp:spPr>
        <a:xfrm rot="10800000">
          <a:off x="0" y="2219605"/>
          <a:ext cx="4498009" cy="112003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Building Facilitators who Provide Coaching to:</a:t>
          </a:r>
        </a:p>
      </dsp:txBody>
      <dsp:txXfrm rot="10800000">
        <a:off x="0" y="2219605"/>
        <a:ext cx="4498009" cy="727766"/>
      </dsp:txXfrm>
    </dsp:sp>
    <dsp:sp modelId="{913254B2-45B0-44CD-9503-189DC0868B71}">
      <dsp:nvSpPr>
        <dsp:cNvPr id="0" name=""/>
        <dsp:cNvSpPr/>
      </dsp:nvSpPr>
      <dsp:spPr>
        <a:xfrm rot="10800000">
          <a:off x="0" y="1110492"/>
          <a:ext cx="4498009" cy="112003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Master Facilitators (including DE-PBS Staff) who Provide Coaching to:</a:t>
          </a:r>
        </a:p>
      </dsp:txBody>
      <dsp:txXfrm rot="10800000">
        <a:off x="0" y="1110492"/>
        <a:ext cx="4498009" cy="727766"/>
      </dsp:txXfrm>
    </dsp:sp>
    <dsp:sp modelId="{1618CF9A-69EE-4FE3-9F2D-8D2AF01DE430}">
      <dsp:nvSpPr>
        <dsp:cNvPr id="0" name=""/>
        <dsp:cNvSpPr/>
      </dsp:nvSpPr>
      <dsp:spPr>
        <a:xfrm rot="10800000">
          <a:off x="0" y="0"/>
          <a:ext cx="4498009" cy="112003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Dr. </a:t>
          </a:r>
          <a:r>
            <a:rPr lang="en-US" sz="2000" kern="1200" dirty="0" err="1">
              <a:solidFill>
                <a:schemeClr val="bg1"/>
              </a:solidFill>
            </a:rPr>
            <a:t>Iovannone</a:t>
          </a:r>
          <a:r>
            <a:rPr lang="en-US" sz="2000" kern="1200" dirty="0">
              <a:solidFill>
                <a:schemeClr val="bg1"/>
              </a:solidFill>
            </a:rPr>
            <a:t> Provides Coaching to:</a:t>
          </a:r>
        </a:p>
      </dsp:txBody>
      <dsp:txXfrm rot="10800000">
        <a:off x="0" y="0"/>
        <a:ext cx="4498009" cy="727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1130E-8B68-46E9-8B14-7EFDDE743BF1}">
      <dsp:nvSpPr>
        <dsp:cNvPr id="0" name=""/>
        <dsp:cNvSpPr/>
      </dsp:nvSpPr>
      <dsp:spPr>
        <a:xfrm>
          <a:off x="2540" y="796002"/>
          <a:ext cx="2476500" cy="9772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effectLst/>
              <a:latin typeface="Calibri" panose="020F0502020204030204" pitchFamily="34" charset="0"/>
              <a:ea typeface="Calibri" panose="020F0502020204030204" pitchFamily="34" charset="0"/>
              <a:cs typeface="Times New Roman" panose="02020603050405020304" pitchFamily="18" charset="0"/>
            </a:rPr>
            <a:t>Colonial School District</a:t>
          </a:r>
          <a:endParaRPr lang="en-US" sz="2700" kern="1200" dirty="0"/>
        </a:p>
      </dsp:txBody>
      <dsp:txXfrm>
        <a:off x="2540" y="796002"/>
        <a:ext cx="2476500" cy="977287"/>
      </dsp:txXfrm>
    </dsp:sp>
    <dsp:sp modelId="{7AC3D9CE-8BAA-4363-A161-06F58421F133}">
      <dsp:nvSpPr>
        <dsp:cNvPr id="0" name=""/>
        <dsp:cNvSpPr/>
      </dsp:nvSpPr>
      <dsp:spPr>
        <a:xfrm>
          <a:off x="2540" y="1773290"/>
          <a:ext cx="2476500" cy="2849374"/>
        </a:xfrm>
        <a:prstGeom prst="rect">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Times New Roman" panose="02020603050405020304" pitchFamily="18" charset="0"/>
            </a:rPr>
            <a:t>Wilbur Elementary School</a:t>
          </a:r>
          <a:endParaRPr lang="en-US" sz="2400" kern="1200" dirty="0"/>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Times New Roman" panose="02020603050405020304" pitchFamily="18" charset="0"/>
            </a:rPr>
            <a:t>William Penn High School</a:t>
          </a:r>
        </a:p>
      </dsp:txBody>
      <dsp:txXfrm>
        <a:off x="2540" y="1773290"/>
        <a:ext cx="2476500" cy="2849374"/>
      </dsp:txXfrm>
    </dsp:sp>
    <dsp:sp modelId="{C7003778-826C-4740-822E-E4C423BF276D}">
      <dsp:nvSpPr>
        <dsp:cNvPr id="0" name=""/>
        <dsp:cNvSpPr/>
      </dsp:nvSpPr>
      <dsp:spPr>
        <a:xfrm>
          <a:off x="2825750" y="796002"/>
          <a:ext cx="2476500" cy="9772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latin typeface="Calibri" panose="020F0502020204030204" pitchFamily="34" charset="0"/>
              <a:ea typeface="Calibri" panose="020F0502020204030204" pitchFamily="34" charset="0"/>
              <a:cs typeface="Times New Roman" panose="02020603050405020304" pitchFamily="18" charset="0"/>
            </a:rPr>
            <a:t>Capital School District</a:t>
          </a:r>
          <a:endParaRPr lang="en-US" sz="2700" kern="1200" dirty="0"/>
        </a:p>
      </dsp:txBody>
      <dsp:txXfrm>
        <a:off x="2825750" y="796002"/>
        <a:ext cx="2476500" cy="977287"/>
      </dsp:txXfrm>
    </dsp:sp>
    <dsp:sp modelId="{EAF42D50-D926-4DCF-A3E0-5D28490182D3}">
      <dsp:nvSpPr>
        <dsp:cNvPr id="0" name=""/>
        <dsp:cNvSpPr/>
      </dsp:nvSpPr>
      <dsp:spPr>
        <a:xfrm>
          <a:off x="2825750" y="1773290"/>
          <a:ext cx="2476500" cy="2849374"/>
        </a:xfrm>
        <a:prstGeom prst="rect">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William Henry Middle School</a:t>
          </a:r>
          <a:endParaRPr lang="en-US" sz="2400" kern="1200" dirty="0"/>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Times New Roman" panose="02020603050405020304" pitchFamily="18" charset="0"/>
            </a:rPr>
            <a:t>Central Middle School</a:t>
          </a:r>
        </a:p>
        <a:p>
          <a:pPr marL="228600" lvl="1" indent="-228600" algn="l" defTabSz="1066800">
            <a:lnSpc>
              <a:spcPct val="90000"/>
            </a:lnSpc>
            <a:spcBef>
              <a:spcPct val="0"/>
            </a:spcBef>
            <a:spcAft>
              <a:spcPct val="15000"/>
            </a:spcAft>
            <a:buChar char="••"/>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Dover High School</a:t>
          </a:r>
        </a:p>
      </dsp:txBody>
      <dsp:txXfrm>
        <a:off x="2825750" y="1773290"/>
        <a:ext cx="2476500" cy="2849374"/>
      </dsp:txXfrm>
    </dsp:sp>
    <dsp:sp modelId="{71437F5F-C2C8-4147-93CE-9CA15859331C}">
      <dsp:nvSpPr>
        <dsp:cNvPr id="0" name=""/>
        <dsp:cNvSpPr/>
      </dsp:nvSpPr>
      <dsp:spPr>
        <a:xfrm>
          <a:off x="5648960" y="796002"/>
          <a:ext cx="2476500" cy="9772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latin typeface="Calibri" panose="020F0502020204030204" pitchFamily="34" charset="0"/>
              <a:ea typeface="Calibri" panose="020F0502020204030204" pitchFamily="34" charset="0"/>
              <a:cs typeface="Times New Roman" panose="02020603050405020304" pitchFamily="18" charset="0"/>
            </a:rPr>
            <a:t>Indian River School District</a:t>
          </a:r>
          <a:endParaRPr lang="en-US" sz="2700" kern="1200" dirty="0"/>
        </a:p>
      </dsp:txBody>
      <dsp:txXfrm>
        <a:off x="5648960" y="796002"/>
        <a:ext cx="2476500" cy="977287"/>
      </dsp:txXfrm>
    </dsp:sp>
    <dsp:sp modelId="{19AE8A65-6154-4586-BE9B-92ED79813187}">
      <dsp:nvSpPr>
        <dsp:cNvPr id="0" name=""/>
        <dsp:cNvSpPr/>
      </dsp:nvSpPr>
      <dsp:spPr>
        <a:xfrm>
          <a:off x="5648960" y="1773290"/>
          <a:ext cx="2476500" cy="2849374"/>
        </a:xfrm>
        <a:prstGeom prst="rect">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Long Neck Elementary School</a:t>
          </a:r>
          <a:endParaRPr lang="en-US" sz="2400" kern="1200" dirty="0"/>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Times New Roman" panose="02020603050405020304" pitchFamily="18" charset="0"/>
            </a:rPr>
            <a:t>Millsboro Middle School</a:t>
          </a:r>
        </a:p>
        <a:p>
          <a:pPr marL="228600" lvl="1" indent="-228600" algn="l" defTabSz="1066800">
            <a:lnSpc>
              <a:spcPct val="90000"/>
            </a:lnSpc>
            <a:spcBef>
              <a:spcPct val="0"/>
            </a:spcBef>
            <a:spcAft>
              <a:spcPct val="15000"/>
            </a:spcAft>
            <a:buChar char="••"/>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Sussex Central High School</a:t>
          </a:r>
        </a:p>
      </dsp:txBody>
      <dsp:txXfrm>
        <a:off x="5648960" y="1773290"/>
        <a:ext cx="2476500" cy="28493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smtClean="0"/>
              <a:t>DE-PBS Cadre - 10/7/2019 </a:t>
            </a:r>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AE66D28-B3C9-4E24-8DE9-2A2563A74133}" type="slidenum">
              <a:rPr lang="en-US" smtClean="0"/>
              <a:t>‹#›</a:t>
            </a:fld>
            <a:endParaRPr lang="en-US"/>
          </a:p>
        </p:txBody>
      </p:sp>
    </p:spTree>
    <p:extLst>
      <p:ext uri="{BB962C8B-B14F-4D97-AF65-F5344CB8AC3E}">
        <p14:creationId xmlns:p14="http://schemas.microsoft.com/office/powerpoint/2010/main" val="304412911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DE-PBS Cadre - 10/7/2019 </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200610-B7F9-4951-B57D-2716BAE171F8}" type="slidenum">
              <a:rPr lang="en-US" smtClean="0"/>
              <a:t>‹#›</a:t>
            </a:fld>
            <a:endParaRPr lang="en-US"/>
          </a:p>
        </p:txBody>
      </p:sp>
    </p:spTree>
    <p:extLst>
      <p:ext uri="{BB962C8B-B14F-4D97-AF65-F5344CB8AC3E}">
        <p14:creationId xmlns:p14="http://schemas.microsoft.com/office/powerpoint/2010/main" val="201097087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86286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4190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27788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12247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81224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2003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24564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46404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02705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067472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133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322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169201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277120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21005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01709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08752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38293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2126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09901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66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0344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07037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03586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95800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29801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74653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02480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endParaRPr lang="en-US" alt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019037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30244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737535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017558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9686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23776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11705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20488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89207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49195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70794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13829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63251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45294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33655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0439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698445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99523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21804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74432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08564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08249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006338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17390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644959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98298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1702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82278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089751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052237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183795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36212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32570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22611688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650">
              <a:defRPr/>
            </a:pPr>
            <a:endParaRPr lang="en-US" baseline="0"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992077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511851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109891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468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968498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21472515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23682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633818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4268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0831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7598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4FA66E-8D88-4687-AE24-7BB9F9F08EC8}"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52435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4FA66E-8D88-4687-AE24-7BB9F9F08EC8}"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90352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4FA66E-8D88-4687-AE24-7BB9F9F08EC8}"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1390367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4FA66E-8D88-4687-AE24-7BB9F9F08EC8}"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F22E9D7-955A-4D23-A056-650D76782860}"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52691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4FA66E-8D88-4687-AE24-7BB9F9F08EC8}"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63110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54FA66E-8D88-4687-AE24-7BB9F9F08EC8}"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2533676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54FA66E-8D88-4687-AE24-7BB9F9F08EC8}"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376899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FA66E-8D88-4687-AE24-7BB9F9F08EC8}"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1047748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54FA66E-8D88-4687-AE24-7BB9F9F08EC8}" type="datetimeFigureOut">
              <a:rPr lang="en-US" smtClean="0"/>
              <a:t>10/7/2019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F22E9D7-955A-4D23-A056-650D76782860}" type="slidenum">
              <a:rPr lang="en-US" smtClean="0"/>
              <a:t>‹#›</a:t>
            </a:fld>
            <a:endParaRPr lang="en-US"/>
          </a:p>
        </p:txBody>
      </p:sp>
    </p:spTree>
    <p:extLst>
      <p:ext uri="{BB962C8B-B14F-4D97-AF65-F5344CB8AC3E}">
        <p14:creationId xmlns:p14="http://schemas.microsoft.com/office/powerpoint/2010/main" val="230632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FA66E-8D88-4687-AE24-7BB9F9F08EC8}"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15728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4FA66E-8D88-4687-AE24-7BB9F9F08EC8}"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288418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4FA66E-8D88-4687-AE24-7BB9F9F08EC8}"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330836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4FA66E-8D88-4687-AE24-7BB9F9F08EC8}"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67375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4FA66E-8D88-4687-AE24-7BB9F9F08EC8}"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63316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54FA66E-8D88-4687-AE24-7BB9F9F08EC8}"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424184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4FA66E-8D88-4687-AE24-7BB9F9F08EC8}"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260014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4FA66E-8D88-4687-AE24-7BB9F9F08EC8}"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2E9D7-955A-4D23-A056-650D76782860}" type="slidenum">
              <a:rPr lang="en-US" smtClean="0"/>
              <a:t>‹#›</a:t>
            </a:fld>
            <a:endParaRPr lang="en-US"/>
          </a:p>
        </p:txBody>
      </p:sp>
    </p:spTree>
    <p:extLst>
      <p:ext uri="{BB962C8B-B14F-4D97-AF65-F5344CB8AC3E}">
        <p14:creationId xmlns:p14="http://schemas.microsoft.com/office/powerpoint/2010/main" val="25268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54FA66E-8D88-4687-AE24-7BB9F9F08EC8}" type="datetimeFigureOut">
              <a:rPr lang="en-US" smtClean="0"/>
              <a:t>10/7/2019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F22E9D7-955A-4D23-A056-650D76782860}" type="slidenum">
              <a:rPr lang="en-US" smtClean="0"/>
              <a:t>‹#›</a:t>
            </a:fld>
            <a:endParaRPr lang="en-US"/>
          </a:p>
        </p:txBody>
      </p:sp>
    </p:spTree>
    <p:extLst>
      <p:ext uri="{BB962C8B-B14F-4D97-AF65-F5344CB8AC3E}">
        <p14:creationId xmlns:p14="http://schemas.microsoft.com/office/powerpoint/2010/main" val="162160655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h1.oet.udel.edu/pbs/recognition/application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h1.oet.udel.edu/pbs/ptr-form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h1.oet.udel.edu/pbs/forms-and-tools/tier-1-universal-too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h1.oet.udel.edu/pbs/tier-3-forms-and-tool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h1.oet.udel.edu/pbs/forms-and-tools/tier-2-targeted-tool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h1.oet.udel.edu/pbs/secondary-foru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h1.oet.udel.edu/pbs/forms-and-tools/tier-2-targeted-tool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tiff"/><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tif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21.png"/><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25.tif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tiff"/></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25.tiff"/></Relationships>
</file>

<file path=ppt/slides/_rels/slide5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www.promisingpractices.net/" TargetMode="External"/><Relationship Id="rId3" Type="http://schemas.openxmlformats.org/officeDocument/2006/relationships/hyperlink" Target="http://www.pbis.org/" TargetMode="External"/><Relationship Id="rId7" Type="http://schemas.openxmlformats.org/officeDocument/2006/relationships/hyperlink" Target="http://www.intensiveintervention.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ebbp.org/" TargetMode="External"/><Relationship Id="rId11" Type="http://schemas.openxmlformats.org/officeDocument/2006/relationships/hyperlink" Target="https://ies.ed.gov/ncee/wwc/" TargetMode="External"/><Relationship Id="rId5" Type="http://schemas.openxmlformats.org/officeDocument/2006/relationships/hyperlink" Target="http://ebi.missouri.edu/" TargetMode="External"/><Relationship Id="rId10" Type="http://schemas.openxmlformats.org/officeDocument/2006/relationships/hyperlink" Target="http://www.rtinetwork.org/" TargetMode="External"/><Relationship Id="rId4" Type="http://schemas.openxmlformats.org/officeDocument/2006/relationships/hyperlink" Target="https://casel.org/" TargetMode="External"/><Relationship Id="rId9" Type="http://schemas.openxmlformats.org/officeDocument/2006/relationships/hyperlink" Target="http://nrepp.samhsa.gov/Index.aspx"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7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a:xfrm>
            <a:off x="4047866" y="2883764"/>
            <a:ext cx="8144134" cy="1117687"/>
          </a:xfrm>
        </p:spPr>
        <p:txBody>
          <a:bodyPr>
            <a:normAutofit/>
          </a:bodyPr>
          <a:lstStyle/>
          <a:p>
            <a:r>
              <a:rPr lang="en-US" sz="3200" dirty="0"/>
              <a:t>DE-PBS Cadre</a:t>
            </a:r>
          </a:p>
          <a:p>
            <a:r>
              <a:rPr lang="en-US" sz="3200" dirty="0"/>
              <a:t>October 7, 2019</a:t>
            </a:r>
          </a:p>
        </p:txBody>
      </p:sp>
      <p:pic>
        <p:nvPicPr>
          <p:cNvPr id="3074" name="Picture 2" descr="Image result for le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35" y="1415072"/>
            <a:ext cx="5449873" cy="3713519"/>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15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635592" y="609600"/>
            <a:ext cx="6770556" cy="1404729"/>
          </a:xfrm>
          <a:solidFill>
            <a:schemeClr val="bg1"/>
          </a:solidFill>
        </p:spPr>
        <p:txBody>
          <a:bodyPr anchor="b">
            <a:normAutofit fontScale="90000"/>
          </a:bodyPr>
          <a:lstStyle/>
          <a:p>
            <a:r>
              <a:rPr lang="en-US" sz="4100" dirty="0"/>
              <a:t>  19-20 SY </a:t>
            </a:r>
            <a:br>
              <a:rPr lang="en-US" sz="4100" dirty="0"/>
            </a:br>
            <a:r>
              <a:rPr lang="en-US" sz="4100" dirty="0"/>
              <a:t>  Phase Recognition Reminders</a:t>
            </a:r>
          </a:p>
        </p:txBody>
      </p:sp>
      <p:pic>
        <p:nvPicPr>
          <p:cNvPr id="4" name="Picture 2" descr="http://wordpress.oet.udel.edu/pbs/wp-content/uploads/2011/10/Pashe-2-Banner.png">
            <a:extLst>
              <a:ext uri="{FF2B5EF4-FFF2-40B4-BE49-F238E27FC236}">
                <a16:creationId xmlns:a16="http://schemas.microsoft.com/office/drawing/2014/main" id="{6FE6CFF2-DF49-4B6D-9973-E3E227CBB7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22" r="6779"/>
          <a:stretch/>
        </p:blipFill>
        <p:spPr bwMode="auto">
          <a:xfrm>
            <a:off x="161252" y="119268"/>
            <a:ext cx="4474340" cy="6619461"/>
          </a:xfrm>
          <a:prstGeom prst="rect">
            <a:avLst/>
          </a:prstGeom>
          <a:noFill/>
          <a:ln w="38100">
            <a:solidFill>
              <a:schemeClr val="bg1"/>
            </a:solidFill>
          </a:ln>
          <a:effectLst/>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4849521" y="2451279"/>
            <a:ext cx="6948273" cy="3785419"/>
          </a:xfrm>
        </p:spPr>
        <p:txBody>
          <a:bodyPr>
            <a:normAutofit/>
          </a:bodyPr>
          <a:lstStyle/>
          <a:p>
            <a:r>
              <a:rPr lang="en-US" dirty="0">
                <a:solidFill>
                  <a:schemeClr val="bg1"/>
                </a:solidFill>
              </a:rPr>
              <a:t>Distribution typically in February</a:t>
            </a:r>
          </a:p>
          <a:p>
            <a:r>
              <a:rPr lang="en-US" dirty="0">
                <a:solidFill>
                  <a:schemeClr val="bg1"/>
                </a:solidFill>
              </a:rPr>
              <a:t>Application entails end of the year program reflection</a:t>
            </a:r>
          </a:p>
          <a:p>
            <a:r>
              <a:rPr lang="en-US" dirty="0">
                <a:solidFill>
                  <a:schemeClr val="bg1"/>
                </a:solidFill>
              </a:rPr>
              <a:t>Recognition reflects CURRENT year effort; schools maintaining or advancing levels should apply yearly</a:t>
            </a:r>
          </a:p>
          <a:p>
            <a:r>
              <a:rPr lang="en-US" dirty="0">
                <a:solidFill>
                  <a:schemeClr val="bg1"/>
                </a:solidFill>
              </a:rPr>
              <a:t>Process should be a team effort </a:t>
            </a:r>
          </a:p>
          <a:p>
            <a:endParaRPr lang="en-US" sz="2000" dirty="0"/>
          </a:p>
          <a:p>
            <a:r>
              <a:rPr lang="en-US" sz="2000" dirty="0">
                <a:solidFill>
                  <a:schemeClr val="bg1"/>
                </a:solidFill>
                <a:hlinkClick r:id="rId4"/>
              </a:rPr>
              <a:t>http://wh1.oet.udel.edu/pbs/recognition/applications</a:t>
            </a:r>
            <a:r>
              <a:rPr lang="en-US" sz="2000" dirty="0" smtClean="0">
                <a:solidFill>
                  <a:schemeClr val="bg1"/>
                </a:solidFill>
                <a:hlinkClick r:id="rId4"/>
              </a:rPr>
              <a:t>/</a:t>
            </a:r>
            <a:r>
              <a:rPr lang="en-US" sz="2000" dirty="0" smtClean="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2812487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Professional Development</a:t>
            </a:r>
          </a:p>
        </p:txBody>
      </p:sp>
      <p:sp>
        <p:nvSpPr>
          <p:cNvPr id="2" name="Subtitle 1"/>
          <p:cNvSpPr>
            <a:spLocks noGrp="1"/>
          </p:cNvSpPr>
          <p:nvPr>
            <p:ph type="subTitle" idx="1"/>
          </p:nvPr>
        </p:nvSpPr>
        <p:spPr/>
        <p:txBody>
          <a:bodyPr>
            <a:normAutofit/>
          </a:bodyPr>
          <a:lstStyle/>
          <a:p>
            <a:r>
              <a:rPr lang="en-US" sz="2400" dirty="0">
                <a:solidFill>
                  <a:schemeClr val="bg1"/>
                </a:solidFill>
              </a:rPr>
              <a:t>Review of Summer 2019 &amp; Looking Ahead</a:t>
            </a:r>
          </a:p>
        </p:txBody>
      </p:sp>
    </p:spTree>
    <p:extLst>
      <p:ext uri="{BB962C8B-B14F-4D97-AF65-F5344CB8AC3E}">
        <p14:creationId xmlns:p14="http://schemas.microsoft.com/office/powerpoint/2010/main" val="2982529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 New Team Training Sessions</a:t>
            </a:r>
            <a:br>
              <a:rPr lang="en-US" dirty="0"/>
            </a:br>
            <a:r>
              <a:rPr lang="en-US" i="1" dirty="0"/>
              <a:t>Welcome to New </a:t>
            </a:r>
            <a:r>
              <a:rPr lang="en-US" i="1" dirty="0">
                <a:solidFill>
                  <a:schemeClr val="accent3">
                    <a:lumMod val="60000"/>
                    <a:lumOff val="40000"/>
                  </a:schemeClr>
                </a:solidFill>
              </a:rPr>
              <a:t>Tier 1</a:t>
            </a:r>
            <a:r>
              <a:rPr lang="en-US" i="1" dirty="0"/>
              <a:t>: PBS Schools</a:t>
            </a:r>
          </a:p>
        </p:txBody>
      </p:sp>
      <p:sp>
        <p:nvSpPr>
          <p:cNvPr id="3" name="Content Placeholder 2"/>
          <p:cNvSpPr>
            <a:spLocks noGrp="1"/>
          </p:cNvSpPr>
          <p:nvPr>
            <p:ph sz="half" idx="1"/>
          </p:nvPr>
        </p:nvSpPr>
        <p:spPr>
          <a:xfrm>
            <a:off x="680321" y="2190750"/>
            <a:ext cx="5181600" cy="4667250"/>
          </a:xfrm>
        </p:spPr>
        <p:txBody>
          <a:bodyPr>
            <a:normAutofit fontScale="40000" lnSpcReduction="20000"/>
          </a:bodyPr>
          <a:lstStyle/>
          <a:p>
            <a:pPr marL="0" indent="0">
              <a:buNone/>
            </a:pPr>
            <a:r>
              <a:rPr lang="en-US" sz="5000" b="1" dirty="0">
                <a:solidFill>
                  <a:schemeClr val="bg1"/>
                </a:solidFill>
              </a:rPr>
              <a:t>Brandywine</a:t>
            </a:r>
          </a:p>
          <a:p>
            <a:r>
              <a:rPr lang="en-US" sz="5000" dirty="0">
                <a:solidFill>
                  <a:schemeClr val="bg1"/>
                </a:solidFill>
              </a:rPr>
              <a:t>Brandywine High School</a:t>
            </a:r>
          </a:p>
          <a:p>
            <a:r>
              <a:rPr lang="en-US" sz="5000" dirty="0">
                <a:solidFill>
                  <a:schemeClr val="bg1"/>
                </a:solidFill>
              </a:rPr>
              <a:t>Springer Middle</a:t>
            </a:r>
          </a:p>
          <a:p>
            <a:endParaRPr lang="en-US" sz="5000" dirty="0">
              <a:solidFill>
                <a:schemeClr val="bg1"/>
              </a:solidFill>
            </a:endParaRPr>
          </a:p>
          <a:p>
            <a:pPr marL="0" indent="0">
              <a:buNone/>
            </a:pPr>
            <a:r>
              <a:rPr lang="en-US" sz="5000" b="1" dirty="0">
                <a:solidFill>
                  <a:schemeClr val="bg1"/>
                </a:solidFill>
              </a:rPr>
              <a:t>Red Clay</a:t>
            </a:r>
          </a:p>
          <a:p>
            <a:r>
              <a:rPr lang="en-US" sz="5000" dirty="0">
                <a:solidFill>
                  <a:schemeClr val="bg1"/>
                </a:solidFill>
              </a:rPr>
              <a:t>Brandywine Springs</a:t>
            </a:r>
          </a:p>
          <a:p>
            <a:r>
              <a:rPr lang="en-US" sz="5000" dirty="0">
                <a:solidFill>
                  <a:schemeClr val="bg1"/>
                </a:solidFill>
              </a:rPr>
              <a:t>First State School</a:t>
            </a:r>
          </a:p>
          <a:p>
            <a:r>
              <a:rPr lang="en-US" sz="5000" dirty="0">
                <a:solidFill>
                  <a:schemeClr val="bg1"/>
                </a:solidFill>
              </a:rPr>
              <a:t>Richey Elementary</a:t>
            </a:r>
          </a:p>
          <a:p>
            <a:pPr marL="0" indent="0">
              <a:buNone/>
            </a:pPr>
            <a:endParaRPr lang="en-US" sz="5000" dirty="0">
              <a:solidFill>
                <a:schemeClr val="bg1"/>
              </a:solidFill>
            </a:endParaRPr>
          </a:p>
          <a:p>
            <a:pPr marL="0" indent="0">
              <a:buNone/>
            </a:pPr>
            <a:r>
              <a:rPr lang="en-US" sz="5000" b="1" dirty="0">
                <a:solidFill>
                  <a:schemeClr val="bg1"/>
                </a:solidFill>
              </a:rPr>
              <a:t>Charters</a:t>
            </a:r>
          </a:p>
          <a:p>
            <a:r>
              <a:rPr lang="en-US" sz="5000" dirty="0">
                <a:solidFill>
                  <a:schemeClr val="bg1"/>
                </a:solidFill>
              </a:rPr>
              <a:t>Las Americas ASPIRA Academy</a:t>
            </a:r>
          </a:p>
          <a:p>
            <a:r>
              <a:rPr lang="en-US" sz="5000" dirty="0">
                <a:solidFill>
                  <a:schemeClr val="bg1"/>
                </a:solidFill>
              </a:rPr>
              <a:t>East Side Charter</a:t>
            </a:r>
          </a:p>
          <a:p>
            <a:r>
              <a:rPr lang="en-US" sz="5000" dirty="0">
                <a:solidFill>
                  <a:schemeClr val="bg1"/>
                </a:solidFill>
              </a:rPr>
              <a:t>Providence Creek Academy</a:t>
            </a:r>
          </a:p>
          <a:p>
            <a:pPr marL="0" indent="0">
              <a:buNone/>
            </a:pPr>
            <a:endParaRPr lang="en-US" dirty="0">
              <a:solidFill>
                <a:schemeClr val="bg1"/>
              </a:solidFill>
            </a:endParaRPr>
          </a:p>
          <a:p>
            <a:endParaRPr lang="en-US" dirty="0">
              <a:solidFill>
                <a:schemeClr val="bg1"/>
              </a:solidFill>
            </a:endParaRPr>
          </a:p>
        </p:txBody>
      </p:sp>
      <p:sp>
        <p:nvSpPr>
          <p:cNvPr id="4" name="Content Placeholder 3"/>
          <p:cNvSpPr>
            <a:spLocks noGrp="1"/>
          </p:cNvSpPr>
          <p:nvPr>
            <p:ph sz="half" idx="2"/>
          </p:nvPr>
        </p:nvSpPr>
        <p:spPr>
          <a:xfrm>
            <a:off x="5861921" y="2334622"/>
            <a:ext cx="4993217" cy="4079056"/>
          </a:xfrm>
        </p:spPr>
        <p:txBody>
          <a:bodyPr>
            <a:normAutofit fontScale="40000" lnSpcReduction="20000"/>
          </a:bodyPr>
          <a:lstStyle/>
          <a:p>
            <a:pPr marL="0" indent="0">
              <a:buNone/>
            </a:pPr>
            <a:r>
              <a:rPr lang="en-US" sz="5100" b="1" dirty="0">
                <a:solidFill>
                  <a:schemeClr val="bg1"/>
                </a:solidFill>
              </a:rPr>
              <a:t>Colonial</a:t>
            </a:r>
          </a:p>
          <a:p>
            <a:r>
              <a:rPr lang="en-US" sz="5100" dirty="0">
                <a:solidFill>
                  <a:schemeClr val="bg1"/>
                </a:solidFill>
              </a:rPr>
              <a:t>Colonial Early Education Program</a:t>
            </a:r>
          </a:p>
          <a:p>
            <a:r>
              <a:rPr lang="en-US" sz="5100" dirty="0">
                <a:solidFill>
                  <a:schemeClr val="bg1"/>
                </a:solidFill>
              </a:rPr>
              <a:t>Wilbur Elementary</a:t>
            </a:r>
          </a:p>
          <a:p>
            <a:r>
              <a:rPr lang="en-US" sz="5100" dirty="0">
                <a:solidFill>
                  <a:schemeClr val="bg1"/>
                </a:solidFill>
              </a:rPr>
              <a:t>William Penn High</a:t>
            </a:r>
          </a:p>
          <a:p>
            <a:pPr marL="0" indent="0">
              <a:buNone/>
            </a:pPr>
            <a:endParaRPr lang="en-US" sz="5100" dirty="0">
              <a:solidFill>
                <a:schemeClr val="bg1"/>
              </a:solidFill>
            </a:endParaRPr>
          </a:p>
          <a:p>
            <a:pPr marL="0" indent="0">
              <a:buNone/>
            </a:pPr>
            <a:r>
              <a:rPr lang="en-US" sz="5100" b="1" dirty="0">
                <a:solidFill>
                  <a:schemeClr val="bg1"/>
                </a:solidFill>
              </a:rPr>
              <a:t>Indian River</a:t>
            </a:r>
          </a:p>
          <a:p>
            <a:r>
              <a:rPr lang="en-US" sz="5100" dirty="0">
                <a:solidFill>
                  <a:schemeClr val="bg1"/>
                </a:solidFill>
              </a:rPr>
              <a:t>Long Neck Elementary </a:t>
            </a:r>
          </a:p>
          <a:p>
            <a:r>
              <a:rPr lang="en-US" sz="5100" dirty="0">
                <a:solidFill>
                  <a:schemeClr val="bg1"/>
                </a:solidFill>
              </a:rPr>
              <a:t>Millsboro Middle</a:t>
            </a:r>
          </a:p>
          <a:p>
            <a:r>
              <a:rPr lang="en-US" sz="5100" dirty="0">
                <a:solidFill>
                  <a:schemeClr val="bg1"/>
                </a:solidFill>
              </a:rPr>
              <a:t>Sussex Central High</a:t>
            </a:r>
          </a:p>
          <a:p>
            <a:endParaRPr lang="en-US" sz="5100" dirty="0">
              <a:solidFill>
                <a:schemeClr val="bg1"/>
              </a:solidFill>
            </a:endParaRPr>
          </a:p>
          <a:p>
            <a:r>
              <a:rPr lang="en-US" sz="5100" dirty="0">
                <a:solidFill>
                  <a:schemeClr val="bg1"/>
                </a:solidFill>
              </a:rPr>
              <a:t>Terry Center</a:t>
            </a:r>
          </a:p>
          <a:p>
            <a:endParaRPr lang="en-US" dirty="0">
              <a:solidFill>
                <a:schemeClr val="bg1"/>
              </a:solidFill>
            </a:endParaRPr>
          </a:p>
        </p:txBody>
      </p:sp>
    </p:spTree>
    <p:extLst>
      <p:ext uri="{BB962C8B-B14F-4D97-AF65-F5344CB8AC3E}">
        <p14:creationId xmlns:p14="http://schemas.microsoft.com/office/powerpoint/2010/main" val="4046702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Tier 3</a:t>
            </a:r>
            <a:r>
              <a:rPr lang="en-US" dirty="0"/>
              <a:t>: FBA/BIP Workshop</a:t>
            </a:r>
          </a:p>
        </p:txBody>
      </p:sp>
      <p:sp>
        <p:nvSpPr>
          <p:cNvPr id="3" name="Content Placeholder 2"/>
          <p:cNvSpPr>
            <a:spLocks noGrp="1"/>
          </p:cNvSpPr>
          <p:nvPr>
            <p:ph idx="1"/>
          </p:nvPr>
        </p:nvSpPr>
        <p:spPr/>
        <p:txBody>
          <a:bodyPr/>
          <a:lstStyle/>
          <a:p>
            <a:r>
              <a:rPr lang="en-US" dirty="0">
                <a:solidFill>
                  <a:schemeClr val="bg1"/>
                </a:solidFill>
              </a:rPr>
              <a:t>This workshop is for new educators or those who want to learn more about the process of using a function based approach to develop behavioral intervention plans. </a:t>
            </a:r>
          </a:p>
          <a:p>
            <a:r>
              <a:rPr lang="en-US" dirty="0">
                <a:solidFill>
                  <a:schemeClr val="bg1"/>
                </a:solidFill>
              </a:rPr>
              <a:t>The steps for conducting an FBA will be reviewed along with the critical components of function based BIPs. </a:t>
            </a:r>
          </a:p>
          <a:p>
            <a:r>
              <a:rPr lang="en-US" b="1" dirty="0">
                <a:solidFill>
                  <a:schemeClr val="bg1"/>
                </a:solidFill>
              </a:rPr>
              <a:t>10/11/2019 (9:00am-4:00pm)</a:t>
            </a:r>
          </a:p>
        </p:txBody>
      </p:sp>
      <p:sp>
        <p:nvSpPr>
          <p:cNvPr id="4" name="Shape 324"/>
          <p:cNvSpPr/>
          <p:nvPr/>
        </p:nvSpPr>
        <p:spPr>
          <a:xfrm>
            <a:off x="10105658" y="4183366"/>
            <a:ext cx="1719939" cy="2611375"/>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5" name="Group 4"/>
          <p:cNvGrpSpPr/>
          <p:nvPr/>
        </p:nvGrpSpPr>
        <p:grpSpPr>
          <a:xfrm>
            <a:off x="10403651" y="4319260"/>
            <a:ext cx="1123951" cy="1857703"/>
            <a:chOff x="10403651" y="4319260"/>
            <a:chExt cx="1123951" cy="1857703"/>
          </a:xfrm>
        </p:grpSpPr>
        <p:sp>
          <p:nvSpPr>
            <p:cNvPr id="6" name="Shape 325"/>
            <p:cNvSpPr/>
            <p:nvPr/>
          </p:nvSpPr>
          <p:spPr>
            <a:xfrm>
              <a:off x="10403651" y="4319260"/>
              <a:ext cx="1123951" cy="1857703"/>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7" name="Shape 326"/>
            <p:cNvSpPr/>
            <p:nvPr/>
          </p:nvSpPr>
          <p:spPr>
            <a:xfrm>
              <a:off x="10622726" y="4479972"/>
              <a:ext cx="685800" cy="1149365"/>
            </a:xfrm>
            <a:prstGeom prst="triangle">
              <a:avLst>
                <a:gd name="adj" fmla="val 50000"/>
              </a:avLst>
            </a:prstGeom>
            <a:gradFill>
              <a:gsLst>
                <a:gs pos="0">
                  <a:srgbClr val="FFFF57"/>
                </a:gs>
                <a:gs pos="16000">
                  <a:srgbClr val="FFFF57"/>
                </a:gs>
                <a:gs pos="51000">
                  <a:srgbClr val="C00000"/>
                </a:gs>
                <a:gs pos="100000">
                  <a:srgbClr val="C00000"/>
                </a:gs>
              </a:gsLst>
              <a:lin ang="16200000" scaled="0"/>
            </a:gradFill>
            <a:ln w="25400" cap="flat" cmpd="sng">
              <a:solidFill>
                <a:srgbClr val="FFFF57"/>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8747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TextBox 6"/>
          <p:cNvSpPr txBox="1"/>
          <p:nvPr/>
        </p:nvSpPr>
        <p:spPr>
          <a:xfrm>
            <a:off x="3876541" y="5600862"/>
            <a:ext cx="6410459" cy="646331"/>
          </a:xfrm>
          <a:prstGeom prst="rect">
            <a:avLst/>
          </a:prstGeom>
          <a:noFill/>
          <a:ln>
            <a:solidFill>
              <a:schemeClr val="accent4"/>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mn-ea"/>
                <a:cs typeface="+mn-cs"/>
              </a:rPr>
              <a:t>Updated forms can be found at: </a:t>
            </a:r>
            <a:r>
              <a:rPr kumimoji="0" lang="en-US" sz="1800" b="1" i="0" u="none" strike="noStrike" kern="1200" cap="none" spc="0" normalizeH="0" baseline="0" noProof="0" dirty="0">
                <a:ln>
                  <a:noFill/>
                </a:ln>
                <a:solidFill>
                  <a:prstClr val="black"/>
                </a:solidFill>
                <a:effectLst/>
                <a:uLnTx/>
                <a:uFillTx/>
                <a:ea typeface="+mn-ea"/>
                <a:cs typeface="+mn-cs"/>
                <a:hlinkClick r:id="rId3"/>
              </a:rPr>
              <a:t>http://wh1.oet.udel.edu/pbs/ptr-forms</a:t>
            </a:r>
            <a:r>
              <a:rPr kumimoji="0" lang="en-US" sz="1800" b="1" i="0" u="none" strike="noStrike" kern="1200" cap="none" spc="0" normalizeH="0" baseline="0" noProof="0" dirty="0" smtClean="0">
                <a:ln>
                  <a:noFill/>
                </a:ln>
                <a:solidFill>
                  <a:prstClr val="black"/>
                </a:solidFill>
                <a:effectLst/>
                <a:uLnTx/>
                <a:uFillTx/>
                <a:ea typeface="+mn-ea"/>
                <a:cs typeface="+mn-cs"/>
                <a:hlinkClick r:id="rId3"/>
              </a:rPr>
              <a:t>/</a:t>
            </a:r>
            <a:r>
              <a:rPr kumimoji="0" lang="en-US" sz="1800" b="1" i="0" u="none" strike="noStrike" kern="1200" cap="none" spc="0" normalizeH="0" baseline="0" noProof="0" dirty="0" smtClean="0">
                <a:ln>
                  <a:noFill/>
                </a:ln>
                <a:solidFill>
                  <a:prstClr val="black"/>
                </a:solidFill>
                <a:effectLst/>
                <a:uLnTx/>
                <a:uFillTx/>
                <a:ea typeface="+mn-ea"/>
                <a:cs typeface="+mn-cs"/>
              </a:rPr>
              <a:t> </a:t>
            </a:r>
            <a:endParaRPr kumimoji="0" lang="en-US" sz="1800" b="1" i="0" u="none" strike="noStrike" kern="1200" cap="none" spc="0" normalizeH="0" baseline="0" noProof="0" dirty="0">
              <a:ln>
                <a:noFill/>
              </a:ln>
              <a:solidFill>
                <a:prstClr val="black"/>
              </a:solidFill>
              <a:effectLst/>
              <a:uLnTx/>
              <a:uFillTx/>
              <a:ea typeface="+mn-ea"/>
              <a:cs typeface="+mn-cs"/>
            </a:endParaRPr>
          </a:p>
        </p:txBody>
      </p:sp>
      <p:sp>
        <p:nvSpPr>
          <p:cNvPr id="2" name="Title 1"/>
          <p:cNvSpPr>
            <a:spLocks noGrp="1"/>
          </p:cNvSpPr>
          <p:nvPr>
            <p:ph type="title"/>
          </p:nvPr>
        </p:nvSpPr>
        <p:spPr/>
        <p:txBody>
          <a:bodyPr/>
          <a:lstStyle/>
          <a:p>
            <a:r>
              <a:rPr lang="en-US" dirty="0">
                <a:solidFill>
                  <a:schemeClr val="accent6">
                    <a:lumMod val="75000"/>
                  </a:schemeClr>
                </a:solidFill>
              </a:rPr>
              <a:t>Tier 3</a:t>
            </a:r>
            <a:r>
              <a:rPr lang="en-US" dirty="0"/>
              <a:t>: Prevent-Teach-Reinforce Training</a:t>
            </a:r>
          </a:p>
        </p:txBody>
      </p:sp>
      <p:sp>
        <p:nvSpPr>
          <p:cNvPr id="3" name="Content Placeholder 2"/>
          <p:cNvSpPr>
            <a:spLocks noGrp="1"/>
          </p:cNvSpPr>
          <p:nvPr>
            <p:ph idx="1"/>
          </p:nvPr>
        </p:nvSpPr>
        <p:spPr>
          <a:xfrm>
            <a:off x="854530" y="2236555"/>
            <a:ext cx="9251126" cy="3581400"/>
          </a:xfrm>
        </p:spPr>
        <p:txBody>
          <a:bodyPr>
            <a:normAutofit/>
          </a:bodyPr>
          <a:lstStyle/>
          <a:p>
            <a:r>
              <a:rPr lang="en-US" dirty="0">
                <a:solidFill>
                  <a:schemeClr val="bg1"/>
                </a:solidFill>
              </a:rPr>
              <a:t>For those who facilitate Tier 3 interventions with school based teams or those looking to gain a better understanding of PTR process</a:t>
            </a:r>
          </a:p>
          <a:p>
            <a:r>
              <a:rPr lang="en-US" dirty="0">
                <a:solidFill>
                  <a:schemeClr val="bg1"/>
                </a:solidFill>
              </a:rPr>
              <a:t>Tier 3 team based (FBA/BIP) process for developing individualized positive behavior plans</a:t>
            </a:r>
          </a:p>
          <a:p>
            <a:r>
              <a:rPr lang="en-US" dirty="0">
                <a:solidFill>
                  <a:schemeClr val="bg1"/>
                </a:solidFill>
              </a:rPr>
              <a:t>Focused on the 5 steps of the process and how to facilitate with teams</a:t>
            </a:r>
          </a:p>
          <a:p>
            <a:r>
              <a:rPr lang="en-US" b="1" dirty="0">
                <a:solidFill>
                  <a:schemeClr val="bg1"/>
                </a:solidFill>
              </a:rPr>
              <a:t>10/24/2019 (9:00am-3:30pm)</a:t>
            </a:r>
          </a:p>
        </p:txBody>
      </p:sp>
      <p:sp>
        <p:nvSpPr>
          <p:cNvPr id="4" name="Shape 324"/>
          <p:cNvSpPr/>
          <p:nvPr/>
        </p:nvSpPr>
        <p:spPr>
          <a:xfrm>
            <a:off x="10105658" y="4183366"/>
            <a:ext cx="1719939" cy="2611375"/>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8" name="Group 7"/>
          <p:cNvGrpSpPr/>
          <p:nvPr/>
        </p:nvGrpSpPr>
        <p:grpSpPr>
          <a:xfrm>
            <a:off x="10403651" y="4319260"/>
            <a:ext cx="1123951" cy="1857703"/>
            <a:chOff x="10403651" y="4319260"/>
            <a:chExt cx="1123951" cy="1857703"/>
          </a:xfrm>
        </p:grpSpPr>
        <p:sp>
          <p:nvSpPr>
            <p:cNvPr id="5" name="Shape 325"/>
            <p:cNvSpPr/>
            <p:nvPr/>
          </p:nvSpPr>
          <p:spPr>
            <a:xfrm>
              <a:off x="10403651" y="4319260"/>
              <a:ext cx="1123951" cy="1857703"/>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 name="Shape 326"/>
            <p:cNvSpPr/>
            <p:nvPr/>
          </p:nvSpPr>
          <p:spPr>
            <a:xfrm>
              <a:off x="10622726" y="4479972"/>
              <a:ext cx="685800" cy="1149365"/>
            </a:xfrm>
            <a:prstGeom prst="triangle">
              <a:avLst>
                <a:gd name="adj" fmla="val 50000"/>
              </a:avLst>
            </a:prstGeom>
            <a:gradFill>
              <a:gsLst>
                <a:gs pos="0">
                  <a:srgbClr val="FFFF57"/>
                </a:gs>
                <a:gs pos="16000">
                  <a:srgbClr val="FFFF57"/>
                </a:gs>
                <a:gs pos="51000">
                  <a:srgbClr val="C00000"/>
                </a:gs>
                <a:gs pos="100000">
                  <a:srgbClr val="C00000"/>
                </a:gs>
              </a:gsLst>
              <a:lin ang="16200000" scaled="0"/>
            </a:gradFill>
            <a:ln w="25400" cap="flat" cmpd="sng">
              <a:solidFill>
                <a:srgbClr val="FFFF57"/>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339485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PTR Facilitator Coaching Process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425" y="2194271"/>
            <a:ext cx="6852914" cy="4047503"/>
          </a:xfrm>
          <a:prstGeom prst="rect">
            <a:avLst/>
          </a:prstGeom>
          <a:ln w="38100">
            <a:solidFill>
              <a:schemeClr val="bg1"/>
            </a:solidFill>
          </a:ln>
        </p:spPr>
      </p:pic>
      <p:graphicFrame>
        <p:nvGraphicFramePr>
          <p:cNvPr id="3" name="Diagram 2"/>
          <p:cNvGraphicFramePr/>
          <p:nvPr>
            <p:extLst>
              <p:ext uri="{D42A27DB-BD31-4B8C-83A1-F6EECF244321}">
                <p14:modId xmlns:p14="http://schemas.microsoft.com/office/powerpoint/2010/main" val="3438836303"/>
              </p:ext>
            </p:extLst>
          </p:nvPr>
        </p:nvGraphicFramePr>
        <p:xfrm>
          <a:off x="387627" y="2183433"/>
          <a:ext cx="4498009" cy="4058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8022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076" y="1194213"/>
            <a:ext cx="11637861" cy="5929922"/>
          </a:xfrm>
          <a:ln>
            <a:noFill/>
          </a:ln>
        </p:spPr>
        <p:txBody>
          <a:bodyPr>
            <a:noAutofit/>
          </a:bodyPr>
          <a:lstStyle/>
          <a:p>
            <a:pPr marL="0" indent="0">
              <a:lnSpc>
                <a:spcPct val="100000"/>
              </a:lnSpc>
              <a:spcBef>
                <a:spcPts val="0"/>
              </a:spcBef>
              <a:buNone/>
            </a:pPr>
            <a:r>
              <a:rPr lang="en-US" sz="1800" b="1" dirty="0">
                <a:solidFill>
                  <a:schemeClr val="bg1"/>
                </a:solidFill>
              </a:rPr>
              <a:t>What is it?</a:t>
            </a:r>
          </a:p>
          <a:p>
            <a:pPr marL="0" indent="0">
              <a:lnSpc>
                <a:spcPct val="100000"/>
              </a:lnSpc>
              <a:spcBef>
                <a:spcPts val="0"/>
              </a:spcBef>
              <a:buNone/>
            </a:pPr>
            <a:r>
              <a:rPr lang="en-US" sz="1800" dirty="0">
                <a:solidFill>
                  <a:schemeClr val="bg1"/>
                </a:solidFill>
              </a:rPr>
              <a:t>Practice Based Coaching from DE-PBS Project in using the PTR process</a:t>
            </a:r>
          </a:p>
          <a:p>
            <a:pPr marL="0" indent="0">
              <a:lnSpc>
                <a:spcPct val="100000"/>
              </a:lnSpc>
              <a:spcBef>
                <a:spcPts val="0"/>
              </a:spcBef>
              <a:buNone/>
            </a:pPr>
            <a:r>
              <a:rPr lang="en-US" sz="1800" u="sng" dirty="0">
                <a:solidFill>
                  <a:schemeClr val="bg1"/>
                </a:solidFill>
              </a:rPr>
              <a:t>3 Slots Available </a:t>
            </a:r>
            <a:r>
              <a:rPr lang="en-US" sz="1800" dirty="0">
                <a:solidFill>
                  <a:schemeClr val="bg1"/>
                </a:solidFill>
              </a:rPr>
              <a:t>for 2019-20 SY</a:t>
            </a:r>
            <a:br>
              <a:rPr lang="en-US" sz="1800" dirty="0">
                <a:solidFill>
                  <a:schemeClr val="bg1"/>
                </a:solidFill>
              </a:rPr>
            </a:br>
            <a:r>
              <a:rPr lang="en-US" sz="1800" dirty="0">
                <a:solidFill>
                  <a:schemeClr val="bg1"/>
                </a:solidFill>
              </a:rPr>
              <a:t>  </a:t>
            </a:r>
          </a:p>
          <a:p>
            <a:pPr marL="0" indent="0">
              <a:lnSpc>
                <a:spcPct val="100000"/>
              </a:lnSpc>
              <a:spcBef>
                <a:spcPts val="0"/>
              </a:spcBef>
              <a:buNone/>
            </a:pPr>
            <a:r>
              <a:rPr lang="en-US" sz="1800" b="1" dirty="0">
                <a:solidFill>
                  <a:schemeClr val="bg1"/>
                </a:solidFill>
              </a:rPr>
              <a:t>What is expected?</a:t>
            </a:r>
          </a:p>
          <a:p>
            <a:pPr marL="0" indent="0">
              <a:lnSpc>
                <a:spcPct val="100000"/>
              </a:lnSpc>
              <a:spcBef>
                <a:spcPts val="0"/>
              </a:spcBef>
              <a:buNone/>
            </a:pPr>
            <a:r>
              <a:rPr lang="en-US" sz="1800" dirty="0">
                <a:solidFill>
                  <a:schemeClr val="bg1"/>
                </a:solidFill>
              </a:rPr>
              <a:t>Participants will be expected to attend a full day PD, complete two student PTR cases using PTR model, participate in three (in face or by phone) TA sessions (per case), and submit PTR process fidelity data and case outcome data.</a:t>
            </a:r>
            <a:br>
              <a:rPr lang="en-US" sz="1800" dirty="0">
                <a:solidFill>
                  <a:schemeClr val="bg1"/>
                </a:solidFill>
              </a:rPr>
            </a:br>
            <a:endParaRPr lang="en-US" sz="1800" dirty="0">
              <a:solidFill>
                <a:schemeClr val="bg1"/>
              </a:solidFill>
            </a:endParaRPr>
          </a:p>
          <a:p>
            <a:pPr marL="0" indent="0">
              <a:lnSpc>
                <a:spcPct val="100000"/>
              </a:lnSpc>
              <a:spcBef>
                <a:spcPts val="0"/>
              </a:spcBef>
              <a:buNone/>
            </a:pPr>
            <a:r>
              <a:rPr lang="en-US" sz="1800" b="1" dirty="0">
                <a:solidFill>
                  <a:schemeClr val="bg1"/>
                </a:solidFill>
              </a:rPr>
              <a:t>Who should be considered?</a:t>
            </a:r>
          </a:p>
          <a:p>
            <a:pPr>
              <a:lnSpc>
                <a:spcPct val="100000"/>
              </a:lnSpc>
              <a:spcBef>
                <a:spcPts val="0"/>
              </a:spcBef>
            </a:pPr>
            <a:r>
              <a:rPr lang="en-US" sz="1800" dirty="0">
                <a:solidFill>
                  <a:schemeClr val="bg1"/>
                </a:solidFill>
              </a:rPr>
              <a:t>Individuals with expertise in applied behavior analysis and coaching competencies (e.g. facilitating team meetings and communicating effectively).</a:t>
            </a:r>
          </a:p>
          <a:p>
            <a:pPr>
              <a:lnSpc>
                <a:spcPct val="100000"/>
              </a:lnSpc>
              <a:spcBef>
                <a:spcPts val="0"/>
              </a:spcBef>
            </a:pPr>
            <a:r>
              <a:rPr lang="en-US" sz="1800" dirty="0">
                <a:solidFill>
                  <a:schemeClr val="bg1"/>
                </a:solidFill>
              </a:rPr>
              <a:t>Individuals with building level support and time to participate in PD and TA opportunities throughout the year.</a:t>
            </a:r>
            <a:br>
              <a:rPr lang="en-US" sz="1800" dirty="0">
                <a:solidFill>
                  <a:schemeClr val="bg1"/>
                </a:solidFill>
              </a:rPr>
            </a:br>
            <a:endParaRPr lang="en-US" sz="1800" dirty="0">
              <a:solidFill>
                <a:schemeClr val="bg1"/>
              </a:solidFill>
            </a:endParaRPr>
          </a:p>
          <a:p>
            <a:pPr marL="0" indent="0">
              <a:lnSpc>
                <a:spcPct val="100000"/>
              </a:lnSpc>
              <a:spcBef>
                <a:spcPts val="0"/>
              </a:spcBef>
              <a:buNone/>
            </a:pPr>
            <a:r>
              <a:rPr lang="en-US" sz="1800" b="1" dirty="0">
                <a:solidFill>
                  <a:schemeClr val="bg1"/>
                </a:solidFill>
              </a:rPr>
              <a:t>How do we sign up?</a:t>
            </a:r>
          </a:p>
          <a:p>
            <a:pPr>
              <a:lnSpc>
                <a:spcPct val="100000"/>
              </a:lnSpc>
              <a:spcBef>
                <a:spcPts val="0"/>
              </a:spcBef>
            </a:pPr>
            <a:r>
              <a:rPr lang="en-US" sz="1800" dirty="0">
                <a:solidFill>
                  <a:schemeClr val="bg1"/>
                </a:solidFill>
              </a:rPr>
              <a:t>Please invite and support attendance for all potential candidates to attend the PTR workshop on 10/24/2019</a:t>
            </a:r>
          </a:p>
          <a:p>
            <a:pPr>
              <a:lnSpc>
                <a:spcPct val="100000"/>
              </a:lnSpc>
              <a:spcBef>
                <a:spcPts val="0"/>
              </a:spcBef>
            </a:pPr>
            <a:r>
              <a:rPr lang="en-US" sz="1800" dirty="0">
                <a:solidFill>
                  <a:schemeClr val="bg1"/>
                </a:solidFill>
              </a:rPr>
              <a:t>After the PTR workshop, interested attendees will meet with project staff to assess readiness</a:t>
            </a:r>
          </a:p>
          <a:p>
            <a:pPr>
              <a:lnSpc>
                <a:spcPct val="100000"/>
              </a:lnSpc>
              <a:spcBef>
                <a:spcPts val="0"/>
              </a:spcBef>
            </a:pPr>
            <a:r>
              <a:rPr lang="en-US" sz="1800" dirty="0">
                <a:solidFill>
                  <a:schemeClr val="bg1"/>
                </a:solidFill>
              </a:rPr>
              <a:t>A listing of interested and eligible participants will be forwarded to the appropriate district staff (special education director/DE-PBS MTSS contacts) who will make a final determination about participation</a:t>
            </a:r>
          </a:p>
        </p:txBody>
      </p:sp>
      <p:sp>
        <p:nvSpPr>
          <p:cNvPr id="4" name="Title 3"/>
          <p:cNvSpPr txBox="1">
            <a:spLocks/>
          </p:cNvSpPr>
          <p:nvPr/>
        </p:nvSpPr>
        <p:spPr>
          <a:xfrm>
            <a:off x="537696" y="0"/>
            <a:ext cx="112226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u="sng" dirty="0">
                <a:solidFill>
                  <a:schemeClr val="bg1"/>
                </a:solidFill>
              </a:rPr>
              <a:t>Building Based </a:t>
            </a:r>
            <a:r>
              <a:rPr lang="en-US" sz="3200" u="sng" dirty="0">
                <a:solidFill>
                  <a:schemeClr val="accent6">
                    <a:lumMod val="75000"/>
                  </a:schemeClr>
                </a:solidFill>
              </a:rPr>
              <a:t>Tier 3 </a:t>
            </a:r>
            <a:r>
              <a:rPr lang="en-US" sz="3200" u="sng" dirty="0">
                <a:solidFill>
                  <a:schemeClr val="bg1"/>
                </a:solidFill>
              </a:rPr>
              <a:t>PTR “Facilitator” </a:t>
            </a:r>
          </a:p>
          <a:p>
            <a:pPr algn="ctr"/>
            <a:r>
              <a:rPr lang="en-US" sz="3200" u="sng" dirty="0">
                <a:solidFill>
                  <a:schemeClr val="bg1"/>
                </a:solidFill>
              </a:rPr>
              <a:t>Technical Assistance</a:t>
            </a:r>
          </a:p>
        </p:txBody>
      </p:sp>
    </p:spTree>
    <p:extLst>
      <p:ext uri="{BB962C8B-B14F-4D97-AF65-F5344CB8AC3E}">
        <p14:creationId xmlns:p14="http://schemas.microsoft.com/office/powerpoint/2010/main" val="2280996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5550" y="-110838"/>
            <a:ext cx="10596449" cy="1325563"/>
          </a:xfrm>
        </p:spPr>
        <p:txBody>
          <a:bodyPr>
            <a:normAutofit/>
          </a:bodyPr>
          <a:lstStyle/>
          <a:p>
            <a:pPr algn="ctr"/>
            <a:r>
              <a:rPr lang="en-US" sz="3200" u="sng" dirty="0">
                <a:solidFill>
                  <a:schemeClr val="bg1"/>
                </a:solidFill>
              </a:rPr>
              <a:t>District-Level </a:t>
            </a:r>
            <a:r>
              <a:rPr lang="en-US" sz="3200" u="sng" dirty="0">
                <a:solidFill>
                  <a:schemeClr val="accent6">
                    <a:lumMod val="75000"/>
                  </a:schemeClr>
                </a:solidFill>
              </a:rPr>
              <a:t>Tier 3</a:t>
            </a:r>
            <a:r>
              <a:rPr lang="en-US" sz="3200" u="sng" dirty="0">
                <a:solidFill>
                  <a:schemeClr val="bg1"/>
                </a:solidFill>
              </a:rPr>
              <a:t> Coach/PTR “Master Facilitator” Technical Assistance</a:t>
            </a:r>
          </a:p>
        </p:txBody>
      </p:sp>
      <p:sp>
        <p:nvSpPr>
          <p:cNvPr id="6" name="Content Placeholder 2"/>
          <p:cNvSpPr>
            <a:spLocks noGrp="1"/>
          </p:cNvSpPr>
          <p:nvPr>
            <p:ph idx="1"/>
          </p:nvPr>
        </p:nvSpPr>
        <p:spPr>
          <a:xfrm>
            <a:off x="301116" y="883001"/>
            <a:ext cx="11285315" cy="5868982"/>
          </a:xfrm>
          <a:ln>
            <a:noFill/>
          </a:ln>
        </p:spPr>
        <p:txBody>
          <a:bodyPr>
            <a:noAutofit/>
          </a:bodyPr>
          <a:lstStyle/>
          <a:p>
            <a:pPr marL="0" indent="0">
              <a:buNone/>
            </a:pPr>
            <a:r>
              <a:rPr lang="en-US" sz="1800" b="1" dirty="0">
                <a:solidFill>
                  <a:schemeClr val="bg1"/>
                </a:solidFill>
              </a:rPr>
              <a:t>What is it?</a:t>
            </a:r>
            <a:br>
              <a:rPr lang="en-US" sz="1800" b="1" dirty="0">
                <a:solidFill>
                  <a:schemeClr val="bg1"/>
                </a:solidFill>
              </a:rPr>
            </a:br>
            <a:r>
              <a:rPr lang="en-US" sz="1800" dirty="0">
                <a:solidFill>
                  <a:schemeClr val="bg1"/>
                </a:solidFill>
              </a:rPr>
              <a:t>Practice Based Coaching from DE-PBS Project in </a:t>
            </a:r>
            <a:r>
              <a:rPr lang="en-US" sz="1800" i="1" dirty="0">
                <a:solidFill>
                  <a:schemeClr val="bg1"/>
                </a:solidFill>
              </a:rPr>
              <a:t>Coaching Others </a:t>
            </a:r>
            <a:r>
              <a:rPr lang="en-US" sz="1800" dirty="0">
                <a:solidFill>
                  <a:schemeClr val="bg1"/>
                </a:solidFill>
              </a:rPr>
              <a:t>in the PTR process</a:t>
            </a:r>
          </a:p>
          <a:p>
            <a:pPr marL="0" indent="0">
              <a:buNone/>
            </a:pPr>
            <a:r>
              <a:rPr lang="en-US" sz="1800" u="sng" dirty="0">
                <a:solidFill>
                  <a:schemeClr val="bg1"/>
                </a:solidFill>
              </a:rPr>
              <a:t>0 Slots Available </a:t>
            </a:r>
            <a:r>
              <a:rPr lang="en-US" sz="1800" dirty="0">
                <a:solidFill>
                  <a:schemeClr val="bg1"/>
                </a:solidFill>
              </a:rPr>
              <a:t>for 2019-20 SY; Plan ahead for next year. </a:t>
            </a:r>
            <a:br>
              <a:rPr lang="en-US" sz="1800" dirty="0">
                <a:solidFill>
                  <a:schemeClr val="bg1"/>
                </a:solidFill>
              </a:rPr>
            </a:br>
            <a:r>
              <a:rPr lang="en-US" sz="1800" dirty="0">
                <a:solidFill>
                  <a:schemeClr val="bg1"/>
                </a:solidFill>
              </a:rPr>
              <a:t>  </a:t>
            </a:r>
            <a:br>
              <a:rPr lang="en-US" sz="1800" dirty="0">
                <a:solidFill>
                  <a:schemeClr val="bg1"/>
                </a:solidFill>
              </a:rPr>
            </a:br>
            <a:r>
              <a:rPr lang="en-US" sz="1800" b="1" dirty="0">
                <a:solidFill>
                  <a:schemeClr val="bg1"/>
                </a:solidFill>
              </a:rPr>
              <a:t>What is expected?  </a:t>
            </a:r>
          </a:p>
          <a:p>
            <a:r>
              <a:rPr lang="en-US" sz="1800" dirty="0">
                <a:solidFill>
                  <a:schemeClr val="bg1"/>
                </a:solidFill>
              </a:rPr>
              <a:t>District Level Tier 3 Coaches will receive support in delivering TA to a new PTR facilitator through two student cases, participate in three (in face or by phone) technical assistance sessions (per case) with the DE-PBS Project, and submit PTR process fidelity data, and student/facilitator outcome data.</a:t>
            </a:r>
            <a:br>
              <a:rPr lang="en-US" sz="1800" dirty="0">
                <a:solidFill>
                  <a:schemeClr val="bg1"/>
                </a:solidFill>
              </a:rPr>
            </a:br>
            <a:endParaRPr lang="en-US" sz="1800" dirty="0">
              <a:solidFill>
                <a:schemeClr val="bg1"/>
              </a:solidFill>
            </a:endParaRPr>
          </a:p>
          <a:p>
            <a:pPr marL="0" indent="0">
              <a:buNone/>
            </a:pPr>
            <a:r>
              <a:rPr lang="en-US" sz="1800" b="1" dirty="0">
                <a:solidFill>
                  <a:schemeClr val="bg1"/>
                </a:solidFill>
              </a:rPr>
              <a:t>What are the qualifications?</a:t>
            </a:r>
            <a:endParaRPr lang="en-US" sz="1800" dirty="0">
              <a:solidFill>
                <a:schemeClr val="bg1"/>
              </a:solidFill>
            </a:endParaRPr>
          </a:p>
          <a:p>
            <a:pPr>
              <a:lnSpc>
                <a:spcPct val="100000"/>
              </a:lnSpc>
              <a:spcBef>
                <a:spcPts val="0"/>
              </a:spcBef>
            </a:pPr>
            <a:r>
              <a:rPr lang="en-US" sz="1800" dirty="0">
                <a:solidFill>
                  <a:schemeClr val="bg1"/>
                </a:solidFill>
              </a:rPr>
              <a:t>Experience and expertise in applied behavior analysis techniques evidenced by technically adequate FBA/BIP development leading to successful student outcomes.</a:t>
            </a:r>
          </a:p>
          <a:p>
            <a:pPr>
              <a:lnSpc>
                <a:spcPct val="100000"/>
              </a:lnSpc>
              <a:spcBef>
                <a:spcPts val="0"/>
              </a:spcBef>
            </a:pPr>
            <a:r>
              <a:rPr lang="en-US" sz="1800" dirty="0">
                <a:solidFill>
                  <a:schemeClr val="bg1"/>
                </a:solidFill>
              </a:rPr>
              <a:t>Effective coaching competencies (e.g. meeting facilitation, positive staff relationships and effective communication)</a:t>
            </a:r>
            <a:endParaRPr lang="en-US" dirty="0">
              <a:solidFill>
                <a:schemeClr val="bg1"/>
              </a:solidFill>
            </a:endParaRPr>
          </a:p>
          <a:p>
            <a:pPr lvl="0">
              <a:lnSpc>
                <a:spcPct val="100000"/>
              </a:lnSpc>
              <a:spcBef>
                <a:spcPts val="0"/>
              </a:spcBef>
            </a:pPr>
            <a:r>
              <a:rPr lang="en-US" sz="1800" dirty="0">
                <a:solidFill>
                  <a:schemeClr val="bg1"/>
                </a:solidFill>
              </a:rPr>
              <a:t>May work in an assigned building but must have the ability (and time) to support district’s new or in-need Tier 3 PTR facilitators through the FBA/BIP process </a:t>
            </a:r>
          </a:p>
          <a:p>
            <a:pPr lvl="0">
              <a:lnSpc>
                <a:spcPct val="100000"/>
              </a:lnSpc>
              <a:spcBef>
                <a:spcPts val="0"/>
              </a:spcBef>
            </a:pPr>
            <a:r>
              <a:rPr lang="en-US" sz="1800" dirty="0">
                <a:solidFill>
                  <a:schemeClr val="bg1"/>
                </a:solidFill>
              </a:rPr>
              <a:t>Experience developing, coordinating, and facilitating staff development activities</a:t>
            </a:r>
          </a:p>
          <a:p>
            <a:pPr marL="0" lvl="0" indent="0">
              <a:lnSpc>
                <a:spcPct val="100000"/>
              </a:lnSpc>
              <a:buNone/>
            </a:pPr>
            <a:r>
              <a:rPr lang="en-US" sz="1800" b="1" dirty="0">
                <a:solidFill>
                  <a:schemeClr val="bg1"/>
                </a:solidFill>
              </a:rPr>
              <a:t>How do we sign up?</a:t>
            </a:r>
          </a:p>
          <a:p>
            <a:pPr>
              <a:lnSpc>
                <a:spcPct val="100000"/>
              </a:lnSpc>
            </a:pPr>
            <a:r>
              <a:rPr lang="en-US" sz="1800" dirty="0">
                <a:solidFill>
                  <a:schemeClr val="bg1"/>
                </a:solidFill>
              </a:rPr>
              <a:t>Please contact </a:t>
            </a:r>
            <a:r>
              <a:rPr lang="en-US" sz="1800" dirty="0" err="1">
                <a:solidFill>
                  <a:schemeClr val="bg1"/>
                </a:solidFill>
              </a:rPr>
              <a:t>Niki</a:t>
            </a:r>
            <a:r>
              <a:rPr lang="en-US" sz="1800" dirty="0">
                <a:solidFill>
                  <a:schemeClr val="bg1"/>
                </a:solidFill>
              </a:rPr>
              <a:t> Kendall (robertsn@udel.edu) if interested in learning more about District Level Tier 3 Coach/PTR Master Facilitator Technical Assistance</a:t>
            </a:r>
          </a:p>
        </p:txBody>
      </p:sp>
    </p:spTree>
    <p:extLst>
      <p:ext uri="{BB962C8B-B14F-4D97-AF65-F5344CB8AC3E}">
        <p14:creationId xmlns:p14="http://schemas.microsoft.com/office/powerpoint/2010/main" val="5451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834888" y="5785643"/>
            <a:ext cx="10217425" cy="830997"/>
          </a:xfrm>
          <a:prstGeom prst="rect">
            <a:avLst/>
          </a:prstGeom>
          <a:solidFill>
            <a:schemeClr val="accent3">
              <a:lumMod val="40000"/>
              <a:lumOff val="60000"/>
            </a:schemeClr>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coaching information can be found at: </a:t>
            </a:r>
          </a:p>
          <a:p>
            <a:pPr lvl="0" algn="ctr">
              <a:defRPr/>
            </a:pPr>
            <a:r>
              <a:rPr lang="en-US" sz="2400" dirty="0">
                <a:solidFill>
                  <a:schemeClr val="bg1"/>
                </a:solidFill>
                <a:hlinkClick r:id="rId3"/>
              </a:rPr>
              <a:t>http://</a:t>
            </a:r>
            <a:r>
              <a:rPr lang="en-US" sz="2400">
                <a:solidFill>
                  <a:schemeClr val="bg1"/>
                </a:solidFill>
                <a:hlinkClick r:id="rId3"/>
              </a:rPr>
              <a:t>wh1.oet.udel.edu/pbs/forms-and-tools/tier-1-universal-tools</a:t>
            </a:r>
            <a:r>
              <a:rPr lang="en-US" sz="2400" smtClean="0">
                <a:solidFill>
                  <a:schemeClr val="bg1"/>
                </a:solidFill>
                <a:hlinkClick r:id="rId3"/>
              </a:rPr>
              <a:t>/</a:t>
            </a:r>
            <a:r>
              <a:rPr lang="en-US" sz="2400" dirty="0" smtClean="0">
                <a:solidFill>
                  <a:schemeClr val="bg1"/>
                </a:solidFill>
              </a:rPr>
              <a:t> </a:t>
            </a: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solidFill>
                  <a:schemeClr val="accent3">
                    <a:lumMod val="60000"/>
                    <a:lumOff val="40000"/>
                  </a:schemeClr>
                </a:solidFill>
              </a:rPr>
              <a:t>Tier 1</a:t>
            </a:r>
            <a:r>
              <a:rPr lang="en-US" dirty="0"/>
              <a:t>: School-wide (SW) PBS Framework Overview</a:t>
            </a:r>
          </a:p>
        </p:txBody>
      </p:sp>
      <p:sp>
        <p:nvSpPr>
          <p:cNvPr id="3" name="Content Placeholder 2"/>
          <p:cNvSpPr>
            <a:spLocks noGrp="1"/>
          </p:cNvSpPr>
          <p:nvPr>
            <p:ph idx="1"/>
          </p:nvPr>
        </p:nvSpPr>
        <p:spPr>
          <a:xfrm>
            <a:off x="680321" y="2336873"/>
            <a:ext cx="9613861" cy="3361562"/>
          </a:xfrm>
        </p:spPr>
        <p:txBody>
          <a:bodyPr>
            <a:normAutofit lnSpcReduction="10000"/>
          </a:bodyPr>
          <a:lstStyle/>
          <a:p>
            <a:pPr fontAlgn="t"/>
            <a:r>
              <a:rPr lang="en-US" dirty="0">
                <a:solidFill>
                  <a:schemeClr val="bg1"/>
                </a:solidFill>
              </a:rPr>
              <a:t>New &amp; revamping representative teams in attendance</a:t>
            </a:r>
          </a:p>
          <a:p>
            <a:pPr fontAlgn="t"/>
            <a:endParaRPr lang="en-US" sz="1000" dirty="0">
              <a:solidFill>
                <a:schemeClr val="bg1"/>
              </a:solidFill>
            </a:endParaRPr>
          </a:p>
          <a:p>
            <a:pPr fontAlgn="t"/>
            <a:r>
              <a:rPr lang="en-US" dirty="0">
                <a:solidFill>
                  <a:schemeClr val="bg1"/>
                </a:solidFill>
              </a:rPr>
              <a:t>Deep overview on SWPBS framework components</a:t>
            </a:r>
          </a:p>
          <a:p>
            <a:pPr lvl="1" fontAlgn="t"/>
            <a:r>
              <a:rPr lang="en-US" sz="2400" dirty="0">
                <a:solidFill>
                  <a:schemeClr val="bg1"/>
                </a:solidFill>
              </a:rPr>
              <a:t>Program Development &amp; Evaluation</a:t>
            </a:r>
          </a:p>
          <a:p>
            <a:pPr lvl="1" fontAlgn="t"/>
            <a:r>
              <a:rPr lang="en-US" sz="2400" dirty="0">
                <a:solidFill>
                  <a:schemeClr val="bg1"/>
                </a:solidFill>
              </a:rPr>
              <a:t>Prevention: Implementing SW &amp; CR Systems</a:t>
            </a:r>
          </a:p>
          <a:p>
            <a:pPr lvl="1" fontAlgn="t"/>
            <a:r>
              <a:rPr lang="en-US" sz="2400" dirty="0">
                <a:solidFill>
                  <a:schemeClr val="bg1"/>
                </a:solidFill>
              </a:rPr>
              <a:t>Correcting Problem Behavior</a:t>
            </a:r>
          </a:p>
          <a:p>
            <a:pPr lvl="1" fontAlgn="t"/>
            <a:r>
              <a:rPr lang="en-US" sz="2400" dirty="0">
                <a:solidFill>
                  <a:schemeClr val="bg1"/>
                </a:solidFill>
              </a:rPr>
              <a:t>Developing Self-Discipline</a:t>
            </a:r>
          </a:p>
          <a:p>
            <a:endParaRPr lang="en-US" sz="1000" b="1" dirty="0">
              <a:solidFill>
                <a:schemeClr val="bg1"/>
              </a:solidFill>
            </a:endParaRPr>
          </a:p>
          <a:p>
            <a:r>
              <a:rPr lang="en-US" b="1" dirty="0">
                <a:solidFill>
                  <a:schemeClr val="bg1"/>
                </a:solidFill>
              </a:rPr>
              <a:t>10/29/2019 (9:00am-3:30pm)</a:t>
            </a:r>
          </a:p>
          <a:p>
            <a:pPr marL="0" indent="0">
              <a:buNone/>
            </a:pPr>
            <a:endParaRPr lang="en-US" dirty="0">
              <a:solidFill>
                <a:schemeClr val="bg1"/>
              </a:solidFill>
            </a:endParaRPr>
          </a:p>
        </p:txBody>
      </p:sp>
      <p:sp>
        <p:nvSpPr>
          <p:cNvPr id="4" name="Shape 324"/>
          <p:cNvSpPr/>
          <p:nvPr/>
        </p:nvSpPr>
        <p:spPr>
          <a:xfrm>
            <a:off x="10678211" y="4532615"/>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33817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TextBox 6"/>
          <p:cNvSpPr txBox="1"/>
          <p:nvPr/>
        </p:nvSpPr>
        <p:spPr>
          <a:xfrm>
            <a:off x="6071621" y="5489053"/>
            <a:ext cx="4154204" cy="1200329"/>
          </a:xfrm>
          <a:prstGeom prst="rect">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mn-ea"/>
                <a:cs typeface="+mn-cs"/>
              </a:rPr>
              <a:t>Training materials available to use within your district can be found at: </a:t>
            </a:r>
            <a:r>
              <a:rPr kumimoji="0" lang="en-US" sz="1800" b="1" i="0" u="none" strike="noStrike" kern="1200" cap="none" spc="0" normalizeH="0" baseline="0" noProof="0" dirty="0">
                <a:ln>
                  <a:noFill/>
                </a:ln>
                <a:solidFill>
                  <a:prstClr val="black"/>
                </a:solidFill>
                <a:effectLst/>
                <a:uLnTx/>
                <a:uFillTx/>
                <a:ea typeface="+mn-ea"/>
                <a:cs typeface="+mn-cs"/>
                <a:hlinkClick r:id="rId3"/>
              </a:rPr>
              <a:t>http://wh1.oet.udel.edu/pbs/tier-3-forms-and-tools</a:t>
            </a:r>
            <a:r>
              <a:rPr kumimoji="0" lang="en-US" sz="1800" b="1" i="0" u="none" strike="noStrike" kern="1200" cap="none" spc="0" normalizeH="0" baseline="0" noProof="0" dirty="0" smtClean="0">
                <a:ln>
                  <a:noFill/>
                </a:ln>
                <a:solidFill>
                  <a:prstClr val="black"/>
                </a:solidFill>
                <a:effectLst/>
                <a:uLnTx/>
                <a:uFillTx/>
                <a:ea typeface="+mn-ea"/>
                <a:cs typeface="+mn-cs"/>
                <a:hlinkClick r:id="rId3"/>
              </a:rPr>
              <a:t>/</a:t>
            </a:r>
            <a:r>
              <a:rPr kumimoji="0" lang="en-US" sz="1800" b="1" i="0" u="none" strike="noStrike" kern="1200" cap="none" spc="0" normalizeH="0" baseline="0" noProof="0" dirty="0" smtClean="0">
                <a:ln>
                  <a:noFill/>
                </a:ln>
                <a:solidFill>
                  <a:prstClr val="black"/>
                </a:solidFill>
                <a:effectLst/>
                <a:uLnTx/>
                <a:uFillTx/>
                <a:ea typeface="+mn-ea"/>
                <a:cs typeface="+mn-cs"/>
              </a:rPr>
              <a:t> </a:t>
            </a:r>
            <a:endParaRPr kumimoji="0" lang="en-US" sz="1800" b="1" i="0" u="none" strike="noStrike" kern="1200" cap="none" spc="0" normalizeH="0" baseline="0" noProof="0" dirty="0">
              <a:ln>
                <a:noFill/>
              </a:ln>
              <a:solidFill>
                <a:prstClr val="black"/>
              </a:solidFill>
              <a:effectLst/>
              <a:uLnTx/>
              <a:uFillTx/>
              <a:ea typeface="+mn-ea"/>
              <a:cs typeface="+mn-cs"/>
            </a:endParaRPr>
          </a:p>
        </p:txBody>
      </p:sp>
      <p:sp>
        <p:nvSpPr>
          <p:cNvPr id="2" name="Title 1"/>
          <p:cNvSpPr>
            <a:spLocks noGrp="1"/>
          </p:cNvSpPr>
          <p:nvPr>
            <p:ph type="title"/>
          </p:nvPr>
        </p:nvSpPr>
        <p:spPr>
          <a:xfrm>
            <a:off x="692974" y="624840"/>
            <a:ext cx="9929752" cy="1162016"/>
          </a:xfrm>
        </p:spPr>
        <p:txBody>
          <a:bodyPr/>
          <a:lstStyle/>
          <a:p>
            <a:r>
              <a:rPr lang="en-US" dirty="0" smtClean="0">
                <a:solidFill>
                  <a:schemeClr val="accent6">
                    <a:lumMod val="75000"/>
                  </a:schemeClr>
                </a:solidFill>
              </a:rPr>
              <a:t>Tier </a:t>
            </a:r>
            <a:r>
              <a:rPr lang="en-US" dirty="0">
                <a:solidFill>
                  <a:schemeClr val="accent6">
                    <a:lumMod val="75000"/>
                  </a:schemeClr>
                </a:solidFill>
              </a:rPr>
              <a:t>3</a:t>
            </a:r>
            <a:r>
              <a:rPr lang="en-US" dirty="0"/>
              <a:t>: FBA/BIP Workshop</a:t>
            </a:r>
          </a:p>
        </p:txBody>
      </p:sp>
      <p:sp>
        <p:nvSpPr>
          <p:cNvPr id="3" name="Content Placeholder 2"/>
          <p:cNvSpPr>
            <a:spLocks noGrp="1"/>
          </p:cNvSpPr>
          <p:nvPr>
            <p:ph idx="1"/>
          </p:nvPr>
        </p:nvSpPr>
        <p:spPr>
          <a:xfrm>
            <a:off x="19736" y="2235728"/>
            <a:ext cx="9936925" cy="4167063"/>
          </a:xfrm>
        </p:spPr>
        <p:txBody>
          <a:bodyPr>
            <a:noAutofit/>
          </a:bodyPr>
          <a:lstStyle/>
          <a:p>
            <a:r>
              <a:rPr lang="en-US" dirty="0">
                <a:solidFill>
                  <a:schemeClr val="bg1"/>
                </a:solidFill>
              </a:rPr>
              <a:t>For new educators or those who want to learn more about process of using a function based approach to develop behavior intervention plans</a:t>
            </a:r>
          </a:p>
          <a:p>
            <a:pPr lvl="1"/>
            <a:r>
              <a:rPr lang="en-US" sz="2400" dirty="0">
                <a:solidFill>
                  <a:schemeClr val="bg1"/>
                </a:solidFill>
              </a:rPr>
              <a:t>Understand the ABC’s of behavior</a:t>
            </a:r>
          </a:p>
          <a:p>
            <a:pPr lvl="1"/>
            <a:r>
              <a:rPr lang="en-US" sz="2400" dirty="0">
                <a:solidFill>
                  <a:schemeClr val="bg1"/>
                </a:solidFill>
              </a:rPr>
              <a:t>Recognize the role of function based thinking across all tiers</a:t>
            </a:r>
          </a:p>
          <a:p>
            <a:pPr lvl="1"/>
            <a:r>
              <a:rPr lang="en-US" sz="2400" dirty="0">
                <a:solidFill>
                  <a:schemeClr val="bg1"/>
                </a:solidFill>
              </a:rPr>
              <a:t>Identify the steps of conduction an FBA</a:t>
            </a:r>
          </a:p>
          <a:p>
            <a:pPr lvl="1"/>
            <a:r>
              <a:rPr lang="en-US" sz="2400" dirty="0">
                <a:solidFill>
                  <a:schemeClr val="bg1"/>
                </a:solidFill>
              </a:rPr>
              <a:t>Understand the critical components of function based BIPs </a:t>
            </a:r>
          </a:p>
          <a:p>
            <a:pPr lvl="1"/>
            <a:r>
              <a:rPr lang="en-US" sz="2400" dirty="0">
                <a:solidFill>
                  <a:schemeClr val="bg1"/>
                </a:solidFill>
              </a:rPr>
              <a:t>Identify who needs an FBA/BIP and the role of problem solving team</a:t>
            </a:r>
          </a:p>
          <a:p>
            <a:r>
              <a:rPr lang="en-US" b="1" dirty="0">
                <a:solidFill>
                  <a:schemeClr val="bg1"/>
                </a:solidFill>
              </a:rPr>
              <a:t>Part 1: 11/14/19 and Part 2: 11/21/19</a:t>
            </a:r>
          </a:p>
          <a:p>
            <a:r>
              <a:rPr lang="en-US" dirty="0">
                <a:solidFill>
                  <a:schemeClr val="bg1"/>
                </a:solidFill>
              </a:rPr>
              <a:t>5:00pm-7:30pm</a:t>
            </a:r>
          </a:p>
          <a:p>
            <a:endParaRPr lang="en-US" dirty="0">
              <a:solidFill>
                <a:schemeClr val="bg1"/>
              </a:solidFill>
            </a:endParaRPr>
          </a:p>
        </p:txBody>
      </p:sp>
      <p:sp>
        <p:nvSpPr>
          <p:cNvPr id="4" name="Shape 324"/>
          <p:cNvSpPr/>
          <p:nvPr/>
        </p:nvSpPr>
        <p:spPr>
          <a:xfrm>
            <a:off x="10105658" y="4183366"/>
            <a:ext cx="1719939" cy="2611375"/>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 name="Shape 325"/>
          <p:cNvSpPr/>
          <p:nvPr/>
        </p:nvSpPr>
        <p:spPr>
          <a:xfrm>
            <a:off x="10403651" y="4319260"/>
            <a:ext cx="1123951" cy="1857703"/>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 name="Shape 326"/>
          <p:cNvSpPr/>
          <p:nvPr/>
        </p:nvSpPr>
        <p:spPr>
          <a:xfrm>
            <a:off x="10622726" y="4479972"/>
            <a:ext cx="685800" cy="1149365"/>
          </a:xfrm>
          <a:prstGeom prst="triangle">
            <a:avLst>
              <a:gd name="adj" fmla="val 50000"/>
            </a:avLst>
          </a:prstGeom>
          <a:gradFill>
            <a:gsLst>
              <a:gs pos="0">
                <a:srgbClr val="FFFF57"/>
              </a:gs>
              <a:gs pos="16000">
                <a:srgbClr val="FFFF57"/>
              </a:gs>
              <a:gs pos="51000">
                <a:srgbClr val="C00000"/>
              </a:gs>
              <a:gs pos="100000">
                <a:srgbClr val="C00000"/>
              </a:gs>
            </a:gsLst>
            <a:lin ang="16200000" scaled="0"/>
          </a:gradFill>
          <a:ln w="25400" cap="flat" cmpd="sng">
            <a:solidFill>
              <a:srgbClr val="FFFF57"/>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62662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tx1"/>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Day</a:t>
            </a:r>
          </a:p>
        </p:txBody>
      </p:sp>
      <p:sp>
        <p:nvSpPr>
          <p:cNvPr id="3" name="Content Placeholder 2"/>
          <p:cNvSpPr>
            <a:spLocks noGrp="1"/>
          </p:cNvSpPr>
          <p:nvPr>
            <p:ph idx="1"/>
          </p:nvPr>
        </p:nvSpPr>
        <p:spPr>
          <a:xfrm>
            <a:off x="1143959" y="2365259"/>
            <a:ext cx="9613861" cy="3599316"/>
          </a:xfrm>
        </p:spPr>
        <p:txBody>
          <a:bodyPr>
            <a:noAutofit/>
          </a:bodyPr>
          <a:lstStyle/>
          <a:p>
            <a:r>
              <a:rPr lang="en-US" dirty="0">
                <a:solidFill>
                  <a:schemeClr val="bg1"/>
                </a:solidFill>
              </a:rPr>
              <a:t>Logistics</a:t>
            </a:r>
          </a:p>
          <a:p>
            <a:r>
              <a:rPr lang="en-US" dirty="0" smtClean="0">
                <a:solidFill>
                  <a:schemeClr val="bg1"/>
                </a:solidFill>
              </a:rPr>
              <a:t>Phase Recognition</a:t>
            </a:r>
            <a:endParaRPr lang="en-US" dirty="0">
              <a:solidFill>
                <a:schemeClr val="bg1"/>
              </a:solidFill>
            </a:endParaRPr>
          </a:p>
          <a:p>
            <a:r>
              <a:rPr lang="en-US" dirty="0">
                <a:solidFill>
                  <a:schemeClr val="bg1"/>
                </a:solidFill>
              </a:rPr>
              <a:t>Professional Development Review and Preview</a:t>
            </a:r>
          </a:p>
          <a:p>
            <a:r>
              <a:rPr lang="en-US" dirty="0">
                <a:solidFill>
                  <a:schemeClr val="bg1"/>
                </a:solidFill>
              </a:rPr>
              <a:t>What’s </a:t>
            </a:r>
            <a:r>
              <a:rPr lang="en-US" dirty="0" smtClean="0">
                <a:solidFill>
                  <a:schemeClr val="bg1"/>
                </a:solidFill>
              </a:rPr>
              <a:t>New?</a:t>
            </a:r>
            <a:endParaRPr lang="en-US" dirty="0">
              <a:solidFill>
                <a:schemeClr val="bg1"/>
              </a:solidFill>
            </a:endParaRPr>
          </a:p>
          <a:p>
            <a:r>
              <a:rPr lang="en-US" dirty="0" smtClean="0">
                <a:solidFill>
                  <a:schemeClr val="bg1"/>
                </a:solidFill>
              </a:rPr>
              <a:t>Tackling Integration</a:t>
            </a:r>
            <a:endParaRPr lang="en-US" dirty="0">
              <a:solidFill>
                <a:schemeClr val="bg1"/>
              </a:solidFill>
            </a:endParaRPr>
          </a:p>
          <a:p>
            <a:r>
              <a:rPr lang="en-US" dirty="0">
                <a:solidFill>
                  <a:schemeClr val="bg1"/>
                </a:solidFill>
              </a:rPr>
              <a:t>Tool Sharing</a:t>
            </a:r>
          </a:p>
          <a:p>
            <a:r>
              <a:rPr lang="en-US" dirty="0">
                <a:solidFill>
                  <a:schemeClr val="bg1"/>
                </a:solidFill>
              </a:rPr>
              <a:t>Coaching Activities</a:t>
            </a:r>
          </a:p>
          <a:p>
            <a:r>
              <a:rPr lang="en-US" dirty="0">
                <a:solidFill>
                  <a:schemeClr val="bg1"/>
                </a:solidFill>
              </a:rPr>
              <a:t>Data</a:t>
            </a:r>
          </a:p>
          <a:p>
            <a:r>
              <a:rPr lang="en-US" dirty="0">
                <a:solidFill>
                  <a:schemeClr val="bg1"/>
                </a:solidFill>
              </a:rPr>
              <a:t>Wrap-Up</a:t>
            </a:r>
          </a:p>
        </p:txBody>
      </p:sp>
      <p:pic>
        <p:nvPicPr>
          <p:cNvPr id="1026" name="Picture 2" descr="Image result for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2619" y="22213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50203" y="2041258"/>
            <a:ext cx="5743978" cy="424731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LOGISTICS</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Updated contact info needed </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for you and your schools</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1952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r>
              <a:rPr lang="en-US" dirty="0">
                <a:solidFill>
                  <a:srgbClr val="FFFF00"/>
                </a:solidFill>
              </a:rPr>
              <a:t>Tier 2</a:t>
            </a:r>
            <a:r>
              <a:rPr lang="en-US" dirty="0"/>
              <a:t>: Targeted New Team Training</a:t>
            </a:r>
          </a:p>
        </p:txBody>
      </p:sp>
      <p:sp>
        <p:nvSpPr>
          <p:cNvPr id="5" name="Content Placeholder 4"/>
          <p:cNvSpPr>
            <a:spLocks noGrp="1"/>
          </p:cNvSpPr>
          <p:nvPr>
            <p:ph idx="1"/>
          </p:nvPr>
        </p:nvSpPr>
        <p:spPr>
          <a:xfrm>
            <a:off x="1269241" y="2093842"/>
            <a:ext cx="9703559" cy="4024695"/>
          </a:xfrm>
        </p:spPr>
        <p:txBody>
          <a:bodyPr>
            <a:normAutofit/>
          </a:bodyPr>
          <a:lstStyle/>
          <a:p>
            <a:pPr fontAlgn="t"/>
            <a:r>
              <a:rPr lang="en-US" dirty="0">
                <a:solidFill>
                  <a:schemeClr val="bg1"/>
                </a:solidFill>
              </a:rPr>
              <a:t>Tier 2 problem-solving team members worked to extend current Tier 2 programming for students by establishing a sound system. </a:t>
            </a:r>
          </a:p>
          <a:p>
            <a:pPr fontAlgn="t"/>
            <a:r>
              <a:rPr lang="en-US" dirty="0">
                <a:solidFill>
                  <a:schemeClr val="bg1"/>
                </a:solidFill>
              </a:rPr>
              <a:t>Provided an in-depth overview of the recommended features for effective Tier 2 behavior teams, programming, and interventions. </a:t>
            </a:r>
          </a:p>
          <a:p>
            <a:pPr fontAlgn="t"/>
            <a:r>
              <a:rPr lang="en-US" dirty="0">
                <a:solidFill>
                  <a:schemeClr val="bg1"/>
                </a:solidFill>
              </a:rPr>
              <a:t>Focused on how to identify and secure appropriate Tier 2 interventions that match demonstrated student needs.</a:t>
            </a:r>
          </a:p>
          <a:p>
            <a:pPr fontAlgn="t"/>
            <a:r>
              <a:rPr lang="en-US" b="1" dirty="0">
                <a:solidFill>
                  <a:schemeClr val="bg1"/>
                </a:solidFill>
              </a:rPr>
              <a:t>12/10/2019 (9:00am-3:30pm)</a:t>
            </a:r>
          </a:p>
          <a:p>
            <a:pPr marL="0" indent="0" fontAlgn="t">
              <a:buNone/>
            </a:pPr>
            <a:endParaRPr lang="en-US" dirty="0">
              <a:solidFill>
                <a:schemeClr val="bg1"/>
              </a:solidFill>
            </a:endParaRPr>
          </a:p>
          <a:p>
            <a:endParaRPr lang="en-US" dirty="0">
              <a:solidFill>
                <a:schemeClr val="bg1"/>
              </a:solidFill>
            </a:endParaRPr>
          </a:p>
        </p:txBody>
      </p:sp>
      <p:sp>
        <p:nvSpPr>
          <p:cNvPr id="8" name="TextBox 7"/>
          <p:cNvSpPr txBox="1"/>
          <p:nvPr/>
        </p:nvSpPr>
        <p:spPr>
          <a:xfrm>
            <a:off x="1005625" y="5128611"/>
            <a:ext cx="9967175" cy="830997"/>
          </a:xfrm>
          <a:prstGeom prst="rect">
            <a:avLst/>
          </a:prstGeom>
          <a:solidFill>
            <a:srgbClr val="FFFFC1"/>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coaching tools can be found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http://wh1.oet.udel.edu/pbs/forms-and-tools/tier-2-targeted-tools</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hape 324"/>
          <p:cNvSpPr/>
          <p:nvPr/>
        </p:nvSpPr>
        <p:spPr>
          <a:xfrm>
            <a:off x="10402167" y="4702999"/>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 name="Shape 325"/>
          <p:cNvSpPr/>
          <p:nvPr/>
        </p:nvSpPr>
        <p:spPr>
          <a:xfrm>
            <a:off x="10640694" y="4801737"/>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51909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60000"/>
                    <a:lumOff val="40000"/>
                  </a:schemeClr>
                </a:solidFill>
              </a:rPr>
              <a:t>Tier 1</a:t>
            </a:r>
            <a:r>
              <a:rPr lang="en-US" dirty="0"/>
              <a:t>: SWPBS New Team Training Part 2</a:t>
            </a:r>
          </a:p>
        </p:txBody>
      </p:sp>
      <p:sp>
        <p:nvSpPr>
          <p:cNvPr id="3" name="Content Placeholder 2"/>
          <p:cNvSpPr>
            <a:spLocks noGrp="1"/>
          </p:cNvSpPr>
          <p:nvPr>
            <p:ph idx="1"/>
          </p:nvPr>
        </p:nvSpPr>
        <p:spPr>
          <a:xfrm>
            <a:off x="680321" y="2336872"/>
            <a:ext cx="9613861" cy="3904901"/>
          </a:xfrm>
        </p:spPr>
        <p:txBody>
          <a:bodyPr>
            <a:normAutofit/>
          </a:bodyPr>
          <a:lstStyle/>
          <a:p>
            <a:r>
              <a:rPr lang="en-US" dirty="0">
                <a:solidFill>
                  <a:schemeClr val="bg1"/>
                </a:solidFill>
              </a:rPr>
              <a:t>For new School-wide PBS Teams, this workshop focuses on systems to support correction of problem behaviors and developing self-discipline as part of the Tier 1 PBS framework. </a:t>
            </a:r>
          </a:p>
          <a:p>
            <a:r>
              <a:rPr lang="en-US" dirty="0">
                <a:solidFill>
                  <a:schemeClr val="bg1"/>
                </a:solidFill>
              </a:rPr>
              <a:t>Participants will: </a:t>
            </a:r>
          </a:p>
          <a:p>
            <a:pPr lvl="1"/>
            <a:r>
              <a:rPr lang="en-US" sz="2400" dirty="0">
                <a:solidFill>
                  <a:schemeClr val="bg1"/>
                </a:solidFill>
              </a:rPr>
              <a:t>explore components of their behavior tracking system</a:t>
            </a:r>
          </a:p>
          <a:p>
            <a:pPr lvl="1"/>
            <a:r>
              <a:rPr lang="en-US" sz="2400" dirty="0">
                <a:solidFill>
                  <a:schemeClr val="bg1"/>
                </a:solidFill>
              </a:rPr>
              <a:t>discuss how disciplinary encounters can routinely be used as learning opportunities</a:t>
            </a:r>
          </a:p>
          <a:p>
            <a:pPr lvl="1"/>
            <a:r>
              <a:rPr lang="en-US" sz="2400" dirty="0">
                <a:solidFill>
                  <a:schemeClr val="bg1"/>
                </a:solidFill>
              </a:rPr>
              <a:t>explore social-emotional learning curriculum and student involvement</a:t>
            </a:r>
          </a:p>
          <a:p>
            <a:r>
              <a:rPr lang="en-US" b="1" dirty="0">
                <a:solidFill>
                  <a:schemeClr val="bg1"/>
                </a:solidFill>
              </a:rPr>
              <a:t>1/10/20 (9:00am-3:30pm)</a:t>
            </a:r>
          </a:p>
        </p:txBody>
      </p:sp>
      <p:sp>
        <p:nvSpPr>
          <p:cNvPr id="5" name="Shape 324"/>
          <p:cNvSpPr/>
          <p:nvPr/>
        </p:nvSpPr>
        <p:spPr>
          <a:xfrm>
            <a:off x="10613789" y="4744608"/>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1618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Tier </a:t>
            </a:r>
            <a:r>
              <a:rPr lang="en-US" dirty="0">
                <a:solidFill>
                  <a:srgbClr val="FFFF00"/>
                </a:solidFill>
              </a:rPr>
              <a:t>2 </a:t>
            </a:r>
            <a:r>
              <a:rPr lang="en-US" dirty="0">
                <a:solidFill>
                  <a:schemeClr val="accent6">
                    <a:lumMod val="75000"/>
                  </a:schemeClr>
                </a:solidFill>
              </a:rPr>
              <a:t>&amp; 3 </a:t>
            </a:r>
            <a:r>
              <a:rPr lang="en-US" dirty="0"/>
              <a:t>School System</a:t>
            </a:r>
          </a:p>
        </p:txBody>
      </p:sp>
      <p:sp>
        <p:nvSpPr>
          <p:cNvPr id="3" name="Content Placeholder 2"/>
          <p:cNvSpPr>
            <a:spLocks noGrp="1"/>
          </p:cNvSpPr>
          <p:nvPr>
            <p:ph idx="1"/>
          </p:nvPr>
        </p:nvSpPr>
        <p:spPr/>
        <p:txBody>
          <a:bodyPr/>
          <a:lstStyle/>
          <a:p>
            <a:r>
              <a:rPr lang="en-US" dirty="0">
                <a:solidFill>
                  <a:schemeClr val="bg1"/>
                </a:solidFill>
              </a:rPr>
              <a:t>This workshop is for problem solving teams working to develop systems that support students in need of advanced interventions.</a:t>
            </a:r>
          </a:p>
          <a:p>
            <a:r>
              <a:rPr lang="en-US" dirty="0">
                <a:solidFill>
                  <a:schemeClr val="bg1"/>
                </a:solidFill>
              </a:rPr>
              <a:t>Tier 2 linkages will be explored and an overview of Tier 3 system features will be provided to include teaming, resources, support plans and evaluation.  </a:t>
            </a:r>
          </a:p>
          <a:p>
            <a:r>
              <a:rPr lang="en-US" dirty="0">
                <a:solidFill>
                  <a:schemeClr val="bg1"/>
                </a:solidFill>
              </a:rPr>
              <a:t>Teams will leave with tools to evaluate their current practices to support in action planning.</a:t>
            </a:r>
          </a:p>
          <a:p>
            <a:r>
              <a:rPr lang="en-US" b="1" dirty="0">
                <a:solidFill>
                  <a:schemeClr val="bg1"/>
                </a:solidFill>
              </a:rPr>
              <a:t>1/22/2020 (9:00am-12:00pm)</a:t>
            </a:r>
          </a:p>
        </p:txBody>
      </p:sp>
      <p:sp>
        <p:nvSpPr>
          <p:cNvPr id="4" name="Shape 324"/>
          <p:cNvSpPr/>
          <p:nvPr/>
        </p:nvSpPr>
        <p:spPr>
          <a:xfrm>
            <a:off x="9342550" y="4778062"/>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 name="Shape 325"/>
          <p:cNvSpPr/>
          <p:nvPr/>
        </p:nvSpPr>
        <p:spPr>
          <a:xfrm>
            <a:off x="9581077" y="4876800"/>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 name="Shape 326"/>
          <p:cNvSpPr/>
          <p:nvPr/>
        </p:nvSpPr>
        <p:spPr>
          <a:xfrm>
            <a:off x="9624275" y="4876800"/>
            <a:ext cx="685800" cy="1149365"/>
          </a:xfrm>
          <a:prstGeom prst="triangle">
            <a:avLst>
              <a:gd name="adj" fmla="val 50000"/>
            </a:avLst>
          </a:prstGeom>
          <a:gradFill>
            <a:gsLst>
              <a:gs pos="0">
                <a:srgbClr val="FFFF57"/>
              </a:gs>
              <a:gs pos="16000">
                <a:srgbClr val="FFFF57"/>
              </a:gs>
              <a:gs pos="51000">
                <a:srgbClr val="C00000"/>
              </a:gs>
              <a:gs pos="100000">
                <a:srgbClr val="C00000"/>
              </a:gs>
            </a:gsLst>
            <a:lin ang="16200000" scaled="0"/>
          </a:gradFill>
          <a:ln w="25400" cap="flat" cmpd="sng">
            <a:solidFill>
              <a:srgbClr val="FFFF57"/>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473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1741984" y="5607899"/>
            <a:ext cx="8053198" cy="830997"/>
          </a:xfrm>
          <a:prstGeom prst="rect">
            <a:avLst/>
          </a:prstGeom>
          <a:solidFill>
            <a:schemeClr val="accent3">
              <a:lumMod val="40000"/>
              <a:lumOff val="60000"/>
            </a:schemeClr>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coaching information can be found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http://wh1.oet.udel.edu/pbs/secondary-forum</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dirty="0" smtClean="0">
                <a:solidFill>
                  <a:schemeClr val="accent3">
                    <a:lumMod val="60000"/>
                    <a:lumOff val="40000"/>
                  </a:schemeClr>
                </a:solidFill>
              </a:rPr>
              <a:t>Tier </a:t>
            </a:r>
            <a:r>
              <a:rPr lang="en-US" dirty="0">
                <a:solidFill>
                  <a:schemeClr val="accent3">
                    <a:lumMod val="60000"/>
                    <a:lumOff val="40000"/>
                  </a:schemeClr>
                </a:solidFill>
              </a:rPr>
              <a:t>1</a:t>
            </a:r>
            <a:r>
              <a:rPr lang="en-US" dirty="0"/>
              <a:t>: Secondary Forum</a:t>
            </a:r>
          </a:p>
        </p:txBody>
      </p:sp>
      <p:sp>
        <p:nvSpPr>
          <p:cNvPr id="3" name="Content Placeholder 2"/>
          <p:cNvSpPr>
            <a:spLocks noGrp="1"/>
          </p:cNvSpPr>
          <p:nvPr>
            <p:ph idx="1"/>
          </p:nvPr>
        </p:nvSpPr>
        <p:spPr>
          <a:xfrm>
            <a:off x="680321" y="2336873"/>
            <a:ext cx="9911480" cy="3599316"/>
          </a:xfrm>
        </p:spPr>
        <p:txBody>
          <a:bodyPr>
            <a:normAutofit/>
          </a:bodyPr>
          <a:lstStyle/>
          <a:p>
            <a:r>
              <a:rPr lang="en-US" dirty="0">
                <a:solidFill>
                  <a:schemeClr val="bg1"/>
                </a:solidFill>
              </a:rPr>
              <a:t>Collaborative meeting of secondary schools implementing DE-PBS at varying levels</a:t>
            </a:r>
          </a:p>
          <a:p>
            <a:r>
              <a:rPr lang="en-US" dirty="0">
                <a:solidFill>
                  <a:schemeClr val="bg1"/>
                </a:solidFill>
              </a:rPr>
              <a:t>Members of secondary school PBS teams will meet and share resources and ideas to support implementation in middle and high school settings</a:t>
            </a:r>
          </a:p>
          <a:p>
            <a:r>
              <a:rPr lang="en-US" b="1" dirty="0">
                <a:solidFill>
                  <a:schemeClr val="bg1"/>
                </a:solidFill>
              </a:rPr>
              <a:t>2/12/2020 (9am-3:30pm)</a:t>
            </a:r>
          </a:p>
        </p:txBody>
      </p:sp>
      <p:sp>
        <p:nvSpPr>
          <p:cNvPr id="4" name="Shape 324"/>
          <p:cNvSpPr/>
          <p:nvPr/>
        </p:nvSpPr>
        <p:spPr>
          <a:xfrm>
            <a:off x="9342550" y="4778062"/>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7671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TextBox 6"/>
          <p:cNvSpPr txBox="1"/>
          <p:nvPr/>
        </p:nvSpPr>
        <p:spPr>
          <a:xfrm>
            <a:off x="327007" y="5155116"/>
            <a:ext cx="9967175" cy="830997"/>
          </a:xfrm>
          <a:prstGeom prst="rect">
            <a:avLst/>
          </a:prstGeom>
          <a:solidFill>
            <a:srgbClr val="FFFFC1"/>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coaching tools can be found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http://wh1.oet.udel.edu/pbs/forms-and-tools/tier-2-targeted-tools</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dirty="0" smtClean="0">
                <a:solidFill>
                  <a:srgbClr val="FFFF00"/>
                </a:solidFill>
              </a:rPr>
              <a:t>Tier </a:t>
            </a:r>
            <a:r>
              <a:rPr lang="en-US" dirty="0">
                <a:solidFill>
                  <a:srgbClr val="FFFF00"/>
                </a:solidFill>
              </a:rPr>
              <a:t>2</a:t>
            </a:r>
            <a:r>
              <a:rPr lang="en-US" dirty="0"/>
              <a:t>: Networking</a:t>
            </a:r>
          </a:p>
        </p:txBody>
      </p:sp>
      <p:sp>
        <p:nvSpPr>
          <p:cNvPr id="3" name="Content Placeholder 2"/>
          <p:cNvSpPr>
            <a:spLocks noGrp="1"/>
          </p:cNvSpPr>
          <p:nvPr>
            <p:ph idx="1"/>
          </p:nvPr>
        </p:nvSpPr>
        <p:spPr>
          <a:xfrm>
            <a:off x="1371600" y="2345634"/>
            <a:ext cx="9601200" cy="2874271"/>
          </a:xfrm>
        </p:spPr>
        <p:txBody>
          <a:bodyPr>
            <a:normAutofit/>
          </a:bodyPr>
          <a:lstStyle/>
          <a:p>
            <a:pPr fontAlgn="t"/>
            <a:r>
              <a:rPr lang="en-US" dirty="0">
                <a:solidFill>
                  <a:schemeClr val="bg1"/>
                </a:solidFill>
              </a:rPr>
              <a:t>This session is open to schools that previously participated in the DE-PBS Project Tier 2: Targeted Team Training. </a:t>
            </a:r>
          </a:p>
          <a:p>
            <a:pPr fontAlgn="t"/>
            <a:r>
              <a:rPr lang="en-US" dirty="0">
                <a:solidFill>
                  <a:schemeClr val="bg1"/>
                </a:solidFill>
              </a:rPr>
              <a:t>Topics and activities include reviewing Tier 2 systems &amp; problem-solving concepts, examining evaluation methods and networking with other implementing teams.  </a:t>
            </a:r>
          </a:p>
          <a:p>
            <a:pPr fontAlgn="t"/>
            <a:r>
              <a:rPr lang="en-US" b="1" dirty="0">
                <a:solidFill>
                  <a:schemeClr val="bg1"/>
                </a:solidFill>
              </a:rPr>
              <a:t>3/25/2020 (9:00am-3:30pm)</a:t>
            </a:r>
          </a:p>
        </p:txBody>
      </p:sp>
      <p:sp>
        <p:nvSpPr>
          <p:cNvPr id="4" name="Shape 324"/>
          <p:cNvSpPr/>
          <p:nvPr/>
        </p:nvSpPr>
        <p:spPr>
          <a:xfrm>
            <a:off x="9723549" y="4729504"/>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 name="Shape 325"/>
          <p:cNvSpPr/>
          <p:nvPr/>
        </p:nvSpPr>
        <p:spPr>
          <a:xfrm>
            <a:off x="9962076" y="4828242"/>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75890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Big Picture – What’s new?</a:t>
            </a:r>
          </a:p>
        </p:txBody>
      </p:sp>
      <p:sp>
        <p:nvSpPr>
          <p:cNvPr id="3" name="Content Placeholder 2"/>
          <p:cNvSpPr>
            <a:spLocks noGrp="1"/>
          </p:cNvSpPr>
          <p:nvPr>
            <p:ph type="subTitle" idx="1"/>
          </p:nvPr>
        </p:nvSpPr>
        <p:spPr>
          <a:xfrm>
            <a:off x="680322" y="5115256"/>
            <a:ext cx="8144134" cy="1117687"/>
          </a:xfrm>
        </p:spPr>
        <p:txBody>
          <a:bodyPr>
            <a:noAutofit/>
          </a:bodyPr>
          <a:lstStyle/>
          <a:p>
            <a:r>
              <a:rPr lang="en-US" sz="2400" dirty="0">
                <a:solidFill>
                  <a:schemeClr val="bg1"/>
                </a:solidFill>
              </a:rPr>
              <a:t>Project </a:t>
            </a:r>
            <a:r>
              <a:rPr lang="en-US" sz="2400" dirty="0" err="1">
                <a:solidFill>
                  <a:schemeClr val="bg1"/>
                </a:solidFill>
              </a:rPr>
              <a:t>DelAWARE</a:t>
            </a:r>
            <a:endParaRPr lang="en-US" sz="2400" dirty="0">
              <a:solidFill>
                <a:schemeClr val="bg1"/>
              </a:solidFill>
            </a:endParaRPr>
          </a:p>
          <a:p>
            <a:r>
              <a:rPr lang="en-US" sz="2400" dirty="0" smtClean="0">
                <a:solidFill>
                  <a:schemeClr val="bg1"/>
                </a:solidFill>
              </a:rPr>
              <a:t>State Personnel Development Grant </a:t>
            </a:r>
            <a:r>
              <a:rPr lang="en-US" sz="2400" dirty="0">
                <a:solidFill>
                  <a:schemeClr val="bg1"/>
                </a:solidFill>
              </a:rPr>
              <a:t>– MTSS A &amp; B</a:t>
            </a:r>
          </a:p>
          <a:p>
            <a:r>
              <a:rPr lang="en-US" sz="2400" dirty="0" smtClean="0">
                <a:solidFill>
                  <a:schemeClr val="bg1"/>
                </a:solidFill>
              </a:rPr>
              <a:t>School Climate &amp; Student Success Grant Debrief</a:t>
            </a:r>
            <a:endParaRPr lang="en-US" sz="2400" dirty="0">
              <a:solidFill>
                <a:schemeClr val="bg1"/>
              </a:solidFill>
            </a:endParaRPr>
          </a:p>
        </p:txBody>
      </p:sp>
    </p:spTree>
    <p:extLst>
      <p:ext uri="{BB962C8B-B14F-4D97-AF65-F5344CB8AC3E}">
        <p14:creationId xmlns:p14="http://schemas.microsoft.com/office/powerpoint/2010/main" val="3641996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794" y="547766"/>
            <a:ext cx="3549740" cy="1199951"/>
          </a:xfrm>
          <a:prstGeom prst="rect">
            <a:avLst/>
          </a:prstGeom>
        </p:spPr>
      </p:pic>
      <p:sp>
        <p:nvSpPr>
          <p:cNvPr id="6" name="Rectangle 5"/>
          <p:cNvSpPr/>
          <p:nvPr/>
        </p:nvSpPr>
        <p:spPr>
          <a:xfrm>
            <a:off x="1176075" y="1864246"/>
            <a:ext cx="9956686" cy="4834400"/>
          </a:xfrm>
          <a:prstGeom prst="rect">
            <a:avLst/>
          </a:prstGeom>
          <a:solidFill>
            <a:schemeClr val="tx1"/>
          </a:solidFill>
        </p:spPr>
        <p:txBody>
          <a:bodyPr wrap="square">
            <a:spAutoFit/>
          </a:bodyPr>
          <a:lstStyle/>
          <a:p>
            <a:pPr algn="ctr">
              <a:lnSpc>
                <a:spcPct val="107000"/>
              </a:lnSpc>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Project </a:t>
            </a:r>
            <a:r>
              <a:rPr lang="en-US"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DelAWARE</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is a collaborative effort between the Department of Education (DOE), The Division of Prevention and Behavioral Health Services (DPBHS), the UD Center for Disabilities Studies (CDS), the UD Center for Drug and Health Studies (CDHS), and three local school districts – Capital School District, Colonial School District, and Indian River School District. Funding for the project is provided through a 5 year federal SAMHSA (Substance Abuse and Mental Health Services Administration) grant.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overarching purpose of Project </a:t>
            </a:r>
            <a:r>
              <a:rPr lang="en-US"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DelAWARE</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is to implement evidence-based mental health services in school settings within the context of the Multi-Tiered System of Support (MTSS) in order to promote wellness and resilience for school-age youth and to improve access to mental health services.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904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794" y="547766"/>
            <a:ext cx="3549740" cy="1199951"/>
          </a:xfrm>
          <a:prstGeom prst="rect">
            <a:avLst/>
          </a:prstGeom>
        </p:spPr>
      </p:pic>
      <p:graphicFrame>
        <p:nvGraphicFramePr>
          <p:cNvPr id="2" name="Diagram 1"/>
          <p:cNvGraphicFramePr/>
          <p:nvPr>
            <p:extLst>
              <p:ext uri="{D42A27DB-BD31-4B8C-83A1-F6EECF244321}">
                <p14:modId xmlns:p14="http://schemas.microsoft.com/office/powerpoint/2010/main" val="478901727"/>
              </p:ext>
            </p:extLst>
          </p:nvPr>
        </p:nvGraphicFramePr>
        <p:xfrm>
          <a:off x="1968664" y="134674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6002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accent1">
                <a:lumMod val="20000"/>
                <a:lumOff val="80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794" y="354335"/>
            <a:ext cx="3549740" cy="1199951"/>
          </a:xfrm>
          <a:prstGeom prst="rect">
            <a:avLst/>
          </a:prstGeom>
        </p:spPr>
      </p:pic>
      <p:sp>
        <p:nvSpPr>
          <p:cNvPr id="6" name="Rectangle 5"/>
          <p:cNvSpPr/>
          <p:nvPr/>
        </p:nvSpPr>
        <p:spPr>
          <a:xfrm>
            <a:off x="1294410" y="2412887"/>
            <a:ext cx="9476509" cy="3970318"/>
          </a:xfrm>
          <a:prstGeom prst="rect">
            <a:avLst/>
          </a:prstGeom>
          <a:solidFill>
            <a:schemeClr val="tx1"/>
          </a:solidFill>
        </p:spPr>
        <p:txBody>
          <a:bodyPr wrap="square">
            <a:spAutoFit/>
          </a:bodyPr>
          <a:lstStyle/>
          <a:p>
            <a:pPr lvl="0"/>
            <a:r>
              <a:rPr lang="en-US" b="1" dirty="0">
                <a:solidFill>
                  <a:schemeClr val="bg1"/>
                </a:solidFill>
              </a:rPr>
              <a:t>Goal 1:</a:t>
            </a:r>
            <a:r>
              <a:rPr lang="en-US" dirty="0">
                <a:solidFill>
                  <a:schemeClr val="bg1"/>
                </a:solidFill>
              </a:rPr>
              <a:t> School staff will recognize the principles of MTSS and will understand the referral process to access mental health services for students.</a:t>
            </a:r>
          </a:p>
          <a:p>
            <a:pPr lvl="0"/>
            <a:endParaRPr lang="en-US" dirty="0">
              <a:solidFill>
                <a:schemeClr val="bg1"/>
              </a:solidFill>
            </a:endParaRPr>
          </a:p>
          <a:p>
            <a:pPr lvl="0"/>
            <a:r>
              <a:rPr lang="en-US" b="1" dirty="0">
                <a:solidFill>
                  <a:schemeClr val="bg1"/>
                </a:solidFill>
              </a:rPr>
              <a:t>Goal 2:</a:t>
            </a:r>
            <a:r>
              <a:rPr lang="en-US" dirty="0">
                <a:solidFill>
                  <a:schemeClr val="bg1"/>
                </a:solidFill>
              </a:rPr>
              <a:t> Each school district will receive a mental health support team comprised of a Mental Health Professional and a Community Project Manager to assist the district with identifying students with mental health needs, addressing the needs within the each school, coordinating the mental health services within the school setting, and connecting students with resources in the community.</a:t>
            </a:r>
          </a:p>
          <a:p>
            <a:pPr lvl="0"/>
            <a:endParaRPr lang="en-US" dirty="0">
              <a:solidFill>
                <a:schemeClr val="bg1"/>
              </a:solidFill>
            </a:endParaRPr>
          </a:p>
          <a:p>
            <a:pPr lvl="0"/>
            <a:r>
              <a:rPr lang="en-US" b="1" dirty="0">
                <a:solidFill>
                  <a:schemeClr val="bg1"/>
                </a:solidFill>
              </a:rPr>
              <a:t>Goal 3:</a:t>
            </a:r>
            <a:r>
              <a:rPr lang="en-US" dirty="0">
                <a:solidFill>
                  <a:schemeClr val="bg1"/>
                </a:solidFill>
              </a:rPr>
              <a:t> Launch a mental health awareness campaign to eliminate the stigma around mental health.</a:t>
            </a:r>
          </a:p>
          <a:p>
            <a:pPr lvl="0"/>
            <a:endParaRPr lang="en-US" dirty="0">
              <a:solidFill>
                <a:schemeClr val="bg1"/>
              </a:solidFill>
            </a:endParaRPr>
          </a:p>
          <a:p>
            <a:pPr lvl="0"/>
            <a:r>
              <a:rPr lang="en-US" b="1" dirty="0">
                <a:solidFill>
                  <a:schemeClr val="bg1"/>
                </a:solidFill>
              </a:rPr>
              <a:t>Goal 4:</a:t>
            </a:r>
            <a:r>
              <a:rPr lang="en-US" dirty="0">
                <a:solidFill>
                  <a:schemeClr val="bg1"/>
                </a:solidFill>
              </a:rPr>
              <a:t> Each school will implement a mental health screening process for students and provide mental health services that are evidence-based and proven effective.</a:t>
            </a:r>
          </a:p>
        </p:txBody>
      </p:sp>
      <p:sp>
        <p:nvSpPr>
          <p:cNvPr id="4" name="TextBox 3"/>
          <p:cNvSpPr txBox="1"/>
          <p:nvPr/>
        </p:nvSpPr>
        <p:spPr>
          <a:xfrm>
            <a:off x="3799268" y="1895636"/>
            <a:ext cx="4533363" cy="523220"/>
          </a:xfrm>
          <a:prstGeom prst="rect">
            <a:avLst/>
          </a:prstGeom>
          <a:noFill/>
        </p:spPr>
        <p:txBody>
          <a:bodyPr wrap="square" rtlCol="0">
            <a:spAutoFit/>
          </a:bodyPr>
          <a:lstStyle/>
          <a:p>
            <a:pPr algn="ctr"/>
            <a:r>
              <a:rPr lang="en-US" sz="2800" b="1" dirty="0">
                <a:solidFill>
                  <a:schemeClr val="bg1"/>
                </a:solidFill>
              </a:rPr>
              <a:t>Project Goals</a:t>
            </a:r>
          </a:p>
        </p:txBody>
      </p:sp>
    </p:spTree>
    <p:extLst>
      <p:ext uri="{BB962C8B-B14F-4D97-AF65-F5344CB8AC3E}">
        <p14:creationId xmlns:p14="http://schemas.microsoft.com/office/powerpoint/2010/main" val="3930074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311965" y="1881809"/>
            <a:ext cx="10217426" cy="42141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794" y="547766"/>
            <a:ext cx="3549740" cy="1199951"/>
          </a:xfrm>
          <a:prstGeom prst="rect">
            <a:avLst/>
          </a:prstGeom>
        </p:spPr>
      </p:pic>
      <p:sp>
        <p:nvSpPr>
          <p:cNvPr id="6" name="Rectangle 5"/>
          <p:cNvSpPr/>
          <p:nvPr/>
        </p:nvSpPr>
        <p:spPr>
          <a:xfrm>
            <a:off x="1425038" y="2617484"/>
            <a:ext cx="4453247" cy="2862322"/>
          </a:xfrm>
          <a:prstGeom prst="rect">
            <a:avLst/>
          </a:prstGeom>
          <a:solidFill>
            <a:schemeClr val="tx1"/>
          </a:solidFill>
        </p:spPr>
        <p:txBody>
          <a:bodyPr wrap="square">
            <a:spAutoFit/>
          </a:bodyPr>
          <a:lstStyle/>
          <a:p>
            <a:pPr marL="285750" lvl="0" indent="-285750">
              <a:lnSpc>
                <a:spcPct val="150000"/>
              </a:lnSpc>
              <a:buFont typeface="Arial" panose="020B0604020202020204" pitchFamily="34" charset="0"/>
              <a:buChar char="•"/>
            </a:pPr>
            <a:r>
              <a:rPr lang="en-US" sz="2000" dirty="0">
                <a:solidFill>
                  <a:schemeClr val="bg1"/>
                </a:solidFill>
              </a:rPr>
              <a:t>Additional Human Resources</a:t>
            </a:r>
          </a:p>
          <a:p>
            <a:pPr marL="285750" lvl="0" indent="-285750">
              <a:lnSpc>
                <a:spcPct val="150000"/>
              </a:lnSpc>
              <a:buFont typeface="Arial" panose="020B0604020202020204" pitchFamily="34" charset="0"/>
              <a:buChar char="•"/>
            </a:pPr>
            <a:r>
              <a:rPr lang="en-US" sz="2000" dirty="0">
                <a:solidFill>
                  <a:schemeClr val="bg1"/>
                </a:solidFill>
              </a:rPr>
              <a:t>Youth Mental Health First Aid</a:t>
            </a:r>
          </a:p>
          <a:p>
            <a:pPr marL="285750" lvl="0" indent="-285750">
              <a:lnSpc>
                <a:spcPct val="150000"/>
              </a:lnSpc>
              <a:buFont typeface="Arial" panose="020B0604020202020204" pitchFamily="34" charset="0"/>
              <a:buChar char="•"/>
            </a:pPr>
            <a:r>
              <a:rPr lang="en-US" sz="2000" dirty="0">
                <a:solidFill>
                  <a:schemeClr val="bg1"/>
                </a:solidFill>
              </a:rPr>
              <a:t>Multi-Tier System of Support</a:t>
            </a:r>
          </a:p>
          <a:p>
            <a:pPr marL="285750" lvl="0" indent="-285750">
              <a:lnSpc>
                <a:spcPct val="150000"/>
              </a:lnSpc>
              <a:buFont typeface="Arial" panose="020B0604020202020204" pitchFamily="34" charset="0"/>
              <a:buChar char="•"/>
            </a:pPr>
            <a:r>
              <a:rPr lang="en-US" sz="2000" dirty="0">
                <a:solidFill>
                  <a:schemeClr val="bg1"/>
                </a:solidFill>
              </a:rPr>
              <a:t>Interconnected System Framework</a:t>
            </a:r>
          </a:p>
          <a:p>
            <a:pPr marL="285750" lvl="0" indent="-285750">
              <a:lnSpc>
                <a:spcPct val="150000"/>
              </a:lnSpc>
              <a:buFont typeface="Arial" panose="020B0604020202020204" pitchFamily="34" charset="0"/>
              <a:buChar char="•"/>
            </a:pPr>
            <a:r>
              <a:rPr lang="en-US" sz="2000" dirty="0">
                <a:solidFill>
                  <a:schemeClr val="bg1"/>
                </a:solidFill>
              </a:rPr>
              <a:t>“Reducing the Stigma” Social </a:t>
            </a:r>
            <a:r>
              <a:rPr lang="en-US" sz="2000" dirty="0" smtClean="0">
                <a:solidFill>
                  <a:schemeClr val="bg1"/>
                </a:solidFill>
              </a:rPr>
              <a:t>Marketing Campaign</a:t>
            </a:r>
            <a:endParaRPr lang="en-US" sz="2000" dirty="0">
              <a:solidFill>
                <a:schemeClr val="bg1"/>
              </a:solidFill>
            </a:endParaRPr>
          </a:p>
        </p:txBody>
      </p:sp>
      <p:sp>
        <p:nvSpPr>
          <p:cNvPr id="4" name="Rectangle 3"/>
          <p:cNvSpPr/>
          <p:nvPr/>
        </p:nvSpPr>
        <p:spPr>
          <a:xfrm>
            <a:off x="6860722" y="2617483"/>
            <a:ext cx="4453247" cy="2862322"/>
          </a:xfrm>
          <a:prstGeom prst="rect">
            <a:avLst/>
          </a:prstGeom>
          <a:solidFill>
            <a:schemeClr val="tx1"/>
          </a:solidFill>
        </p:spPr>
        <p:txBody>
          <a:bodyPr wrap="square">
            <a:spAutoFit/>
          </a:bodyPr>
          <a:lstStyle/>
          <a:p>
            <a:pPr marL="285750" indent="-285750">
              <a:lnSpc>
                <a:spcPct val="150000"/>
              </a:lnSpc>
              <a:buFont typeface="Arial" panose="020B0604020202020204" pitchFamily="34" charset="0"/>
              <a:buChar char="•"/>
            </a:pPr>
            <a:r>
              <a:rPr lang="en-US" sz="2000" dirty="0">
                <a:solidFill>
                  <a:schemeClr val="bg1"/>
                </a:solidFill>
              </a:rPr>
              <a:t>Functional Family Therapy</a:t>
            </a:r>
          </a:p>
          <a:p>
            <a:pPr marL="285750" indent="-285750">
              <a:lnSpc>
                <a:spcPct val="150000"/>
              </a:lnSpc>
              <a:buFont typeface="Arial" panose="020B0604020202020204" pitchFamily="34" charset="0"/>
              <a:buChar char="•"/>
            </a:pPr>
            <a:r>
              <a:rPr lang="en-US" sz="2000" dirty="0">
                <a:solidFill>
                  <a:schemeClr val="bg1"/>
                </a:solidFill>
              </a:rPr>
              <a:t>Strengthen School Referral Process</a:t>
            </a:r>
          </a:p>
          <a:p>
            <a:pPr marL="285750" indent="-285750">
              <a:lnSpc>
                <a:spcPct val="150000"/>
              </a:lnSpc>
              <a:buFont typeface="Arial" panose="020B0604020202020204" pitchFamily="34" charset="0"/>
              <a:buChar char="•"/>
            </a:pPr>
            <a:r>
              <a:rPr lang="en-US" sz="2000" dirty="0">
                <a:solidFill>
                  <a:schemeClr val="bg1"/>
                </a:solidFill>
              </a:rPr>
              <a:t>Identify Coordinated Resources</a:t>
            </a:r>
          </a:p>
          <a:p>
            <a:pPr marL="285750" indent="-285750">
              <a:lnSpc>
                <a:spcPct val="150000"/>
              </a:lnSpc>
              <a:buFont typeface="Arial" panose="020B0604020202020204" pitchFamily="34" charset="0"/>
              <a:buChar char="•"/>
            </a:pPr>
            <a:r>
              <a:rPr lang="en-US" sz="2000" dirty="0">
                <a:solidFill>
                  <a:schemeClr val="bg1"/>
                </a:solidFill>
              </a:rPr>
              <a:t>Universal Screening Process</a:t>
            </a:r>
          </a:p>
          <a:p>
            <a:pPr marL="285750" indent="-285750">
              <a:lnSpc>
                <a:spcPct val="150000"/>
              </a:lnSpc>
              <a:buFont typeface="Arial" panose="020B0604020202020204" pitchFamily="34" charset="0"/>
              <a:buChar char="•"/>
            </a:pPr>
            <a:r>
              <a:rPr lang="en-US" sz="2000" dirty="0">
                <a:solidFill>
                  <a:schemeClr val="bg1"/>
                </a:solidFill>
              </a:rPr>
              <a:t>Cognitive Behavioral Intervention for Trauma in Schools</a:t>
            </a:r>
          </a:p>
        </p:txBody>
      </p:sp>
      <p:sp>
        <p:nvSpPr>
          <p:cNvPr id="2" name="TextBox 1"/>
          <p:cNvSpPr txBox="1"/>
          <p:nvPr/>
        </p:nvSpPr>
        <p:spPr>
          <a:xfrm>
            <a:off x="5204605" y="1997934"/>
            <a:ext cx="2162110" cy="400110"/>
          </a:xfrm>
          <a:prstGeom prst="rect">
            <a:avLst/>
          </a:prstGeom>
          <a:solidFill>
            <a:schemeClr val="tx1"/>
          </a:solidFill>
        </p:spPr>
        <p:txBody>
          <a:bodyPr wrap="square" rtlCol="0">
            <a:spAutoFit/>
          </a:bodyPr>
          <a:lstStyle/>
          <a:p>
            <a:pPr algn="ctr"/>
            <a:r>
              <a:rPr lang="en-US" sz="2000" b="1" dirty="0">
                <a:solidFill>
                  <a:schemeClr val="bg1"/>
                </a:solidFill>
              </a:rPr>
              <a:t>Key Features</a:t>
            </a:r>
          </a:p>
        </p:txBody>
      </p:sp>
    </p:spTree>
    <p:extLst>
      <p:ext uri="{BB962C8B-B14F-4D97-AF65-F5344CB8AC3E}">
        <p14:creationId xmlns:p14="http://schemas.microsoft.com/office/powerpoint/2010/main" val="1375803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DE-PBS Phase Recognition</a:t>
            </a:r>
          </a:p>
        </p:txBody>
      </p:sp>
      <p:sp>
        <p:nvSpPr>
          <p:cNvPr id="2" name="Subtitle 1"/>
          <p:cNvSpPr>
            <a:spLocks noGrp="1"/>
          </p:cNvSpPr>
          <p:nvPr>
            <p:ph type="subTitle" idx="1"/>
          </p:nvPr>
        </p:nvSpPr>
        <p:spPr/>
        <p:txBody>
          <a:bodyPr>
            <a:normAutofit/>
          </a:bodyPr>
          <a:lstStyle/>
          <a:p>
            <a:r>
              <a:rPr lang="en-US" sz="2400" dirty="0">
                <a:solidFill>
                  <a:schemeClr val="bg1"/>
                </a:solidFill>
              </a:rPr>
              <a:t>2018-2019 School Year</a:t>
            </a:r>
          </a:p>
        </p:txBody>
      </p:sp>
      <p:pic>
        <p:nvPicPr>
          <p:cNvPr id="1027" name="Picture 3" descr="C:\Users\hearn\AppData\Local\Microsoft\Windows\Temporary Internet Files\Content.IE5\1PJLVSIR\MC9004420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120" y="2590513"/>
            <a:ext cx="1574913" cy="2362369"/>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859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103285" y="1862798"/>
            <a:ext cx="10429461" cy="45364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794" y="547766"/>
            <a:ext cx="3549740" cy="1199951"/>
          </a:xfrm>
          <a:prstGeom prst="rect">
            <a:avLst/>
          </a:prstGeom>
        </p:spPr>
      </p:pic>
      <p:sp>
        <p:nvSpPr>
          <p:cNvPr id="6" name="Rectangle 5"/>
          <p:cNvSpPr/>
          <p:nvPr/>
        </p:nvSpPr>
        <p:spPr>
          <a:xfrm>
            <a:off x="6617309" y="2624210"/>
            <a:ext cx="4453247" cy="3416320"/>
          </a:xfrm>
          <a:prstGeom prst="rect">
            <a:avLst/>
          </a:prstGeom>
          <a:solidFill>
            <a:schemeClr val="tx1"/>
          </a:solidFill>
        </p:spPr>
        <p:txBody>
          <a:bodyPr wrap="square">
            <a:spAutoFit/>
          </a:bodyPr>
          <a:lstStyle/>
          <a:p>
            <a:pPr marL="426244" lvl="1" indent="-342900">
              <a:buClr>
                <a:schemeClr val="tx1"/>
              </a:buClr>
              <a:buFont typeface="Arial" panose="020B0604020202020204" pitchFamily="34" charset="0"/>
              <a:buChar char="•"/>
              <a:defRPr/>
            </a:pPr>
            <a:r>
              <a:rPr lang="en-US" b="1" dirty="0">
                <a:solidFill>
                  <a:schemeClr val="bg1"/>
                </a:solidFill>
              </a:rPr>
              <a:t>Effective teams </a:t>
            </a:r>
            <a:r>
              <a:rPr lang="en-US" dirty="0">
                <a:solidFill>
                  <a:schemeClr val="bg1"/>
                </a:solidFill>
              </a:rPr>
              <a:t>that include community mental health providers</a:t>
            </a:r>
          </a:p>
          <a:p>
            <a:pPr marL="426244" lvl="1" indent="-342900">
              <a:buClr>
                <a:schemeClr val="tx1"/>
              </a:buClr>
              <a:buFont typeface="Arial" panose="020B0604020202020204" pitchFamily="34" charset="0"/>
              <a:buChar char="•"/>
              <a:defRPr/>
            </a:pPr>
            <a:r>
              <a:rPr lang="en-US" b="1" dirty="0">
                <a:solidFill>
                  <a:schemeClr val="bg1"/>
                </a:solidFill>
              </a:rPr>
              <a:t>Data-based</a:t>
            </a:r>
            <a:r>
              <a:rPr lang="en-US" dirty="0">
                <a:solidFill>
                  <a:schemeClr val="bg1"/>
                </a:solidFill>
              </a:rPr>
              <a:t> decision making</a:t>
            </a:r>
          </a:p>
          <a:p>
            <a:pPr marL="426244" lvl="1" indent="-342900">
              <a:buClr>
                <a:schemeClr val="tx1"/>
              </a:buClr>
              <a:buFont typeface="Arial" panose="020B0604020202020204" pitchFamily="34" charset="0"/>
              <a:buChar char="•"/>
              <a:defRPr/>
            </a:pPr>
            <a:r>
              <a:rPr lang="en-US" dirty="0">
                <a:solidFill>
                  <a:schemeClr val="bg1"/>
                </a:solidFill>
              </a:rPr>
              <a:t>Formal processes for the selection &amp; implementation of </a:t>
            </a:r>
            <a:r>
              <a:rPr lang="en-US" b="1" dirty="0">
                <a:solidFill>
                  <a:schemeClr val="bg1"/>
                </a:solidFill>
              </a:rPr>
              <a:t>evidence-based practices </a:t>
            </a:r>
            <a:r>
              <a:rPr lang="en-US" dirty="0">
                <a:solidFill>
                  <a:schemeClr val="bg1"/>
                </a:solidFill>
              </a:rPr>
              <a:t>(EBP)</a:t>
            </a:r>
          </a:p>
          <a:p>
            <a:pPr marL="426244" lvl="1" indent="-342900">
              <a:buClr>
                <a:schemeClr val="tx1"/>
              </a:buClr>
              <a:buFont typeface="Arial" panose="020B0604020202020204" pitchFamily="34" charset="0"/>
              <a:buChar char="•"/>
              <a:defRPr/>
            </a:pPr>
            <a:r>
              <a:rPr lang="en-US" b="1" dirty="0">
                <a:solidFill>
                  <a:schemeClr val="bg1"/>
                </a:solidFill>
              </a:rPr>
              <a:t>Early access </a:t>
            </a:r>
            <a:r>
              <a:rPr lang="en-US" dirty="0">
                <a:solidFill>
                  <a:schemeClr val="bg1"/>
                </a:solidFill>
              </a:rPr>
              <a:t>through use of comprehensive screening</a:t>
            </a:r>
          </a:p>
          <a:p>
            <a:pPr marL="426244" lvl="1" indent="-342900">
              <a:buClr>
                <a:schemeClr val="tx1"/>
              </a:buClr>
              <a:buFont typeface="Arial" panose="020B0604020202020204" pitchFamily="34" charset="0"/>
              <a:buChar char="•"/>
              <a:defRPr/>
            </a:pPr>
            <a:r>
              <a:rPr lang="en-US" dirty="0">
                <a:solidFill>
                  <a:schemeClr val="bg1"/>
                </a:solidFill>
              </a:rPr>
              <a:t>Rigorous </a:t>
            </a:r>
            <a:r>
              <a:rPr lang="en-US" b="1" dirty="0">
                <a:solidFill>
                  <a:schemeClr val="bg1"/>
                </a:solidFill>
              </a:rPr>
              <a:t>progress-monitoring</a:t>
            </a:r>
            <a:r>
              <a:rPr lang="en-US" dirty="0">
                <a:solidFill>
                  <a:schemeClr val="bg1"/>
                </a:solidFill>
              </a:rPr>
              <a:t> for both fidelity &amp; effectiveness</a:t>
            </a:r>
          </a:p>
          <a:p>
            <a:pPr marL="426244" lvl="1" indent="-342900">
              <a:buClr>
                <a:schemeClr val="tx1"/>
              </a:buClr>
              <a:buFont typeface="Arial" panose="020B0604020202020204" pitchFamily="34" charset="0"/>
              <a:buChar char="•"/>
              <a:defRPr/>
            </a:pPr>
            <a:r>
              <a:rPr lang="en-US" dirty="0">
                <a:solidFill>
                  <a:schemeClr val="bg1"/>
                </a:solidFill>
              </a:rPr>
              <a:t>Ongoing </a:t>
            </a:r>
            <a:r>
              <a:rPr lang="en-US" b="1" dirty="0">
                <a:solidFill>
                  <a:schemeClr val="bg1"/>
                </a:solidFill>
              </a:rPr>
              <a:t>coaching</a:t>
            </a:r>
            <a:r>
              <a:rPr lang="en-US" dirty="0">
                <a:solidFill>
                  <a:schemeClr val="bg1"/>
                </a:solidFill>
              </a:rPr>
              <a:t> at both the systems &amp; practices level</a:t>
            </a:r>
          </a:p>
        </p:txBody>
      </p:sp>
      <p:sp>
        <p:nvSpPr>
          <p:cNvPr id="3" name="Rectangle 2"/>
          <p:cNvSpPr/>
          <p:nvPr/>
        </p:nvSpPr>
        <p:spPr>
          <a:xfrm>
            <a:off x="1419187" y="2624210"/>
            <a:ext cx="4311912" cy="2862322"/>
          </a:xfrm>
          <a:prstGeom prst="rect">
            <a:avLst/>
          </a:prstGeom>
          <a:solidFill>
            <a:schemeClr val="tx1"/>
          </a:solidFill>
        </p:spPr>
        <p:txBody>
          <a:bodyPr wrap="square">
            <a:spAutoFit/>
          </a:bodyPr>
          <a:lstStyle/>
          <a:p>
            <a:pPr marL="342900" lvl="1" indent="-342900">
              <a:buClr>
                <a:schemeClr val="tx1"/>
              </a:buClr>
              <a:buFont typeface="Arial" panose="020B0604020202020204" pitchFamily="34" charset="0"/>
              <a:buChar char="•"/>
              <a:defRPr/>
            </a:pPr>
            <a:r>
              <a:rPr lang="en-US" b="1" dirty="0" smtClean="0">
                <a:solidFill>
                  <a:schemeClr val="bg1"/>
                </a:solidFill>
              </a:rPr>
              <a:t>Structure</a:t>
            </a:r>
            <a:r>
              <a:rPr lang="en-US" dirty="0">
                <a:solidFill>
                  <a:schemeClr val="bg1"/>
                </a:solidFill>
              </a:rPr>
              <a:t> </a:t>
            </a:r>
            <a:r>
              <a:rPr lang="en-US" dirty="0" smtClean="0">
                <a:solidFill>
                  <a:schemeClr val="bg1"/>
                </a:solidFill>
              </a:rPr>
              <a:t>and </a:t>
            </a:r>
            <a:r>
              <a:rPr lang="en-US" b="1" dirty="0">
                <a:solidFill>
                  <a:schemeClr val="bg1"/>
                </a:solidFill>
              </a:rPr>
              <a:t>process</a:t>
            </a:r>
            <a:r>
              <a:rPr lang="en-US" dirty="0">
                <a:solidFill>
                  <a:schemeClr val="bg1"/>
                </a:solidFill>
              </a:rPr>
              <a:t> for education and mental health systems to interact in most effective and efficient way</a:t>
            </a:r>
          </a:p>
          <a:p>
            <a:pPr marL="342900" lvl="1" indent="-342900">
              <a:buClr>
                <a:schemeClr val="tx1"/>
              </a:buClr>
              <a:buFont typeface="Arial" panose="020B0604020202020204" pitchFamily="34" charset="0"/>
              <a:buChar char="•"/>
              <a:defRPr/>
            </a:pPr>
            <a:r>
              <a:rPr lang="en-US" dirty="0">
                <a:solidFill>
                  <a:schemeClr val="bg1"/>
                </a:solidFill>
              </a:rPr>
              <a:t>Guided by </a:t>
            </a:r>
            <a:r>
              <a:rPr lang="en-US" b="1" dirty="0">
                <a:solidFill>
                  <a:schemeClr val="bg1"/>
                </a:solidFill>
              </a:rPr>
              <a:t>key stakeholders </a:t>
            </a:r>
            <a:r>
              <a:rPr lang="en-US" dirty="0">
                <a:solidFill>
                  <a:schemeClr val="bg1"/>
                </a:solidFill>
              </a:rPr>
              <a:t>in education and mental health/community systems who have the </a:t>
            </a:r>
            <a:r>
              <a:rPr lang="en-US" b="1" dirty="0">
                <a:solidFill>
                  <a:schemeClr val="bg1"/>
                </a:solidFill>
              </a:rPr>
              <a:t>authority</a:t>
            </a:r>
            <a:r>
              <a:rPr lang="en-US" dirty="0">
                <a:solidFill>
                  <a:schemeClr val="bg1"/>
                </a:solidFill>
              </a:rPr>
              <a:t> to reallocate resources, change role and function of staff, and change policy  </a:t>
            </a:r>
          </a:p>
        </p:txBody>
      </p:sp>
      <p:sp>
        <p:nvSpPr>
          <p:cNvPr id="7" name="TextBox 6"/>
          <p:cNvSpPr txBox="1"/>
          <p:nvPr/>
        </p:nvSpPr>
        <p:spPr>
          <a:xfrm>
            <a:off x="3942605" y="1961827"/>
            <a:ext cx="4750819" cy="369332"/>
          </a:xfrm>
          <a:prstGeom prst="rect">
            <a:avLst/>
          </a:prstGeom>
          <a:solidFill>
            <a:schemeClr val="tx1"/>
          </a:solidFill>
        </p:spPr>
        <p:txBody>
          <a:bodyPr wrap="square" rtlCol="0">
            <a:spAutoFit/>
          </a:bodyPr>
          <a:lstStyle/>
          <a:p>
            <a:r>
              <a:rPr lang="en-US" b="1" dirty="0">
                <a:solidFill>
                  <a:schemeClr val="bg1"/>
                </a:solidFill>
              </a:rPr>
              <a:t>ISF Definition and MTSS/ISF Core Features</a:t>
            </a:r>
          </a:p>
        </p:txBody>
      </p:sp>
    </p:spTree>
    <p:extLst>
      <p:ext uri="{BB962C8B-B14F-4D97-AF65-F5344CB8AC3E}">
        <p14:creationId xmlns:p14="http://schemas.microsoft.com/office/powerpoint/2010/main" val="3025061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619818"/>
            <a:ext cx="9613861" cy="1080938"/>
          </a:xfrm>
        </p:spPr>
        <p:txBody>
          <a:bodyPr/>
          <a:lstStyle/>
          <a:p>
            <a:r>
              <a:rPr lang="en-US" dirty="0"/>
              <a:t>DDOE’s MTSS Framework</a:t>
            </a:r>
          </a:p>
        </p:txBody>
      </p:sp>
      <p:sp>
        <p:nvSpPr>
          <p:cNvPr id="3" name="Content Placeholder 2"/>
          <p:cNvSpPr>
            <a:spLocks noGrp="1"/>
          </p:cNvSpPr>
          <p:nvPr>
            <p:ph idx="1"/>
          </p:nvPr>
        </p:nvSpPr>
        <p:spPr/>
        <p:txBody>
          <a:bodyPr/>
          <a:lstStyle/>
          <a:p>
            <a:endParaRPr lang="en-US"/>
          </a:p>
        </p:txBody>
      </p:sp>
      <p:sp>
        <p:nvSpPr>
          <p:cNvPr id="6" name="Oval 5"/>
          <p:cNvSpPr/>
          <p:nvPr/>
        </p:nvSpPr>
        <p:spPr>
          <a:xfrm>
            <a:off x="1892435" y="1490663"/>
            <a:ext cx="8122722" cy="4738255"/>
          </a:xfrm>
          <a:prstGeom prst="ellipse">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711533" y="1935680"/>
            <a:ext cx="6507677" cy="954107"/>
          </a:xfrm>
          <a:prstGeom prst="rect">
            <a:avLst/>
          </a:prstGeom>
          <a:noFill/>
        </p:spPr>
        <p:txBody>
          <a:bodyPr wrap="square" rtlCol="0">
            <a:spAutoFit/>
          </a:bodyPr>
          <a:lstStyle/>
          <a:p>
            <a:pPr algn="ctr"/>
            <a:r>
              <a:rPr lang="en-US" sz="2800" b="1" dirty="0">
                <a:solidFill>
                  <a:schemeClr val="bg1"/>
                </a:solidFill>
              </a:rPr>
              <a:t>Multi-Tiered System of Supports (MTSS)</a:t>
            </a:r>
          </a:p>
        </p:txBody>
      </p:sp>
      <p:sp>
        <p:nvSpPr>
          <p:cNvPr id="8" name="Oval 7"/>
          <p:cNvSpPr/>
          <p:nvPr/>
        </p:nvSpPr>
        <p:spPr>
          <a:xfrm>
            <a:off x="2088069" y="2942227"/>
            <a:ext cx="2220686" cy="2030681"/>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7657582" y="2942227"/>
            <a:ext cx="2220686" cy="2030681"/>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088069" y="3244019"/>
            <a:ext cx="2184086" cy="2185214"/>
          </a:xfrm>
          <a:prstGeom prst="rect">
            <a:avLst/>
          </a:prstGeom>
          <a:noFill/>
        </p:spPr>
        <p:txBody>
          <a:bodyPr wrap="square" rtlCol="0">
            <a:spAutoFit/>
          </a:bodyPr>
          <a:lstStyle/>
          <a:p>
            <a:pPr algn="ctr"/>
            <a:r>
              <a:rPr lang="en-US" sz="2800" b="1" dirty="0">
                <a:solidFill>
                  <a:schemeClr val="bg1"/>
                </a:solidFill>
              </a:rPr>
              <a:t>Academic</a:t>
            </a:r>
          </a:p>
          <a:p>
            <a:pPr algn="ctr"/>
            <a:r>
              <a:rPr lang="en-US" sz="1600" b="1" dirty="0">
                <a:solidFill>
                  <a:schemeClr val="bg1"/>
                </a:solidFill>
              </a:rPr>
              <a:t>Student’s response to academic instruction and tiered supports. </a:t>
            </a:r>
          </a:p>
          <a:p>
            <a:pPr algn="ctr"/>
            <a:endParaRPr lang="en-US" sz="1600" b="1" dirty="0">
              <a:solidFill>
                <a:schemeClr val="bg1"/>
              </a:solidFill>
            </a:endParaRPr>
          </a:p>
          <a:p>
            <a:pPr algn="ctr"/>
            <a:endParaRPr lang="en-US" sz="2800" b="1" dirty="0"/>
          </a:p>
        </p:txBody>
      </p:sp>
      <p:sp>
        <p:nvSpPr>
          <p:cNvPr id="11" name="TextBox 10"/>
          <p:cNvSpPr txBox="1"/>
          <p:nvPr/>
        </p:nvSpPr>
        <p:spPr>
          <a:xfrm>
            <a:off x="7749610" y="3366479"/>
            <a:ext cx="2128658" cy="1692771"/>
          </a:xfrm>
          <a:prstGeom prst="rect">
            <a:avLst/>
          </a:prstGeom>
          <a:noFill/>
        </p:spPr>
        <p:txBody>
          <a:bodyPr wrap="square" rtlCol="0">
            <a:spAutoFit/>
          </a:bodyPr>
          <a:lstStyle/>
          <a:p>
            <a:pPr algn="ctr"/>
            <a:r>
              <a:rPr lang="en-US" sz="2800" b="1" dirty="0">
                <a:solidFill>
                  <a:schemeClr val="bg1"/>
                </a:solidFill>
              </a:rPr>
              <a:t>Behavior</a:t>
            </a:r>
          </a:p>
          <a:p>
            <a:pPr algn="ctr"/>
            <a:r>
              <a:rPr lang="en-US" sz="1600" b="1" dirty="0">
                <a:solidFill>
                  <a:schemeClr val="bg1"/>
                </a:solidFill>
              </a:rPr>
              <a:t>Student’s response to positive behavior tiered supports.</a:t>
            </a:r>
          </a:p>
          <a:p>
            <a:pPr algn="ctr"/>
            <a:endParaRPr lang="en-US" sz="2800" b="1" dirty="0"/>
          </a:p>
        </p:txBody>
      </p:sp>
      <p:sp>
        <p:nvSpPr>
          <p:cNvPr id="12" name="TextBox 11"/>
          <p:cNvSpPr txBox="1"/>
          <p:nvPr/>
        </p:nvSpPr>
        <p:spPr>
          <a:xfrm>
            <a:off x="4308755" y="3240936"/>
            <a:ext cx="3312228" cy="1938992"/>
          </a:xfrm>
          <a:prstGeom prst="rect">
            <a:avLst/>
          </a:prstGeom>
          <a:noFill/>
        </p:spPr>
        <p:txBody>
          <a:bodyPr wrap="square" rtlCol="0">
            <a:spAutoFit/>
          </a:bodyPr>
          <a:lstStyle/>
          <a:p>
            <a:pPr algn="ctr"/>
            <a:r>
              <a:rPr lang="en-US" sz="2400" b="1" dirty="0">
                <a:solidFill>
                  <a:schemeClr val="bg1"/>
                </a:solidFill>
              </a:rPr>
              <a:t>MTSS is a framework that aligns academic and behavioral supports to serve </a:t>
            </a:r>
          </a:p>
          <a:p>
            <a:pPr algn="ctr"/>
            <a:r>
              <a:rPr lang="en-US" sz="2400" b="1" dirty="0">
                <a:solidFill>
                  <a:schemeClr val="bg1"/>
                </a:solidFill>
              </a:rPr>
              <a:t>the whole child</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255" y="831127"/>
            <a:ext cx="1150903" cy="1104553"/>
          </a:xfrm>
          <a:prstGeom prst="rect">
            <a:avLst/>
          </a:prstGeom>
        </p:spPr>
      </p:pic>
    </p:spTree>
    <p:extLst>
      <p:ext uri="{BB962C8B-B14F-4D97-AF65-F5344CB8AC3E}">
        <p14:creationId xmlns:p14="http://schemas.microsoft.com/office/powerpoint/2010/main" val="1228351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accent1">
                <a:lumMod val="20000"/>
                <a:lumOff val="8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1326"/>
            <a:ext cx="9613861" cy="1080938"/>
          </a:xfrm>
        </p:spPr>
        <p:txBody>
          <a:bodyPr>
            <a:normAutofit/>
          </a:bodyPr>
          <a:lstStyle/>
          <a:p>
            <a:r>
              <a:rPr lang="en-US" sz="3200" dirty="0"/>
              <a:t>Multi-Tiered System of Support</a:t>
            </a:r>
          </a:p>
        </p:txBody>
      </p:sp>
      <p:sp>
        <p:nvSpPr>
          <p:cNvPr id="3" name="Content Placeholder 2"/>
          <p:cNvSpPr>
            <a:spLocks noGrp="1"/>
          </p:cNvSpPr>
          <p:nvPr>
            <p:ph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39771326"/>
              </p:ext>
            </p:extLst>
          </p:nvPr>
        </p:nvGraphicFramePr>
        <p:xfrm>
          <a:off x="1275007" y="3243568"/>
          <a:ext cx="9787944" cy="3383280"/>
        </p:xfrm>
        <a:graphic>
          <a:graphicData uri="http://schemas.openxmlformats.org/drawingml/2006/table">
            <a:tbl>
              <a:tblPr firstRow="1" bandRow="1">
                <a:tableStyleId>{5C22544A-7EE6-4342-B048-85BDC9FD1C3A}</a:tableStyleId>
              </a:tblPr>
              <a:tblGrid>
                <a:gridCol w="4893972">
                  <a:extLst>
                    <a:ext uri="{9D8B030D-6E8A-4147-A177-3AD203B41FA5}">
                      <a16:colId xmlns:a16="http://schemas.microsoft.com/office/drawing/2014/main" val="4265571160"/>
                    </a:ext>
                  </a:extLst>
                </a:gridCol>
                <a:gridCol w="4893972">
                  <a:extLst>
                    <a:ext uri="{9D8B030D-6E8A-4147-A177-3AD203B41FA5}">
                      <a16:colId xmlns:a16="http://schemas.microsoft.com/office/drawing/2014/main" val="269933190"/>
                    </a:ext>
                  </a:extLst>
                </a:gridCol>
              </a:tblGrid>
              <a:tr h="370840">
                <a:tc>
                  <a:txBody>
                    <a:bodyPr/>
                    <a:lstStyle/>
                    <a:p>
                      <a:pPr marL="457200" indent="-457200" algn="l">
                        <a:buFont typeface="Arial" panose="020B0604020202020204" pitchFamily="34" charset="0"/>
                        <a:buChar char="•"/>
                      </a:pPr>
                      <a:r>
                        <a:rPr lang="en-US" sz="2400" b="0" dirty="0">
                          <a:solidFill>
                            <a:schemeClr val="bg1"/>
                          </a:solidFill>
                        </a:rPr>
                        <a:t>Focus on instruction in the general education classroom</a:t>
                      </a:r>
                      <a:r>
                        <a:rPr lang="en-US" sz="2400" b="0" dirty="0" smtClean="0">
                          <a:solidFill>
                            <a:schemeClr val="bg1"/>
                          </a:solidFill>
                        </a:rPr>
                        <a:t>.</a:t>
                      </a:r>
                    </a:p>
                    <a:p>
                      <a:pPr marL="0" indent="0" algn="l">
                        <a:buFont typeface="Arial" panose="020B0604020202020204" pitchFamily="34" charset="0"/>
                        <a:buNone/>
                      </a:pPr>
                      <a:endParaRPr lang="en-US" sz="2400" b="0" dirty="0">
                        <a:solidFill>
                          <a:schemeClr val="bg1"/>
                        </a:solidFill>
                      </a:endParaRPr>
                    </a:p>
                    <a:p>
                      <a:pPr marL="457200" indent="-457200" algn="l">
                        <a:buFont typeface="Arial" panose="020B0604020202020204" pitchFamily="34" charset="0"/>
                        <a:buChar char="•"/>
                      </a:pPr>
                      <a:r>
                        <a:rPr lang="en-US" sz="2400" b="0" dirty="0">
                          <a:solidFill>
                            <a:schemeClr val="bg1"/>
                          </a:solidFill>
                        </a:rPr>
                        <a:t>Provides tiered, data-driven,</a:t>
                      </a:r>
                      <a:r>
                        <a:rPr lang="en-US" sz="2400" b="0" baseline="0" dirty="0">
                          <a:solidFill>
                            <a:schemeClr val="bg1"/>
                          </a:solidFill>
                        </a:rPr>
                        <a:t> instructional supports to </a:t>
                      </a:r>
                      <a:r>
                        <a:rPr lang="en-US" sz="2400" b="0" dirty="0">
                          <a:solidFill>
                            <a:schemeClr val="bg1"/>
                          </a:solidFill>
                        </a:rPr>
                        <a:t>individual</a:t>
                      </a:r>
                      <a:r>
                        <a:rPr lang="en-US" sz="2400" b="0" baseline="0" dirty="0">
                          <a:solidFill>
                            <a:schemeClr val="bg1"/>
                          </a:solidFill>
                        </a:rPr>
                        <a:t> students who are struggling academically.</a:t>
                      </a:r>
                      <a:endParaRPr lang="en-US" sz="2400" b="0" dirty="0">
                        <a:solidFill>
                          <a:schemeClr val="bg1"/>
                        </a:solidFill>
                      </a:endParaRPr>
                    </a:p>
                  </a:txBody>
                  <a:tcPr/>
                </a:tc>
                <a:tc>
                  <a:txBody>
                    <a:bodyPr/>
                    <a:lstStyle/>
                    <a:p>
                      <a:pPr marL="342900" indent="-342900" algn="l">
                        <a:buFont typeface="Arial" panose="020B0604020202020204" pitchFamily="34" charset="0"/>
                        <a:buChar char="•"/>
                      </a:pPr>
                      <a:r>
                        <a:rPr lang="en-US" sz="2400" b="0" dirty="0">
                          <a:solidFill>
                            <a:schemeClr val="bg1"/>
                          </a:solidFill>
                        </a:rPr>
                        <a:t>Focus on school-wide system that supports emotional</a:t>
                      </a:r>
                      <a:r>
                        <a:rPr lang="en-US" sz="2400" b="0" baseline="0" dirty="0">
                          <a:solidFill>
                            <a:schemeClr val="bg1"/>
                          </a:solidFill>
                        </a:rPr>
                        <a:t> and behavioral learning</a:t>
                      </a:r>
                      <a:r>
                        <a:rPr lang="en-US" sz="2400" b="0" baseline="0" dirty="0" smtClean="0">
                          <a:solidFill>
                            <a:schemeClr val="bg1"/>
                          </a:solidFill>
                        </a:rPr>
                        <a:t>.</a:t>
                      </a:r>
                    </a:p>
                    <a:p>
                      <a:pPr marL="0" indent="0" algn="l">
                        <a:buFont typeface="Arial" panose="020B0604020202020204" pitchFamily="34" charset="0"/>
                        <a:buNone/>
                      </a:pPr>
                      <a:endParaRPr lang="en-US" sz="2400" b="0" baseline="0" dirty="0">
                        <a:solidFill>
                          <a:schemeClr val="bg1"/>
                        </a:solidFill>
                      </a:endParaRPr>
                    </a:p>
                    <a:p>
                      <a:pPr marL="342900" indent="-342900" algn="l">
                        <a:buFont typeface="Arial" panose="020B0604020202020204" pitchFamily="34" charset="0"/>
                        <a:buChar char="•"/>
                      </a:pPr>
                      <a:r>
                        <a:rPr lang="en-US" sz="2400" b="0" baseline="0" dirty="0">
                          <a:solidFill>
                            <a:schemeClr val="bg1"/>
                          </a:solidFill>
                        </a:rPr>
                        <a:t>Provides tiered, evidence-based supports which lead to an increase in student engagement and a decrease in problematic behavior</a:t>
                      </a:r>
                      <a:r>
                        <a:rPr lang="en-US" sz="2400" b="0" baseline="0" dirty="0" smtClean="0">
                          <a:solidFill>
                            <a:schemeClr val="bg1"/>
                          </a:solidFill>
                        </a:rPr>
                        <a:t>.</a:t>
                      </a:r>
                      <a:endParaRPr lang="en-US" sz="2400" b="0" baseline="0" dirty="0">
                        <a:solidFill>
                          <a:schemeClr val="bg1"/>
                        </a:solidFill>
                      </a:endParaRPr>
                    </a:p>
                  </a:txBody>
                  <a:tcPr/>
                </a:tc>
                <a:extLst>
                  <a:ext uri="{0D108BD9-81ED-4DB2-BD59-A6C34878D82A}">
                    <a16:rowId xmlns:a16="http://schemas.microsoft.com/office/drawing/2014/main" val="3180037647"/>
                  </a:ext>
                </a:extLst>
              </a:tr>
            </a:tbl>
          </a:graphicData>
        </a:graphic>
      </p:graphicFrame>
      <p:sp>
        <p:nvSpPr>
          <p:cNvPr id="7" name="Oval 6"/>
          <p:cNvSpPr/>
          <p:nvPr/>
        </p:nvSpPr>
        <p:spPr>
          <a:xfrm>
            <a:off x="2800246" y="1171505"/>
            <a:ext cx="2220686" cy="2030681"/>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785454" y="1433518"/>
            <a:ext cx="2184086" cy="2185214"/>
          </a:xfrm>
          <a:prstGeom prst="rect">
            <a:avLst/>
          </a:prstGeom>
          <a:noFill/>
        </p:spPr>
        <p:txBody>
          <a:bodyPr wrap="square" rtlCol="0">
            <a:spAutoFit/>
          </a:bodyPr>
          <a:lstStyle/>
          <a:p>
            <a:pPr algn="ctr"/>
            <a:r>
              <a:rPr lang="en-US" sz="2800" b="1" dirty="0">
                <a:solidFill>
                  <a:schemeClr val="bg1"/>
                </a:solidFill>
              </a:rPr>
              <a:t>Academic</a:t>
            </a:r>
          </a:p>
          <a:p>
            <a:pPr algn="ctr"/>
            <a:r>
              <a:rPr lang="en-US" sz="1600" b="1" dirty="0">
                <a:solidFill>
                  <a:schemeClr val="bg1"/>
                </a:solidFill>
              </a:rPr>
              <a:t>Student’s response to academic instruction and tiered supports. </a:t>
            </a:r>
          </a:p>
          <a:p>
            <a:pPr algn="ctr"/>
            <a:endParaRPr lang="en-US" sz="1600" b="1" dirty="0">
              <a:solidFill>
                <a:schemeClr val="bg1"/>
              </a:solidFill>
            </a:endParaRPr>
          </a:p>
          <a:p>
            <a:pPr algn="ctr"/>
            <a:endParaRPr lang="en-US" sz="2800" b="1" dirty="0"/>
          </a:p>
        </p:txBody>
      </p:sp>
      <p:sp>
        <p:nvSpPr>
          <p:cNvPr id="9" name="Oval 8"/>
          <p:cNvSpPr/>
          <p:nvPr/>
        </p:nvSpPr>
        <p:spPr>
          <a:xfrm>
            <a:off x="7310697" y="1157899"/>
            <a:ext cx="2220686" cy="2030681"/>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402725" y="1543514"/>
            <a:ext cx="2128658" cy="1692771"/>
          </a:xfrm>
          <a:prstGeom prst="rect">
            <a:avLst/>
          </a:prstGeom>
          <a:noFill/>
        </p:spPr>
        <p:txBody>
          <a:bodyPr wrap="square" rtlCol="0">
            <a:spAutoFit/>
          </a:bodyPr>
          <a:lstStyle/>
          <a:p>
            <a:pPr algn="ctr"/>
            <a:r>
              <a:rPr lang="en-US" sz="2800" b="1" dirty="0">
                <a:solidFill>
                  <a:schemeClr val="bg1"/>
                </a:solidFill>
              </a:rPr>
              <a:t>Behavior</a:t>
            </a:r>
          </a:p>
          <a:p>
            <a:pPr algn="ctr"/>
            <a:r>
              <a:rPr lang="en-US" sz="1600" b="1" dirty="0">
                <a:solidFill>
                  <a:schemeClr val="bg1"/>
                </a:solidFill>
              </a:rPr>
              <a:t>Student’s response to positive behavior tiered supports.</a:t>
            </a:r>
          </a:p>
          <a:p>
            <a:pPr algn="ctr"/>
            <a:endParaRPr lang="en-US" sz="2800" b="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3725" y="755439"/>
            <a:ext cx="1150903" cy="1104553"/>
          </a:xfrm>
          <a:prstGeom prst="rect">
            <a:avLst/>
          </a:prstGeom>
        </p:spPr>
      </p:pic>
    </p:spTree>
    <p:extLst>
      <p:ext uri="{BB962C8B-B14F-4D97-AF65-F5344CB8AC3E}">
        <p14:creationId xmlns:p14="http://schemas.microsoft.com/office/powerpoint/2010/main" val="1574700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952" y="670505"/>
            <a:ext cx="5868002" cy="1314449"/>
          </a:xfrm>
        </p:spPr>
        <p:txBody>
          <a:bodyPr>
            <a:normAutofit fontScale="90000"/>
          </a:bodyPr>
          <a:lstStyle/>
          <a:p>
            <a:r>
              <a:rPr lang="en-US" b="1" dirty="0"/>
              <a:t>School Climate and Student Success Grant </a:t>
            </a:r>
            <a:br>
              <a:rPr lang="en-US" b="1" dirty="0"/>
            </a:br>
            <a:r>
              <a:rPr lang="en-US" b="1" dirty="0"/>
              <a:t>2014-2019</a:t>
            </a:r>
          </a:p>
        </p:txBody>
      </p:sp>
      <p:sp>
        <p:nvSpPr>
          <p:cNvPr id="6" name="Content Placeholder 5"/>
          <p:cNvSpPr>
            <a:spLocks noGrp="1"/>
          </p:cNvSpPr>
          <p:nvPr>
            <p:ph sz="half" idx="2"/>
          </p:nvPr>
        </p:nvSpPr>
        <p:spPr>
          <a:xfrm>
            <a:off x="844951" y="2922156"/>
            <a:ext cx="9046023" cy="3663564"/>
          </a:xfrm>
        </p:spPr>
        <p:txBody>
          <a:bodyPr>
            <a:noAutofit/>
          </a:bodyPr>
          <a:lstStyle/>
          <a:p>
            <a:pPr lvl="0"/>
            <a:r>
              <a:rPr lang="en-US" sz="2800" b="1" dirty="0">
                <a:solidFill>
                  <a:schemeClr val="bg1"/>
                </a:solidFill>
              </a:rPr>
              <a:t>Goal 1:  </a:t>
            </a:r>
            <a:r>
              <a:rPr lang="en-US" sz="2800" dirty="0">
                <a:solidFill>
                  <a:schemeClr val="bg1"/>
                </a:solidFill>
              </a:rPr>
              <a:t>Increase the State’s capacity to provide training and technical assistance to enhance the capacity of LEAs to support schools’ implementation of multi-tiered behavioral frameworks (MTBF). </a:t>
            </a:r>
            <a:endParaRPr lang="en-US" sz="2800" dirty="0" smtClean="0">
              <a:solidFill>
                <a:schemeClr val="bg1"/>
              </a:solidFill>
            </a:endParaRPr>
          </a:p>
          <a:p>
            <a:pPr lvl="0"/>
            <a:endParaRPr lang="en-US" sz="2800" dirty="0">
              <a:solidFill>
                <a:schemeClr val="bg1"/>
              </a:solidFill>
            </a:endParaRPr>
          </a:p>
          <a:p>
            <a:pPr lvl="0"/>
            <a:r>
              <a:rPr lang="en-US" sz="2800" b="1" dirty="0">
                <a:solidFill>
                  <a:schemeClr val="bg1"/>
                </a:solidFill>
              </a:rPr>
              <a:t>Goal 2: </a:t>
            </a:r>
            <a:r>
              <a:rPr lang="en-US" sz="2800" dirty="0">
                <a:solidFill>
                  <a:schemeClr val="bg1"/>
                </a:solidFill>
              </a:rPr>
              <a:t> Improving school climate and behavioral outcomes for all students through MTBFs. </a:t>
            </a:r>
          </a:p>
          <a:p>
            <a:pPr marL="0" indent="0">
              <a:buNone/>
            </a:pPr>
            <a:endParaRPr lang="en-US" b="1" dirty="0"/>
          </a:p>
        </p:txBody>
      </p:sp>
      <p:pic>
        <p:nvPicPr>
          <p:cNvPr id="8" name="Picture 7" descr="Sugai_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078" y="340485"/>
            <a:ext cx="3496194" cy="2333266"/>
          </a:xfrm>
          <a:prstGeom prst="rect">
            <a:avLst/>
          </a:prstGeom>
        </p:spPr>
      </p:pic>
    </p:spTree>
    <p:extLst>
      <p:ext uri="{BB962C8B-B14F-4D97-AF65-F5344CB8AC3E}">
        <p14:creationId xmlns:p14="http://schemas.microsoft.com/office/powerpoint/2010/main" val="812280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9700-7230-6140-A4F4-62CD2DE2D2A4}"/>
              </a:ext>
            </a:extLst>
          </p:cNvPr>
          <p:cNvSpPr>
            <a:spLocks noGrp="1"/>
          </p:cNvSpPr>
          <p:nvPr>
            <p:ph type="title"/>
          </p:nvPr>
        </p:nvSpPr>
        <p:spPr>
          <a:xfrm>
            <a:off x="1328195" y="562254"/>
            <a:ext cx="7886700" cy="1325563"/>
          </a:xfrm>
        </p:spPr>
        <p:txBody>
          <a:bodyPr/>
          <a:lstStyle/>
          <a:p>
            <a:r>
              <a:rPr lang="en-US" dirty="0"/>
              <a:t>Final Evaluation Report Coming Soon!</a:t>
            </a:r>
          </a:p>
        </p:txBody>
      </p:sp>
      <p:sp>
        <p:nvSpPr>
          <p:cNvPr id="3" name="Content Placeholder 2">
            <a:extLst>
              <a:ext uri="{FF2B5EF4-FFF2-40B4-BE49-F238E27FC236}">
                <a16:creationId xmlns:a16="http://schemas.microsoft.com/office/drawing/2014/main" id="{DB4DD204-9F62-F24A-90E2-F9C0D30DE357}"/>
              </a:ext>
            </a:extLst>
          </p:cNvPr>
          <p:cNvSpPr>
            <a:spLocks noGrp="1"/>
          </p:cNvSpPr>
          <p:nvPr>
            <p:ph idx="1"/>
          </p:nvPr>
        </p:nvSpPr>
        <p:spPr>
          <a:xfrm>
            <a:off x="1059463" y="2325598"/>
            <a:ext cx="10364749" cy="4351338"/>
          </a:xfrm>
        </p:spPr>
        <p:txBody>
          <a:bodyPr>
            <a:normAutofit/>
          </a:bodyPr>
          <a:lstStyle/>
          <a:p>
            <a:r>
              <a:rPr lang="en-US" dirty="0">
                <a:solidFill>
                  <a:schemeClr val="bg1"/>
                </a:solidFill>
              </a:rPr>
              <a:t>School Climate </a:t>
            </a:r>
            <a:r>
              <a:rPr lang="en-US" dirty="0" smtClean="0">
                <a:solidFill>
                  <a:schemeClr val="bg1"/>
                </a:solidFill>
              </a:rPr>
              <a:t>Data Longitudinal </a:t>
            </a:r>
            <a:r>
              <a:rPr lang="en-US" dirty="0">
                <a:solidFill>
                  <a:schemeClr val="bg1"/>
                </a:solidFill>
              </a:rPr>
              <a:t>Study</a:t>
            </a:r>
          </a:p>
          <a:p>
            <a:pPr lvl="1"/>
            <a:r>
              <a:rPr lang="en-US" sz="2100" dirty="0">
                <a:solidFill>
                  <a:schemeClr val="bg1"/>
                </a:solidFill>
              </a:rPr>
              <a:t>Guiding question: </a:t>
            </a:r>
          </a:p>
          <a:p>
            <a:pPr lvl="2"/>
            <a:r>
              <a:rPr lang="en-US" sz="2100" i="1" dirty="0">
                <a:solidFill>
                  <a:schemeClr val="bg1"/>
                </a:solidFill>
              </a:rPr>
              <a:t>Did students’ perceptions of school climate improve in elementary, middle, and high schools? </a:t>
            </a:r>
          </a:p>
          <a:p>
            <a:pPr lvl="2"/>
            <a:r>
              <a:rPr lang="en-US" sz="2100" i="1" dirty="0">
                <a:solidFill>
                  <a:schemeClr val="bg1"/>
                </a:solidFill>
              </a:rPr>
              <a:t>If so, were improvements found across all seven aspects of school climate measured by the Delaware School Climate Scale-Student?</a:t>
            </a:r>
          </a:p>
          <a:p>
            <a:pPr lvl="2"/>
            <a:endParaRPr lang="en-US" sz="2100" i="1" dirty="0">
              <a:solidFill>
                <a:schemeClr val="bg1"/>
              </a:solidFill>
            </a:endParaRPr>
          </a:p>
          <a:p>
            <a:r>
              <a:rPr lang="en-US" dirty="0">
                <a:solidFill>
                  <a:schemeClr val="bg1"/>
                </a:solidFill>
              </a:rPr>
              <a:t>Case Study </a:t>
            </a:r>
          </a:p>
          <a:p>
            <a:pPr lvl="1">
              <a:lnSpc>
                <a:spcPct val="150000"/>
              </a:lnSpc>
            </a:pPr>
            <a:r>
              <a:rPr lang="en-US" altLang="zh-CN" sz="2100" dirty="0">
                <a:solidFill>
                  <a:schemeClr val="bg1"/>
                </a:solidFill>
              </a:rPr>
              <a:t>To examine critical aspects of Multi-tiered Systems of Support implementation</a:t>
            </a:r>
          </a:p>
          <a:p>
            <a:pPr lvl="1">
              <a:lnSpc>
                <a:spcPct val="110000"/>
              </a:lnSpc>
            </a:pPr>
            <a:r>
              <a:rPr lang="en-US" altLang="zh-CN" sz="2100" dirty="0">
                <a:solidFill>
                  <a:schemeClr val="bg1"/>
                </a:solidFill>
              </a:rPr>
              <a:t>Determine the critical implementation supports and/or barriers for partnering districts</a:t>
            </a:r>
          </a:p>
          <a:p>
            <a:pPr lvl="1"/>
            <a:endParaRPr lang="en-US" sz="2100" dirty="0"/>
          </a:p>
          <a:p>
            <a:pPr lvl="1"/>
            <a:endParaRPr lang="en-US" dirty="0"/>
          </a:p>
        </p:txBody>
      </p:sp>
    </p:spTree>
    <p:extLst>
      <p:ext uri="{BB962C8B-B14F-4D97-AF65-F5344CB8AC3E}">
        <p14:creationId xmlns:p14="http://schemas.microsoft.com/office/powerpoint/2010/main" val="3201571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CC9EE6-7F48-0744-9B86-B23A1DED47C3}"/>
              </a:ext>
            </a:extLst>
          </p:cNvPr>
          <p:cNvSpPr>
            <a:spLocks noGrp="1"/>
          </p:cNvSpPr>
          <p:nvPr>
            <p:ph type="title"/>
          </p:nvPr>
        </p:nvSpPr>
        <p:spPr/>
        <p:txBody>
          <a:bodyPr>
            <a:normAutofit/>
          </a:bodyPr>
          <a:lstStyle/>
          <a:p>
            <a:r>
              <a:rPr kumimoji="1" lang="en-US" altLang="zh-CN" dirty="0"/>
              <a:t>Case Study</a:t>
            </a:r>
            <a:endParaRPr kumimoji="1" lang="zh-CN" altLang="en-US" dirty="0"/>
          </a:p>
        </p:txBody>
      </p:sp>
      <p:sp>
        <p:nvSpPr>
          <p:cNvPr id="3" name="内容占位符 2">
            <a:extLst>
              <a:ext uri="{FF2B5EF4-FFF2-40B4-BE49-F238E27FC236}">
                <a16:creationId xmlns:a16="http://schemas.microsoft.com/office/drawing/2014/main" id="{888C492B-52CE-0A4F-BB17-3BC2BC28657C}"/>
              </a:ext>
            </a:extLst>
          </p:cNvPr>
          <p:cNvSpPr>
            <a:spLocks noGrp="1"/>
          </p:cNvSpPr>
          <p:nvPr>
            <p:ph sz="half" idx="1"/>
          </p:nvPr>
        </p:nvSpPr>
        <p:spPr>
          <a:xfrm>
            <a:off x="286779" y="2006573"/>
            <a:ext cx="5869322" cy="3599316"/>
          </a:xfrm>
        </p:spPr>
        <p:txBody>
          <a:bodyPr>
            <a:noAutofit/>
          </a:bodyPr>
          <a:lstStyle/>
          <a:p>
            <a:pPr>
              <a:lnSpc>
                <a:spcPct val="150000"/>
              </a:lnSpc>
            </a:pPr>
            <a:r>
              <a:rPr lang="en-US" altLang="zh-CN" sz="2000" dirty="0">
                <a:solidFill>
                  <a:schemeClr val="bg1"/>
                </a:solidFill>
              </a:rPr>
              <a:t>8 schools</a:t>
            </a:r>
            <a:r>
              <a:rPr lang="zh-CN" altLang="en-US" sz="2000" dirty="0">
                <a:solidFill>
                  <a:schemeClr val="bg1"/>
                </a:solidFill>
              </a:rPr>
              <a:t> </a:t>
            </a:r>
            <a:endParaRPr lang="en-US" altLang="zh-CN" sz="2000" dirty="0">
              <a:solidFill>
                <a:schemeClr val="bg1"/>
              </a:solidFill>
            </a:endParaRPr>
          </a:p>
          <a:p>
            <a:pPr lvl="1">
              <a:lnSpc>
                <a:spcPct val="150000"/>
              </a:lnSpc>
            </a:pPr>
            <a:r>
              <a:rPr lang="en-US" altLang="zh-CN" dirty="0">
                <a:solidFill>
                  <a:schemeClr val="bg1"/>
                </a:solidFill>
              </a:rPr>
              <a:t>4</a:t>
            </a:r>
            <a:r>
              <a:rPr lang="zh-CN" altLang="en-US" dirty="0">
                <a:solidFill>
                  <a:schemeClr val="bg1"/>
                </a:solidFill>
              </a:rPr>
              <a:t> </a:t>
            </a:r>
            <a:r>
              <a:rPr lang="en-US" altLang="zh-CN" dirty="0">
                <a:solidFill>
                  <a:schemeClr val="bg1"/>
                </a:solidFill>
              </a:rPr>
              <a:t>Elementary,</a:t>
            </a:r>
            <a:r>
              <a:rPr lang="zh-CN" altLang="en-US" dirty="0">
                <a:solidFill>
                  <a:schemeClr val="bg1"/>
                </a:solidFill>
              </a:rPr>
              <a:t> </a:t>
            </a:r>
            <a:r>
              <a:rPr lang="en-US" altLang="zh-CN" dirty="0">
                <a:solidFill>
                  <a:schemeClr val="bg1"/>
                </a:solidFill>
              </a:rPr>
              <a:t>3</a:t>
            </a:r>
            <a:r>
              <a:rPr lang="zh-CN" altLang="en-US" dirty="0">
                <a:solidFill>
                  <a:schemeClr val="bg1"/>
                </a:solidFill>
              </a:rPr>
              <a:t> </a:t>
            </a:r>
            <a:r>
              <a:rPr lang="en-US" altLang="zh-CN" dirty="0">
                <a:solidFill>
                  <a:schemeClr val="bg1"/>
                </a:solidFill>
              </a:rPr>
              <a:t>Middle,</a:t>
            </a:r>
            <a:r>
              <a:rPr lang="zh-CN" altLang="en-US" dirty="0">
                <a:solidFill>
                  <a:schemeClr val="bg1"/>
                </a:solidFill>
              </a:rPr>
              <a:t> </a:t>
            </a:r>
            <a:r>
              <a:rPr lang="en-US" altLang="zh-CN" dirty="0">
                <a:solidFill>
                  <a:schemeClr val="bg1"/>
                </a:solidFill>
              </a:rPr>
              <a:t>and</a:t>
            </a:r>
            <a:r>
              <a:rPr lang="zh-CN" altLang="en-US" dirty="0">
                <a:solidFill>
                  <a:schemeClr val="bg1"/>
                </a:solidFill>
              </a:rPr>
              <a:t> </a:t>
            </a:r>
            <a:r>
              <a:rPr lang="en-US" altLang="zh-CN" dirty="0">
                <a:solidFill>
                  <a:schemeClr val="bg1"/>
                </a:solidFill>
              </a:rPr>
              <a:t>1</a:t>
            </a:r>
            <a:r>
              <a:rPr lang="zh-CN" altLang="en-US" dirty="0">
                <a:solidFill>
                  <a:schemeClr val="bg1"/>
                </a:solidFill>
              </a:rPr>
              <a:t> </a:t>
            </a:r>
            <a:r>
              <a:rPr lang="en-US" altLang="zh-CN" dirty="0">
                <a:solidFill>
                  <a:schemeClr val="bg1"/>
                </a:solidFill>
              </a:rPr>
              <a:t>High</a:t>
            </a:r>
            <a:r>
              <a:rPr lang="zh-CN" altLang="en-US" dirty="0">
                <a:solidFill>
                  <a:schemeClr val="bg1"/>
                </a:solidFill>
              </a:rPr>
              <a:t> </a:t>
            </a:r>
            <a:r>
              <a:rPr lang="en-US" altLang="zh-CN" dirty="0">
                <a:solidFill>
                  <a:schemeClr val="bg1"/>
                </a:solidFill>
              </a:rPr>
              <a:t>School</a:t>
            </a:r>
          </a:p>
          <a:p>
            <a:pPr>
              <a:lnSpc>
                <a:spcPct val="150000"/>
              </a:lnSpc>
            </a:pPr>
            <a:r>
              <a:rPr lang="en-US" altLang="zh-CN" sz="2000" dirty="0">
                <a:solidFill>
                  <a:schemeClr val="bg1"/>
                </a:solidFill>
              </a:rPr>
              <a:t>Interviews with: </a:t>
            </a:r>
          </a:p>
          <a:p>
            <a:pPr lvl="1">
              <a:lnSpc>
                <a:spcPct val="150000"/>
              </a:lnSpc>
            </a:pPr>
            <a:r>
              <a:rPr lang="en-US" altLang="zh-CN" dirty="0">
                <a:solidFill>
                  <a:schemeClr val="bg1"/>
                </a:solidFill>
              </a:rPr>
              <a:t>CDS staff</a:t>
            </a:r>
          </a:p>
          <a:p>
            <a:pPr lvl="1">
              <a:lnSpc>
                <a:spcPct val="150000"/>
              </a:lnSpc>
            </a:pPr>
            <a:r>
              <a:rPr lang="en-US" altLang="zh-CN" dirty="0">
                <a:solidFill>
                  <a:schemeClr val="bg1"/>
                </a:solidFill>
              </a:rPr>
              <a:t>District coaches</a:t>
            </a:r>
          </a:p>
          <a:p>
            <a:pPr lvl="1">
              <a:lnSpc>
                <a:spcPct val="150000"/>
              </a:lnSpc>
            </a:pPr>
            <a:r>
              <a:rPr lang="en-US" altLang="zh-CN" dirty="0">
                <a:solidFill>
                  <a:schemeClr val="bg1"/>
                </a:solidFill>
              </a:rPr>
              <a:t>Principals</a:t>
            </a:r>
          </a:p>
          <a:p>
            <a:pPr lvl="1">
              <a:lnSpc>
                <a:spcPct val="150000"/>
              </a:lnSpc>
            </a:pPr>
            <a:r>
              <a:rPr lang="en-US" altLang="zh-CN" dirty="0">
                <a:solidFill>
                  <a:schemeClr val="bg1"/>
                </a:solidFill>
              </a:rPr>
              <a:t>Lead disciplinary staff</a:t>
            </a:r>
          </a:p>
          <a:p>
            <a:pPr lvl="1">
              <a:lnSpc>
                <a:spcPct val="150000"/>
              </a:lnSpc>
            </a:pPr>
            <a:r>
              <a:rPr lang="en-US" altLang="zh-CN" dirty="0">
                <a:solidFill>
                  <a:schemeClr val="bg1"/>
                </a:solidFill>
              </a:rPr>
              <a:t>PBS team leaders</a:t>
            </a:r>
          </a:p>
          <a:p>
            <a:pPr lvl="1">
              <a:lnSpc>
                <a:spcPct val="150000"/>
              </a:lnSpc>
            </a:pPr>
            <a:r>
              <a:rPr lang="en-US" altLang="zh-CN" dirty="0">
                <a:solidFill>
                  <a:schemeClr val="bg1"/>
                </a:solidFill>
              </a:rPr>
              <a:t>Classroom teachers</a:t>
            </a:r>
          </a:p>
        </p:txBody>
      </p:sp>
      <p:sp>
        <p:nvSpPr>
          <p:cNvPr id="5" name="Content Placeholder 4">
            <a:extLst>
              <a:ext uri="{FF2B5EF4-FFF2-40B4-BE49-F238E27FC236}">
                <a16:creationId xmlns:a16="http://schemas.microsoft.com/office/drawing/2014/main" id="{AA75BC07-CE8A-514E-96CF-FF6ED2090FB3}"/>
              </a:ext>
            </a:extLst>
          </p:cNvPr>
          <p:cNvSpPr>
            <a:spLocks noGrp="1"/>
          </p:cNvSpPr>
          <p:nvPr>
            <p:ph sz="half" idx="2"/>
          </p:nvPr>
        </p:nvSpPr>
        <p:spPr>
          <a:xfrm>
            <a:off x="6431250" y="2362631"/>
            <a:ext cx="4700058" cy="3599316"/>
          </a:xfrm>
        </p:spPr>
        <p:txBody>
          <a:bodyPr>
            <a:normAutofit fontScale="92500" lnSpcReduction="20000"/>
          </a:bodyPr>
          <a:lstStyle/>
          <a:p>
            <a:pPr>
              <a:lnSpc>
                <a:spcPct val="150000"/>
              </a:lnSpc>
            </a:pPr>
            <a:r>
              <a:rPr lang="en-US" altLang="zh-CN" dirty="0">
                <a:solidFill>
                  <a:schemeClr val="bg1"/>
                </a:solidFill>
              </a:rPr>
              <a:t>Focus groups with:  </a:t>
            </a:r>
          </a:p>
          <a:p>
            <a:pPr lvl="1">
              <a:lnSpc>
                <a:spcPct val="150000"/>
              </a:lnSpc>
            </a:pPr>
            <a:r>
              <a:rPr lang="en-US" altLang="zh-CN" sz="2400" dirty="0">
                <a:solidFill>
                  <a:schemeClr val="bg1"/>
                </a:solidFill>
              </a:rPr>
              <a:t>3-6 students in two of the three school districts </a:t>
            </a:r>
          </a:p>
          <a:p>
            <a:pPr lvl="1">
              <a:lnSpc>
                <a:spcPct val="150000"/>
              </a:lnSpc>
            </a:pPr>
            <a:r>
              <a:rPr lang="en-US" altLang="zh-CN" sz="2400" dirty="0">
                <a:solidFill>
                  <a:schemeClr val="bg1"/>
                </a:solidFill>
              </a:rPr>
              <a:t>One school included focus group with school staff</a:t>
            </a:r>
          </a:p>
          <a:p>
            <a:pPr>
              <a:lnSpc>
                <a:spcPct val="150000"/>
              </a:lnSpc>
            </a:pPr>
            <a:r>
              <a:rPr lang="en-US" altLang="zh-CN" dirty="0">
                <a:solidFill>
                  <a:schemeClr val="bg1"/>
                </a:solidFill>
              </a:rPr>
              <a:t>Total of 58 interviews and 6 focus groups.</a:t>
            </a:r>
          </a:p>
          <a:p>
            <a:endParaRPr lang="en-US" dirty="0"/>
          </a:p>
        </p:txBody>
      </p:sp>
    </p:spTree>
    <p:extLst>
      <p:ext uri="{BB962C8B-B14F-4D97-AF65-F5344CB8AC3E}">
        <p14:creationId xmlns:p14="http://schemas.microsoft.com/office/powerpoint/2010/main" val="2430512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947F4B-3974-514A-981E-5F9C6061AC62}"/>
              </a:ext>
            </a:extLst>
          </p:cNvPr>
          <p:cNvSpPr>
            <a:spLocks noGrp="1"/>
          </p:cNvSpPr>
          <p:nvPr>
            <p:ph type="title"/>
          </p:nvPr>
        </p:nvSpPr>
        <p:spPr/>
        <p:txBody>
          <a:bodyPr>
            <a:normAutofit/>
          </a:bodyPr>
          <a:lstStyle/>
          <a:p>
            <a:r>
              <a:rPr lang="en-US" sz="4900" dirty="0" smtClean="0"/>
              <a:t>SCSS Partners</a:t>
            </a:r>
            <a:endParaRPr lang="en-US" dirty="0"/>
          </a:p>
        </p:txBody>
      </p:sp>
      <p:sp>
        <p:nvSpPr>
          <p:cNvPr id="2" name="Content Placeholder 1"/>
          <p:cNvSpPr>
            <a:spLocks noGrp="1"/>
          </p:cNvSpPr>
          <p:nvPr>
            <p:ph idx="1"/>
          </p:nvPr>
        </p:nvSpPr>
        <p:spPr>
          <a:xfrm>
            <a:off x="203803" y="2228045"/>
            <a:ext cx="9613861" cy="4629955"/>
          </a:xfrm>
        </p:spPr>
        <p:txBody>
          <a:bodyPr>
            <a:normAutofit fontScale="55000" lnSpcReduction="20000"/>
          </a:bodyPr>
          <a:lstStyle/>
          <a:p>
            <a:pPr marL="0" indent="0">
              <a:buNone/>
            </a:pPr>
            <a:r>
              <a:rPr lang="en-US" sz="3600" dirty="0" smtClean="0">
                <a:solidFill>
                  <a:schemeClr val="bg1"/>
                </a:solidFill>
              </a:rPr>
              <a:t>Brandywine</a:t>
            </a:r>
          </a:p>
          <a:p>
            <a:r>
              <a:rPr lang="en-US" sz="3600" dirty="0" err="1" smtClean="0">
                <a:solidFill>
                  <a:schemeClr val="bg1"/>
                </a:solidFill>
              </a:rPr>
              <a:t>Carrcroft</a:t>
            </a:r>
            <a:r>
              <a:rPr lang="en-US" sz="3600" dirty="0" smtClean="0">
                <a:solidFill>
                  <a:schemeClr val="bg1"/>
                </a:solidFill>
              </a:rPr>
              <a:t> Elementary</a:t>
            </a:r>
          </a:p>
          <a:p>
            <a:r>
              <a:rPr lang="en-US" sz="3600" dirty="0" smtClean="0">
                <a:solidFill>
                  <a:schemeClr val="bg1"/>
                </a:solidFill>
              </a:rPr>
              <a:t>PS </a:t>
            </a:r>
            <a:r>
              <a:rPr lang="en-US" sz="3600" dirty="0" err="1" smtClean="0">
                <a:solidFill>
                  <a:schemeClr val="bg1"/>
                </a:solidFill>
              </a:rPr>
              <a:t>duPont</a:t>
            </a:r>
            <a:r>
              <a:rPr lang="en-US" sz="3600" dirty="0" smtClean="0">
                <a:solidFill>
                  <a:schemeClr val="bg1"/>
                </a:solidFill>
              </a:rPr>
              <a:t> Middle</a:t>
            </a:r>
          </a:p>
          <a:p>
            <a:r>
              <a:rPr lang="en-US" sz="3600" dirty="0" smtClean="0">
                <a:solidFill>
                  <a:schemeClr val="bg1"/>
                </a:solidFill>
              </a:rPr>
              <a:t>Talley Middle </a:t>
            </a:r>
          </a:p>
          <a:p>
            <a:pPr marL="0" indent="0">
              <a:buNone/>
            </a:pPr>
            <a:r>
              <a:rPr lang="en-US" sz="3600" dirty="0">
                <a:solidFill>
                  <a:schemeClr val="bg1"/>
                </a:solidFill>
              </a:rPr>
              <a:t/>
            </a:r>
            <a:br>
              <a:rPr lang="en-US" sz="3600" dirty="0">
                <a:solidFill>
                  <a:schemeClr val="bg1"/>
                </a:solidFill>
              </a:rPr>
            </a:br>
            <a:r>
              <a:rPr lang="en-US" sz="3600" dirty="0" smtClean="0">
                <a:solidFill>
                  <a:schemeClr val="bg1"/>
                </a:solidFill>
              </a:rPr>
              <a:t>Capital</a:t>
            </a:r>
          </a:p>
          <a:p>
            <a:r>
              <a:rPr lang="en-US" sz="3600" dirty="0" smtClean="0">
                <a:solidFill>
                  <a:schemeClr val="bg1"/>
                </a:solidFill>
              </a:rPr>
              <a:t>East Dover Elementary</a:t>
            </a:r>
          </a:p>
          <a:p>
            <a:r>
              <a:rPr lang="en-US" sz="3600" dirty="0" smtClean="0">
                <a:solidFill>
                  <a:schemeClr val="bg1"/>
                </a:solidFill>
              </a:rPr>
              <a:t>Central Middle</a:t>
            </a:r>
          </a:p>
          <a:p>
            <a:r>
              <a:rPr lang="en-US" sz="3600" dirty="0" smtClean="0">
                <a:solidFill>
                  <a:schemeClr val="bg1"/>
                </a:solidFill>
              </a:rPr>
              <a:t>Dover High</a:t>
            </a:r>
          </a:p>
          <a:p>
            <a:pPr marL="0" indent="0">
              <a:buNone/>
            </a:pPr>
            <a:r>
              <a:rPr lang="en-US" sz="3600" dirty="0">
                <a:solidFill>
                  <a:schemeClr val="bg1"/>
                </a:solidFill>
              </a:rPr>
              <a:t/>
            </a:r>
            <a:br>
              <a:rPr lang="en-US" sz="3600" dirty="0">
                <a:solidFill>
                  <a:schemeClr val="bg1"/>
                </a:solidFill>
              </a:rPr>
            </a:br>
            <a:r>
              <a:rPr lang="en-US" sz="3600" dirty="0">
                <a:solidFill>
                  <a:schemeClr val="bg1"/>
                </a:solidFill>
              </a:rPr>
              <a:t>Red </a:t>
            </a:r>
            <a:r>
              <a:rPr lang="en-US" sz="3600" dirty="0" smtClean="0">
                <a:solidFill>
                  <a:schemeClr val="bg1"/>
                </a:solidFill>
              </a:rPr>
              <a:t>Clay</a:t>
            </a:r>
          </a:p>
          <a:p>
            <a:r>
              <a:rPr lang="en-US" sz="3600" dirty="0" smtClean="0">
                <a:solidFill>
                  <a:schemeClr val="bg1"/>
                </a:solidFill>
              </a:rPr>
              <a:t>AI </a:t>
            </a:r>
            <a:r>
              <a:rPr lang="en-US" sz="3600" dirty="0" err="1" smtClean="0">
                <a:solidFill>
                  <a:schemeClr val="bg1"/>
                </a:solidFill>
              </a:rPr>
              <a:t>duPont</a:t>
            </a:r>
            <a:r>
              <a:rPr lang="en-US" sz="3600" dirty="0" smtClean="0">
                <a:solidFill>
                  <a:schemeClr val="bg1"/>
                </a:solidFill>
              </a:rPr>
              <a:t> Middle</a:t>
            </a:r>
          </a:p>
          <a:p>
            <a:r>
              <a:rPr lang="en-US" sz="3600" dirty="0" err="1" smtClean="0">
                <a:solidFill>
                  <a:schemeClr val="bg1"/>
                </a:solidFill>
              </a:rPr>
              <a:t>Baltz</a:t>
            </a:r>
            <a:r>
              <a:rPr lang="en-US" sz="3600" dirty="0" smtClean="0">
                <a:solidFill>
                  <a:schemeClr val="bg1"/>
                </a:solidFill>
              </a:rPr>
              <a:t> Elementary</a:t>
            </a:r>
          </a:p>
          <a:p>
            <a:r>
              <a:rPr lang="en-US" sz="3600" dirty="0" smtClean="0">
                <a:solidFill>
                  <a:schemeClr val="bg1"/>
                </a:solidFill>
              </a:rPr>
              <a:t>Richardson Park Elementary</a:t>
            </a:r>
          </a:p>
        </p:txBody>
      </p:sp>
      <p:pic>
        <p:nvPicPr>
          <p:cNvPr id="3" name="Picture 2" descr="My At-Work Gratitude List — The People Equ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36" y="2744402"/>
            <a:ext cx="5238794" cy="3476094"/>
          </a:xfrm>
          <a:prstGeom prst="rect">
            <a:avLst/>
          </a:prstGeom>
        </p:spPr>
      </p:pic>
    </p:spTree>
    <p:extLst>
      <p:ext uri="{BB962C8B-B14F-4D97-AF65-F5344CB8AC3E}">
        <p14:creationId xmlns:p14="http://schemas.microsoft.com/office/powerpoint/2010/main" val="1147386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lumMod val="40000"/>
                <a:lumOff val="6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D8E23-01A5-C94F-98B1-39CAA2F14032}"/>
              </a:ext>
            </a:extLst>
          </p:cNvPr>
          <p:cNvSpPr>
            <a:spLocks noGrp="1"/>
          </p:cNvSpPr>
          <p:nvPr>
            <p:ph type="title"/>
          </p:nvPr>
        </p:nvSpPr>
        <p:spPr/>
        <p:txBody>
          <a:bodyPr/>
          <a:lstStyle/>
          <a:p>
            <a:pPr algn="ctr"/>
            <a:r>
              <a:rPr lang="en-US" dirty="0"/>
              <a:t>Alignment and Integration Activity </a:t>
            </a:r>
          </a:p>
        </p:txBody>
      </p:sp>
      <p:sp>
        <p:nvSpPr>
          <p:cNvPr id="5" name="Content Placeholder 4">
            <a:extLst>
              <a:ext uri="{FF2B5EF4-FFF2-40B4-BE49-F238E27FC236}">
                <a16:creationId xmlns:a16="http://schemas.microsoft.com/office/drawing/2014/main" id="{0D50392A-1537-B745-B1DD-7277E64B893E}"/>
              </a:ext>
            </a:extLst>
          </p:cNvPr>
          <p:cNvSpPr>
            <a:spLocks noGrp="1"/>
          </p:cNvSpPr>
          <p:nvPr>
            <p:ph idx="1"/>
          </p:nvPr>
        </p:nvSpPr>
        <p:spPr>
          <a:xfrm>
            <a:off x="691896" y="2163650"/>
            <a:ext cx="10515600" cy="3845477"/>
          </a:xfrm>
        </p:spPr>
        <p:txBody>
          <a:bodyPr/>
          <a:lstStyle/>
          <a:p>
            <a:r>
              <a:rPr lang="en-US" dirty="0">
                <a:solidFill>
                  <a:schemeClr val="bg1"/>
                </a:solidFill>
              </a:rPr>
              <a:t>Identify places where alignment is </a:t>
            </a:r>
            <a:r>
              <a:rPr lang="en-US" dirty="0" smtClean="0">
                <a:solidFill>
                  <a:schemeClr val="bg1"/>
                </a:solidFill>
              </a:rPr>
              <a:t>happening. Note </a:t>
            </a:r>
            <a:r>
              <a:rPr lang="en-US" dirty="0">
                <a:solidFill>
                  <a:schemeClr val="bg1"/>
                </a:solidFill>
              </a:rPr>
              <a:t>each one on </a:t>
            </a:r>
            <a:r>
              <a:rPr lang="en-US" dirty="0" smtClean="0">
                <a:solidFill>
                  <a:schemeClr val="bg1"/>
                </a:solidFill>
              </a:rPr>
              <a:t>a post-it note.</a:t>
            </a:r>
            <a:endParaRPr lang="en-US" dirty="0">
              <a:solidFill>
                <a:schemeClr val="bg1"/>
              </a:solidFill>
            </a:endParaRPr>
          </a:p>
          <a:p>
            <a:r>
              <a:rPr lang="en-US" dirty="0">
                <a:solidFill>
                  <a:schemeClr val="bg1"/>
                </a:solidFill>
              </a:rPr>
              <a:t>Consider places where there are “sticking points” impeding alignment or integration.  Write each of these on </a:t>
            </a:r>
            <a:r>
              <a:rPr lang="en-US" dirty="0" smtClean="0">
                <a:solidFill>
                  <a:schemeClr val="bg1"/>
                </a:solidFill>
              </a:rPr>
              <a:t>a post-it note.</a:t>
            </a:r>
            <a:endParaRPr lang="en-US" dirty="0">
              <a:solidFill>
                <a:schemeClr val="bg1"/>
              </a:solidFill>
            </a:endParaRPr>
          </a:p>
          <a:p>
            <a:r>
              <a:rPr lang="en-US" dirty="0">
                <a:solidFill>
                  <a:schemeClr val="bg1"/>
                </a:solidFill>
              </a:rPr>
              <a:t>Place your </a:t>
            </a:r>
            <a:r>
              <a:rPr lang="en-US" dirty="0" smtClean="0">
                <a:solidFill>
                  <a:schemeClr val="bg1"/>
                </a:solidFill>
              </a:rPr>
              <a:t>post-it </a:t>
            </a:r>
            <a:r>
              <a:rPr lang="en-US" dirty="0">
                <a:solidFill>
                  <a:schemeClr val="bg1"/>
                </a:solidFill>
              </a:rPr>
              <a:t>notes on the appropriate flip chart papers on the </a:t>
            </a:r>
            <a:r>
              <a:rPr lang="en-US" dirty="0" smtClean="0">
                <a:solidFill>
                  <a:schemeClr val="bg1"/>
                </a:solidFill>
              </a:rPr>
              <a:t>wall.</a:t>
            </a:r>
            <a:endParaRPr lang="en-US" dirty="0">
              <a:solidFill>
                <a:schemeClr val="bg1"/>
              </a:solidFill>
            </a:endParaRPr>
          </a:p>
          <a:p>
            <a:endParaRPr lang="en-US" dirty="0"/>
          </a:p>
        </p:txBody>
      </p:sp>
      <p:pic>
        <p:nvPicPr>
          <p:cNvPr id="9" name="Picture 8">
            <a:extLst>
              <a:ext uri="{FF2B5EF4-FFF2-40B4-BE49-F238E27FC236}">
                <a16:creationId xmlns:a16="http://schemas.microsoft.com/office/drawing/2014/main" id="{39C131FE-654A-024D-9F73-9878C8A0963E}"/>
              </a:ext>
            </a:extLst>
          </p:cNvPr>
          <p:cNvPicPr>
            <a:picLocks noChangeAspect="1"/>
          </p:cNvPicPr>
          <p:nvPr/>
        </p:nvPicPr>
        <p:blipFill>
          <a:blip r:embed="rId3"/>
          <a:stretch>
            <a:fillRect/>
          </a:stretch>
        </p:blipFill>
        <p:spPr>
          <a:xfrm>
            <a:off x="824306" y="4523232"/>
            <a:ext cx="10349962" cy="2135145"/>
          </a:xfrm>
          <a:prstGeom prst="rect">
            <a:avLst/>
          </a:prstGeom>
        </p:spPr>
      </p:pic>
    </p:spTree>
    <p:extLst>
      <p:ext uri="{BB962C8B-B14F-4D97-AF65-F5344CB8AC3E}">
        <p14:creationId xmlns:p14="http://schemas.microsoft.com/office/powerpoint/2010/main" val="3730886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lumMod val="40000"/>
                <a:lumOff val="6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F596B-44C9-8F4E-89DC-44D1B7C97680}"/>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C168E63F-DB5F-C14F-87D8-C2C3E2E07B5B}"/>
              </a:ext>
            </a:extLst>
          </p:cNvPr>
          <p:cNvSpPr>
            <a:spLocks noGrp="1"/>
          </p:cNvSpPr>
          <p:nvPr>
            <p:ph type="body" idx="1"/>
          </p:nvPr>
        </p:nvSpPr>
        <p:spPr>
          <a:xfrm>
            <a:off x="0" y="6177344"/>
            <a:ext cx="12192000" cy="719582"/>
          </a:xfrm>
        </p:spPr>
        <p:txBody>
          <a:bodyPr/>
          <a:lstStyle/>
          <a:p>
            <a:r>
              <a:rPr lang="en-US" sz="1400" dirty="0">
                <a:solidFill>
                  <a:schemeClr val="bg1"/>
                </a:solidFill>
              </a:rPr>
              <a:t>https://assets-global.website-files.com/5d3725188825e071f1670246/5d7bd8a446d296b53108ea52_integrated%20mtss%20overview%202017-5-19.pdf</a:t>
            </a:r>
          </a:p>
          <a:p>
            <a:endParaRPr lang="en-US" dirty="0">
              <a:solidFill>
                <a:schemeClr val="bg1"/>
              </a:solidFill>
            </a:endParaRPr>
          </a:p>
        </p:txBody>
      </p:sp>
      <p:pic>
        <p:nvPicPr>
          <p:cNvPr id="9" name="Picture 8">
            <a:extLst>
              <a:ext uri="{FF2B5EF4-FFF2-40B4-BE49-F238E27FC236}">
                <a16:creationId xmlns:a16="http://schemas.microsoft.com/office/drawing/2014/main" id="{6D0F9229-46A4-E34F-BB2D-54681BC7B82E}"/>
              </a:ext>
            </a:extLst>
          </p:cNvPr>
          <p:cNvPicPr>
            <a:picLocks noChangeAspect="1"/>
          </p:cNvPicPr>
          <p:nvPr/>
        </p:nvPicPr>
        <p:blipFill>
          <a:blip r:embed="rId3"/>
          <a:stretch>
            <a:fillRect/>
          </a:stretch>
        </p:blipFill>
        <p:spPr>
          <a:xfrm>
            <a:off x="481331" y="1347914"/>
            <a:ext cx="5449484" cy="4161599"/>
          </a:xfrm>
          <a:prstGeom prst="rect">
            <a:avLst/>
          </a:prstGeom>
        </p:spPr>
      </p:pic>
      <p:pic>
        <p:nvPicPr>
          <p:cNvPr id="7" name="Picture 6">
            <a:extLst>
              <a:ext uri="{FF2B5EF4-FFF2-40B4-BE49-F238E27FC236}">
                <a16:creationId xmlns:a16="http://schemas.microsoft.com/office/drawing/2014/main" id="{503DC4B6-4F9E-8A49-AC66-D0B6C1FDA725}"/>
              </a:ext>
            </a:extLst>
          </p:cNvPr>
          <p:cNvPicPr>
            <a:picLocks noChangeAspect="1"/>
          </p:cNvPicPr>
          <p:nvPr/>
        </p:nvPicPr>
        <p:blipFill>
          <a:blip r:embed="rId4"/>
          <a:stretch>
            <a:fillRect/>
          </a:stretch>
        </p:blipFill>
        <p:spPr>
          <a:xfrm>
            <a:off x="5407324" y="1146240"/>
            <a:ext cx="6363797" cy="4869688"/>
          </a:xfrm>
          <a:prstGeom prst="rect">
            <a:avLst/>
          </a:prstGeom>
        </p:spPr>
      </p:pic>
      <p:sp>
        <p:nvSpPr>
          <p:cNvPr id="10" name="TextBox 9">
            <a:extLst>
              <a:ext uri="{FF2B5EF4-FFF2-40B4-BE49-F238E27FC236}">
                <a16:creationId xmlns:a16="http://schemas.microsoft.com/office/drawing/2014/main" id="{AEE558D5-68B9-B94D-9EB2-FC5B0D6CE5BE}"/>
              </a:ext>
            </a:extLst>
          </p:cNvPr>
          <p:cNvSpPr txBox="1"/>
          <p:nvPr/>
        </p:nvSpPr>
        <p:spPr>
          <a:xfrm>
            <a:off x="682752" y="231648"/>
            <a:ext cx="9168384" cy="954107"/>
          </a:xfrm>
          <a:prstGeom prst="rect">
            <a:avLst/>
          </a:prstGeom>
          <a:solidFill>
            <a:schemeClr val="bg1"/>
          </a:solidFill>
        </p:spPr>
        <p:txBody>
          <a:bodyPr wrap="square" rtlCol="0">
            <a:spAutoFit/>
          </a:bodyPr>
          <a:lstStyle/>
          <a:p>
            <a:r>
              <a:rPr lang="en-US" sz="2800" dirty="0"/>
              <a:t>Integrated Multi-Tiered Systems of Support </a:t>
            </a:r>
          </a:p>
          <a:p>
            <a:r>
              <a:rPr lang="en-US" sz="2800" dirty="0"/>
              <a:t>Kent McIntosh, University of Oregon</a:t>
            </a:r>
          </a:p>
        </p:txBody>
      </p:sp>
    </p:spTree>
    <p:extLst>
      <p:ext uri="{BB962C8B-B14F-4D97-AF65-F5344CB8AC3E}">
        <p14:creationId xmlns:p14="http://schemas.microsoft.com/office/powerpoint/2010/main" val="517157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pattFill prst="pct90">
          <a:fgClr>
            <a:srgbClr val="FF0000"/>
          </a:fgClr>
          <a:bgClr>
            <a:schemeClr val="bg1"/>
          </a:bgClr>
        </a:pattFill>
        <a:effectLst/>
      </p:bgPr>
    </p:bg>
    <p:spTree>
      <p:nvGrpSpPr>
        <p:cNvPr id="1" name=""/>
        <p:cNvGrpSpPr/>
        <p:nvPr/>
      </p:nvGrpSpPr>
      <p:grpSpPr>
        <a:xfrm>
          <a:off x="0" y="0"/>
          <a:ext cx="0" cy="0"/>
          <a:chOff x="0" y="0"/>
          <a:chExt cx="0" cy="0"/>
        </a:xfrm>
      </p:grpSpPr>
      <p:pic>
        <p:nvPicPr>
          <p:cNvPr id="3076" name="Picture 4" descr="mage result for wrapped pres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67" y="338666"/>
            <a:ext cx="6570134" cy="328506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mage result for shiny th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602" y="3014134"/>
            <a:ext cx="5394608" cy="358986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AutoShape 2" descr="mage result for shiny things"/>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7440042" y="766721"/>
            <a:ext cx="3445728" cy="2428956"/>
          </a:xfrm>
          <a:prstGeom prst="rect">
            <a:avLst/>
          </a:prstGeom>
          <a:ln w="38100">
            <a:solidFill>
              <a:schemeClr val="tx1"/>
            </a:solidFill>
          </a:ln>
        </p:spPr>
      </p:pic>
      <p:pic>
        <p:nvPicPr>
          <p:cNvPr id="4104" name="Picture 8" descr="mage result for shiny th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804" y="4207756"/>
            <a:ext cx="3352795" cy="215536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mage result for shiny thing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071" y="3526012"/>
            <a:ext cx="2336800" cy="307798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00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6070" y="738809"/>
            <a:ext cx="8229600" cy="1143000"/>
          </a:xfrm>
        </p:spPr>
        <p:txBody>
          <a:bodyPr/>
          <a:lstStyle/>
          <a:p>
            <a:pPr algn="ctr"/>
            <a:r>
              <a:rPr lang="en-US" dirty="0"/>
              <a:t>2018- 19 Phase 1 Recipients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222824"/>
              </p:ext>
            </p:extLst>
          </p:nvPr>
        </p:nvGraphicFramePr>
        <p:xfrm>
          <a:off x="1464365" y="2434557"/>
          <a:ext cx="8839200" cy="3876026"/>
        </p:xfrm>
        <a:graphic>
          <a:graphicData uri="http://schemas.openxmlformats.org/drawingml/2006/table">
            <a:tbl>
              <a:tblPr firstRow="1" firstCol="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25746">
                <a:tc>
                  <a:txBody>
                    <a:bodyPr/>
                    <a:lstStyle/>
                    <a:p>
                      <a:pPr marL="0" marR="0" algn="ctr">
                        <a:lnSpc>
                          <a:spcPct val="115000"/>
                        </a:lnSpc>
                        <a:spcBef>
                          <a:spcPts val="0"/>
                        </a:spcBef>
                        <a:spcAft>
                          <a:spcPts val="0"/>
                        </a:spcAft>
                      </a:pPr>
                      <a:r>
                        <a:rPr lang="en-US" sz="2400" dirty="0">
                          <a:solidFill>
                            <a:schemeClr val="bg1"/>
                          </a:solidFill>
                          <a:effectLst/>
                          <a:latin typeface="+mn-lt"/>
                        </a:rPr>
                        <a:t>School District</a:t>
                      </a:r>
                      <a:endParaRPr lang="en-US" sz="2400" dirty="0">
                        <a:solidFill>
                          <a:schemeClr val="bg1"/>
                        </a:solidFill>
                        <a:effectLst/>
                        <a:latin typeface="+mn-lt"/>
                        <a:ea typeface="Calibri"/>
                        <a:cs typeface="Times New Roman"/>
                      </a:endParaRPr>
                    </a:p>
                  </a:txBody>
                  <a:tcPr marL="46469" marR="46469" marT="0" marB="0">
                    <a:solidFill>
                      <a:schemeClr val="accent3">
                        <a:lumMod val="75000"/>
                      </a:schemeClr>
                    </a:solidFill>
                  </a:tcPr>
                </a:tc>
                <a:tc>
                  <a:txBody>
                    <a:bodyPr/>
                    <a:lstStyle/>
                    <a:p>
                      <a:pPr marL="0" marR="0" algn="ctr">
                        <a:lnSpc>
                          <a:spcPct val="115000"/>
                        </a:lnSpc>
                        <a:spcBef>
                          <a:spcPts val="0"/>
                        </a:spcBef>
                        <a:spcAft>
                          <a:spcPts val="0"/>
                        </a:spcAft>
                      </a:pPr>
                      <a:r>
                        <a:rPr lang="en-US" sz="2400" dirty="0">
                          <a:solidFill>
                            <a:schemeClr val="bg1"/>
                          </a:solidFill>
                          <a:effectLst/>
                          <a:latin typeface="+mn-lt"/>
                        </a:rPr>
                        <a:t>School Name</a:t>
                      </a:r>
                      <a:endParaRPr lang="en-US" sz="2400" dirty="0">
                        <a:solidFill>
                          <a:schemeClr val="bg1"/>
                        </a:solidFill>
                        <a:effectLst/>
                        <a:latin typeface="+mn-lt"/>
                        <a:ea typeface="Calibri"/>
                        <a:cs typeface="Times New Roman"/>
                      </a:endParaRPr>
                    </a:p>
                  </a:txBody>
                  <a:tcPr marL="46469" marR="46469" marT="0" marB="0">
                    <a:solidFill>
                      <a:schemeClr val="accent3">
                        <a:lumMod val="75000"/>
                      </a:schemeClr>
                    </a:solidFill>
                  </a:tcPr>
                </a:tc>
                <a:extLst>
                  <a:ext uri="{0D108BD9-81ED-4DB2-BD59-A6C34878D82A}">
                    <a16:rowId xmlns:a16="http://schemas.microsoft.com/office/drawing/2014/main" val="10000"/>
                  </a:ext>
                </a:extLst>
              </a:tr>
              <a:tr h="684895">
                <a:tc>
                  <a:txBody>
                    <a:bodyPr/>
                    <a:lstStyle/>
                    <a:p>
                      <a:pPr marL="0" marR="0" algn="ctr">
                        <a:lnSpc>
                          <a:spcPct val="115000"/>
                        </a:lnSpc>
                        <a:spcBef>
                          <a:spcPts val="0"/>
                        </a:spcBef>
                        <a:spcAft>
                          <a:spcPts val="0"/>
                        </a:spcAft>
                      </a:pPr>
                      <a:r>
                        <a:rPr lang="en-US" sz="2400" b="0" dirty="0">
                          <a:solidFill>
                            <a:schemeClr val="bg1"/>
                          </a:solidFill>
                          <a:effectLst/>
                          <a:latin typeface="+mn-lt"/>
                          <a:ea typeface="Calibri"/>
                          <a:cs typeface="Times New Roman"/>
                        </a:rPr>
                        <a:t>Cape</a:t>
                      </a:r>
                      <a:r>
                        <a:rPr lang="en-US" sz="2400" b="0" baseline="0" dirty="0">
                          <a:solidFill>
                            <a:schemeClr val="bg1"/>
                          </a:solidFill>
                          <a:effectLst/>
                          <a:latin typeface="+mn-lt"/>
                          <a:ea typeface="Calibri"/>
                          <a:cs typeface="Times New Roman"/>
                        </a:rPr>
                        <a:t> </a:t>
                      </a:r>
                      <a:r>
                        <a:rPr lang="en-US" sz="2400" b="0" baseline="0" dirty="0" err="1">
                          <a:solidFill>
                            <a:schemeClr val="bg1"/>
                          </a:solidFill>
                          <a:effectLst/>
                          <a:latin typeface="+mn-lt"/>
                          <a:ea typeface="Calibri"/>
                          <a:cs typeface="Times New Roman"/>
                        </a:rPr>
                        <a:t>Henlopen</a:t>
                      </a:r>
                      <a:endParaRPr lang="en-US" sz="2400" b="0" dirty="0">
                        <a:solidFill>
                          <a:schemeClr val="bg1"/>
                        </a:solidFill>
                        <a:effectLst/>
                        <a:latin typeface="+mn-lt"/>
                        <a:ea typeface="Calibri"/>
                        <a:cs typeface="Times New Roman"/>
                      </a:endParaRPr>
                    </a:p>
                  </a:txBody>
                  <a:tcPr marL="46469" marR="464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a:cs typeface="Times New Roman"/>
                        </a:rPr>
                        <a:t>Love</a:t>
                      </a:r>
                      <a:r>
                        <a:rPr lang="en-US" sz="2400" baseline="0" dirty="0">
                          <a:solidFill>
                            <a:schemeClr val="bg1"/>
                          </a:solidFill>
                          <a:effectLst/>
                          <a:latin typeface="+mn-lt"/>
                          <a:ea typeface="Calibri"/>
                          <a:cs typeface="Times New Roman"/>
                        </a:rPr>
                        <a:t> Creek Elementary</a:t>
                      </a:r>
                      <a:endParaRPr lang="en-US" sz="2400" dirty="0">
                        <a:solidFill>
                          <a:schemeClr val="bg1"/>
                        </a:solidFill>
                        <a:effectLst/>
                        <a:latin typeface="+mn-lt"/>
                        <a:ea typeface="Calibri"/>
                        <a:cs typeface="Times New Roman"/>
                      </a:endParaRPr>
                    </a:p>
                  </a:txBody>
                  <a:tcPr marL="46469" marR="46469" marT="0" marB="0" anchor="ctr">
                    <a:solidFill>
                      <a:schemeClr val="accent3">
                        <a:lumMod val="40000"/>
                        <a:lumOff val="60000"/>
                      </a:schemeClr>
                    </a:solidFill>
                  </a:tcPr>
                </a:tc>
                <a:extLst>
                  <a:ext uri="{0D108BD9-81ED-4DB2-BD59-A6C34878D82A}">
                    <a16:rowId xmlns:a16="http://schemas.microsoft.com/office/drawing/2014/main" val="10001"/>
                  </a:ext>
                </a:extLst>
              </a:tr>
              <a:tr h="647874">
                <a:tc>
                  <a:txBody>
                    <a:bodyPr/>
                    <a:lstStyle/>
                    <a:p>
                      <a:pPr marL="0" marR="0" algn="ctr">
                        <a:lnSpc>
                          <a:spcPct val="115000"/>
                        </a:lnSpc>
                        <a:spcBef>
                          <a:spcPts val="0"/>
                        </a:spcBef>
                        <a:spcAft>
                          <a:spcPts val="0"/>
                        </a:spcAft>
                      </a:pPr>
                      <a:r>
                        <a:rPr lang="en-US" sz="2400" b="0" dirty="0">
                          <a:solidFill>
                            <a:schemeClr val="bg1"/>
                          </a:solidFill>
                          <a:effectLst/>
                          <a:latin typeface="+mn-lt"/>
                          <a:ea typeface="Calibri"/>
                          <a:cs typeface="Times New Roman"/>
                        </a:rPr>
                        <a:t>Cape </a:t>
                      </a:r>
                      <a:r>
                        <a:rPr lang="en-US" sz="2400" b="0" dirty="0" err="1">
                          <a:solidFill>
                            <a:schemeClr val="bg1"/>
                          </a:solidFill>
                          <a:effectLst/>
                          <a:latin typeface="+mn-lt"/>
                          <a:ea typeface="Calibri"/>
                          <a:cs typeface="Times New Roman"/>
                        </a:rPr>
                        <a:t>Henlopen</a:t>
                      </a:r>
                      <a:endParaRPr lang="en-US" sz="2400" b="0" dirty="0">
                        <a:solidFill>
                          <a:schemeClr val="bg1"/>
                        </a:solidFill>
                        <a:effectLst/>
                        <a:latin typeface="+mn-lt"/>
                        <a:ea typeface="Calibri"/>
                        <a:cs typeface="Times New Roman"/>
                      </a:endParaRPr>
                    </a:p>
                  </a:txBody>
                  <a:tcPr marL="46469" marR="464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a:cs typeface="Times New Roman"/>
                        </a:rPr>
                        <a:t>Rehoboth</a:t>
                      </a:r>
                      <a:r>
                        <a:rPr lang="en-US" sz="2400" baseline="0" dirty="0">
                          <a:solidFill>
                            <a:schemeClr val="bg1"/>
                          </a:solidFill>
                          <a:effectLst/>
                          <a:latin typeface="+mn-lt"/>
                          <a:ea typeface="Calibri"/>
                          <a:cs typeface="Times New Roman"/>
                        </a:rPr>
                        <a:t> Elementary</a:t>
                      </a:r>
                      <a:endParaRPr lang="en-US" sz="2400" dirty="0">
                        <a:solidFill>
                          <a:schemeClr val="bg1"/>
                        </a:solidFill>
                        <a:effectLst/>
                        <a:latin typeface="+mn-lt"/>
                        <a:ea typeface="Calibri"/>
                        <a:cs typeface="Times New Roman"/>
                      </a:endParaRPr>
                    </a:p>
                  </a:txBody>
                  <a:tcPr marL="46469" marR="46469" marT="0" marB="0" anchor="ctr">
                    <a:solidFill>
                      <a:schemeClr val="accent3">
                        <a:lumMod val="40000"/>
                        <a:lumOff val="60000"/>
                      </a:schemeClr>
                    </a:solidFill>
                  </a:tcPr>
                </a:tc>
                <a:extLst>
                  <a:ext uri="{0D108BD9-81ED-4DB2-BD59-A6C34878D82A}">
                    <a16:rowId xmlns:a16="http://schemas.microsoft.com/office/drawing/2014/main" val="10002"/>
                  </a:ext>
                </a:extLst>
              </a:tr>
              <a:tr h="673788">
                <a:tc>
                  <a:txBody>
                    <a:bodyPr/>
                    <a:lstStyle/>
                    <a:p>
                      <a:pPr marL="0" marR="0" algn="ctr">
                        <a:lnSpc>
                          <a:spcPct val="115000"/>
                        </a:lnSpc>
                        <a:spcBef>
                          <a:spcPts val="0"/>
                        </a:spcBef>
                        <a:spcAft>
                          <a:spcPts val="0"/>
                        </a:spcAft>
                      </a:pPr>
                      <a:r>
                        <a:rPr lang="en-US" sz="2400" b="0" dirty="0">
                          <a:solidFill>
                            <a:schemeClr val="bg1"/>
                          </a:solidFill>
                          <a:effectLst/>
                          <a:latin typeface="+mn-lt"/>
                          <a:ea typeface="Calibri"/>
                          <a:cs typeface="Times New Roman"/>
                        </a:rPr>
                        <a:t>Lake Forest</a:t>
                      </a:r>
                    </a:p>
                  </a:txBody>
                  <a:tcPr marL="46469" marR="46469" marT="0" marB="0" anchor="ctr">
                    <a:solidFill>
                      <a:schemeClr val="accent3">
                        <a:lumMod val="75000"/>
                      </a:schemeClr>
                    </a:solidFill>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a:cs typeface="Times New Roman"/>
                        </a:rPr>
                        <a:t>Lake Forest Central Elementary</a:t>
                      </a:r>
                    </a:p>
                  </a:txBody>
                  <a:tcPr marL="46469" marR="46469" marT="0" marB="0" anchor="ctr">
                    <a:solidFill>
                      <a:schemeClr val="accent3">
                        <a:lumMod val="75000"/>
                      </a:schemeClr>
                    </a:solidFill>
                  </a:tcPr>
                </a:tc>
                <a:extLst>
                  <a:ext uri="{0D108BD9-81ED-4DB2-BD59-A6C34878D82A}">
                    <a16:rowId xmlns:a16="http://schemas.microsoft.com/office/drawing/2014/main" val="10003"/>
                  </a:ext>
                </a:extLst>
              </a:tr>
              <a:tr h="701458">
                <a:tc>
                  <a:txBody>
                    <a:bodyPr/>
                    <a:lstStyle/>
                    <a:p>
                      <a:pPr marL="0" marR="0" algn="ctr">
                        <a:lnSpc>
                          <a:spcPct val="115000"/>
                        </a:lnSpc>
                        <a:spcBef>
                          <a:spcPts val="0"/>
                        </a:spcBef>
                        <a:spcAft>
                          <a:spcPts val="0"/>
                        </a:spcAft>
                      </a:pPr>
                      <a:r>
                        <a:rPr lang="en-US" sz="2400" b="0" dirty="0">
                          <a:solidFill>
                            <a:schemeClr val="bg1"/>
                          </a:solidFill>
                          <a:effectLst/>
                          <a:latin typeface="+mn-lt"/>
                          <a:ea typeface="Calibri"/>
                          <a:cs typeface="Times New Roman"/>
                        </a:rPr>
                        <a:t>Red Clay</a:t>
                      </a:r>
                    </a:p>
                  </a:txBody>
                  <a:tcPr marL="46469" marR="464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2400" dirty="0">
                          <a:solidFill>
                            <a:schemeClr val="bg1"/>
                          </a:solidFill>
                          <a:effectLst/>
                          <a:latin typeface="+mn-lt"/>
                        </a:rPr>
                        <a:t>Anna P. Mote Elementary</a:t>
                      </a:r>
                    </a:p>
                  </a:txBody>
                  <a:tcPr marL="46469" marR="46469" marT="0" marB="0" anchor="ctr">
                    <a:solidFill>
                      <a:schemeClr val="accent3">
                        <a:lumMod val="40000"/>
                        <a:lumOff val="60000"/>
                      </a:schemeClr>
                    </a:solidFill>
                  </a:tcPr>
                </a:tc>
                <a:extLst>
                  <a:ext uri="{0D108BD9-81ED-4DB2-BD59-A6C34878D82A}">
                    <a16:rowId xmlns:a16="http://schemas.microsoft.com/office/drawing/2014/main" val="10004"/>
                  </a:ext>
                </a:extLst>
              </a:tr>
              <a:tr h="574805">
                <a:tc>
                  <a:txBody>
                    <a:bodyPr/>
                    <a:lstStyle/>
                    <a:p>
                      <a:pPr marL="0" marR="0" algn="ctr">
                        <a:lnSpc>
                          <a:spcPct val="115000"/>
                        </a:lnSpc>
                        <a:spcBef>
                          <a:spcPts val="0"/>
                        </a:spcBef>
                        <a:spcAft>
                          <a:spcPts val="0"/>
                        </a:spcAft>
                      </a:pPr>
                      <a:r>
                        <a:rPr lang="en-US" sz="2400" b="0" dirty="0">
                          <a:solidFill>
                            <a:schemeClr val="bg1"/>
                          </a:solidFill>
                          <a:effectLst/>
                          <a:latin typeface="+mn-lt"/>
                          <a:ea typeface="Calibri"/>
                          <a:cs typeface="Times New Roman"/>
                        </a:rPr>
                        <a:t>Red Clay</a:t>
                      </a:r>
                    </a:p>
                  </a:txBody>
                  <a:tcPr marL="46469" marR="464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a:cs typeface="Times New Roman"/>
                        </a:rPr>
                        <a:t>Warner</a:t>
                      </a:r>
                      <a:r>
                        <a:rPr lang="en-US" sz="2400" baseline="0" dirty="0">
                          <a:solidFill>
                            <a:schemeClr val="bg1"/>
                          </a:solidFill>
                          <a:effectLst/>
                          <a:latin typeface="+mn-lt"/>
                          <a:ea typeface="Calibri"/>
                          <a:cs typeface="Times New Roman"/>
                        </a:rPr>
                        <a:t> Elementary</a:t>
                      </a:r>
                      <a:endParaRPr lang="en-US" sz="2400" dirty="0">
                        <a:solidFill>
                          <a:schemeClr val="bg1"/>
                        </a:solidFill>
                        <a:effectLst/>
                        <a:latin typeface="+mn-lt"/>
                        <a:ea typeface="Calibri"/>
                        <a:cs typeface="Times New Roman"/>
                      </a:endParaRPr>
                    </a:p>
                  </a:txBody>
                  <a:tcPr marL="46469" marR="46469" marT="0" marB="0" anchor="ctr">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80012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4741" y="1032934"/>
            <a:ext cx="9144000" cy="2387600"/>
          </a:xfrm>
        </p:spPr>
        <p:txBody>
          <a:bodyPr/>
          <a:lstStyle/>
          <a:p>
            <a:r>
              <a:rPr lang="en-US" b="1" dirty="0"/>
              <a:t>The Hexagon Tool (s)</a:t>
            </a:r>
          </a:p>
        </p:txBody>
      </p:sp>
      <p:sp>
        <p:nvSpPr>
          <p:cNvPr id="3" name="Subtitle 2"/>
          <p:cNvSpPr>
            <a:spLocks noGrp="1"/>
          </p:cNvSpPr>
          <p:nvPr>
            <p:ph type="subTitle" idx="1"/>
          </p:nvPr>
        </p:nvSpPr>
        <p:spPr>
          <a:xfrm>
            <a:off x="1343202" y="3325550"/>
            <a:ext cx="11469861" cy="1655762"/>
          </a:xfrm>
        </p:spPr>
        <p:txBody>
          <a:bodyPr/>
          <a:lstStyle/>
          <a:p>
            <a:pPr algn="l"/>
            <a:r>
              <a:rPr lang="en-US" dirty="0"/>
              <a:t>A tool for teams to make effective decisions </a:t>
            </a:r>
          </a:p>
          <a:p>
            <a:pPr algn="l"/>
            <a:r>
              <a:rPr lang="en-US" dirty="0"/>
              <a:t>about initiatives and evidence-based practices.</a:t>
            </a:r>
          </a:p>
        </p:txBody>
      </p:sp>
      <p:pic>
        <p:nvPicPr>
          <p:cNvPr id="3076" name="Picture 4" descr="mage result for wrapped presents"/>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534" y="338667"/>
            <a:ext cx="2777068" cy="138853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mage result for shiny thing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8312" y="48609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age result for shiny things"/>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071" y="4673600"/>
            <a:ext cx="1465554" cy="1930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 name="Picture 8" descr="mage result for shiny things"/>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2267" y="5233462"/>
            <a:ext cx="2065866" cy="13280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duotone>
              <a:schemeClr val="bg2">
                <a:shade val="45000"/>
                <a:satMod val="135000"/>
              </a:schemeClr>
              <a:prstClr val="white"/>
            </a:duotone>
          </a:blip>
          <a:stretch>
            <a:fillRect/>
          </a:stretch>
        </p:blipFill>
        <p:spPr>
          <a:xfrm>
            <a:off x="9099758" y="338667"/>
            <a:ext cx="2719707" cy="1917171"/>
          </a:xfrm>
          <a:prstGeom prst="rect">
            <a:avLst/>
          </a:prstGeom>
          <a:ln w="38100">
            <a:solidFill>
              <a:schemeClr val="tx1"/>
            </a:solidFill>
          </a:ln>
        </p:spPr>
      </p:pic>
    </p:spTree>
    <p:extLst>
      <p:ext uri="{BB962C8B-B14F-4D97-AF65-F5344CB8AC3E}">
        <p14:creationId xmlns:p14="http://schemas.microsoft.com/office/powerpoint/2010/main" val="4131020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Science</a:t>
            </a:r>
          </a:p>
        </p:txBody>
      </p:sp>
      <p:pic>
        <p:nvPicPr>
          <p:cNvPr id="4" name="Picture 3"/>
          <p:cNvPicPr>
            <a:picLocks noChangeAspect="1"/>
          </p:cNvPicPr>
          <p:nvPr/>
        </p:nvPicPr>
        <p:blipFill>
          <a:blip r:embed="rId3"/>
          <a:stretch>
            <a:fillRect/>
          </a:stretch>
        </p:blipFill>
        <p:spPr>
          <a:xfrm>
            <a:off x="1196013" y="1834166"/>
            <a:ext cx="9985504" cy="4330631"/>
          </a:xfrm>
          <a:prstGeom prst="rect">
            <a:avLst/>
          </a:prstGeom>
          <a:ln w="38100">
            <a:solidFill>
              <a:schemeClr val="bg1"/>
            </a:solidFill>
          </a:ln>
        </p:spPr>
      </p:pic>
    </p:spTree>
    <p:extLst>
      <p:ext uri="{BB962C8B-B14F-4D97-AF65-F5344CB8AC3E}">
        <p14:creationId xmlns:p14="http://schemas.microsoft.com/office/powerpoint/2010/main" val="654487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8639"/>
            <a:ext cx="10515600" cy="1325563"/>
          </a:xfrm>
        </p:spPr>
        <p:txBody>
          <a:bodyPr>
            <a:normAutofit/>
          </a:bodyPr>
          <a:lstStyle/>
          <a:p>
            <a:r>
              <a:rPr lang="en-US" dirty="0"/>
              <a:t>6 Dimensions of any initiative or tool </a:t>
            </a:r>
            <a:br>
              <a:rPr lang="en-US" dirty="0"/>
            </a:br>
            <a:r>
              <a:rPr lang="en-US" dirty="0"/>
              <a:t>for team consideration and discussion:</a:t>
            </a:r>
          </a:p>
        </p:txBody>
      </p:sp>
      <p:sp>
        <p:nvSpPr>
          <p:cNvPr id="3" name="Content Placeholder 2"/>
          <p:cNvSpPr>
            <a:spLocks noGrp="1"/>
          </p:cNvSpPr>
          <p:nvPr>
            <p:ph idx="1"/>
          </p:nvPr>
        </p:nvSpPr>
        <p:spPr>
          <a:xfrm>
            <a:off x="838200" y="2062692"/>
            <a:ext cx="10515600" cy="4351338"/>
          </a:xfrm>
        </p:spPr>
        <p:txBody>
          <a:bodyPr>
            <a:normAutofit/>
          </a:bodyPr>
          <a:lstStyle/>
          <a:p>
            <a:pPr marL="0" indent="0">
              <a:buNone/>
            </a:pPr>
            <a:r>
              <a:rPr lang="en-US" sz="2800" b="1" dirty="0">
                <a:solidFill>
                  <a:schemeClr val="bg1"/>
                </a:solidFill>
              </a:rPr>
              <a:t>1.      Meets Needs of Students</a:t>
            </a:r>
            <a:endParaRPr lang="en-US" sz="2800" dirty="0">
              <a:solidFill>
                <a:schemeClr val="bg1"/>
              </a:solidFill>
            </a:endParaRPr>
          </a:p>
          <a:p>
            <a:pPr marL="0" indent="0">
              <a:buNone/>
            </a:pPr>
            <a:r>
              <a:rPr lang="en-US" sz="2800" b="1" dirty="0">
                <a:solidFill>
                  <a:schemeClr val="bg1"/>
                </a:solidFill>
              </a:rPr>
              <a:t>2.      Fit with Current Initiatives</a:t>
            </a:r>
            <a:endParaRPr lang="en-US" sz="2800" dirty="0">
              <a:solidFill>
                <a:schemeClr val="bg1"/>
              </a:solidFill>
            </a:endParaRPr>
          </a:p>
          <a:p>
            <a:pPr marL="0" indent="0">
              <a:buNone/>
            </a:pPr>
            <a:r>
              <a:rPr lang="en-US" sz="2800" b="1" dirty="0">
                <a:solidFill>
                  <a:schemeClr val="bg1"/>
                </a:solidFill>
              </a:rPr>
              <a:t>3.      Resource/Supports Availability</a:t>
            </a:r>
            <a:endParaRPr lang="en-US" sz="2800" dirty="0">
              <a:solidFill>
                <a:schemeClr val="bg1"/>
              </a:solidFill>
            </a:endParaRPr>
          </a:p>
          <a:p>
            <a:pPr marL="0" indent="0">
              <a:buNone/>
            </a:pPr>
            <a:r>
              <a:rPr lang="en-US" sz="2800" b="1" dirty="0">
                <a:solidFill>
                  <a:schemeClr val="bg1"/>
                </a:solidFill>
              </a:rPr>
              <a:t>4.      Existing Evidence</a:t>
            </a:r>
            <a:endParaRPr lang="en-US" sz="2800" dirty="0">
              <a:solidFill>
                <a:schemeClr val="bg1"/>
              </a:solidFill>
            </a:endParaRPr>
          </a:p>
          <a:p>
            <a:pPr marL="0" indent="0">
              <a:buNone/>
            </a:pPr>
            <a:r>
              <a:rPr lang="en-US" sz="2800" b="1" dirty="0">
                <a:solidFill>
                  <a:schemeClr val="bg1"/>
                </a:solidFill>
              </a:rPr>
              <a:t>5.      Usability/Readiness for Replication</a:t>
            </a:r>
            <a:endParaRPr lang="en-US" sz="2800" dirty="0">
              <a:solidFill>
                <a:schemeClr val="bg1"/>
              </a:solidFill>
            </a:endParaRPr>
          </a:p>
          <a:p>
            <a:pPr marL="0" indent="0">
              <a:buNone/>
            </a:pPr>
            <a:r>
              <a:rPr lang="en-US" sz="2800" b="1" dirty="0">
                <a:solidFill>
                  <a:schemeClr val="bg1"/>
                </a:solidFill>
              </a:rPr>
              <a:t>6.      Capacity to Implement</a:t>
            </a:r>
            <a:endParaRPr lang="en-US" sz="2800" dirty="0">
              <a:solidFill>
                <a:schemeClr val="bg1"/>
              </a:solidFill>
            </a:endParaRPr>
          </a:p>
          <a:p>
            <a:endParaRPr lang="en-US" dirty="0">
              <a:solidFill>
                <a:schemeClr val="bg1"/>
              </a:solidFill>
            </a:endParaRPr>
          </a:p>
        </p:txBody>
      </p:sp>
      <p:sp>
        <p:nvSpPr>
          <p:cNvPr id="4" name="AutoShape 2" descr="mage result for teachers talki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mage result for teachers t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956" y="4593492"/>
            <a:ext cx="4629795" cy="204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479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Versions</a:t>
            </a:r>
          </a:p>
        </p:txBody>
      </p:sp>
      <p:pic>
        <p:nvPicPr>
          <p:cNvPr id="6" name="Picture 5"/>
          <p:cNvPicPr>
            <a:picLocks noChangeAspect="1"/>
          </p:cNvPicPr>
          <p:nvPr/>
        </p:nvPicPr>
        <p:blipFill>
          <a:blip r:embed="rId3"/>
          <a:stretch>
            <a:fillRect/>
          </a:stretch>
        </p:blipFill>
        <p:spPr>
          <a:xfrm>
            <a:off x="4908263" y="362480"/>
            <a:ext cx="6987404" cy="3933504"/>
          </a:xfrm>
          <a:prstGeom prst="rect">
            <a:avLst/>
          </a:prstGeom>
          <a:ln w="38100">
            <a:solidFill>
              <a:schemeClr val="bg1"/>
            </a:solidFill>
          </a:ln>
        </p:spPr>
      </p:pic>
      <p:pic>
        <p:nvPicPr>
          <p:cNvPr id="7" name="Picture 6"/>
          <p:cNvPicPr>
            <a:picLocks noChangeAspect="1"/>
          </p:cNvPicPr>
          <p:nvPr/>
        </p:nvPicPr>
        <p:blipFill>
          <a:blip r:embed="rId4"/>
          <a:stretch>
            <a:fillRect/>
          </a:stretch>
        </p:blipFill>
        <p:spPr>
          <a:xfrm>
            <a:off x="4093633" y="1027906"/>
            <a:ext cx="4749800" cy="5054600"/>
          </a:xfrm>
          <a:prstGeom prst="rect">
            <a:avLst/>
          </a:prstGeom>
          <a:ln w="38100">
            <a:solidFill>
              <a:schemeClr val="bg1"/>
            </a:solidFill>
          </a:ln>
        </p:spPr>
      </p:pic>
      <p:pic>
        <p:nvPicPr>
          <p:cNvPr id="8" name="Picture 7"/>
          <p:cNvPicPr>
            <a:picLocks noChangeAspect="1"/>
          </p:cNvPicPr>
          <p:nvPr/>
        </p:nvPicPr>
        <p:blipFill>
          <a:blip r:embed="rId5"/>
          <a:stretch>
            <a:fillRect/>
          </a:stretch>
        </p:blipFill>
        <p:spPr>
          <a:xfrm>
            <a:off x="1583265" y="1662905"/>
            <a:ext cx="4692743" cy="4805627"/>
          </a:xfrm>
          <a:prstGeom prst="rect">
            <a:avLst/>
          </a:prstGeom>
          <a:ln w="38100">
            <a:solidFill>
              <a:schemeClr val="bg1"/>
            </a:solidFill>
          </a:ln>
        </p:spPr>
      </p:pic>
      <p:sp>
        <p:nvSpPr>
          <p:cNvPr id="9" name="TextBox 8"/>
          <p:cNvSpPr txBox="1"/>
          <p:nvPr/>
        </p:nvSpPr>
        <p:spPr>
          <a:xfrm>
            <a:off x="5908260" y="5576910"/>
            <a:ext cx="735496" cy="1107996"/>
          </a:xfrm>
          <a:prstGeom prst="rect">
            <a:avLst/>
          </a:prstGeom>
          <a:solidFill>
            <a:schemeClr val="tx1"/>
          </a:solidFill>
          <a:ln>
            <a:solidFill>
              <a:schemeClr val="bg1"/>
            </a:solidFill>
          </a:ln>
        </p:spPr>
        <p:txBody>
          <a:bodyPr wrap="square" rtlCol="0">
            <a:spAutoFit/>
          </a:bodyPr>
          <a:lstStyle/>
          <a:p>
            <a:r>
              <a:rPr lang="en-US" sz="6600" dirty="0">
                <a:solidFill>
                  <a:schemeClr val="bg1"/>
                </a:solidFill>
              </a:rPr>
              <a:t>A</a:t>
            </a:r>
          </a:p>
        </p:txBody>
      </p:sp>
      <p:sp>
        <p:nvSpPr>
          <p:cNvPr id="11" name="TextBox 10"/>
          <p:cNvSpPr txBox="1"/>
          <p:nvPr/>
        </p:nvSpPr>
        <p:spPr>
          <a:xfrm>
            <a:off x="8475685" y="4635247"/>
            <a:ext cx="735496" cy="1107996"/>
          </a:xfrm>
          <a:prstGeom prst="rect">
            <a:avLst/>
          </a:prstGeom>
          <a:solidFill>
            <a:schemeClr val="tx1"/>
          </a:solidFill>
          <a:ln>
            <a:solidFill>
              <a:schemeClr val="bg1"/>
            </a:solidFill>
          </a:ln>
        </p:spPr>
        <p:txBody>
          <a:bodyPr wrap="square" rtlCol="0">
            <a:spAutoFit/>
          </a:bodyPr>
          <a:lstStyle/>
          <a:p>
            <a:r>
              <a:rPr lang="en-US" sz="6600" dirty="0">
                <a:solidFill>
                  <a:schemeClr val="bg1"/>
                </a:solidFill>
              </a:rPr>
              <a:t>B</a:t>
            </a:r>
          </a:p>
        </p:txBody>
      </p:sp>
      <p:sp>
        <p:nvSpPr>
          <p:cNvPr id="12" name="TextBox 11"/>
          <p:cNvSpPr txBox="1"/>
          <p:nvPr/>
        </p:nvSpPr>
        <p:spPr>
          <a:xfrm>
            <a:off x="11043110" y="3741986"/>
            <a:ext cx="735496" cy="1107996"/>
          </a:xfrm>
          <a:prstGeom prst="rect">
            <a:avLst/>
          </a:prstGeom>
          <a:solidFill>
            <a:schemeClr val="tx1"/>
          </a:solidFill>
          <a:ln>
            <a:solidFill>
              <a:schemeClr val="bg1"/>
            </a:solidFill>
          </a:ln>
        </p:spPr>
        <p:txBody>
          <a:bodyPr wrap="square" rtlCol="0">
            <a:spAutoFit/>
          </a:bodyPr>
          <a:lstStyle/>
          <a:p>
            <a:r>
              <a:rPr lang="en-US" sz="6600" dirty="0">
                <a:solidFill>
                  <a:schemeClr val="bg1"/>
                </a:solidFill>
              </a:rPr>
              <a:t>C</a:t>
            </a:r>
          </a:p>
        </p:txBody>
      </p:sp>
    </p:spTree>
    <p:extLst>
      <p:ext uri="{BB962C8B-B14F-4D97-AF65-F5344CB8AC3E}">
        <p14:creationId xmlns:p14="http://schemas.microsoft.com/office/powerpoint/2010/main" val="111270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Tools</a:t>
            </a:r>
          </a:p>
        </p:txBody>
      </p:sp>
      <p:sp>
        <p:nvSpPr>
          <p:cNvPr id="3" name="Content Placeholder 2"/>
          <p:cNvSpPr>
            <a:spLocks noGrp="1"/>
          </p:cNvSpPr>
          <p:nvPr>
            <p:ph idx="1"/>
          </p:nvPr>
        </p:nvSpPr>
        <p:spPr/>
        <p:txBody>
          <a:bodyPr/>
          <a:lstStyle/>
          <a:p>
            <a:r>
              <a:rPr lang="en-US" dirty="0">
                <a:solidFill>
                  <a:schemeClr val="bg1"/>
                </a:solidFill>
              </a:rPr>
              <a:t>Completing the tools and discussions are team-based activities.</a:t>
            </a:r>
          </a:p>
          <a:p>
            <a:r>
              <a:rPr lang="en-US" dirty="0">
                <a:solidFill>
                  <a:schemeClr val="bg1"/>
                </a:solidFill>
              </a:rPr>
              <a:t>2 tools use a scoring rubric (A &amp; B).</a:t>
            </a:r>
          </a:p>
          <a:p>
            <a:r>
              <a:rPr lang="en-US" dirty="0">
                <a:solidFill>
                  <a:schemeClr val="bg1"/>
                </a:solidFill>
              </a:rPr>
              <a:t>Each tool includes investigative and reflective questions.</a:t>
            </a:r>
          </a:p>
          <a:p>
            <a:endParaRPr lang="en-US" dirty="0">
              <a:solidFill>
                <a:schemeClr val="bg1"/>
              </a:solidFill>
            </a:endParaRPr>
          </a:p>
          <a:p>
            <a:r>
              <a:rPr lang="en-US" dirty="0">
                <a:solidFill>
                  <a:schemeClr val="bg1"/>
                </a:solidFill>
              </a:rPr>
              <a:t>It takes time to complete the tools.</a:t>
            </a:r>
          </a:p>
          <a:p>
            <a:r>
              <a:rPr lang="en-US" dirty="0">
                <a:solidFill>
                  <a:schemeClr val="bg1"/>
                </a:solidFill>
              </a:rPr>
              <a:t>Questions/sections can be split up for homework.</a:t>
            </a:r>
          </a:p>
          <a:p>
            <a:r>
              <a:rPr lang="en-US" dirty="0">
                <a:solidFill>
                  <a:schemeClr val="bg1"/>
                </a:solidFill>
              </a:rPr>
              <a:t>You want to start with evidence-based practices.</a:t>
            </a:r>
          </a:p>
          <a:p>
            <a:endParaRPr lang="en-US" dirty="0">
              <a:solidFill>
                <a:schemeClr val="bg1"/>
              </a:solidFill>
            </a:endParaRPr>
          </a:p>
        </p:txBody>
      </p:sp>
    </p:spTree>
    <p:extLst>
      <p:ext uri="{BB962C8B-B14F-4D97-AF65-F5344CB8AC3E}">
        <p14:creationId xmlns:p14="http://schemas.microsoft.com/office/powerpoint/2010/main" val="1186333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5067" y="327336"/>
            <a:ext cx="3777274" cy="6039598"/>
          </a:xfrm>
          <a:prstGeom prst="rect">
            <a:avLst/>
          </a:prstGeom>
          <a:ln w="38100">
            <a:solidFill>
              <a:schemeClr val="tx1"/>
            </a:solidFill>
          </a:ln>
        </p:spPr>
      </p:pic>
      <p:pic>
        <p:nvPicPr>
          <p:cNvPr id="5" name="Picture 4"/>
          <p:cNvPicPr>
            <a:picLocks noChangeAspect="1"/>
          </p:cNvPicPr>
          <p:nvPr/>
        </p:nvPicPr>
        <p:blipFill>
          <a:blip r:embed="rId4"/>
          <a:stretch>
            <a:fillRect/>
          </a:stretch>
        </p:blipFill>
        <p:spPr>
          <a:xfrm>
            <a:off x="3642784" y="457885"/>
            <a:ext cx="7683500" cy="5778500"/>
          </a:xfrm>
          <a:prstGeom prst="rect">
            <a:avLst/>
          </a:prstGeom>
          <a:ln w="38100">
            <a:solidFill>
              <a:schemeClr val="bg1"/>
            </a:solidFill>
          </a:ln>
        </p:spPr>
      </p:pic>
      <p:sp>
        <p:nvSpPr>
          <p:cNvPr id="6" name="TextBox 5"/>
          <p:cNvSpPr txBox="1"/>
          <p:nvPr/>
        </p:nvSpPr>
        <p:spPr>
          <a:xfrm>
            <a:off x="377319" y="5682387"/>
            <a:ext cx="735496" cy="1107996"/>
          </a:xfrm>
          <a:prstGeom prst="rect">
            <a:avLst/>
          </a:prstGeom>
          <a:solidFill>
            <a:schemeClr val="tx1"/>
          </a:solidFill>
          <a:ln>
            <a:solidFill>
              <a:schemeClr val="bg1"/>
            </a:solidFill>
          </a:ln>
        </p:spPr>
        <p:txBody>
          <a:bodyPr wrap="square" rtlCol="0">
            <a:spAutoFit/>
          </a:bodyPr>
          <a:lstStyle/>
          <a:p>
            <a:r>
              <a:rPr lang="en-US" sz="6600" dirty="0">
                <a:solidFill>
                  <a:schemeClr val="bg1"/>
                </a:solidFill>
              </a:rPr>
              <a:t>A</a:t>
            </a:r>
          </a:p>
        </p:txBody>
      </p:sp>
      <p:sp>
        <p:nvSpPr>
          <p:cNvPr id="7" name="TextBox 6"/>
          <p:cNvSpPr txBox="1"/>
          <p:nvPr/>
        </p:nvSpPr>
        <p:spPr>
          <a:xfrm>
            <a:off x="8773859" y="5509890"/>
            <a:ext cx="735496" cy="1107996"/>
          </a:xfrm>
          <a:prstGeom prst="rect">
            <a:avLst/>
          </a:prstGeom>
          <a:solidFill>
            <a:schemeClr val="tx1"/>
          </a:solidFill>
          <a:ln w="38100">
            <a:solidFill>
              <a:schemeClr val="bg1"/>
            </a:solidFill>
          </a:ln>
        </p:spPr>
        <p:txBody>
          <a:bodyPr wrap="square" rtlCol="0">
            <a:spAutoFit/>
          </a:bodyPr>
          <a:lstStyle/>
          <a:p>
            <a:r>
              <a:rPr lang="en-US" sz="6600" dirty="0">
                <a:solidFill>
                  <a:schemeClr val="bg1"/>
                </a:solidFill>
              </a:rPr>
              <a:t>B</a:t>
            </a:r>
          </a:p>
        </p:txBody>
      </p:sp>
    </p:spTree>
    <p:extLst>
      <p:ext uri="{BB962C8B-B14F-4D97-AF65-F5344CB8AC3E}">
        <p14:creationId xmlns:p14="http://schemas.microsoft.com/office/powerpoint/2010/main" val="293711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Systems &amp; Practices</a:t>
            </a:r>
          </a:p>
        </p:txBody>
      </p:sp>
      <p:sp>
        <p:nvSpPr>
          <p:cNvPr id="3" name="Content Placeholder 2"/>
          <p:cNvSpPr>
            <a:spLocks noGrp="1"/>
          </p:cNvSpPr>
          <p:nvPr>
            <p:ph idx="1"/>
          </p:nvPr>
        </p:nvSpPr>
        <p:spPr>
          <a:xfrm>
            <a:off x="567266" y="2386147"/>
            <a:ext cx="5588835" cy="4351338"/>
          </a:xfrm>
        </p:spPr>
        <p:txBody>
          <a:bodyPr/>
          <a:lstStyle/>
          <a:p>
            <a:r>
              <a:rPr lang="en-US" dirty="0">
                <a:solidFill>
                  <a:schemeClr val="bg1"/>
                </a:solidFill>
              </a:rPr>
              <a:t>Selection of Evidence Based Practices for Reading, Math, and Behavior: Is it the right thing to do? Do we think we can do it the right way?</a:t>
            </a:r>
          </a:p>
          <a:p>
            <a:endParaRPr lang="en-US" dirty="0">
              <a:solidFill>
                <a:schemeClr val="bg1"/>
              </a:solidFill>
            </a:endParaRPr>
          </a:p>
          <a:p>
            <a:r>
              <a:rPr lang="en-US" dirty="0">
                <a:solidFill>
                  <a:schemeClr val="bg1"/>
                </a:solidFill>
              </a:rPr>
              <a:t>Evaluation of Evidence Based Practices: Did we do it the right way? Did it work the way we planned?</a:t>
            </a:r>
          </a:p>
        </p:txBody>
      </p:sp>
      <p:pic>
        <p:nvPicPr>
          <p:cNvPr id="6146" name="Picture 2" descr="mage result for data systems and pract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533" y="1690688"/>
            <a:ext cx="5321717" cy="384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2911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4155" y="444638"/>
            <a:ext cx="10721661" cy="6035675"/>
          </a:xfrm>
          <a:prstGeom prst="rect">
            <a:avLst/>
          </a:prstGeom>
          <a:ln w="38100">
            <a:solidFill>
              <a:schemeClr val="tx1"/>
            </a:solidFill>
          </a:ln>
        </p:spPr>
      </p:pic>
      <p:sp>
        <p:nvSpPr>
          <p:cNvPr id="5" name="TextBox 4"/>
          <p:cNvSpPr txBox="1"/>
          <p:nvPr/>
        </p:nvSpPr>
        <p:spPr>
          <a:xfrm>
            <a:off x="11040293" y="2354479"/>
            <a:ext cx="732524" cy="1107996"/>
          </a:xfrm>
          <a:prstGeom prst="rect">
            <a:avLst/>
          </a:prstGeom>
          <a:solidFill>
            <a:schemeClr val="tx1"/>
          </a:solidFill>
        </p:spPr>
        <p:txBody>
          <a:bodyPr wrap="square" rtlCol="0">
            <a:spAutoFit/>
          </a:bodyPr>
          <a:lstStyle/>
          <a:p>
            <a:r>
              <a:rPr lang="en-US" sz="6600" dirty="0">
                <a:solidFill>
                  <a:schemeClr val="bg1"/>
                </a:solidFill>
              </a:rPr>
              <a:t>C</a:t>
            </a:r>
          </a:p>
        </p:txBody>
      </p:sp>
      <p:sp>
        <p:nvSpPr>
          <p:cNvPr id="6" name="Rounded Rectangle 5"/>
          <p:cNvSpPr/>
          <p:nvPr/>
        </p:nvSpPr>
        <p:spPr>
          <a:xfrm>
            <a:off x="1610139" y="1172817"/>
            <a:ext cx="1391478" cy="3180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976499" y="1172816"/>
            <a:ext cx="1391478" cy="3180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02493" y="1172815"/>
            <a:ext cx="1391478" cy="3180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0837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260" y="347121"/>
            <a:ext cx="9613861" cy="1080938"/>
          </a:xfrm>
        </p:spPr>
        <p:txBody>
          <a:bodyPr/>
          <a:lstStyle/>
          <a:p>
            <a:r>
              <a:rPr lang="en-US" dirty="0"/>
              <a:t>1. </a:t>
            </a:r>
            <a:r>
              <a:rPr lang="en-US" b="1" dirty="0"/>
              <a:t>Need</a:t>
            </a:r>
          </a:p>
        </p:txBody>
      </p:sp>
      <p:sp>
        <p:nvSpPr>
          <p:cNvPr id="3" name="Content Placeholder 2"/>
          <p:cNvSpPr>
            <a:spLocks noGrp="1"/>
          </p:cNvSpPr>
          <p:nvPr>
            <p:ph idx="1"/>
          </p:nvPr>
        </p:nvSpPr>
        <p:spPr>
          <a:xfrm>
            <a:off x="309260" y="1110007"/>
            <a:ext cx="10515600" cy="4351338"/>
          </a:xfrm>
        </p:spPr>
        <p:txBody>
          <a:bodyPr/>
          <a:lstStyle/>
          <a:p>
            <a:pPr marL="0" indent="0">
              <a:buNone/>
            </a:pPr>
            <a:r>
              <a:rPr lang="is-IS" dirty="0"/>
              <a:t>…</a:t>
            </a:r>
            <a:r>
              <a:rPr lang="en-US" dirty="0"/>
              <a:t>of students; how well the program or practice might meet identified needs.</a:t>
            </a:r>
          </a:p>
        </p:txBody>
      </p:sp>
      <p:graphicFrame>
        <p:nvGraphicFramePr>
          <p:cNvPr id="4" name="Table 3"/>
          <p:cNvGraphicFramePr>
            <a:graphicFrameLocks noGrp="1"/>
          </p:cNvGraphicFramePr>
          <p:nvPr>
            <p:extLst>
              <p:ext uri="{D42A27DB-BD31-4B8C-83A1-F6EECF244321}">
                <p14:modId xmlns:p14="http://schemas.microsoft.com/office/powerpoint/2010/main" val="2056540746"/>
              </p:ext>
            </p:extLst>
          </p:nvPr>
        </p:nvGraphicFramePr>
        <p:xfrm>
          <a:off x="927652" y="2345636"/>
          <a:ext cx="10336695" cy="4328160"/>
        </p:xfrm>
        <a:graphic>
          <a:graphicData uri="http://schemas.openxmlformats.org/drawingml/2006/table">
            <a:tbl>
              <a:tblPr firstRow="1" bandRow="1">
                <a:tableStyleId>{5C22544A-7EE6-4342-B048-85BDC9FD1C3A}</a:tableStyleId>
              </a:tblPr>
              <a:tblGrid>
                <a:gridCol w="3445565">
                  <a:extLst>
                    <a:ext uri="{9D8B030D-6E8A-4147-A177-3AD203B41FA5}">
                      <a16:colId xmlns:a16="http://schemas.microsoft.com/office/drawing/2014/main" val="20000"/>
                    </a:ext>
                  </a:extLst>
                </a:gridCol>
                <a:gridCol w="3445565">
                  <a:extLst>
                    <a:ext uri="{9D8B030D-6E8A-4147-A177-3AD203B41FA5}">
                      <a16:colId xmlns:a16="http://schemas.microsoft.com/office/drawing/2014/main" val="20001"/>
                    </a:ext>
                  </a:extLst>
                </a:gridCol>
                <a:gridCol w="3445565">
                  <a:extLst>
                    <a:ext uri="{9D8B030D-6E8A-4147-A177-3AD203B41FA5}">
                      <a16:colId xmlns:a16="http://schemas.microsoft.com/office/drawing/2014/main" val="20002"/>
                    </a:ext>
                  </a:extLst>
                </a:gridCol>
              </a:tblGrid>
              <a:tr h="536712">
                <a:tc>
                  <a:txBody>
                    <a:bodyPr/>
                    <a:lstStyle/>
                    <a:p>
                      <a:pPr algn="ctr"/>
                      <a:r>
                        <a:rPr lang="en-US" sz="3200" b="0" i="0" dirty="0">
                          <a:solidFill>
                            <a:schemeClr val="bg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672986">
                <a:tc>
                  <a:txBody>
                    <a:bodyPr/>
                    <a:lstStyle/>
                    <a:p>
                      <a:r>
                        <a:rPr lang="en-US" sz="2400" b="0" i="1" dirty="0">
                          <a:solidFill>
                            <a:schemeClr val="bg1"/>
                          </a:solidFill>
                        </a:rPr>
                        <a:t>1. Was an analysis of data (e.g., student outcome) conducted to identify specific area of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b="0" i="1" dirty="0">
                          <a:solidFill>
                            <a:schemeClr val="bg1"/>
                          </a:solidFill>
                        </a:rPr>
                        <a:t>4. How do affected individuals and community members perceive their need? What do they believe will be helpful? How were community members engaged to assess their perception of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285750" indent="-285750">
                        <a:buFont typeface="Arial" charset="0"/>
                        <a:buChar char="•"/>
                      </a:pPr>
                      <a:r>
                        <a:rPr lang="en-US" sz="2400" b="0" i="1" kern="1200" dirty="0">
                          <a:solidFill>
                            <a:schemeClr val="bg1"/>
                          </a:solidFill>
                          <a:effectLst/>
                          <a:latin typeface="+mn-lt"/>
                          <a:ea typeface="+mn-ea"/>
                          <a:cs typeface="+mn-cs"/>
                        </a:rPr>
                        <a:t>Do we have data that supports the</a:t>
                      </a:r>
                      <a:r>
                        <a:rPr lang="en-US" sz="2400" b="0" i="1" kern="1200" baseline="0" dirty="0">
                          <a:solidFill>
                            <a:schemeClr val="bg1"/>
                          </a:solidFill>
                          <a:effectLst/>
                          <a:latin typeface="+mn-lt"/>
                          <a:ea typeface="+mn-ea"/>
                          <a:cs typeface="+mn-cs"/>
                        </a:rPr>
                        <a:t> </a:t>
                      </a:r>
                      <a:r>
                        <a:rPr lang="en-US" sz="2400" b="0" i="1" kern="1200" dirty="0">
                          <a:solidFill>
                            <a:schemeClr val="bg1"/>
                          </a:solidFill>
                          <a:effectLst/>
                          <a:latin typeface="+mn-lt"/>
                          <a:ea typeface="+mn-ea"/>
                          <a:cs typeface="+mn-cs"/>
                        </a:rPr>
                        <a:t>need?</a:t>
                      </a:r>
                    </a:p>
                    <a:p>
                      <a:endParaRPr lang="en-US" sz="2400" b="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106869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521" y="488184"/>
            <a:ext cx="9613861" cy="1080938"/>
          </a:xfrm>
        </p:spPr>
        <p:txBody>
          <a:bodyPr>
            <a:normAutofit/>
          </a:bodyPr>
          <a:lstStyle/>
          <a:p>
            <a:r>
              <a:rPr lang="en-US" dirty="0"/>
              <a:t>2. </a:t>
            </a:r>
            <a:r>
              <a:rPr lang="en-US" b="1" dirty="0"/>
              <a:t>Fit</a:t>
            </a:r>
          </a:p>
        </p:txBody>
      </p:sp>
      <p:sp>
        <p:nvSpPr>
          <p:cNvPr id="4" name="Content Placeholder 3"/>
          <p:cNvSpPr>
            <a:spLocks noGrp="1"/>
          </p:cNvSpPr>
          <p:nvPr>
            <p:ph idx="1"/>
          </p:nvPr>
        </p:nvSpPr>
        <p:spPr>
          <a:xfrm>
            <a:off x="520147" y="1202773"/>
            <a:ext cx="9100931" cy="4351338"/>
          </a:xfrm>
        </p:spPr>
        <p:txBody>
          <a:bodyPr/>
          <a:lstStyle/>
          <a:p>
            <a:pPr marL="0" indent="0">
              <a:buNone/>
            </a:pPr>
            <a:r>
              <a:rPr lang="is-IS" dirty="0"/>
              <a:t>…</a:t>
            </a:r>
            <a:r>
              <a:rPr lang="en-US" dirty="0"/>
              <a:t>with current initiatives, priorities, structures and supports, and parent/community values.</a:t>
            </a:r>
          </a:p>
        </p:txBody>
      </p:sp>
      <p:graphicFrame>
        <p:nvGraphicFramePr>
          <p:cNvPr id="5" name="Table 4"/>
          <p:cNvGraphicFramePr>
            <a:graphicFrameLocks noGrp="1"/>
          </p:cNvGraphicFramePr>
          <p:nvPr>
            <p:extLst>
              <p:ext uri="{D42A27DB-BD31-4B8C-83A1-F6EECF244321}">
                <p14:modId xmlns:p14="http://schemas.microsoft.com/office/powerpoint/2010/main" val="1141219474"/>
              </p:ext>
            </p:extLst>
          </p:nvPr>
        </p:nvGraphicFramePr>
        <p:xfrm>
          <a:off x="927652" y="2445026"/>
          <a:ext cx="10336695" cy="3999506"/>
        </p:xfrm>
        <a:graphic>
          <a:graphicData uri="http://schemas.openxmlformats.org/drawingml/2006/table">
            <a:tbl>
              <a:tblPr firstRow="1" bandRow="1">
                <a:tableStyleId>{5C22544A-7EE6-4342-B048-85BDC9FD1C3A}</a:tableStyleId>
              </a:tblPr>
              <a:tblGrid>
                <a:gridCol w="3445565">
                  <a:extLst>
                    <a:ext uri="{9D8B030D-6E8A-4147-A177-3AD203B41FA5}">
                      <a16:colId xmlns:a16="http://schemas.microsoft.com/office/drawing/2014/main" val="20000"/>
                    </a:ext>
                  </a:extLst>
                </a:gridCol>
                <a:gridCol w="3445565">
                  <a:extLst>
                    <a:ext uri="{9D8B030D-6E8A-4147-A177-3AD203B41FA5}">
                      <a16:colId xmlns:a16="http://schemas.microsoft.com/office/drawing/2014/main" val="20001"/>
                    </a:ext>
                  </a:extLst>
                </a:gridCol>
                <a:gridCol w="3445565">
                  <a:extLst>
                    <a:ext uri="{9D8B030D-6E8A-4147-A177-3AD203B41FA5}">
                      <a16:colId xmlns:a16="http://schemas.microsoft.com/office/drawing/2014/main" val="20002"/>
                    </a:ext>
                  </a:extLst>
                </a:gridCol>
              </a:tblGrid>
              <a:tr h="616226">
                <a:tc>
                  <a:txBody>
                    <a:bodyPr/>
                    <a:lstStyle/>
                    <a:p>
                      <a:pPr algn="ctr"/>
                      <a:r>
                        <a:rPr lang="en-US" sz="3200" b="0" i="0" dirty="0">
                          <a:solidFill>
                            <a:schemeClr val="bg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200400">
                <a:tc>
                  <a:txBody>
                    <a:bodyPr/>
                    <a:lstStyle/>
                    <a:p>
                      <a:r>
                        <a:rPr lang="en-US" sz="2400" b="0" i="1" kern="1200" dirty="0">
                          <a:solidFill>
                            <a:schemeClr val="bg1"/>
                          </a:solidFill>
                          <a:effectLst/>
                          <a:latin typeface="+mn-lt"/>
                          <a:ea typeface="+mn-ea"/>
                          <a:cs typeface="+mn-cs"/>
                        </a:rPr>
                        <a:t>3. How does it fit with priorities of the state/region/district? </a:t>
                      </a:r>
                      <a:endParaRPr lang="en-US" sz="2400" b="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b="0" i="1" dirty="0">
                          <a:solidFill>
                            <a:schemeClr val="bg1"/>
                          </a:solidFill>
                        </a:rPr>
                        <a:t>2. How does the program or practice fit with family and community values in the impacted community, including the values of culturally and linguistically specific populations?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285750" indent="-285750">
                        <a:buFont typeface="Arial" charset="0"/>
                        <a:buChar char="•"/>
                      </a:pPr>
                      <a:r>
                        <a:rPr lang="en-US" sz="2400" b="0" i="1" kern="1200" dirty="0">
                          <a:solidFill>
                            <a:schemeClr val="bg1"/>
                          </a:solidFill>
                          <a:effectLst/>
                          <a:latin typeface="+mn-lt"/>
                          <a:ea typeface="+mn-ea"/>
                          <a:cs typeface="+mn-cs"/>
                        </a:rPr>
                        <a:t>Are there competing initiatives?</a:t>
                      </a:r>
                      <a:endParaRPr lang="en-US" sz="2400" b="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4731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495"/>
            <a:ext cx="10515600" cy="1325563"/>
          </a:xfrm>
        </p:spPr>
        <p:txBody>
          <a:bodyPr/>
          <a:lstStyle/>
          <a:p>
            <a:pPr algn="ctr"/>
            <a:r>
              <a:rPr lang="en-US" dirty="0"/>
              <a:t>2018- 19 Phase 2 Recipients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47028816"/>
              </p:ext>
            </p:extLst>
          </p:nvPr>
        </p:nvGraphicFramePr>
        <p:xfrm>
          <a:off x="1482900" y="2482956"/>
          <a:ext cx="8802130" cy="3053085"/>
        </p:xfrm>
        <a:graphic>
          <a:graphicData uri="http://schemas.openxmlformats.org/drawingml/2006/table">
            <a:tbl>
              <a:tblPr firstRow="1" firstCol="1" bandRow="1">
                <a:tableStyleId>{5C22544A-7EE6-4342-B048-85BDC9FD1C3A}</a:tableStyleId>
              </a:tblPr>
              <a:tblGrid>
                <a:gridCol w="4401065">
                  <a:extLst>
                    <a:ext uri="{9D8B030D-6E8A-4147-A177-3AD203B41FA5}">
                      <a16:colId xmlns:a16="http://schemas.microsoft.com/office/drawing/2014/main" val="20000"/>
                    </a:ext>
                  </a:extLst>
                </a:gridCol>
                <a:gridCol w="4401065">
                  <a:extLst>
                    <a:ext uri="{9D8B030D-6E8A-4147-A177-3AD203B41FA5}">
                      <a16:colId xmlns:a16="http://schemas.microsoft.com/office/drawing/2014/main" val="20001"/>
                    </a:ext>
                  </a:extLst>
                </a:gridCol>
              </a:tblGrid>
              <a:tr h="425582">
                <a:tc>
                  <a:txBody>
                    <a:bodyPr/>
                    <a:lstStyle/>
                    <a:p>
                      <a:pPr marL="0" marR="0" algn="ctr">
                        <a:lnSpc>
                          <a:spcPct val="115000"/>
                        </a:lnSpc>
                        <a:spcBef>
                          <a:spcPts val="0"/>
                        </a:spcBef>
                        <a:spcAft>
                          <a:spcPts val="0"/>
                        </a:spcAft>
                      </a:pPr>
                      <a:r>
                        <a:rPr lang="en-US" sz="2400" dirty="0">
                          <a:solidFill>
                            <a:schemeClr val="bg1"/>
                          </a:solidFill>
                          <a:effectLst/>
                          <a:latin typeface="+mn-lt"/>
                        </a:rPr>
                        <a:t>School District</a:t>
                      </a:r>
                      <a:endParaRPr lang="en-US" sz="2400" dirty="0">
                        <a:solidFill>
                          <a:schemeClr val="bg1"/>
                        </a:solidFill>
                        <a:effectLst/>
                        <a:latin typeface="+mn-lt"/>
                        <a:ea typeface="Calibri"/>
                        <a:cs typeface="Times New Roman"/>
                      </a:endParaRPr>
                    </a:p>
                  </a:txBody>
                  <a:tcPr marL="46469" marR="46469" marT="0" marB="0">
                    <a:solidFill>
                      <a:srgbClr val="D1E799"/>
                    </a:solidFill>
                  </a:tcPr>
                </a:tc>
                <a:tc>
                  <a:txBody>
                    <a:bodyPr/>
                    <a:lstStyle/>
                    <a:p>
                      <a:pPr marL="0" marR="0" algn="ctr">
                        <a:lnSpc>
                          <a:spcPct val="115000"/>
                        </a:lnSpc>
                        <a:spcBef>
                          <a:spcPts val="0"/>
                        </a:spcBef>
                        <a:spcAft>
                          <a:spcPts val="0"/>
                        </a:spcAft>
                      </a:pPr>
                      <a:r>
                        <a:rPr lang="en-US" sz="2400" dirty="0">
                          <a:solidFill>
                            <a:schemeClr val="bg1"/>
                          </a:solidFill>
                          <a:effectLst/>
                          <a:latin typeface="+mn-lt"/>
                        </a:rPr>
                        <a:t>School Name</a:t>
                      </a:r>
                      <a:endParaRPr lang="en-US" sz="2400" dirty="0">
                        <a:solidFill>
                          <a:schemeClr val="bg1"/>
                        </a:solidFill>
                        <a:effectLst/>
                        <a:latin typeface="+mn-lt"/>
                        <a:ea typeface="Calibri"/>
                        <a:cs typeface="Times New Roman"/>
                      </a:endParaRPr>
                    </a:p>
                  </a:txBody>
                  <a:tcPr marL="46469" marR="46469" marT="0" marB="0">
                    <a:solidFill>
                      <a:srgbClr val="D1E799"/>
                    </a:solidFill>
                  </a:tcPr>
                </a:tc>
                <a:extLst>
                  <a:ext uri="{0D108BD9-81ED-4DB2-BD59-A6C34878D82A}">
                    <a16:rowId xmlns:a16="http://schemas.microsoft.com/office/drawing/2014/main" val="10000"/>
                  </a:ext>
                </a:extLst>
              </a:tr>
              <a:tr h="684631">
                <a:tc>
                  <a:txBody>
                    <a:bodyPr/>
                    <a:lstStyle/>
                    <a:p>
                      <a:pPr marL="0" marR="0" algn="ctr">
                        <a:lnSpc>
                          <a:spcPct val="115000"/>
                        </a:lnSpc>
                        <a:spcBef>
                          <a:spcPts val="0"/>
                        </a:spcBef>
                        <a:spcAft>
                          <a:spcPts val="0"/>
                        </a:spcAft>
                      </a:pPr>
                      <a:r>
                        <a:rPr lang="en-US" sz="2400" b="0" dirty="0" err="1">
                          <a:solidFill>
                            <a:schemeClr val="bg1"/>
                          </a:solidFill>
                          <a:effectLst/>
                          <a:latin typeface="+mn-lt"/>
                          <a:ea typeface="Calibri"/>
                          <a:cs typeface="Times New Roman"/>
                        </a:rPr>
                        <a:t>Appoquinimink</a:t>
                      </a:r>
                      <a:endParaRPr lang="en-US" sz="2400" b="0" dirty="0">
                        <a:solidFill>
                          <a:schemeClr val="bg1"/>
                        </a:solidFill>
                        <a:effectLst/>
                        <a:latin typeface="+mn-lt"/>
                        <a:ea typeface="Calibri"/>
                        <a:cs typeface="Times New Roman"/>
                      </a:endParaRPr>
                    </a:p>
                  </a:txBody>
                  <a:tcPr marL="46469" marR="46469" marT="0" marB="0" anchor="ctr">
                    <a:solidFill>
                      <a:srgbClr val="E3F9B1"/>
                    </a:solidFill>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a:cs typeface="Times New Roman"/>
                        </a:rPr>
                        <a:t>Alfred</a:t>
                      </a:r>
                      <a:r>
                        <a:rPr lang="en-US" sz="2400" baseline="0" dirty="0">
                          <a:solidFill>
                            <a:schemeClr val="bg1"/>
                          </a:solidFill>
                          <a:effectLst/>
                          <a:latin typeface="+mn-lt"/>
                          <a:ea typeface="Calibri"/>
                          <a:cs typeface="Times New Roman"/>
                        </a:rPr>
                        <a:t> G. Waters Middle</a:t>
                      </a:r>
                      <a:endParaRPr lang="en-US" sz="2400" dirty="0">
                        <a:solidFill>
                          <a:schemeClr val="bg1"/>
                        </a:solidFill>
                        <a:effectLst/>
                        <a:latin typeface="+mn-lt"/>
                        <a:ea typeface="Calibri"/>
                        <a:cs typeface="Times New Roman"/>
                      </a:endParaRPr>
                    </a:p>
                  </a:txBody>
                  <a:tcPr marL="46469" marR="46469" marT="0" marB="0" anchor="ctr">
                    <a:solidFill>
                      <a:srgbClr val="E3F9B1"/>
                    </a:solidFill>
                  </a:tcPr>
                </a:tc>
                <a:extLst>
                  <a:ext uri="{0D108BD9-81ED-4DB2-BD59-A6C34878D82A}">
                    <a16:rowId xmlns:a16="http://schemas.microsoft.com/office/drawing/2014/main" val="10001"/>
                  </a:ext>
                </a:extLst>
              </a:tr>
              <a:tr h="647624">
                <a:tc>
                  <a:txBody>
                    <a:bodyPr/>
                    <a:lstStyle/>
                    <a:p>
                      <a:pPr marL="0" marR="0" algn="ctr">
                        <a:lnSpc>
                          <a:spcPct val="115000"/>
                        </a:lnSpc>
                        <a:spcBef>
                          <a:spcPts val="0"/>
                        </a:spcBef>
                        <a:spcAft>
                          <a:spcPts val="0"/>
                        </a:spcAft>
                      </a:pPr>
                      <a:r>
                        <a:rPr lang="en-US" sz="2400" b="0" dirty="0">
                          <a:solidFill>
                            <a:schemeClr val="bg1"/>
                          </a:solidFill>
                          <a:effectLst/>
                          <a:latin typeface="+mn-lt"/>
                          <a:ea typeface="Calibri"/>
                          <a:cs typeface="Times New Roman"/>
                        </a:rPr>
                        <a:t>Brandywine</a:t>
                      </a:r>
                    </a:p>
                  </a:txBody>
                  <a:tcPr marL="46469" marR="46469" marT="0" marB="0" anchor="ctr">
                    <a:solidFill>
                      <a:srgbClr val="D1E799"/>
                    </a:solidFill>
                  </a:tcPr>
                </a:tc>
                <a:tc>
                  <a:txBody>
                    <a:bodyPr/>
                    <a:lstStyle/>
                    <a:p>
                      <a:pPr marL="0" marR="0" algn="ctr">
                        <a:lnSpc>
                          <a:spcPct val="115000"/>
                        </a:lnSpc>
                        <a:spcBef>
                          <a:spcPts val="0"/>
                        </a:spcBef>
                        <a:spcAft>
                          <a:spcPts val="0"/>
                        </a:spcAft>
                      </a:pPr>
                      <a:r>
                        <a:rPr lang="en-US" sz="2400" dirty="0" err="1">
                          <a:solidFill>
                            <a:schemeClr val="bg1"/>
                          </a:solidFill>
                          <a:effectLst/>
                          <a:latin typeface="+mn-lt"/>
                          <a:ea typeface="Calibri"/>
                          <a:cs typeface="Times New Roman"/>
                        </a:rPr>
                        <a:t>Carrcroft</a:t>
                      </a:r>
                      <a:r>
                        <a:rPr lang="en-US" sz="2400" baseline="0" dirty="0">
                          <a:solidFill>
                            <a:schemeClr val="bg1"/>
                          </a:solidFill>
                          <a:effectLst/>
                          <a:latin typeface="+mn-lt"/>
                          <a:ea typeface="Calibri"/>
                          <a:cs typeface="Times New Roman"/>
                        </a:rPr>
                        <a:t> Elementary</a:t>
                      </a:r>
                      <a:endParaRPr lang="en-US" sz="2400" dirty="0">
                        <a:solidFill>
                          <a:schemeClr val="bg1"/>
                        </a:solidFill>
                        <a:effectLst/>
                        <a:latin typeface="+mn-lt"/>
                        <a:ea typeface="Calibri"/>
                        <a:cs typeface="Times New Roman"/>
                      </a:endParaRPr>
                    </a:p>
                  </a:txBody>
                  <a:tcPr marL="46469" marR="46469" marT="0" marB="0" anchor="ctr">
                    <a:solidFill>
                      <a:srgbClr val="D1E799"/>
                    </a:solidFill>
                  </a:tcPr>
                </a:tc>
                <a:extLst>
                  <a:ext uri="{0D108BD9-81ED-4DB2-BD59-A6C34878D82A}">
                    <a16:rowId xmlns:a16="http://schemas.microsoft.com/office/drawing/2014/main" val="10002"/>
                  </a:ext>
                </a:extLst>
              </a:tr>
              <a:tr h="647624">
                <a:tc>
                  <a:txBody>
                    <a:bodyPr/>
                    <a:lstStyle/>
                    <a:p>
                      <a:pPr marL="0" marR="0" algn="ctr">
                        <a:lnSpc>
                          <a:spcPct val="115000"/>
                        </a:lnSpc>
                        <a:spcBef>
                          <a:spcPts val="0"/>
                        </a:spcBef>
                        <a:spcAft>
                          <a:spcPts val="0"/>
                        </a:spcAft>
                      </a:pPr>
                      <a:r>
                        <a:rPr lang="en-US" sz="2400" b="0" dirty="0">
                          <a:solidFill>
                            <a:schemeClr val="bg1"/>
                          </a:solidFill>
                          <a:effectLst/>
                          <a:latin typeface="+mn-lt"/>
                          <a:ea typeface="Calibri"/>
                          <a:cs typeface="Times New Roman"/>
                        </a:rPr>
                        <a:t>Brandywine</a:t>
                      </a:r>
                    </a:p>
                  </a:txBody>
                  <a:tcPr marL="46469" marR="46469" marT="0" marB="0" anchor="ctr">
                    <a:solidFill>
                      <a:srgbClr val="D1E799"/>
                    </a:solidFill>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a:cs typeface="Times New Roman"/>
                        </a:rPr>
                        <a:t>Talley</a:t>
                      </a:r>
                      <a:r>
                        <a:rPr lang="en-US" sz="2400" baseline="0" dirty="0">
                          <a:solidFill>
                            <a:schemeClr val="bg1"/>
                          </a:solidFill>
                          <a:effectLst/>
                          <a:latin typeface="+mn-lt"/>
                          <a:ea typeface="Calibri"/>
                          <a:cs typeface="Times New Roman"/>
                        </a:rPr>
                        <a:t> Middle</a:t>
                      </a:r>
                      <a:endParaRPr lang="en-US" sz="2400" dirty="0">
                        <a:solidFill>
                          <a:schemeClr val="bg1"/>
                        </a:solidFill>
                        <a:effectLst/>
                        <a:latin typeface="+mn-lt"/>
                        <a:ea typeface="Calibri"/>
                        <a:cs typeface="Times New Roman"/>
                      </a:endParaRPr>
                    </a:p>
                  </a:txBody>
                  <a:tcPr marL="46469" marR="46469" marT="0" marB="0" anchor="ctr">
                    <a:solidFill>
                      <a:srgbClr val="D1E799"/>
                    </a:solidFill>
                  </a:tcPr>
                </a:tc>
                <a:extLst>
                  <a:ext uri="{0D108BD9-81ED-4DB2-BD59-A6C34878D82A}">
                    <a16:rowId xmlns:a16="http://schemas.microsoft.com/office/drawing/2014/main" val="405383644"/>
                  </a:ext>
                </a:extLst>
              </a:tr>
              <a:tr h="647624">
                <a:tc>
                  <a:txBody>
                    <a:bodyPr/>
                    <a:lstStyle/>
                    <a:p>
                      <a:pPr marL="0" marR="0" algn="ctr">
                        <a:lnSpc>
                          <a:spcPct val="115000"/>
                        </a:lnSpc>
                        <a:spcBef>
                          <a:spcPts val="0"/>
                        </a:spcBef>
                        <a:spcAft>
                          <a:spcPts val="0"/>
                        </a:spcAft>
                      </a:pPr>
                      <a:r>
                        <a:rPr lang="en-US" sz="2400" b="0" dirty="0">
                          <a:solidFill>
                            <a:schemeClr val="bg1"/>
                          </a:solidFill>
                          <a:effectLst/>
                          <a:latin typeface="+mn-lt"/>
                          <a:ea typeface="Calibri"/>
                          <a:cs typeface="Times New Roman"/>
                        </a:rPr>
                        <a:t>Red</a:t>
                      </a:r>
                      <a:r>
                        <a:rPr lang="en-US" sz="2400" b="0" baseline="0" dirty="0">
                          <a:solidFill>
                            <a:schemeClr val="bg1"/>
                          </a:solidFill>
                          <a:effectLst/>
                          <a:latin typeface="+mn-lt"/>
                          <a:ea typeface="Calibri"/>
                          <a:cs typeface="Times New Roman"/>
                        </a:rPr>
                        <a:t> Clay</a:t>
                      </a:r>
                      <a:endParaRPr lang="en-US" sz="2400" b="0" dirty="0">
                        <a:solidFill>
                          <a:schemeClr val="bg1"/>
                        </a:solidFill>
                        <a:effectLst/>
                        <a:latin typeface="+mn-lt"/>
                        <a:ea typeface="Calibri"/>
                        <a:cs typeface="Times New Roman"/>
                      </a:endParaRPr>
                    </a:p>
                  </a:txBody>
                  <a:tcPr marL="46469" marR="46469" marT="0" marB="0" anchor="ctr">
                    <a:solidFill>
                      <a:srgbClr val="E3F9B1"/>
                    </a:solidFill>
                  </a:tcPr>
                </a:tc>
                <a:tc>
                  <a:txBody>
                    <a:bodyPr/>
                    <a:lstStyle/>
                    <a:p>
                      <a:pPr marL="0" marR="0" algn="ctr">
                        <a:lnSpc>
                          <a:spcPct val="115000"/>
                        </a:lnSpc>
                        <a:spcBef>
                          <a:spcPts val="0"/>
                        </a:spcBef>
                        <a:spcAft>
                          <a:spcPts val="0"/>
                        </a:spcAft>
                      </a:pPr>
                      <a:r>
                        <a:rPr lang="en-US" sz="2400" dirty="0" err="1">
                          <a:solidFill>
                            <a:schemeClr val="bg1"/>
                          </a:solidFill>
                          <a:effectLst/>
                          <a:latin typeface="+mn-lt"/>
                          <a:ea typeface="Calibri"/>
                          <a:cs typeface="Times New Roman"/>
                        </a:rPr>
                        <a:t>Marbrook</a:t>
                      </a:r>
                      <a:r>
                        <a:rPr lang="en-US" sz="2400" baseline="0" dirty="0">
                          <a:solidFill>
                            <a:schemeClr val="bg1"/>
                          </a:solidFill>
                          <a:effectLst/>
                          <a:latin typeface="+mn-lt"/>
                          <a:ea typeface="Calibri"/>
                          <a:cs typeface="Times New Roman"/>
                        </a:rPr>
                        <a:t> Elementary</a:t>
                      </a:r>
                      <a:endParaRPr lang="en-US" sz="2400" dirty="0">
                        <a:solidFill>
                          <a:schemeClr val="bg1"/>
                        </a:solidFill>
                        <a:effectLst/>
                        <a:latin typeface="+mn-lt"/>
                        <a:ea typeface="Calibri"/>
                        <a:cs typeface="Times New Roman"/>
                      </a:endParaRPr>
                    </a:p>
                  </a:txBody>
                  <a:tcPr marL="46469" marR="46469" marT="0" marB="0" anchor="ctr">
                    <a:solidFill>
                      <a:srgbClr val="E3F9B1"/>
                    </a:solidFill>
                  </a:tcPr>
                </a:tc>
                <a:extLst>
                  <a:ext uri="{0D108BD9-81ED-4DB2-BD59-A6C34878D82A}">
                    <a16:rowId xmlns:a16="http://schemas.microsoft.com/office/drawing/2014/main" val="2471120664"/>
                  </a:ext>
                </a:extLst>
              </a:tr>
            </a:tbl>
          </a:graphicData>
        </a:graphic>
      </p:graphicFrame>
    </p:spTree>
    <p:extLst>
      <p:ext uri="{BB962C8B-B14F-4D97-AF65-F5344CB8AC3E}">
        <p14:creationId xmlns:p14="http://schemas.microsoft.com/office/powerpoint/2010/main" val="2687662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269" y="476798"/>
            <a:ext cx="9613861" cy="1080938"/>
          </a:xfrm>
        </p:spPr>
        <p:txBody>
          <a:bodyPr>
            <a:normAutofit/>
          </a:bodyPr>
          <a:lstStyle/>
          <a:p>
            <a:r>
              <a:rPr lang="en-US" dirty="0"/>
              <a:t>3. </a:t>
            </a:r>
            <a:r>
              <a:rPr lang="en-US" b="1" dirty="0"/>
              <a:t>Resources/Supports</a:t>
            </a:r>
          </a:p>
        </p:txBody>
      </p:sp>
      <p:sp>
        <p:nvSpPr>
          <p:cNvPr id="4" name="Content Placeholder 3"/>
          <p:cNvSpPr>
            <a:spLocks noGrp="1"/>
          </p:cNvSpPr>
          <p:nvPr>
            <p:ph idx="1"/>
          </p:nvPr>
        </p:nvSpPr>
        <p:spPr>
          <a:xfrm>
            <a:off x="817213" y="1244396"/>
            <a:ext cx="9137930" cy="4351338"/>
          </a:xfrm>
        </p:spPr>
        <p:txBody>
          <a:bodyPr/>
          <a:lstStyle/>
          <a:p>
            <a:pPr marL="0" indent="0">
              <a:buNone/>
            </a:pPr>
            <a:r>
              <a:rPr lang="is-IS" dirty="0"/>
              <a:t>…a</a:t>
            </a:r>
            <a:r>
              <a:rPr lang="en-US" dirty="0" err="1"/>
              <a:t>vailability</a:t>
            </a:r>
            <a:r>
              <a:rPr lang="en-US" dirty="0"/>
              <a:t> for training, staffing, technology supports, curricula, data systems and administration..</a:t>
            </a:r>
          </a:p>
        </p:txBody>
      </p:sp>
      <p:graphicFrame>
        <p:nvGraphicFramePr>
          <p:cNvPr id="3" name="Table 2"/>
          <p:cNvGraphicFramePr>
            <a:graphicFrameLocks noGrp="1"/>
          </p:cNvGraphicFramePr>
          <p:nvPr>
            <p:extLst>
              <p:ext uri="{D42A27DB-BD31-4B8C-83A1-F6EECF244321}">
                <p14:modId xmlns:p14="http://schemas.microsoft.com/office/powerpoint/2010/main" val="2671979346"/>
              </p:ext>
            </p:extLst>
          </p:nvPr>
        </p:nvGraphicFramePr>
        <p:xfrm>
          <a:off x="927652" y="2427639"/>
          <a:ext cx="10336695" cy="3710768"/>
        </p:xfrm>
        <a:graphic>
          <a:graphicData uri="http://schemas.openxmlformats.org/drawingml/2006/table">
            <a:tbl>
              <a:tblPr firstRow="1" bandRow="1">
                <a:tableStyleId>{5C22544A-7EE6-4342-B048-85BDC9FD1C3A}</a:tableStyleId>
              </a:tblPr>
              <a:tblGrid>
                <a:gridCol w="3445565">
                  <a:extLst>
                    <a:ext uri="{9D8B030D-6E8A-4147-A177-3AD203B41FA5}">
                      <a16:colId xmlns:a16="http://schemas.microsoft.com/office/drawing/2014/main" val="20000"/>
                    </a:ext>
                  </a:extLst>
                </a:gridCol>
                <a:gridCol w="3445565">
                  <a:extLst>
                    <a:ext uri="{9D8B030D-6E8A-4147-A177-3AD203B41FA5}">
                      <a16:colId xmlns:a16="http://schemas.microsoft.com/office/drawing/2014/main" val="20001"/>
                    </a:ext>
                  </a:extLst>
                </a:gridCol>
                <a:gridCol w="3445565">
                  <a:extLst>
                    <a:ext uri="{9D8B030D-6E8A-4147-A177-3AD203B41FA5}">
                      <a16:colId xmlns:a16="http://schemas.microsoft.com/office/drawing/2014/main" val="20002"/>
                    </a:ext>
                  </a:extLst>
                </a:gridCol>
              </a:tblGrid>
              <a:tr h="693248">
                <a:tc>
                  <a:txBody>
                    <a:bodyPr/>
                    <a:lstStyle/>
                    <a:p>
                      <a:pPr algn="ctr"/>
                      <a:r>
                        <a:rPr lang="en-US" sz="3200" b="0" i="0" dirty="0">
                          <a:solidFill>
                            <a:schemeClr val="bg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740709">
                <a:tc>
                  <a:txBody>
                    <a:bodyPr/>
                    <a:lstStyle/>
                    <a:p>
                      <a:r>
                        <a:rPr lang="en-US" sz="2400" b="0" i="1" kern="1200" dirty="0">
                          <a:solidFill>
                            <a:schemeClr val="bg1"/>
                          </a:solidFill>
                          <a:effectLst/>
                          <a:latin typeface="+mn-lt"/>
                          <a:ea typeface="+mn-ea"/>
                          <a:cs typeface="+mn-cs"/>
                        </a:rPr>
                        <a:t>4. Are staffing resources available for this innovation? </a:t>
                      </a:r>
                      <a:endParaRPr lang="en-US" sz="2400" b="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b="0" i="1" dirty="0">
                          <a:solidFill>
                            <a:schemeClr val="bg1"/>
                          </a:solidFill>
                        </a:rPr>
                        <a:t>3. Are there curricula and other resources related to the program or practice readily available? If so, list publisher or links. What is the cost of these materials?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285750" indent="-285750">
                        <a:buFont typeface="Arial" charset="0"/>
                        <a:buChar char="•"/>
                      </a:pPr>
                      <a:r>
                        <a:rPr lang="en-US" sz="2400" b="0" i="1" kern="1200" dirty="0">
                          <a:solidFill>
                            <a:schemeClr val="bg1"/>
                          </a:solidFill>
                          <a:effectLst/>
                          <a:latin typeface="+mn-lt"/>
                          <a:ea typeface="+mn-ea"/>
                          <a:cs typeface="+mn-cs"/>
                        </a:rPr>
                        <a:t>Is the technology department able to support the EBP if needed?</a:t>
                      </a:r>
                      <a:endParaRPr lang="en-US" sz="2400" b="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87530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999" y="352368"/>
            <a:ext cx="9613861" cy="1080938"/>
          </a:xfrm>
        </p:spPr>
        <p:txBody>
          <a:bodyPr>
            <a:normAutofit/>
          </a:bodyPr>
          <a:lstStyle/>
          <a:p>
            <a:r>
              <a:rPr lang="en-US" dirty="0"/>
              <a:t>4. </a:t>
            </a:r>
            <a:r>
              <a:rPr lang="en-US" b="1" dirty="0"/>
              <a:t>Evidence</a:t>
            </a:r>
          </a:p>
        </p:txBody>
      </p:sp>
      <p:sp>
        <p:nvSpPr>
          <p:cNvPr id="3" name="Content Placeholder 2"/>
          <p:cNvSpPr>
            <a:spLocks noGrp="1"/>
          </p:cNvSpPr>
          <p:nvPr>
            <p:ph idx="1"/>
          </p:nvPr>
        </p:nvSpPr>
        <p:spPr>
          <a:xfrm>
            <a:off x="242999" y="1102002"/>
            <a:ext cx="9444340" cy="4351338"/>
          </a:xfrm>
        </p:spPr>
        <p:txBody>
          <a:bodyPr/>
          <a:lstStyle/>
          <a:p>
            <a:pPr marL="0" indent="0">
              <a:buNone/>
            </a:pPr>
            <a:r>
              <a:rPr lang="is-IS" dirty="0"/>
              <a:t>…</a:t>
            </a:r>
            <a:r>
              <a:rPr lang="en-US" dirty="0"/>
              <a:t>indicating the outcomes that might be expected if the program or practices are implemented well. </a:t>
            </a:r>
          </a:p>
        </p:txBody>
      </p:sp>
      <p:graphicFrame>
        <p:nvGraphicFramePr>
          <p:cNvPr id="4" name="Table 3"/>
          <p:cNvGraphicFramePr>
            <a:graphicFrameLocks noGrp="1"/>
          </p:cNvGraphicFramePr>
          <p:nvPr>
            <p:extLst>
              <p:ext uri="{D42A27DB-BD31-4B8C-83A1-F6EECF244321}">
                <p14:modId xmlns:p14="http://schemas.microsoft.com/office/powerpoint/2010/main" val="2024015672"/>
              </p:ext>
            </p:extLst>
          </p:nvPr>
        </p:nvGraphicFramePr>
        <p:xfrm>
          <a:off x="848139" y="2015442"/>
          <a:ext cx="10336695" cy="4703410"/>
        </p:xfrm>
        <a:graphic>
          <a:graphicData uri="http://schemas.openxmlformats.org/drawingml/2006/table">
            <a:tbl>
              <a:tblPr firstRow="1" bandRow="1">
                <a:tableStyleId>{5C22544A-7EE6-4342-B048-85BDC9FD1C3A}</a:tableStyleId>
              </a:tblPr>
              <a:tblGrid>
                <a:gridCol w="3445565">
                  <a:extLst>
                    <a:ext uri="{9D8B030D-6E8A-4147-A177-3AD203B41FA5}">
                      <a16:colId xmlns:a16="http://schemas.microsoft.com/office/drawing/2014/main" val="20000"/>
                    </a:ext>
                  </a:extLst>
                </a:gridCol>
                <a:gridCol w="3445565">
                  <a:extLst>
                    <a:ext uri="{9D8B030D-6E8A-4147-A177-3AD203B41FA5}">
                      <a16:colId xmlns:a16="http://schemas.microsoft.com/office/drawing/2014/main" val="20001"/>
                    </a:ext>
                  </a:extLst>
                </a:gridCol>
                <a:gridCol w="3445565">
                  <a:extLst>
                    <a:ext uri="{9D8B030D-6E8A-4147-A177-3AD203B41FA5}">
                      <a16:colId xmlns:a16="http://schemas.microsoft.com/office/drawing/2014/main" val="20002"/>
                    </a:ext>
                  </a:extLst>
                </a:gridCol>
              </a:tblGrid>
              <a:tr h="588610">
                <a:tc>
                  <a:txBody>
                    <a:bodyPr/>
                    <a:lstStyle/>
                    <a:p>
                      <a:pPr algn="ctr"/>
                      <a:r>
                        <a:rPr lang="en-US" sz="3200" b="0" i="0" dirty="0">
                          <a:solidFill>
                            <a:schemeClr val="bg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232489">
                <a:tc>
                  <a:txBody>
                    <a:bodyPr/>
                    <a:lstStyle/>
                    <a:p>
                      <a:r>
                        <a:rPr lang="en-US" sz="2400" b="0" i="1" kern="1200" dirty="0">
                          <a:solidFill>
                            <a:schemeClr val="bg1"/>
                          </a:solidFill>
                          <a:effectLst/>
                          <a:latin typeface="+mn-lt"/>
                          <a:ea typeface="+mn-ea"/>
                          <a:cs typeface="+mn-cs"/>
                        </a:rPr>
                        <a:t>3. If research data are not available, are there evaluation data to indicate effectiveness (e.g. pre/post data, testing results, action research)? If yes, provide citations or links to evaluation reports. </a:t>
                      </a:r>
                      <a:endParaRPr lang="en-US" sz="2400" b="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b="0" i="1" dirty="0">
                          <a:solidFill>
                            <a:schemeClr val="bg1"/>
                          </a:solidFill>
                        </a:rPr>
                        <a:t>3. What outcomes are expected when the program or practice is implemented as intended? How much of a change can be expected?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285750" indent="-285750">
                        <a:buFont typeface="Arial" charset="0"/>
                        <a:buChar char="•"/>
                      </a:pPr>
                      <a:r>
                        <a:rPr lang="en-US" sz="2400" b="0" i="1" kern="1200" dirty="0">
                          <a:solidFill>
                            <a:schemeClr val="bg1"/>
                          </a:solidFill>
                          <a:effectLst/>
                          <a:latin typeface="+mn-lt"/>
                          <a:ea typeface="+mn-ea"/>
                          <a:cs typeface="+mn-cs"/>
                        </a:rPr>
                        <a:t>Is there research to support its use with a particular population</a:t>
                      </a:r>
                      <a:endParaRPr lang="en-US" sz="2400" b="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45660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0" y="225287"/>
            <a:ext cx="10416209" cy="437322"/>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1609" y="238541"/>
            <a:ext cx="10515600" cy="745068"/>
          </a:xfrm>
        </p:spPr>
        <p:txBody>
          <a:bodyPr>
            <a:normAutofit/>
          </a:bodyPr>
          <a:lstStyle/>
          <a:p>
            <a:r>
              <a:rPr lang="en-US" dirty="0"/>
              <a:t>5. </a:t>
            </a:r>
            <a:r>
              <a:rPr lang="en-US" b="1" dirty="0"/>
              <a:t>Readiness/Usability</a:t>
            </a:r>
          </a:p>
        </p:txBody>
      </p:sp>
      <p:sp>
        <p:nvSpPr>
          <p:cNvPr id="3" name="Content Placeholder 2"/>
          <p:cNvSpPr>
            <a:spLocks noGrp="1"/>
          </p:cNvSpPr>
          <p:nvPr>
            <p:ph idx="1"/>
          </p:nvPr>
        </p:nvSpPr>
        <p:spPr>
          <a:xfrm>
            <a:off x="450574" y="851087"/>
            <a:ext cx="10177670" cy="4144963"/>
          </a:xfrm>
        </p:spPr>
        <p:txBody>
          <a:bodyPr/>
          <a:lstStyle/>
          <a:p>
            <a:pPr marL="0" indent="0">
              <a:buNone/>
            </a:pPr>
            <a:r>
              <a:rPr lang="is-IS" dirty="0"/>
              <a:t>…</a:t>
            </a:r>
            <a:r>
              <a:rPr lang="en-US" dirty="0"/>
              <a:t>for replication of the program, including expert assistance available, number of replications accomplished, exemplars available for observation, and how well the program is operationalized</a:t>
            </a:r>
          </a:p>
        </p:txBody>
      </p:sp>
      <p:graphicFrame>
        <p:nvGraphicFramePr>
          <p:cNvPr id="4" name="Table 3"/>
          <p:cNvGraphicFramePr>
            <a:graphicFrameLocks noGrp="1"/>
          </p:cNvGraphicFramePr>
          <p:nvPr>
            <p:extLst>
              <p:ext uri="{D42A27DB-BD31-4B8C-83A1-F6EECF244321}">
                <p14:modId xmlns:p14="http://schemas.microsoft.com/office/powerpoint/2010/main" val="1619173447"/>
              </p:ext>
            </p:extLst>
          </p:nvPr>
        </p:nvGraphicFramePr>
        <p:xfrm>
          <a:off x="556590" y="2325758"/>
          <a:ext cx="11211341" cy="4345387"/>
        </p:xfrm>
        <a:graphic>
          <a:graphicData uri="http://schemas.openxmlformats.org/drawingml/2006/table">
            <a:tbl>
              <a:tblPr firstRow="1" bandRow="1">
                <a:tableStyleId>{5C22544A-7EE6-4342-B048-85BDC9FD1C3A}</a:tableStyleId>
              </a:tblPr>
              <a:tblGrid>
                <a:gridCol w="4790662">
                  <a:extLst>
                    <a:ext uri="{9D8B030D-6E8A-4147-A177-3AD203B41FA5}">
                      <a16:colId xmlns:a16="http://schemas.microsoft.com/office/drawing/2014/main" val="20000"/>
                    </a:ext>
                  </a:extLst>
                </a:gridCol>
                <a:gridCol w="3697357">
                  <a:extLst>
                    <a:ext uri="{9D8B030D-6E8A-4147-A177-3AD203B41FA5}">
                      <a16:colId xmlns:a16="http://schemas.microsoft.com/office/drawing/2014/main" val="20001"/>
                    </a:ext>
                  </a:extLst>
                </a:gridCol>
                <a:gridCol w="2723322">
                  <a:extLst>
                    <a:ext uri="{9D8B030D-6E8A-4147-A177-3AD203B41FA5}">
                      <a16:colId xmlns:a16="http://schemas.microsoft.com/office/drawing/2014/main" val="20002"/>
                    </a:ext>
                  </a:extLst>
                </a:gridCol>
              </a:tblGrid>
              <a:tr h="596347">
                <a:tc>
                  <a:txBody>
                    <a:bodyPr/>
                    <a:lstStyle/>
                    <a:p>
                      <a:pPr algn="ctr"/>
                      <a:r>
                        <a:rPr lang="en-US" sz="3200" b="0" i="0" dirty="0">
                          <a:solidFill>
                            <a:schemeClr val="bg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669314">
                <a:tc>
                  <a:txBody>
                    <a:bodyPr/>
                    <a:lstStyle/>
                    <a:p>
                      <a:r>
                        <a:rPr lang="en-US" sz="2400" b="0" i="1" kern="1200" dirty="0">
                          <a:solidFill>
                            <a:schemeClr val="bg1"/>
                          </a:solidFill>
                          <a:effectLst/>
                          <a:latin typeface="+mn-lt"/>
                          <a:ea typeface="+mn-ea"/>
                          <a:cs typeface="+mn-cs"/>
                        </a:rPr>
                        <a:t>1. Is there a qualified “expert”, TA provider, purveyor who can help Regional Teams and Districts with implementation over time and across schools (e.g. training, coaching methods, progress monitoring, data)? If yes, list names and/or organization (e.g. Center, University) and contacts. </a:t>
                      </a:r>
                      <a:endParaRPr lang="en-US" sz="2400" b="0" i="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b="0" i="1" dirty="0">
                          <a:solidFill>
                            <a:schemeClr val="bg1"/>
                          </a:solidFill>
                        </a:rPr>
                        <a:t>3. Is each core feature well operationalized (e.g., staff know what to do and say, how to prepare, how to assess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285750" indent="-285750">
                        <a:buFont typeface="Arial" charset="0"/>
                        <a:buChar char="•"/>
                      </a:pPr>
                      <a:r>
                        <a:rPr lang="en-US" sz="2400" b="0" i="1" kern="1200" dirty="0">
                          <a:solidFill>
                            <a:schemeClr val="bg1"/>
                          </a:solidFill>
                          <a:effectLst/>
                          <a:latin typeface="+mn-lt"/>
                          <a:ea typeface="+mn-ea"/>
                          <a:cs typeface="+mn-cs"/>
                        </a:rPr>
                        <a:t>Have committed staff members to been selected to implement?</a:t>
                      </a:r>
                      <a:endParaRPr lang="en-US" sz="2400" b="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15542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773" y="488184"/>
            <a:ext cx="9613861" cy="1080938"/>
          </a:xfrm>
        </p:spPr>
        <p:txBody>
          <a:bodyPr>
            <a:normAutofit/>
          </a:bodyPr>
          <a:lstStyle/>
          <a:p>
            <a:r>
              <a:rPr lang="en-US" dirty="0"/>
              <a:t>6. </a:t>
            </a:r>
            <a:r>
              <a:rPr lang="en-US" b="1" dirty="0"/>
              <a:t>Capacity</a:t>
            </a:r>
          </a:p>
        </p:txBody>
      </p:sp>
      <p:sp>
        <p:nvSpPr>
          <p:cNvPr id="3" name="Content Placeholder 2"/>
          <p:cNvSpPr>
            <a:spLocks noGrp="1"/>
          </p:cNvSpPr>
          <p:nvPr>
            <p:ph idx="1"/>
          </p:nvPr>
        </p:nvSpPr>
        <p:spPr>
          <a:xfrm>
            <a:off x="838199" y="1196148"/>
            <a:ext cx="10515600" cy="4351338"/>
          </a:xfrm>
        </p:spPr>
        <p:txBody>
          <a:bodyPr/>
          <a:lstStyle/>
          <a:p>
            <a:pPr marL="0" indent="0">
              <a:buNone/>
            </a:pPr>
            <a:r>
              <a:rPr lang="is-IS" dirty="0"/>
              <a:t>…</a:t>
            </a:r>
            <a:r>
              <a:rPr lang="en-US" dirty="0"/>
              <a:t>to Implement as intended and to sustain and improve implementation over time.</a:t>
            </a:r>
          </a:p>
        </p:txBody>
      </p:sp>
      <p:graphicFrame>
        <p:nvGraphicFramePr>
          <p:cNvPr id="4" name="Table 3"/>
          <p:cNvGraphicFramePr>
            <a:graphicFrameLocks noGrp="1"/>
          </p:cNvGraphicFramePr>
          <p:nvPr>
            <p:extLst>
              <p:ext uri="{D42A27DB-BD31-4B8C-83A1-F6EECF244321}">
                <p14:modId xmlns:p14="http://schemas.microsoft.com/office/powerpoint/2010/main" val="1307752379"/>
              </p:ext>
            </p:extLst>
          </p:nvPr>
        </p:nvGraphicFramePr>
        <p:xfrm>
          <a:off x="927652" y="2413007"/>
          <a:ext cx="10336695" cy="4397285"/>
        </p:xfrm>
        <a:graphic>
          <a:graphicData uri="http://schemas.openxmlformats.org/drawingml/2006/table">
            <a:tbl>
              <a:tblPr firstRow="1" bandRow="1">
                <a:tableStyleId>{5C22544A-7EE6-4342-B048-85BDC9FD1C3A}</a:tableStyleId>
              </a:tblPr>
              <a:tblGrid>
                <a:gridCol w="3445565">
                  <a:extLst>
                    <a:ext uri="{9D8B030D-6E8A-4147-A177-3AD203B41FA5}">
                      <a16:colId xmlns:a16="http://schemas.microsoft.com/office/drawing/2014/main" val="20000"/>
                    </a:ext>
                  </a:extLst>
                </a:gridCol>
                <a:gridCol w="3445565">
                  <a:extLst>
                    <a:ext uri="{9D8B030D-6E8A-4147-A177-3AD203B41FA5}">
                      <a16:colId xmlns:a16="http://schemas.microsoft.com/office/drawing/2014/main" val="20001"/>
                    </a:ext>
                  </a:extLst>
                </a:gridCol>
                <a:gridCol w="3445565">
                  <a:extLst>
                    <a:ext uri="{9D8B030D-6E8A-4147-A177-3AD203B41FA5}">
                      <a16:colId xmlns:a16="http://schemas.microsoft.com/office/drawing/2014/main" val="20002"/>
                    </a:ext>
                  </a:extLst>
                </a:gridCol>
              </a:tblGrid>
              <a:tr h="648245">
                <a:tc>
                  <a:txBody>
                    <a:bodyPr/>
                    <a:lstStyle/>
                    <a:p>
                      <a:pPr algn="ctr"/>
                      <a:r>
                        <a:rPr lang="en-US" sz="3200" b="0" i="0" dirty="0">
                          <a:solidFill>
                            <a:schemeClr val="bg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b="0" i="0" dirty="0">
                          <a:solidFill>
                            <a:schemeClr val="bg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232489">
                <a:tc>
                  <a:txBody>
                    <a:bodyPr/>
                    <a:lstStyle/>
                    <a:p>
                      <a:r>
                        <a:rPr lang="en-US" sz="2400" b="0" i="1" kern="1200" dirty="0">
                          <a:solidFill>
                            <a:schemeClr val="bg1"/>
                          </a:solidFill>
                          <a:effectLst/>
                          <a:latin typeface="+mn-lt"/>
                          <a:ea typeface="+mn-ea"/>
                          <a:cs typeface="+mn-cs"/>
                        </a:rPr>
                        <a:t>5. Does the innovation foster and encourage teacher leadership? </a:t>
                      </a:r>
                      <a:endParaRPr lang="en-US" sz="2400" b="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b="0" i="1" dirty="0">
                          <a:solidFill>
                            <a:schemeClr val="bg1"/>
                          </a:solidFill>
                        </a:rPr>
                        <a:t>1. Typically, how much does it cost to run the program or practice each year? Are there resources to support this cost? If the current budget cannot support this format, outline a resource development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285750" indent="-285750">
                        <a:buFont typeface="Arial" charset="0"/>
                        <a:buChar char="•"/>
                      </a:pPr>
                      <a:r>
                        <a:rPr lang="en-US" sz="2400" b="0" i="1" kern="1200" dirty="0">
                          <a:solidFill>
                            <a:schemeClr val="bg1"/>
                          </a:solidFill>
                          <a:effectLst/>
                          <a:latin typeface="+mn-lt"/>
                          <a:ea typeface="+mn-ea"/>
                          <a:cs typeface="+mn-cs"/>
                        </a:rPr>
                        <a:t>Can families be shown how to support the EBP?</a:t>
                      </a:r>
                      <a:endParaRPr lang="en-US" sz="2400" b="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9724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08263" y="362480"/>
            <a:ext cx="6987404" cy="3933504"/>
          </a:xfrm>
          <a:prstGeom prst="rect">
            <a:avLst/>
          </a:prstGeom>
          <a:ln w="38100">
            <a:solidFill>
              <a:srgbClr val="262626"/>
            </a:solidFill>
          </a:ln>
        </p:spPr>
      </p:pic>
      <p:pic>
        <p:nvPicPr>
          <p:cNvPr id="7" name="Picture 6"/>
          <p:cNvPicPr>
            <a:picLocks noChangeAspect="1"/>
          </p:cNvPicPr>
          <p:nvPr/>
        </p:nvPicPr>
        <p:blipFill>
          <a:blip r:embed="rId4"/>
          <a:stretch>
            <a:fillRect/>
          </a:stretch>
        </p:blipFill>
        <p:spPr>
          <a:xfrm>
            <a:off x="4093633" y="1027906"/>
            <a:ext cx="4749800" cy="5054600"/>
          </a:xfrm>
          <a:prstGeom prst="rect">
            <a:avLst/>
          </a:prstGeom>
          <a:ln w="38100">
            <a:solidFill>
              <a:srgbClr val="262626"/>
            </a:solidFill>
          </a:ln>
        </p:spPr>
      </p:pic>
      <p:pic>
        <p:nvPicPr>
          <p:cNvPr id="8" name="Picture 7"/>
          <p:cNvPicPr>
            <a:picLocks noChangeAspect="1"/>
          </p:cNvPicPr>
          <p:nvPr/>
        </p:nvPicPr>
        <p:blipFill>
          <a:blip r:embed="rId5"/>
          <a:stretch>
            <a:fillRect/>
          </a:stretch>
        </p:blipFill>
        <p:spPr>
          <a:xfrm>
            <a:off x="1583265" y="1662905"/>
            <a:ext cx="4692743" cy="4805627"/>
          </a:xfrm>
          <a:prstGeom prst="rect">
            <a:avLst/>
          </a:prstGeom>
          <a:ln w="38100">
            <a:solidFill>
              <a:srgbClr val="262626"/>
            </a:solidFill>
          </a:ln>
        </p:spPr>
      </p:pic>
      <p:sp>
        <p:nvSpPr>
          <p:cNvPr id="9" name="TextBox 8"/>
          <p:cNvSpPr txBox="1"/>
          <p:nvPr/>
        </p:nvSpPr>
        <p:spPr>
          <a:xfrm>
            <a:off x="5908260" y="5576910"/>
            <a:ext cx="735496" cy="1107996"/>
          </a:xfrm>
          <a:prstGeom prst="rect">
            <a:avLst/>
          </a:prstGeom>
          <a:solidFill>
            <a:schemeClr val="tx1"/>
          </a:solidFill>
          <a:ln>
            <a:solidFill>
              <a:srgbClr val="262626"/>
            </a:solidFill>
          </a:ln>
        </p:spPr>
        <p:txBody>
          <a:bodyPr wrap="square" rtlCol="0">
            <a:spAutoFit/>
          </a:bodyPr>
          <a:lstStyle/>
          <a:p>
            <a:r>
              <a:rPr lang="en-US" sz="6600" dirty="0">
                <a:solidFill>
                  <a:schemeClr val="bg1"/>
                </a:solidFill>
              </a:rPr>
              <a:t>A</a:t>
            </a:r>
          </a:p>
        </p:txBody>
      </p:sp>
      <p:sp>
        <p:nvSpPr>
          <p:cNvPr id="10" name="TextBox 9"/>
          <p:cNvSpPr txBox="1"/>
          <p:nvPr/>
        </p:nvSpPr>
        <p:spPr>
          <a:xfrm>
            <a:off x="8475685" y="4635247"/>
            <a:ext cx="735496" cy="1107996"/>
          </a:xfrm>
          <a:prstGeom prst="rect">
            <a:avLst/>
          </a:prstGeom>
          <a:solidFill>
            <a:schemeClr val="tx1"/>
          </a:solidFill>
          <a:ln>
            <a:solidFill>
              <a:srgbClr val="262626"/>
            </a:solidFill>
          </a:ln>
        </p:spPr>
        <p:txBody>
          <a:bodyPr wrap="square" rtlCol="0">
            <a:spAutoFit/>
          </a:bodyPr>
          <a:lstStyle/>
          <a:p>
            <a:r>
              <a:rPr lang="en-US" sz="6600">
                <a:solidFill>
                  <a:schemeClr val="bg1"/>
                </a:solidFill>
              </a:rPr>
              <a:t>B</a:t>
            </a:r>
            <a:endParaRPr lang="en-US" sz="6600" dirty="0">
              <a:solidFill>
                <a:schemeClr val="bg1"/>
              </a:solidFill>
            </a:endParaRPr>
          </a:p>
        </p:txBody>
      </p:sp>
      <p:sp>
        <p:nvSpPr>
          <p:cNvPr id="11" name="TextBox 10"/>
          <p:cNvSpPr txBox="1"/>
          <p:nvPr/>
        </p:nvSpPr>
        <p:spPr>
          <a:xfrm>
            <a:off x="11043110" y="3741986"/>
            <a:ext cx="735496" cy="1107996"/>
          </a:xfrm>
          <a:prstGeom prst="rect">
            <a:avLst/>
          </a:prstGeom>
          <a:solidFill>
            <a:schemeClr val="tx1"/>
          </a:solidFill>
          <a:ln>
            <a:solidFill>
              <a:srgbClr val="262626"/>
            </a:solidFill>
          </a:ln>
        </p:spPr>
        <p:txBody>
          <a:bodyPr wrap="square" rtlCol="0">
            <a:spAutoFit/>
          </a:bodyPr>
          <a:lstStyle/>
          <a:p>
            <a:r>
              <a:rPr lang="en-US" sz="6600" dirty="0">
                <a:solidFill>
                  <a:schemeClr val="bg1"/>
                </a:solidFill>
              </a:rPr>
              <a:t>C</a:t>
            </a:r>
          </a:p>
        </p:txBody>
      </p:sp>
    </p:spTree>
    <p:extLst>
      <p:ext uri="{BB962C8B-B14F-4D97-AF65-F5344CB8AC3E}">
        <p14:creationId xmlns:p14="http://schemas.microsoft.com/office/powerpoint/2010/main" val="17481788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Version </a:t>
            </a:r>
            <a:br>
              <a:rPr lang="en-US" dirty="0"/>
            </a:br>
            <a:r>
              <a:rPr lang="en-US" dirty="0"/>
              <a:t>includes post-implementation reflection</a:t>
            </a:r>
          </a:p>
        </p:txBody>
      </p:sp>
      <p:pic>
        <p:nvPicPr>
          <p:cNvPr id="5" name="Picture 4"/>
          <p:cNvPicPr>
            <a:picLocks noChangeAspect="1"/>
          </p:cNvPicPr>
          <p:nvPr/>
        </p:nvPicPr>
        <p:blipFill>
          <a:blip r:embed="rId3"/>
          <a:stretch>
            <a:fillRect/>
          </a:stretch>
        </p:blipFill>
        <p:spPr>
          <a:xfrm>
            <a:off x="290183" y="2213178"/>
            <a:ext cx="11691145" cy="3554343"/>
          </a:xfrm>
          <a:prstGeom prst="rect">
            <a:avLst/>
          </a:prstGeom>
          <a:ln>
            <a:solidFill>
              <a:srgbClr val="262626"/>
            </a:solidFill>
          </a:ln>
        </p:spPr>
      </p:pic>
      <p:sp>
        <p:nvSpPr>
          <p:cNvPr id="6" name="TextBox 5"/>
          <p:cNvSpPr txBox="1"/>
          <p:nvPr/>
        </p:nvSpPr>
        <p:spPr>
          <a:xfrm>
            <a:off x="2711302" y="5213523"/>
            <a:ext cx="732524" cy="1107996"/>
          </a:xfrm>
          <a:prstGeom prst="rect">
            <a:avLst/>
          </a:prstGeom>
          <a:solidFill>
            <a:schemeClr val="tx1"/>
          </a:solidFill>
          <a:ln>
            <a:solidFill>
              <a:srgbClr val="262626"/>
            </a:solidFill>
          </a:ln>
        </p:spPr>
        <p:txBody>
          <a:bodyPr wrap="square" rtlCol="0">
            <a:spAutoFit/>
          </a:bodyPr>
          <a:lstStyle/>
          <a:p>
            <a:r>
              <a:rPr lang="en-US" sz="6600" dirty="0">
                <a:solidFill>
                  <a:schemeClr val="bg1"/>
                </a:solidFill>
              </a:rPr>
              <a:t>C</a:t>
            </a:r>
          </a:p>
        </p:txBody>
      </p:sp>
    </p:spTree>
    <p:extLst>
      <p:ext uri="{BB962C8B-B14F-4D97-AF65-F5344CB8AC3E}">
        <p14:creationId xmlns:p14="http://schemas.microsoft.com/office/powerpoint/2010/main" val="3787727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for Any Tools You Select:</a:t>
            </a:r>
          </a:p>
        </p:txBody>
      </p:sp>
      <p:sp>
        <p:nvSpPr>
          <p:cNvPr id="3" name="Content Placeholder 2"/>
          <p:cNvSpPr>
            <a:spLocks noGrp="1"/>
          </p:cNvSpPr>
          <p:nvPr>
            <p:ph idx="1"/>
          </p:nvPr>
        </p:nvSpPr>
        <p:spPr>
          <a:xfrm>
            <a:off x="680321" y="2216726"/>
            <a:ext cx="6477000" cy="4351338"/>
          </a:xfrm>
        </p:spPr>
        <p:txBody>
          <a:bodyPr>
            <a:normAutofit/>
          </a:bodyPr>
          <a:lstStyle/>
          <a:p>
            <a:r>
              <a:rPr lang="en-US" sz="2800" b="1" dirty="0">
                <a:solidFill>
                  <a:schemeClr val="bg1"/>
                </a:solidFill>
              </a:rPr>
              <a:t>Step1:</a:t>
            </a:r>
            <a:r>
              <a:rPr lang="en-US" b="1" dirty="0">
                <a:solidFill>
                  <a:schemeClr val="bg1"/>
                </a:solidFill>
              </a:rPr>
              <a:t> </a:t>
            </a:r>
            <a:r>
              <a:rPr lang="en-US" dirty="0">
                <a:solidFill>
                  <a:schemeClr val="bg1"/>
                </a:solidFill>
              </a:rPr>
              <a:t>Before adding an initiative, consider all of the mapping current initiatives, resources and staff utilization . What is currently working? What can you eliminate? Does everyone need it?</a:t>
            </a:r>
          </a:p>
          <a:p>
            <a:r>
              <a:rPr lang="en-US" sz="2800" b="1" dirty="0">
                <a:solidFill>
                  <a:schemeClr val="bg1"/>
                </a:solidFill>
              </a:rPr>
              <a:t>Step 2: </a:t>
            </a:r>
            <a:r>
              <a:rPr lang="en-US" dirty="0">
                <a:solidFill>
                  <a:schemeClr val="bg1"/>
                </a:solidFill>
              </a:rPr>
              <a:t>Evaluate current EBPs and select new EPBs</a:t>
            </a:r>
          </a:p>
          <a:p>
            <a:r>
              <a:rPr lang="en-US" sz="2800" b="1" dirty="0">
                <a:solidFill>
                  <a:schemeClr val="bg1"/>
                </a:solidFill>
              </a:rPr>
              <a:t>Step 3: </a:t>
            </a:r>
            <a:r>
              <a:rPr lang="en-US" dirty="0">
                <a:solidFill>
                  <a:schemeClr val="bg1"/>
                </a:solidFill>
              </a:rPr>
              <a:t>Utilize common implementation framework to install systems required to train, support and evaluate how EBPs to be used at school and district level.</a:t>
            </a:r>
          </a:p>
          <a:p>
            <a:endParaRPr lang="en-US" dirty="0">
              <a:solidFill>
                <a:schemeClr val="bg1"/>
              </a:solidFill>
            </a:endParaRPr>
          </a:p>
        </p:txBody>
      </p:sp>
      <p:pic>
        <p:nvPicPr>
          <p:cNvPr id="4" name="Picture 3"/>
          <p:cNvPicPr>
            <a:picLocks noChangeAspect="1"/>
          </p:cNvPicPr>
          <p:nvPr/>
        </p:nvPicPr>
        <p:blipFill>
          <a:blip r:embed="rId3"/>
          <a:stretch>
            <a:fillRect/>
          </a:stretch>
        </p:blipFill>
        <p:spPr>
          <a:xfrm>
            <a:off x="7315199" y="2216726"/>
            <a:ext cx="4674605" cy="2909455"/>
          </a:xfrm>
          <a:prstGeom prst="rect">
            <a:avLst/>
          </a:prstGeom>
        </p:spPr>
      </p:pic>
    </p:spTree>
    <p:extLst>
      <p:ext uri="{BB962C8B-B14F-4D97-AF65-F5344CB8AC3E}">
        <p14:creationId xmlns:p14="http://schemas.microsoft.com/office/powerpoint/2010/main" val="29239684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75942"/>
            <a:ext cx="10515600" cy="854075"/>
          </a:xfrm>
        </p:spPr>
        <p:txBody>
          <a:bodyPr/>
          <a:lstStyle/>
          <a:p>
            <a:r>
              <a:rPr lang="en-US" dirty="0"/>
              <a:t>Resources for EBPs:</a:t>
            </a:r>
          </a:p>
        </p:txBody>
      </p:sp>
      <p:sp>
        <p:nvSpPr>
          <p:cNvPr id="3" name="Content Placeholder 2"/>
          <p:cNvSpPr>
            <a:spLocks noGrp="1"/>
          </p:cNvSpPr>
          <p:nvPr>
            <p:ph idx="1"/>
          </p:nvPr>
        </p:nvSpPr>
        <p:spPr>
          <a:xfrm>
            <a:off x="718930" y="1748522"/>
            <a:ext cx="10993582" cy="4741430"/>
          </a:xfrm>
          <a:solidFill>
            <a:schemeClr val="tx1"/>
          </a:solidFill>
          <a:ln>
            <a:solidFill>
              <a:schemeClr val="bg1"/>
            </a:solidFill>
          </a:ln>
        </p:spPr>
        <p:txBody>
          <a:bodyPr>
            <a:normAutofit fontScale="92500"/>
          </a:bodyPr>
          <a:lstStyle/>
          <a:p>
            <a:r>
              <a:rPr lang="en-US" dirty="0">
                <a:solidFill>
                  <a:srgbClr val="262626"/>
                </a:solidFill>
              </a:rPr>
              <a:t>Positive Behavioral Interventions and Supports, </a:t>
            </a:r>
            <a:r>
              <a:rPr lang="en-US" u="sng" dirty="0">
                <a:solidFill>
                  <a:srgbClr val="262626"/>
                </a:solidFill>
                <a:hlinkClick r:id="rId3"/>
              </a:rPr>
              <a:t>http://www.pbis.org</a:t>
            </a:r>
            <a:r>
              <a:rPr lang="en-US" dirty="0">
                <a:solidFill>
                  <a:srgbClr val="262626"/>
                </a:solidFill>
              </a:rPr>
              <a:t> </a:t>
            </a:r>
          </a:p>
          <a:p>
            <a:r>
              <a:rPr lang="en-US" dirty="0">
                <a:solidFill>
                  <a:srgbClr val="262626"/>
                </a:solidFill>
              </a:rPr>
              <a:t>Collaborative for Academic, Social, and Emotional Learning (CASEL) </a:t>
            </a:r>
            <a:r>
              <a:rPr lang="en-US" u="sng" dirty="0">
                <a:solidFill>
                  <a:srgbClr val="262626"/>
                </a:solidFill>
              </a:rPr>
              <a:t>http://</a:t>
            </a:r>
            <a:r>
              <a:rPr lang="en-US" u="sng" dirty="0">
                <a:solidFill>
                  <a:srgbClr val="262626"/>
                </a:solidFill>
                <a:hlinkClick r:id="rId4"/>
              </a:rPr>
              <a:t>https://casel.org/</a:t>
            </a:r>
            <a:r>
              <a:rPr lang="en-US" dirty="0">
                <a:solidFill>
                  <a:srgbClr val="262626"/>
                </a:solidFill>
              </a:rPr>
              <a:t> </a:t>
            </a:r>
          </a:p>
          <a:p>
            <a:r>
              <a:rPr lang="en-US" dirty="0">
                <a:solidFill>
                  <a:srgbClr val="262626"/>
                </a:solidFill>
              </a:rPr>
              <a:t>Evidence Based Intervention Network: </a:t>
            </a:r>
            <a:r>
              <a:rPr lang="en-US" u="sng" dirty="0">
                <a:solidFill>
                  <a:srgbClr val="262626"/>
                </a:solidFill>
                <a:hlinkClick r:id="rId5"/>
              </a:rPr>
              <a:t>http://ebi.missouri.edu/</a:t>
            </a:r>
            <a:r>
              <a:rPr lang="en-US" dirty="0">
                <a:solidFill>
                  <a:srgbClr val="262626"/>
                </a:solidFill>
              </a:rPr>
              <a:t> </a:t>
            </a:r>
          </a:p>
          <a:p>
            <a:r>
              <a:rPr lang="en-US" dirty="0">
                <a:solidFill>
                  <a:srgbClr val="262626"/>
                </a:solidFill>
              </a:rPr>
              <a:t>Evidence-Based Behavioral Practices: </a:t>
            </a:r>
            <a:r>
              <a:rPr lang="en-US" u="sng" dirty="0">
                <a:solidFill>
                  <a:srgbClr val="262626"/>
                </a:solidFill>
                <a:hlinkClick r:id="rId6"/>
              </a:rPr>
              <a:t>http://www.ebbp.org/</a:t>
            </a:r>
            <a:r>
              <a:rPr lang="en-US" dirty="0">
                <a:solidFill>
                  <a:srgbClr val="262626"/>
                </a:solidFill>
              </a:rPr>
              <a:t>  </a:t>
            </a:r>
          </a:p>
          <a:p>
            <a:r>
              <a:rPr lang="en-US" dirty="0">
                <a:solidFill>
                  <a:srgbClr val="262626"/>
                </a:solidFill>
              </a:rPr>
              <a:t>National Center on Intensive Interventions </a:t>
            </a:r>
            <a:r>
              <a:rPr lang="en-US" u="sng" dirty="0">
                <a:solidFill>
                  <a:srgbClr val="262626"/>
                </a:solidFill>
                <a:hlinkClick r:id="rId7"/>
              </a:rPr>
              <a:t>http://www.intensiveintervention.org/</a:t>
            </a:r>
            <a:r>
              <a:rPr lang="en-US" dirty="0">
                <a:solidFill>
                  <a:srgbClr val="262626"/>
                </a:solidFill>
              </a:rPr>
              <a:t>  </a:t>
            </a:r>
          </a:p>
          <a:p>
            <a:r>
              <a:rPr lang="en-US" dirty="0">
                <a:solidFill>
                  <a:srgbClr val="262626"/>
                </a:solidFill>
              </a:rPr>
              <a:t>Promising Practices </a:t>
            </a:r>
            <a:r>
              <a:rPr lang="en-US" u="sng" dirty="0">
                <a:solidFill>
                  <a:srgbClr val="262626"/>
                </a:solidFill>
                <a:hlinkClick r:id="rId8"/>
              </a:rPr>
              <a:t>http://www.promisingpractices.net/</a:t>
            </a:r>
            <a:r>
              <a:rPr lang="en-US" dirty="0">
                <a:solidFill>
                  <a:srgbClr val="262626"/>
                </a:solidFill>
              </a:rPr>
              <a:t>  </a:t>
            </a:r>
          </a:p>
          <a:p>
            <a:r>
              <a:rPr lang="en-US" dirty="0">
                <a:solidFill>
                  <a:srgbClr val="262626"/>
                </a:solidFill>
              </a:rPr>
              <a:t>SAMHSA Registry of Evidence-Based Program and Practices: </a:t>
            </a:r>
            <a:r>
              <a:rPr lang="en-US" u="sng" dirty="0">
                <a:solidFill>
                  <a:srgbClr val="262626"/>
                </a:solidFill>
                <a:hlinkClick r:id="rId9"/>
              </a:rPr>
              <a:t>http://nrepp.samhsa.gov/Index.aspx</a:t>
            </a:r>
            <a:r>
              <a:rPr lang="en-US" dirty="0">
                <a:solidFill>
                  <a:srgbClr val="262626"/>
                </a:solidFill>
              </a:rPr>
              <a:t>   </a:t>
            </a:r>
          </a:p>
          <a:p>
            <a:r>
              <a:rPr lang="en-US" dirty="0">
                <a:solidFill>
                  <a:srgbClr val="262626"/>
                </a:solidFill>
              </a:rPr>
              <a:t>RTI Action Network </a:t>
            </a:r>
            <a:r>
              <a:rPr lang="en-US" u="sng" dirty="0">
                <a:solidFill>
                  <a:srgbClr val="262626"/>
                </a:solidFill>
                <a:hlinkClick r:id="rId10"/>
              </a:rPr>
              <a:t>http://www.rtinetwork.org/</a:t>
            </a:r>
            <a:r>
              <a:rPr lang="en-US" dirty="0">
                <a:solidFill>
                  <a:srgbClr val="262626"/>
                </a:solidFill>
              </a:rPr>
              <a:t>  </a:t>
            </a:r>
          </a:p>
          <a:p>
            <a:r>
              <a:rPr lang="en-US" dirty="0">
                <a:solidFill>
                  <a:srgbClr val="262626"/>
                </a:solidFill>
              </a:rPr>
              <a:t>What Works Clearinghouse by the USDOE Institute of Education Sciences: </a:t>
            </a:r>
            <a:r>
              <a:rPr lang="en-US" u="sng" dirty="0">
                <a:solidFill>
                  <a:srgbClr val="262626"/>
                </a:solidFill>
                <a:hlinkClick r:id="rId11"/>
              </a:rPr>
              <a:t>https://ies.ed.gov/ncee/wwc/</a:t>
            </a:r>
            <a:endParaRPr lang="en-US" dirty="0">
              <a:solidFill>
                <a:srgbClr val="262626"/>
              </a:solidFill>
            </a:endParaRPr>
          </a:p>
          <a:p>
            <a:endParaRPr lang="en-US" dirty="0"/>
          </a:p>
        </p:txBody>
      </p:sp>
    </p:spTree>
    <p:extLst>
      <p:ext uri="{BB962C8B-B14F-4D97-AF65-F5344CB8AC3E}">
        <p14:creationId xmlns:p14="http://schemas.microsoft.com/office/powerpoint/2010/main" val="24966406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3D76-4E8B-49B7-85AE-D0A3A898D1AE}"/>
              </a:ext>
            </a:extLst>
          </p:cNvPr>
          <p:cNvSpPr>
            <a:spLocks noGrp="1"/>
          </p:cNvSpPr>
          <p:nvPr>
            <p:ph type="ctrTitle"/>
          </p:nvPr>
        </p:nvSpPr>
        <p:spPr/>
        <p:txBody>
          <a:bodyPr/>
          <a:lstStyle/>
          <a:p>
            <a:r>
              <a:rPr lang="en-US" dirty="0"/>
              <a:t>Coaching Activities</a:t>
            </a:r>
          </a:p>
        </p:txBody>
      </p:sp>
      <p:sp>
        <p:nvSpPr>
          <p:cNvPr id="3" name="Subtitle 2">
            <a:extLst>
              <a:ext uri="{FF2B5EF4-FFF2-40B4-BE49-F238E27FC236}">
                <a16:creationId xmlns:a16="http://schemas.microsoft.com/office/drawing/2014/main" id="{C2E3D222-5861-471C-A2B5-358F2467580F}"/>
              </a:ext>
            </a:extLst>
          </p:cNvPr>
          <p:cNvSpPr>
            <a:spLocks noGrp="1"/>
          </p:cNvSpPr>
          <p:nvPr>
            <p:ph type="subTitle" idx="1"/>
          </p:nvPr>
        </p:nvSpPr>
        <p:spPr/>
        <p:txBody>
          <a:bodyPr/>
          <a:lstStyle/>
          <a:p>
            <a:r>
              <a:rPr lang="en-US" dirty="0">
                <a:solidFill>
                  <a:srgbClr val="262626"/>
                </a:solidFill>
              </a:rPr>
              <a:t>Foundations for District &amp; School Success</a:t>
            </a:r>
          </a:p>
        </p:txBody>
      </p:sp>
    </p:spTree>
    <p:extLst>
      <p:ext uri="{BB962C8B-B14F-4D97-AF65-F5344CB8AC3E}">
        <p14:creationId xmlns:p14="http://schemas.microsoft.com/office/powerpoint/2010/main" val="1857178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669C-08F2-4F0F-8C80-09AEE4A66F9D}"/>
              </a:ext>
            </a:extLst>
          </p:cNvPr>
          <p:cNvSpPr>
            <a:spLocks noGrp="1"/>
          </p:cNvSpPr>
          <p:nvPr>
            <p:ph type="title"/>
          </p:nvPr>
        </p:nvSpPr>
        <p:spPr/>
        <p:txBody>
          <a:bodyPr/>
          <a:lstStyle/>
          <a:p>
            <a:r>
              <a:rPr lang="en-US" dirty="0"/>
              <a:t>Information Collection on PBS/MTSS Schools per District</a:t>
            </a:r>
          </a:p>
        </p:txBody>
      </p:sp>
      <p:sp>
        <p:nvSpPr>
          <p:cNvPr id="3" name="Content Placeholder 2">
            <a:extLst>
              <a:ext uri="{FF2B5EF4-FFF2-40B4-BE49-F238E27FC236}">
                <a16:creationId xmlns:a16="http://schemas.microsoft.com/office/drawing/2014/main" id="{4B51E7E4-6FD8-4DA9-BC03-456EF4A611E2}"/>
              </a:ext>
            </a:extLst>
          </p:cNvPr>
          <p:cNvSpPr>
            <a:spLocks noGrp="1"/>
          </p:cNvSpPr>
          <p:nvPr>
            <p:ph idx="1"/>
          </p:nvPr>
        </p:nvSpPr>
        <p:spPr/>
        <p:txBody>
          <a:bodyPr>
            <a:normAutofit fontScale="92500" lnSpcReduction="10000"/>
          </a:bodyPr>
          <a:lstStyle/>
          <a:p>
            <a:pPr lvl="0"/>
            <a:r>
              <a:rPr lang="en-US" sz="3200" dirty="0">
                <a:solidFill>
                  <a:srgbClr val="262626"/>
                </a:solidFill>
              </a:rPr>
              <a:t>Information collected by district coaches per active PBS school: </a:t>
            </a:r>
          </a:p>
          <a:p>
            <a:pPr lvl="1"/>
            <a:r>
              <a:rPr lang="en-US" sz="2800" dirty="0">
                <a:solidFill>
                  <a:srgbClr val="262626"/>
                </a:solidFill>
              </a:rPr>
              <a:t>Team Leader(s) per tier</a:t>
            </a:r>
          </a:p>
          <a:p>
            <a:pPr lvl="1"/>
            <a:r>
              <a:rPr lang="en-US" sz="2800" dirty="0">
                <a:solidFill>
                  <a:srgbClr val="262626"/>
                </a:solidFill>
              </a:rPr>
              <a:t>Administrator lead/support per tier</a:t>
            </a:r>
          </a:p>
          <a:p>
            <a:pPr lvl="1"/>
            <a:r>
              <a:rPr lang="en-US" sz="2800" dirty="0">
                <a:solidFill>
                  <a:srgbClr val="262626"/>
                </a:solidFill>
              </a:rPr>
              <a:t>Data contact/lead</a:t>
            </a:r>
          </a:p>
          <a:p>
            <a:pPr lvl="1"/>
            <a:r>
              <a:rPr lang="en-US" sz="2800" dirty="0">
                <a:solidFill>
                  <a:srgbClr val="262626"/>
                </a:solidFill>
              </a:rPr>
              <a:t>Team membership </a:t>
            </a:r>
          </a:p>
          <a:p>
            <a:pPr lvl="2"/>
            <a:r>
              <a:rPr lang="en-US" sz="2400" dirty="0">
                <a:solidFill>
                  <a:srgbClr val="262626"/>
                </a:solidFill>
              </a:rPr>
              <a:t>Depending on school structures: Tier 1, Tier 2, Tier 2/3, Tier 3</a:t>
            </a:r>
          </a:p>
          <a:p>
            <a:pPr lvl="1"/>
            <a:r>
              <a:rPr lang="en-US" sz="2800" dirty="0">
                <a:solidFill>
                  <a:srgbClr val="262626"/>
                </a:solidFill>
              </a:rPr>
              <a:t>Monthly meeting schedule per team</a:t>
            </a:r>
          </a:p>
          <a:p>
            <a:pPr lvl="1"/>
            <a:r>
              <a:rPr lang="en-US" sz="2800" dirty="0">
                <a:solidFill>
                  <a:srgbClr val="262626"/>
                </a:solidFill>
              </a:rPr>
              <a:t>Other? </a:t>
            </a:r>
          </a:p>
          <a:p>
            <a:endParaRPr lang="en-US" dirty="0"/>
          </a:p>
        </p:txBody>
      </p:sp>
    </p:spTree>
    <p:extLst>
      <p:ext uri="{BB962C8B-B14F-4D97-AF65-F5344CB8AC3E}">
        <p14:creationId xmlns:p14="http://schemas.microsoft.com/office/powerpoint/2010/main" val="2483123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9078" y="714574"/>
            <a:ext cx="8229600" cy="1143000"/>
          </a:xfrm>
        </p:spPr>
        <p:txBody>
          <a:bodyPr/>
          <a:lstStyle/>
          <a:p>
            <a:pPr algn="ctr"/>
            <a:r>
              <a:rPr lang="en-US" dirty="0"/>
              <a:t>2018-19 Phase 3 Recipients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031055"/>
              </p:ext>
            </p:extLst>
          </p:nvPr>
        </p:nvGraphicFramePr>
        <p:xfrm>
          <a:off x="1570382" y="2633702"/>
          <a:ext cx="8839200" cy="2779089"/>
        </p:xfrm>
        <a:graphic>
          <a:graphicData uri="http://schemas.openxmlformats.org/drawingml/2006/table">
            <a:tbl>
              <a:tblPr firstRow="1" firstCol="1" bandRow="1">
                <a:tableStyleId>{00A15C55-8517-42AA-B614-E9B94910E393}</a:tableStyleId>
              </a:tblPr>
              <a:tblGrid>
                <a:gridCol w="3738914">
                  <a:extLst>
                    <a:ext uri="{9D8B030D-6E8A-4147-A177-3AD203B41FA5}">
                      <a16:colId xmlns:a16="http://schemas.microsoft.com/office/drawing/2014/main" val="20000"/>
                    </a:ext>
                  </a:extLst>
                </a:gridCol>
                <a:gridCol w="5100286">
                  <a:extLst>
                    <a:ext uri="{9D8B030D-6E8A-4147-A177-3AD203B41FA5}">
                      <a16:colId xmlns:a16="http://schemas.microsoft.com/office/drawing/2014/main" val="20001"/>
                    </a:ext>
                  </a:extLst>
                </a:gridCol>
              </a:tblGrid>
              <a:tr h="386562">
                <a:tc>
                  <a:txBody>
                    <a:bodyPr/>
                    <a:lstStyle/>
                    <a:p>
                      <a:pPr marL="0" marR="0" algn="ctr">
                        <a:lnSpc>
                          <a:spcPct val="115000"/>
                        </a:lnSpc>
                        <a:spcBef>
                          <a:spcPts val="0"/>
                        </a:spcBef>
                        <a:spcAft>
                          <a:spcPts val="0"/>
                        </a:spcAft>
                      </a:pPr>
                      <a:r>
                        <a:rPr lang="en-US" sz="2400" dirty="0">
                          <a:solidFill>
                            <a:sysClr val="windowText" lastClr="000000"/>
                          </a:solidFill>
                          <a:effectLst/>
                          <a:latin typeface="+mn-lt"/>
                        </a:rPr>
                        <a:t>School District</a:t>
                      </a:r>
                      <a:endParaRPr lang="en-US" sz="2400" dirty="0">
                        <a:solidFill>
                          <a:sysClr val="windowText" lastClr="000000"/>
                        </a:solidFill>
                        <a:effectLst/>
                        <a:latin typeface="+mn-lt"/>
                        <a:ea typeface="Calibri"/>
                        <a:cs typeface="Times New Roman"/>
                      </a:endParaRPr>
                    </a:p>
                  </a:txBody>
                  <a:tcPr marL="68580" marR="68580" marT="0" marB="0">
                    <a:solidFill>
                      <a:srgbClr val="F0E72A"/>
                    </a:solidFill>
                  </a:tcPr>
                </a:tc>
                <a:tc>
                  <a:txBody>
                    <a:bodyPr/>
                    <a:lstStyle/>
                    <a:p>
                      <a:pPr marL="0" marR="0" algn="ctr">
                        <a:lnSpc>
                          <a:spcPct val="115000"/>
                        </a:lnSpc>
                        <a:spcBef>
                          <a:spcPts val="0"/>
                        </a:spcBef>
                        <a:spcAft>
                          <a:spcPts val="0"/>
                        </a:spcAft>
                      </a:pPr>
                      <a:r>
                        <a:rPr lang="en-US" sz="2400" dirty="0">
                          <a:solidFill>
                            <a:sysClr val="windowText" lastClr="000000"/>
                          </a:solidFill>
                          <a:effectLst/>
                          <a:latin typeface="+mn-lt"/>
                        </a:rPr>
                        <a:t>School Name</a:t>
                      </a:r>
                      <a:endParaRPr lang="en-US" sz="2400" dirty="0">
                        <a:solidFill>
                          <a:sysClr val="windowText" lastClr="000000"/>
                        </a:solidFill>
                        <a:effectLst/>
                        <a:latin typeface="+mn-lt"/>
                        <a:ea typeface="Calibri"/>
                        <a:cs typeface="Times New Roman"/>
                      </a:endParaRPr>
                    </a:p>
                  </a:txBody>
                  <a:tcPr marL="68580" marR="68580" marT="0" marB="0">
                    <a:solidFill>
                      <a:srgbClr val="F0E72A"/>
                    </a:solidFill>
                  </a:tcPr>
                </a:tc>
                <a:extLst>
                  <a:ext uri="{0D108BD9-81ED-4DB2-BD59-A6C34878D82A}">
                    <a16:rowId xmlns:a16="http://schemas.microsoft.com/office/drawing/2014/main" val="10000"/>
                  </a:ext>
                </a:extLst>
              </a:tr>
              <a:tr h="786155">
                <a:tc>
                  <a:txBody>
                    <a:bodyPr/>
                    <a:lstStyle/>
                    <a:p>
                      <a:pPr marL="0" marR="0" algn="ctr">
                        <a:lnSpc>
                          <a:spcPct val="115000"/>
                        </a:lnSpc>
                        <a:spcBef>
                          <a:spcPts val="0"/>
                        </a:spcBef>
                        <a:spcAft>
                          <a:spcPts val="0"/>
                        </a:spcAft>
                      </a:pPr>
                      <a:r>
                        <a:rPr lang="en-US" sz="2400" b="0" dirty="0">
                          <a:solidFill>
                            <a:sysClr val="windowText" lastClr="000000"/>
                          </a:solidFill>
                          <a:effectLst/>
                          <a:latin typeface="+mn-lt"/>
                          <a:ea typeface="Calibri"/>
                          <a:cs typeface="Times New Roman"/>
                        </a:rPr>
                        <a:t>Lake Forest</a:t>
                      </a:r>
                    </a:p>
                  </a:txBody>
                  <a:tcPr marL="68580" marR="68580" marT="0" marB="0" anchor="ctr">
                    <a:solidFill>
                      <a:srgbClr val="FFFFCC"/>
                    </a:solidFill>
                  </a:tcPr>
                </a:tc>
                <a:tc>
                  <a:txBody>
                    <a:bodyPr/>
                    <a:lstStyle/>
                    <a:p>
                      <a:pPr marL="0" marR="0" algn="ctr">
                        <a:lnSpc>
                          <a:spcPct val="115000"/>
                        </a:lnSpc>
                        <a:spcBef>
                          <a:spcPts val="0"/>
                        </a:spcBef>
                        <a:spcAft>
                          <a:spcPts val="0"/>
                        </a:spcAft>
                      </a:pPr>
                      <a:r>
                        <a:rPr lang="en-US" sz="2400" dirty="0">
                          <a:solidFill>
                            <a:sysClr val="windowText" lastClr="000000"/>
                          </a:solidFill>
                          <a:effectLst/>
                          <a:latin typeface="+mn-lt"/>
                          <a:ea typeface="Calibri"/>
                          <a:cs typeface="Times New Roman"/>
                        </a:rPr>
                        <a:t>Lake Forest East Elementary</a:t>
                      </a:r>
                    </a:p>
                  </a:txBody>
                  <a:tcPr marL="68580" marR="68580" marT="0" marB="0" anchor="ctr">
                    <a:solidFill>
                      <a:srgbClr val="FFFFCC"/>
                    </a:solidFill>
                  </a:tcPr>
                </a:tc>
                <a:extLst>
                  <a:ext uri="{0D108BD9-81ED-4DB2-BD59-A6C34878D82A}">
                    <a16:rowId xmlns:a16="http://schemas.microsoft.com/office/drawing/2014/main" val="10001"/>
                  </a:ext>
                </a:extLst>
              </a:tr>
              <a:tr h="786155">
                <a:tc>
                  <a:txBody>
                    <a:bodyPr/>
                    <a:lstStyle/>
                    <a:p>
                      <a:pPr marL="0" marR="0" algn="ctr">
                        <a:lnSpc>
                          <a:spcPct val="115000"/>
                        </a:lnSpc>
                        <a:spcBef>
                          <a:spcPts val="0"/>
                        </a:spcBef>
                        <a:spcAft>
                          <a:spcPts val="0"/>
                        </a:spcAft>
                      </a:pPr>
                      <a:r>
                        <a:rPr lang="en-US" sz="2400" b="0" dirty="0">
                          <a:solidFill>
                            <a:sysClr val="windowText" lastClr="000000"/>
                          </a:solidFill>
                          <a:effectLst/>
                          <a:latin typeface="+mn-lt"/>
                          <a:ea typeface="Calibri"/>
                          <a:cs typeface="Times New Roman"/>
                        </a:rPr>
                        <a:t>Red Clay</a:t>
                      </a:r>
                    </a:p>
                  </a:txBody>
                  <a:tcPr marL="68580" marR="68580" marT="0" marB="0" anchor="ctr">
                    <a:solidFill>
                      <a:srgbClr val="FFFF99"/>
                    </a:solidFill>
                  </a:tcPr>
                </a:tc>
                <a:tc>
                  <a:txBody>
                    <a:bodyPr/>
                    <a:lstStyle/>
                    <a:p>
                      <a:pPr marL="0" marR="0" algn="ctr">
                        <a:lnSpc>
                          <a:spcPct val="115000"/>
                        </a:lnSpc>
                        <a:spcBef>
                          <a:spcPts val="0"/>
                        </a:spcBef>
                        <a:spcAft>
                          <a:spcPts val="0"/>
                        </a:spcAft>
                      </a:pPr>
                      <a:r>
                        <a:rPr lang="en-US" sz="2400" dirty="0">
                          <a:solidFill>
                            <a:sysClr val="windowText" lastClr="000000"/>
                          </a:solidFill>
                          <a:effectLst/>
                          <a:latin typeface="+mn-lt"/>
                          <a:ea typeface="Calibri"/>
                          <a:cs typeface="Times New Roman"/>
                        </a:rPr>
                        <a:t>Austin D. </a:t>
                      </a:r>
                      <a:r>
                        <a:rPr lang="en-US" sz="2400" dirty="0" err="1">
                          <a:solidFill>
                            <a:sysClr val="windowText" lastClr="000000"/>
                          </a:solidFill>
                          <a:effectLst/>
                          <a:latin typeface="+mn-lt"/>
                          <a:ea typeface="Calibri"/>
                          <a:cs typeface="Times New Roman"/>
                        </a:rPr>
                        <a:t>Baltz</a:t>
                      </a:r>
                      <a:r>
                        <a:rPr lang="en-US" sz="2400" dirty="0">
                          <a:solidFill>
                            <a:sysClr val="windowText" lastClr="000000"/>
                          </a:solidFill>
                          <a:effectLst/>
                          <a:latin typeface="+mn-lt"/>
                          <a:ea typeface="Calibri"/>
                          <a:cs typeface="Times New Roman"/>
                        </a:rPr>
                        <a:t> Elementary</a:t>
                      </a:r>
                    </a:p>
                  </a:txBody>
                  <a:tcPr marL="68580" marR="68580" marT="0" marB="0" anchor="ctr">
                    <a:solidFill>
                      <a:srgbClr val="FFFF99"/>
                    </a:solidFill>
                  </a:tcPr>
                </a:tc>
                <a:extLst>
                  <a:ext uri="{0D108BD9-81ED-4DB2-BD59-A6C34878D82A}">
                    <a16:rowId xmlns:a16="http://schemas.microsoft.com/office/drawing/2014/main" val="10002"/>
                  </a:ext>
                </a:extLst>
              </a:tr>
              <a:tr h="786155">
                <a:tc>
                  <a:txBody>
                    <a:bodyPr/>
                    <a:lstStyle/>
                    <a:p>
                      <a:pPr marL="0" marR="0" algn="ctr">
                        <a:lnSpc>
                          <a:spcPct val="115000"/>
                        </a:lnSpc>
                        <a:spcBef>
                          <a:spcPts val="0"/>
                        </a:spcBef>
                        <a:spcAft>
                          <a:spcPts val="0"/>
                        </a:spcAft>
                      </a:pPr>
                      <a:r>
                        <a:rPr lang="en-US" sz="2400" b="0" dirty="0">
                          <a:solidFill>
                            <a:sysClr val="windowText" lastClr="000000"/>
                          </a:solidFill>
                          <a:effectLst/>
                          <a:latin typeface="+mn-lt"/>
                          <a:ea typeface="Calibri"/>
                          <a:cs typeface="Times New Roman"/>
                        </a:rPr>
                        <a:t>Red Clay</a:t>
                      </a:r>
                    </a:p>
                  </a:txBody>
                  <a:tcPr marL="68580" marR="68580" marT="0" marB="0" anchor="ctr">
                    <a:solidFill>
                      <a:srgbClr val="FFFF99"/>
                    </a:solidFill>
                  </a:tcPr>
                </a:tc>
                <a:tc>
                  <a:txBody>
                    <a:bodyPr/>
                    <a:lstStyle/>
                    <a:p>
                      <a:pPr marL="0" marR="0" algn="ctr">
                        <a:lnSpc>
                          <a:spcPct val="115000"/>
                        </a:lnSpc>
                        <a:spcBef>
                          <a:spcPts val="0"/>
                        </a:spcBef>
                        <a:spcAft>
                          <a:spcPts val="0"/>
                        </a:spcAft>
                      </a:pPr>
                      <a:r>
                        <a:rPr lang="en-US" sz="2400" dirty="0" err="1">
                          <a:solidFill>
                            <a:sysClr val="windowText" lastClr="000000"/>
                          </a:solidFill>
                          <a:effectLst/>
                          <a:latin typeface="+mn-lt"/>
                          <a:ea typeface="Calibri"/>
                          <a:cs typeface="Times New Roman"/>
                        </a:rPr>
                        <a:t>Shortlidge</a:t>
                      </a:r>
                      <a:r>
                        <a:rPr lang="en-US" sz="2400" dirty="0">
                          <a:solidFill>
                            <a:sysClr val="windowText" lastClr="000000"/>
                          </a:solidFill>
                          <a:effectLst/>
                          <a:latin typeface="+mn-lt"/>
                          <a:ea typeface="Calibri"/>
                          <a:cs typeface="Times New Roman"/>
                        </a:rPr>
                        <a:t> Academy</a:t>
                      </a:r>
                    </a:p>
                  </a:txBody>
                  <a:tcPr marL="68580" marR="68580" marT="0" marB="0" anchor="ctr">
                    <a:solidFill>
                      <a:srgbClr val="FFFF9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299692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5506-226B-4086-AE84-269E562FA53C}"/>
              </a:ext>
            </a:extLst>
          </p:cNvPr>
          <p:cNvSpPr>
            <a:spLocks noGrp="1"/>
          </p:cNvSpPr>
          <p:nvPr>
            <p:ph type="title"/>
          </p:nvPr>
        </p:nvSpPr>
        <p:spPr/>
        <p:txBody>
          <a:bodyPr>
            <a:normAutofit/>
          </a:bodyPr>
          <a:lstStyle/>
          <a:p>
            <a:pPr lvl="0"/>
            <a:r>
              <a:rPr lang="en-US" dirty="0"/>
              <a:t>Team Leader Meetings</a:t>
            </a:r>
          </a:p>
        </p:txBody>
      </p:sp>
      <p:sp>
        <p:nvSpPr>
          <p:cNvPr id="4" name="Text Placeholder 3">
            <a:extLst>
              <a:ext uri="{FF2B5EF4-FFF2-40B4-BE49-F238E27FC236}">
                <a16:creationId xmlns:a16="http://schemas.microsoft.com/office/drawing/2014/main" id="{8F4D2ED1-1A12-45B4-80A8-8CCA414438FD}"/>
              </a:ext>
            </a:extLst>
          </p:cNvPr>
          <p:cNvSpPr>
            <a:spLocks noGrp="1"/>
          </p:cNvSpPr>
          <p:nvPr>
            <p:ph type="body" idx="1"/>
          </p:nvPr>
        </p:nvSpPr>
        <p:spPr>
          <a:xfrm>
            <a:off x="906350" y="2336873"/>
            <a:ext cx="4800788" cy="693135"/>
          </a:xfrm>
        </p:spPr>
        <p:txBody>
          <a:bodyPr>
            <a:normAutofit lnSpcReduction="10000"/>
          </a:bodyPr>
          <a:lstStyle/>
          <a:p>
            <a:r>
              <a:rPr lang="en-US" dirty="0">
                <a:solidFill>
                  <a:srgbClr val="262626"/>
                </a:solidFill>
              </a:rPr>
              <a:t>Benefits of Routine Team Leader Meetings:</a:t>
            </a:r>
          </a:p>
        </p:txBody>
      </p:sp>
      <p:sp>
        <p:nvSpPr>
          <p:cNvPr id="3" name="Content Placeholder 2">
            <a:extLst>
              <a:ext uri="{FF2B5EF4-FFF2-40B4-BE49-F238E27FC236}">
                <a16:creationId xmlns:a16="http://schemas.microsoft.com/office/drawing/2014/main" id="{C2795139-927D-45FE-9B10-78423F8D878F}"/>
              </a:ext>
            </a:extLst>
          </p:cNvPr>
          <p:cNvSpPr>
            <a:spLocks noGrp="1"/>
          </p:cNvSpPr>
          <p:nvPr>
            <p:ph sz="half" idx="2"/>
          </p:nvPr>
        </p:nvSpPr>
        <p:spPr>
          <a:xfrm>
            <a:off x="1008783" y="3030008"/>
            <a:ext cx="4698355" cy="2906179"/>
          </a:xfrm>
        </p:spPr>
        <p:txBody>
          <a:bodyPr>
            <a:normAutofit fontScale="85000" lnSpcReduction="10000"/>
          </a:bodyPr>
          <a:lstStyle/>
          <a:p>
            <a:r>
              <a:rPr lang="en-US" sz="2400" dirty="0">
                <a:solidFill>
                  <a:srgbClr val="262626"/>
                </a:solidFill>
              </a:rPr>
              <a:t>Chance to share unified district messaging</a:t>
            </a:r>
          </a:p>
          <a:p>
            <a:r>
              <a:rPr lang="en-US" sz="2400" dirty="0">
                <a:solidFill>
                  <a:srgbClr val="262626"/>
                </a:solidFill>
              </a:rPr>
              <a:t>Focus on professional development content</a:t>
            </a:r>
          </a:p>
          <a:p>
            <a:r>
              <a:rPr lang="en-US" sz="2400" dirty="0">
                <a:solidFill>
                  <a:srgbClr val="262626"/>
                </a:solidFill>
              </a:rPr>
              <a:t>Opportunity for team leader networking</a:t>
            </a:r>
          </a:p>
          <a:p>
            <a:r>
              <a:rPr lang="en-US" sz="2400" dirty="0">
                <a:solidFill>
                  <a:srgbClr val="262626"/>
                </a:solidFill>
              </a:rPr>
              <a:t>Creates group sharing of successes; structured and informal</a:t>
            </a:r>
          </a:p>
          <a:p>
            <a:r>
              <a:rPr lang="en-US" sz="2400" dirty="0">
                <a:solidFill>
                  <a:srgbClr val="262626"/>
                </a:solidFill>
              </a:rPr>
              <a:t>Promotes group problem solving </a:t>
            </a:r>
          </a:p>
        </p:txBody>
      </p:sp>
      <p:sp>
        <p:nvSpPr>
          <p:cNvPr id="5" name="Text Placeholder 4">
            <a:extLst>
              <a:ext uri="{FF2B5EF4-FFF2-40B4-BE49-F238E27FC236}">
                <a16:creationId xmlns:a16="http://schemas.microsoft.com/office/drawing/2014/main" id="{4D2C2163-55D4-466D-AF8A-0B4290DF75B0}"/>
              </a:ext>
            </a:extLst>
          </p:cNvPr>
          <p:cNvSpPr>
            <a:spLocks noGrp="1"/>
          </p:cNvSpPr>
          <p:nvPr>
            <p:ph type="body" sz="quarter" idx="3"/>
          </p:nvPr>
        </p:nvSpPr>
        <p:spPr>
          <a:xfrm>
            <a:off x="6283980" y="2058578"/>
            <a:ext cx="4474028" cy="692076"/>
          </a:xfrm>
        </p:spPr>
        <p:txBody>
          <a:bodyPr/>
          <a:lstStyle/>
          <a:p>
            <a:r>
              <a:rPr lang="en-US" dirty="0">
                <a:solidFill>
                  <a:srgbClr val="262626"/>
                </a:solidFill>
              </a:rPr>
              <a:t>Sample Meeting Structures</a:t>
            </a:r>
          </a:p>
        </p:txBody>
      </p:sp>
      <p:sp>
        <p:nvSpPr>
          <p:cNvPr id="6" name="Content Placeholder 5">
            <a:extLst>
              <a:ext uri="{FF2B5EF4-FFF2-40B4-BE49-F238E27FC236}">
                <a16:creationId xmlns:a16="http://schemas.microsoft.com/office/drawing/2014/main" id="{61D31A08-4954-43FB-AC11-85950D3642DF}"/>
              </a:ext>
            </a:extLst>
          </p:cNvPr>
          <p:cNvSpPr>
            <a:spLocks noGrp="1"/>
          </p:cNvSpPr>
          <p:nvPr>
            <p:ph sz="quarter" idx="4"/>
          </p:nvPr>
        </p:nvSpPr>
        <p:spPr>
          <a:xfrm>
            <a:off x="6499426" y="2751713"/>
            <a:ext cx="4700059" cy="2906179"/>
          </a:xfrm>
        </p:spPr>
        <p:txBody>
          <a:bodyPr>
            <a:normAutofit fontScale="92500" lnSpcReduction="10000"/>
          </a:bodyPr>
          <a:lstStyle/>
          <a:p>
            <a:r>
              <a:rPr lang="en-US" sz="2400" dirty="0">
                <a:solidFill>
                  <a:srgbClr val="262626"/>
                </a:solidFill>
              </a:rPr>
              <a:t>Tier 1 team leaders</a:t>
            </a:r>
          </a:p>
          <a:p>
            <a:r>
              <a:rPr lang="en-US" sz="2400" dirty="0">
                <a:solidFill>
                  <a:srgbClr val="262626"/>
                </a:solidFill>
              </a:rPr>
              <a:t>Tier 2/3 team leaders</a:t>
            </a:r>
          </a:p>
          <a:p>
            <a:r>
              <a:rPr lang="en-US" sz="2400" dirty="0">
                <a:solidFill>
                  <a:srgbClr val="262626"/>
                </a:solidFill>
              </a:rPr>
              <a:t>MTSS team leaders (with or w/out administrators)</a:t>
            </a:r>
          </a:p>
          <a:p>
            <a:r>
              <a:rPr lang="en-US" sz="2400" dirty="0">
                <a:solidFill>
                  <a:srgbClr val="262626"/>
                </a:solidFill>
              </a:rPr>
              <a:t>New teams vs. veteran implementing schools</a:t>
            </a:r>
          </a:p>
          <a:p>
            <a:r>
              <a:rPr lang="en-US" sz="2400" dirty="0">
                <a:solidFill>
                  <a:srgbClr val="262626"/>
                </a:solidFill>
              </a:rPr>
              <a:t>Elementary vs. secondary team leaders</a:t>
            </a:r>
          </a:p>
          <a:p>
            <a:pPr marL="0" indent="0">
              <a:buNone/>
            </a:pPr>
            <a:endParaRPr lang="en-US" dirty="0">
              <a:solidFill>
                <a:srgbClr val="262626"/>
              </a:solidFill>
            </a:endParaRPr>
          </a:p>
        </p:txBody>
      </p:sp>
    </p:spTree>
    <p:extLst>
      <p:ext uri="{BB962C8B-B14F-4D97-AF65-F5344CB8AC3E}">
        <p14:creationId xmlns:p14="http://schemas.microsoft.com/office/powerpoint/2010/main" val="14969233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5A87-E00E-4FE5-9A00-7EA3D0A92163}"/>
              </a:ext>
            </a:extLst>
          </p:cNvPr>
          <p:cNvSpPr>
            <a:spLocks noGrp="1"/>
          </p:cNvSpPr>
          <p:nvPr>
            <p:ph type="title"/>
          </p:nvPr>
        </p:nvSpPr>
        <p:spPr/>
        <p:txBody>
          <a:bodyPr/>
          <a:lstStyle/>
          <a:p>
            <a:r>
              <a:rPr lang="en-US" dirty="0"/>
              <a:t>Routine Correspondence</a:t>
            </a:r>
          </a:p>
        </p:txBody>
      </p:sp>
      <p:sp>
        <p:nvSpPr>
          <p:cNvPr id="3" name="Content Placeholder 2">
            <a:extLst>
              <a:ext uri="{FF2B5EF4-FFF2-40B4-BE49-F238E27FC236}">
                <a16:creationId xmlns:a16="http://schemas.microsoft.com/office/drawing/2014/main" id="{EDBE856E-E809-4918-9BD4-467B0644C8F0}"/>
              </a:ext>
            </a:extLst>
          </p:cNvPr>
          <p:cNvSpPr>
            <a:spLocks noGrp="1"/>
          </p:cNvSpPr>
          <p:nvPr>
            <p:ph idx="1"/>
          </p:nvPr>
        </p:nvSpPr>
        <p:spPr/>
        <p:txBody>
          <a:bodyPr/>
          <a:lstStyle/>
          <a:p>
            <a:r>
              <a:rPr lang="en-US" dirty="0">
                <a:solidFill>
                  <a:srgbClr val="262626"/>
                </a:solidFill>
              </a:rPr>
              <a:t>Follow up from DE-PBS messages to Team Leaders and/or Administrators </a:t>
            </a:r>
          </a:p>
          <a:p>
            <a:pPr lvl="1"/>
            <a:r>
              <a:rPr lang="en-US" sz="2400" dirty="0">
                <a:solidFill>
                  <a:srgbClr val="262626"/>
                </a:solidFill>
              </a:rPr>
              <a:t>Encourage PD attendance as applicable</a:t>
            </a:r>
          </a:p>
          <a:p>
            <a:pPr lvl="1"/>
            <a:r>
              <a:rPr lang="en-US" sz="2400" dirty="0">
                <a:solidFill>
                  <a:srgbClr val="262626"/>
                </a:solidFill>
              </a:rPr>
              <a:t>Offers of support for data tools</a:t>
            </a:r>
          </a:p>
          <a:p>
            <a:pPr lvl="1"/>
            <a:r>
              <a:rPr lang="en-US" sz="2400" dirty="0">
                <a:solidFill>
                  <a:srgbClr val="262626"/>
                </a:solidFill>
              </a:rPr>
              <a:t>Being available for questions</a:t>
            </a:r>
          </a:p>
        </p:txBody>
      </p:sp>
    </p:spTree>
    <p:extLst>
      <p:ext uri="{BB962C8B-B14F-4D97-AF65-F5344CB8AC3E}">
        <p14:creationId xmlns:p14="http://schemas.microsoft.com/office/powerpoint/2010/main" val="42741940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A381-5C8F-4511-9DB6-06A300587709}"/>
              </a:ext>
            </a:extLst>
          </p:cNvPr>
          <p:cNvSpPr>
            <a:spLocks noGrp="1"/>
          </p:cNvSpPr>
          <p:nvPr>
            <p:ph type="title"/>
          </p:nvPr>
        </p:nvSpPr>
        <p:spPr>
          <a:xfrm>
            <a:off x="216683" y="1906072"/>
            <a:ext cx="3582586" cy="3103809"/>
          </a:xfrm>
          <a:solidFill>
            <a:schemeClr val="bg1"/>
          </a:solidFill>
        </p:spPr>
        <p:txBody>
          <a:bodyPr>
            <a:normAutofit/>
          </a:bodyPr>
          <a:lstStyle/>
          <a:p>
            <a:r>
              <a:rPr lang="en-US" dirty="0" smtClean="0"/>
              <a:t>DE-PBS/MTSS District Coach Responsibilities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l="67314" t="43401" r="17587" b="13064"/>
          <a:stretch/>
        </p:blipFill>
        <p:spPr>
          <a:xfrm>
            <a:off x="3992453" y="309092"/>
            <a:ext cx="7765958" cy="629776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40323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52420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73FC-09FA-4DE8-AA6A-03996E2C1442}"/>
              </a:ext>
            </a:extLst>
          </p:cNvPr>
          <p:cNvSpPr>
            <a:spLocks noGrp="1"/>
          </p:cNvSpPr>
          <p:nvPr>
            <p:ph type="title"/>
          </p:nvPr>
        </p:nvSpPr>
        <p:spPr/>
        <p:txBody>
          <a:bodyPr/>
          <a:lstStyle/>
          <a:p>
            <a:r>
              <a:rPr lang="en-US" dirty="0"/>
              <a:t>Discipline Data Reporting </a:t>
            </a:r>
            <a:r>
              <a:rPr lang="en-US" dirty="0" smtClean="0"/>
              <a:t>Tool (DDRT)</a:t>
            </a:r>
            <a:endParaRPr lang="en-US" dirty="0"/>
          </a:p>
        </p:txBody>
      </p:sp>
      <p:sp>
        <p:nvSpPr>
          <p:cNvPr id="3" name="Content Placeholder 2">
            <a:extLst>
              <a:ext uri="{FF2B5EF4-FFF2-40B4-BE49-F238E27FC236}">
                <a16:creationId xmlns:a16="http://schemas.microsoft.com/office/drawing/2014/main" id="{F03A155B-AD3A-4577-AC0E-929915AF3A6A}"/>
              </a:ext>
            </a:extLst>
          </p:cNvPr>
          <p:cNvSpPr>
            <a:spLocks noGrp="1"/>
          </p:cNvSpPr>
          <p:nvPr>
            <p:ph idx="1"/>
          </p:nvPr>
        </p:nvSpPr>
        <p:spPr/>
        <p:txBody>
          <a:bodyPr/>
          <a:lstStyle/>
          <a:p>
            <a:r>
              <a:rPr lang="en-US" dirty="0">
                <a:solidFill>
                  <a:srgbClr val="262626"/>
                </a:solidFill>
              </a:rPr>
              <a:t>Cost Benefit</a:t>
            </a:r>
          </a:p>
          <a:p>
            <a:r>
              <a:rPr lang="en-US" dirty="0">
                <a:solidFill>
                  <a:srgbClr val="262626"/>
                </a:solidFill>
              </a:rPr>
              <a:t>Average Referral Rate per Month &amp; Year, ISS/OSS Referrals</a:t>
            </a:r>
          </a:p>
          <a:p>
            <a:r>
              <a:rPr lang="en-US" dirty="0">
                <a:solidFill>
                  <a:srgbClr val="262626"/>
                </a:solidFill>
              </a:rPr>
              <a:t>Single year graphs</a:t>
            </a:r>
          </a:p>
          <a:p>
            <a:r>
              <a:rPr lang="en-US" dirty="0">
                <a:solidFill>
                  <a:srgbClr val="262626"/>
                </a:solidFill>
              </a:rPr>
              <a:t>Multi-year graphs</a:t>
            </a:r>
          </a:p>
          <a:p>
            <a:r>
              <a:rPr lang="en-US" dirty="0">
                <a:solidFill>
                  <a:srgbClr val="262626"/>
                </a:solidFill>
              </a:rPr>
              <a:t>Referrals by Student (Triangle)</a:t>
            </a:r>
          </a:p>
          <a:p>
            <a:r>
              <a:rPr lang="en-US" dirty="0">
                <a:solidFill>
                  <a:srgbClr val="262626"/>
                </a:solidFill>
              </a:rPr>
              <a:t>National &amp; Delaware data comparison</a:t>
            </a:r>
          </a:p>
          <a:p>
            <a:endParaRPr lang="en-US" dirty="0"/>
          </a:p>
        </p:txBody>
      </p:sp>
    </p:spTree>
    <p:extLst>
      <p:ext uri="{BB962C8B-B14F-4D97-AF65-F5344CB8AC3E}">
        <p14:creationId xmlns:p14="http://schemas.microsoft.com/office/powerpoint/2010/main" val="16603503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Data Reporting Tool (DDRT)</a:t>
            </a:r>
          </a:p>
        </p:txBody>
      </p:sp>
      <p:sp>
        <p:nvSpPr>
          <p:cNvPr id="3" name="Content Placeholder 2"/>
          <p:cNvSpPr>
            <a:spLocks noGrp="1"/>
          </p:cNvSpPr>
          <p:nvPr>
            <p:ph idx="1"/>
          </p:nvPr>
        </p:nvSpPr>
        <p:spPr>
          <a:xfrm>
            <a:off x="1024129" y="1981200"/>
            <a:ext cx="5556975" cy="4328160"/>
          </a:xfrm>
        </p:spPr>
        <p:txBody>
          <a:bodyPr>
            <a:normAutofit/>
          </a:bodyPr>
          <a:lstStyle/>
          <a:p>
            <a:endParaRPr lang="en-US" sz="3200" dirty="0"/>
          </a:p>
          <a:p>
            <a:pPr lvl="1"/>
            <a:r>
              <a:rPr lang="en-US" sz="3200" dirty="0">
                <a:solidFill>
                  <a:srgbClr val="262626"/>
                </a:solidFill>
              </a:rPr>
              <a:t>Templates available on website</a:t>
            </a:r>
          </a:p>
          <a:p>
            <a:pPr lvl="2"/>
            <a:r>
              <a:rPr lang="en-US" sz="2800" dirty="0">
                <a:solidFill>
                  <a:srgbClr val="262626"/>
                </a:solidFill>
              </a:rPr>
              <a:t>Tier 1: Forms &amp; Tools / Program Development &amp; Evaluation</a:t>
            </a:r>
          </a:p>
          <a:p>
            <a:pPr lvl="1"/>
            <a:r>
              <a:rPr lang="en-US" sz="3200" dirty="0">
                <a:solidFill>
                  <a:srgbClr val="262626"/>
                </a:solidFill>
              </a:rPr>
              <a:t>Submission 2x per year</a:t>
            </a:r>
          </a:p>
          <a:p>
            <a:pPr lvl="2"/>
            <a:r>
              <a:rPr lang="en-US" sz="3200" dirty="0">
                <a:solidFill>
                  <a:srgbClr val="262626"/>
                </a:solidFill>
              </a:rPr>
              <a:t>January 10</a:t>
            </a:r>
            <a:r>
              <a:rPr lang="en-US" sz="3200" baseline="30000" dirty="0">
                <a:solidFill>
                  <a:srgbClr val="262626"/>
                </a:solidFill>
              </a:rPr>
              <a:t>th</a:t>
            </a:r>
            <a:r>
              <a:rPr lang="en-US" sz="3200" dirty="0">
                <a:solidFill>
                  <a:srgbClr val="262626"/>
                </a:solidFill>
              </a:rPr>
              <a:t> &amp; June 19</a:t>
            </a:r>
            <a:r>
              <a:rPr lang="en-US" sz="3200" baseline="30000" dirty="0">
                <a:solidFill>
                  <a:srgbClr val="262626"/>
                </a:solidFill>
              </a:rPr>
              <a:t>th </a:t>
            </a:r>
            <a:r>
              <a:rPr lang="en-US" sz="3600" dirty="0">
                <a:solidFill>
                  <a:srgbClr val="262626"/>
                </a:solidFill>
              </a:rPr>
              <a:t>2020</a:t>
            </a:r>
          </a:p>
        </p:txBody>
      </p:sp>
      <p:graphicFrame>
        <p:nvGraphicFramePr>
          <p:cNvPr id="5" name="Chart 4"/>
          <p:cNvGraphicFramePr>
            <a:graphicFrameLocks noGrp="1"/>
          </p:cNvGraphicFramePr>
          <p:nvPr>
            <p:extLst>
              <p:ext uri="{D42A27DB-BD31-4B8C-83A1-F6EECF244321}">
                <p14:modId xmlns:p14="http://schemas.microsoft.com/office/powerpoint/2010/main" val="1153035155"/>
              </p:ext>
            </p:extLst>
          </p:nvPr>
        </p:nvGraphicFramePr>
        <p:xfrm>
          <a:off x="6581104" y="2356834"/>
          <a:ext cx="5473521" cy="4250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68440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04800"/>
            <a:ext cx="10294182" cy="861391"/>
          </a:xfrm>
          <a:solidFill>
            <a:schemeClr val="bg1"/>
          </a:solidFill>
        </p:spPr>
        <p:txBody>
          <a:bodyPr>
            <a:normAutofit/>
          </a:bodyPr>
          <a:lstStyle/>
          <a:p>
            <a:r>
              <a:rPr lang="en-US" dirty="0"/>
              <a:t>  School Climate Survey 2019-2020</a:t>
            </a:r>
          </a:p>
        </p:txBody>
      </p:sp>
      <p:sp>
        <p:nvSpPr>
          <p:cNvPr id="7" name="Content Placeholder 6"/>
          <p:cNvSpPr>
            <a:spLocks noGrp="1"/>
          </p:cNvSpPr>
          <p:nvPr>
            <p:ph sz="half" idx="1"/>
          </p:nvPr>
        </p:nvSpPr>
        <p:spPr>
          <a:xfrm>
            <a:off x="428530" y="1730829"/>
            <a:ext cx="5588000" cy="4968240"/>
          </a:xfrm>
        </p:spPr>
        <p:txBody>
          <a:bodyPr>
            <a:normAutofit/>
          </a:bodyPr>
          <a:lstStyle/>
          <a:p>
            <a:endParaRPr lang="en-US" dirty="0">
              <a:solidFill>
                <a:srgbClr val="262626"/>
              </a:solidFill>
            </a:endParaRPr>
          </a:p>
          <a:p>
            <a:r>
              <a:rPr lang="en-US" sz="2800" dirty="0">
                <a:solidFill>
                  <a:srgbClr val="262626"/>
                </a:solidFill>
              </a:rPr>
              <a:t>Enrollment: Following invite distribution, open through 11/1/19</a:t>
            </a:r>
          </a:p>
          <a:p>
            <a:endParaRPr lang="en-US" sz="2800" dirty="0">
              <a:solidFill>
                <a:srgbClr val="262626"/>
              </a:solidFill>
            </a:endParaRPr>
          </a:p>
          <a:p>
            <a:r>
              <a:rPr lang="en-US" sz="2800" dirty="0">
                <a:solidFill>
                  <a:srgbClr val="262626"/>
                </a:solidFill>
              </a:rPr>
              <a:t>Survey window: </a:t>
            </a:r>
          </a:p>
          <a:p>
            <a:pPr lvl="1"/>
            <a:r>
              <a:rPr lang="en-US" sz="2800" b="1" dirty="0">
                <a:solidFill>
                  <a:srgbClr val="262626"/>
                </a:solidFill>
              </a:rPr>
              <a:t>Staff, Student and Home: </a:t>
            </a:r>
            <a:r>
              <a:rPr lang="en-US" sz="2800" dirty="0">
                <a:solidFill>
                  <a:srgbClr val="262626"/>
                </a:solidFill>
              </a:rPr>
              <a:t>12/1/19 - 3/3/20</a:t>
            </a:r>
          </a:p>
          <a:p>
            <a:pPr lvl="1"/>
            <a:r>
              <a:rPr lang="en-US" sz="2800" dirty="0" smtClean="0">
                <a:solidFill>
                  <a:schemeClr val="bg2"/>
                </a:solidFill>
              </a:rPr>
              <a:t>New: </a:t>
            </a:r>
            <a:r>
              <a:rPr lang="en-US" sz="2800" dirty="0" smtClean="0">
                <a:solidFill>
                  <a:srgbClr val="262626"/>
                </a:solidFill>
              </a:rPr>
              <a:t>School selects window within this timeframe </a:t>
            </a:r>
            <a:endParaRPr lang="en-US" sz="2800" dirty="0">
              <a:solidFill>
                <a:srgbClr val="262626"/>
              </a:solidFill>
            </a:endParaRPr>
          </a:p>
          <a:p>
            <a:pPr marL="0" indent="0">
              <a:buNone/>
            </a:pPr>
            <a:endParaRPr lang="en-US" sz="2800" dirty="0">
              <a:solidFill>
                <a:srgbClr val="262626"/>
              </a:solidFill>
            </a:endParaRPr>
          </a:p>
        </p:txBody>
      </p:sp>
      <p:sp>
        <p:nvSpPr>
          <p:cNvPr id="9" name="Content Placeholder 8"/>
          <p:cNvSpPr>
            <a:spLocks noGrp="1"/>
          </p:cNvSpPr>
          <p:nvPr>
            <p:ph sz="half" idx="2"/>
          </p:nvPr>
        </p:nvSpPr>
        <p:spPr>
          <a:xfrm>
            <a:off x="6422930" y="2194560"/>
            <a:ext cx="5376588" cy="4663440"/>
          </a:xfrm>
        </p:spPr>
        <p:txBody>
          <a:bodyPr>
            <a:normAutofit/>
          </a:bodyPr>
          <a:lstStyle/>
          <a:p>
            <a:r>
              <a:rPr lang="en-US" sz="2800" dirty="0">
                <a:solidFill>
                  <a:srgbClr val="262626"/>
                </a:solidFill>
              </a:rPr>
              <a:t>Student, Staff, Home Versions available online through App</a:t>
            </a:r>
          </a:p>
          <a:p>
            <a:endParaRPr lang="en-US" sz="1800" dirty="0">
              <a:solidFill>
                <a:srgbClr val="262626"/>
              </a:solidFill>
            </a:endParaRPr>
          </a:p>
          <a:p>
            <a:r>
              <a:rPr lang="en-US" sz="2800" dirty="0">
                <a:solidFill>
                  <a:srgbClr val="262626"/>
                </a:solidFill>
              </a:rPr>
              <a:t>Paper Options</a:t>
            </a:r>
          </a:p>
          <a:p>
            <a:pPr lvl="1"/>
            <a:r>
              <a:rPr lang="en-US" sz="2400" dirty="0" smtClean="0">
                <a:solidFill>
                  <a:schemeClr val="bg2"/>
                </a:solidFill>
              </a:rPr>
              <a:t>New: </a:t>
            </a:r>
            <a:r>
              <a:rPr lang="en-US" sz="2400" dirty="0" smtClean="0">
                <a:solidFill>
                  <a:srgbClr val="262626"/>
                </a:solidFill>
              </a:rPr>
              <a:t>HOME </a:t>
            </a:r>
            <a:r>
              <a:rPr lang="en-US" sz="2400" dirty="0">
                <a:solidFill>
                  <a:srgbClr val="262626"/>
                </a:solidFill>
              </a:rPr>
              <a:t>ONLY</a:t>
            </a:r>
          </a:p>
          <a:p>
            <a:pPr lvl="1"/>
            <a:endParaRPr lang="en-US" sz="2400" dirty="0">
              <a:solidFill>
                <a:srgbClr val="262626"/>
              </a:solidFill>
            </a:endParaRPr>
          </a:p>
          <a:p>
            <a:r>
              <a:rPr lang="en-US" sz="2800" dirty="0">
                <a:solidFill>
                  <a:srgbClr val="262626"/>
                </a:solidFill>
              </a:rPr>
              <a:t>Survey Contact per </a:t>
            </a:r>
            <a:r>
              <a:rPr lang="en-US" sz="2800" dirty="0" smtClean="0">
                <a:solidFill>
                  <a:srgbClr val="262626"/>
                </a:solidFill>
              </a:rPr>
              <a:t>School</a:t>
            </a:r>
          </a:p>
          <a:p>
            <a:pPr lvl="1"/>
            <a:r>
              <a:rPr lang="en-US" sz="2400" dirty="0" smtClean="0">
                <a:solidFill>
                  <a:srgbClr val="262626"/>
                </a:solidFill>
              </a:rPr>
              <a:t>Contact is lead for communication with DE-PBS Project and Mosaic</a:t>
            </a:r>
            <a:endParaRPr lang="en-US" sz="2400" dirty="0">
              <a:solidFill>
                <a:srgbClr val="262626"/>
              </a:solidFill>
            </a:endParaRPr>
          </a:p>
          <a:p>
            <a:pPr marL="0" indent="0">
              <a:buNone/>
            </a:pPr>
            <a:endParaRPr lang="en-US" dirty="0">
              <a:solidFill>
                <a:srgbClr val="262626"/>
              </a:solidFill>
            </a:endParaRPr>
          </a:p>
        </p:txBody>
      </p:sp>
      <p:sp>
        <p:nvSpPr>
          <p:cNvPr id="6" name="Text Placeholder 5"/>
          <p:cNvSpPr>
            <a:spLocks noGrp="1"/>
          </p:cNvSpPr>
          <p:nvPr>
            <p:ph type="body" idx="4294967295"/>
          </p:nvPr>
        </p:nvSpPr>
        <p:spPr>
          <a:xfrm>
            <a:off x="1473028" y="1529217"/>
            <a:ext cx="4075113" cy="639762"/>
          </a:xfrm>
        </p:spPr>
        <p:txBody>
          <a:bodyPr>
            <a:normAutofit/>
          </a:bodyPr>
          <a:lstStyle/>
          <a:p>
            <a:pPr marL="82296" indent="0">
              <a:buNone/>
            </a:pPr>
            <a:r>
              <a:rPr lang="en-US" sz="2800" u="sng" dirty="0">
                <a:solidFill>
                  <a:srgbClr val="262626"/>
                </a:solidFill>
              </a:rPr>
              <a:t>Timeline</a:t>
            </a:r>
          </a:p>
        </p:txBody>
      </p:sp>
      <p:sp>
        <p:nvSpPr>
          <p:cNvPr id="8" name="Text Placeholder 7"/>
          <p:cNvSpPr>
            <a:spLocks noGrp="1"/>
          </p:cNvSpPr>
          <p:nvPr>
            <p:ph type="body" sz="quarter" idx="4294967295"/>
          </p:nvPr>
        </p:nvSpPr>
        <p:spPr>
          <a:xfrm>
            <a:off x="7228993" y="1529217"/>
            <a:ext cx="4075112" cy="639762"/>
          </a:xfrm>
        </p:spPr>
        <p:txBody>
          <a:bodyPr/>
          <a:lstStyle/>
          <a:p>
            <a:pPr marL="82296" indent="0">
              <a:buNone/>
            </a:pPr>
            <a:r>
              <a:rPr lang="en-US" sz="2800" u="sng" dirty="0">
                <a:solidFill>
                  <a:srgbClr val="262626"/>
                </a:solidFill>
              </a:rPr>
              <a:t>Logistics</a:t>
            </a:r>
          </a:p>
        </p:txBody>
      </p:sp>
    </p:spTree>
    <p:extLst>
      <p:ext uri="{BB962C8B-B14F-4D97-AF65-F5344CB8AC3E}">
        <p14:creationId xmlns:p14="http://schemas.microsoft.com/office/powerpoint/2010/main" val="24626520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4422"/>
            <a:ext cx="11582400" cy="1143000"/>
          </a:xfrm>
          <a:solidFill>
            <a:schemeClr val="bg1"/>
          </a:solidFill>
        </p:spPr>
        <p:txBody>
          <a:bodyPr>
            <a:normAutofit/>
          </a:bodyPr>
          <a:lstStyle/>
          <a:p>
            <a:r>
              <a:rPr lang="en-US" dirty="0">
                <a:solidFill>
                  <a:schemeClr val="accent3">
                    <a:lumMod val="60000"/>
                    <a:lumOff val="40000"/>
                  </a:schemeClr>
                </a:solidFill>
              </a:rPr>
              <a:t>    </a:t>
            </a:r>
            <a:r>
              <a:rPr lang="en-US" dirty="0"/>
              <a:t>Tier 1 Fidelity - Key Feature Evaluation Process</a:t>
            </a:r>
          </a:p>
        </p:txBody>
      </p:sp>
      <p:sp>
        <p:nvSpPr>
          <p:cNvPr id="3" name="Content Placeholder 2"/>
          <p:cNvSpPr>
            <a:spLocks noGrp="1"/>
          </p:cNvSpPr>
          <p:nvPr>
            <p:ph idx="1"/>
          </p:nvPr>
        </p:nvSpPr>
        <p:spPr>
          <a:xfrm>
            <a:off x="812800" y="1639956"/>
            <a:ext cx="10769600" cy="4572000"/>
          </a:xfrm>
        </p:spPr>
        <p:txBody>
          <a:bodyPr>
            <a:normAutofit/>
          </a:bodyPr>
          <a:lstStyle/>
          <a:p>
            <a:pPr lvl="0"/>
            <a:r>
              <a:rPr lang="en-US" sz="2400" dirty="0">
                <a:solidFill>
                  <a:schemeClr val="bg1"/>
                </a:solidFill>
              </a:rPr>
              <a:t>On-site Evaluation (approx. 4 hours)</a:t>
            </a:r>
          </a:p>
          <a:p>
            <a:pPr lvl="0"/>
            <a:r>
              <a:rPr lang="en-US" sz="2400" dirty="0">
                <a:solidFill>
                  <a:schemeClr val="bg1"/>
                </a:solidFill>
              </a:rPr>
              <a:t>Sources of Information:</a:t>
            </a:r>
          </a:p>
          <a:p>
            <a:pPr lvl="1"/>
            <a:r>
              <a:rPr lang="en-US" sz="2400" dirty="0">
                <a:solidFill>
                  <a:schemeClr val="bg1"/>
                </a:solidFill>
              </a:rPr>
              <a:t>Interviews with administrator, DE-PBS team leader, teachers/staff, students</a:t>
            </a:r>
          </a:p>
          <a:p>
            <a:pPr lvl="1"/>
            <a:r>
              <a:rPr lang="en-US" sz="2400" dirty="0">
                <a:solidFill>
                  <a:schemeClr val="bg1"/>
                </a:solidFill>
              </a:rPr>
              <a:t>Review of documents</a:t>
            </a:r>
          </a:p>
          <a:p>
            <a:pPr lvl="1"/>
            <a:r>
              <a:rPr lang="en-US" sz="2400" dirty="0">
                <a:solidFill>
                  <a:schemeClr val="bg1"/>
                </a:solidFill>
              </a:rPr>
              <a:t>Schoolwide observations</a:t>
            </a:r>
          </a:p>
        </p:txBody>
      </p:sp>
      <p:graphicFrame>
        <p:nvGraphicFramePr>
          <p:cNvPr id="4" name="Content Placeholder 4"/>
          <p:cNvGraphicFramePr>
            <a:graphicFrameLocks/>
          </p:cNvGraphicFramePr>
          <p:nvPr>
            <p:extLst>
              <p:ext uri="{D42A27DB-BD31-4B8C-83A1-F6EECF244321}">
                <p14:modId xmlns:p14="http://schemas.microsoft.com/office/powerpoint/2010/main" val="76964641"/>
              </p:ext>
            </p:extLst>
          </p:nvPr>
        </p:nvGraphicFramePr>
        <p:xfrm>
          <a:off x="1422400" y="4379843"/>
          <a:ext cx="9550400" cy="2232078"/>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4775200">
                  <a:extLst>
                    <a:ext uri="{9D8B030D-6E8A-4147-A177-3AD203B41FA5}">
                      <a16:colId xmlns:a16="http://schemas.microsoft.com/office/drawing/2014/main" val="20000"/>
                    </a:ext>
                  </a:extLst>
                </a:gridCol>
                <a:gridCol w="4775200">
                  <a:extLst>
                    <a:ext uri="{9D8B030D-6E8A-4147-A177-3AD203B41FA5}">
                      <a16:colId xmlns:a16="http://schemas.microsoft.com/office/drawing/2014/main" val="20001"/>
                    </a:ext>
                  </a:extLst>
                </a:gridCol>
              </a:tblGrid>
              <a:tr h="576574">
                <a:tc gridSpan="2">
                  <a:txBody>
                    <a:bodyPr/>
                    <a:lstStyle/>
                    <a:p>
                      <a:pPr algn="ctr"/>
                      <a:r>
                        <a:rPr lang="en-US" sz="2800" b="1" cap="none" spc="0" dirty="0">
                          <a:ln>
                            <a:noFill/>
                          </a:ln>
                          <a:solidFill>
                            <a:srgbClr val="262626"/>
                          </a:solidFill>
                          <a:effectLst/>
                          <a:latin typeface="+mj-lt"/>
                        </a:rPr>
                        <a:t>DE-PBS</a:t>
                      </a:r>
                      <a:r>
                        <a:rPr lang="en-US" sz="2800" b="1" cap="none" spc="0" baseline="0" dirty="0">
                          <a:ln>
                            <a:noFill/>
                          </a:ln>
                          <a:solidFill>
                            <a:srgbClr val="262626"/>
                          </a:solidFill>
                          <a:effectLst/>
                          <a:latin typeface="+mj-lt"/>
                        </a:rPr>
                        <a:t> Key Feature Evaluation Structure</a:t>
                      </a:r>
                      <a:endParaRPr lang="en-US" sz="2800" b="1" cap="all" spc="0" dirty="0">
                        <a:ln w="9000" cmpd="sng">
                          <a:solidFill>
                            <a:schemeClr val="accent4">
                              <a:shade val="50000"/>
                              <a:satMod val="120000"/>
                            </a:schemeClr>
                          </a:solidFill>
                          <a:prstDash val="solid"/>
                        </a:ln>
                        <a:solidFill>
                          <a:srgbClr val="262626"/>
                        </a:solidFill>
                        <a:effectLst>
                          <a:reflection blurRad="12700" stA="28000" endPos="45000" dist="1000" dir="5400000" sy="-100000" algn="bl" rotWithShape="0"/>
                        </a:effectLst>
                        <a:latin typeface="+mj-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US" dirty="0"/>
                    </a:p>
                  </a:txBody>
                  <a:tcPr/>
                </a:tc>
                <a:extLst>
                  <a:ext uri="{0D108BD9-81ED-4DB2-BD59-A6C34878D82A}">
                    <a16:rowId xmlns:a16="http://schemas.microsoft.com/office/drawing/2014/main" val="10000"/>
                  </a:ext>
                </a:extLst>
              </a:tr>
              <a:tr h="763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SW PBS Tier 1: Program Development &amp; Evaluation</a:t>
                      </a:r>
                    </a:p>
                    <a:p>
                      <a:pPr algn="ctr"/>
                      <a:endParaRPr lang="en-US" dirty="0">
                        <a:solidFill>
                          <a:srgbClr val="262626"/>
                        </a:solidFill>
                      </a:endParaRPr>
                    </a:p>
                  </a:txBody>
                  <a:tcPr marL="121920" marR="121920" anchor="ctr" anchorCtr="1">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Prevention: Implementing SW &amp; CR Systems</a:t>
                      </a:r>
                    </a:p>
                    <a:p>
                      <a:pPr algn="ctr"/>
                      <a:endParaRPr lang="en-US" dirty="0">
                        <a:solidFill>
                          <a:srgbClr val="262626"/>
                        </a:solidFill>
                      </a:endParaRPr>
                    </a:p>
                  </a:txBody>
                  <a:tcPr marL="121920" marR="121920" anchor="ctr" anchorCtr="1">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1"/>
                  </a:ext>
                </a:extLst>
              </a:tr>
              <a:tr h="741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Correcting Problem Behavior</a:t>
                      </a:r>
                    </a:p>
                    <a:p>
                      <a:pPr algn="ctr"/>
                      <a:endParaRPr lang="en-US" dirty="0">
                        <a:solidFill>
                          <a:srgbClr val="262626"/>
                        </a:solidFill>
                      </a:endParaRPr>
                    </a:p>
                  </a:txBody>
                  <a:tcPr marL="121920" marR="121920"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Developing Self Discipline</a:t>
                      </a:r>
                    </a:p>
                    <a:p>
                      <a:pPr algn="ctr"/>
                      <a:endParaRPr lang="en-US" dirty="0">
                        <a:solidFill>
                          <a:srgbClr val="262626"/>
                        </a:solidFill>
                      </a:endParaRPr>
                    </a:p>
                  </a:txBody>
                  <a:tcPr marL="121920" marR="121920"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47369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Feature Evaluation Review Guide</a:t>
            </a:r>
          </a:p>
        </p:txBody>
      </p:sp>
      <p:sp>
        <p:nvSpPr>
          <p:cNvPr id="3" name="Content Placeholder 2"/>
          <p:cNvSpPr>
            <a:spLocks noGrp="1"/>
          </p:cNvSpPr>
          <p:nvPr>
            <p:ph idx="1"/>
          </p:nvPr>
        </p:nvSpPr>
        <p:spPr>
          <a:xfrm>
            <a:off x="896724" y="2393054"/>
            <a:ext cx="9397458" cy="4876800"/>
          </a:xfrm>
        </p:spPr>
        <p:txBody>
          <a:bodyPr>
            <a:normAutofit/>
          </a:bodyPr>
          <a:lstStyle/>
          <a:p>
            <a:r>
              <a:rPr lang="en-US" sz="2400" dirty="0">
                <a:solidFill>
                  <a:schemeClr val="bg1"/>
                </a:solidFill>
              </a:rPr>
              <a:t>Tool to be used after receiving evaluation feedback </a:t>
            </a:r>
          </a:p>
          <a:p>
            <a:r>
              <a:rPr lang="en-US" sz="2400" dirty="0">
                <a:solidFill>
                  <a:schemeClr val="bg1"/>
                </a:solidFill>
              </a:rPr>
              <a:t>Review noted strengths for each evaluation section</a:t>
            </a:r>
          </a:p>
          <a:p>
            <a:pPr lvl="1"/>
            <a:r>
              <a:rPr lang="en-US" sz="2400" dirty="0">
                <a:solidFill>
                  <a:schemeClr val="bg1"/>
                </a:solidFill>
              </a:rPr>
              <a:t>Identify strategies for maintaining strengths and develop an action plan</a:t>
            </a:r>
          </a:p>
          <a:p>
            <a:r>
              <a:rPr lang="en-US" sz="2400" dirty="0">
                <a:solidFill>
                  <a:schemeClr val="bg1"/>
                </a:solidFill>
              </a:rPr>
              <a:t>Review noted recommendations for each section</a:t>
            </a:r>
          </a:p>
          <a:p>
            <a:pPr lvl="1"/>
            <a:r>
              <a:rPr lang="en-US" sz="2400" dirty="0">
                <a:solidFill>
                  <a:schemeClr val="bg1"/>
                </a:solidFill>
              </a:rPr>
              <a:t>Prioritize recommendations and develop an action plan</a:t>
            </a:r>
          </a:p>
          <a:p>
            <a:pPr lvl="0"/>
            <a:r>
              <a:rPr lang="en-US" sz="2400" dirty="0">
                <a:solidFill>
                  <a:schemeClr val="bg1"/>
                </a:solidFill>
              </a:rPr>
              <a:t>This tool supports continued implementation planning</a:t>
            </a:r>
          </a:p>
          <a:p>
            <a:endParaRPr lang="en-US" dirty="0">
              <a:solidFill>
                <a:schemeClr val="bg1"/>
              </a:solidFill>
            </a:endParaRPr>
          </a:p>
        </p:txBody>
      </p:sp>
    </p:spTree>
    <p:extLst>
      <p:ext uri="{BB962C8B-B14F-4D97-AF65-F5344CB8AC3E}">
        <p14:creationId xmlns:p14="http://schemas.microsoft.com/office/powerpoint/2010/main" val="3952187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269" y="522576"/>
            <a:ext cx="9613861" cy="1080938"/>
          </a:xfrm>
        </p:spPr>
        <p:txBody>
          <a:bodyPr/>
          <a:lstStyle/>
          <a:p>
            <a:r>
              <a:rPr lang="en-US" dirty="0"/>
              <a:t>KFE Action Plan Guide</a:t>
            </a:r>
          </a:p>
        </p:txBody>
      </p:sp>
      <p:pic>
        <p:nvPicPr>
          <p:cNvPr id="4" name="Content Placeholder 3"/>
          <p:cNvPicPr>
            <a:picLocks noGrp="1" noChangeAspect="1"/>
          </p:cNvPicPr>
          <p:nvPr>
            <p:ph idx="1"/>
          </p:nvPr>
        </p:nvPicPr>
        <p:blipFill rotWithShape="1">
          <a:blip r:embed="rId3"/>
          <a:srcRect l="6415" t="14342" r="7193" b="16648"/>
          <a:stretch/>
        </p:blipFill>
        <p:spPr>
          <a:xfrm>
            <a:off x="155039" y="1524452"/>
            <a:ext cx="6458339" cy="3869184"/>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rotWithShape="1">
          <a:blip r:embed="rId4"/>
          <a:srcRect l="6356" t="15156" r="8083" b="7488"/>
          <a:stretch/>
        </p:blipFill>
        <p:spPr>
          <a:xfrm>
            <a:off x="6085079" y="2955234"/>
            <a:ext cx="5949838" cy="3790122"/>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4768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58643"/>
            <a:ext cx="10515600" cy="1325563"/>
          </a:xfrm>
        </p:spPr>
        <p:txBody>
          <a:bodyPr/>
          <a:lstStyle/>
          <a:p>
            <a:pPr algn="ctr"/>
            <a:r>
              <a:rPr lang="en-US" dirty="0"/>
              <a:t>2018-19 Phase 4 Recipients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3292972"/>
              </p:ext>
            </p:extLst>
          </p:nvPr>
        </p:nvGraphicFramePr>
        <p:xfrm>
          <a:off x="1676400" y="2559658"/>
          <a:ext cx="8839200" cy="3224295"/>
        </p:xfrm>
        <a:graphic>
          <a:graphicData uri="http://schemas.openxmlformats.org/drawingml/2006/table">
            <a:tbl>
              <a:tblPr firstRow="1" firstCol="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25746">
                <a:tc>
                  <a:txBody>
                    <a:bodyPr/>
                    <a:lstStyle/>
                    <a:p>
                      <a:pPr marL="0" marR="0" algn="ctr">
                        <a:lnSpc>
                          <a:spcPct val="115000"/>
                        </a:lnSpc>
                        <a:spcBef>
                          <a:spcPts val="0"/>
                        </a:spcBef>
                        <a:spcAft>
                          <a:spcPts val="0"/>
                        </a:spcAft>
                      </a:pPr>
                      <a:r>
                        <a:rPr lang="en-US" sz="2400" dirty="0">
                          <a:solidFill>
                            <a:schemeClr val="bg1"/>
                          </a:solidFill>
                          <a:effectLst/>
                        </a:rPr>
                        <a:t>School District</a:t>
                      </a:r>
                      <a:endParaRPr lang="en-US" sz="2400" dirty="0">
                        <a:solidFill>
                          <a:schemeClr val="bg1"/>
                        </a:solidFill>
                        <a:effectLst/>
                        <a:latin typeface="+mn-lt"/>
                        <a:ea typeface="Calibri"/>
                        <a:cs typeface="Times New Roman"/>
                      </a:endParaRPr>
                    </a:p>
                  </a:txBody>
                  <a:tcPr marL="46469" marR="46469" marT="0" marB="0" anchor="ctr"/>
                </a:tc>
                <a:tc>
                  <a:txBody>
                    <a:bodyPr/>
                    <a:lstStyle/>
                    <a:p>
                      <a:pPr marL="0" marR="0" algn="ctr">
                        <a:lnSpc>
                          <a:spcPct val="115000"/>
                        </a:lnSpc>
                        <a:spcBef>
                          <a:spcPts val="0"/>
                        </a:spcBef>
                        <a:spcAft>
                          <a:spcPts val="0"/>
                        </a:spcAft>
                      </a:pPr>
                      <a:r>
                        <a:rPr lang="en-US" sz="2400" dirty="0">
                          <a:solidFill>
                            <a:schemeClr val="bg1"/>
                          </a:solidFill>
                          <a:effectLst/>
                        </a:rPr>
                        <a:t>School Name</a:t>
                      </a:r>
                      <a:endParaRPr lang="en-US" sz="2400" dirty="0">
                        <a:solidFill>
                          <a:schemeClr val="bg1"/>
                        </a:solidFill>
                        <a:effectLst/>
                        <a:latin typeface="+mn-lt"/>
                        <a:ea typeface="Calibri"/>
                        <a:cs typeface="Times New Roman"/>
                      </a:endParaRPr>
                    </a:p>
                  </a:txBody>
                  <a:tcPr marL="46469" marR="46469" marT="0" marB="0" anchor="ctr"/>
                </a:tc>
                <a:extLst>
                  <a:ext uri="{0D108BD9-81ED-4DB2-BD59-A6C34878D82A}">
                    <a16:rowId xmlns:a16="http://schemas.microsoft.com/office/drawing/2014/main" val="10000"/>
                  </a:ext>
                </a:extLst>
              </a:tr>
              <a:tr h="684895">
                <a:tc>
                  <a:txBody>
                    <a:bodyPr/>
                    <a:lstStyle/>
                    <a:p>
                      <a:pPr marL="0" marR="0" algn="ctr">
                        <a:lnSpc>
                          <a:spcPct val="115000"/>
                        </a:lnSpc>
                        <a:spcBef>
                          <a:spcPts val="0"/>
                        </a:spcBef>
                        <a:spcAft>
                          <a:spcPts val="0"/>
                        </a:spcAft>
                      </a:pPr>
                      <a:r>
                        <a:rPr lang="en-US" sz="2400" b="0" dirty="0" err="1">
                          <a:solidFill>
                            <a:schemeClr val="bg1"/>
                          </a:solidFill>
                          <a:effectLst/>
                        </a:rPr>
                        <a:t>Appoquinimink</a:t>
                      </a:r>
                      <a:endParaRPr lang="en-US" sz="2400" b="0" dirty="0">
                        <a:solidFill>
                          <a:schemeClr val="bg1"/>
                        </a:solidFill>
                        <a:effectLst/>
                        <a:latin typeface="+mn-lt"/>
                        <a:ea typeface="Calibri"/>
                        <a:cs typeface="Times New Roman"/>
                      </a:endParaRPr>
                    </a:p>
                  </a:txBody>
                  <a:tcPr marL="46469" marR="46469"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2400" dirty="0">
                          <a:solidFill>
                            <a:schemeClr val="bg1"/>
                          </a:solidFill>
                          <a:effectLst/>
                        </a:rPr>
                        <a:t>Brick Mill Elementary</a:t>
                      </a:r>
                      <a:endParaRPr lang="en-US" sz="2400" dirty="0">
                        <a:solidFill>
                          <a:schemeClr val="bg1"/>
                        </a:solidFill>
                        <a:effectLst/>
                        <a:latin typeface="+mn-lt"/>
                        <a:ea typeface="Calibri"/>
                        <a:cs typeface="Times New Roman"/>
                      </a:endParaRPr>
                    </a:p>
                  </a:txBody>
                  <a:tcPr marL="46469" marR="46469" marT="0" marB="0" anchor="ctr">
                    <a:solidFill>
                      <a:schemeClr val="accent1">
                        <a:lumMod val="40000"/>
                        <a:lumOff val="60000"/>
                      </a:schemeClr>
                    </a:solidFill>
                  </a:tcPr>
                </a:tc>
                <a:extLst>
                  <a:ext uri="{0D108BD9-81ED-4DB2-BD59-A6C34878D82A}">
                    <a16:rowId xmlns:a16="http://schemas.microsoft.com/office/drawing/2014/main" val="10001"/>
                  </a:ext>
                </a:extLst>
              </a:tr>
              <a:tr h="64787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0" dirty="0">
                          <a:solidFill>
                            <a:schemeClr val="bg1"/>
                          </a:solidFill>
                          <a:effectLst/>
                        </a:rPr>
                        <a:t>Christina</a:t>
                      </a:r>
                      <a:endParaRPr lang="en-US" sz="2400" b="0" dirty="0">
                        <a:solidFill>
                          <a:schemeClr val="bg1"/>
                        </a:solidFill>
                        <a:effectLst/>
                        <a:latin typeface="+mn-lt"/>
                        <a:ea typeface="Calibri"/>
                        <a:cs typeface="Times New Roman"/>
                      </a:endParaRPr>
                    </a:p>
                  </a:txBody>
                  <a:tcPr marL="46469" marR="46469" marT="0" marB="0" anchor="ctr">
                    <a:solidFill>
                      <a:srgbClr val="F09415"/>
                    </a:solidFill>
                  </a:tcPr>
                </a:tc>
                <a:tc>
                  <a:txBody>
                    <a:bodyPr/>
                    <a:lstStyle/>
                    <a:p>
                      <a:pPr marL="0" marR="0" algn="ctr">
                        <a:lnSpc>
                          <a:spcPct val="115000"/>
                        </a:lnSpc>
                        <a:spcBef>
                          <a:spcPts val="0"/>
                        </a:spcBef>
                        <a:spcAft>
                          <a:spcPts val="0"/>
                        </a:spcAft>
                      </a:pPr>
                      <a:r>
                        <a:rPr lang="en-US" sz="2400" dirty="0">
                          <a:solidFill>
                            <a:schemeClr val="bg1"/>
                          </a:solidFill>
                          <a:effectLst/>
                        </a:rPr>
                        <a:t>Robert S. Gallaher Elementary</a:t>
                      </a:r>
                      <a:endParaRPr lang="en-US" sz="2400" dirty="0">
                        <a:solidFill>
                          <a:schemeClr val="bg1"/>
                        </a:solidFill>
                        <a:effectLst/>
                        <a:latin typeface="+mn-lt"/>
                        <a:ea typeface="Calibri"/>
                        <a:cs typeface="Times New Roman"/>
                      </a:endParaRPr>
                    </a:p>
                  </a:txBody>
                  <a:tcPr marL="46469" marR="46469" marT="0" marB="0" anchor="ctr">
                    <a:solidFill>
                      <a:srgbClr val="F09415"/>
                    </a:solidFill>
                  </a:tcPr>
                </a:tc>
                <a:extLst>
                  <a:ext uri="{0D108BD9-81ED-4DB2-BD59-A6C34878D82A}">
                    <a16:rowId xmlns:a16="http://schemas.microsoft.com/office/drawing/2014/main" val="10002"/>
                  </a:ext>
                </a:extLst>
              </a:tr>
              <a:tr h="76432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0" dirty="0">
                          <a:solidFill>
                            <a:schemeClr val="bg1"/>
                          </a:solidFill>
                          <a:effectLst/>
                        </a:rPr>
                        <a:t>Christina</a:t>
                      </a:r>
                      <a:endParaRPr lang="en-US" sz="2400" b="0" dirty="0">
                        <a:solidFill>
                          <a:schemeClr val="bg1"/>
                        </a:solidFill>
                        <a:effectLst/>
                        <a:latin typeface="+mn-lt"/>
                        <a:ea typeface="Calibri"/>
                        <a:cs typeface="Times New Roman"/>
                      </a:endParaRPr>
                    </a:p>
                  </a:txBody>
                  <a:tcPr marL="46469" marR="46469" marT="0" marB="0" anchor="ctr">
                    <a:solidFill>
                      <a:srgbClr val="F09415"/>
                    </a:solidFill>
                  </a:tcPr>
                </a:tc>
                <a:tc>
                  <a:txBody>
                    <a:bodyPr/>
                    <a:lstStyle/>
                    <a:p>
                      <a:pPr marL="0" marR="0" algn="ctr">
                        <a:lnSpc>
                          <a:spcPct val="115000"/>
                        </a:lnSpc>
                        <a:spcBef>
                          <a:spcPts val="0"/>
                        </a:spcBef>
                        <a:spcAft>
                          <a:spcPts val="0"/>
                        </a:spcAft>
                      </a:pPr>
                      <a:r>
                        <a:rPr lang="en-US" sz="2400" dirty="0" err="1">
                          <a:solidFill>
                            <a:schemeClr val="bg1"/>
                          </a:solidFill>
                          <a:effectLst/>
                        </a:rPr>
                        <a:t>Shue</a:t>
                      </a:r>
                      <a:r>
                        <a:rPr lang="en-US" sz="2400" dirty="0">
                          <a:solidFill>
                            <a:schemeClr val="bg1"/>
                          </a:solidFill>
                          <a:effectLst/>
                        </a:rPr>
                        <a:t>-Medill</a:t>
                      </a:r>
                      <a:r>
                        <a:rPr lang="en-US" sz="2400" baseline="0" dirty="0">
                          <a:solidFill>
                            <a:schemeClr val="bg1"/>
                          </a:solidFill>
                          <a:effectLst/>
                        </a:rPr>
                        <a:t> Middle</a:t>
                      </a:r>
                      <a:endParaRPr lang="en-US" sz="2400" dirty="0">
                        <a:solidFill>
                          <a:schemeClr val="bg1"/>
                        </a:solidFill>
                        <a:effectLst/>
                        <a:latin typeface="+mn-lt"/>
                        <a:ea typeface="Calibri"/>
                        <a:cs typeface="Times New Roman"/>
                      </a:endParaRPr>
                    </a:p>
                  </a:txBody>
                  <a:tcPr marL="46469" marR="46469" marT="0" marB="0" anchor="ctr">
                    <a:solidFill>
                      <a:srgbClr val="F09415"/>
                    </a:solidFill>
                  </a:tcPr>
                </a:tc>
                <a:extLst>
                  <a:ext uri="{0D108BD9-81ED-4DB2-BD59-A6C34878D82A}">
                    <a16:rowId xmlns:a16="http://schemas.microsoft.com/office/drawing/2014/main" val="10003"/>
                  </a:ext>
                </a:extLst>
              </a:tr>
              <a:tr h="701458">
                <a:tc>
                  <a:txBody>
                    <a:bodyPr/>
                    <a:lstStyle/>
                    <a:p>
                      <a:pPr marL="0" marR="0" algn="ctr">
                        <a:lnSpc>
                          <a:spcPct val="115000"/>
                        </a:lnSpc>
                        <a:spcBef>
                          <a:spcPts val="0"/>
                        </a:spcBef>
                        <a:spcAft>
                          <a:spcPts val="0"/>
                        </a:spcAft>
                      </a:pPr>
                      <a:r>
                        <a:rPr lang="en-US" sz="2400" b="0" dirty="0">
                          <a:solidFill>
                            <a:schemeClr val="bg1"/>
                          </a:solidFill>
                          <a:effectLst/>
                        </a:rPr>
                        <a:t>Christina</a:t>
                      </a:r>
                      <a:endParaRPr lang="en-US" sz="2400" b="0" dirty="0">
                        <a:solidFill>
                          <a:schemeClr val="bg1"/>
                        </a:solidFill>
                        <a:effectLst/>
                        <a:latin typeface="+mn-lt"/>
                        <a:ea typeface="Calibri"/>
                        <a:cs typeface="Times New Roman"/>
                      </a:endParaRPr>
                    </a:p>
                  </a:txBody>
                  <a:tcPr marL="46469" marR="46469" marT="0" marB="0" anchor="ctr">
                    <a:solidFill>
                      <a:srgbClr val="F09415"/>
                    </a:solidFill>
                  </a:tcPr>
                </a:tc>
                <a:tc>
                  <a:txBody>
                    <a:bodyPr/>
                    <a:lstStyle/>
                    <a:p>
                      <a:pPr marL="0" marR="0" algn="ctr">
                        <a:lnSpc>
                          <a:spcPct val="115000"/>
                        </a:lnSpc>
                        <a:spcBef>
                          <a:spcPts val="0"/>
                        </a:spcBef>
                        <a:spcAft>
                          <a:spcPts val="0"/>
                        </a:spcAft>
                      </a:pPr>
                      <a:r>
                        <a:rPr lang="en-US" sz="2400" dirty="0">
                          <a:solidFill>
                            <a:schemeClr val="bg1"/>
                          </a:solidFill>
                          <a:effectLst/>
                        </a:rPr>
                        <a:t>William B.</a:t>
                      </a:r>
                      <a:r>
                        <a:rPr lang="en-US" sz="2400" baseline="0" dirty="0">
                          <a:solidFill>
                            <a:schemeClr val="bg1"/>
                          </a:solidFill>
                          <a:effectLst/>
                        </a:rPr>
                        <a:t> Keene Elementary</a:t>
                      </a:r>
                      <a:endParaRPr lang="en-US" sz="2400" dirty="0">
                        <a:solidFill>
                          <a:schemeClr val="bg1"/>
                        </a:solidFill>
                        <a:effectLst/>
                        <a:latin typeface="+mn-lt"/>
                      </a:endParaRPr>
                    </a:p>
                  </a:txBody>
                  <a:tcPr marL="46469" marR="46469" marT="0" marB="0" anchor="ctr">
                    <a:solidFill>
                      <a:srgbClr val="F0941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158572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411480"/>
            <a:ext cx="9601200" cy="1485900"/>
          </a:xfrm>
        </p:spPr>
        <p:txBody>
          <a:bodyPr>
            <a:normAutofit/>
          </a:bodyPr>
          <a:lstStyle/>
          <a:p>
            <a:r>
              <a:rPr lang="en-US" dirty="0"/>
              <a:t>Tier 1: Team Self-Assessment</a:t>
            </a:r>
            <a:br>
              <a:rPr lang="en-US" dirty="0"/>
            </a:br>
            <a:r>
              <a:rPr lang="en-US" dirty="0"/>
              <a:t>DE-PBS Key Feature Status Tracker Tool</a:t>
            </a:r>
          </a:p>
        </p:txBody>
      </p:sp>
      <p:sp>
        <p:nvSpPr>
          <p:cNvPr id="3" name="Content Placeholder 2"/>
          <p:cNvSpPr>
            <a:spLocks noGrp="1"/>
          </p:cNvSpPr>
          <p:nvPr>
            <p:ph idx="1"/>
          </p:nvPr>
        </p:nvSpPr>
        <p:spPr>
          <a:xfrm>
            <a:off x="1116894" y="2156791"/>
            <a:ext cx="9720073" cy="4404360"/>
          </a:xfrm>
        </p:spPr>
        <p:txBody>
          <a:bodyPr>
            <a:normAutofit/>
          </a:bodyPr>
          <a:lstStyle/>
          <a:p>
            <a:pPr lvl="0"/>
            <a:r>
              <a:rPr lang="en-US" sz="2800" dirty="0">
                <a:solidFill>
                  <a:schemeClr val="bg1"/>
                </a:solidFill>
              </a:rPr>
              <a:t>Purpose:   To support teams to assess implementation in four main program categories &amp; plan next steps</a:t>
            </a:r>
          </a:p>
          <a:p>
            <a:pPr lvl="0"/>
            <a:r>
              <a:rPr lang="en-US" sz="2800" dirty="0">
                <a:solidFill>
                  <a:schemeClr val="bg1"/>
                </a:solidFill>
              </a:rPr>
              <a:t>Broken into four evaluation sections </a:t>
            </a:r>
            <a:endParaRPr lang="en-US" sz="2800" i="1" dirty="0">
              <a:solidFill>
                <a:schemeClr val="bg1"/>
              </a:solidFill>
            </a:endParaRPr>
          </a:p>
          <a:p>
            <a:pPr lvl="1"/>
            <a:r>
              <a:rPr lang="en-US" sz="2000" i="1" dirty="0">
                <a:solidFill>
                  <a:schemeClr val="bg1"/>
                </a:solidFill>
              </a:rPr>
              <a:t>SWPBS Tier 1, Prevention, Correcting Problem Behaviors, and Developing Self-Discipline</a:t>
            </a:r>
          </a:p>
          <a:p>
            <a:pPr lvl="0"/>
            <a:r>
              <a:rPr lang="en-US" sz="2800" dirty="0">
                <a:solidFill>
                  <a:schemeClr val="bg1"/>
                </a:solidFill>
              </a:rPr>
              <a:t>Tracker includes:</a:t>
            </a:r>
          </a:p>
          <a:p>
            <a:pPr lvl="1"/>
            <a:r>
              <a:rPr lang="en-US" sz="2000" b="1" dirty="0">
                <a:solidFill>
                  <a:schemeClr val="bg1"/>
                </a:solidFill>
              </a:rPr>
              <a:t>Key program components </a:t>
            </a:r>
            <a:r>
              <a:rPr lang="en-US" sz="2000" dirty="0">
                <a:solidFill>
                  <a:schemeClr val="bg1"/>
                </a:solidFill>
              </a:rPr>
              <a:t>for each section</a:t>
            </a:r>
          </a:p>
          <a:p>
            <a:pPr lvl="2"/>
            <a:r>
              <a:rPr lang="en-US" sz="1600" dirty="0">
                <a:solidFill>
                  <a:schemeClr val="bg1"/>
                </a:solidFill>
              </a:rPr>
              <a:t>Teams can use these to assess their program and identify areas to modify or build upon</a:t>
            </a:r>
          </a:p>
          <a:p>
            <a:pPr lvl="1"/>
            <a:r>
              <a:rPr lang="en-US" sz="2000" b="1" dirty="0">
                <a:solidFill>
                  <a:schemeClr val="bg1"/>
                </a:solidFill>
              </a:rPr>
              <a:t>Action plan </a:t>
            </a:r>
            <a:r>
              <a:rPr lang="en-US" sz="2000" dirty="0">
                <a:solidFill>
                  <a:schemeClr val="bg1"/>
                </a:solidFill>
              </a:rPr>
              <a:t>to develop steps towards improving or modifying program components</a:t>
            </a:r>
          </a:p>
          <a:p>
            <a:pPr lvl="0"/>
            <a:r>
              <a:rPr lang="en-US" sz="2800" dirty="0">
                <a:solidFill>
                  <a:schemeClr val="bg1"/>
                </a:solidFill>
              </a:rPr>
              <a:t>Used for ongoing monitoring</a:t>
            </a:r>
          </a:p>
          <a:p>
            <a:endParaRPr lang="en-US" dirty="0"/>
          </a:p>
        </p:txBody>
      </p:sp>
    </p:spTree>
    <p:extLst>
      <p:ext uri="{BB962C8B-B14F-4D97-AF65-F5344CB8AC3E}">
        <p14:creationId xmlns:p14="http://schemas.microsoft.com/office/powerpoint/2010/main" val="42209234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40000"/>
                <a:lumOff val="6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8399-EBAF-41B9-80C6-76AA79F18BE3}"/>
              </a:ext>
            </a:extLst>
          </p:cNvPr>
          <p:cNvSpPr>
            <a:spLocks noGrp="1"/>
          </p:cNvSpPr>
          <p:nvPr>
            <p:ph type="title"/>
          </p:nvPr>
        </p:nvSpPr>
        <p:spPr/>
        <p:txBody>
          <a:bodyPr/>
          <a:lstStyle/>
          <a:p>
            <a:r>
              <a:rPr lang="en-US" dirty="0">
                <a:solidFill>
                  <a:schemeClr val="accent1">
                    <a:lumMod val="60000"/>
                    <a:lumOff val="40000"/>
                  </a:schemeClr>
                </a:solidFill>
              </a:rPr>
              <a:t>Tier 2</a:t>
            </a:r>
            <a:r>
              <a:rPr lang="en-US" dirty="0"/>
              <a:t>: Team Self-Assessment</a:t>
            </a:r>
            <a:br>
              <a:rPr lang="en-US" dirty="0"/>
            </a:br>
            <a:r>
              <a:rPr lang="en-US" dirty="0"/>
              <a:t>The Tiered Fidelity Inventory (TFI)</a:t>
            </a:r>
          </a:p>
        </p:txBody>
      </p:sp>
      <p:sp>
        <p:nvSpPr>
          <p:cNvPr id="3" name="Content Placeholder 2">
            <a:extLst>
              <a:ext uri="{FF2B5EF4-FFF2-40B4-BE49-F238E27FC236}">
                <a16:creationId xmlns:a16="http://schemas.microsoft.com/office/drawing/2014/main" id="{1980508A-B5A2-4B6A-8A4A-CBB3D1CBE70B}"/>
              </a:ext>
            </a:extLst>
          </p:cNvPr>
          <p:cNvSpPr>
            <a:spLocks noGrp="1"/>
          </p:cNvSpPr>
          <p:nvPr>
            <p:ph sz="half" idx="1"/>
          </p:nvPr>
        </p:nvSpPr>
        <p:spPr>
          <a:xfrm>
            <a:off x="851452" y="2170180"/>
            <a:ext cx="5891213" cy="4351338"/>
          </a:xfrm>
        </p:spPr>
        <p:txBody>
          <a:bodyPr>
            <a:normAutofit fontScale="92500" lnSpcReduction="20000"/>
          </a:bodyPr>
          <a:lstStyle/>
          <a:p>
            <a:pPr fontAlgn="t"/>
            <a:r>
              <a:rPr lang="en-US" b="1" dirty="0">
                <a:solidFill>
                  <a:schemeClr val="bg1"/>
                </a:solidFill>
              </a:rPr>
              <a:t>TEAM</a:t>
            </a:r>
            <a:endParaRPr lang="en-US" dirty="0">
              <a:solidFill>
                <a:schemeClr val="bg1"/>
              </a:solidFill>
            </a:endParaRPr>
          </a:p>
          <a:p>
            <a:pPr fontAlgn="t"/>
            <a:r>
              <a:rPr lang="en-US" dirty="0">
                <a:solidFill>
                  <a:schemeClr val="bg1"/>
                </a:solidFill>
              </a:rPr>
              <a:t>2.1 Team Composition</a:t>
            </a:r>
          </a:p>
          <a:p>
            <a:pPr fontAlgn="t"/>
            <a:r>
              <a:rPr lang="en-US" dirty="0">
                <a:solidFill>
                  <a:schemeClr val="bg1"/>
                </a:solidFill>
              </a:rPr>
              <a:t>2.2 Team Operating Procedures</a:t>
            </a:r>
          </a:p>
          <a:p>
            <a:pPr fontAlgn="t"/>
            <a:r>
              <a:rPr lang="en-US" dirty="0">
                <a:solidFill>
                  <a:schemeClr val="bg1"/>
                </a:solidFill>
              </a:rPr>
              <a:t>2.3 Screening</a:t>
            </a:r>
          </a:p>
          <a:p>
            <a:pPr fontAlgn="t"/>
            <a:r>
              <a:rPr lang="en-US" dirty="0">
                <a:solidFill>
                  <a:schemeClr val="bg1"/>
                </a:solidFill>
              </a:rPr>
              <a:t>2.4 Request for Assistance</a:t>
            </a:r>
          </a:p>
          <a:p>
            <a:pPr fontAlgn="t"/>
            <a:r>
              <a:rPr lang="en-US" dirty="0">
                <a:solidFill>
                  <a:schemeClr val="bg1"/>
                </a:solidFill>
              </a:rPr>
              <a:t>2.5 Options for Tier II </a:t>
            </a:r>
          </a:p>
          <a:p>
            <a:pPr marL="0" indent="0" fontAlgn="t">
              <a:buNone/>
            </a:pPr>
            <a:endParaRPr lang="en-US" dirty="0">
              <a:solidFill>
                <a:schemeClr val="bg1"/>
              </a:solidFill>
            </a:endParaRPr>
          </a:p>
          <a:p>
            <a:pPr fontAlgn="t"/>
            <a:r>
              <a:rPr lang="en-US" b="1" dirty="0">
                <a:solidFill>
                  <a:schemeClr val="bg1"/>
                </a:solidFill>
              </a:rPr>
              <a:t>INTERVENTIONS</a:t>
            </a:r>
            <a:endParaRPr lang="en-US" dirty="0">
              <a:solidFill>
                <a:schemeClr val="bg1"/>
              </a:solidFill>
            </a:endParaRPr>
          </a:p>
          <a:p>
            <a:pPr fontAlgn="t"/>
            <a:r>
              <a:rPr lang="en-US" dirty="0">
                <a:solidFill>
                  <a:schemeClr val="bg1"/>
                </a:solidFill>
              </a:rPr>
              <a:t>2.6 Tier II Critical Features</a:t>
            </a:r>
          </a:p>
          <a:p>
            <a:pPr fontAlgn="t"/>
            <a:r>
              <a:rPr lang="en-US" dirty="0">
                <a:solidFill>
                  <a:schemeClr val="bg1"/>
                </a:solidFill>
              </a:rPr>
              <a:t>2.7 Practice Matched to Student Need</a:t>
            </a:r>
          </a:p>
          <a:p>
            <a:pPr fontAlgn="t"/>
            <a:r>
              <a:rPr lang="en-US" dirty="0">
                <a:solidFill>
                  <a:schemeClr val="bg1"/>
                </a:solidFill>
              </a:rPr>
              <a:t>2.8 Access to Tier 1 Supports</a:t>
            </a:r>
          </a:p>
          <a:p>
            <a:pPr fontAlgn="t"/>
            <a:r>
              <a:rPr lang="en-US" dirty="0">
                <a:solidFill>
                  <a:schemeClr val="bg1"/>
                </a:solidFill>
              </a:rPr>
              <a:t>2.9 Professional Development</a:t>
            </a:r>
          </a:p>
          <a:p>
            <a:endParaRPr lang="en-US" dirty="0">
              <a:solidFill>
                <a:schemeClr val="bg1"/>
              </a:solidFill>
            </a:endParaRPr>
          </a:p>
        </p:txBody>
      </p:sp>
      <p:sp>
        <p:nvSpPr>
          <p:cNvPr id="4" name="Content Placeholder 3">
            <a:extLst>
              <a:ext uri="{FF2B5EF4-FFF2-40B4-BE49-F238E27FC236}">
                <a16:creationId xmlns:a16="http://schemas.microsoft.com/office/drawing/2014/main" id="{333264D8-5C98-46C3-8E18-C6A0721E88EF}"/>
              </a:ext>
            </a:extLst>
          </p:cNvPr>
          <p:cNvSpPr>
            <a:spLocks noGrp="1"/>
          </p:cNvSpPr>
          <p:nvPr>
            <p:ph sz="half" idx="2"/>
          </p:nvPr>
        </p:nvSpPr>
        <p:spPr>
          <a:xfrm>
            <a:off x="6983688" y="2170180"/>
            <a:ext cx="4224337" cy="4351338"/>
          </a:xfrm>
        </p:spPr>
        <p:txBody>
          <a:bodyPr>
            <a:normAutofit fontScale="92500" lnSpcReduction="20000"/>
          </a:bodyPr>
          <a:lstStyle/>
          <a:p>
            <a:pPr fontAlgn="t"/>
            <a:r>
              <a:rPr lang="en-US" b="1" dirty="0">
                <a:solidFill>
                  <a:schemeClr val="bg1"/>
                </a:solidFill>
              </a:rPr>
              <a:t>EVALUATION</a:t>
            </a:r>
            <a:endParaRPr lang="en-US" dirty="0">
              <a:solidFill>
                <a:schemeClr val="bg1"/>
              </a:solidFill>
            </a:endParaRPr>
          </a:p>
          <a:p>
            <a:r>
              <a:rPr lang="en-US" dirty="0">
                <a:solidFill>
                  <a:schemeClr val="bg1"/>
                </a:solidFill>
              </a:rPr>
              <a:t>2.10 Level of Use</a:t>
            </a:r>
          </a:p>
          <a:p>
            <a:pPr fontAlgn="t"/>
            <a:r>
              <a:rPr lang="en-US" dirty="0">
                <a:solidFill>
                  <a:schemeClr val="bg1"/>
                </a:solidFill>
              </a:rPr>
              <a:t>2.11 Student Performance Data</a:t>
            </a:r>
          </a:p>
          <a:p>
            <a:pPr fontAlgn="t"/>
            <a:r>
              <a:rPr lang="en-US" dirty="0">
                <a:solidFill>
                  <a:schemeClr val="bg1"/>
                </a:solidFill>
              </a:rPr>
              <a:t>2.12 Fidelity Data</a:t>
            </a:r>
          </a:p>
          <a:p>
            <a:pPr fontAlgn="t"/>
            <a:r>
              <a:rPr lang="en-US" dirty="0">
                <a:solidFill>
                  <a:schemeClr val="bg1"/>
                </a:solidFill>
              </a:rPr>
              <a:t>2.13 Annual Evaluation</a:t>
            </a:r>
          </a:p>
          <a:p>
            <a:endParaRPr lang="en-US" dirty="0">
              <a:solidFill>
                <a:schemeClr val="bg1"/>
              </a:solidFill>
            </a:endParaRPr>
          </a:p>
        </p:txBody>
      </p:sp>
    </p:spTree>
    <p:extLst>
      <p:ext uri="{BB962C8B-B14F-4D97-AF65-F5344CB8AC3E}">
        <p14:creationId xmlns:p14="http://schemas.microsoft.com/office/powerpoint/2010/main" val="36615728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Your Calendars!</a:t>
            </a:r>
            <a:endParaRPr lang="en-US" dirty="0"/>
          </a:p>
        </p:txBody>
      </p:sp>
      <p:sp>
        <p:nvSpPr>
          <p:cNvPr id="3" name="Content Placeholder 2"/>
          <p:cNvSpPr>
            <a:spLocks noGrp="1"/>
          </p:cNvSpPr>
          <p:nvPr>
            <p:ph sz="half" idx="1"/>
          </p:nvPr>
        </p:nvSpPr>
        <p:spPr>
          <a:xfrm>
            <a:off x="939452" y="2336873"/>
            <a:ext cx="5874707" cy="3599316"/>
          </a:xfrm>
        </p:spPr>
        <p:txBody>
          <a:bodyPr/>
          <a:lstStyle/>
          <a:p>
            <a:pPr marL="0" indent="0">
              <a:buNone/>
            </a:pPr>
            <a:r>
              <a:rPr lang="en-US" sz="2800" b="1" dirty="0">
                <a:solidFill>
                  <a:schemeClr val="bg1"/>
                </a:solidFill>
              </a:rPr>
              <a:t>2019-20 </a:t>
            </a:r>
            <a:endParaRPr lang="en-US" sz="2800" b="1" dirty="0" smtClean="0">
              <a:solidFill>
                <a:schemeClr val="bg1"/>
              </a:solidFill>
            </a:endParaRPr>
          </a:p>
          <a:p>
            <a:pPr marL="0" indent="0">
              <a:buNone/>
            </a:pPr>
            <a:r>
              <a:rPr lang="en-US" sz="2800" b="1" dirty="0" smtClean="0">
                <a:solidFill>
                  <a:schemeClr val="bg1"/>
                </a:solidFill>
              </a:rPr>
              <a:t>DE-PBS </a:t>
            </a:r>
            <a:r>
              <a:rPr lang="en-US" sz="2800" b="1" dirty="0">
                <a:solidFill>
                  <a:schemeClr val="bg1"/>
                </a:solidFill>
              </a:rPr>
              <a:t>Cadre Meeting Dates: </a:t>
            </a:r>
            <a:endParaRPr lang="en-US" sz="2800" dirty="0">
              <a:solidFill>
                <a:schemeClr val="bg1"/>
              </a:solidFill>
            </a:endParaRPr>
          </a:p>
          <a:p>
            <a:pPr lvl="0"/>
            <a:r>
              <a:rPr lang="en-US" sz="2800" dirty="0" smtClean="0">
                <a:solidFill>
                  <a:schemeClr val="bg1"/>
                </a:solidFill>
              </a:rPr>
              <a:t>Wednesday</a:t>
            </a:r>
            <a:r>
              <a:rPr lang="en-US" sz="2800" dirty="0">
                <a:solidFill>
                  <a:schemeClr val="bg1"/>
                </a:solidFill>
              </a:rPr>
              <a:t>, December 4, 2019</a:t>
            </a:r>
          </a:p>
          <a:p>
            <a:pPr lvl="0"/>
            <a:r>
              <a:rPr lang="en-US" sz="2800" dirty="0">
                <a:solidFill>
                  <a:schemeClr val="bg1"/>
                </a:solidFill>
              </a:rPr>
              <a:t>Wednesday, February 5, 2020</a:t>
            </a:r>
          </a:p>
          <a:p>
            <a:pPr lvl="0"/>
            <a:r>
              <a:rPr lang="en-US" sz="2800" dirty="0">
                <a:solidFill>
                  <a:schemeClr val="bg1"/>
                </a:solidFill>
              </a:rPr>
              <a:t>Wednesday, April 8, 2020</a:t>
            </a:r>
          </a:p>
          <a:p>
            <a:endParaRPr lang="en-US" dirty="0"/>
          </a:p>
        </p:txBody>
      </p:sp>
      <p:pic>
        <p:nvPicPr>
          <p:cNvPr id="8" name="Content Placeholder 7" descr="Autumn leaves pattern - Vector download"/>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9351"/>
          <a:stretch/>
        </p:blipFill>
        <p:spPr>
          <a:xfrm>
            <a:off x="6971930" y="2505364"/>
            <a:ext cx="3598863" cy="326233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0" name="Picture 9" descr="Squiggles Gratis Stock Foto - Public Domain Pictures"/>
          <p:cNvPicPr>
            <a:picLocks noChangeAspect="1"/>
          </p:cNvPicPr>
          <p:nvPr/>
        </p:nvPicPr>
        <p:blipFill rotWithShape="1">
          <a:blip r:embed="rId4" cstate="print">
            <a:extLst>
              <a:ext uri="{28A0092B-C50C-407E-A947-70E740481C1C}">
                <a14:useLocalDpi xmlns:a14="http://schemas.microsoft.com/office/drawing/2010/main" val="0"/>
              </a:ext>
            </a:extLst>
          </a:blip>
          <a:srcRect t="8637" b="18395"/>
          <a:stretch/>
        </p:blipFill>
        <p:spPr>
          <a:xfrm>
            <a:off x="7688781" y="3391232"/>
            <a:ext cx="2357093" cy="1490597"/>
          </a:xfrm>
          <a:prstGeom prst="rect">
            <a:avLst/>
          </a:prstGeom>
          <a:ln>
            <a:solidFill>
              <a:schemeClr val="bg2"/>
            </a:solidFill>
          </a:ln>
        </p:spPr>
      </p:pic>
    </p:spTree>
    <p:extLst>
      <p:ext uri="{BB962C8B-B14F-4D97-AF65-F5344CB8AC3E}">
        <p14:creationId xmlns:p14="http://schemas.microsoft.com/office/powerpoint/2010/main" val="1888343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your time today </a:t>
            </a:r>
            <a:br>
              <a:rPr lang="en-US" dirty="0"/>
            </a:br>
            <a:r>
              <a:rPr lang="en-US" dirty="0"/>
              <a:t>and your coaching efforts everyday!</a:t>
            </a:r>
          </a:p>
        </p:txBody>
      </p:sp>
    </p:spTree>
    <p:extLst>
      <p:ext uri="{BB962C8B-B14F-4D97-AF65-F5344CB8AC3E}">
        <p14:creationId xmlns:p14="http://schemas.microsoft.com/office/powerpoint/2010/main" val="2428094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2018-19 Phase 5 Recipient</a:t>
            </a:r>
          </a:p>
        </p:txBody>
      </p:sp>
      <p:graphicFrame>
        <p:nvGraphicFramePr>
          <p:cNvPr id="4" name="Table 3"/>
          <p:cNvGraphicFramePr>
            <a:graphicFrameLocks noGrp="1"/>
          </p:cNvGraphicFramePr>
          <p:nvPr>
            <p:extLst>
              <p:ext uri="{D42A27DB-BD31-4B8C-83A1-F6EECF244321}">
                <p14:modId xmlns:p14="http://schemas.microsoft.com/office/powerpoint/2010/main" val="1333692834"/>
              </p:ext>
            </p:extLst>
          </p:nvPr>
        </p:nvGraphicFramePr>
        <p:xfrm>
          <a:off x="1454982" y="2875721"/>
          <a:ext cx="8839200" cy="1105519"/>
        </p:xfrm>
        <a:graphic>
          <a:graphicData uri="http://schemas.openxmlformats.org/drawingml/2006/table">
            <a:tbl>
              <a:tblPr firstRow="1" firstCol="1" bandRow="1">
                <a:tableStyleId>{93296810-A885-4BE3-A3E7-6D5BEEA58F35}</a:tableStyleId>
              </a:tblPr>
              <a:tblGrid>
                <a:gridCol w="4419600">
                  <a:extLst>
                    <a:ext uri="{9D8B030D-6E8A-4147-A177-3AD203B41FA5}">
                      <a16:colId xmlns:a16="http://schemas.microsoft.com/office/drawing/2014/main" val="3146912045"/>
                    </a:ext>
                  </a:extLst>
                </a:gridCol>
                <a:gridCol w="4419600">
                  <a:extLst>
                    <a:ext uri="{9D8B030D-6E8A-4147-A177-3AD203B41FA5}">
                      <a16:colId xmlns:a16="http://schemas.microsoft.com/office/drawing/2014/main" val="2626455040"/>
                    </a:ext>
                  </a:extLst>
                </a:gridCol>
              </a:tblGrid>
              <a:tr h="290579">
                <a:tc>
                  <a:txBody>
                    <a:bodyPr/>
                    <a:lstStyle/>
                    <a:p>
                      <a:pPr marL="0" marR="0" algn="ctr">
                        <a:lnSpc>
                          <a:spcPct val="115000"/>
                        </a:lnSpc>
                        <a:spcBef>
                          <a:spcPts val="0"/>
                        </a:spcBef>
                        <a:spcAft>
                          <a:spcPts val="0"/>
                        </a:spcAft>
                      </a:pPr>
                      <a:r>
                        <a:rPr lang="en-US" sz="2400" dirty="0">
                          <a:solidFill>
                            <a:schemeClr val="bg1"/>
                          </a:solidFill>
                          <a:effectLst/>
                        </a:rPr>
                        <a:t>School District</a:t>
                      </a:r>
                      <a:endParaRPr lang="en-US" sz="2400" dirty="0">
                        <a:solidFill>
                          <a:schemeClr val="bg1"/>
                        </a:solidFill>
                        <a:effectLst/>
                        <a:latin typeface="+mn-lt"/>
                        <a:ea typeface="Calibri"/>
                        <a:cs typeface="Times New Roman"/>
                      </a:endParaRPr>
                    </a:p>
                  </a:txBody>
                  <a:tcPr marL="46469" marR="46469" marT="0" marB="0"/>
                </a:tc>
                <a:tc>
                  <a:txBody>
                    <a:bodyPr/>
                    <a:lstStyle/>
                    <a:p>
                      <a:pPr marL="0" marR="0" algn="ctr">
                        <a:lnSpc>
                          <a:spcPct val="115000"/>
                        </a:lnSpc>
                        <a:spcBef>
                          <a:spcPts val="0"/>
                        </a:spcBef>
                        <a:spcAft>
                          <a:spcPts val="0"/>
                        </a:spcAft>
                      </a:pPr>
                      <a:r>
                        <a:rPr lang="en-US" sz="2400" dirty="0">
                          <a:solidFill>
                            <a:schemeClr val="bg1"/>
                          </a:solidFill>
                          <a:effectLst/>
                        </a:rPr>
                        <a:t>School Name</a:t>
                      </a:r>
                      <a:endParaRPr lang="en-US" sz="2400" dirty="0">
                        <a:solidFill>
                          <a:schemeClr val="bg1"/>
                        </a:solidFill>
                        <a:effectLst/>
                        <a:latin typeface="+mn-lt"/>
                        <a:ea typeface="Calibri"/>
                        <a:cs typeface="Times New Roman"/>
                      </a:endParaRPr>
                    </a:p>
                  </a:txBody>
                  <a:tcPr marL="46469" marR="46469" marT="0" marB="0"/>
                </a:tc>
                <a:extLst>
                  <a:ext uri="{0D108BD9-81ED-4DB2-BD59-A6C34878D82A}">
                    <a16:rowId xmlns:a16="http://schemas.microsoft.com/office/drawing/2014/main" val="3628535499"/>
                  </a:ext>
                </a:extLst>
              </a:tr>
              <a:tr h="684895">
                <a:tc>
                  <a:txBody>
                    <a:bodyPr/>
                    <a:lstStyle/>
                    <a:p>
                      <a:pPr marL="0" marR="0" algn="ctr">
                        <a:lnSpc>
                          <a:spcPct val="115000"/>
                        </a:lnSpc>
                        <a:spcBef>
                          <a:spcPts val="0"/>
                        </a:spcBef>
                        <a:spcAft>
                          <a:spcPts val="0"/>
                        </a:spcAft>
                      </a:pPr>
                      <a:r>
                        <a:rPr lang="en-US" sz="2400" dirty="0">
                          <a:solidFill>
                            <a:schemeClr val="bg1"/>
                          </a:solidFill>
                          <a:effectLst/>
                        </a:rPr>
                        <a:t>Cape </a:t>
                      </a:r>
                      <a:r>
                        <a:rPr lang="en-US" sz="2400" dirty="0" err="1">
                          <a:solidFill>
                            <a:schemeClr val="bg1"/>
                          </a:solidFill>
                          <a:effectLst/>
                        </a:rPr>
                        <a:t>Henlopen</a:t>
                      </a:r>
                      <a:endParaRPr lang="en-US" sz="2400" b="0" dirty="0">
                        <a:solidFill>
                          <a:schemeClr val="bg1"/>
                        </a:solidFill>
                        <a:effectLst/>
                        <a:latin typeface="+mn-lt"/>
                        <a:ea typeface="Calibri"/>
                        <a:cs typeface="Times New Roman"/>
                      </a:endParaRPr>
                    </a:p>
                  </a:txBody>
                  <a:tcPr marL="46469" marR="46469" marT="0" marB="0">
                    <a:solidFill>
                      <a:schemeClr val="accent6">
                        <a:lumMod val="40000"/>
                        <a:lumOff val="60000"/>
                      </a:schemeClr>
                    </a:solidFill>
                  </a:tcPr>
                </a:tc>
                <a:tc>
                  <a:txBody>
                    <a:bodyPr/>
                    <a:lstStyle/>
                    <a:p>
                      <a:pPr marL="0" marR="0" algn="ctr">
                        <a:lnSpc>
                          <a:spcPct val="115000"/>
                        </a:lnSpc>
                        <a:spcBef>
                          <a:spcPts val="0"/>
                        </a:spcBef>
                        <a:spcAft>
                          <a:spcPts val="0"/>
                        </a:spcAft>
                      </a:pPr>
                      <a:r>
                        <a:rPr lang="en-US" sz="2400" dirty="0">
                          <a:solidFill>
                            <a:schemeClr val="bg1"/>
                          </a:solidFill>
                          <a:effectLst/>
                        </a:rPr>
                        <a:t>Milton Elementary</a:t>
                      </a:r>
                      <a:endParaRPr lang="en-US" sz="2400" dirty="0">
                        <a:solidFill>
                          <a:schemeClr val="bg1"/>
                        </a:solidFill>
                        <a:effectLst/>
                        <a:latin typeface="+mn-lt"/>
                        <a:ea typeface="Calibri"/>
                        <a:cs typeface="Times New Roman"/>
                      </a:endParaRPr>
                    </a:p>
                  </a:txBody>
                  <a:tcPr marL="46469" marR="46469" marT="0" marB="0">
                    <a:solidFill>
                      <a:schemeClr val="accent6">
                        <a:lumMod val="40000"/>
                        <a:lumOff val="60000"/>
                      </a:schemeClr>
                    </a:solidFill>
                  </a:tcPr>
                </a:tc>
                <a:extLst>
                  <a:ext uri="{0D108BD9-81ED-4DB2-BD59-A6C34878D82A}">
                    <a16:rowId xmlns:a16="http://schemas.microsoft.com/office/drawing/2014/main" val="815486073"/>
                  </a:ext>
                </a:extLst>
              </a:tr>
            </a:tbl>
          </a:graphicData>
        </a:graphic>
      </p:graphicFrame>
    </p:spTree>
    <p:extLst>
      <p:ext uri="{BB962C8B-B14F-4D97-AF65-F5344CB8AC3E}">
        <p14:creationId xmlns:p14="http://schemas.microsoft.com/office/powerpoint/2010/main" val="3459194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20000"/>
                <a:lumOff val="80000"/>
              </a:schemeClr>
            </a:gs>
            <a:gs pos="100000">
              <a:schemeClr val="accent1">
                <a:lumMod val="20000"/>
                <a:lumOff val="8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Notices</a:t>
            </a:r>
          </a:p>
        </p:txBody>
      </p:sp>
      <p:sp>
        <p:nvSpPr>
          <p:cNvPr id="3" name="Content Placeholder 2"/>
          <p:cNvSpPr>
            <a:spLocks noGrp="1"/>
          </p:cNvSpPr>
          <p:nvPr>
            <p:ph idx="1"/>
          </p:nvPr>
        </p:nvSpPr>
        <p:spPr/>
        <p:txBody>
          <a:bodyPr/>
          <a:lstStyle/>
          <a:p>
            <a:r>
              <a:rPr lang="en-US" sz="3200" dirty="0">
                <a:solidFill>
                  <a:schemeClr val="bg1"/>
                </a:solidFill>
              </a:rPr>
              <a:t>School level messages</a:t>
            </a:r>
          </a:p>
          <a:p>
            <a:r>
              <a:rPr lang="en-US" sz="3200" dirty="0">
                <a:solidFill>
                  <a:schemeClr val="bg1"/>
                </a:solidFill>
              </a:rPr>
              <a:t>Letters to district superintendents and board presidents </a:t>
            </a:r>
          </a:p>
          <a:p>
            <a:r>
              <a:rPr lang="en-US" sz="3200" dirty="0">
                <a:solidFill>
                  <a:schemeClr val="bg1"/>
                </a:solidFill>
              </a:rPr>
              <a:t>Website posting</a:t>
            </a:r>
          </a:p>
          <a:p>
            <a:r>
              <a:rPr lang="en-US" sz="3200" dirty="0">
                <a:solidFill>
                  <a:schemeClr val="bg1"/>
                </a:solidFill>
              </a:rPr>
              <a:t>Twitter</a:t>
            </a:r>
          </a:p>
          <a:p>
            <a:endParaRPr lang="en-US" dirty="0"/>
          </a:p>
          <a:p>
            <a:endParaRPr lang="en-US" dirty="0"/>
          </a:p>
        </p:txBody>
      </p:sp>
      <p:pic>
        <p:nvPicPr>
          <p:cNvPr id="4098" name="Picture 2" descr="C:\Users\hearn\AppData\Local\Microsoft\Windows\Temporary Internet Files\Content.IE5\0J7I7RMX\MC900389206[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4486" y="3585527"/>
            <a:ext cx="2796209" cy="3150614"/>
          </a:xfrm>
          <a:prstGeom prst="rect">
            <a:avLst/>
          </a:prstGeom>
          <a:noFill/>
          <a:scene3d>
            <a:camera prst="orthographicFront">
              <a:rot lat="0" lon="87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67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439</TotalTime>
  <Words>3264</Words>
  <Application>Microsoft Office PowerPoint</Application>
  <PresentationFormat>Widescreen</PresentationFormat>
  <Paragraphs>524</Paragraphs>
  <Slides>73</Slides>
  <Notes>73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宋体</vt:lpstr>
      <vt:lpstr>Arial</vt:lpstr>
      <vt:lpstr>Calibri</vt:lpstr>
      <vt:lpstr>等线</vt:lpstr>
      <vt:lpstr>Geneva</vt:lpstr>
      <vt:lpstr>Helvetica Neue</vt:lpstr>
      <vt:lpstr>Times New Roman</vt:lpstr>
      <vt:lpstr>Trebuchet MS</vt:lpstr>
      <vt:lpstr>Berlin</vt:lpstr>
      <vt:lpstr>Welcome</vt:lpstr>
      <vt:lpstr>The Day</vt:lpstr>
      <vt:lpstr>DE-PBS Phase Recognition</vt:lpstr>
      <vt:lpstr>2018- 19 Phase 1 Recipients</vt:lpstr>
      <vt:lpstr>2018- 19 Phase 2 Recipients</vt:lpstr>
      <vt:lpstr>2018-19 Phase 3 Recipients</vt:lpstr>
      <vt:lpstr>2018-19 Phase 4 Recipients</vt:lpstr>
      <vt:lpstr>2018-19 Phase 5 Recipient</vt:lpstr>
      <vt:lpstr>Public Notices</vt:lpstr>
      <vt:lpstr>  19-20 SY    Phase Recognition Reminders</vt:lpstr>
      <vt:lpstr>Professional Development</vt:lpstr>
      <vt:lpstr>Summer – New Team Training Sessions Welcome to New Tier 1: PBS Schools</vt:lpstr>
      <vt:lpstr>Tier 3: FBA/BIP Workshop</vt:lpstr>
      <vt:lpstr>Tier 3: Prevent-Teach-Reinforce Training</vt:lpstr>
      <vt:lpstr>PTR Facilitator Coaching Process</vt:lpstr>
      <vt:lpstr>PowerPoint Presentation</vt:lpstr>
      <vt:lpstr>District-Level Tier 3 Coach/PTR “Master Facilitator” Technical Assistance</vt:lpstr>
      <vt:lpstr>Tier 1: School-wide (SW) PBS Framework Overview</vt:lpstr>
      <vt:lpstr>Tier 3: FBA/BIP Workshop</vt:lpstr>
      <vt:lpstr>Tier 2: Targeted New Team Training</vt:lpstr>
      <vt:lpstr>Tier 1: SWPBS New Team Training Part 2</vt:lpstr>
      <vt:lpstr>Tier 2 &amp; 3 School System</vt:lpstr>
      <vt:lpstr>Tier 1: Secondary Forum</vt:lpstr>
      <vt:lpstr>Tier 2: Networking</vt:lpstr>
      <vt:lpstr>Big Picture – What’s new?</vt:lpstr>
      <vt:lpstr>PowerPoint Presentation</vt:lpstr>
      <vt:lpstr>PowerPoint Presentation</vt:lpstr>
      <vt:lpstr>PowerPoint Presentation</vt:lpstr>
      <vt:lpstr>PowerPoint Presentation</vt:lpstr>
      <vt:lpstr>PowerPoint Presentation</vt:lpstr>
      <vt:lpstr>DDOE’s MTSS Framework</vt:lpstr>
      <vt:lpstr>Multi-Tiered System of Support</vt:lpstr>
      <vt:lpstr>School Climate and Student Success Grant  2014-2019</vt:lpstr>
      <vt:lpstr>Final Evaluation Report Coming Soon!</vt:lpstr>
      <vt:lpstr>Case Study</vt:lpstr>
      <vt:lpstr>SCSS Partners</vt:lpstr>
      <vt:lpstr>Alignment and Integration Activity </vt:lpstr>
      <vt:lpstr>PowerPoint Presentation</vt:lpstr>
      <vt:lpstr>PowerPoint Presentation</vt:lpstr>
      <vt:lpstr>The Hexagon Tool (s)</vt:lpstr>
      <vt:lpstr>Implementation Science</vt:lpstr>
      <vt:lpstr>6 Dimensions of any initiative or tool  for team consideration and discussion:</vt:lpstr>
      <vt:lpstr>3 Versions</vt:lpstr>
      <vt:lpstr>Using the Tools</vt:lpstr>
      <vt:lpstr>PowerPoint Presentation</vt:lpstr>
      <vt:lpstr>Data, Systems &amp; Practices</vt:lpstr>
      <vt:lpstr>PowerPoint Presentation</vt:lpstr>
      <vt:lpstr>1. Need</vt:lpstr>
      <vt:lpstr>2. Fit</vt:lpstr>
      <vt:lpstr>3. Resources/Supports</vt:lpstr>
      <vt:lpstr>4. Evidence</vt:lpstr>
      <vt:lpstr>5. Readiness/Usability</vt:lpstr>
      <vt:lpstr>6. Capacity</vt:lpstr>
      <vt:lpstr>PowerPoint Presentation</vt:lpstr>
      <vt:lpstr>1 Version  includes post-implementation reflection</vt:lpstr>
      <vt:lpstr>Process for Any Tools You Select:</vt:lpstr>
      <vt:lpstr>Resources for EBPs:</vt:lpstr>
      <vt:lpstr>Coaching Activities</vt:lpstr>
      <vt:lpstr>Information Collection on PBS/MTSS Schools per District</vt:lpstr>
      <vt:lpstr>Team Leader Meetings</vt:lpstr>
      <vt:lpstr>Routine Correspondence</vt:lpstr>
      <vt:lpstr>DE-PBS/MTSS District Coach Responsibilities</vt:lpstr>
      <vt:lpstr>Data</vt:lpstr>
      <vt:lpstr>Discipline Data Reporting Tool (DDRT)</vt:lpstr>
      <vt:lpstr>Discipline Data Reporting Tool (DDRT)</vt:lpstr>
      <vt:lpstr>  School Climate Survey 2019-2020</vt:lpstr>
      <vt:lpstr>    Tier 1 Fidelity - Key Feature Evaluation Process</vt:lpstr>
      <vt:lpstr>Key Feature Evaluation Review Guide</vt:lpstr>
      <vt:lpstr>KFE Action Plan Guide</vt:lpstr>
      <vt:lpstr>Tier 1: Team Self-Assessment DE-PBS Key Feature Status Tracker Tool</vt:lpstr>
      <vt:lpstr>Tier 2: Team Self-Assessment The Tiered Fidelity Inventory (TFI)</vt:lpstr>
      <vt:lpstr>Mark Your Calendars!</vt:lpstr>
      <vt:lpstr>Thank you for your time today  and your coaching efforts everyday!</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Megan Pell</dc:creator>
  <cp:lastModifiedBy>Jenna Leary</cp:lastModifiedBy>
  <cp:revision>39</cp:revision>
  <cp:lastPrinted>2019-10-06T20:26:59Z</cp:lastPrinted>
  <dcterms:created xsi:type="dcterms:W3CDTF">2019-10-03T12:58:10Z</dcterms:created>
  <dcterms:modified xsi:type="dcterms:W3CDTF">2019-10-07T18:57:27Z</dcterms:modified>
</cp:coreProperties>
</file>